
<file path=[Content_Types].xml><?xml version="1.0" encoding="utf-8"?>
<Types xmlns="http://schemas.openxmlformats.org/package/2006/content-types">
  <Default Extension="xml" ContentType="application/xml"/>
  <Default Extension="jpeg" ContentType="image/jpeg"/>
  <Default Extension="JPG" ContentType="image/.jpg"/>
  <Default Extension="png" ContentType="image/png"/>
  <Default Extension="rels" ContentType="application/vnd.openxmlformats-package.relationshi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comments/comment1.xml" ContentType="application/vnd.openxmlformats-officedocument.presentationml.comment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4.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0" r:id="rId3"/>
  </p:sldMasterIdLst>
  <p:notesMasterIdLst>
    <p:notesMasterId r:id="rId5"/>
  </p:notesMasterIdLst>
  <p:handoutMasterIdLst>
    <p:handoutMasterId r:id="rId72"/>
  </p:handoutMasterIdLst>
  <p:sldIdLst>
    <p:sldId id="257" r:id="rId4"/>
    <p:sldId id="471" r:id="rId6"/>
    <p:sldId id="333" r:id="rId7"/>
    <p:sldId id="396" r:id="rId8"/>
    <p:sldId id="334" r:id="rId9"/>
    <p:sldId id="335" r:id="rId10"/>
    <p:sldId id="410" r:id="rId11"/>
    <p:sldId id="411" r:id="rId12"/>
    <p:sldId id="412" r:id="rId13"/>
    <p:sldId id="413" r:id="rId14"/>
    <p:sldId id="414" r:id="rId15"/>
    <p:sldId id="415" r:id="rId16"/>
    <p:sldId id="416" r:id="rId17"/>
    <p:sldId id="417" r:id="rId18"/>
    <p:sldId id="418" r:id="rId19"/>
    <p:sldId id="419" r:id="rId20"/>
    <p:sldId id="420" r:id="rId21"/>
    <p:sldId id="421" r:id="rId22"/>
    <p:sldId id="422" r:id="rId23"/>
    <p:sldId id="423" r:id="rId24"/>
    <p:sldId id="424" r:id="rId25"/>
    <p:sldId id="425" r:id="rId26"/>
    <p:sldId id="426" r:id="rId27"/>
    <p:sldId id="427" r:id="rId28"/>
    <p:sldId id="428" r:id="rId29"/>
    <p:sldId id="429" r:id="rId30"/>
    <p:sldId id="430" r:id="rId31"/>
    <p:sldId id="431" r:id="rId32"/>
    <p:sldId id="432" r:id="rId33"/>
    <p:sldId id="433" r:id="rId34"/>
    <p:sldId id="434" r:id="rId35"/>
    <p:sldId id="435" r:id="rId36"/>
    <p:sldId id="436" r:id="rId37"/>
    <p:sldId id="437" r:id="rId38"/>
    <p:sldId id="438" r:id="rId39"/>
    <p:sldId id="439" r:id="rId40"/>
    <p:sldId id="440" r:id="rId41"/>
    <p:sldId id="441" r:id="rId42"/>
    <p:sldId id="442" r:id="rId43"/>
    <p:sldId id="443" r:id="rId44"/>
    <p:sldId id="444" r:id="rId45"/>
    <p:sldId id="445" r:id="rId46"/>
    <p:sldId id="446" r:id="rId47"/>
    <p:sldId id="447" r:id="rId48"/>
    <p:sldId id="448" r:id="rId49"/>
    <p:sldId id="449" r:id="rId50"/>
    <p:sldId id="450" r:id="rId51"/>
    <p:sldId id="451" r:id="rId52"/>
    <p:sldId id="452" r:id="rId53"/>
    <p:sldId id="453" r:id="rId54"/>
    <p:sldId id="454" r:id="rId55"/>
    <p:sldId id="455" r:id="rId56"/>
    <p:sldId id="456" r:id="rId57"/>
    <p:sldId id="457" r:id="rId58"/>
    <p:sldId id="458" r:id="rId59"/>
    <p:sldId id="459" r:id="rId60"/>
    <p:sldId id="460" r:id="rId61"/>
    <p:sldId id="461" r:id="rId62"/>
    <p:sldId id="462" r:id="rId63"/>
    <p:sldId id="463" r:id="rId64"/>
    <p:sldId id="408" r:id="rId65"/>
    <p:sldId id="409" r:id="rId66"/>
    <p:sldId id="364" r:id="rId67"/>
    <p:sldId id="365" r:id="rId68"/>
    <p:sldId id="366" r:id="rId69"/>
    <p:sldId id="394" r:id="rId70"/>
    <p:sldId id="370" r:id="rId71"/>
  </p:sldIdLst>
  <p:sldSz cx="12192000" cy="6858000"/>
  <p:notesSz cx="6858000" cy="9144000"/>
  <p:custDataLst>
    <p:tags r:id="rId80"/>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2" userDrawn="1">
          <p15:clr>
            <a:srgbClr val="A4A3A4"/>
          </p15:clr>
        </p15:guide>
        <p15:guide id="2" pos="378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ogelmeier" initials="V" lastIdx="1" clrIdx="0"/>
  <p:cmAuthor id="2" name="q1079" initials="q" lastIdx="4" clrIdx="1"/>
  <p:cmAuthor id="3" name="ZHANG Chaoqun" initials="ZC" lastIdx="8" clrIdx="2"/>
  <p:cmAuthor id="4" name="Cicely" initials="C" lastIdx="2" clrIdx="3"/>
  <p:cmAuthor id="5" name="阿曾" initials="authorId_342064561" lastIdx="9"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3661"/>
    <a:srgbClr val="FBEED6"/>
    <a:srgbClr val="F6E9D2"/>
    <a:srgbClr val="D2D1D6"/>
    <a:srgbClr val="E8A9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899" autoAdjust="0"/>
    <p:restoredTop sz="94649" autoAdjust="0"/>
  </p:normalViewPr>
  <p:slideViewPr>
    <p:cSldViewPr snapToGrid="0" showGuides="1">
      <p:cViewPr varScale="1">
        <p:scale>
          <a:sx n="108" d="100"/>
          <a:sy n="108" d="100"/>
        </p:scale>
        <p:origin x="-426" y="-84"/>
      </p:cViewPr>
      <p:guideLst>
        <p:guide orient="horz" pos="2182"/>
        <p:guide pos="3784"/>
      </p:guideLst>
    </p:cSldViewPr>
  </p:slideViewPr>
  <p:outlineViewPr>
    <p:cViewPr>
      <p:scale>
        <a:sx n="33" d="100"/>
        <a:sy n="33" d="100"/>
      </p:scale>
      <p:origin x="0" y="9354"/>
    </p:cViewPr>
  </p:outlineViewPr>
  <p:notesTextViewPr>
    <p:cViewPr>
      <p:scale>
        <a:sx n="1" d="1"/>
        <a:sy n="1" d="1"/>
      </p:scale>
      <p:origin x="0" y="0"/>
    </p:cViewPr>
  </p:notesTextViewPr>
  <p:notesViewPr>
    <p:cSldViewPr snapToGrid="0">
      <p:cViewPr varScale="1">
        <p:scale>
          <a:sx n="82" d="100"/>
          <a:sy n="82" d="100"/>
        </p:scale>
        <p:origin x="-966" y="-90"/>
      </p:cViewPr>
      <p:guideLst>
        <p:guide orient="horz" pos="2910"/>
        <p:guide pos="2128"/>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0" Type="http://schemas.openxmlformats.org/officeDocument/2006/relationships/tags" Target="tags/tag4.xml"/><Relationship Id="rId8" Type="http://schemas.openxmlformats.org/officeDocument/2006/relationships/slide" Target="slides/slide4.xml"/><Relationship Id="rId79" Type="http://schemas.openxmlformats.org/officeDocument/2006/relationships/customXml" Target="../customXml/item3.xml"/><Relationship Id="rId78" Type="http://schemas.openxmlformats.org/officeDocument/2006/relationships/customXml" Target="../customXml/item2.xml"/><Relationship Id="rId77" Type="http://schemas.openxmlformats.org/officeDocument/2006/relationships/customXml" Target="../customXml/item1.xml"/><Relationship Id="rId76" Type="http://schemas.openxmlformats.org/officeDocument/2006/relationships/commentAuthors" Target="commentAuthors.xml"/><Relationship Id="rId75" Type="http://schemas.openxmlformats.org/officeDocument/2006/relationships/tableStyles" Target="tableStyles.xml"/><Relationship Id="rId74" Type="http://schemas.openxmlformats.org/officeDocument/2006/relationships/viewProps" Target="viewProps.xml"/><Relationship Id="rId73" Type="http://schemas.openxmlformats.org/officeDocument/2006/relationships/presProps" Target="presProps.xml"/><Relationship Id="rId72" Type="http://schemas.openxmlformats.org/officeDocument/2006/relationships/handoutMaster" Target="handoutMasters/handoutMaster1.xml"/><Relationship Id="rId71" Type="http://schemas.openxmlformats.org/officeDocument/2006/relationships/slide" Target="slides/slide67.xml"/><Relationship Id="rId70" Type="http://schemas.openxmlformats.org/officeDocument/2006/relationships/slide" Target="slides/slide66.xml"/><Relationship Id="rId7" Type="http://schemas.openxmlformats.org/officeDocument/2006/relationships/slide" Target="slides/slide3.xml"/><Relationship Id="rId69" Type="http://schemas.openxmlformats.org/officeDocument/2006/relationships/slide" Target="slides/slide65.xml"/><Relationship Id="rId68" Type="http://schemas.openxmlformats.org/officeDocument/2006/relationships/slide" Target="slides/slide64.xml"/><Relationship Id="rId67" Type="http://schemas.openxmlformats.org/officeDocument/2006/relationships/slide" Target="slides/slide63.xml"/><Relationship Id="rId66" Type="http://schemas.openxmlformats.org/officeDocument/2006/relationships/slide" Target="slides/slide62.xml"/><Relationship Id="rId65" Type="http://schemas.openxmlformats.org/officeDocument/2006/relationships/slide" Target="slides/slide61.xml"/><Relationship Id="rId64" Type="http://schemas.openxmlformats.org/officeDocument/2006/relationships/slide" Target="slides/slide60.xml"/><Relationship Id="rId63" Type="http://schemas.openxmlformats.org/officeDocument/2006/relationships/slide" Target="slides/slide59.xml"/><Relationship Id="rId62" Type="http://schemas.openxmlformats.org/officeDocument/2006/relationships/slide" Target="slides/slide58.xml"/><Relationship Id="rId61" Type="http://schemas.openxmlformats.org/officeDocument/2006/relationships/slide" Target="slides/slide57.xml"/><Relationship Id="rId60" Type="http://schemas.openxmlformats.org/officeDocument/2006/relationships/slide" Target="slides/slide56.xml"/><Relationship Id="rId6" Type="http://schemas.openxmlformats.org/officeDocument/2006/relationships/slide" Target="slides/slide2.xml"/><Relationship Id="rId59" Type="http://schemas.openxmlformats.org/officeDocument/2006/relationships/slide" Target="slides/slide55.xml"/><Relationship Id="rId58" Type="http://schemas.openxmlformats.org/officeDocument/2006/relationships/slide" Target="slides/slide54.xml"/><Relationship Id="rId57" Type="http://schemas.openxmlformats.org/officeDocument/2006/relationships/slide" Target="slides/slide53.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notesMaster" Target="notesMasters/notesMaster1.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5" dt="2026-04-28T10:48:01.978" idx="1">
    <p:pos x="2601816" y="1657842"/>
    <p:text>根据2026 中文报告：
“基层医疗”应改为“初级诊疗”
“风险”应改为“危险”</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7349CCD-3059-42A4-A8E5-0AF09FE8AA26}"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5F4459F-9BA0-4728-8500-7785DEAE9E19}"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9EED27-985E-465B-B3D3-43096657739D}" type="datetimeFigureOut">
              <a:rPr lang="en-AU" smtClean="0"/>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E692CC-85C8-49BA-8BAE-B4D12AF4B67E}" type="slidenum">
              <a:rPr lang="en-AU" smtClean="0"/>
            </a:fld>
            <a:endParaRPr lang="en-A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8E692CC-85C8-49BA-8BAE-B4D12AF4B67E}" type="slidenum">
              <a:rPr lang="en-AU" smtClean="0"/>
            </a:fld>
            <a:endParaRPr lang="en-A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8E692CC-85C8-49BA-8BAE-B4D12AF4B67E}" type="slidenum">
              <a:rPr lang="en-AU" smtClean="0"/>
            </a:fld>
            <a:endParaRPr lang="en-A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8E692CC-85C8-49BA-8BAE-B4D12AF4B67E}" type="slidenum">
              <a:rPr lang="en-AU" smtClean="0"/>
            </a:fld>
            <a:endParaRPr lang="en-A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7ECE7A3-460A-49B4-939A-7FCC95D9764F}" type="datetime1">
              <a:rPr lang="en-AU" smtClean="0"/>
            </a:fld>
            <a:endParaRPr lang="en-AU"/>
          </a:p>
        </p:txBody>
      </p:sp>
      <p:sp>
        <p:nvSpPr>
          <p:cNvPr id="5" name="Footer Placeholder 4"/>
          <p:cNvSpPr>
            <a:spLocks noGrp="1"/>
          </p:cNvSpPr>
          <p:nvPr>
            <p:ph type="ftr" sz="quarter" idx="11"/>
          </p:nvPr>
        </p:nvSpPr>
        <p:spPr/>
        <p:txBody>
          <a:bodyPr/>
          <a:lstStyle/>
          <a:p>
            <a:r>
              <a:rPr lang="en-US"/>
              <a:t>© 2023, 2024 Global Initiative for Chronic Obstructive Lung Disease</a:t>
            </a:r>
            <a:endParaRPr lang="en-AU" dirty="0"/>
          </a:p>
        </p:txBody>
      </p:sp>
      <p:sp>
        <p:nvSpPr>
          <p:cNvPr id="6" name="Slide Number Placeholder 5"/>
          <p:cNvSpPr>
            <a:spLocks noGrp="1"/>
          </p:cNvSpPr>
          <p:nvPr>
            <p:ph type="sldNum" sz="quarter" idx="12"/>
          </p:nvPr>
        </p:nvSpPr>
        <p:spPr/>
        <p:txBody>
          <a:bodyPr/>
          <a:lstStyle/>
          <a:p>
            <a:fld id="{6302448D-6502-4295-B405-BDA4B517BFE0}" type="slidenum">
              <a:rPr lang="en-AU" smtClean="0"/>
            </a:fld>
            <a:endParaRPr lang="en-A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4D6B8BE3-1EFD-4755-926F-ED07F09886F8}" type="datetime1">
              <a:rPr lang="en-AU" smtClean="0"/>
            </a:fld>
            <a:endParaRPr lang="en-AU"/>
          </a:p>
        </p:txBody>
      </p:sp>
      <p:sp>
        <p:nvSpPr>
          <p:cNvPr id="5" name="Footer Placeholder 4"/>
          <p:cNvSpPr>
            <a:spLocks noGrp="1"/>
          </p:cNvSpPr>
          <p:nvPr>
            <p:ph type="ftr" sz="quarter" idx="11"/>
          </p:nvPr>
        </p:nvSpPr>
        <p:spPr/>
        <p:txBody>
          <a:bodyPr/>
          <a:lstStyle/>
          <a:p>
            <a:r>
              <a:rPr lang="en-US"/>
              <a:t>© 2023, 2024 Global Initiative for Chronic Obstructive Lung Disease</a:t>
            </a:r>
            <a:endParaRPr lang="en-AU" dirty="0"/>
          </a:p>
        </p:txBody>
      </p:sp>
      <p:sp>
        <p:nvSpPr>
          <p:cNvPr id="6" name="Slide Number Placeholder 5"/>
          <p:cNvSpPr>
            <a:spLocks noGrp="1"/>
          </p:cNvSpPr>
          <p:nvPr>
            <p:ph type="sldNum" sz="quarter" idx="12"/>
          </p:nvPr>
        </p:nvSpPr>
        <p:spPr/>
        <p:txBody>
          <a:bodyPr/>
          <a:lstStyle/>
          <a:p>
            <a:fld id="{6302448D-6502-4295-B405-BDA4B517BFE0}" type="slidenum">
              <a:rPr lang="en-AU" smtClean="0"/>
            </a:fld>
            <a:endParaRPr lang="en-A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F781816C-8629-48BC-BE23-B801A8645178}" type="datetime1">
              <a:rPr lang="en-AU" smtClean="0"/>
            </a:fld>
            <a:endParaRPr lang="en-AU"/>
          </a:p>
        </p:txBody>
      </p:sp>
      <p:sp>
        <p:nvSpPr>
          <p:cNvPr id="5" name="Footer Placeholder 4"/>
          <p:cNvSpPr>
            <a:spLocks noGrp="1"/>
          </p:cNvSpPr>
          <p:nvPr>
            <p:ph type="ftr" sz="quarter" idx="11"/>
          </p:nvPr>
        </p:nvSpPr>
        <p:spPr/>
        <p:txBody>
          <a:bodyPr/>
          <a:lstStyle/>
          <a:p>
            <a:r>
              <a:rPr lang="en-US"/>
              <a:t>© 2023, 2024 Global Initiative for Chronic Obstructive Lung Disease</a:t>
            </a:r>
            <a:endParaRPr lang="en-AU" dirty="0"/>
          </a:p>
        </p:txBody>
      </p:sp>
      <p:sp>
        <p:nvSpPr>
          <p:cNvPr id="6" name="Slide Number Placeholder 5"/>
          <p:cNvSpPr>
            <a:spLocks noGrp="1"/>
          </p:cNvSpPr>
          <p:nvPr>
            <p:ph type="sldNum" sz="quarter" idx="12"/>
          </p:nvPr>
        </p:nvSpPr>
        <p:spPr/>
        <p:txBody>
          <a:bodyPr/>
          <a:lstStyle/>
          <a:p>
            <a:fld id="{6302448D-6502-4295-B405-BDA4B517BFE0}" type="slidenum">
              <a:rPr lang="en-AU" smtClean="0"/>
            </a:fld>
            <a:endParaRPr lang="en-A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19"/>
          <p:cNvSpPr/>
          <p:nvPr userDrawn="1"/>
        </p:nvSpPr>
        <p:spPr>
          <a:xfrm>
            <a:off x="0" y="-1429"/>
            <a:ext cx="12192000" cy="931872"/>
          </a:xfrm>
          <a:prstGeom prst="rect">
            <a:avLst/>
          </a:prstGeom>
          <a:solidFill>
            <a:srgbClr val="1F366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200" b="1" dirty="0"/>
          </a:p>
        </p:txBody>
      </p:sp>
      <p:sp>
        <p:nvSpPr>
          <p:cNvPr id="14" name="文本占位符 13"/>
          <p:cNvSpPr>
            <a:spLocks noGrp="1"/>
          </p:cNvSpPr>
          <p:nvPr>
            <p:ph type="body" sz="quarter" idx="10"/>
          </p:nvPr>
        </p:nvSpPr>
        <p:spPr>
          <a:xfrm>
            <a:off x="368550" y="151838"/>
            <a:ext cx="11486565" cy="650267"/>
          </a:xfrm>
        </p:spPr>
        <p:txBody>
          <a:bodyPr anchor="ctr">
            <a:normAutofit/>
          </a:bodyPr>
          <a:lstStyle>
            <a:lvl1pPr marL="0" indent="0">
              <a:buNone/>
              <a:defRPr sz="3600" b="1">
                <a:solidFill>
                  <a:schemeClr val="bg1"/>
                </a:solidFill>
                <a:latin typeface="微软雅黑" panose="020B0503020204020204" pitchFamily="34" charset="-122"/>
                <a:ea typeface="微软雅黑" panose="020B0503020204020204" pitchFamily="34" charset="-122"/>
              </a:defRPr>
            </a:lvl1pPr>
          </a:lstStyle>
          <a:p>
            <a:pPr lvl="0"/>
            <a:r>
              <a:rPr lang="zh-CN" altLang="en-US" dirty="0"/>
              <a:t>单击此处编辑母版文本样式</a:t>
            </a:r>
            <a:endParaRPr lang="zh-CN" altLang="en-US" dirty="0"/>
          </a:p>
        </p:txBody>
      </p:sp>
      <p:cxnSp>
        <p:nvCxnSpPr>
          <p:cNvPr id="15" name="Straight Connector 21"/>
          <p:cNvCxnSpPr/>
          <p:nvPr userDrawn="1"/>
        </p:nvCxnSpPr>
        <p:spPr>
          <a:xfrm>
            <a:off x="0" y="1003809"/>
            <a:ext cx="12192000" cy="1"/>
          </a:xfrm>
          <a:prstGeom prst="line">
            <a:avLst/>
          </a:prstGeom>
          <a:ln w="38100">
            <a:solidFill>
              <a:srgbClr val="E8A9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19"/>
          <p:cNvSpPr/>
          <p:nvPr userDrawn="1"/>
        </p:nvSpPr>
        <p:spPr>
          <a:xfrm>
            <a:off x="0" y="-1430"/>
            <a:ext cx="12192000" cy="1220937"/>
          </a:xfrm>
          <a:prstGeom prst="rect">
            <a:avLst/>
          </a:prstGeom>
          <a:solidFill>
            <a:srgbClr val="1F366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200" b="1" dirty="0"/>
          </a:p>
        </p:txBody>
      </p:sp>
      <p:sp>
        <p:nvSpPr>
          <p:cNvPr id="14" name="文本占位符 13"/>
          <p:cNvSpPr>
            <a:spLocks noGrp="1"/>
          </p:cNvSpPr>
          <p:nvPr>
            <p:ph type="body" sz="quarter" idx="10"/>
          </p:nvPr>
        </p:nvSpPr>
        <p:spPr>
          <a:xfrm>
            <a:off x="368550" y="151838"/>
            <a:ext cx="11454481" cy="914400"/>
          </a:xfrm>
        </p:spPr>
        <p:txBody>
          <a:bodyPr anchor="t">
            <a:normAutofit/>
          </a:bodyPr>
          <a:lstStyle>
            <a:lvl1pPr marL="0" indent="0">
              <a:buNone/>
              <a:defRPr sz="3600" b="1">
                <a:solidFill>
                  <a:schemeClr val="bg1"/>
                </a:solidFill>
                <a:latin typeface="微软雅黑" panose="020B0503020204020204" pitchFamily="34" charset="-122"/>
                <a:ea typeface="微软雅黑" panose="020B0503020204020204" pitchFamily="34" charset="-122"/>
              </a:defRPr>
            </a:lvl1pPr>
          </a:lstStyle>
          <a:p>
            <a:pPr lvl="0"/>
            <a:r>
              <a:rPr lang="zh-CN" altLang="en-US" dirty="0"/>
              <a:t>单击此处编辑母版文本样式</a:t>
            </a:r>
            <a:endParaRPr lang="en-US" altLang="zh-CN" dirty="0"/>
          </a:p>
          <a:p>
            <a:pPr lvl="0"/>
            <a:endParaRPr lang="zh-CN" altLang="en-US" dirty="0"/>
          </a:p>
        </p:txBody>
      </p:sp>
      <p:cxnSp>
        <p:nvCxnSpPr>
          <p:cNvPr id="15" name="Straight Connector 21"/>
          <p:cNvCxnSpPr/>
          <p:nvPr userDrawn="1"/>
        </p:nvCxnSpPr>
        <p:spPr>
          <a:xfrm>
            <a:off x="0" y="1292565"/>
            <a:ext cx="12192000" cy="1"/>
          </a:xfrm>
          <a:prstGeom prst="line">
            <a:avLst/>
          </a:prstGeom>
          <a:ln w="38100">
            <a:solidFill>
              <a:srgbClr val="E8A9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507C0BAF-8F54-4535-88DC-EBB43CE1D10A}" type="datetime1">
              <a:rPr lang="en-AU" smtClean="0"/>
            </a:fld>
            <a:endParaRPr lang="en-AU"/>
          </a:p>
        </p:txBody>
      </p:sp>
      <p:sp>
        <p:nvSpPr>
          <p:cNvPr id="5" name="Footer Placeholder 4"/>
          <p:cNvSpPr>
            <a:spLocks noGrp="1"/>
          </p:cNvSpPr>
          <p:nvPr>
            <p:ph type="ftr" sz="quarter" idx="11"/>
          </p:nvPr>
        </p:nvSpPr>
        <p:spPr/>
        <p:txBody>
          <a:bodyPr/>
          <a:lstStyle/>
          <a:p>
            <a:r>
              <a:rPr lang="en-US"/>
              <a:t>© 2023, 2024 Global Initiative for Chronic Obstructive Lung Disease</a:t>
            </a:r>
            <a:endParaRPr lang="en-AU" dirty="0"/>
          </a:p>
        </p:txBody>
      </p:sp>
      <p:sp>
        <p:nvSpPr>
          <p:cNvPr id="6" name="Slide Number Placeholder 5"/>
          <p:cNvSpPr>
            <a:spLocks noGrp="1"/>
          </p:cNvSpPr>
          <p:nvPr>
            <p:ph type="sldNum" sz="quarter" idx="12"/>
          </p:nvPr>
        </p:nvSpPr>
        <p:spPr/>
        <p:txBody>
          <a:bodyPr/>
          <a:lstStyle/>
          <a:p>
            <a:fld id="{6302448D-6502-4295-B405-BDA4B517BFE0}" type="slidenum">
              <a:rPr lang="en-AU" smtClean="0"/>
            </a:fld>
            <a:endParaRPr lang="en-A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3326C961-3A30-4931-97DB-BE887D82A61D}" type="datetime1">
              <a:rPr lang="en-AU" smtClean="0"/>
            </a:fld>
            <a:endParaRPr lang="en-AU"/>
          </a:p>
        </p:txBody>
      </p:sp>
      <p:sp>
        <p:nvSpPr>
          <p:cNvPr id="5" name="Footer Placeholder 4"/>
          <p:cNvSpPr>
            <a:spLocks noGrp="1"/>
          </p:cNvSpPr>
          <p:nvPr>
            <p:ph type="ftr" sz="quarter" idx="11"/>
          </p:nvPr>
        </p:nvSpPr>
        <p:spPr/>
        <p:txBody>
          <a:bodyPr/>
          <a:lstStyle/>
          <a:p>
            <a:r>
              <a:rPr lang="en-US"/>
              <a:t>© 2023, 2024 Global Initiative for Chronic Obstructive Lung Disease</a:t>
            </a:r>
            <a:endParaRPr lang="en-AU" dirty="0"/>
          </a:p>
        </p:txBody>
      </p:sp>
      <p:sp>
        <p:nvSpPr>
          <p:cNvPr id="6" name="Slide Number Placeholder 5"/>
          <p:cNvSpPr>
            <a:spLocks noGrp="1"/>
          </p:cNvSpPr>
          <p:nvPr>
            <p:ph type="sldNum" sz="quarter" idx="12"/>
          </p:nvPr>
        </p:nvSpPr>
        <p:spPr/>
        <p:txBody>
          <a:bodyPr/>
          <a:lstStyle/>
          <a:p>
            <a:fld id="{6302448D-6502-4295-B405-BDA4B517BFE0}" type="slidenum">
              <a:rPr lang="en-AU" smtClean="0"/>
            </a:fld>
            <a:endParaRPr lang="en-A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4"/>
          <p:cNvSpPr>
            <a:spLocks noGrp="1"/>
          </p:cNvSpPr>
          <p:nvPr>
            <p:ph type="dt" sz="half" idx="10"/>
          </p:nvPr>
        </p:nvSpPr>
        <p:spPr/>
        <p:txBody>
          <a:bodyPr/>
          <a:lstStyle/>
          <a:p>
            <a:fld id="{D88B363D-7C98-449F-86FB-4F5E314C7BCB}" type="datetime1">
              <a:rPr lang="en-AU" smtClean="0"/>
            </a:fld>
            <a:endParaRPr lang="en-AU"/>
          </a:p>
        </p:txBody>
      </p:sp>
      <p:sp>
        <p:nvSpPr>
          <p:cNvPr id="6" name="Footer Placeholder 5"/>
          <p:cNvSpPr>
            <a:spLocks noGrp="1"/>
          </p:cNvSpPr>
          <p:nvPr>
            <p:ph type="ftr" sz="quarter" idx="11"/>
          </p:nvPr>
        </p:nvSpPr>
        <p:spPr/>
        <p:txBody>
          <a:bodyPr/>
          <a:lstStyle/>
          <a:p>
            <a:r>
              <a:rPr lang="en-US"/>
              <a:t>© 2023, 2024 Global Initiative for Chronic Obstructive Lung Disease</a:t>
            </a:r>
            <a:endParaRPr lang="en-AU" dirty="0"/>
          </a:p>
        </p:txBody>
      </p:sp>
      <p:sp>
        <p:nvSpPr>
          <p:cNvPr id="7" name="Slide Number Placeholder 6"/>
          <p:cNvSpPr>
            <a:spLocks noGrp="1"/>
          </p:cNvSpPr>
          <p:nvPr>
            <p:ph type="sldNum" sz="quarter" idx="12"/>
          </p:nvPr>
        </p:nvSpPr>
        <p:spPr/>
        <p:txBody>
          <a:bodyPr/>
          <a:lstStyle/>
          <a:p>
            <a:fld id="{6302448D-6502-4295-B405-BDA4B517BFE0}" type="slidenum">
              <a:rPr lang="en-AU" smtClean="0"/>
            </a:fld>
            <a:endParaRPr lang="en-A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7" name="Date Placeholder 6"/>
          <p:cNvSpPr>
            <a:spLocks noGrp="1"/>
          </p:cNvSpPr>
          <p:nvPr>
            <p:ph type="dt" sz="half" idx="10"/>
          </p:nvPr>
        </p:nvSpPr>
        <p:spPr/>
        <p:txBody>
          <a:bodyPr/>
          <a:lstStyle/>
          <a:p>
            <a:fld id="{DF68C629-E4E0-477A-8DF0-C31F8A60F00F}" type="datetime1">
              <a:rPr lang="en-AU" smtClean="0"/>
            </a:fld>
            <a:endParaRPr lang="en-AU"/>
          </a:p>
        </p:txBody>
      </p:sp>
      <p:sp>
        <p:nvSpPr>
          <p:cNvPr id="8" name="Footer Placeholder 7"/>
          <p:cNvSpPr>
            <a:spLocks noGrp="1"/>
          </p:cNvSpPr>
          <p:nvPr>
            <p:ph type="ftr" sz="quarter" idx="11"/>
          </p:nvPr>
        </p:nvSpPr>
        <p:spPr/>
        <p:txBody>
          <a:bodyPr/>
          <a:lstStyle/>
          <a:p>
            <a:r>
              <a:rPr lang="en-US"/>
              <a:t>© 2023, 2024 Global Initiative for Chronic Obstructive Lung Disease</a:t>
            </a:r>
            <a:endParaRPr lang="en-AU" dirty="0"/>
          </a:p>
        </p:txBody>
      </p:sp>
      <p:sp>
        <p:nvSpPr>
          <p:cNvPr id="9" name="Slide Number Placeholder 8"/>
          <p:cNvSpPr>
            <a:spLocks noGrp="1"/>
          </p:cNvSpPr>
          <p:nvPr>
            <p:ph type="sldNum" sz="quarter" idx="12"/>
          </p:nvPr>
        </p:nvSpPr>
        <p:spPr/>
        <p:txBody>
          <a:bodyPr/>
          <a:lstStyle/>
          <a:p>
            <a:fld id="{6302448D-6502-4295-B405-BDA4B517BFE0}" type="slidenum">
              <a:rPr lang="en-AU" smtClean="0"/>
            </a:fld>
            <a:endParaRPr lang="en-A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134B0EB-857C-4987-A1B2-54B8CC5FDF42}" type="datetime1">
              <a:rPr lang="en-AU" smtClean="0"/>
            </a:fld>
            <a:endParaRPr lang="en-AU"/>
          </a:p>
        </p:txBody>
      </p:sp>
      <p:sp>
        <p:nvSpPr>
          <p:cNvPr id="4" name="Footer Placeholder 3"/>
          <p:cNvSpPr>
            <a:spLocks noGrp="1"/>
          </p:cNvSpPr>
          <p:nvPr>
            <p:ph type="ftr" sz="quarter" idx="11"/>
          </p:nvPr>
        </p:nvSpPr>
        <p:spPr/>
        <p:txBody>
          <a:bodyPr/>
          <a:lstStyle/>
          <a:p>
            <a:r>
              <a:rPr lang="en-US"/>
              <a:t>© 2023, 2024 Global Initiative for Chronic Obstructive Lung Disease</a:t>
            </a:r>
            <a:endParaRPr lang="en-AU" dirty="0"/>
          </a:p>
        </p:txBody>
      </p:sp>
      <p:sp>
        <p:nvSpPr>
          <p:cNvPr id="5" name="Slide Number Placeholder 4"/>
          <p:cNvSpPr>
            <a:spLocks noGrp="1"/>
          </p:cNvSpPr>
          <p:nvPr>
            <p:ph type="sldNum" sz="quarter" idx="12"/>
          </p:nvPr>
        </p:nvSpPr>
        <p:spPr/>
        <p:txBody>
          <a:bodyPr/>
          <a:lstStyle/>
          <a:p>
            <a:fld id="{6302448D-6502-4295-B405-BDA4B517BFE0}" type="slidenum">
              <a:rPr lang="en-AU" smtClean="0"/>
            </a:fld>
            <a:endParaRPr lang="en-A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7CE846-06F4-4276-A138-D4396F03D5AB}" type="datetime1">
              <a:rPr lang="en-AU" smtClean="0"/>
            </a:fld>
            <a:endParaRPr lang="en-AU"/>
          </a:p>
        </p:txBody>
      </p:sp>
      <p:sp>
        <p:nvSpPr>
          <p:cNvPr id="3" name="Footer Placeholder 2"/>
          <p:cNvSpPr>
            <a:spLocks noGrp="1"/>
          </p:cNvSpPr>
          <p:nvPr>
            <p:ph type="ftr" sz="quarter" idx="11"/>
          </p:nvPr>
        </p:nvSpPr>
        <p:spPr/>
        <p:txBody>
          <a:bodyPr/>
          <a:lstStyle/>
          <a:p>
            <a:r>
              <a:rPr lang="en-US"/>
              <a:t>© 2023, 2024 Global Initiative for Chronic Obstructive Lung Disease</a:t>
            </a:r>
            <a:endParaRPr lang="en-AU" dirty="0"/>
          </a:p>
        </p:txBody>
      </p:sp>
      <p:sp>
        <p:nvSpPr>
          <p:cNvPr id="4" name="Slide Number Placeholder 3"/>
          <p:cNvSpPr>
            <a:spLocks noGrp="1"/>
          </p:cNvSpPr>
          <p:nvPr>
            <p:ph type="sldNum" sz="quarter" idx="12"/>
          </p:nvPr>
        </p:nvSpPr>
        <p:spPr/>
        <p:txBody>
          <a:bodyPr/>
          <a:lstStyle/>
          <a:p>
            <a:fld id="{6302448D-6502-4295-B405-BDA4B517BFE0}" type="slidenum">
              <a:rPr lang="en-AU" smtClean="0"/>
            </a:fld>
            <a:endParaRPr lang="en-A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507C0BAF-8F54-4535-88DC-EBB43CE1D10A}" type="datetime1">
              <a:rPr lang="en-AU" smtClean="0"/>
            </a:fld>
            <a:endParaRPr lang="en-AU"/>
          </a:p>
        </p:txBody>
      </p:sp>
      <p:sp>
        <p:nvSpPr>
          <p:cNvPr id="5" name="Footer Placeholder 4"/>
          <p:cNvSpPr>
            <a:spLocks noGrp="1"/>
          </p:cNvSpPr>
          <p:nvPr>
            <p:ph type="ftr" sz="quarter" idx="11"/>
          </p:nvPr>
        </p:nvSpPr>
        <p:spPr/>
        <p:txBody>
          <a:bodyPr/>
          <a:lstStyle/>
          <a:p>
            <a:r>
              <a:rPr lang="en-US"/>
              <a:t>© 2023, 2024 Global Initiative for Chronic Obstructive Lung Disease</a:t>
            </a:r>
            <a:endParaRPr lang="en-AU" dirty="0"/>
          </a:p>
        </p:txBody>
      </p:sp>
      <p:sp>
        <p:nvSpPr>
          <p:cNvPr id="6" name="Slide Number Placeholder 5"/>
          <p:cNvSpPr>
            <a:spLocks noGrp="1"/>
          </p:cNvSpPr>
          <p:nvPr>
            <p:ph type="sldNum" sz="quarter" idx="12"/>
          </p:nvPr>
        </p:nvSpPr>
        <p:spPr/>
        <p:txBody>
          <a:bodyPr/>
          <a:lstStyle/>
          <a:p>
            <a:fld id="{6302448D-6502-4295-B405-BDA4B517BFE0}" type="slidenum">
              <a:rPr lang="en-AU" smtClean="0"/>
            </a:fld>
            <a:endParaRPr lang="en-A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13B9AA91-7E2B-41D2-98A1-7E40CE08DA0E}" type="datetime1">
              <a:rPr lang="en-AU" smtClean="0"/>
            </a:fld>
            <a:endParaRPr lang="en-AU"/>
          </a:p>
        </p:txBody>
      </p:sp>
      <p:sp>
        <p:nvSpPr>
          <p:cNvPr id="6" name="Footer Placeholder 5"/>
          <p:cNvSpPr>
            <a:spLocks noGrp="1"/>
          </p:cNvSpPr>
          <p:nvPr>
            <p:ph type="ftr" sz="quarter" idx="11"/>
          </p:nvPr>
        </p:nvSpPr>
        <p:spPr/>
        <p:txBody>
          <a:bodyPr/>
          <a:lstStyle/>
          <a:p>
            <a:r>
              <a:rPr lang="en-US"/>
              <a:t>© 2023, 2024 Global Initiative for Chronic Obstructive Lung Disease</a:t>
            </a:r>
            <a:endParaRPr lang="en-AU" dirty="0"/>
          </a:p>
        </p:txBody>
      </p:sp>
      <p:sp>
        <p:nvSpPr>
          <p:cNvPr id="7" name="Slide Number Placeholder 6"/>
          <p:cNvSpPr>
            <a:spLocks noGrp="1"/>
          </p:cNvSpPr>
          <p:nvPr>
            <p:ph type="sldNum" sz="quarter" idx="12"/>
          </p:nvPr>
        </p:nvSpPr>
        <p:spPr/>
        <p:txBody>
          <a:bodyPr/>
          <a:lstStyle/>
          <a:p>
            <a:fld id="{6302448D-6502-4295-B405-BDA4B517BFE0}" type="slidenum">
              <a:rPr lang="en-AU" smtClean="0"/>
            </a:fld>
            <a:endParaRPr lang="en-AU"/>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0EAEF252-0ABA-4591-A005-9D301C278F79}" type="datetime1">
              <a:rPr lang="en-AU" smtClean="0"/>
            </a:fld>
            <a:endParaRPr lang="en-AU"/>
          </a:p>
        </p:txBody>
      </p:sp>
      <p:sp>
        <p:nvSpPr>
          <p:cNvPr id="6" name="Footer Placeholder 5"/>
          <p:cNvSpPr>
            <a:spLocks noGrp="1"/>
          </p:cNvSpPr>
          <p:nvPr>
            <p:ph type="ftr" sz="quarter" idx="11"/>
          </p:nvPr>
        </p:nvSpPr>
        <p:spPr/>
        <p:txBody>
          <a:bodyPr/>
          <a:lstStyle/>
          <a:p>
            <a:r>
              <a:rPr lang="en-US"/>
              <a:t>© 2023, 2024 Global Initiative for Chronic Obstructive Lung Disease</a:t>
            </a:r>
            <a:endParaRPr lang="en-AU" dirty="0"/>
          </a:p>
        </p:txBody>
      </p:sp>
      <p:sp>
        <p:nvSpPr>
          <p:cNvPr id="7" name="Slide Number Placeholder 6"/>
          <p:cNvSpPr>
            <a:spLocks noGrp="1"/>
          </p:cNvSpPr>
          <p:nvPr>
            <p:ph type="sldNum" sz="quarter" idx="12"/>
          </p:nvPr>
        </p:nvSpPr>
        <p:spPr/>
        <p:txBody>
          <a:bodyPr/>
          <a:lstStyle/>
          <a:p>
            <a:fld id="{6302448D-6502-4295-B405-BDA4B517BFE0}" type="slidenum">
              <a:rPr lang="en-AU" smtClean="0"/>
            </a:fld>
            <a:endParaRPr lang="en-A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4D6B8BE3-1EFD-4755-926F-ED07F09886F8}" type="datetime1">
              <a:rPr lang="en-AU" smtClean="0"/>
            </a:fld>
            <a:endParaRPr lang="en-AU"/>
          </a:p>
        </p:txBody>
      </p:sp>
      <p:sp>
        <p:nvSpPr>
          <p:cNvPr id="5" name="Footer Placeholder 4"/>
          <p:cNvSpPr>
            <a:spLocks noGrp="1"/>
          </p:cNvSpPr>
          <p:nvPr>
            <p:ph type="ftr" sz="quarter" idx="11"/>
          </p:nvPr>
        </p:nvSpPr>
        <p:spPr/>
        <p:txBody>
          <a:bodyPr/>
          <a:lstStyle/>
          <a:p>
            <a:r>
              <a:rPr lang="en-US"/>
              <a:t>© 2023, 2024 Global Initiative for Chronic Obstructive Lung Disease</a:t>
            </a:r>
            <a:endParaRPr lang="en-AU" dirty="0"/>
          </a:p>
        </p:txBody>
      </p:sp>
      <p:sp>
        <p:nvSpPr>
          <p:cNvPr id="6" name="Slide Number Placeholder 5"/>
          <p:cNvSpPr>
            <a:spLocks noGrp="1"/>
          </p:cNvSpPr>
          <p:nvPr>
            <p:ph type="sldNum" sz="quarter" idx="12"/>
          </p:nvPr>
        </p:nvSpPr>
        <p:spPr/>
        <p:txBody>
          <a:bodyPr/>
          <a:lstStyle/>
          <a:p>
            <a:fld id="{6302448D-6502-4295-B405-BDA4B517BFE0}" type="slidenum">
              <a:rPr lang="en-AU" smtClean="0"/>
            </a:fld>
            <a:endParaRPr lang="en-AU"/>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F781816C-8629-48BC-BE23-B801A8645178}" type="datetime1">
              <a:rPr lang="en-AU" smtClean="0"/>
            </a:fld>
            <a:endParaRPr lang="en-AU"/>
          </a:p>
        </p:txBody>
      </p:sp>
      <p:sp>
        <p:nvSpPr>
          <p:cNvPr id="5" name="Footer Placeholder 4"/>
          <p:cNvSpPr>
            <a:spLocks noGrp="1"/>
          </p:cNvSpPr>
          <p:nvPr>
            <p:ph type="ftr" sz="quarter" idx="11"/>
          </p:nvPr>
        </p:nvSpPr>
        <p:spPr/>
        <p:txBody>
          <a:bodyPr/>
          <a:lstStyle/>
          <a:p>
            <a:r>
              <a:rPr lang="en-US"/>
              <a:t>© 2023, 2024 Global Initiative for Chronic Obstructive Lung Disease</a:t>
            </a:r>
            <a:endParaRPr lang="en-AU" dirty="0"/>
          </a:p>
        </p:txBody>
      </p:sp>
      <p:sp>
        <p:nvSpPr>
          <p:cNvPr id="6" name="Slide Number Placeholder 5"/>
          <p:cNvSpPr>
            <a:spLocks noGrp="1"/>
          </p:cNvSpPr>
          <p:nvPr>
            <p:ph type="sldNum" sz="quarter" idx="12"/>
          </p:nvPr>
        </p:nvSpPr>
        <p:spPr/>
        <p:txBody>
          <a:bodyPr/>
          <a:lstStyle/>
          <a:p>
            <a:fld id="{6302448D-6502-4295-B405-BDA4B517BFE0}" type="slidenum">
              <a:rPr lang="en-AU" smtClean="0"/>
            </a:fld>
            <a:endParaRPr lang="en-A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3326C961-3A30-4931-97DB-BE887D82A61D}" type="datetime1">
              <a:rPr lang="en-AU" smtClean="0"/>
            </a:fld>
            <a:endParaRPr lang="en-AU"/>
          </a:p>
        </p:txBody>
      </p:sp>
      <p:sp>
        <p:nvSpPr>
          <p:cNvPr id="5" name="Footer Placeholder 4"/>
          <p:cNvSpPr>
            <a:spLocks noGrp="1"/>
          </p:cNvSpPr>
          <p:nvPr>
            <p:ph type="ftr" sz="quarter" idx="11"/>
          </p:nvPr>
        </p:nvSpPr>
        <p:spPr/>
        <p:txBody>
          <a:bodyPr/>
          <a:lstStyle/>
          <a:p>
            <a:r>
              <a:rPr lang="en-US"/>
              <a:t>© 2023, 2024 Global Initiative for Chronic Obstructive Lung Disease</a:t>
            </a:r>
            <a:endParaRPr lang="en-AU" dirty="0"/>
          </a:p>
        </p:txBody>
      </p:sp>
      <p:sp>
        <p:nvSpPr>
          <p:cNvPr id="6" name="Slide Number Placeholder 5"/>
          <p:cNvSpPr>
            <a:spLocks noGrp="1"/>
          </p:cNvSpPr>
          <p:nvPr>
            <p:ph type="sldNum" sz="quarter" idx="12"/>
          </p:nvPr>
        </p:nvSpPr>
        <p:spPr/>
        <p:txBody>
          <a:bodyPr/>
          <a:lstStyle/>
          <a:p>
            <a:fld id="{6302448D-6502-4295-B405-BDA4B517BFE0}" type="slidenum">
              <a:rPr lang="en-AU" smtClean="0"/>
            </a:fld>
            <a:endParaRPr lang="en-A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4"/>
          <p:cNvSpPr>
            <a:spLocks noGrp="1"/>
          </p:cNvSpPr>
          <p:nvPr>
            <p:ph type="dt" sz="half" idx="10"/>
          </p:nvPr>
        </p:nvSpPr>
        <p:spPr/>
        <p:txBody>
          <a:bodyPr/>
          <a:lstStyle/>
          <a:p>
            <a:fld id="{D88B363D-7C98-449F-86FB-4F5E314C7BCB}" type="datetime1">
              <a:rPr lang="en-AU" smtClean="0"/>
            </a:fld>
            <a:endParaRPr lang="en-AU"/>
          </a:p>
        </p:txBody>
      </p:sp>
      <p:sp>
        <p:nvSpPr>
          <p:cNvPr id="6" name="Footer Placeholder 5"/>
          <p:cNvSpPr>
            <a:spLocks noGrp="1"/>
          </p:cNvSpPr>
          <p:nvPr>
            <p:ph type="ftr" sz="quarter" idx="11"/>
          </p:nvPr>
        </p:nvSpPr>
        <p:spPr/>
        <p:txBody>
          <a:bodyPr/>
          <a:lstStyle/>
          <a:p>
            <a:r>
              <a:rPr lang="en-US"/>
              <a:t>© 2023, 2024 Global Initiative for Chronic Obstructive Lung Disease</a:t>
            </a:r>
            <a:endParaRPr lang="en-AU" dirty="0"/>
          </a:p>
        </p:txBody>
      </p:sp>
      <p:sp>
        <p:nvSpPr>
          <p:cNvPr id="7" name="Slide Number Placeholder 6"/>
          <p:cNvSpPr>
            <a:spLocks noGrp="1"/>
          </p:cNvSpPr>
          <p:nvPr>
            <p:ph type="sldNum" sz="quarter" idx="12"/>
          </p:nvPr>
        </p:nvSpPr>
        <p:spPr/>
        <p:txBody>
          <a:bodyPr/>
          <a:lstStyle/>
          <a:p>
            <a:fld id="{6302448D-6502-4295-B405-BDA4B517BFE0}" type="slidenum">
              <a:rPr lang="en-AU" smtClean="0"/>
            </a:fld>
            <a:endParaRPr lang="en-A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7" name="Date Placeholder 6"/>
          <p:cNvSpPr>
            <a:spLocks noGrp="1"/>
          </p:cNvSpPr>
          <p:nvPr>
            <p:ph type="dt" sz="half" idx="10"/>
          </p:nvPr>
        </p:nvSpPr>
        <p:spPr/>
        <p:txBody>
          <a:bodyPr/>
          <a:lstStyle/>
          <a:p>
            <a:fld id="{DF68C629-E4E0-477A-8DF0-C31F8A60F00F}" type="datetime1">
              <a:rPr lang="en-AU" smtClean="0"/>
            </a:fld>
            <a:endParaRPr lang="en-AU"/>
          </a:p>
        </p:txBody>
      </p:sp>
      <p:sp>
        <p:nvSpPr>
          <p:cNvPr id="8" name="Footer Placeholder 7"/>
          <p:cNvSpPr>
            <a:spLocks noGrp="1"/>
          </p:cNvSpPr>
          <p:nvPr>
            <p:ph type="ftr" sz="quarter" idx="11"/>
          </p:nvPr>
        </p:nvSpPr>
        <p:spPr/>
        <p:txBody>
          <a:bodyPr/>
          <a:lstStyle/>
          <a:p>
            <a:r>
              <a:rPr lang="en-US"/>
              <a:t>© 2023, 2024 Global Initiative for Chronic Obstructive Lung Disease</a:t>
            </a:r>
            <a:endParaRPr lang="en-AU" dirty="0"/>
          </a:p>
        </p:txBody>
      </p:sp>
      <p:sp>
        <p:nvSpPr>
          <p:cNvPr id="9" name="Slide Number Placeholder 8"/>
          <p:cNvSpPr>
            <a:spLocks noGrp="1"/>
          </p:cNvSpPr>
          <p:nvPr>
            <p:ph type="sldNum" sz="quarter" idx="12"/>
          </p:nvPr>
        </p:nvSpPr>
        <p:spPr/>
        <p:txBody>
          <a:bodyPr/>
          <a:lstStyle/>
          <a:p>
            <a:fld id="{6302448D-6502-4295-B405-BDA4B517BFE0}" type="slidenum">
              <a:rPr lang="en-AU" smtClean="0"/>
            </a:fld>
            <a:endParaRPr lang="en-A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134B0EB-857C-4987-A1B2-54B8CC5FDF42}" type="datetime1">
              <a:rPr lang="en-AU" smtClean="0"/>
            </a:fld>
            <a:endParaRPr lang="en-AU"/>
          </a:p>
        </p:txBody>
      </p:sp>
      <p:sp>
        <p:nvSpPr>
          <p:cNvPr id="4" name="Footer Placeholder 3"/>
          <p:cNvSpPr>
            <a:spLocks noGrp="1"/>
          </p:cNvSpPr>
          <p:nvPr>
            <p:ph type="ftr" sz="quarter" idx="11"/>
          </p:nvPr>
        </p:nvSpPr>
        <p:spPr/>
        <p:txBody>
          <a:bodyPr/>
          <a:lstStyle/>
          <a:p>
            <a:r>
              <a:rPr lang="en-US"/>
              <a:t>© 2023, 2024 Global Initiative for Chronic Obstructive Lung Disease</a:t>
            </a:r>
            <a:endParaRPr lang="en-AU" dirty="0"/>
          </a:p>
        </p:txBody>
      </p:sp>
      <p:sp>
        <p:nvSpPr>
          <p:cNvPr id="5" name="Slide Number Placeholder 4"/>
          <p:cNvSpPr>
            <a:spLocks noGrp="1"/>
          </p:cNvSpPr>
          <p:nvPr>
            <p:ph type="sldNum" sz="quarter" idx="12"/>
          </p:nvPr>
        </p:nvSpPr>
        <p:spPr/>
        <p:txBody>
          <a:bodyPr/>
          <a:lstStyle/>
          <a:p>
            <a:fld id="{6302448D-6502-4295-B405-BDA4B517BFE0}" type="slidenum">
              <a:rPr lang="en-AU" smtClean="0"/>
            </a:fld>
            <a:endParaRPr lang="en-A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7CE846-06F4-4276-A138-D4396F03D5AB}" type="datetime1">
              <a:rPr lang="en-AU" smtClean="0"/>
            </a:fld>
            <a:endParaRPr lang="en-AU"/>
          </a:p>
        </p:txBody>
      </p:sp>
      <p:sp>
        <p:nvSpPr>
          <p:cNvPr id="3" name="Footer Placeholder 2"/>
          <p:cNvSpPr>
            <a:spLocks noGrp="1"/>
          </p:cNvSpPr>
          <p:nvPr>
            <p:ph type="ftr" sz="quarter" idx="11"/>
          </p:nvPr>
        </p:nvSpPr>
        <p:spPr/>
        <p:txBody>
          <a:bodyPr/>
          <a:lstStyle/>
          <a:p>
            <a:r>
              <a:rPr lang="en-US"/>
              <a:t>© 2023, 2024 Global Initiative for Chronic Obstructive Lung Disease</a:t>
            </a:r>
            <a:endParaRPr lang="en-AU" dirty="0"/>
          </a:p>
        </p:txBody>
      </p:sp>
      <p:sp>
        <p:nvSpPr>
          <p:cNvPr id="4" name="Slide Number Placeholder 3"/>
          <p:cNvSpPr>
            <a:spLocks noGrp="1"/>
          </p:cNvSpPr>
          <p:nvPr>
            <p:ph type="sldNum" sz="quarter" idx="12"/>
          </p:nvPr>
        </p:nvSpPr>
        <p:spPr/>
        <p:txBody>
          <a:bodyPr/>
          <a:lstStyle/>
          <a:p>
            <a:fld id="{6302448D-6502-4295-B405-BDA4B517BFE0}" type="slidenum">
              <a:rPr lang="en-AU" smtClean="0"/>
            </a:fld>
            <a:endParaRPr lang="en-A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13B9AA91-7E2B-41D2-98A1-7E40CE08DA0E}" type="datetime1">
              <a:rPr lang="en-AU" smtClean="0"/>
            </a:fld>
            <a:endParaRPr lang="en-AU"/>
          </a:p>
        </p:txBody>
      </p:sp>
      <p:sp>
        <p:nvSpPr>
          <p:cNvPr id="6" name="Footer Placeholder 5"/>
          <p:cNvSpPr>
            <a:spLocks noGrp="1"/>
          </p:cNvSpPr>
          <p:nvPr>
            <p:ph type="ftr" sz="quarter" idx="11"/>
          </p:nvPr>
        </p:nvSpPr>
        <p:spPr/>
        <p:txBody>
          <a:bodyPr/>
          <a:lstStyle/>
          <a:p>
            <a:r>
              <a:rPr lang="en-US"/>
              <a:t>© 2023, 2024 Global Initiative for Chronic Obstructive Lung Disease</a:t>
            </a:r>
            <a:endParaRPr lang="en-AU" dirty="0"/>
          </a:p>
        </p:txBody>
      </p:sp>
      <p:sp>
        <p:nvSpPr>
          <p:cNvPr id="7" name="Slide Number Placeholder 6"/>
          <p:cNvSpPr>
            <a:spLocks noGrp="1"/>
          </p:cNvSpPr>
          <p:nvPr>
            <p:ph type="sldNum" sz="quarter" idx="12"/>
          </p:nvPr>
        </p:nvSpPr>
        <p:spPr/>
        <p:txBody>
          <a:bodyPr/>
          <a:lstStyle/>
          <a:p>
            <a:fld id="{6302448D-6502-4295-B405-BDA4B517BFE0}" type="slidenum">
              <a:rPr lang="en-AU" smtClean="0"/>
            </a:fld>
            <a:endParaRPr lang="en-A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0EAEF252-0ABA-4591-A005-9D301C278F79}" type="datetime1">
              <a:rPr lang="en-AU" smtClean="0"/>
            </a:fld>
            <a:endParaRPr lang="en-AU"/>
          </a:p>
        </p:txBody>
      </p:sp>
      <p:sp>
        <p:nvSpPr>
          <p:cNvPr id="6" name="Footer Placeholder 5"/>
          <p:cNvSpPr>
            <a:spLocks noGrp="1"/>
          </p:cNvSpPr>
          <p:nvPr>
            <p:ph type="ftr" sz="quarter" idx="11"/>
          </p:nvPr>
        </p:nvSpPr>
        <p:spPr/>
        <p:txBody>
          <a:bodyPr/>
          <a:lstStyle/>
          <a:p>
            <a:r>
              <a:rPr lang="en-US"/>
              <a:t>© 2023, 2024 Global Initiative for Chronic Obstructive Lung Disease</a:t>
            </a:r>
            <a:endParaRPr lang="en-AU" dirty="0"/>
          </a:p>
        </p:txBody>
      </p:sp>
      <p:sp>
        <p:nvSpPr>
          <p:cNvPr id="7" name="Slide Number Placeholder 6"/>
          <p:cNvSpPr>
            <a:spLocks noGrp="1"/>
          </p:cNvSpPr>
          <p:nvPr>
            <p:ph type="sldNum" sz="quarter" idx="12"/>
          </p:nvPr>
        </p:nvSpPr>
        <p:spPr/>
        <p:txBody>
          <a:bodyPr/>
          <a:lstStyle/>
          <a:p>
            <a:fld id="{6302448D-6502-4295-B405-BDA4B517BFE0}" type="slidenum">
              <a:rPr lang="en-AU" smtClean="0"/>
            </a:fld>
            <a:endParaRPr lang="en-AU"/>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3" Type="http://schemas.openxmlformats.org/officeDocument/2006/relationships/theme" Target="../theme/theme2.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Calibri" panose="020F0502020204030204" pitchFamily="34" charset="0"/>
                <a:ea typeface="等线" panose="02010600030101010101" pitchFamily="2" charset="-122"/>
              </a:defRPr>
            </a:lvl1pPr>
          </a:lstStyle>
          <a:p>
            <a:fld id="{E230A36A-BD38-4D94-BB8F-1D4B591DE17E}" type="datetime1">
              <a:rPr lang="en-AU" smtClean="0"/>
            </a:fld>
            <a:endParaRPr lang="en-A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aseline="0">
                <a:solidFill>
                  <a:schemeClr val="tx1">
                    <a:tint val="75000"/>
                  </a:schemeClr>
                </a:solidFill>
                <a:latin typeface="Calibri" panose="020F0502020204030204" pitchFamily="34" charset="0"/>
                <a:ea typeface="等线" panose="02010600030101010101" pitchFamily="2" charset="-122"/>
              </a:defRPr>
            </a:lvl1pPr>
          </a:lstStyle>
          <a:p>
            <a:r>
              <a:rPr lang="en-US" smtClean="0"/>
              <a:t>© 2023, 2024 Global Initiative for Chronic Obstructive Lung Disease</a:t>
            </a:r>
            <a:endParaRPr lang="en-AU"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aseline="0">
                <a:solidFill>
                  <a:schemeClr val="tx1">
                    <a:tint val="75000"/>
                  </a:schemeClr>
                </a:solidFill>
                <a:latin typeface="Calibri" panose="020F0502020204030204" pitchFamily="34" charset="0"/>
                <a:ea typeface="等线" panose="02010600030101010101" pitchFamily="2" charset="-122"/>
              </a:defRPr>
            </a:lvl1pPr>
          </a:lstStyle>
          <a:p>
            <a:fld id="{6302448D-6502-4295-B405-BDA4B517BFE0}" type="slidenum">
              <a:rPr lang="en-AU" smtClean="0"/>
            </a:fld>
            <a:endParaRPr lang="en-A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baseline="0">
          <a:solidFill>
            <a:schemeClr val="tx1"/>
          </a:solidFill>
          <a:latin typeface="Calibri" panose="020F0502020204030204" pitchFamily="34" charset="0"/>
          <a:ea typeface="等线" panose="02010600030101010101"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等线" panose="02010600030101010101" pitchFamily="2"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等线" panose="02010600030101010101" pitchFamily="2"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等线" panose="02010600030101010101"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等线" panose="02010600030101010101" pitchFamily="2"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等线" panose="02010600030101010101"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30A36A-BD38-4D94-BB8F-1D4B591DE17E}" type="datetime1">
              <a:rPr lang="en-AU" smtClean="0"/>
            </a:fld>
            <a:endParaRPr lang="en-A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 2023, 2024 Global Initiative for Chronic Obstructive Lung Disease</a:t>
            </a:r>
            <a:endParaRPr lang="en-AU"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02448D-6502-4295-B405-BDA4B517BFE0}" type="slidenum">
              <a:rPr lang="en-AU" smtClean="0"/>
            </a:fld>
            <a:endParaRPr lang="en-A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image" Target="../media/image1.png"/></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image" Target="../media/image1.png"/></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image" Target="../media/image1.png"/></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image" Target="../media/image1.png"/></Relationships>
</file>

<file path=ppt/slides/_rels/slide14.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16.png"/><Relationship Id="rId1" Type="http://schemas.openxmlformats.org/officeDocument/2006/relationships/image" Target="../media/image1.png"/></Relationships>
</file>

<file path=ppt/slides/_rels/slide15.xml.rels><?xml version="1.0" encoding="UTF-8" standalone="yes"?>
<Relationships xmlns="http://schemas.openxmlformats.org/package/2006/relationships"><Relationship Id="rId7" Type="http://schemas.openxmlformats.org/officeDocument/2006/relationships/comments" Target="../comments/comment1.xml"/><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image" Target="../media/image1.png"/></Relationships>
</file>

<file path=ppt/slides/_rels/slide16.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image" Target="../media/image1.png"/></Relationships>
</file>

<file path=ppt/slides/_rels/slide17.xml.rels><?xml version="1.0" encoding="UTF-8" standalone="yes"?>
<Relationships xmlns="http://schemas.openxmlformats.org/package/2006/relationships"><Relationship Id="rId7" Type="http://schemas.openxmlformats.org/officeDocument/2006/relationships/notesSlide" Target="../notesSlides/notesSlide2.xml"/><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19.png"/><Relationship Id="rId1" Type="http://schemas.openxmlformats.org/officeDocument/2006/relationships/image" Target="../media/image1.png"/></Relationships>
</file>

<file path=ppt/slides/_rels/slide18.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image" Target="../media/image1.png"/></Relationships>
</file>

<file path=ppt/slides/_rels/slide19.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21.png"/><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22.png"/><Relationship Id="rId1" Type="http://schemas.openxmlformats.org/officeDocument/2006/relationships/image" Target="../media/image1.png"/></Relationships>
</file>

<file path=ppt/slides/_rels/slide21.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image" Target="../media/image1.png"/></Relationships>
</file>

<file path=ppt/slides/_rels/slide22.xml.rels><?xml version="1.0" encoding="UTF-8" standalone="yes"?>
<Relationships xmlns="http://schemas.openxmlformats.org/package/2006/relationships"><Relationship Id="rId7" Type="http://schemas.openxmlformats.org/officeDocument/2006/relationships/notesSlide" Target="../notesSlides/notesSlide3.xml"/><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24.png"/><Relationship Id="rId1" Type="http://schemas.openxmlformats.org/officeDocument/2006/relationships/image" Target="../media/image1.png"/></Relationships>
</file>

<file path=ppt/slides/_rels/slide23.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25.png"/><Relationship Id="rId1" Type="http://schemas.openxmlformats.org/officeDocument/2006/relationships/image" Target="../media/image1.png"/></Relationships>
</file>

<file path=ppt/slides/_rels/slide24.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26.png"/><Relationship Id="rId1" Type="http://schemas.openxmlformats.org/officeDocument/2006/relationships/image" Target="../media/image1.png"/></Relationships>
</file>

<file path=ppt/slides/_rels/slide25.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27.png"/><Relationship Id="rId1" Type="http://schemas.openxmlformats.org/officeDocument/2006/relationships/image" Target="../media/image1.png"/></Relationships>
</file>

<file path=ppt/slides/_rels/slide26.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28.png"/><Relationship Id="rId1" Type="http://schemas.openxmlformats.org/officeDocument/2006/relationships/image" Target="../media/image1.png"/></Relationships>
</file>

<file path=ppt/slides/_rels/slide27.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29.png"/><Relationship Id="rId1" Type="http://schemas.openxmlformats.org/officeDocument/2006/relationships/image" Target="../media/image1.png"/></Relationships>
</file>

<file path=ppt/slides/_rels/slide28.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image" Target="../media/image1.png"/></Relationships>
</file>

<file path=ppt/slides/_rels/slide29.xml.rels><?xml version="1.0" encoding="UTF-8" standalone="yes"?>
<Relationships xmlns="http://schemas.openxmlformats.org/package/2006/relationships"><Relationship Id="rId7" Type="http://schemas.openxmlformats.org/officeDocument/2006/relationships/notesSlide" Target="../notesSlides/notesSlide4.xml"/><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1.png"/><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1.png"/></Relationships>
</file>

<file path=ppt/slides/_rels/slide30.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2.png"/><Relationship Id="rId1" Type="http://schemas.openxmlformats.org/officeDocument/2006/relationships/image" Target="../media/image1.png"/></Relationships>
</file>

<file path=ppt/slides/_rels/slide31.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3.png"/><Relationship Id="rId1" Type="http://schemas.openxmlformats.org/officeDocument/2006/relationships/image" Target="../media/image1.png"/></Relationships>
</file>

<file path=ppt/slides/_rels/slide32.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4.png"/><Relationship Id="rId1" Type="http://schemas.openxmlformats.org/officeDocument/2006/relationships/image" Target="../media/image1.png"/></Relationships>
</file>

<file path=ppt/slides/_rels/slide33.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5.png"/><Relationship Id="rId1" Type="http://schemas.openxmlformats.org/officeDocument/2006/relationships/image" Target="../media/image1.png"/></Relationships>
</file>

<file path=ppt/slides/_rels/slide34.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6.png"/><Relationship Id="rId1" Type="http://schemas.openxmlformats.org/officeDocument/2006/relationships/image" Target="../media/image1.png"/></Relationships>
</file>

<file path=ppt/slides/_rels/slide35.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7.png"/><Relationship Id="rId1" Type="http://schemas.openxmlformats.org/officeDocument/2006/relationships/image" Target="../media/image1.png"/></Relationships>
</file>

<file path=ppt/slides/_rels/slide36.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8.png"/><Relationship Id="rId1" Type="http://schemas.openxmlformats.org/officeDocument/2006/relationships/image" Target="../media/image1.png"/></Relationships>
</file>

<file path=ppt/slides/_rels/slide37.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9.png"/><Relationship Id="rId1" Type="http://schemas.openxmlformats.org/officeDocument/2006/relationships/image" Target="../media/image1.png"/></Relationships>
</file>

<file path=ppt/slides/_rels/slide38.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40.png"/><Relationship Id="rId1" Type="http://schemas.openxmlformats.org/officeDocument/2006/relationships/image" Target="../media/image1.png"/></Relationships>
</file>

<file path=ppt/slides/_rels/slide39.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41.png"/><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image" Target="../media/image1.png"/></Relationships>
</file>

<file path=ppt/slides/_rels/slide40.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42.png"/><Relationship Id="rId1" Type="http://schemas.openxmlformats.org/officeDocument/2006/relationships/image" Target="../media/image1.png"/></Relationships>
</file>

<file path=ppt/slides/_rels/slide41.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43.png"/><Relationship Id="rId1" Type="http://schemas.openxmlformats.org/officeDocument/2006/relationships/image" Target="../media/image1.png"/></Relationships>
</file>

<file path=ppt/slides/_rels/slide42.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44.png"/><Relationship Id="rId1" Type="http://schemas.openxmlformats.org/officeDocument/2006/relationships/image" Target="../media/image1.png"/></Relationships>
</file>

<file path=ppt/slides/_rels/slide43.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45.png"/><Relationship Id="rId1" Type="http://schemas.openxmlformats.org/officeDocument/2006/relationships/image" Target="../media/image1.png"/></Relationships>
</file>

<file path=ppt/slides/_rels/slide44.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46.png"/><Relationship Id="rId1" Type="http://schemas.openxmlformats.org/officeDocument/2006/relationships/image" Target="../media/image1.png"/></Relationships>
</file>

<file path=ppt/slides/_rels/slide45.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47.png"/><Relationship Id="rId1" Type="http://schemas.openxmlformats.org/officeDocument/2006/relationships/image" Target="../media/image1.png"/></Relationships>
</file>

<file path=ppt/slides/_rels/slide46.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48.png"/><Relationship Id="rId1" Type="http://schemas.openxmlformats.org/officeDocument/2006/relationships/image" Target="../media/image1.png"/></Relationships>
</file>

<file path=ppt/slides/_rels/slide47.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49.png"/><Relationship Id="rId1" Type="http://schemas.openxmlformats.org/officeDocument/2006/relationships/image" Target="../media/image1.png"/></Relationships>
</file>

<file path=ppt/slides/_rels/slide48.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50.png"/><Relationship Id="rId1" Type="http://schemas.openxmlformats.org/officeDocument/2006/relationships/image" Target="../media/image1.png"/></Relationships>
</file>

<file path=ppt/slides/_rels/slide49.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51.png"/><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image" Target="../media/image1.png"/></Relationships>
</file>

<file path=ppt/slides/_rels/slide50.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52.png"/><Relationship Id="rId1" Type="http://schemas.openxmlformats.org/officeDocument/2006/relationships/image" Target="../media/image1.png"/></Relationships>
</file>

<file path=ppt/slides/_rels/slide51.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53.png"/><Relationship Id="rId1" Type="http://schemas.openxmlformats.org/officeDocument/2006/relationships/image" Target="../media/image1.png"/></Relationships>
</file>

<file path=ppt/slides/_rels/slide52.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54.png"/><Relationship Id="rId1" Type="http://schemas.openxmlformats.org/officeDocument/2006/relationships/image" Target="../media/image1.png"/></Relationships>
</file>

<file path=ppt/slides/_rels/slide53.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55.png"/><Relationship Id="rId1" Type="http://schemas.openxmlformats.org/officeDocument/2006/relationships/image" Target="../media/image1.png"/></Relationships>
</file>

<file path=ppt/slides/_rels/slide54.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56.png"/><Relationship Id="rId1" Type="http://schemas.openxmlformats.org/officeDocument/2006/relationships/image" Target="../media/image1.png"/></Relationships>
</file>

<file path=ppt/slides/_rels/slide55.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57.png"/><Relationship Id="rId1" Type="http://schemas.openxmlformats.org/officeDocument/2006/relationships/image" Target="../media/image1.png"/></Relationships>
</file>

<file path=ppt/slides/_rels/slide56.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58.png"/><Relationship Id="rId1" Type="http://schemas.openxmlformats.org/officeDocument/2006/relationships/image" Target="../media/image1.png"/></Relationships>
</file>

<file path=ppt/slides/_rels/slide57.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59.png"/><Relationship Id="rId1" Type="http://schemas.openxmlformats.org/officeDocument/2006/relationships/image" Target="../media/image1.png"/></Relationships>
</file>

<file path=ppt/slides/_rels/slide58.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60.png"/><Relationship Id="rId1" Type="http://schemas.openxmlformats.org/officeDocument/2006/relationships/image" Target="../media/image1.png"/></Relationships>
</file>

<file path=ppt/slides/_rels/slide59.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61.png"/><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image" Target="../media/image1.png"/></Relationships>
</file>

<file path=ppt/slides/_rels/slide60.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62.png"/><Relationship Id="rId1" Type="http://schemas.openxmlformats.org/officeDocument/2006/relationships/image" Target="../media/image1.png"/></Relationships>
</file>

<file path=ppt/slides/_rels/slide61.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63.png"/><Relationship Id="rId1" Type="http://schemas.openxmlformats.org/officeDocument/2006/relationships/image" Target="../media/image1.png"/></Relationships>
</file>

<file path=ppt/slides/_rels/slide62.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64.png"/><Relationship Id="rId1" Type="http://schemas.openxmlformats.org/officeDocument/2006/relationships/image" Target="../media/image1.png"/></Relationships>
</file>

<file path=ppt/slides/_rels/slide63.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65.png"/><Relationship Id="rId1" Type="http://schemas.openxmlformats.org/officeDocument/2006/relationships/image" Target="../media/image1.png"/></Relationships>
</file>

<file path=ppt/slides/_rels/slide64.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66.png"/><Relationship Id="rId1" Type="http://schemas.openxmlformats.org/officeDocument/2006/relationships/image" Target="../media/image1.png"/></Relationships>
</file>

<file path=ppt/slides/_rels/slide65.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67.png"/><Relationship Id="rId1" Type="http://schemas.openxmlformats.org/officeDocument/2006/relationships/image" Target="../media/image1.png"/></Relationships>
</file>

<file path=ppt/slides/_rels/slide66.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68.png"/><Relationship Id="rId1" Type="http://schemas.openxmlformats.org/officeDocument/2006/relationships/image" Target="../media/image1.png"/></Relationships>
</file>

<file path=ppt/slides/_rels/slide67.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69.png"/><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image" Target="../media/image1.png"/></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sp>
        <p:nvSpPr>
          <p:cNvPr id="20" name="Rectangle 19"/>
          <p:cNvSpPr/>
          <p:nvPr/>
        </p:nvSpPr>
        <p:spPr>
          <a:xfrm>
            <a:off x="0" y="5280661"/>
            <a:ext cx="12192000" cy="1601631"/>
          </a:xfrm>
          <a:prstGeom prst="rect">
            <a:avLst/>
          </a:prstGeom>
          <a:solidFill>
            <a:srgbClr val="1F366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t>慢性阻塞性肺疾病诊断、管理和预防的全球创议</a:t>
            </a:r>
            <a:endParaRPr lang="en-AU" sz="2400" b="1" dirty="0"/>
          </a:p>
        </p:txBody>
      </p:sp>
      <p:sp>
        <p:nvSpPr>
          <p:cNvPr id="11" name="TextBox 2"/>
          <p:cNvSpPr txBox="1">
            <a:spLocks noChangeArrowheads="1"/>
          </p:cNvSpPr>
          <p:nvPr/>
        </p:nvSpPr>
        <p:spPr bwMode="auto">
          <a:xfrm>
            <a:off x="1524000" y="6474689"/>
            <a:ext cx="9144000" cy="230832"/>
          </a:xfrm>
          <a:prstGeom prst="rect">
            <a:avLst/>
          </a:prstGeom>
          <a:noFill/>
          <a:ln w="9525">
            <a:noFill/>
            <a:miter lim="800000"/>
          </a:ln>
        </p:spPr>
        <p:txBody>
          <a:bodyPr wrap="square">
            <a:spAutoFit/>
          </a:bodyPr>
          <a:lstStyle/>
          <a:p>
            <a:pPr algn="ctr"/>
            <a:r>
              <a:rPr lang="zh-CN" altLang="en-US" sz="900">
                <a:solidFill>
                  <a:schemeClr val="bg1">
                    <a:lumMod val="50000"/>
                  </a:schemeClr>
                </a:solidFill>
                <a:cs typeface="Tahoma" panose="020B0604030504040204" pitchFamily="34" charset="0"/>
              </a:rPr>
              <a:t>此幻灯片集仅限于学术和教育目的。 出于商业或促销目的使用幻灯片套装或单个幻灯片需要获得</a:t>
            </a:r>
            <a:r>
              <a:rPr lang="en-US" altLang="zh-CN" sz="900">
                <a:solidFill>
                  <a:schemeClr val="bg1">
                    <a:lumMod val="50000"/>
                  </a:schemeClr>
                </a:solidFill>
                <a:cs typeface="Tahoma" panose="020B0604030504040204" pitchFamily="34" charset="0"/>
              </a:rPr>
              <a:t>GOLD</a:t>
            </a:r>
            <a:r>
              <a:rPr lang="zh-CN" altLang="en-US" sz="900">
                <a:solidFill>
                  <a:schemeClr val="bg1">
                    <a:lumMod val="50000"/>
                  </a:schemeClr>
                </a:solidFill>
                <a:cs typeface="Tahoma" panose="020B0604030504040204" pitchFamily="34" charset="0"/>
              </a:rPr>
              <a:t>的批准。</a:t>
            </a:r>
            <a:endParaRPr lang="en-US" sz="900" dirty="0">
              <a:solidFill>
                <a:schemeClr val="bg1">
                  <a:lumMod val="50000"/>
                </a:schemeClr>
              </a:solidFill>
              <a:cs typeface="Tahoma" panose="020B0604030504040204" pitchFamily="34" charset="0"/>
            </a:endParaRPr>
          </a:p>
        </p:txBody>
      </p:sp>
      <p:sp>
        <p:nvSpPr>
          <p:cNvPr id="2" name="Footer Placeholder 1"/>
          <p:cNvSpPr>
            <a:spLocks noGrp="1"/>
          </p:cNvSpPr>
          <p:nvPr>
            <p:ph type="ftr" sz="quarter" idx="11"/>
          </p:nvPr>
        </p:nvSpPr>
        <p:spPr>
          <a:xfrm>
            <a:off x="2982929" y="6590105"/>
            <a:ext cx="6137187" cy="365125"/>
          </a:xfrm>
        </p:spPr>
        <p:txBody>
          <a:bodyPr/>
          <a:lstStyle/>
          <a:p>
            <a:r>
              <a:rPr lang="en-GB" sz="900"/>
              <a:t>©</a:t>
            </a:r>
            <a:r>
              <a:rPr lang="en-US" sz="900"/>
              <a:t> </a:t>
            </a:r>
            <a:r>
              <a:rPr lang="en-US" altLang="zh-CN" sz="900"/>
              <a:t>2025</a:t>
            </a:r>
            <a:r>
              <a:rPr lang="zh-CN" altLang="en-US" sz="900"/>
              <a:t>、</a:t>
            </a:r>
            <a:r>
              <a:rPr lang="en-US" altLang="zh-CN" sz="900"/>
              <a:t>2026</a:t>
            </a:r>
            <a:r>
              <a:rPr lang="zh-CN" altLang="en-US" sz="900"/>
              <a:t>慢性阻塞性肺疾病全球倡议</a:t>
            </a:r>
            <a:endParaRPr lang="en-AU" sz="900" dirty="0"/>
          </a:p>
        </p:txBody>
      </p:sp>
      <p:cxnSp>
        <p:nvCxnSpPr>
          <p:cNvPr id="22" name="Straight Connector 21"/>
          <p:cNvCxnSpPr/>
          <p:nvPr/>
        </p:nvCxnSpPr>
        <p:spPr>
          <a:xfrm>
            <a:off x="0" y="5280660"/>
            <a:ext cx="12192000" cy="1"/>
          </a:xfrm>
          <a:prstGeom prst="line">
            <a:avLst/>
          </a:prstGeom>
          <a:ln w="38100">
            <a:solidFill>
              <a:srgbClr val="E8A900"/>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a:blip r:embed="rId2"/>
          <a:stretch>
            <a:fillRect/>
          </a:stretch>
        </p:blipFill>
        <p:spPr>
          <a:xfrm>
            <a:off x="3619161" y="0"/>
            <a:ext cx="4829210" cy="1885964"/>
          </a:xfrm>
          <a:prstGeom prst="rect">
            <a:avLst/>
          </a:prstGeom>
        </p:spPr>
      </p:pic>
      <p:pic>
        <p:nvPicPr>
          <p:cNvPr id="18" name="Picture 17"/>
          <p:cNvPicPr>
            <a:picLocks noChangeAspect="1"/>
          </p:cNvPicPr>
          <p:nvPr/>
        </p:nvPicPr>
        <p:blipFill rotWithShape="1">
          <a:blip r:embed="rId1"/>
          <a:srcRect l="60597" r="10999" b="92970"/>
          <a:stretch>
            <a:fillRect/>
          </a:stretch>
        </p:blipFill>
        <p:spPr>
          <a:xfrm>
            <a:off x="6728890" y="1038921"/>
            <a:ext cx="1554480" cy="482108"/>
          </a:xfrm>
          <a:prstGeom prst="rect">
            <a:avLst/>
          </a:prstGeom>
        </p:spPr>
      </p:pic>
      <p:sp>
        <p:nvSpPr>
          <p:cNvPr id="19" name="TextBox 18"/>
          <p:cNvSpPr txBox="1"/>
          <p:nvPr/>
        </p:nvSpPr>
        <p:spPr>
          <a:xfrm>
            <a:off x="6941820" y="987425"/>
            <a:ext cx="1292860" cy="368300"/>
          </a:xfrm>
          <a:prstGeom prst="rect">
            <a:avLst/>
          </a:prstGeom>
          <a:noFill/>
        </p:spPr>
        <p:txBody>
          <a:bodyPr wrap="square" rtlCol="0">
            <a:spAutoFit/>
          </a:bodyPr>
          <a:lstStyle/>
          <a:p>
            <a:r>
              <a:rPr lang="zh-CN" altLang="en-US" b="1">
                <a:solidFill>
                  <a:schemeClr val="bg1"/>
                </a:solidFill>
              </a:rPr>
              <a:t>教学课件</a:t>
            </a:r>
            <a:endParaRPr lang="zh-CN" altLang="en-US" b="1">
              <a:solidFill>
                <a:schemeClr val="bg1"/>
              </a:solidFill>
            </a:endParaRPr>
          </a:p>
        </p:txBody>
      </p:sp>
      <p:sp>
        <p:nvSpPr>
          <p:cNvPr id="4" name="Title 3"/>
          <p:cNvSpPr>
            <a:spLocks noGrp="1"/>
          </p:cNvSpPr>
          <p:nvPr>
            <p:ph type="ctrTitle"/>
          </p:nvPr>
        </p:nvSpPr>
        <p:spPr>
          <a:xfrm>
            <a:off x="1524000" y="-2387600"/>
            <a:ext cx="9144000" cy="2387600"/>
          </a:xfrm>
        </p:spPr>
        <p:txBody>
          <a:bodyPr vert="horz" lIns="91440" tIns="45720" rIns="91440" bIns="45720" rtlCol="0" anchor="b">
            <a:normAutofit fontScale="90000"/>
          </a:bodyPr>
          <a:lstStyle/>
          <a:p>
            <a:pPr algn="ctr"/>
            <a:r>
              <a:rPr lang="en-AU" sz="6000" b="1" dirty="0">
                <a:latin typeface="+mj-lt"/>
              </a:rPr>
              <a:t>Global Strategy for the Diagnosis, Management, and Prevention of </a:t>
            </a:r>
            <a:br>
              <a:rPr lang="en-AU" sz="6000" b="1" dirty="0">
                <a:latin typeface="+mj-lt"/>
              </a:rPr>
            </a:br>
            <a:r>
              <a:rPr lang="en-AU" sz="6000" b="1" dirty="0">
                <a:latin typeface="+mj-lt"/>
              </a:rPr>
              <a:t>Chronic Obstructive Pulmonary Disease (GOLD) teaching slide set 2026</a:t>
            </a:r>
            <a:br>
              <a:rPr lang="en-AU" sz="6000" b="1" dirty="0">
                <a:latin typeface="+mj-lt"/>
              </a:rPr>
            </a:br>
            <a:r>
              <a:rPr lang="en-AU" dirty="0">
                <a:latin typeface="+mj-lt"/>
              </a:rPr>
              <a:t>Title slide</a:t>
            </a:r>
            <a:endParaRPr lang="en-AU" dirty="0">
              <a:latin typeface="+mj-lt"/>
            </a:endParaRPr>
          </a:p>
        </p:txBody>
      </p:sp>
      <p:pic>
        <p:nvPicPr>
          <p:cNvPr id="13" name="Picture 12" descr="Logo of the Global Initiative for Chronic Obstructive Lung Disease (GOLD). The design features a golden globe with a transparent outline of human lungs in the center, symbolizing a global focus on lung health. The organization's name, 'Global Initiative for Chronic Obstructive Lung Disease,' is written in a circular arrangement around the globe."/>
          <p:cNvPicPr>
            <a:picLocks noChangeAspect="1"/>
          </p:cNvPicPr>
          <p:nvPr/>
        </p:nvPicPr>
        <p:blipFill rotWithShape="1">
          <a:blip r:embed="rId1"/>
          <a:srcRect l="20644" t="31307" r="19903" b="23304"/>
          <a:stretch>
            <a:fillRect/>
          </a:stretch>
        </p:blipFill>
        <p:spPr>
          <a:xfrm>
            <a:off x="4527363" y="1928322"/>
            <a:ext cx="3137275" cy="3001357"/>
          </a:xfrm>
          <a:prstGeom prst="rect">
            <a:avLst/>
          </a:prstGeom>
        </p:spPr>
      </p:pic>
      <p:sp>
        <p:nvSpPr>
          <p:cNvPr id="12" name="TextBox 11"/>
          <p:cNvSpPr txBox="1"/>
          <p:nvPr/>
        </p:nvSpPr>
        <p:spPr>
          <a:xfrm>
            <a:off x="3101382" y="475983"/>
            <a:ext cx="3171874" cy="954107"/>
          </a:xfrm>
          <a:prstGeom prst="rect">
            <a:avLst/>
          </a:prstGeom>
          <a:solidFill>
            <a:srgbClr val="FBF5E7"/>
          </a:solidFill>
        </p:spPr>
        <p:txBody>
          <a:bodyPr wrap="square">
            <a:spAutoFit/>
          </a:bodyPr>
          <a:lstStyle/>
          <a:p>
            <a:pPr marL="0" marR="0" algn="r">
              <a:buNone/>
            </a:pPr>
            <a:r>
              <a:rPr lang="zh-CN" sz="2800" b="1" kern="0" dirty="0">
                <a:solidFill>
                  <a:srgbClr val="374459"/>
                </a:solidFill>
                <a:effectLst/>
                <a:latin typeface="Calibri" panose="020F0502020204030204" pitchFamily="34" charset="0"/>
                <a:ea typeface="等线" panose="02010600030101010101" pitchFamily="2" charset="-122"/>
                <a:cs typeface="Calibri" panose="020F0502020204030204" pitchFamily="34" charset="0"/>
              </a:rPr>
              <a:t>慢性阻塞性肺疾病</a:t>
            </a:r>
            <a:endParaRPr lang="en-US" sz="2800" kern="1050" dirty="0">
              <a:effectLst/>
              <a:latin typeface="Times New Roman" panose="02020603050405020304" pitchFamily="18" charset="0"/>
              <a:ea typeface="宋体" panose="02010600030101010101" pitchFamily="2" charset="-122"/>
            </a:endParaRPr>
          </a:p>
          <a:p>
            <a:pPr algn="r">
              <a:buNone/>
            </a:pPr>
            <a:r>
              <a:rPr lang="zh-CN" sz="2800" b="1" dirty="0">
                <a:solidFill>
                  <a:srgbClr val="374459"/>
                </a:solidFill>
                <a:effectLst/>
                <a:latin typeface="Calibri" panose="020F0502020204030204" pitchFamily="34" charset="0"/>
                <a:ea typeface="等线" panose="02010600030101010101" pitchFamily="2" charset="-122"/>
                <a:cs typeface="Calibri" panose="020F0502020204030204" pitchFamily="34" charset="0"/>
              </a:rPr>
              <a:t>全球创议</a:t>
            </a:r>
            <a:endParaRPr lang="en-US" sz="2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Considerations in performing spirometry are listed including preparation, performance, bronchodilation and evaluation."/>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sp>
        <p:nvSpPr>
          <p:cNvPr id="8" name="Title 7"/>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cs typeface="Calibri" panose="020F0502020204030204" pitchFamily="34" charset="0"/>
                <a:sym typeface="Calibri" panose="020F0502020204030204" pitchFamily="34" charset="0"/>
              </a:rPr>
              <a:t>Considerations in performing spirometry</a:t>
            </a:r>
            <a:endParaRPr lang="en-AU" dirty="0">
              <a:latin typeface="+mj-lt"/>
              <a:ea typeface="+mn-ea"/>
              <a:cs typeface="Calibri" panose="020F0502020204030204" pitchFamily="34" charset="0"/>
              <a:sym typeface="Calibri" panose="020F0502020204030204" pitchFamily="34" charset="0"/>
            </a:endParaRPr>
          </a:p>
        </p:txBody>
      </p:sp>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grpSp>
        <p:nvGrpSpPr>
          <p:cNvPr id="20" name="组合 19"/>
          <p:cNvGrpSpPr/>
          <p:nvPr/>
        </p:nvGrpSpPr>
        <p:grpSpPr>
          <a:xfrm>
            <a:off x="2805060" y="-9514"/>
            <a:ext cx="6240780" cy="6705600"/>
            <a:chOff x="2792360" y="-9514"/>
            <a:chExt cx="6475730" cy="6944995"/>
          </a:xfrm>
        </p:grpSpPr>
        <p:pic>
          <p:nvPicPr>
            <p:cNvPr id="21" name="image19.png"/>
            <p:cNvPicPr/>
            <p:nvPr/>
          </p:nvPicPr>
          <p:blipFill>
            <a:blip r:embed="rId2">
              <a:extLst>
                <a:ext uri="{28A0092B-C50C-407E-A947-70E740481C1C}">
                  <a14:useLocalDpi xmlns:a14="http://schemas.microsoft.com/office/drawing/2010/main" val="0"/>
                </a:ext>
              </a:extLst>
            </a:blip>
            <a:stretch>
              <a:fillRect/>
            </a:stretch>
          </p:blipFill>
          <p:spPr>
            <a:xfrm>
              <a:off x="2792360" y="-9514"/>
              <a:ext cx="6475730" cy="6944995"/>
            </a:xfrm>
            <a:prstGeom prst="rect">
              <a:avLst/>
            </a:prstGeom>
          </p:spPr>
        </p:pic>
        <p:sp>
          <p:nvSpPr>
            <p:cNvPr id="22" name="文本框 21"/>
            <p:cNvSpPr txBox="1"/>
            <p:nvPr/>
          </p:nvSpPr>
          <p:spPr>
            <a:xfrm>
              <a:off x="3094968" y="265627"/>
              <a:ext cx="3439182" cy="3825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zh-CN" altLang="en-US" b="1" dirty="0">
                  <a:solidFill>
                    <a:srgbClr val="FFFFFF"/>
                  </a:solidFill>
                  <a:cs typeface="Calibri" panose="020F0502020204030204" pitchFamily="34" charset="0"/>
                  <a:sym typeface="Calibri" panose="020F0502020204030204" pitchFamily="34" charset="0"/>
                </a:rPr>
                <a:t>进行肺量计检查的考虑因素</a:t>
              </a:r>
              <a:endParaRPr lang="zh-CN" altLang="en-US" b="1" dirty="0">
                <a:solidFill>
                  <a:srgbClr val="FFFFFF"/>
                </a:solidFill>
                <a:cs typeface="Calibri" panose="020F0502020204030204" pitchFamily="34" charset="0"/>
                <a:sym typeface="Calibri" panose="020F0502020204030204" pitchFamily="34" charset="0"/>
              </a:endParaRPr>
            </a:p>
          </p:txBody>
        </p:sp>
        <p:sp>
          <p:nvSpPr>
            <p:cNvPr id="23" name="文本框 22"/>
            <p:cNvSpPr txBox="1"/>
            <p:nvPr/>
          </p:nvSpPr>
          <p:spPr>
            <a:xfrm>
              <a:off x="8279573" y="453803"/>
              <a:ext cx="787367" cy="2616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r>
                <a:rPr lang="zh-CN" altLang="en-US" sz="1050" b="1" dirty="0">
                  <a:solidFill>
                    <a:schemeClr val="bg1"/>
                  </a:solidFill>
                  <a:cs typeface="Calibri" panose="020F0502020204030204" pitchFamily="34" charset="0"/>
                  <a:sym typeface="Calibri" panose="020F0502020204030204" pitchFamily="34" charset="0"/>
                </a:rPr>
                <a:t>图 </a:t>
              </a:r>
              <a:r>
                <a:rPr lang="en-US" altLang="zh-CN" sz="1050" b="1" dirty="0">
                  <a:solidFill>
                    <a:schemeClr val="bg1"/>
                  </a:solidFill>
                  <a:cs typeface="Calibri" panose="020F0502020204030204" pitchFamily="34" charset="0"/>
                  <a:sym typeface="Calibri" panose="020F0502020204030204" pitchFamily="34" charset="0"/>
                </a:rPr>
                <a:t>2.4</a:t>
              </a:r>
              <a:endParaRPr lang="zh-CN" altLang="en-US" sz="1050" b="1" dirty="0">
                <a:solidFill>
                  <a:schemeClr val="bg1"/>
                </a:solidFill>
                <a:cs typeface="Calibri" panose="020F0502020204030204" pitchFamily="34" charset="0"/>
                <a:sym typeface="Calibri" panose="020F0502020204030204" pitchFamily="34" charset="0"/>
              </a:endParaRPr>
            </a:p>
          </p:txBody>
        </p:sp>
        <p:sp>
          <p:nvSpPr>
            <p:cNvPr id="24" name="文本框 23"/>
            <p:cNvSpPr txBox="1"/>
            <p:nvPr/>
          </p:nvSpPr>
          <p:spPr>
            <a:xfrm>
              <a:off x="3094965" y="1540628"/>
              <a:ext cx="1248435" cy="286888"/>
            </a:xfrm>
            <a:prstGeom prst="rect">
              <a:avLst/>
            </a:prstGeom>
            <a:noFill/>
          </p:spPr>
          <p:txBody>
            <a:bodyPr wrap="square" lIns="0" rIns="0" rtlCol="0">
              <a:spAutoFit/>
            </a:bodyPr>
            <a:lstStyle/>
            <a:p>
              <a:r>
                <a:rPr lang="zh-CN" altLang="en-US" sz="1200" b="1" dirty="0">
                  <a:solidFill>
                    <a:srgbClr val="1F3661"/>
                  </a:solidFill>
                  <a:cs typeface="Calibri" panose="020F0502020204030204" pitchFamily="34" charset="0"/>
                  <a:sym typeface="Calibri" panose="020F0502020204030204" pitchFamily="34" charset="0"/>
                </a:rPr>
                <a:t>准备</a:t>
              </a:r>
              <a:endParaRPr lang="zh-CN" altLang="en-US" sz="1200" b="1" dirty="0">
                <a:solidFill>
                  <a:srgbClr val="1F3661"/>
                </a:solidFill>
                <a:cs typeface="Calibri" panose="020F0502020204030204" pitchFamily="34" charset="0"/>
                <a:sym typeface="Calibri" panose="020F0502020204030204" pitchFamily="34" charset="0"/>
              </a:endParaRPr>
            </a:p>
          </p:txBody>
        </p:sp>
        <p:sp>
          <p:nvSpPr>
            <p:cNvPr id="25" name="文本框 24"/>
            <p:cNvSpPr txBox="1"/>
            <p:nvPr/>
          </p:nvSpPr>
          <p:spPr>
            <a:xfrm>
              <a:off x="3094965" y="3009406"/>
              <a:ext cx="1248435" cy="286888"/>
            </a:xfrm>
            <a:prstGeom prst="rect">
              <a:avLst/>
            </a:prstGeom>
            <a:noFill/>
          </p:spPr>
          <p:txBody>
            <a:bodyPr wrap="square" lIns="0" rIns="0" rtlCol="0">
              <a:spAutoFit/>
            </a:bodyPr>
            <a:lstStyle/>
            <a:p>
              <a:r>
                <a:rPr lang="zh-CN" altLang="en-US" sz="1200" b="1" dirty="0">
                  <a:solidFill>
                    <a:srgbClr val="1F3661"/>
                  </a:solidFill>
                  <a:cs typeface="Calibri" panose="020F0502020204030204" pitchFamily="34" charset="0"/>
                  <a:sym typeface="Calibri" panose="020F0502020204030204" pitchFamily="34" charset="0"/>
                </a:rPr>
                <a:t>测定</a:t>
              </a:r>
              <a:endParaRPr lang="zh-CN" altLang="en-US" sz="1200" b="1" dirty="0">
                <a:solidFill>
                  <a:srgbClr val="1F3661"/>
                </a:solidFill>
                <a:cs typeface="Calibri" panose="020F0502020204030204" pitchFamily="34" charset="0"/>
                <a:sym typeface="Calibri" panose="020F0502020204030204" pitchFamily="34" charset="0"/>
              </a:endParaRPr>
            </a:p>
          </p:txBody>
        </p:sp>
        <p:sp>
          <p:nvSpPr>
            <p:cNvPr id="26" name="文本框 25"/>
            <p:cNvSpPr txBox="1"/>
            <p:nvPr/>
          </p:nvSpPr>
          <p:spPr>
            <a:xfrm>
              <a:off x="3094965" y="5740528"/>
              <a:ext cx="1248435" cy="286888"/>
            </a:xfrm>
            <a:prstGeom prst="rect">
              <a:avLst/>
            </a:prstGeom>
            <a:noFill/>
          </p:spPr>
          <p:txBody>
            <a:bodyPr wrap="square" lIns="0" rIns="0" rtlCol="0">
              <a:spAutoFit/>
            </a:bodyPr>
            <a:lstStyle/>
            <a:p>
              <a:r>
                <a:rPr lang="zh-CN" altLang="en-US" sz="1200" b="1" dirty="0">
                  <a:solidFill>
                    <a:srgbClr val="1F3661"/>
                  </a:solidFill>
                  <a:cs typeface="Calibri" panose="020F0502020204030204" pitchFamily="34" charset="0"/>
                  <a:sym typeface="Calibri" panose="020F0502020204030204" pitchFamily="34" charset="0"/>
                </a:rPr>
                <a:t>评估</a:t>
              </a:r>
              <a:endParaRPr lang="zh-CN" altLang="en-US" sz="1200" b="1" dirty="0">
                <a:solidFill>
                  <a:srgbClr val="1F3661"/>
                </a:solidFill>
                <a:cs typeface="Calibri" panose="020F0502020204030204" pitchFamily="34" charset="0"/>
                <a:sym typeface="Calibri" panose="020F0502020204030204" pitchFamily="34" charset="0"/>
              </a:endParaRPr>
            </a:p>
          </p:txBody>
        </p:sp>
        <p:sp>
          <p:nvSpPr>
            <p:cNvPr id="27" name="文本框 26"/>
            <p:cNvSpPr txBox="1"/>
            <p:nvPr/>
          </p:nvSpPr>
          <p:spPr>
            <a:xfrm>
              <a:off x="3094965" y="4749649"/>
              <a:ext cx="1248435" cy="286888"/>
            </a:xfrm>
            <a:prstGeom prst="rect">
              <a:avLst/>
            </a:prstGeom>
            <a:noFill/>
          </p:spPr>
          <p:txBody>
            <a:bodyPr wrap="square" lIns="0" rIns="0" rtlCol="0">
              <a:spAutoFit/>
            </a:bodyPr>
            <a:lstStyle/>
            <a:p>
              <a:r>
                <a:rPr lang="zh-CN" altLang="en-US" sz="1200" b="1" dirty="0">
                  <a:solidFill>
                    <a:srgbClr val="1F3661"/>
                  </a:solidFill>
                  <a:cs typeface="Calibri" panose="020F0502020204030204" pitchFamily="34" charset="0"/>
                  <a:sym typeface="Calibri" panose="020F0502020204030204" pitchFamily="34" charset="0"/>
                </a:rPr>
                <a:t>支气管扩张</a:t>
              </a:r>
              <a:endParaRPr lang="zh-CN" altLang="en-US" sz="1200" b="1" dirty="0">
                <a:solidFill>
                  <a:srgbClr val="1F3661"/>
                </a:solidFill>
                <a:cs typeface="Calibri" panose="020F0502020204030204" pitchFamily="34" charset="0"/>
                <a:sym typeface="Calibri" panose="020F0502020204030204" pitchFamily="34" charset="0"/>
              </a:endParaRPr>
            </a:p>
          </p:txBody>
        </p:sp>
        <p:sp>
          <p:nvSpPr>
            <p:cNvPr id="28" name="文本框 27"/>
            <p:cNvSpPr txBox="1"/>
            <p:nvPr/>
          </p:nvSpPr>
          <p:spPr>
            <a:xfrm>
              <a:off x="4519350" y="1142939"/>
              <a:ext cx="4312920" cy="988169"/>
            </a:xfrm>
            <a:prstGeom prst="rect">
              <a:avLst/>
            </a:prstGeom>
            <a:noFill/>
          </p:spPr>
          <p:txBody>
            <a:bodyPr wrap="square" lIns="36000" rtlCol="0">
              <a:spAutoFit/>
            </a:bodyPr>
            <a:lstStyle/>
            <a:p>
              <a:pPr marL="88900" indent="-88900">
                <a:spcAft>
                  <a:spcPts val="1200"/>
                </a:spcAft>
                <a:buClr>
                  <a:srgbClr val="E8A900"/>
                </a:buClr>
                <a:buSzPct val="150000"/>
                <a:buFont typeface="Arial" panose="020B0604020202020204" pitchFamily="34" charset="0"/>
                <a:buChar char="•"/>
              </a:pPr>
              <a:r>
                <a:rPr lang="zh-CN" altLang="en-US" sz="900" dirty="0">
                  <a:cs typeface="Calibri" panose="020F0502020204030204" pitchFamily="34" charset="0"/>
                  <a:sym typeface="Calibri" panose="020F0502020204030204" pitchFamily="34" charset="0"/>
                </a:rPr>
                <a:t>肺量计应将呼气曲线拷贝或以数字化显示，以检测技术错误，或有自动提示识别不合格检测及其原因</a:t>
              </a:r>
              <a:endParaRPr lang="zh-CN" altLang="en-US" sz="900" dirty="0">
                <a:cs typeface="Calibri" panose="020F0502020204030204" pitchFamily="34" charset="0"/>
                <a:sym typeface="Calibri" panose="020F0502020204030204" pitchFamily="34" charset="0"/>
              </a:endParaRPr>
            </a:p>
            <a:p>
              <a:pPr marL="88900" indent="-88900">
                <a:spcAft>
                  <a:spcPts val="1200"/>
                </a:spcAft>
                <a:buClr>
                  <a:srgbClr val="E8A900"/>
                </a:buClr>
                <a:buSzPct val="150000"/>
                <a:buFont typeface="Arial" panose="020B0604020202020204" pitchFamily="34" charset="0"/>
                <a:buChar char="•"/>
              </a:pPr>
              <a:r>
                <a:rPr lang="zh-CN" altLang="en-US" sz="900" dirty="0">
                  <a:cs typeface="Calibri" panose="020F0502020204030204" pitchFamily="34" charset="0"/>
                  <a:sym typeface="Calibri" panose="020F0502020204030204" pitchFamily="34" charset="0"/>
                </a:rPr>
                <a:t>测试监管人需要接受培训以优化操作技术和检测质量</a:t>
              </a:r>
              <a:endParaRPr lang="zh-CN" altLang="en-US" sz="900" dirty="0">
                <a:cs typeface="Calibri" panose="020F0502020204030204" pitchFamily="34" charset="0"/>
                <a:sym typeface="Calibri" panose="020F0502020204030204" pitchFamily="34" charset="0"/>
              </a:endParaRPr>
            </a:p>
            <a:p>
              <a:pPr marL="88900" indent="-88900">
                <a:spcAft>
                  <a:spcPts val="1200"/>
                </a:spcAft>
                <a:buClr>
                  <a:srgbClr val="E8A900"/>
                </a:buClr>
                <a:buSzPct val="150000"/>
                <a:buFont typeface="Arial" panose="020B0604020202020204" pitchFamily="34" charset="0"/>
                <a:buChar char="•"/>
              </a:pPr>
              <a:r>
                <a:rPr lang="zh-CN" altLang="en-US" sz="900" dirty="0">
                  <a:cs typeface="Calibri" panose="020F0502020204030204" pitchFamily="34" charset="0"/>
                  <a:sym typeface="Calibri" panose="020F0502020204030204" pitchFamily="34" charset="0"/>
                </a:rPr>
                <a:t>检查时需要患者尽最大努力，避免因低估数值而导致诊断和管理上的错误</a:t>
              </a:r>
              <a:endParaRPr lang="zh-CN" altLang="en-US" sz="900" dirty="0">
                <a:cs typeface="Calibri" panose="020F0502020204030204" pitchFamily="34" charset="0"/>
                <a:sym typeface="Calibri" panose="020F0502020204030204" pitchFamily="34" charset="0"/>
              </a:endParaRPr>
            </a:p>
          </p:txBody>
        </p:sp>
        <p:sp>
          <p:nvSpPr>
            <p:cNvPr id="29" name="文本框 28"/>
            <p:cNvSpPr txBox="1"/>
            <p:nvPr/>
          </p:nvSpPr>
          <p:spPr>
            <a:xfrm>
              <a:off x="4504800" y="2370296"/>
              <a:ext cx="4312920" cy="1896649"/>
            </a:xfrm>
            <a:prstGeom prst="rect">
              <a:avLst/>
            </a:prstGeom>
            <a:noFill/>
          </p:spPr>
          <p:txBody>
            <a:bodyPr wrap="square" lIns="36000" rtlCol="0">
              <a:spAutoFit/>
            </a:bodyPr>
            <a:lstStyle/>
            <a:p>
              <a:pPr marL="88900" indent="-88900">
                <a:spcAft>
                  <a:spcPts val="1200"/>
                </a:spcAft>
                <a:buClr>
                  <a:srgbClr val="E8A900"/>
                </a:buClr>
                <a:buSzPct val="150000"/>
                <a:buFont typeface="Arial" panose="020B0604020202020204" pitchFamily="34" charset="0"/>
                <a:buChar char="•"/>
              </a:pPr>
              <a:r>
                <a:rPr lang="zh-CN" altLang="en-US" sz="900" dirty="0">
                  <a:cs typeface="Calibri" panose="020F0502020204030204" pitchFamily="34" charset="0"/>
                  <a:sym typeface="Calibri" panose="020F0502020204030204" pitchFamily="34" charset="0"/>
                </a:rPr>
                <a:t>应按照国家和</a:t>
              </a:r>
              <a:r>
                <a:rPr lang="en-US" altLang="zh-CN" sz="900" dirty="0">
                  <a:cs typeface="Calibri" panose="020F0502020204030204" pitchFamily="34" charset="0"/>
                  <a:sym typeface="Calibri" panose="020F0502020204030204" pitchFamily="34" charset="0"/>
                </a:rPr>
                <a:t>/</a:t>
              </a:r>
              <a:r>
                <a:rPr lang="zh-CN" altLang="en-US" sz="900" dirty="0">
                  <a:cs typeface="Calibri" panose="020F0502020204030204" pitchFamily="34" charset="0"/>
                  <a:sym typeface="Calibri" panose="020F0502020204030204" pitchFamily="34" charset="0"/>
                </a:rPr>
                <a:t>或国际建议进行肺量计检查</a:t>
              </a:r>
              <a:r>
                <a:rPr lang="en-US" altLang="zh-CN" sz="900" baseline="30000" dirty="0">
                  <a:cs typeface="Calibri" panose="020F0502020204030204" pitchFamily="34" charset="0"/>
                  <a:sym typeface="Calibri" panose="020F0502020204030204" pitchFamily="34" charset="0"/>
                </a:rPr>
                <a:t>a</a:t>
              </a:r>
              <a:endParaRPr lang="en-US" altLang="zh-CN" sz="900" baseline="30000" dirty="0">
                <a:cs typeface="Calibri" panose="020F0502020204030204" pitchFamily="34" charset="0"/>
                <a:sym typeface="Calibri" panose="020F0502020204030204" pitchFamily="34" charset="0"/>
              </a:endParaRPr>
            </a:p>
            <a:p>
              <a:pPr marL="88900" indent="-88900">
                <a:spcAft>
                  <a:spcPts val="1200"/>
                </a:spcAft>
                <a:buClr>
                  <a:srgbClr val="E8A900"/>
                </a:buClr>
                <a:buSzPct val="150000"/>
                <a:buFont typeface="Arial" panose="020B0604020202020204" pitchFamily="34" charset="0"/>
                <a:buChar char="•"/>
              </a:pPr>
              <a:r>
                <a:rPr lang="zh-CN" altLang="en-US" sz="900" dirty="0">
                  <a:cs typeface="Calibri" panose="020F0502020204030204" pitchFamily="34" charset="0"/>
                  <a:sym typeface="Calibri" panose="020F0502020204030204" pitchFamily="34" charset="0"/>
                </a:rPr>
                <a:t>呼气容积</a:t>
              </a:r>
              <a:r>
                <a:rPr lang="en-US" altLang="zh-CN" sz="900" dirty="0">
                  <a:cs typeface="Calibri" panose="020F0502020204030204" pitchFamily="34" charset="0"/>
                  <a:sym typeface="Calibri" panose="020F0502020204030204" pitchFamily="34" charset="0"/>
                </a:rPr>
                <a:t>/</a:t>
              </a:r>
              <a:r>
                <a:rPr lang="zh-CN" altLang="en-US" sz="900" dirty="0">
                  <a:cs typeface="Calibri" panose="020F0502020204030204" pitchFamily="34" charset="0"/>
                  <a:sym typeface="Calibri" panose="020F0502020204030204" pitchFamily="34" charset="0"/>
                </a:rPr>
                <a:t>时间曲线应平滑，无异常波动</a:t>
              </a:r>
              <a:endParaRPr lang="zh-CN" altLang="en-US" sz="900" dirty="0">
                <a:cs typeface="Calibri" panose="020F0502020204030204" pitchFamily="34" charset="0"/>
                <a:sym typeface="Calibri" panose="020F0502020204030204" pitchFamily="34" charset="0"/>
              </a:endParaRPr>
            </a:p>
            <a:p>
              <a:pPr marL="88900" indent="-88900">
                <a:spcAft>
                  <a:spcPts val="1200"/>
                </a:spcAft>
                <a:buClr>
                  <a:srgbClr val="E8A900"/>
                </a:buClr>
                <a:buSzPct val="150000"/>
                <a:buFont typeface="Arial" panose="020B0604020202020204" pitchFamily="34" charset="0"/>
                <a:buChar char="•"/>
              </a:pPr>
              <a:r>
                <a:rPr lang="zh-CN" altLang="en-US" sz="900" dirty="0">
                  <a:cs typeface="Calibri" panose="020F0502020204030204" pitchFamily="34" charset="0"/>
                  <a:sym typeface="Calibri" panose="020F0502020204030204" pitchFamily="34" charset="0"/>
                </a:rPr>
                <a:t>吸气与呼气间隔应</a:t>
              </a:r>
              <a:r>
                <a:rPr lang="en-US" altLang="zh-CN" sz="900" dirty="0">
                  <a:cs typeface="Calibri" panose="020F0502020204030204" pitchFamily="34" charset="0"/>
                  <a:sym typeface="Calibri" panose="020F0502020204030204" pitchFamily="34" charset="0"/>
                </a:rPr>
                <a:t>&lt;1</a:t>
              </a:r>
              <a:r>
                <a:rPr lang="zh-CN" altLang="en-US" sz="900" dirty="0">
                  <a:cs typeface="Calibri" panose="020F0502020204030204" pitchFamily="34" charset="0"/>
                  <a:sym typeface="Calibri" panose="020F0502020204030204" pitchFamily="34" charset="0"/>
                </a:rPr>
                <a:t>秒</a:t>
              </a:r>
              <a:endParaRPr lang="zh-CN" altLang="en-US" sz="900" dirty="0">
                <a:cs typeface="Calibri" panose="020F0502020204030204" pitchFamily="34" charset="0"/>
                <a:sym typeface="Calibri" panose="020F0502020204030204" pitchFamily="34" charset="0"/>
              </a:endParaRPr>
            </a:p>
            <a:p>
              <a:pPr marL="88900" indent="-88900">
                <a:spcAft>
                  <a:spcPts val="1200"/>
                </a:spcAft>
                <a:buClr>
                  <a:srgbClr val="E8A900"/>
                </a:buClr>
                <a:buSzPct val="150000"/>
                <a:buFont typeface="Arial" panose="020B0604020202020204" pitchFamily="34" charset="0"/>
                <a:buChar char="•"/>
              </a:pPr>
              <a:r>
                <a:rPr lang="zh-CN" altLang="en-US" sz="900" dirty="0">
                  <a:cs typeface="Calibri" panose="020F0502020204030204" pitchFamily="34" charset="0"/>
                  <a:sym typeface="Calibri" panose="020F0502020204030204" pitchFamily="34" charset="0"/>
                </a:rPr>
                <a:t>记录持续时间应足够长，以使达到容积高平台，严重患者可能需要超过</a:t>
              </a:r>
              <a:r>
                <a:rPr lang="en-US" altLang="zh-CN" sz="900" dirty="0">
                  <a:cs typeface="Calibri" panose="020F0502020204030204" pitchFamily="34" charset="0"/>
                  <a:sym typeface="Calibri" panose="020F0502020204030204" pitchFamily="34" charset="0"/>
                </a:rPr>
                <a:t>15</a:t>
              </a:r>
              <a:r>
                <a:rPr lang="zh-CN" altLang="en-US" sz="900" dirty="0">
                  <a:cs typeface="Calibri" panose="020F0502020204030204" pitchFamily="34" charset="0"/>
                  <a:sym typeface="Calibri" panose="020F0502020204030204" pitchFamily="34" charset="0"/>
                </a:rPr>
                <a:t>秒</a:t>
              </a:r>
              <a:endParaRPr lang="zh-CN" altLang="en-US" sz="900" dirty="0">
                <a:cs typeface="Calibri" panose="020F0502020204030204" pitchFamily="34" charset="0"/>
                <a:sym typeface="Calibri" panose="020F0502020204030204" pitchFamily="34" charset="0"/>
              </a:endParaRPr>
            </a:p>
            <a:p>
              <a:pPr marL="88900" indent="-88900">
                <a:spcAft>
                  <a:spcPts val="1200"/>
                </a:spcAft>
                <a:buClr>
                  <a:srgbClr val="E8A900"/>
                </a:buClr>
                <a:buSzPct val="150000"/>
                <a:buFont typeface="Arial" panose="020B0604020202020204" pitchFamily="34" charset="0"/>
                <a:buChar char="•"/>
              </a:pPr>
              <a:r>
                <a:rPr lang="en-US" altLang="zh-CN" sz="900" dirty="0">
                  <a:cs typeface="Calibri" panose="020F0502020204030204" pitchFamily="34" charset="0"/>
                  <a:sym typeface="Calibri" panose="020F0502020204030204" pitchFamily="34" charset="0"/>
                </a:rPr>
                <a:t>FVC</a:t>
              </a:r>
              <a:r>
                <a:rPr lang="zh-CN" altLang="en-US" sz="900" dirty="0">
                  <a:cs typeface="Calibri" panose="020F0502020204030204" pitchFamily="34" charset="0"/>
                  <a:sym typeface="Calibri" panose="020F0502020204030204" pitchFamily="34" charset="0"/>
                </a:rPr>
                <a:t>和</a:t>
              </a:r>
              <a:r>
                <a:rPr lang="en-US" altLang="zh-CN" sz="900" dirty="0">
                  <a:cs typeface="Calibri" panose="020F0502020204030204" pitchFamily="34" charset="0"/>
                  <a:sym typeface="Calibri" panose="020F0502020204030204" pitchFamily="34" charset="0"/>
                </a:rPr>
                <a:t>FEV</a:t>
              </a:r>
              <a:r>
                <a:rPr lang="en-US" altLang="zh-CN" sz="900" baseline="-25000" dirty="0">
                  <a:cs typeface="Calibri" panose="020F0502020204030204" pitchFamily="34" charset="0"/>
                  <a:sym typeface="Calibri" panose="020F0502020204030204" pitchFamily="34" charset="0"/>
                </a:rPr>
                <a:t>1</a:t>
              </a:r>
              <a:r>
                <a:rPr lang="zh-CN" altLang="en-US" sz="900" dirty="0">
                  <a:cs typeface="Calibri" panose="020F0502020204030204" pitchFamily="34" charset="0"/>
                  <a:sym typeface="Calibri" panose="020F0502020204030204" pitchFamily="34" charset="0"/>
                </a:rPr>
                <a:t>应取三条合格曲线中的最大值，这三条曲线中</a:t>
              </a:r>
              <a:r>
                <a:rPr lang="en-US" altLang="zh-CN" sz="900" dirty="0">
                  <a:cs typeface="Calibri" panose="020F0502020204030204" pitchFamily="34" charset="0"/>
                  <a:sym typeface="Calibri" panose="020F0502020204030204" pitchFamily="34" charset="0"/>
                </a:rPr>
                <a:t>FVC</a:t>
              </a:r>
              <a:r>
                <a:rPr lang="zh-CN" altLang="en-US" sz="900" dirty="0">
                  <a:cs typeface="Calibri" panose="020F0502020204030204" pitchFamily="34" charset="0"/>
                  <a:sym typeface="Calibri" panose="020F0502020204030204" pitchFamily="34" charset="0"/>
                </a:rPr>
                <a:t>和</a:t>
              </a:r>
              <a:r>
                <a:rPr lang="en-US" altLang="zh-CN" sz="900" dirty="0">
                  <a:cs typeface="Calibri" panose="020F0502020204030204" pitchFamily="34" charset="0"/>
                  <a:sym typeface="Calibri" panose="020F0502020204030204" pitchFamily="34" charset="0"/>
                </a:rPr>
                <a:t>FEV</a:t>
              </a:r>
              <a:r>
                <a:rPr lang="en-US" altLang="zh-CN" sz="900" baseline="-25000" dirty="0">
                  <a:cs typeface="Calibri" panose="020F0502020204030204" pitchFamily="34" charset="0"/>
                  <a:sym typeface="Calibri" panose="020F0502020204030204" pitchFamily="34" charset="0"/>
                </a:rPr>
                <a:t>1</a:t>
              </a:r>
              <a:r>
                <a:rPr lang="zh-CN" altLang="en-US" sz="900" dirty="0">
                  <a:cs typeface="Calibri" panose="020F0502020204030204" pitchFamily="34" charset="0"/>
                  <a:sym typeface="Calibri" panose="020F0502020204030204" pitchFamily="34" charset="0"/>
                </a:rPr>
                <a:t>值的波动范围不得超过</a:t>
              </a:r>
              <a:r>
                <a:rPr lang="en-US" altLang="zh-CN" sz="900" dirty="0">
                  <a:cs typeface="Calibri" panose="020F0502020204030204" pitchFamily="34" charset="0"/>
                  <a:sym typeface="Calibri" panose="020F0502020204030204" pitchFamily="34" charset="0"/>
                </a:rPr>
                <a:t>5%</a:t>
              </a:r>
              <a:r>
                <a:rPr lang="zh-CN" altLang="en-US" sz="900" dirty="0">
                  <a:cs typeface="Calibri" panose="020F0502020204030204" pitchFamily="34" charset="0"/>
                  <a:sym typeface="Calibri" panose="020F0502020204030204" pitchFamily="34" charset="0"/>
                </a:rPr>
                <a:t>或</a:t>
              </a:r>
              <a:r>
                <a:rPr lang="en-US" altLang="zh-CN" sz="900" dirty="0">
                  <a:cs typeface="Calibri" panose="020F0502020204030204" pitchFamily="34" charset="0"/>
                  <a:sym typeface="Calibri" panose="020F0502020204030204" pitchFamily="34" charset="0"/>
                </a:rPr>
                <a:t>150mL</a:t>
              </a:r>
              <a:r>
                <a:rPr lang="zh-CN" altLang="en-US" sz="900" dirty="0">
                  <a:cs typeface="Calibri" panose="020F0502020204030204" pitchFamily="34" charset="0"/>
                  <a:sym typeface="Calibri" panose="020F0502020204030204" pitchFamily="34" charset="0"/>
                </a:rPr>
                <a:t>（以较大者为准）</a:t>
              </a:r>
              <a:endParaRPr lang="zh-CN" altLang="en-US" sz="900" dirty="0">
                <a:cs typeface="Calibri" panose="020F0502020204030204" pitchFamily="34" charset="0"/>
                <a:sym typeface="Calibri" panose="020F0502020204030204" pitchFamily="34" charset="0"/>
              </a:endParaRPr>
            </a:p>
            <a:p>
              <a:pPr marL="88900" indent="-88900">
                <a:spcAft>
                  <a:spcPts val="1200"/>
                </a:spcAft>
                <a:buClr>
                  <a:srgbClr val="E8A900"/>
                </a:buClr>
                <a:buSzPct val="150000"/>
                <a:buFont typeface="Arial" panose="020B0604020202020204" pitchFamily="34" charset="0"/>
                <a:buChar char="•"/>
              </a:pPr>
              <a:r>
                <a:rPr lang="en-US" altLang="zh-CN" sz="900" dirty="0">
                  <a:cs typeface="Calibri" panose="020F0502020204030204" pitchFamily="34" charset="0"/>
                  <a:sym typeface="Calibri" panose="020F0502020204030204" pitchFamily="34" charset="0"/>
                </a:rPr>
                <a:t>1</a:t>
              </a:r>
              <a:r>
                <a:rPr lang="zh-CN" altLang="en-US" sz="900" dirty="0">
                  <a:cs typeface="Calibri" panose="020F0502020204030204" pitchFamily="34" charset="0"/>
                  <a:sym typeface="Calibri" panose="020F0502020204030204" pitchFamily="34" charset="0"/>
                </a:rPr>
                <a:t>秒率应取自</a:t>
              </a:r>
              <a:r>
                <a:rPr lang="en-US" altLang="zh-CN" sz="900" dirty="0">
                  <a:cs typeface="Calibri" panose="020F0502020204030204" pitchFamily="34" charset="0"/>
                  <a:sym typeface="Calibri" panose="020F0502020204030204" pitchFamily="34" charset="0"/>
                </a:rPr>
                <a:t>FVC</a:t>
              </a:r>
              <a:r>
                <a:rPr lang="zh-CN" altLang="en-US" sz="900" dirty="0">
                  <a:cs typeface="Calibri" panose="020F0502020204030204" pitchFamily="34" charset="0"/>
                  <a:sym typeface="Calibri" panose="020F0502020204030204" pitchFamily="34" charset="0"/>
                </a:rPr>
                <a:t>和</a:t>
              </a:r>
              <a:r>
                <a:rPr lang="en-US" altLang="zh-CN" sz="900" dirty="0">
                  <a:cs typeface="Calibri" panose="020F0502020204030204" pitchFamily="34" charset="0"/>
                  <a:sym typeface="Calibri" panose="020F0502020204030204" pitchFamily="34" charset="0"/>
                </a:rPr>
                <a:t>FEV</a:t>
              </a:r>
              <a:r>
                <a:rPr lang="en-US" altLang="zh-CN" sz="900" baseline="-25000" dirty="0">
                  <a:cs typeface="Calibri" panose="020F0502020204030204" pitchFamily="34" charset="0"/>
                  <a:sym typeface="Calibri" panose="020F0502020204030204" pitchFamily="34" charset="0"/>
                </a:rPr>
                <a:t>1</a:t>
              </a:r>
              <a:r>
                <a:rPr lang="zh-CN" altLang="en-US" sz="900" dirty="0">
                  <a:cs typeface="Calibri" panose="020F0502020204030204" pitchFamily="34" charset="0"/>
                  <a:sym typeface="Calibri" panose="020F0502020204030204" pitchFamily="34" charset="0"/>
                </a:rPr>
                <a:t>总和最大的技术上可接受的曲线</a:t>
              </a:r>
              <a:endParaRPr lang="zh-CN" altLang="en-US" sz="900" dirty="0">
                <a:cs typeface="Calibri" panose="020F0502020204030204" pitchFamily="34" charset="0"/>
                <a:sym typeface="Calibri" panose="020F0502020204030204" pitchFamily="34" charset="0"/>
              </a:endParaRPr>
            </a:p>
          </p:txBody>
        </p:sp>
        <p:sp>
          <p:nvSpPr>
            <p:cNvPr id="30" name="文本框 29"/>
            <p:cNvSpPr txBox="1"/>
            <p:nvPr/>
          </p:nvSpPr>
          <p:spPr>
            <a:xfrm>
              <a:off x="4519350" y="4453076"/>
              <a:ext cx="4312920" cy="876603"/>
            </a:xfrm>
            <a:prstGeom prst="rect">
              <a:avLst/>
            </a:prstGeom>
            <a:noFill/>
          </p:spPr>
          <p:txBody>
            <a:bodyPr wrap="square" lIns="36000" tIns="0" bIns="0" rtlCol="0">
              <a:spAutoFit/>
            </a:bodyPr>
            <a:lstStyle/>
            <a:p>
              <a:pPr marL="88900" indent="-88900">
                <a:spcAft>
                  <a:spcPts val="1200"/>
                </a:spcAft>
                <a:buClr>
                  <a:srgbClr val="E8A900"/>
                </a:buClr>
                <a:buSzPct val="150000"/>
                <a:buFont typeface="Arial" panose="020B0604020202020204" pitchFamily="34" charset="0"/>
                <a:buChar char="•"/>
              </a:pPr>
              <a:r>
                <a:rPr lang="zh-CN" altLang="en-US" sz="900" dirty="0">
                  <a:cs typeface="Calibri" panose="020F0502020204030204" pitchFamily="34" charset="0"/>
                  <a:sym typeface="Calibri" panose="020F0502020204030204" pitchFamily="34" charset="0"/>
                </a:rPr>
                <a:t>可能的剂量方案为</a:t>
              </a:r>
              <a:r>
                <a:rPr lang="en-US" altLang="zh-CN" sz="900" dirty="0">
                  <a:cs typeface="Calibri" panose="020F0502020204030204" pitchFamily="34" charset="0"/>
                  <a:sym typeface="Calibri" panose="020F0502020204030204" pitchFamily="34" charset="0"/>
                </a:rPr>
                <a:t>400mcg</a:t>
              </a:r>
              <a:r>
                <a:rPr lang="zh-CN" altLang="en-US" sz="900" dirty="0">
                  <a:cs typeface="Calibri" panose="020F0502020204030204" pitchFamily="34" charset="0"/>
                  <a:sym typeface="Calibri" panose="020F0502020204030204" pitchFamily="34" charset="0"/>
                </a:rPr>
                <a:t>短效 </a:t>
              </a:r>
              <a:r>
                <a:rPr lang="en-US" altLang="zh-CN" sz="900" dirty="0">
                  <a:cs typeface="Calibri" panose="020F0502020204030204" pitchFamily="34" charset="0"/>
                  <a:sym typeface="Calibri" panose="020F0502020204030204" pitchFamily="34" charset="0"/>
                </a:rPr>
                <a:t>β2</a:t>
              </a:r>
              <a:r>
                <a:rPr lang="zh-CN" altLang="en-US" sz="900" dirty="0">
                  <a:cs typeface="Calibri" panose="020F0502020204030204" pitchFamily="34" charset="0"/>
                  <a:sym typeface="Calibri" panose="020F0502020204030204" pitchFamily="34" charset="0"/>
                </a:rPr>
                <a:t>受体激动剂、</a:t>
              </a:r>
              <a:r>
                <a:rPr lang="en-US" altLang="zh-CN" sz="900" dirty="0">
                  <a:cs typeface="Calibri" panose="020F0502020204030204" pitchFamily="34" charset="0"/>
                  <a:sym typeface="Calibri" panose="020F0502020204030204" pitchFamily="34" charset="0"/>
                </a:rPr>
                <a:t>160mcg</a:t>
              </a:r>
              <a:r>
                <a:rPr lang="zh-CN" altLang="en-US" sz="900" dirty="0">
                  <a:cs typeface="Calibri" panose="020F0502020204030204" pitchFamily="34" charset="0"/>
                  <a:sym typeface="Calibri" panose="020F0502020204030204" pitchFamily="34" charset="0"/>
                </a:rPr>
                <a:t>短效抗胆碱能药物， 或两者联合使用</a:t>
              </a:r>
              <a:r>
                <a:rPr lang="en-US" altLang="zh-CN" sz="900" baseline="30000" dirty="0">
                  <a:cs typeface="Calibri" panose="020F0502020204030204" pitchFamily="34" charset="0"/>
                  <a:sym typeface="Calibri" panose="020F0502020204030204" pitchFamily="34" charset="0"/>
                </a:rPr>
                <a:t>b</a:t>
              </a:r>
              <a:r>
                <a:rPr lang="en-US" altLang="zh-CN" sz="900" dirty="0">
                  <a:cs typeface="Calibri" panose="020F0502020204030204" pitchFamily="34" charset="0"/>
                  <a:sym typeface="Calibri" panose="020F0502020204030204" pitchFamily="34" charset="0"/>
                </a:rPr>
                <a:t> </a:t>
              </a:r>
              <a:r>
                <a:rPr lang="zh-CN" altLang="en-US" sz="900" dirty="0">
                  <a:cs typeface="Calibri" panose="020F0502020204030204" pitchFamily="34" charset="0"/>
                  <a:sym typeface="Calibri" panose="020F0502020204030204" pitchFamily="34" charset="0"/>
                </a:rPr>
                <a:t>；应在给予短效</a:t>
              </a:r>
              <a:r>
                <a:rPr lang="en-US" altLang="zh-CN" sz="900" dirty="0">
                  <a:cs typeface="Calibri" panose="020F0502020204030204" pitchFamily="34" charset="0"/>
                  <a:sym typeface="Calibri" panose="020F0502020204030204" pitchFamily="34" charset="0"/>
                </a:rPr>
                <a:t>β2</a:t>
              </a:r>
              <a:r>
                <a:rPr lang="zh-CN" altLang="en-US" sz="900" dirty="0">
                  <a:cs typeface="Calibri" panose="020F0502020204030204" pitchFamily="34" charset="0"/>
                  <a:sym typeface="Calibri" panose="020F0502020204030204" pitchFamily="34" charset="0"/>
                </a:rPr>
                <a:t>受体激动剂后</a:t>
              </a:r>
              <a:r>
                <a:rPr lang="en-US" altLang="zh-CN" sz="900" dirty="0">
                  <a:cs typeface="Calibri" panose="020F0502020204030204" pitchFamily="34" charset="0"/>
                  <a:sym typeface="Calibri" panose="020F0502020204030204" pitchFamily="34" charset="0"/>
                </a:rPr>
                <a:t>10-15</a:t>
              </a:r>
              <a:r>
                <a:rPr lang="zh-CN" altLang="en-US" sz="900" dirty="0">
                  <a:cs typeface="Calibri" panose="020F0502020204030204" pitchFamily="34" charset="0"/>
                  <a:sym typeface="Calibri" panose="020F0502020204030204" pitchFamily="34" charset="0"/>
                </a:rPr>
                <a:t>分钟测量</a:t>
              </a:r>
              <a:r>
                <a:rPr lang="en-US" altLang="zh-CN" sz="900" dirty="0">
                  <a:cs typeface="Calibri" panose="020F0502020204030204" pitchFamily="34" charset="0"/>
                  <a:sym typeface="Calibri" panose="020F0502020204030204" pitchFamily="34" charset="0"/>
                </a:rPr>
                <a:t>FEV</a:t>
              </a:r>
              <a:r>
                <a:rPr lang="en-US" altLang="zh-CN" sz="900" baseline="-25000" dirty="0">
                  <a:cs typeface="Calibri" panose="020F0502020204030204" pitchFamily="34" charset="0"/>
                  <a:sym typeface="Calibri" panose="020F0502020204030204" pitchFamily="34" charset="0"/>
                </a:rPr>
                <a:t>1</a:t>
              </a:r>
              <a:r>
                <a:rPr lang="en-US" altLang="zh-CN" sz="900" dirty="0">
                  <a:cs typeface="Calibri" panose="020F0502020204030204" pitchFamily="34" charset="0"/>
                  <a:sym typeface="Calibri" panose="020F0502020204030204" pitchFamily="34" charset="0"/>
                </a:rPr>
                <a:t> </a:t>
              </a:r>
              <a:r>
                <a:rPr lang="zh-CN" altLang="en-US" sz="900" dirty="0">
                  <a:cs typeface="Calibri" panose="020F0502020204030204" pitchFamily="34" charset="0"/>
                  <a:sym typeface="Calibri" panose="020F0502020204030204" pitchFamily="34" charset="0"/>
                </a:rPr>
                <a:t>，或在短效抗胆碱能药物或两种药物联合给药后</a:t>
              </a:r>
              <a:r>
                <a:rPr lang="en-US" altLang="zh-CN" sz="900" dirty="0">
                  <a:cs typeface="Calibri" panose="020F0502020204030204" pitchFamily="34" charset="0"/>
                  <a:sym typeface="Calibri" panose="020F0502020204030204" pitchFamily="34" charset="0"/>
                </a:rPr>
                <a:t>30-45</a:t>
              </a:r>
              <a:r>
                <a:rPr lang="zh-CN" altLang="en-US" sz="900" dirty="0">
                  <a:cs typeface="Calibri" panose="020F0502020204030204" pitchFamily="34" charset="0"/>
                  <a:sym typeface="Calibri" panose="020F0502020204030204" pitchFamily="34" charset="0"/>
                </a:rPr>
                <a:t>分钟测量</a:t>
              </a:r>
              <a:r>
                <a:rPr lang="en-US" altLang="zh-CN" sz="900" dirty="0">
                  <a:cs typeface="Calibri" panose="020F0502020204030204" pitchFamily="34" charset="0"/>
                  <a:sym typeface="Calibri" panose="020F0502020204030204" pitchFamily="34" charset="0"/>
                </a:rPr>
                <a:t>FEV</a:t>
              </a:r>
              <a:r>
                <a:rPr lang="en-US" altLang="zh-CN" sz="900" baseline="-25000" dirty="0">
                  <a:cs typeface="Calibri" panose="020F0502020204030204" pitchFamily="34" charset="0"/>
                  <a:sym typeface="Calibri" panose="020F0502020204030204" pitchFamily="34" charset="0"/>
                </a:rPr>
                <a:t>1</a:t>
              </a:r>
              <a:endParaRPr lang="en-US" altLang="zh-CN" sz="900" baseline="-25000" dirty="0">
                <a:cs typeface="Calibri" panose="020F0502020204030204" pitchFamily="34" charset="0"/>
                <a:sym typeface="Calibri" panose="020F0502020204030204" pitchFamily="34" charset="0"/>
              </a:endParaRPr>
            </a:p>
            <a:p>
              <a:pPr marL="88900" indent="-88900">
                <a:spcAft>
                  <a:spcPts val="1200"/>
                </a:spcAft>
                <a:buClr>
                  <a:srgbClr val="E8A900"/>
                </a:buClr>
                <a:buSzPct val="150000"/>
                <a:buFont typeface="Arial" panose="020B0604020202020204" pitchFamily="34" charset="0"/>
                <a:buChar char="•"/>
              </a:pPr>
              <a:r>
                <a:rPr lang="zh-CN" altLang="en-US" sz="900" dirty="0">
                  <a:cs typeface="Calibri" panose="020F0502020204030204" pitchFamily="34" charset="0"/>
                  <a:sym typeface="Calibri" panose="020F0502020204030204" pitchFamily="34" charset="0"/>
                </a:rPr>
                <a:t>已接受支气管舒张剂治疗的患者，如果出于监测目的被要求进行肺量计检查，则无需为了进行肺量计检查而停止其常规治疗</a:t>
              </a:r>
              <a:endParaRPr lang="zh-CN" altLang="en-US" sz="900" dirty="0">
                <a:cs typeface="Calibri" panose="020F0502020204030204" pitchFamily="34" charset="0"/>
                <a:sym typeface="Calibri" panose="020F0502020204030204" pitchFamily="34" charset="0"/>
              </a:endParaRPr>
            </a:p>
          </p:txBody>
        </p:sp>
        <p:sp>
          <p:nvSpPr>
            <p:cNvPr id="31" name="文本框 30"/>
            <p:cNvSpPr txBox="1"/>
            <p:nvPr/>
          </p:nvSpPr>
          <p:spPr>
            <a:xfrm>
              <a:off x="4520167" y="5498248"/>
              <a:ext cx="4312920" cy="685344"/>
            </a:xfrm>
            <a:prstGeom prst="rect">
              <a:avLst/>
            </a:prstGeom>
            <a:noFill/>
          </p:spPr>
          <p:txBody>
            <a:bodyPr wrap="square" lIns="36000" rtlCol="0">
              <a:spAutoFit/>
            </a:bodyPr>
            <a:lstStyle/>
            <a:p>
              <a:pPr marL="88900" indent="-88900">
                <a:spcAft>
                  <a:spcPts val="1200"/>
                </a:spcAft>
                <a:buClr>
                  <a:srgbClr val="E8A900"/>
                </a:buClr>
                <a:buSzPct val="150000"/>
                <a:buFont typeface="Arial" panose="020B0604020202020204" pitchFamily="34" charset="0"/>
                <a:buChar char="•"/>
              </a:pPr>
              <a:r>
                <a:rPr lang="zh-CN" altLang="en-US" sz="900" dirty="0">
                  <a:cs typeface="Calibri" panose="020F0502020204030204" pitchFamily="34" charset="0"/>
                  <a:sym typeface="Calibri" panose="020F0502020204030204" pitchFamily="34" charset="0"/>
                </a:rPr>
                <a:t>通过将结果与基于相应年龄、身高和性别的参考值进行比较来评价肺量计检查结果</a:t>
              </a:r>
              <a:endParaRPr lang="zh-CN" altLang="en-US" sz="900" dirty="0">
                <a:cs typeface="Calibri" panose="020F0502020204030204" pitchFamily="34" charset="0"/>
                <a:sym typeface="Calibri" panose="020F0502020204030204" pitchFamily="34" charset="0"/>
              </a:endParaRPr>
            </a:p>
            <a:p>
              <a:pPr marL="88900" indent="-88900">
                <a:spcAft>
                  <a:spcPts val="1200"/>
                </a:spcAft>
                <a:buClr>
                  <a:srgbClr val="E8A900"/>
                </a:buClr>
                <a:buSzPct val="150000"/>
                <a:buFont typeface="Arial" panose="020B0604020202020204" pitchFamily="34" charset="0"/>
                <a:buChar char="•"/>
              </a:pPr>
              <a:r>
                <a:rPr lang="zh-CN" altLang="en-US" sz="900" dirty="0">
                  <a:cs typeface="Calibri" panose="020F0502020204030204" pitchFamily="34" charset="0"/>
                  <a:sym typeface="Calibri" panose="020F0502020204030204" pitchFamily="34" charset="0"/>
                </a:rPr>
                <a:t>吸入支气管舒张剂后</a:t>
              </a:r>
              <a:r>
                <a:rPr lang="en-US" altLang="zh-CN" sz="900" dirty="0">
                  <a:cs typeface="Calibri" panose="020F0502020204030204" pitchFamily="34" charset="0"/>
                  <a:sym typeface="Calibri" panose="020F0502020204030204" pitchFamily="34" charset="0"/>
                </a:rPr>
                <a:t>FEV</a:t>
              </a:r>
              <a:r>
                <a:rPr lang="en-US" altLang="zh-CN" sz="900" baseline="-25000" dirty="0">
                  <a:cs typeface="Calibri" panose="020F0502020204030204" pitchFamily="34" charset="0"/>
                  <a:sym typeface="Calibri" panose="020F0502020204030204" pitchFamily="34" charset="0"/>
                </a:rPr>
                <a:t>1</a:t>
              </a:r>
              <a:r>
                <a:rPr lang="en-US" altLang="zh-CN" sz="900" dirty="0">
                  <a:cs typeface="Calibri" panose="020F0502020204030204" pitchFamily="34" charset="0"/>
                  <a:sym typeface="Calibri" panose="020F0502020204030204" pitchFamily="34" charset="0"/>
                </a:rPr>
                <a:t>/FVC&lt;0.7</a:t>
              </a:r>
              <a:r>
                <a:rPr lang="zh-CN" altLang="en-US" sz="900" dirty="0">
                  <a:cs typeface="Calibri" panose="020F0502020204030204" pitchFamily="34" charset="0"/>
                  <a:sym typeface="Calibri" panose="020F0502020204030204" pitchFamily="34" charset="0"/>
                </a:rPr>
                <a:t>证实存在不完全可逆气流阻塞</a:t>
              </a:r>
              <a:endParaRPr lang="zh-CN" altLang="en-US" sz="900" dirty="0">
                <a:cs typeface="Calibri" panose="020F0502020204030204" pitchFamily="34" charset="0"/>
                <a:sym typeface="Calibri" panose="020F0502020204030204" pitchFamily="34" charset="0"/>
              </a:endParaRPr>
            </a:p>
          </p:txBody>
        </p:sp>
        <p:sp>
          <p:nvSpPr>
            <p:cNvPr id="32" name="文本框 1646467972"/>
            <p:cNvSpPr txBox="1"/>
            <p:nvPr/>
          </p:nvSpPr>
          <p:spPr>
            <a:xfrm>
              <a:off x="4631696" y="6392234"/>
              <a:ext cx="2765191" cy="2868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r>
                <a:rPr lang="en-US" sz="900" kern="1050" baseline="30000" dirty="0">
                  <a:solidFill>
                    <a:srgbClr val="1F3660"/>
                  </a:solidFill>
                  <a:effectLst/>
                  <a:cs typeface="Calibri" panose="020F0502020204030204" pitchFamily="34" charset="0"/>
                  <a:sym typeface="Calibri" panose="020F0502020204030204" pitchFamily="34" charset="0"/>
                </a:rPr>
                <a:t>a</a:t>
              </a:r>
              <a:r>
                <a:rPr lang="en-US" sz="900" kern="1050" dirty="0">
                  <a:solidFill>
                    <a:srgbClr val="1F3660"/>
                  </a:solidFill>
                  <a:effectLst/>
                  <a:cs typeface="Calibri" panose="020F0502020204030204" pitchFamily="34" charset="0"/>
                  <a:sym typeface="Calibri" panose="020F0502020204030204" pitchFamily="34" charset="0"/>
                </a:rPr>
                <a:t> Miller et al. Eur Respir J 2005; </a:t>
              </a:r>
              <a:r>
                <a:rPr lang="en-US" sz="900" b="1" kern="1050" dirty="0">
                  <a:solidFill>
                    <a:srgbClr val="1F3660"/>
                  </a:solidFill>
                  <a:effectLst/>
                  <a:cs typeface="Calibri" panose="020F0502020204030204" pitchFamily="34" charset="0"/>
                  <a:sym typeface="Calibri" panose="020F0502020204030204" pitchFamily="34" charset="0"/>
                </a:rPr>
                <a:t>26</a:t>
              </a:r>
              <a:r>
                <a:rPr lang="en-US" sz="900" kern="1050" dirty="0">
                  <a:solidFill>
                    <a:srgbClr val="1F3660"/>
                  </a:solidFill>
                  <a:effectLst/>
                  <a:cs typeface="Calibri" panose="020F0502020204030204" pitchFamily="34" charset="0"/>
                  <a:sym typeface="Calibri" panose="020F0502020204030204" pitchFamily="34" charset="0"/>
                </a:rPr>
                <a:t>(2): 319-38;</a:t>
              </a:r>
              <a:endParaRPr lang="zh-CN" sz="1050" kern="1050" dirty="0">
                <a:effectLst/>
                <a:cs typeface="Calibri" panose="020F0502020204030204" pitchFamily="34" charset="0"/>
                <a:sym typeface="Calibri" panose="020F0502020204030204" pitchFamily="34" charset="0"/>
              </a:endParaRPr>
            </a:p>
            <a:p>
              <a:pPr algn="just"/>
              <a:r>
                <a:rPr lang="en-US" sz="900" kern="1050" baseline="30000" dirty="0">
                  <a:solidFill>
                    <a:srgbClr val="1F3660"/>
                  </a:solidFill>
                  <a:effectLst/>
                  <a:cs typeface="Calibri" panose="020F0502020204030204" pitchFamily="34" charset="0"/>
                  <a:sym typeface="Calibri" panose="020F0502020204030204" pitchFamily="34" charset="0"/>
                </a:rPr>
                <a:t>b</a:t>
              </a:r>
              <a:r>
                <a:rPr lang="en-US" sz="900" kern="1050" dirty="0">
                  <a:solidFill>
                    <a:srgbClr val="1F3660"/>
                  </a:solidFill>
                  <a:effectLst/>
                  <a:cs typeface="Calibri" panose="020F0502020204030204" pitchFamily="34" charset="0"/>
                  <a:sym typeface="Calibri" panose="020F0502020204030204" pitchFamily="34" charset="0"/>
                </a:rPr>
                <a:t> Pellegrino et al. Eur Respir J 2005; </a:t>
              </a:r>
              <a:r>
                <a:rPr lang="en-US" sz="900" b="1" kern="1050" dirty="0">
                  <a:solidFill>
                    <a:srgbClr val="1F3660"/>
                  </a:solidFill>
                  <a:effectLst/>
                  <a:cs typeface="Calibri" panose="020F0502020204030204" pitchFamily="34" charset="0"/>
                  <a:sym typeface="Calibri" panose="020F0502020204030204" pitchFamily="34" charset="0"/>
                </a:rPr>
                <a:t>26</a:t>
              </a:r>
              <a:r>
                <a:rPr lang="en-US" sz="900" kern="1050" dirty="0">
                  <a:solidFill>
                    <a:srgbClr val="1F3660"/>
                  </a:solidFill>
                  <a:effectLst/>
                  <a:cs typeface="Calibri" panose="020F0502020204030204" pitchFamily="34" charset="0"/>
                  <a:sym typeface="Calibri" panose="020F0502020204030204" pitchFamily="34" charset="0"/>
                </a:rPr>
                <a:t>(5): 948-68.</a:t>
              </a:r>
              <a:endParaRPr lang="zh-CN" sz="1050" kern="1050" dirty="0">
                <a:effectLst/>
                <a:cs typeface="Calibri" panose="020F0502020204030204" pitchFamily="34" charset="0"/>
                <a:sym typeface="Calibri" panose="020F0502020204030204" pitchFamily="34" charset="0"/>
              </a:endParaRPr>
            </a:p>
          </p:txBody>
        </p:sp>
      </p:grpSp>
      <p:grpSp>
        <p:nvGrpSpPr>
          <p:cNvPr id="2" name="Group 5"/>
          <p:cNvGrpSpPr/>
          <p:nvPr/>
        </p:nvGrpSpPr>
        <p:grpSpPr>
          <a:xfrm>
            <a:off x="10539080" y="0"/>
            <a:ext cx="1652920" cy="1699260"/>
            <a:chOff x="5105399" y="0"/>
            <a:chExt cx="1652920" cy="1699260"/>
          </a:xfrm>
        </p:grpSpPr>
        <p:pic>
          <p:nvPicPr>
            <p:cNvPr id="5"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33"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34"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35" name="Group 9"/>
          <p:cNvGrpSpPr/>
          <p:nvPr/>
        </p:nvGrpSpPr>
        <p:grpSpPr>
          <a:xfrm>
            <a:off x="10446950" y="0"/>
            <a:ext cx="1745050" cy="1652322"/>
            <a:chOff x="10446950" y="0"/>
            <a:chExt cx="1745050" cy="1652322"/>
          </a:xfrm>
        </p:grpSpPr>
        <p:pic>
          <p:nvPicPr>
            <p:cNvPr id="36"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37"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38" name="Group 19"/>
          <p:cNvGrpSpPr/>
          <p:nvPr/>
        </p:nvGrpSpPr>
        <p:grpSpPr>
          <a:xfrm>
            <a:off x="10240225" y="0"/>
            <a:ext cx="1951774" cy="1885964"/>
            <a:chOff x="10240225" y="0"/>
            <a:chExt cx="1951774" cy="1885964"/>
          </a:xfrm>
        </p:grpSpPr>
        <p:pic>
          <p:nvPicPr>
            <p:cNvPr id="39"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40"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41"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This slide shows two graphs - a spirometry normal trace and one with airflow obstruction"/>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5" name="Title 4"/>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cs typeface="Calibri" panose="020F0502020204030204" pitchFamily="34" charset="0"/>
                <a:sym typeface="Calibri" panose="020F0502020204030204" pitchFamily="34" charset="0"/>
              </a:rPr>
              <a:t>Spirometry normal trace and airflow obstruction</a:t>
            </a:r>
            <a:endParaRPr lang="en-AU" dirty="0">
              <a:latin typeface="+mj-lt"/>
              <a:ea typeface="+mn-ea"/>
              <a:cs typeface="Calibri" panose="020F0502020204030204" pitchFamily="34" charset="0"/>
              <a:sym typeface="Calibri" panose="020F0502020204030204" pitchFamily="34" charset="0"/>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grpSp>
        <p:nvGrpSpPr>
          <p:cNvPr id="20" name="组合 19"/>
          <p:cNvGrpSpPr/>
          <p:nvPr/>
        </p:nvGrpSpPr>
        <p:grpSpPr>
          <a:xfrm>
            <a:off x="2818446" y="925830"/>
            <a:ext cx="6583680" cy="4998720"/>
            <a:chOff x="2856547" y="951404"/>
            <a:chExt cx="6478905" cy="4930140"/>
          </a:xfrm>
        </p:grpSpPr>
        <p:pic>
          <p:nvPicPr>
            <p:cNvPr id="21" name="image20.png"/>
            <p:cNvPicPr/>
            <p:nvPr/>
          </p:nvPicPr>
          <p:blipFill>
            <a:blip r:embed="rId2">
              <a:extLst>
                <a:ext uri="{28A0092B-C50C-407E-A947-70E740481C1C}">
                  <a14:useLocalDpi xmlns:a14="http://schemas.microsoft.com/office/drawing/2010/main" val="0"/>
                </a:ext>
              </a:extLst>
            </a:blip>
            <a:stretch>
              <a:fillRect/>
            </a:stretch>
          </p:blipFill>
          <p:spPr>
            <a:xfrm>
              <a:off x="2856547" y="951404"/>
              <a:ext cx="6478905" cy="4930140"/>
            </a:xfrm>
            <a:prstGeom prst="rect">
              <a:avLst/>
            </a:prstGeom>
          </p:spPr>
        </p:pic>
        <p:sp>
          <p:nvSpPr>
            <p:cNvPr id="22" name="文本框 21"/>
            <p:cNvSpPr txBox="1"/>
            <p:nvPr/>
          </p:nvSpPr>
          <p:spPr>
            <a:xfrm>
              <a:off x="2949310" y="1188492"/>
              <a:ext cx="5582710"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zh-CN" b="1" dirty="0">
                  <a:solidFill>
                    <a:srgbClr val="FFFFFF"/>
                  </a:solidFill>
                  <a:cs typeface="Calibri" panose="020F0502020204030204" pitchFamily="34" charset="0"/>
                  <a:sym typeface="Calibri" panose="020F0502020204030204" pitchFamily="34" charset="0"/>
                </a:rPr>
                <a:t>A.</a:t>
              </a:r>
              <a:r>
                <a:rPr lang="zh-CN" altLang="en-US" b="1" dirty="0">
                  <a:solidFill>
                    <a:srgbClr val="FFFFFF"/>
                  </a:solidFill>
                  <a:cs typeface="Calibri" panose="020F0502020204030204" pitchFamily="34" charset="0"/>
                  <a:sym typeface="Calibri" panose="020F0502020204030204" pitchFamily="34" charset="0"/>
                </a:rPr>
                <a:t>肺量计检查</a:t>
              </a:r>
              <a:r>
                <a:rPr lang="en-US" altLang="zh-CN" b="1" dirty="0">
                  <a:solidFill>
                    <a:srgbClr val="FFFFFF"/>
                  </a:solidFill>
                  <a:cs typeface="Calibri" panose="020F0502020204030204" pitchFamily="34" charset="0"/>
                  <a:sym typeface="Calibri" panose="020F0502020204030204" pitchFamily="34" charset="0"/>
                </a:rPr>
                <a:t>-</a:t>
              </a:r>
              <a:r>
                <a:rPr lang="zh-CN" altLang="en-US" b="1" dirty="0">
                  <a:solidFill>
                    <a:srgbClr val="FFFFFF"/>
                  </a:solidFill>
                  <a:cs typeface="Calibri" panose="020F0502020204030204" pitchFamily="34" charset="0"/>
                  <a:sym typeface="Calibri" panose="020F0502020204030204" pitchFamily="34" charset="0"/>
                </a:rPr>
                <a:t>正常描记图   </a:t>
              </a:r>
              <a:r>
                <a:rPr lang="zh-CN" altLang="en-US" b="1" dirty="0" smtClean="0">
                  <a:solidFill>
                    <a:srgbClr val="FFFFFF"/>
                  </a:solidFill>
                  <a:cs typeface="Calibri" panose="020F0502020204030204" pitchFamily="34" charset="0"/>
                  <a:sym typeface="Calibri" panose="020F0502020204030204" pitchFamily="34" charset="0"/>
                </a:rPr>
                <a:t>    </a:t>
              </a:r>
              <a:r>
                <a:rPr lang="en-US" altLang="zh-CN" b="1" dirty="0">
                  <a:solidFill>
                    <a:srgbClr val="FFFFFF"/>
                  </a:solidFill>
                  <a:cs typeface="Calibri" panose="020F0502020204030204" pitchFamily="34" charset="0"/>
                  <a:sym typeface="Calibri" panose="020F0502020204030204" pitchFamily="34" charset="0"/>
                </a:rPr>
                <a:t>B.</a:t>
              </a:r>
              <a:r>
                <a:rPr lang="zh-CN" altLang="en-US" b="1" dirty="0">
                  <a:solidFill>
                    <a:srgbClr val="FFFFFF"/>
                  </a:solidFill>
                  <a:cs typeface="Calibri" panose="020F0502020204030204" pitchFamily="34" charset="0"/>
                  <a:sym typeface="Calibri" panose="020F0502020204030204" pitchFamily="34" charset="0"/>
                </a:rPr>
                <a:t>肺量计检查</a:t>
              </a:r>
              <a:r>
                <a:rPr lang="en-US" altLang="zh-CN" b="1" dirty="0">
                  <a:solidFill>
                    <a:srgbClr val="FFFFFF"/>
                  </a:solidFill>
                  <a:cs typeface="Calibri" panose="020F0502020204030204" pitchFamily="34" charset="0"/>
                  <a:sym typeface="Calibri" panose="020F0502020204030204" pitchFamily="34" charset="0"/>
                </a:rPr>
                <a:t>-</a:t>
              </a:r>
              <a:r>
                <a:rPr lang="zh-CN" altLang="en-US" b="1" dirty="0">
                  <a:solidFill>
                    <a:srgbClr val="FFFFFF"/>
                  </a:solidFill>
                  <a:cs typeface="Calibri" panose="020F0502020204030204" pitchFamily="34" charset="0"/>
                  <a:sym typeface="Calibri" panose="020F0502020204030204" pitchFamily="34" charset="0"/>
                </a:rPr>
                <a:t>气流阻塞</a:t>
              </a:r>
              <a:endParaRPr lang="zh-CN" altLang="en-US" b="1" dirty="0">
                <a:solidFill>
                  <a:srgbClr val="FFFFFF"/>
                </a:solidFill>
                <a:cs typeface="Calibri" panose="020F0502020204030204" pitchFamily="34" charset="0"/>
                <a:sym typeface="Calibri" panose="020F0502020204030204" pitchFamily="34" charset="0"/>
              </a:endParaRPr>
            </a:p>
          </p:txBody>
        </p:sp>
        <p:sp>
          <p:nvSpPr>
            <p:cNvPr id="23" name="文本框 22"/>
            <p:cNvSpPr txBox="1"/>
            <p:nvPr/>
          </p:nvSpPr>
          <p:spPr>
            <a:xfrm>
              <a:off x="8532019" y="1386039"/>
              <a:ext cx="677680" cy="2504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r>
                <a:rPr lang="zh-CN" altLang="en-US" sz="1050" b="1" dirty="0">
                  <a:solidFill>
                    <a:schemeClr val="bg1"/>
                  </a:solidFill>
                  <a:cs typeface="Calibri" panose="020F0502020204030204" pitchFamily="34" charset="0"/>
                  <a:sym typeface="Calibri" panose="020F0502020204030204" pitchFamily="34" charset="0"/>
                </a:rPr>
                <a:t>图 </a:t>
              </a:r>
              <a:r>
                <a:rPr lang="en-US" altLang="zh-CN" sz="1050" b="1" dirty="0">
                  <a:solidFill>
                    <a:schemeClr val="bg1"/>
                  </a:solidFill>
                  <a:cs typeface="Calibri" panose="020F0502020204030204" pitchFamily="34" charset="0"/>
                  <a:sym typeface="Calibri" panose="020F0502020204030204" pitchFamily="34" charset="0"/>
                </a:rPr>
                <a:t>2.5</a:t>
              </a:r>
              <a:endParaRPr lang="zh-CN" altLang="en-US" sz="1050" b="1" dirty="0">
                <a:solidFill>
                  <a:schemeClr val="bg1"/>
                </a:solidFill>
                <a:cs typeface="Calibri" panose="020F0502020204030204" pitchFamily="34" charset="0"/>
                <a:sym typeface="Calibri" panose="020F0502020204030204" pitchFamily="34" charset="0"/>
              </a:endParaRPr>
            </a:p>
          </p:txBody>
        </p:sp>
        <p:sp>
          <p:nvSpPr>
            <p:cNvPr id="24" name="文本框 23"/>
            <p:cNvSpPr txBox="1"/>
            <p:nvPr/>
          </p:nvSpPr>
          <p:spPr>
            <a:xfrm>
              <a:off x="8532019" y="3848012"/>
              <a:ext cx="523873" cy="107722"/>
            </a:xfrm>
            <a:prstGeom prst="rect">
              <a:avLst/>
            </a:prstGeom>
            <a:noFill/>
          </p:spPr>
          <p:txBody>
            <a:bodyPr wrap="square" lIns="18000" tIns="0" rIns="18000" bIns="0" rtlCol="0">
              <a:spAutoFit/>
            </a:bodyPr>
            <a:lstStyle/>
            <a:p>
              <a:r>
                <a:rPr lang="zh-CN" altLang="en-US" sz="700" dirty="0">
                  <a:solidFill>
                    <a:srgbClr val="354258"/>
                  </a:solidFill>
                  <a:cs typeface="Calibri" panose="020F0502020204030204" pitchFamily="34" charset="0"/>
                  <a:sym typeface="Calibri" panose="020F0502020204030204" pitchFamily="34" charset="0"/>
                </a:rPr>
                <a:t>阻塞性</a:t>
              </a:r>
              <a:endParaRPr lang="zh-CN" altLang="en-US" sz="700" dirty="0">
                <a:solidFill>
                  <a:srgbClr val="354258"/>
                </a:solidFill>
                <a:cs typeface="Calibri" panose="020F0502020204030204" pitchFamily="34" charset="0"/>
                <a:sym typeface="Calibri" panose="020F0502020204030204" pitchFamily="34" charset="0"/>
              </a:endParaRPr>
            </a:p>
          </p:txBody>
        </p:sp>
        <p:sp>
          <p:nvSpPr>
            <p:cNvPr id="25" name="文本框 24"/>
            <p:cNvSpPr txBox="1"/>
            <p:nvPr/>
          </p:nvSpPr>
          <p:spPr>
            <a:xfrm>
              <a:off x="6815138" y="4572000"/>
              <a:ext cx="914400" cy="215444"/>
            </a:xfrm>
            <a:prstGeom prst="rect">
              <a:avLst/>
            </a:prstGeom>
            <a:noFill/>
          </p:spPr>
          <p:txBody>
            <a:bodyPr wrap="square" rtlCol="0">
              <a:spAutoFit/>
            </a:bodyPr>
            <a:lstStyle/>
            <a:p>
              <a:pPr algn="ctr"/>
              <a:r>
                <a:rPr lang="zh-CN" altLang="en-US" sz="800" dirty="0">
                  <a:cs typeface="Calibri" panose="020F0502020204030204" pitchFamily="34" charset="0"/>
                  <a:sym typeface="Calibri" panose="020F0502020204030204" pitchFamily="34" charset="0"/>
                </a:rPr>
                <a:t>时间，秒</a:t>
              </a:r>
              <a:endParaRPr lang="zh-CN" altLang="en-US" sz="800" dirty="0">
                <a:cs typeface="Calibri" panose="020F0502020204030204" pitchFamily="34" charset="0"/>
                <a:sym typeface="Calibri" panose="020F0502020204030204" pitchFamily="34" charset="0"/>
              </a:endParaRPr>
            </a:p>
          </p:txBody>
        </p:sp>
        <p:sp>
          <p:nvSpPr>
            <p:cNvPr id="26" name="文本框 25"/>
            <p:cNvSpPr txBox="1"/>
            <p:nvPr/>
          </p:nvSpPr>
          <p:spPr>
            <a:xfrm>
              <a:off x="3972560" y="4568369"/>
              <a:ext cx="914400" cy="215444"/>
            </a:xfrm>
            <a:prstGeom prst="rect">
              <a:avLst/>
            </a:prstGeom>
            <a:noFill/>
          </p:spPr>
          <p:txBody>
            <a:bodyPr wrap="square" rtlCol="0">
              <a:spAutoFit/>
            </a:bodyPr>
            <a:lstStyle/>
            <a:p>
              <a:pPr algn="ctr"/>
              <a:r>
                <a:rPr lang="zh-CN" altLang="en-US" sz="800" dirty="0">
                  <a:cs typeface="Calibri" panose="020F0502020204030204" pitchFamily="34" charset="0"/>
                  <a:sym typeface="Calibri" panose="020F0502020204030204" pitchFamily="34" charset="0"/>
                </a:rPr>
                <a:t>时间，秒</a:t>
              </a:r>
              <a:endParaRPr lang="zh-CN" altLang="en-US" sz="800" dirty="0">
                <a:cs typeface="Calibri" panose="020F0502020204030204" pitchFamily="34" charset="0"/>
                <a:sym typeface="Calibri" panose="020F0502020204030204" pitchFamily="34" charset="0"/>
              </a:endParaRPr>
            </a:p>
          </p:txBody>
        </p:sp>
        <p:sp>
          <p:nvSpPr>
            <p:cNvPr id="27" name="文本框 26"/>
            <p:cNvSpPr txBox="1"/>
            <p:nvPr/>
          </p:nvSpPr>
          <p:spPr>
            <a:xfrm rot="16200000">
              <a:off x="5349104" y="3321277"/>
              <a:ext cx="1391769" cy="215444"/>
            </a:xfrm>
            <a:prstGeom prst="rect">
              <a:avLst/>
            </a:prstGeom>
            <a:noFill/>
          </p:spPr>
          <p:txBody>
            <a:bodyPr wrap="square" rtlCol="0">
              <a:spAutoFit/>
            </a:bodyPr>
            <a:lstStyle>
              <a:defPPr>
                <a:defRPr lang="en-US"/>
              </a:defPPr>
              <a:lvl1pPr algn="ctr">
                <a:defRPr sz="800">
                  <a:latin typeface="微软雅黑" panose="020B0503020204020204" pitchFamily="34" charset="-122"/>
                  <a:ea typeface="微软雅黑" panose="020B0503020204020204" pitchFamily="34" charset="-122"/>
                </a:defRPr>
              </a:lvl1pPr>
            </a:lstStyle>
            <a:p>
              <a:r>
                <a:rPr lang="zh-CN" altLang="en-US" dirty="0">
                  <a:latin typeface="+mn-lt"/>
                  <a:ea typeface="+mn-ea"/>
                  <a:cs typeface="Calibri" panose="020F0502020204030204" pitchFamily="34" charset="0"/>
                  <a:sym typeface="Calibri" panose="020F0502020204030204" pitchFamily="34" charset="0"/>
                </a:rPr>
                <a:t>体积，</a:t>
              </a:r>
              <a:r>
                <a:rPr lang="en-US" altLang="zh-CN" dirty="0">
                  <a:latin typeface="+mn-lt"/>
                  <a:ea typeface="+mn-ea"/>
                  <a:cs typeface="Calibri" panose="020F0502020204030204" pitchFamily="34" charset="0"/>
                  <a:sym typeface="Calibri" panose="020F0502020204030204" pitchFamily="34" charset="0"/>
                </a:rPr>
                <a:t>L</a:t>
              </a:r>
              <a:endParaRPr lang="zh-CN" altLang="en-US" dirty="0">
                <a:latin typeface="+mn-lt"/>
                <a:ea typeface="+mn-ea"/>
                <a:cs typeface="Calibri" panose="020F0502020204030204" pitchFamily="34" charset="0"/>
                <a:sym typeface="Calibri" panose="020F0502020204030204" pitchFamily="34" charset="0"/>
              </a:endParaRPr>
            </a:p>
          </p:txBody>
        </p:sp>
        <p:sp>
          <p:nvSpPr>
            <p:cNvPr id="28" name="文本框 27"/>
            <p:cNvSpPr txBox="1"/>
            <p:nvPr/>
          </p:nvSpPr>
          <p:spPr>
            <a:xfrm rot="16200000">
              <a:off x="2517005" y="3321276"/>
              <a:ext cx="1391769" cy="215444"/>
            </a:xfrm>
            <a:prstGeom prst="rect">
              <a:avLst/>
            </a:prstGeom>
            <a:noFill/>
          </p:spPr>
          <p:txBody>
            <a:bodyPr wrap="square" rtlCol="0">
              <a:spAutoFit/>
            </a:bodyPr>
            <a:lstStyle>
              <a:defPPr>
                <a:defRPr lang="en-US"/>
              </a:defPPr>
              <a:lvl1pPr algn="ctr">
                <a:defRPr sz="800">
                  <a:latin typeface="微软雅黑" panose="020B0503020204020204" pitchFamily="34" charset="-122"/>
                  <a:ea typeface="微软雅黑" panose="020B0503020204020204" pitchFamily="34" charset="-122"/>
                </a:defRPr>
              </a:lvl1pPr>
            </a:lstStyle>
            <a:p>
              <a:r>
                <a:rPr lang="zh-CN" altLang="en-US" dirty="0">
                  <a:latin typeface="+mn-lt"/>
                  <a:ea typeface="+mn-ea"/>
                  <a:cs typeface="Calibri" panose="020F0502020204030204" pitchFamily="34" charset="0"/>
                  <a:sym typeface="Calibri" panose="020F0502020204030204" pitchFamily="34" charset="0"/>
                </a:rPr>
                <a:t>体积，</a:t>
              </a:r>
              <a:r>
                <a:rPr lang="en-US" altLang="zh-CN" dirty="0">
                  <a:latin typeface="+mn-lt"/>
                  <a:ea typeface="+mn-ea"/>
                  <a:cs typeface="Calibri" panose="020F0502020204030204" pitchFamily="34" charset="0"/>
                  <a:sym typeface="Calibri" panose="020F0502020204030204" pitchFamily="34" charset="0"/>
                </a:rPr>
                <a:t>L</a:t>
              </a:r>
              <a:endParaRPr lang="zh-CN" altLang="en-US" dirty="0">
                <a:latin typeface="+mn-lt"/>
                <a:ea typeface="+mn-ea"/>
                <a:cs typeface="Calibri" panose="020F0502020204030204" pitchFamily="34" charset="0"/>
                <a:sym typeface="Calibri" panose="020F0502020204030204" pitchFamily="34" charset="0"/>
              </a:endParaRPr>
            </a:p>
          </p:txBody>
        </p:sp>
        <p:sp>
          <p:nvSpPr>
            <p:cNvPr id="29" name="文本框 1641073541"/>
            <p:cNvSpPr txBox="1"/>
            <p:nvPr/>
          </p:nvSpPr>
          <p:spPr>
            <a:xfrm>
              <a:off x="4718329" y="3670788"/>
              <a:ext cx="948902" cy="45533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r>
                <a:rPr lang="en-US" sz="1000" kern="1050" dirty="0">
                  <a:solidFill>
                    <a:srgbClr val="1F3661"/>
                  </a:solidFill>
                  <a:effectLst/>
                  <a:cs typeface="Calibri" panose="020F0502020204030204" pitchFamily="34" charset="0"/>
                  <a:sym typeface="Calibri" panose="020F0502020204030204" pitchFamily="34" charset="0"/>
                </a:rPr>
                <a:t>FEV</a:t>
              </a:r>
              <a:r>
                <a:rPr lang="en-US" sz="1000" kern="1050" baseline="-25000" dirty="0">
                  <a:solidFill>
                    <a:srgbClr val="1F3661"/>
                  </a:solidFill>
                  <a:effectLst/>
                  <a:cs typeface="Calibri" panose="020F0502020204030204" pitchFamily="34" charset="0"/>
                  <a:sym typeface="Calibri" panose="020F0502020204030204" pitchFamily="34" charset="0"/>
                </a:rPr>
                <a:t>1</a:t>
              </a:r>
              <a:r>
                <a:rPr lang="en-US" sz="1000" kern="1050" dirty="0">
                  <a:solidFill>
                    <a:srgbClr val="1F3661"/>
                  </a:solidFill>
                  <a:effectLst/>
                  <a:cs typeface="Calibri" panose="020F0502020204030204" pitchFamily="34" charset="0"/>
                  <a:sym typeface="Calibri" panose="020F0502020204030204" pitchFamily="34" charset="0"/>
                </a:rPr>
                <a:t> = 4L</a:t>
              </a:r>
              <a:endParaRPr lang="zh-CN" sz="1050" kern="1050" dirty="0">
                <a:solidFill>
                  <a:srgbClr val="1F3661"/>
                </a:solidFill>
                <a:effectLst/>
                <a:cs typeface="Calibri" panose="020F0502020204030204" pitchFamily="34" charset="0"/>
                <a:sym typeface="Calibri" panose="020F0502020204030204" pitchFamily="34" charset="0"/>
              </a:endParaRPr>
            </a:p>
            <a:p>
              <a:pPr algn="l"/>
              <a:r>
                <a:rPr lang="en-US" sz="1000" kern="1050" dirty="0">
                  <a:solidFill>
                    <a:srgbClr val="1F3661"/>
                  </a:solidFill>
                  <a:effectLst/>
                  <a:cs typeface="Calibri" panose="020F0502020204030204" pitchFamily="34" charset="0"/>
                  <a:sym typeface="Calibri" panose="020F0502020204030204" pitchFamily="34" charset="0"/>
                </a:rPr>
                <a:t>FVC = 5L</a:t>
              </a:r>
              <a:endParaRPr lang="zh-CN" sz="1050" kern="1050" dirty="0">
                <a:solidFill>
                  <a:srgbClr val="1F3661"/>
                </a:solidFill>
                <a:effectLst/>
                <a:cs typeface="Calibri" panose="020F0502020204030204" pitchFamily="34" charset="0"/>
                <a:sym typeface="Calibri" panose="020F0502020204030204" pitchFamily="34" charset="0"/>
              </a:endParaRPr>
            </a:p>
            <a:p>
              <a:pPr algn="l"/>
              <a:r>
                <a:rPr lang="en-US" sz="1000" kern="1050" dirty="0">
                  <a:solidFill>
                    <a:srgbClr val="1F3661"/>
                  </a:solidFill>
                  <a:effectLst/>
                  <a:cs typeface="Calibri" panose="020F0502020204030204" pitchFamily="34" charset="0"/>
                  <a:sym typeface="Calibri" panose="020F0502020204030204" pitchFamily="34" charset="0"/>
                </a:rPr>
                <a:t>FEV</a:t>
              </a:r>
              <a:r>
                <a:rPr lang="en-US" sz="1000" kern="1050" baseline="-25000" dirty="0">
                  <a:solidFill>
                    <a:srgbClr val="1F3661"/>
                  </a:solidFill>
                  <a:effectLst/>
                  <a:cs typeface="Calibri" panose="020F0502020204030204" pitchFamily="34" charset="0"/>
                  <a:sym typeface="Calibri" panose="020F0502020204030204" pitchFamily="34" charset="0"/>
                </a:rPr>
                <a:t>1</a:t>
              </a:r>
              <a:r>
                <a:rPr lang="en-US" sz="1000" kern="1050" dirty="0">
                  <a:solidFill>
                    <a:srgbClr val="1F3661"/>
                  </a:solidFill>
                  <a:effectLst/>
                  <a:cs typeface="Calibri" panose="020F0502020204030204" pitchFamily="34" charset="0"/>
                  <a:sym typeface="Calibri" panose="020F0502020204030204" pitchFamily="34" charset="0"/>
                </a:rPr>
                <a:t>/FVC = 0.8</a:t>
              </a:r>
              <a:endParaRPr lang="zh-CN" sz="1050" kern="1050" dirty="0">
                <a:solidFill>
                  <a:srgbClr val="1F3661"/>
                </a:solidFill>
                <a:effectLst/>
                <a:cs typeface="Calibri" panose="020F0502020204030204" pitchFamily="34" charset="0"/>
                <a:sym typeface="Calibri" panose="020F0502020204030204" pitchFamily="34" charset="0"/>
              </a:endParaRPr>
            </a:p>
          </p:txBody>
        </p:sp>
        <p:sp>
          <p:nvSpPr>
            <p:cNvPr id="30" name="文本框 1641073543"/>
            <p:cNvSpPr txBox="1"/>
            <p:nvPr/>
          </p:nvSpPr>
          <p:spPr>
            <a:xfrm>
              <a:off x="3592341" y="2834330"/>
              <a:ext cx="361315" cy="13659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r>
                <a:rPr lang="en-US" sz="900" kern="1050" dirty="0">
                  <a:effectLst/>
                  <a:cs typeface="Calibri" panose="020F0502020204030204" pitchFamily="34" charset="0"/>
                  <a:sym typeface="Calibri" panose="020F0502020204030204" pitchFamily="34" charset="0"/>
                </a:rPr>
                <a:t>FEV</a:t>
              </a:r>
              <a:r>
                <a:rPr lang="en-US" sz="900" kern="1050" baseline="-25000" dirty="0">
                  <a:effectLst/>
                  <a:cs typeface="Calibri" panose="020F0502020204030204" pitchFamily="34" charset="0"/>
                  <a:sym typeface="Calibri" panose="020F0502020204030204" pitchFamily="34" charset="0"/>
                </a:rPr>
                <a:t>1</a:t>
              </a:r>
              <a:endParaRPr lang="zh-CN" sz="1050" kern="1050" dirty="0">
                <a:effectLst/>
                <a:cs typeface="Calibri" panose="020F0502020204030204" pitchFamily="34" charset="0"/>
                <a:sym typeface="Calibri" panose="020F0502020204030204" pitchFamily="34" charset="0"/>
              </a:endParaRPr>
            </a:p>
          </p:txBody>
        </p:sp>
        <p:sp>
          <p:nvSpPr>
            <p:cNvPr id="31" name="文本框 1641073543"/>
            <p:cNvSpPr txBox="1"/>
            <p:nvPr/>
          </p:nvSpPr>
          <p:spPr>
            <a:xfrm>
              <a:off x="6358400" y="3632660"/>
              <a:ext cx="361315" cy="13659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r>
                <a:rPr lang="en-US" sz="900" kern="1050" dirty="0">
                  <a:effectLst/>
                  <a:cs typeface="Calibri" panose="020F0502020204030204" pitchFamily="34" charset="0"/>
                  <a:sym typeface="Calibri" panose="020F0502020204030204" pitchFamily="34" charset="0"/>
                </a:rPr>
                <a:t>FEV</a:t>
              </a:r>
              <a:r>
                <a:rPr lang="en-US" sz="900" kern="1050" baseline="-25000" dirty="0">
                  <a:effectLst/>
                  <a:cs typeface="Calibri" panose="020F0502020204030204" pitchFamily="34" charset="0"/>
                  <a:sym typeface="Calibri" panose="020F0502020204030204" pitchFamily="34" charset="0"/>
                </a:rPr>
                <a:t>1</a:t>
              </a:r>
              <a:endParaRPr lang="zh-CN" sz="1050" kern="1050" dirty="0">
                <a:effectLst/>
                <a:cs typeface="Calibri" panose="020F0502020204030204" pitchFamily="34" charset="0"/>
                <a:sym typeface="Calibri" panose="020F0502020204030204" pitchFamily="34" charset="0"/>
              </a:endParaRPr>
            </a:p>
          </p:txBody>
        </p:sp>
        <p:sp>
          <p:nvSpPr>
            <p:cNvPr id="32" name="文本框 1641073537"/>
            <p:cNvSpPr txBox="1"/>
            <p:nvPr/>
          </p:nvSpPr>
          <p:spPr>
            <a:xfrm>
              <a:off x="7565792" y="3687271"/>
              <a:ext cx="875030" cy="40979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r>
                <a:rPr lang="en-US" sz="900" kern="1050" dirty="0">
                  <a:solidFill>
                    <a:srgbClr val="1F3661"/>
                  </a:solidFill>
                  <a:effectLst/>
                  <a:cs typeface="Calibri" panose="020F0502020204030204" pitchFamily="34" charset="0"/>
                  <a:sym typeface="Calibri" panose="020F0502020204030204" pitchFamily="34" charset="0"/>
                </a:rPr>
                <a:t>FEV</a:t>
              </a:r>
              <a:r>
                <a:rPr lang="en-US" sz="900" kern="1050" baseline="-25000" dirty="0">
                  <a:solidFill>
                    <a:srgbClr val="1F3661"/>
                  </a:solidFill>
                  <a:effectLst/>
                  <a:cs typeface="Calibri" panose="020F0502020204030204" pitchFamily="34" charset="0"/>
                  <a:sym typeface="Calibri" panose="020F0502020204030204" pitchFamily="34" charset="0"/>
                </a:rPr>
                <a:t>1</a:t>
              </a:r>
              <a:r>
                <a:rPr lang="en-US" sz="900" kern="1050" dirty="0">
                  <a:solidFill>
                    <a:srgbClr val="1F3661"/>
                  </a:solidFill>
                  <a:effectLst/>
                  <a:cs typeface="Calibri" panose="020F0502020204030204" pitchFamily="34" charset="0"/>
                  <a:sym typeface="Calibri" panose="020F0502020204030204" pitchFamily="34" charset="0"/>
                </a:rPr>
                <a:t> = 1.8L</a:t>
              </a:r>
              <a:endParaRPr lang="zh-CN" sz="1050" kern="1050" dirty="0">
                <a:solidFill>
                  <a:srgbClr val="1F3661"/>
                </a:solidFill>
                <a:effectLst/>
                <a:cs typeface="Calibri" panose="020F0502020204030204" pitchFamily="34" charset="0"/>
                <a:sym typeface="Calibri" panose="020F0502020204030204" pitchFamily="34" charset="0"/>
              </a:endParaRPr>
            </a:p>
            <a:p>
              <a:pPr algn="l"/>
              <a:r>
                <a:rPr lang="en-US" sz="900" kern="1050" dirty="0">
                  <a:solidFill>
                    <a:srgbClr val="1F3661"/>
                  </a:solidFill>
                  <a:effectLst/>
                  <a:cs typeface="Calibri" panose="020F0502020204030204" pitchFamily="34" charset="0"/>
                  <a:sym typeface="Calibri" panose="020F0502020204030204" pitchFamily="34" charset="0"/>
                </a:rPr>
                <a:t>FVC = 3.2L</a:t>
              </a:r>
              <a:endParaRPr lang="zh-CN" sz="1050" kern="1050" dirty="0">
                <a:solidFill>
                  <a:srgbClr val="1F3661"/>
                </a:solidFill>
                <a:effectLst/>
                <a:cs typeface="Calibri" panose="020F0502020204030204" pitchFamily="34" charset="0"/>
                <a:sym typeface="Calibri" panose="020F0502020204030204" pitchFamily="34" charset="0"/>
              </a:endParaRPr>
            </a:p>
            <a:p>
              <a:pPr algn="l"/>
              <a:r>
                <a:rPr lang="en-US" sz="900" kern="1050" dirty="0">
                  <a:solidFill>
                    <a:srgbClr val="1F3661"/>
                  </a:solidFill>
                  <a:effectLst/>
                  <a:cs typeface="Calibri" panose="020F0502020204030204" pitchFamily="34" charset="0"/>
                  <a:sym typeface="Calibri" panose="020F0502020204030204" pitchFamily="34" charset="0"/>
                </a:rPr>
                <a:t>FEV</a:t>
              </a:r>
              <a:r>
                <a:rPr lang="en-US" sz="900" kern="1050" baseline="-25000" dirty="0">
                  <a:solidFill>
                    <a:srgbClr val="1F3661"/>
                  </a:solidFill>
                  <a:effectLst/>
                  <a:cs typeface="Calibri" panose="020F0502020204030204" pitchFamily="34" charset="0"/>
                  <a:sym typeface="Calibri" panose="020F0502020204030204" pitchFamily="34" charset="0"/>
                </a:rPr>
                <a:t>1</a:t>
              </a:r>
              <a:r>
                <a:rPr lang="en-US" sz="900" kern="1050" dirty="0">
                  <a:solidFill>
                    <a:srgbClr val="1F3661"/>
                  </a:solidFill>
                  <a:effectLst/>
                  <a:cs typeface="Calibri" panose="020F0502020204030204" pitchFamily="34" charset="0"/>
                  <a:sym typeface="Calibri" panose="020F0502020204030204" pitchFamily="34" charset="0"/>
                </a:rPr>
                <a:t>/FVC = 0.56</a:t>
              </a:r>
              <a:endParaRPr lang="zh-CN" sz="1050" kern="1050" dirty="0">
                <a:solidFill>
                  <a:srgbClr val="1F3661"/>
                </a:solidFill>
                <a:effectLst/>
                <a:cs typeface="Calibri" panose="020F0502020204030204" pitchFamily="34" charset="0"/>
                <a:sym typeface="Calibri" panose="020F0502020204030204" pitchFamily="34" charset="0"/>
              </a:endParaRPr>
            </a:p>
          </p:txBody>
        </p:sp>
        <p:sp>
          <p:nvSpPr>
            <p:cNvPr id="33" name="文本框 1641073544"/>
            <p:cNvSpPr txBox="1"/>
            <p:nvPr/>
          </p:nvSpPr>
          <p:spPr>
            <a:xfrm>
              <a:off x="5449079" y="5225021"/>
              <a:ext cx="361315" cy="13659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r>
                <a:rPr lang="en-US" sz="900" kern="1050" dirty="0">
                  <a:effectLst/>
                  <a:cs typeface="Calibri" panose="020F0502020204030204" pitchFamily="34" charset="0"/>
                  <a:sym typeface="Calibri" panose="020F0502020204030204" pitchFamily="34" charset="0"/>
                </a:rPr>
                <a:t>FEV</a:t>
              </a:r>
              <a:r>
                <a:rPr lang="en-US" sz="900" kern="1050" baseline="-25000" dirty="0">
                  <a:effectLst/>
                  <a:cs typeface="Calibri" panose="020F0502020204030204" pitchFamily="34" charset="0"/>
                  <a:sym typeface="Calibri" panose="020F0502020204030204" pitchFamily="34" charset="0"/>
                </a:rPr>
                <a:t>1</a:t>
              </a:r>
              <a:r>
                <a:rPr lang="en-US" sz="900" kern="1050" dirty="0">
                  <a:effectLst/>
                  <a:cs typeface="Calibri" panose="020F0502020204030204" pitchFamily="34" charset="0"/>
                  <a:sym typeface="Calibri" panose="020F0502020204030204" pitchFamily="34" charset="0"/>
                </a:rPr>
                <a:t> =</a:t>
              </a:r>
              <a:endParaRPr lang="zh-CN" sz="1050" kern="1050" dirty="0">
                <a:effectLst/>
                <a:cs typeface="Calibri" panose="020F0502020204030204" pitchFamily="34" charset="0"/>
                <a:sym typeface="Calibri" panose="020F0502020204030204" pitchFamily="34" charset="0"/>
              </a:endParaRPr>
            </a:p>
          </p:txBody>
        </p:sp>
      </p:grpSp>
      <p:grpSp>
        <p:nvGrpSpPr>
          <p:cNvPr id="2" name="Group 5"/>
          <p:cNvGrpSpPr/>
          <p:nvPr/>
        </p:nvGrpSpPr>
        <p:grpSpPr>
          <a:xfrm>
            <a:off x="10539080" y="0"/>
            <a:ext cx="1652920" cy="1699260"/>
            <a:chOff x="5105399" y="0"/>
            <a:chExt cx="1652920" cy="1699260"/>
          </a:xfrm>
        </p:grpSpPr>
        <p:pic>
          <p:nvPicPr>
            <p:cNvPr id="7"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34"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35"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36" name="Group 9"/>
          <p:cNvGrpSpPr/>
          <p:nvPr/>
        </p:nvGrpSpPr>
        <p:grpSpPr>
          <a:xfrm>
            <a:off x="10446950" y="0"/>
            <a:ext cx="1745050" cy="1652322"/>
            <a:chOff x="10446950" y="0"/>
            <a:chExt cx="1745050" cy="1652322"/>
          </a:xfrm>
        </p:grpSpPr>
        <p:pic>
          <p:nvPicPr>
            <p:cNvPr id="37"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38"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39" name="Group 19"/>
          <p:cNvGrpSpPr/>
          <p:nvPr/>
        </p:nvGrpSpPr>
        <p:grpSpPr>
          <a:xfrm>
            <a:off x="10240225" y="0"/>
            <a:ext cx="1951774" cy="1885964"/>
            <a:chOff x="10240225" y="0"/>
            <a:chExt cx="1951774" cy="1885964"/>
          </a:xfrm>
        </p:grpSpPr>
        <p:pic>
          <p:nvPicPr>
            <p:cNvPr id="40"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41"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42"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This slide shows Figure 2.6 from the GOLD 2025 report. This Figure is a flowchart with an algorithm for measuring pre and post bronchodilator spirometry. Firstly, pre-bronchodilator FEV1/FVC is measured - if it is greater than or equal to 0.7 then the patient does not have COPD. If it is less than 0.7 then post-bronchodilator FEV1/FVC should be measured. If it is also less than 0.7 COPD is confirmed. "/>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grpSp>
        <p:nvGrpSpPr>
          <p:cNvPr id="20" name="组合 19"/>
          <p:cNvGrpSpPr/>
          <p:nvPr/>
        </p:nvGrpSpPr>
        <p:grpSpPr>
          <a:xfrm>
            <a:off x="2987118" y="12700"/>
            <a:ext cx="6309360" cy="6705600"/>
            <a:chOff x="2856230" y="-16591"/>
            <a:chExt cx="6479540" cy="6859905"/>
          </a:xfrm>
        </p:grpSpPr>
        <p:pic>
          <p:nvPicPr>
            <p:cNvPr id="21" name="image21.png"/>
            <p:cNvPicPr/>
            <p:nvPr/>
          </p:nvPicPr>
          <p:blipFill>
            <a:blip r:embed="rId2">
              <a:extLst>
                <a:ext uri="{28A0092B-C50C-407E-A947-70E740481C1C}">
                  <a14:useLocalDpi xmlns:a14="http://schemas.microsoft.com/office/drawing/2010/main" val="0"/>
                </a:ext>
              </a:extLst>
            </a:blip>
            <a:stretch>
              <a:fillRect/>
            </a:stretch>
          </p:blipFill>
          <p:spPr>
            <a:xfrm>
              <a:off x="2856230" y="-16591"/>
              <a:ext cx="6479540" cy="6859905"/>
            </a:xfrm>
            <a:prstGeom prst="rect">
              <a:avLst/>
            </a:prstGeom>
          </p:spPr>
        </p:pic>
        <p:sp>
          <p:nvSpPr>
            <p:cNvPr id="22" name="文本框 21"/>
            <p:cNvSpPr txBox="1"/>
            <p:nvPr/>
          </p:nvSpPr>
          <p:spPr>
            <a:xfrm>
              <a:off x="3166029" y="230304"/>
              <a:ext cx="4991548" cy="37783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zh-CN" altLang="en-US" b="1" dirty="0">
                  <a:solidFill>
                    <a:srgbClr val="FFFFFF"/>
                  </a:solidFill>
                  <a:cs typeface="Calibri" panose="020F0502020204030204" pitchFamily="34" charset="0"/>
                  <a:sym typeface="Calibri" panose="020F0502020204030204" pitchFamily="34" charset="0"/>
                </a:rPr>
                <a:t>肺量计检查的慢阻肺病诊断流程</a:t>
              </a:r>
              <a:endParaRPr lang="zh-CN" altLang="en-US" b="1" dirty="0">
                <a:solidFill>
                  <a:srgbClr val="FFFFFF"/>
                </a:solidFill>
                <a:cs typeface="Calibri" panose="020F0502020204030204" pitchFamily="34" charset="0"/>
                <a:sym typeface="Calibri" panose="020F0502020204030204" pitchFamily="34" charset="0"/>
              </a:endParaRPr>
            </a:p>
          </p:txBody>
        </p:sp>
        <p:sp>
          <p:nvSpPr>
            <p:cNvPr id="23" name="文本框 22"/>
            <p:cNvSpPr txBox="1"/>
            <p:nvPr/>
          </p:nvSpPr>
          <p:spPr>
            <a:xfrm>
              <a:off x="8339603" y="448762"/>
              <a:ext cx="787367" cy="28337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r>
                <a:rPr lang="zh-CN" altLang="en-US" sz="1200" b="1" dirty="0">
                  <a:solidFill>
                    <a:schemeClr val="bg1"/>
                  </a:solidFill>
                  <a:cs typeface="Calibri" panose="020F0502020204030204" pitchFamily="34" charset="0"/>
                  <a:sym typeface="Calibri" panose="020F0502020204030204" pitchFamily="34" charset="0"/>
                </a:rPr>
                <a:t>图 </a:t>
              </a:r>
              <a:r>
                <a:rPr lang="en-US" altLang="zh-CN" sz="1200" b="1" dirty="0">
                  <a:solidFill>
                    <a:schemeClr val="bg1"/>
                  </a:solidFill>
                  <a:cs typeface="Calibri" panose="020F0502020204030204" pitchFamily="34" charset="0"/>
                  <a:sym typeface="Calibri" panose="020F0502020204030204" pitchFamily="34" charset="0"/>
                </a:rPr>
                <a:t>2.6</a:t>
              </a:r>
              <a:endParaRPr lang="zh-CN" altLang="en-US" sz="1200" b="1" dirty="0">
                <a:solidFill>
                  <a:schemeClr val="bg1"/>
                </a:solidFill>
                <a:cs typeface="Calibri" panose="020F0502020204030204" pitchFamily="34" charset="0"/>
                <a:sym typeface="Calibri" panose="020F0502020204030204" pitchFamily="34" charset="0"/>
              </a:endParaRPr>
            </a:p>
          </p:txBody>
        </p:sp>
        <p:sp>
          <p:nvSpPr>
            <p:cNvPr id="24" name="文本框 1646467986"/>
            <p:cNvSpPr txBox="1"/>
            <p:nvPr/>
          </p:nvSpPr>
          <p:spPr>
            <a:xfrm>
              <a:off x="5255527" y="1156716"/>
              <a:ext cx="1628776" cy="49268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lnSpc>
                  <a:spcPct val="150000"/>
                </a:lnSpc>
              </a:pPr>
              <a:r>
                <a:rPr lang="zh-CN" sz="1100" b="1" kern="1050" dirty="0">
                  <a:solidFill>
                    <a:srgbClr val="FFFFFF"/>
                  </a:solidFill>
                  <a:effectLst/>
                  <a:cs typeface="Calibri" panose="020F0502020204030204" pitchFamily="34" charset="0"/>
                  <a:sym typeface="Calibri" panose="020F0502020204030204" pitchFamily="34" charset="0"/>
                </a:rPr>
                <a:t>测量吸入支气管舒张剂前</a:t>
              </a:r>
              <a:r>
                <a:rPr lang="en-US" sz="1100" b="1" kern="1050" dirty="0">
                  <a:solidFill>
                    <a:srgbClr val="FFFFFF"/>
                  </a:solidFill>
                  <a:effectLst/>
                  <a:cs typeface="Calibri" panose="020F0502020204030204" pitchFamily="34" charset="0"/>
                  <a:sym typeface="Calibri" panose="020F0502020204030204" pitchFamily="34" charset="0"/>
                </a:rPr>
                <a:t>FEV</a:t>
              </a:r>
              <a:r>
                <a:rPr lang="en-US" sz="1100" b="1" kern="1050" baseline="-25000" dirty="0">
                  <a:solidFill>
                    <a:srgbClr val="FFFFFF"/>
                  </a:solidFill>
                  <a:effectLst/>
                  <a:cs typeface="Calibri" panose="020F0502020204030204" pitchFamily="34" charset="0"/>
                  <a:sym typeface="Calibri" panose="020F0502020204030204" pitchFamily="34" charset="0"/>
                </a:rPr>
                <a:t>1</a:t>
              </a:r>
              <a:r>
                <a:rPr lang="en-US" sz="1100" b="1" kern="1050" dirty="0">
                  <a:solidFill>
                    <a:srgbClr val="FFFFFF"/>
                  </a:solidFill>
                  <a:effectLst/>
                  <a:cs typeface="Calibri" panose="020F0502020204030204" pitchFamily="34" charset="0"/>
                  <a:sym typeface="Calibri" panose="020F0502020204030204" pitchFamily="34" charset="0"/>
                </a:rPr>
                <a:t>/FVC</a:t>
              </a:r>
              <a:endParaRPr lang="zh-CN" sz="1050" kern="1050" dirty="0">
                <a:effectLst/>
                <a:cs typeface="Calibri" panose="020F0502020204030204" pitchFamily="34" charset="0"/>
                <a:sym typeface="Calibri" panose="020F0502020204030204" pitchFamily="34" charset="0"/>
              </a:endParaRPr>
            </a:p>
          </p:txBody>
        </p:sp>
        <p:sp>
          <p:nvSpPr>
            <p:cNvPr id="25" name="文本框 1646467989"/>
            <p:cNvSpPr txBox="1"/>
            <p:nvPr/>
          </p:nvSpPr>
          <p:spPr>
            <a:xfrm>
              <a:off x="4006466" y="3530060"/>
              <a:ext cx="876300" cy="173172"/>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r>
                <a:rPr lang="zh-CN" sz="1100" b="1" kern="1050" dirty="0">
                  <a:solidFill>
                    <a:srgbClr val="1F3661"/>
                  </a:solidFill>
                  <a:effectLst/>
                  <a:cs typeface="Calibri" panose="020F0502020204030204" pitchFamily="34" charset="0"/>
                  <a:sym typeface="Calibri" panose="020F0502020204030204" pitchFamily="34" charset="0"/>
                </a:rPr>
                <a:t>非慢阻肺病</a:t>
              </a:r>
              <a:endParaRPr lang="zh-CN" sz="1050" kern="1050" dirty="0">
                <a:solidFill>
                  <a:srgbClr val="1F3661"/>
                </a:solidFill>
                <a:effectLst/>
                <a:cs typeface="Calibri" panose="020F0502020204030204" pitchFamily="34" charset="0"/>
                <a:sym typeface="Calibri" panose="020F0502020204030204" pitchFamily="34" charset="0"/>
              </a:endParaRPr>
            </a:p>
          </p:txBody>
        </p:sp>
        <p:sp>
          <p:nvSpPr>
            <p:cNvPr id="26" name="文本框 1646467993"/>
            <p:cNvSpPr txBox="1"/>
            <p:nvPr/>
          </p:nvSpPr>
          <p:spPr>
            <a:xfrm>
              <a:off x="3469439" y="4668321"/>
              <a:ext cx="1971675" cy="51951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r>
                <a:rPr lang="zh-CN" sz="1100" kern="1050" dirty="0">
                  <a:solidFill>
                    <a:srgbClr val="1F3661"/>
                  </a:solidFill>
                  <a:effectLst/>
                  <a:cs typeface="Calibri" panose="020F0502020204030204" pitchFamily="34" charset="0"/>
                  <a:sym typeface="Calibri" panose="020F0502020204030204" pitchFamily="34" charset="0"/>
                </a:rPr>
                <a:t>若怀疑存在容积反应（如</a:t>
              </a:r>
              <a:r>
                <a:rPr lang="en-US" sz="1100" kern="1050" dirty="0">
                  <a:solidFill>
                    <a:srgbClr val="1F3661"/>
                  </a:solidFill>
                  <a:effectLst/>
                  <a:cs typeface="Calibri" panose="020F0502020204030204" pitchFamily="34" charset="0"/>
                  <a:sym typeface="Calibri" panose="020F0502020204030204" pitchFamily="34" charset="0"/>
                </a:rPr>
                <a:t>FEV</a:t>
              </a:r>
              <a:r>
                <a:rPr lang="en-US" sz="1100" kern="1050" baseline="-25000" dirty="0">
                  <a:solidFill>
                    <a:srgbClr val="1F3661"/>
                  </a:solidFill>
                  <a:effectLst/>
                  <a:cs typeface="Calibri" panose="020F0502020204030204" pitchFamily="34" charset="0"/>
                  <a:sym typeface="Calibri" panose="020F0502020204030204" pitchFamily="34" charset="0"/>
                </a:rPr>
                <a:t>1</a:t>
              </a:r>
              <a:r>
                <a:rPr lang="zh-CN" sz="1100" kern="1050" dirty="0">
                  <a:solidFill>
                    <a:srgbClr val="1F3661"/>
                  </a:solidFill>
                  <a:effectLst/>
                  <a:cs typeface="Calibri" panose="020F0502020204030204" pitchFamily="34" charset="0"/>
                  <a:sym typeface="Calibri" panose="020F0502020204030204" pitchFamily="34" charset="0"/>
                </a:rPr>
                <a:t>降低或高症状负荷），则测量吸入支气管舒张剂后</a:t>
              </a:r>
              <a:r>
                <a:rPr lang="en-US" sz="1100" kern="1050" dirty="0">
                  <a:solidFill>
                    <a:srgbClr val="1F3661"/>
                  </a:solidFill>
                  <a:effectLst/>
                  <a:cs typeface="Calibri" panose="020F0502020204030204" pitchFamily="34" charset="0"/>
                  <a:sym typeface="Calibri" panose="020F0502020204030204" pitchFamily="34" charset="0"/>
                </a:rPr>
                <a:t>FEV</a:t>
              </a:r>
              <a:r>
                <a:rPr lang="en-US" sz="1100" kern="1050" baseline="-25000" dirty="0">
                  <a:solidFill>
                    <a:srgbClr val="1F3661"/>
                  </a:solidFill>
                  <a:effectLst/>
                  <a:cs typeface="Calibri" panose="020F0502020204030204" pitchFamily="34" charset="0"/>
                  <a:sym typeface="Calibri" panose="020F0502020204030204" pitchFamily="34" charset="0"/>
                </a:rPr>
                <a:t>1</a:t>
              </a:r>
              <a:r>
                <a:rPr lang="en-US" sz="1100" kern="1050" dirty="0">
                  <a:solidFill>
                    <a:srgbClr val="1F3661"/>
                  </a:solidFill>
                  <a:effectLst/>
                  <a:cs typeface="Calibri" panose="020F0502020204030204" pitchFamily="34" charset="0"/>
                  <a:sym typeface="Calibri" panose="020F0502020204030204" pitchFamily="34" charset="0"/>
                </a:rPr>
                <a:t>/FVC</a:t>
              </a:r>
              <a:endParaRPr lang="zh-CN" sz="1050" kern="1050" dirty="0">
                <a:solidFill>
                  <a:srgbClr val="1F3661"/>
                </a:solidFill>
                <a:effectLst/>
                <a:cs typeface="Calibri" panose="020F0502020204030204" pitchFamily="34" charset="0"/>
                <a:sym typeface="Calibri" panose="020F0502020204030204" pitchFamily="34" charset="0"/>
              </a:endParaRPr>
            </a:p>
          </p:txBody>
        </p:sp>
        <p:sp>
          <p:nvSpPr>
            <p:cNvPr id="27" name="文本框 1646467994"/>
            <p:cNvSpPr txBox="1"/>
            <p:nvPr/>
          </p:nvSpPr>
          <p:spPr>
            <a:xfrm>
              <a:off x="6096000" y="5972229"/>
              <a:ext cx="1314450" cy="3463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r>
                <a:rPr lang="zh-CN" sz="1100" kern="1050">
                  <a:solidFill>
                    <a:srgbClr val="1F3661"/>
                  </a:solidFill>
                  <a:effectLst/>
                  <a:cs typeface="Calibri" panose="020F0502020204030204" pitchFamily="34" charset="0"/>
                  <a:sym typeface="Calibri" panose="020F0502020204030204" pitchFamily="34" charset="0"/>
                </a:rPr>
                <a:t>可能存在流量反应：需随访重复测量</a:t>
              </a:r>
              <a:endParaRPr lang="zh-CN" sz="1050" kern="1050">
                <a:solidFill>
                  <a:srgbClr val="1F3661"/>
                </a:solidFill>
                <a:effectLst/>
                <a:cs typeface="Calibri" panose="020F0502020204030204" pitchFamily="34" charset="0"/>
                <a:sym typeface="Calibri" panose="020F0502020204030204" pitchFamily="34" charset="0"/>
              </a:endParaRPr>
            </a:p>
          </p:txBody>
        </p:sp>
        <p:sp>
          <p:nvSpPr>
            <p:cNvPr id="28" name="文本框 1646467995"/>
            <p:cNvSpPr txBox="1"/>
            <p:nvPr/>
          </p:nvSpPr>
          <p:spPr>
            <a:xfrm>
              <a:off x="7745446" y="6013101"/>
              <a:ext cx="1057276" cy="173172"/>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r>
                <a:rPr lang="zh-CN" sz="1100" b="1" kern="1050" dirty="0">
                  <a:solidFill>
                    <a:srgbClr val="FFFFFF"/>
                  </a:solidFill>
                  <a:effectLst/>
                  <a:cs typeface="Calibri" panose="020F0502020204030204" pitchFamily="34" charset="0"/>
                  <a:sym typeface="Calibri" panose="020F0502020204030204" pitchFamily="34" charset="0"/>
                </a:rPr>
                <a:t>确诊慢阻肺病</a:t>
              </a:r>
              <a:endParaRPr lang="zh-CN" sz="1050" kern="1050" dirty="0">
                <a:effectLst/>
                <a:cs typeface="Calibri" panose="020F0502020204030204" pitchFamily="34" charset="0"/>
                <a:sym typeface="Calibri" panose="020F0502020204030204" pitchFamily="34" charset="0"/>
              </a:endParaRPr>
            </a:p>
          </p:txBody>
        </p:sp>
        <p:sp>
          <p:nvSpPr>
            <p:cNvPr id="29" name="文本框 1646467990"/>
            <p:cNvSpPr txBox="1"/>
            <p:nvPr/>
          </p:nvSpPr>
          <p:spPr>
            <a:xfrm>
              <a:off x="6535217" y="4745486"/>
              <a:ext cx="876300" cy="51951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lnSpc>
                  <a:spcPct val="150000"/>
                </a:lnSpc>
              </a:pPr>
              <a:r>
                <a:rPr lang="en-US" sz="1100" b="1" kern="1050" dirty="0">
                  <a:solidFill>
                    <a:srgbClr val="1F3661"/>
                  </a:solidFill>
                  <a:effectLst/>
                  <a:cs typeface="Calibri" panose="020F0502020204030204" pitchFamily="34" charset="0"/>
                  <a:sym typeface="Calibri" panose="020F0502020204030204" pitchFamily="34" charset="0"/>
                </a:rPr>
                <a:t>FEV</a:t>
              </a:r>
              <a:r>
                <a:rPr lang="en-US" sz="1100" b="1" kern="1050" baseline="-25000" dirty="0">
                  <a:solidFill>
                    <a:srgbClr val="1F3661"/>
                  </a:solidFill>
                  <a:effectLst/>
                  <a:cs typeface="Calibri" panose="020F0502020204030204" pitchFamily="34" charset="0"/>
                  <a:sym typeface="Calibri" panose="020F0502020204030204" pitchFamily="34" charset="0"/>
                </a:rPr>
                <a:t>1</a:t>
              </a:r>
              <a:r>
                <a:rPr lang="en-US" sz="1100" b="1" kern="1050" dirty="0">
                  <a:solidFill>
                    <a:srgbClr val="1F3661"/>
                  </a:solidFill>
                  <a:effectLst/>
                  <a:cs typeface="Calibri" panose="020F0502020204030204" pitchFamily="34" charset="0"/>
                  <a:sym typeface="Calibri" panose="020F0502020204030204" pitchFamily="34" charset="0"/>
                </a:rPr>
                <a:t>/FVC</a:t>
              </a:r>
              <a:endParaRPr lang="zh-CN" sz="1050" kern="1050" dirty="0">
                <a:solidFill>
                  <a:srgbClr val="1F3661"/>
                </a:solidFill>
                <a:effectLst/>
                <a:cs typeface="Calibri" panose="020F0502020204030204" pitchFamily="34" charset="0"/>
                <a:sym typeface="Calibri" panose="020F0502020204030204" pitchFamily="34" charset="0"/>
              </a:endParaRPr>
            </a:p>
            <a:p>
              <a:pPr algn="ctr">
                <a:lnSpc>
                  <a:spcPct val="150000"/>
                </a:lnSpc>
              </a:pPr>
              <a:r>
                <a:rPr lang="zh-CN" sz="1100" b="1" kern="1050" dirty="0">
                  <a:solidFill>
                    <a:srgbClr val="1F3661"/>
                  </a:solidFill>
                  <a:effectLst/>
                  <a:cs typeface="Calibri" panose="020F0502020204030204" pitchFamily="34" charset="0"/>
                  <a:sym typeface="Calibri" panose="020F0502020204030204" pitchFamily="34" charset="0"/>
                </a:rPr>
                <a:t>≥</a:t>
              </a:r>
              <a:r>
                <a:rPr lang="en-US" sz="1100" b="1" kern="1050" dirty="0">
                  <a:solidFill>
                    <a:srgbClr val="1F3661"/>
                  </a:solidFill>
                  <a:effectLst/>
                  <a:cs typeface="Calibri" panose="020F0502020204030204" pitchFamily="34" charset="0"/>
                  <a:sym typeface="Calibri" panose="020F0502020204030204" pitchFamily="34" charset="0"/>
                </a:rPr>
                <a:t>0.7</a:t>
              </a:r>
              <a:endParaRPr lang="zh-CN" sz="1050" kern="1050" dirty="0">
                <a:solidFill>
                  <a:srgbClr val="1F3661"/>
                </a:solidFill>
                <a:effectLst/>
                <a:cs typeface="Calibri" panose="020F0502020204030204" pitchFamily="34" charset="0"/>
                <a:sym typeface="Calibri" panose="020F0502020204030204" pitchFamily="34" charset="0"/>
              </a:endParaRPr>
            </a:p>
          </p:txBody>
        </p:sp>
        <p:sp>
          <p:nvSpPr>
            <p:cNvPr id="30" name="文本框 1646467990"/>
            <p:cNvSpPr txBox="1"/>
            <p:nvPr/>
          </p:nvSpPr>
          <p:spPr>
            <a:xfrm>
              <a:off x="7814094" y="4745487"/>
              <a:ext cx="876300" cy="51951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lnSpc>
                  <a:spcPct val="150000"/>
                </a:lnSpc>
              </a:pPr>
              <a:r>
                <a:rPr lang="en-US" sz="1100" b="1" kern="1050" dirty="0">
                  <a:solidFill>
                    <a:srgbClr val="1F3661"/>
                  </a:solidFill>
                  <a:effectLst/>
                  <a:cs typeface="Calibri" panose="020F0502020204030204" pitchFamily="34" charset="0"/>
                  <a:sym typeface="Calibri" panose="020F0502020204030204" pitchFamily="34" charset="0"/>
                </a:rPr>
                <a:t>FEV</a:t>
              </a:r>
              <a:r>
                <a:rPr lang="en-US" sz="1100" b="1" kern="1050" baseline="-25000" dirty="0">
                  <a:solidFill>
                    <a:srgbClr val="1F3661"/>
                  </a:solidFill>
                  <a:effectLst/>
                  <a:cs typeface="Calibri" panose="020F0502020204030204" pitchFamily="34" charset="0"/>
                  <a:sym typeface="Calibri" panose="020F0502020204030204" pitchFamily="34" charset="0"/>
                </a:rPr>
                <a:t>1</a:t>
              </a:r>
              <a:r>
                <a:rPr lang="en-US" sz="1100" b="1" kern="1050" dirty="0">
                  <a:solidFill>
                    <a:srgbClr val="1F3661"/>
                  </a:solidFill>
                  <a:effectLst/>
                  <a:cs typeface="Calibri" panose="020F0502020204030204" pitchFamily="34" charset="0"/>
                  <a:sym typeface="Calibri" panose="020F0502020204030204" pitchFamily="34" charset="0"/>
                </a:rPr>
                <a:t>/FVC</a:t>
              </a:r>
              <a:endParaRPr lang="zh-CN" sz="1050" kern="1050" dirty="0">
                <a:solidFill>
                  <a:srgbClr val="1F3661"/>
                </a:solidFill>
                <a:effectLst/>
                <a:cs typeface="Calibri" panose="020F0502020204030204" pitchFamily="34" charset="0"/>
                <a:sym typeface="Calibri" panose="020F0502020204030204" pitchFamily="34" charset="0"/>
              </a:endParaRPr>
            </a:p>
            <a:p>
              <a:pPr algn="ctr">
                <a:lnSpc>
                  <a:spcPct val="150000"/>
                </a:lnSpc>
              </a:pPr>
              <a:r>
                <a:rPr lang="zh-CN" sz="1100" b="1" kern="1050" dirty="0">
                  <a:solidFill>
                    <a:srgbClr val="1F3661"/>
                  </a:solidFill>
                  <a:effectLst/>
                  <a:cs typeface="Calibri" panose="020F0502020204030204" pitchFamily="34" charset="0"/>
                  <a:sym typeface="Calibri" panose="020F0502020204030204" pitchFamily="34" charset="0"/>
                </a:rPr>
                <a:t>≥</a:t>
              </a:r>
              <a:r>
                <a:rPr lang="en-US" sz="1100" b="1" kern="1050" dirty="0">
                  <a:solidFill>
                    <a:srgbClr val="1F3661"/>
                  </a:solidFill>
                  <a:effectLst/>
                  <a:cs typeface="Calibri" panose="020F0502020204030204" pitchFamily="34" charset="0"/>
                  <a:sym typeface="Calibri" panose="020F0502020204030204" pitchFamily="34" charset="0"/>
                </a:rPr>
                <a:t>0.7</a:t>
              </a:r>
              <a:endParaRPr lang="zh-CN" sz="1050" kern="1050" dirty="0">
                <a:solidFill>
                  <a:srgbClr val="1F3661"/>
                </a:solidFill>
                <a:effectLst/>
                <a:cs typeface="Calibri" panose="020F0502020204030204" pitchFamily="34" charset="0"/>
                <a:sym typeface="Calibri" panose="020F0502020204030204" pitchFamily="34" charset="0"/>
              </a:endParaRPr>
            </a:p>
          </p:txBody>
        </p:sp>
        <p:sp>
          <p:nvSpPr>
            <p:cNvPr id="31" name="文本框 1646467988"/>
            <p:cNvSpPr txBox="1"/>
            <p:nvPr/>
          </p:nvSpPr>
          <p:spPr>
            <a:xfrm>
              <a:off x="7201002" y="2161753"/>
              <a:ext cx="876300" cy="51951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lnSpc>
                  <a:spcPct val="150000"/>
                </a:lnSpc>
              </a:pPr>
              <a:r>
                <a:rPr lang="en-US" sz="1100" b="1" kern="1050" dirty="0">
                  <a:solidFill>
                    <a:srgbClr val="1F3661"/>
                  </a:solidFill>
                  <a:effectLst/>
                  <a:cs typeface="Calibri" panose="020F0502020204030204" pitchFamily="34" charset="0"/>
                  <a:sym typeface="Calibri" panose="020F0502020204030204" pitchFamily="34" charset="0"/>
                </a:rPr>
                <a:t>FEV</a:t>
              </a:r>
              <a:r>
                <a:rPr lang="en-US" sz="1100" b="1" kern="1050" baseline="-25000" dirty="0">
                  <a:solidFill>
                    <a:srgbClr val="1F3661"/>
                  </a:solidFill>
                  <a:effectLst/>
                  <a:cs typeface="Calibri" panose="020F0502020204030204" pitchFamily="34" charset="0"/>
                  <a:sym typeface="Calibri" panose="020F0502020204030204" pitchFamily="34" charset="0"/>
                </a:rPr>
                <a:t>1</a:t>
              </a:r>
              <a:r>
                <a:rPr lang="en-US" sz="1100" b="1" kern="1050" dirty="0">
                  <a:solidFill>
                    <a:srgbClr val="1F3661"/>
                  </a:solidFill>
                  <a:effectLst/>
                  <a:cs typeface="Calibri" panose="020F0502020204030204" pitchFamily="34" charset="0"/>
                  <a:sym typeface="Calibri" panose="020F0502020204030204" pitchFamily="34" charset="0"/>
                </a:rPr>
                <a:t>/FVC</a:t>
              </a:r>
              <a:endParaRPr lang="zh-CN" sz="1050" kern="1050" dirty="0">
                <a:solidFill>
                  <a:srgbClr val="1F3661"/>
                </a:solidFill>
                <a:effectLst/>
                <a:cs typeface="Calibri" panose="020F0502020204030204" pitchFamily="34" charset="0"/>
                <a:sym typeface="Calibri" panose="020F0502020204030204" pitchFamily="34" charset="0"/>
              </a:endParaRPr>
            </a:p>
            <a:p>
              <a:pPr algn="ctr">
                <a:lnSpc>
                  <a:spcPct val="150000"/>
                </a:lnSpc>
              </a:pPr>
              <a:r>
                <a:rPr lang="zh-CN" sz="1100" b="1" kern="1050" dirty="0">
                  <a:solidFill>
                    <a:srgbClr val="1F3661"/>
                  </a:solidFill>
                  <a:effectLst/>
                  <a:cs typeface="Calibri" panose="020F0502020204030204" pitchFamily="34" charset="0"/>
                  <a:sym typeface="Calibri" panose="020F0502020204030204" pitchFamily="34" charset="0"/>
                </a:rPr>
                <a:t>＜</a:t>
              </a:r>
              <a:r>
                <a:rPr lang="en-US" sz="1100" b="1" kern="1050" dirty="0">
                  <a:solidFill>
                    <a:srgbClr val="1F3661"/>
                  </a:solidFill>
                  <a:effectLst/>
                  <a:cs typeface="Calibri" panose="020F0502020204030204" pitchFamily="34" charset="0"/>
                  <a:sym typeface="Calibri" panose="020F0502020204030204" pitchFamily="34" charset="0"/>
                </a:rPr>
                <a:t>0.7</a:t>
              </a:r>
              <a:endParaRPr lang="zh-CN" sz="1050" kern="1050" dirty="0">
                <a:solidFill>
                  <a:srgbClr val="1F3661"/>
                </a:solidFill>
                <a:effectLst/>
                <a:cs typeface="Calibri" panose="020F0502020204030204" pitchFamily="34" charset="0"/>
                <a:sym typeface="Calibri" panose="020F0502020204030204" pitchFamily="34" charset="0"/>
              </a:endParaRPr>
            </a:p>
          </p:txBody>
        </p:sp>
        <p:sp>
          <p:nvSpPr>
            <p:cNvPr id="32" name="文本框 1646467992"/>
            <p:cNvSpPr txBox="1"/>
            <p:nvPr/>
          </p:nvSpPr>
          <p:spPr>
            <a:xfrm>
              <a:off x="6827102" y="3335408"/>
              <a:ext cx="1628776" cy="49268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lnSpc>
                  <a:spcPct val="150000"/>
                </a:lnSpc>
              </a:pPr>
              <a:r>
                <a:rPr lang="zh-CN" sz="1100" b="1" kern="1050" dirty="0">
                  <a:solidFill>
                    <a:srgbClr val="FFFFFF"/>
                  </a:solidFill>
                  <a:effectLst/>
                  <a:cs typeface="Calibri" panose="020F0502020204030204" pitchFamily="34" charset="0"/>
                  <a:sym typeface="Calibri" panose="020F0502020204030204" pitchFamily="34" charset="0"/>
                </a:rPr>
                <a:t>测量吸入支气管舒张剂后</a:t>
              </a:r>
              <a:r>
                <a:rPr lang="en-US" sz="1100" b="1" kern="1050" dirty="0">
                  <a:solidFill>
                    <a:srgbClr val="FFFFFF"/>
                  </a:solidFill>
                  <a:effectLst/>
                  <a:cs typeface="Calibri" panose="020F0502020204030204" pitchFamily="34" charset="0"/>
                  <a:sym typeface="Calibri" panose="020F0502020204030204" pitchFamily="34" charset="0"/>
                </a:rPr>
                <a:t>FEV</a:t>
              </a:r>
              <a:r>
                <a:rPr lang="en-US" sz="1100" b="1" kern="1050" baseline="-25000" dirty="0">
                  <a:solidFill>
                    <a:srgbClr val="FFFFFF"/>
                  </a:solidFill>
                  <a:effectLst/>
                  <a:cs typeface="Calibri" panose="020F0502020204030204" pitchFamily="34" charset="0"/>
                  <a:sym typeface="Calibri" panose="020F0502020204030204" pitchFamily="34" charset="0"/>
                </a:rPr>
                <a:t>1</a:t>
              </a:r>
              <a:r>
                <a:rPr lang="en-US" sz="1100" b="1" kern="1050" dirty="0">
                  <a:solidFill>
                    <a:srgbClr val="FFFFFF"/>
                  </a:solidFill>
                  <a:effectLst/>
                  <a:cs typeface="Calibri" panose="020F0502020204030204" pitchFamily="34" charset="0"/>
                  <a:sym typeface="Calibri" panose="020F0502020204030204" pitchFamily="34" charset="0"/>
                </a:rPr>
                <a:t>/FVC</a:t>
              </a:r>
              <a:endParaRPr lang="zh-CN" sz="1050" kern="1050" dirty="0">
                <a:effectLst/>
                <a:cs typeface="Calibri" panose="020F0502020204030204" pitchFamily="34" charset="0"/>
                <a:sym typeface="Calibri" panose="020F0502020204030204" pitchFamily="34" charset="0"/>
              </a:endParaRPr>
            </a:p>
          </p:txBody>
        </p:sp>
        <p:sp>
          <p:nvSpPr>
            <p:cNvPr id="33" name="文本框 1646467987"/>
            <p:cNvSpPr txBox="1"/>
            <p:nvPr/>
          </p:nvSpPr>
          <p:spPr>
            <a:xfrm>
              <a:off x="4008808" y="2161753"/>
              <a:ext cx="876300" cy="51951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lnSpc>
                  <a:spcPct val="150000"/>
                </a:lnSpc>
              </a:pPr>
              <a:r>
                <a:rPr lang="en-US" sz="1100" b="1" u="none" strike="noStrike" kern="1050" dirty="0">
                  <a:solidFill>
                    <a:srgbClr val="1F3661"/>
                  </a:solidFill>
                  <a:effectLst/>
                  <a:cs typeface="Calibri" panose="020F0502020204030204" pitchFamily="34" charset="0"/>
                  <a:sym typeface="Calibri" panose="020F0502020204030204" pitchFamily="34" charset="0"/>
                </a:rPr>
                <a:t>FEV</a:t>
              </a:r>
              <a:r>
                <a:rPr lang="en-US" sz="1100" b="1" u="none" strike="noStrike" kern="1050" baseline="-25000" dirty="0">
                  <a:solidFill>
                    <a:srgbClr val="1F3661"/>
                  </a:solidFill>
                  <a:effectLst/>
                  <a:cs typeface="Calibri" panose="020F0502020204030204" pitchFamily="34" charset="0"/>
                  <a:sym typeface="Calibri" panose="020F0502020204030204" pitchFamily="34" charset="0"/>
                </a:rPr>
                <a:t>1</a:t>
              </a:r>
              <a:r>
                <a:rPr lang="en-US" sz="1100" b="1" u="none" strike="noStrike" kern="1050" dirty="0">
                  <a:solidFill>
                    <a:srgbClr val="1F3661"/>
                  </a:solidFill>
                  <a:effectLst/>
                  <a:cs typeface="Calibri" panose="020F0502020204030204" pitchFamily="34" charset="0"/>
                  <a:sym typeface="Calibri" panose="020F0502020204030204" pitchFamily="34" charset="0"/>
                </a:rPr>
                <a:t>/FVC</a:t>
              </a:r>
              <a:endParaRPr lang="zh-CN" sz="1050" kern="1050" dirty="0">
                <a:solidFill>
                  <a:srgbClr val="1F3661"/>
                </a:solidFill>
                <a:effectLst/>
                <a:cs typeface="Calibri" panose="020F0502020204030204" pitchFamily="34" charset="0"/>
                <a:sym typeface="Calibri" panose="020F0502020204030204" pitchFamily="34" charset="0"/>
              </a:endParaRPr>
            </a:p>
            <a:p>
              <a:pPr algn="ctr">
                <a:lnSpc>
                  <a:spcPct val="150000"/>
                </a:lnSpc>
              </a:pPr>
              <a:r>
                <a:rPr lang="zh-CN" sz="1100" b="1" kern="1050" dirty="0">
                  <a:solidFill>
                    <a:srgbClr val="1F3661"/>
                  </a:solidFill>
                  <a:effectLst/>
                  <a:cs typeface="Calibri" panose="020F0502020204030204" pitchFamily="34" charset="0"/>
                  <a:sym typeface="Calibri" panose="020F0502020204030204" pitchFamily="34" charset="0"/>
                </a:rPr>
                <a:t>≥</a:t>
              </a:r>
              <a:r>
                <a:rPr lang="en-US" sz="1100" b="1" kern="1050" dirty="0">
                  <a:solidFill>
                    <a:srgbClr val="1F3661"/>
                  </a:solidFill>
                  <a:effectLst/>
                  <a:cs typeface="Calibri" panose="020F0502020204030204" pitchFamily="34" charset="0"/>
                  <a:sym typeface="Calibri" panose="020F0502020204030204" pitchFamily="34" charset="0"/>
                </a:rPr>
                <a:t>0.7</a:t>
              </a:r>
              <a:endParaRPr lang="zh-CN" sz="1050" kern="1050" dirty="0">
                <a:solidFill>
                  <a:srgbClr val="1F3661"/>
                </a:solidFill>
                <a:effectLst/>
                <a:cs typeface="Calibri" panose="020F0502020204030204" pitchFamily="34" charset="0"/>
                <a:sym typeface="Calibri" panose="020F0502020204030204" pitchFamily="34" charset="0"/>
              </a:endParaRPr>
            </a:p>
          </p:txBody>
        </p:sp>
      </p:grpSp>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3" name="Title 2"/>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cs typeface="Calibri" panose="020F0502020204030204" pitchFamily="34" charset="0"/>
                <a:sym typeface="Calibri" panose="020F0502020204030204" pitchFamily="34" charset="0"/>
              </a:rPr>
              <a:t>Pre- and Post- Bronchodilator Spirometry</a:t>
            </a:r>
            <a:endParaRPr lang="en-AU" dirty="0">
              <a:latin typeface="+mj-lt"/>
              <a:ea typeface="+mn-ea"/>
              <a:cs typeface="Calibri" panose="020F0502020204030204" pitchFamily="34" charset="0"/>
              <a:sym typeface="Calibri" panose="020F0502020204030204" pitchFamily="34" charset="0"/>
            </a:endParaRPr>
          </a:p>
        </p:txBody>
      </p:sp>
      <p:sp>
        <p:nvSpPr>
          <p:cNvPr id="19" name="Footer Placeholder 1"/>
          <p:cNvSpPr>
            <a:spLocks noGrp="1"/>
          </p:cNvSpPr>
          <p:nvPr>
            <p:ph type="ftr" sz="quarter" idx="11"/>
          </p:nvPr>
        </p:nvSpPr>
        <p:spPr>
          <a:xfrm>
            <a:off x="2982931" y="6610949"/>
            <a:ext cx="6137187" cy="246221"/>
          </a:xfrm>
        </p:spPr>
        <p:txBody>
          <a:bodyPr>
            <a:spAutoFit/>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grpSp>
        <p:nvGrpSpPr>
          <p:cNvPr id="2" name="Group 5"/>
          <p:cNvGrpSpPr/>
          <p:nvPr/>
        </p:nvGrpSpPr>
        <p:grpSpPr>
          <a:xfrm>
            <a:off x="10539080" y="0"/>
            <a:ext cx="1652920" cy="1699260"/>
            <a:chOff x="5105399" y="0"/>
            <a:chExt cx="1652920" cy="1699260"/>
          </a:xfrm>
        </p:grpSpPr>
        <p:pic>
          <p:nvPicPr>
            <p:cNvPr id="11"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34"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35"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36" name="Group 9"/>
          <p:cNvGrpSpPr/>
          <p:nvPr/>
        </p:nvGrpSpPr>
        <p:grpSpPr>
          <a:xfrm>
            <a:off x="10446950" y="0"/>
            <a:ext cx="1745050" cy="1652322"/>
            <a:chOff x="10446950" y="0"/>
            <a:chExt cx="1745050" cy="1652322"/>
          </a:xfrm>
        </p:grpSpPr>
        <p:pic>
          <p:nvPicPr>
            <p:cNvPr id="37"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38"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39" name="Group 19"/>
          <p:cNvGrpSpPr/>
          <p:nvPr/>
        </p:nvGrpSpPr>
        <p:grpSpPr>
          <a:xfrm>
            <a:off x="10240225" y="0"/>
            <a:ext cx="1951774" cy="1885964"/>
            <a:chOff x="10240225" y="0"/>
            <a:chExt cx="1951774" cy="1885964"/>
          </a:xfrm>
        </p:grpSpPr>
        <p:pic>
          <p:nvPicPr>
            <p:cNvPr id="40"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41"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42"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2.7 lists the different roles of spirometry including diagnosis, assessment of severity of airflow obstruction (for prognosis), and follow-up assessment including therapeutic decisions and identification of rapid decline"/>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8" name="Title 7"/>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cs typeface="Calibri" panose="020F0502020204030204" pitchFamily="34" charset="0"/>
                <a:sym typeface="Calibri" panose="020F0502020204030204" pitchFamily="34" charset="0"/>
              </a:rPr>
              <a:t>Role of spirometry in COPD</a:t>
            </a:r>
            <a:endParaRPr lang="en-AU" dirty="0">
              <a:latin typeface="+mj-lt"/>
              <a:ea typeface="+mn-ea"/>
              <a:cs typeface="Calibri" panose="020F0502020204030204" pitchFamily="34" charset="0"/>
              <a:sym typeface="Calibri" panose="020F0502020204030204" pitchFamily="34" charset="0"/>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grpSp>
        <p:nvGrpSpPr>
          <p:cNvPr id="20" name="组合 19"/>
          <p:cNvGrpSpPr/>
          <p:nvPr/>
        </p:nvGrpSpPr>
        <p:grpSpPr>
          <a:xfrm>
            <a:off x="2819400" y="1855787"/>
            <a:ext cx="6583680" cy="3169920"/>
            <a:chOff x="2819400" y="1881187"/>
            <a:chExt cx="6477000" cy="3071495"/>
          </a:xfrm>
        </p:grpSpPr>
        <p:pic>
          <p:nvPicPr>
            <p:cNvPr id="21" name="image22.png"/>
            <p:cNvPicPr/>
            <p:nvPr/>
          </p:nvPicPr>
          <p:blipFill>
            <a:blip r:embed="rId2">
              <a:extLst>
                <a:ext uri="{28A0092B-C50C-407E-A947-70E740481C1C}">
                  <a14:useLocalDpi xmlns:a14="http://schemas.microsoft.com/office/drawing/2010/main" val="0"/>
                </a:ext>
              </a:extLst>
            </a:blip>
            <a:stretch>
              <a:fillRect/>
            </a:stretch>
          </p:blipFill>
          <p:spPr>
            <a:xfrm>
              <a:off x="2819400" y="1881187"/>
              <a:ext cx="6477000" cy="3071495"/>
            </a:xfrm>
            <a:prstGeom prst="rect">
              <a:avLst/>
            </a:prstGeom>
          </p:spPr>
        </p:pic>
        <p:sp>
          <p:nvSpPr>
            <p:cNvPr id="22" name="文本框 21"/>
            <p:cNvSpPr txBox="1"/>
            <p:nvPr/>
          </p:nvSpPr>
          <p:spPr>
            <a:xfrm>
              <a:off x="2982931" y="2171292"/>
              <a:ext cx="4991548"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zh-CN" altLang="en-US" b="1" dirty="0">
                  <a:solidFill>
                    <a:srgbClr val="FFFFFF"/>
                  </a:solidFill>
                  <a:cs typeface="Calibri" panose="020F0502020204030204" pitchFamily="34" charset="0"/>
                  <a:sym typeface="Calibri" panose="020F0502020204030204" pitchFamily="34" charset="0"/>
                </a:rPr>
                <a:t>肺量计检查在慢阻肺病中的作用</a:t>
              </a:r>
              <a:endParaRPr lang="zh-CN" altLang="en-US" b="1" dirty="0">
                <a:solidFill>
                  <a:srgbClr val="FFFFFF"/>
                </a:solidFill>
                <a:cs typeface="Calibri" panose="020F0502020204030204" pitchFamily="34" charset="0"/>
                <a:sym typeface="Calibri" panose="020F0502020204030204" pitchFamily="34" charset="0"/>
              </a:endParaRPr>
            </a:p>
          </p:txBody>
        </p:sp>
        <p:sp>
          <p:nvSpPr>
            <p:cNvPr id="23" name="文本框 22"/>
            <p:cNvSpPr txBox="1"/>
            <p:nvPr/>
          </p:nvSpPr>
          <p:spPr>
            <a:xfrm>
              <a:off x="8315517" y="2355957"/>
              <a:ext cx="787367" cy="2616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zh-CN" altLang="en-US" sz="1100" b="1" dirty="0">
                  <a:solidFill>
                    <a:schemeClr val="bg1"/>
                  </a:solidFill>
                  <a:cs typeface="Calibri" panose="020F0502020204030204" pitchFamily="34" charset="0"/>
                  <a:sym typeface="Calibri" panose="020F0502020204030204" pitchFamily="34" charset="0"/>
                </a:rPr>
                <a:t>图 </a:t>
              </a:r>
              <a:r>
                <a:rPr lang="en-US" altLang="zh-CN" sz="1100" b="1" dirty="0">
                  <a:solidFill>
                    <a:schemeClr val="bg1"/>
                  </a:solidFill>
                  <a:cs typeface="Calibri" panose="020F0502020204030204" pitchFamily="34" charset="0"/>
                  <a:sym typeface="Calibri" panose="020F0502020204030204" pitchFamily="34" charset="0"/>
                </a:rPr>
                <a:t>2.7</a:t>
              </a:r>
              <a:endParaRPr lang="zh-CN" altLang="en-US" sz="1100" b="1" dirty="0">
                <a:solidFill>
                  <a:schemeClr val="bg1"/>
                </a:solidFill>
                <a:cs typeface="Calibri" panose="020F0502020204030204" pitchFamily="34" charset="0"/>
                <a:sym typeface="Calibri" panose="020F0502020204030204" pitchFamily="34" charset="0"/>
              </a:endParaRPr>
            </a:p>
          </p:txBody>
        </p:sp>
        <p:sp>
          <p:nvSpPr>
            <p:cNvPr id="24" name="文本框 1646467998"/>
            <p:cNvSpPr txBox="1"/>
            <p:nvPr/>
          </p:nvSpPr>
          <p:spPr>
            <a:xfrm>
              <a:off x="3115550" y="2814106"/>
              <a:ext cx="5638800" cy="186636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88900" indent="-88900" algn="l">
                <a:spcAft>
                  <a:spcPts val="480"/>
                </a:spcAft>
                <a:buClr>
                  <a:srgbClr val="E8A900"/>
                </a:buClr>
                <a:buFont typeface="Arial" panose="020B0604020202020204" pitchFamily="34" charset="0"/>
                <a:buChar char="•"/>
              </a:pPr>
              <a:r>
                <a:rPr lang="zh-CN" sz="1200" b="1" kern="1050" dirty="0" smtClean="0">
                  <a:effectLst/>
                  <a:cs typeface="Calibri" panose="020F0502020204030204" pitchFamily="34" charset="0"/>
                  <a:sym typeface="Calibri" panose="020F0502020204030204" pitchFamily="34" charset="0"/>
                </a:rPr>
                <a:t>诊断</a:t>
              </a:r>
              <a:endParaRPr lang="zh-CN" sz="1400" kern="1050" dirty="0">
                <a:effectLst/>
                <a:cs typeface="Calibri" panose="020F0502020204030204" pitchFamily="34" charset="0"/>
                <a:sym typeface="Calibri" panose="020F0502020204030204" pitchFamily="34" charset="0"/>
              </a:endParaRPr>
            </a:p>
            <a:p>
              <a:pPr marL="88900" indent="-88900" algn="l">
                <a:spcAft>
                  <a:spcPts val="480"/>
                </a:spcAft>
                <a:buClr>
                  <a:srgbClr val="E8A900"/>
                </a:buClr>
                <a:buFont typeface="Arial" panose="020B0604020202020204" pitchFamily="34" charset="0"/>
                <a:buChar char="•"/>
              </a:pPr>
              <a:r>
                <a:rPr lang="zh-CN" sz="1200" b="1" kern="1050" dirty="0" smtClean="0">
                  <a:effectLst/>
                  <a:cs typeface="Calibri" panose="020F0502020204030204" pitchFamily="34" charset="0"/>
                  <a:sym typeface="Calibri" panose="020F0502020204030204" pitchFamily="34" charset="0"/>
                </a:rPr>
                <a:t>评估</a:t>
              </a:r>
              <a:r>
                <a:rPr lang="zh-CN" sz="1200" b="1" kern="1050" dirty="0">
                  <a:effectLst/>
                  <a:cs typeface="Calibri" panose="020F0502020204030204" pitchFamily="34" charset="0"/>
                  <a:sym typeface="Calibri" panose="020F0502020204030204" pitchFamily="34" charset="0"/>
                </a:rPr>
                <a:t>气流阻塞严重程度（针对预后）</a:t>
              </a:r>
              <a:endParaRPr lang="zh-CN" sz="1400" kern="1050" dirty="0">
                <a:effectLst/>
                <a:cs typeface="Calibri" panose="020F0502020204030204" pitchFamily="34" charset="0"/>
                <a:sym typeface="Calibri" panose="020F0502020204030204" pitchFamily="34" charset="0"/>
              </a:endParaRPr>
            </a:p>
            <a:p>
              <a:pPr marL="88900" indent="-88900" algn="l">
                <a:spcAft>
                  <a:spcPts val="480"/>
                </a:spcAft>
                <a:buClr>
                  <a:srgbClr val="E8A900"/>
                </a:buClr>
                <a:buFont typeface="Arial" panose="020B0604020202020204" pitchFamily="34" charset="0"/>
                <a:buChar char="•"/>
              </a:pPr>
              <a:r>
                <a:rPr lang="zh-CN" sz="1200" b="1" kern="1050" dirty="0" smtClean="0">
                  <a:effectLst/>
                  <a:cs typeface="Calibri" panose="020F0502020204030204" pitchFamily="34" charset="0"/>
                  <a:sym typeface="Calibri" panose="020F0502020204030204" pitchFamily="34" charset="0"/>
                </a:rPr>
                <a:t>随访</a:t>
              </a:r>
              <a:r>
                <a:rPr lang="zh-CN" sz="1200" b="1" kern="1050" dirty="0">
                  <a:effectLst/>
                  <a:cs typeface="Calibri" panose="020F0502020204030204" pitchFamily="34" charset="0"/>
                  <a:sym typeface="Calibri" panose="020F0502020204030204" pitchFamily="34" charset="0"/>
                </a:rPr>
                <a:t>评估</a:t>
              </a:r>
              <a:endParaRPr lang="zh-CN" sz="1400" kern="1050" dirty="0">
                <a:effectLst/>
                <a:cs typeface="Calibri" panose="020F0502020204030204" pitchFamily="34" charset="0"/>
                <a:sym typeface="Calibri" panose="020F0502020204030204" pitchFamily="34" charset="0"/>
              </a:endParaRPr>
            </a:p>
            <a:p>
              <a:pPr marL="180975" indent="-88900" algn="l">
                <a:spcAft>
                  <a:spcPts val="480"/>
                </a:spcAft>
                <a:buClr>
                  <a:srgbClr val="E8A900"/>
                </a:buClr>
                <a:buFont typeface="Times New Roman" panose="02020603050405020304" pitchFamily="18" charset="0"/>
                <a:buChar char="▪"/>
              </a:pPr>
              <a:r>
                <a:rPr lang="zh-CN" sz="1200" kern="1050" dirty="0" smtClean="0">
                  <a:effectLst/>
                  <a:cs typeface="Calibri" panose="020F0502020204030204" pitchFamily="34" charset="0"/>
                  <a:sym typeface="Calibri" panose="020F0502020204030204" pitchFamily="34" charset="0"/>
                </a:rPr>
                <a:t>治疗</a:t>
              </a:r>
              <a:r>
                <a:rPr lang="zh-CN" sz="1200" kern="1050" dirty="0">
                  <a:effectLst/>
                  <a:cs typeface="Calibri" panose="020F0502020204030204" pitchFamily="34" charset="0"/>
                  <a:sym typeface="Calibri" panose="020F0502020204030204" pitchFamily="34" charset="0"/>
                </a:rPr>
                <a:t>决策</a:t>
              </a:r>
              <a:endParaRPr lang="zh-CN" sz="1400" kern="1050" dirty="0">
                <a:effectLst/>
                <a:cs typeface="Calibri" panose="020F0502020204030204" pitchFamily="34" charset="0"/>
                <a:sym typeface="Calibri" panose="020F0502020204030204" pitchFamily="34" charset="0"/>
              </a:endParaRPr>
            </a:p>
            <a:p>
              <a:pPr marL="266700" indent="-84455" algn="l">
                <a:spcAft>
                  <a:spcPts val="480"/>
                </a:spcAft>
              </a:pPr>
              <a:r>
                <a:rPr lang="en-US" sz="1200" kern="1050" dirty="0" smtClean="0">
                  <a:effectLst/>
                  <a:cs typeface="Calibri" panose="020F0502020204030204" pitchFamily="34" charset="0"/>
                  <a:sym typeface="Calibri" panose="020F0502020204030204" pitchFamily="34" charset="0"/>
                </a:rPr>
                <a:t>-	</a:t>
              </a:r>
              <a:r>
                <a:rPr lang="zh-CN" sz="1200" kern="1050" dirty="0" smtClean="0">
                  <a:effectLst/>
                  <a:cs typeface="Calibri" panose="020F0502020204030204" pitchFamily="34" charset="0"/>
                  <a:sym typeface="Calibri" panose="020F0502020204030204" pitchFamily="34" charset="0"/>
                </a:rPr>
                <a:t>特定</a:t>
              </a:r>
              <a:r>
                <a:rPr lang="zh-CN" sz="1200" kern="1050" dirty="0">
                  <a:effectLst/>
                  <a:cs typeface="Calibri" panose="020F0502020204030204" pitchFamily="34" charset="0"/>
                  <a:sym typeface="Calibri" panose="020F0502020204030204" pitchFamily="34" charset="0"/>
                </a:rPr>
                <a:t>情况下的药物治疗决策（例如肺量计检查和症状水平存在不一致）</a:t>
              </a:r>
              <a:endParaRPr lang="zh-CN" sz="1400" kern="1050" dirty="0">
                <a:effectLst/>
                <a:cs typeface="Calibri" panose="020F0502020204030204" pitchFamily="34" charset="0"/>
                <a:sym typeface="Calibri" panose="020F0502020204030204" pitchFamily="34" charset="0"/>
              </a:endParaRPr>
            </a:p>
            <a:p>
              <a:pPr marL="266700" indent="-84455" algn="l">
                <a:spcAft>
                  <a:spcPts val="480"/>
                </a:spcAft>
              </a:pPr>
              <a:r>
                <a:rPr lang="en-US" sz="1200" kern="1050" dirty="0" smtClean="0">
                  <a:effectLst/>
                  <a:cs typeface="Calibri" panose="020F0502020204030204" pitchFamily="34" charset="0"/>
                  <a:sym typeface="Calibri" panose="020F0502020204030204" pitchFamily="34" charset="0"/>
                </a:rPr>
                <a:t>-	</a:t>
              </a:r>
              <a:r>
                <a:rPr lang="zh-CN" sz="1200" kern="1050" dirty="0" smtClean="0">
                  <a:effectLst/>
                  <a:cs typeface="Calibri" panose="020F0502020204030204" pitchFamily="34" charset="0"/>
                  <a:sym typeface="Calibri" panose="020F0502020204030204" pitchFamily="34" charset="0"/>
                </a:rPr>
                <a:t>当</a:t>
              </a:r>
              <a:r>
                <a:rPr lang="zh-CN" sz="1200" kern="1050" dirty="0">
                  <a:effectLst/>
                  <a:cs typeface="Calibri" panose="020F0502020204030204" pitchFamily="34" charset="0"/>
                  <a:sym typeface="Calibri" panose="020F0502020204030204" pitchFamily="34" charset="0"/>
                </a:rPr>
                <a:t>症状与气流阻塞程度不成比例时，考虑其他诊断方法</a:t>
              </a:r>
              <a:endParaRPr lang="zh-CN" sz="1400" kern="1050" dirty="0">
                <a:effectLst/>
                <a:cs typeface="Calibri" panose="020F0502020204030204" pitchFamily="34" charset="0"/>
                <a:sym typeface="Calibri" panose="020F0502020204030204" pitchFamily="34" charset="0"/>
              </a:endParaRPr>
            </a:p>
            <a:p>
              <a:pPr marL="266700" indent="-84455" algn="l">
                <a:spcAft>
                  <a:spcPts val="480"/>
                </a:spcAft>
              </a:pPr>
              <a:r>
                <a:rPr lang="en-US" sz="1200" kern="1050" dirty="0" smtClean="0">
                  <a:effectLst/>
                  <a:cs typeface="Calibri" panose="020F0502020204030204" pitchFamily="34" charset="0"/>
                  <a:sym typeface="Calibri" panose="020F0502020204030204" pitchFamily="34" charset="0"/>
                </a:rPr>
                <a:t>-	</a:t>
              </a:r>
              <a:r>
                <a:rPr lang="zh-CN" sz="1200" kern="1050" dirty="0" smtClean="0">
                  <a:effectLst/>
                  <a:cs typeface="Calibri" panose="020F0502020204030204" pitchFamily="34" charset="0"/>
                  <a:sym typeface="Calibri" panose="020F0502020204030204" pitchFamily="34" charset="0"/>
                </a:rPr>
                <a:t>非</a:t>
              </a:r>
              <a:r>
                <a:rPr lang="zh-CN" sz="1200" kern="1050" dirty="0">
                  <a:effectLst/>
                  <a:cs typeface="Calibri" panose="020F0502020204030204" pitchFamily="34" charset="0"/>
                  <a:sym typeface="Calibri" panose="020F0502020204030204" pitchFamily="34" charset="0"/>
                </a:rPr>
                <a:t>药物治疗（例如介入治疗）</a:t>
              </a:r>
              <a:endParaRPr lang="zh-CN" sz="1400" kern="1050" dirty="0">
                <a:effectLst/>
                <a:cs typeface="Calibri" panose="020F0502020204030204" pitchFamily="34" charset="0"/>
                <a:sym typeface="Calibri" panose="020F0502020204030204" pitchFamily="34" charset="0"/>
              </a:endParaRPr>
            </a:p>
            <a:p>
              <a:pPr marL="180975" indent="-88900" algn="l">
                <a:spcAft>
                  <a:spcPts val="480"/>
                </a:spcAft>
                <a:buClr>
                  <a:srgbClr val="E8A900"/>
                </a:buClr>
                <a:buFont typeface="Times New Roman" panose="02020603050405020304" pitchFamily="18" charset="0"/>
                <a:buChar char="▪"/>
              </a:pPr>
              <a:r>
                <a:rPr lang="zh-CN" sz="1200" kern="1050" dirty="0" smtClean="0">
                  <a:effectLst/>
                  <a:cs typeface="Calibri" panose="020F0502020204030204" pitchFamily="34" charset="0"/>
                  <a:sym typeface="Calibri" panose="020F0502020204030204" pitchFamily="34" charset="0"/>
                </a:rPr>
                <a:t>识别</a:t>
              </a:r>
              <a:r>
                <a:rPr lang="zh-CN" sz="1200" kern="1050" dirty="0">
                  <a:effectLst/>
                  <a:cs typeface="Calibri" panose="020F0502020204030204" pitchFamily="34" charset="0"/>
                  <a:sym typeface="Calibri" panose="020F0502020204030204" pitchFamily="34" charset="0"/>
                </a:rPr>
                <a:t>肺功能快速下降</a:t>
              </a:r>
              <a:endParaRPr lang="zh-CN" sz="1400" kern="1050" dirty="0">
                <a:effectLst/>
                <a:cs typeface="Calibri" panose="020F0502020204030204" pitchFamily="34" charset="0"/>
                <a:sym typeface="Calibri" panose="020F0502020204030204" pitchFamily="34" charset="0"/>
              </a:endParaRPr>
            </a:p>
          </p:txBody>
        </p:sp>
      </p:grpSp>
      <p:grpSp>
        <p:nvGrpSpPr>
          <p:cNvPr id="2" name="Group 5"/>
          <p:cNvGrpSpPr/>
          <p:nvPr/>
        </p:nvGrpSpPr>
        <p:grpSpPr>
          <a:xfrm>
            <a:off x="10539080" y="0"/>
            <a:ext cx="1652920" cy="1699260"/>
            <a:chOff x="5105399" y="0"/>
            <a:chExt cx="1652920" cy="1699260"/>
          </a:xfrm>
        </p:grpSpPr>
        <p:pic>
          <p:nvPicPr>
            <p:cNvPr id="11"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25"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26"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27" name="Group 9"/>
          <p:cNvGrpSpPr/>
          <p:nvPr/>
        </p:nvGrpSpPr>
        <p:grpSpPr>
          <a:xfrm>
            <a:off x="10446950" y="0"/>
            <a:ext cx="1745050" cy="1652322"/>
            <a:chOff x="10446950" y="0"/>
            <a:chExt cx="1745050" cy="1652322"/>
          </a:xfrm>
        </p:grpSpPr>
        <p:pic>
          <p:nvPicPr>
            <p:cNvPr id="28"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29"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30" name="Group 19"/>
          <p:cNvGrpSpPr/>
          <p:nvPr/>
        </p:nvGrpSpPr>
        <p:grpSpPr>
          <a:xfrm>
            <a:off x="10240225" y="0"/>
            <a:ext cx="1951774" cy="1885964"/>
            <a:chOff x="10240225" y="0"/>
            <a:chExt cx="1951774" cy="1885964"/>
          </a:xfrm>
        </p:grpSpPr>
        <p:pic>
          <p:nvPicPr>
            <p:cNvPr id="31"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32"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33"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2.8 shows GOLD grade definitions for COPD patients with FEV1/FVC less than 0.7. For example GOLD grade 4 is very severe FEV1 less than 30% of predicted value."/>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8" name="Title 7" descr="Figure 2.8 shows Factors that may be associated with COPD under-diagnosis including patient, healthcare system and healthcare provider related factors."/>
          <p:cNvSpPr>
            <a:spLocks noGrp="1"/>
          </p:cNvSpPr>
          <p:nvPr>
            <p:ph type="ctrTitle"/>
          </p:nvPr>
        </p:nvSpPr>
        <p:spPr>
          <a:xfrm>
            <a:off x="1524000" y="-2387600"/>
            <a:ext cx="9144000" cy="2387600"/>
          </a:xfrm>
        </p:spPr>
        <p:txBody>
          <a:bodyPr vert="horz" lIns="91440" tIns="45720" rIns="91440" bIns="45720" rtlCol="0" anchor="b">
            <a:normAutofit fontScale="90000"/>
          </a:bodyPr>
          <a:lstStyle/>
          <a:p>
            <a:pPr>
              <a:lnSpc>
                <a:spcPct val="100000"/>
              </a:lnSpc>
            </a:pPr>
            <a:r>
              <a:rPr lang="en-AU" dirty="0">
                <a:latin typeface="+mj-lt"/>
                <a:ea typeface="+mn-ea"/>
                <a:cs typeface="Calibri" panose="020F0502020204030204" pitchFamily="34" charset="0"/>
                <a:sym typeface="Calibri" panose="020F0502020204030204" pitchFamily="34" charset="0"/>
              </a:rPr>
              <a:t>Factors that may be associated with COPD under-diagnosis</a:t>
            </a:r>
            <a:endParaRPr lang="en-AU" dirty="0">
              <a:latin typeface="+mj-lt"/>
              <a:ea typeface="+mn-ea"/>
              <a:cs typeface="Calibri" panose="020F0502020204030204" pitchFamily="34" charset="0"/>
              <a:sym typeface="Calibri" panose="020F0502020204030204" pitchFamily="34" charset="0"/>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grpSp>
        <p:nvGrpSpPr>
          <p:cNvPr id="20" name="组合 19"/>
          <p:cNvGrpSpPr/>
          <p:nvPr/>
        </p:nvGrpSpPr>
        <p:grpSpPr>
          <a:xfrm>
            <a:off x="2979957" y="-5758"/>
            <a:ext cx="6090768" cy="6675851"/>
            <a:chOff x="2856865" y="-143192"/>
            <a:chExt cx="6478270" cy="7144385"/>
          </a:xfrm>
        </p:grpSpPr>
        <p:pic>
          <p:nvPicPr>
            <p:cNvPr id="21" name="image23.png"/>
            <p:cNvPicPr/>
            <p:nvPr/>
          </p:nvPicPr>
          <p:blipFill>
            <a:blip r:embed="rId2">
              <a:extLst>
                <a:ext uri="{28A0092B-C50C-407E-A947-70E740481C1C}">
                  <a14:useLocalDpi xmlns:a14="http://schemas.microsoft.com/office/drawing/2010/main" val="0"/>
                </a:ext>
              </a:extLst>
            </a:blip>
            <a:stretch>
              <a:fillRect/>
            </a:stretch>
          </p:blipFill>
          <p:spPr>
            <a:xfrm>
              <a:off x="2856865" y="-143192"/>
              <a:ext cx="6478270" cy="7144385"/>
            </a:xfrm>
            <a:prstGeom prst="rect">
              <a:avLst/>
            </a:prstGeom>
          </p:spPr>
        </p:pic>
        <p:grpSp>
          <p:nvGrpSpPr>
            <p:cNvPr id="22" name="组合 21"/>
            <p:cNvGrpSpPr/>
            <p:nvPr/>
          </p:nvGrpSpPr>
          <p:grpSpPr>
            <a:xfrm>
              <a:off x="3233737" y="195381"/>
              <a:ext cx="5974081" cy="5892566"/>
              <a:chOff x="3233737" y="195381"/>
              <a:chExt cx="5974081" cy="5892566"/>
            </a:xfrm>
          </p:grpSpPr>
          <p:sp>
            <p:nvSpPr>
              <p:cNvPr id="23" name="文本框 355"/>
              <p:cNvSpPr txBox="1"/>
              <p:nvPr/>
            </p:nvSpPr>
            <p:spPr>
              <a:xfrm>
                <a:off x="3233737" y="195381"/>
                <a:ext cx="3286125" cy="29644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r>
                  <a:rPr lang="zh-CN" b="1" kern="1050" dirty="0">
                    <a:solidFill>
                      <a:srgbClr val="FFFFFF"/>
                    </a:solidFill>
                    <a:effectLst/>
                    <a:cs typeface="Calibri" panose="020F0502020204030204" pitchFamily="34" charset="0"/>
                    <a:sym typeface="Calibri" panose="020F0502020204030204" pitchFamily="34" charset="0"/>
                  </a:rPr>
                  <a:t>慢阻肺病诊断不足的相关因素</a:t>
                </a:r>
                <a:endParaRPr lang="zh-CN" sz="1100" kern="1050" dirty="0">
                  <a:effectLst/>
                  <a:cs typeface="Calibri" panose="020F0502020204030204" pitchFamily="34" charset="0"/>
                  <a:sym typeface="Calibri" panose="020F0502020204030204" pitchFamily="34" charset="0"/>
                </a:endParaRPr>
              </a:p>
            </p:txBody>
          </p:sp>
          <p:sp>
            <p:nvSpPr>
              <p:cNvPr id="24" name="文本框 356"/>
              <p:cNvSpPr txBox="1"/>
              <p:nvPr/>
            </p:nvSpPr>
            <p:spPr>
              <a:xfrm>
                <a:off x="8584883" y="413728"/>
                <a:ext cx="622935" cy="17292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r>
                  <a:rPr lang="zh-CN" sz="1050" b="1" kern="1050" dirty="0">
                    <a:solidFill>
                      <a:srgbClr val="FFFFFF"/>
                    </a:solidFill>
                    <a:effectLst/>
                    <a:cs typeface="Calibri" panose="020F0502020204030204" pitchFamily="34" charset="0"/>
                    <a:sym typeface="Calibri" panose="020F0502020204030204" pitchFamily="34" charset="0"/>
                  </a:rPr>
                  <a:t>图</a:t>
                </a:r>
                <a:r>
                  <a:rPr lang="en-US" sz="1050" b="1" kern="1050" dirty="0">
                    <a:solidFill>
                      <a:srgbClr val="FFFFFF"/>
                    </a:solidFill>
                    <a:effectLst/>
                    <a:cs typeface="Calibri" panose="020F0502020204030204" pitchFamily="34" charset="0"/>
                    <a:sym typeface="Calibri" panose="020F0502020204030204" pitchFamily="34" charset="0"/>
                  </a:rPr>
                  <a:t>2.8</a:t>
                </a:r>
                <a:endParaRPr lang="zh-CN" sz="1050" kern="1050" dirty="0">
                  <a:effectLst/>
                  <a:cs typeface="Calibri" panose="020F0502020204030204" pitchFamily="34" charset="0"/>
                  <a:sym typeface="Calibri" panose="020F0502020204030204" pitchFamily="34" charset="0"/>
                </a:endParaRPr>
              </a:p>
            </p:txBody>
          </p:sp>
          <p:sp>
            <p:nvSpPr>
              <p:cNvPr id="25" name="文本框 366"/>
              <p:cNvSpPr txBox="1"/>
              <p:nvPr/>
            </p:nvSpPr>
            <p:spPr>
              <a:xfrm>
                <a:off x="5241088" y="1080195"/>
                <a:ext cx="1730415" cy="36231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r>
                  <a:rPr lang="zh-CN" sz="1100" b="1" kern="1050" dirty="0">
                    <a:solidFill>
                      <a:srgbClr val="FFFFFF"/>
                    </a:solidFill>
                    <a:effectLst/>
                    <a:cs typeface="Calibri" panose="020F0502020204030204" pitchFamily="34" charset="0"/>
                    <a:sym typeface="Calibri" panose="020F0502020204030204" pitchFamily="34" charset="0"/>
                  </a:rPr>
                  <a:t>为何慢阻肺病直到病情严重进展后才被诊断出来？</a:t>
                </a:r>
                <a:endParaRPr lang="zh-CN" sz="1050" kern="1050" dirty="0">
                  <a:effectLst/>
                  <a:cs typeface="Calibri" panose="020F0502020204030204" pitchFamily="34" charset="0"/>
                  <a:sym typeface="Calibri" panose="020F0502020204030204" pitchFamily="34" charset="0"/>
                </a:endParaRPr>
              </a:p>
            </p:txBody>
          </p:sp>
          <p:sp>
            <p:nvSpPr>
              <p:cNvPr id="26" name="文本框 367"/>
              <p:cNvSpPr txBox="1"/>
              <p:nvPr/>
            </p:nvSpPr>
            <p:spPr>
              <a:xfrm>
                <a:off x="3399790" y="2251797"/>
                <a:ext cx="1049020" cy="18115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r>
                  <a:rPr lang="zh-CN" sz="1100" b="1" kern="1050" dirty="0">
                    <a:solidFill>
                      <a:srgbClr val="1F3661"/>
                    </a:solidFill>
                    <a:effectLst/>
                    <a:cs typeface="Calibri" panose="020F0502020204030204" pitchFamily="34" charset="0"/>
                    <a:sym typeface="Calibri" panose="020F0502020204030204" pitchFamily="34" charset="0"/>
                  </a:rPr>
                  <a:t>患者相关因素</a:t>
                </a:r>
                <a:endParaRPr lang="zh-CN" sz="1050" kern="1050" dirty="0">
                  <a:solidFill>
                    <a:srgbClr val="1F3661"/>
                  </a:solidFill>
                  <a:effectLst/>
                  <a:cs typeface="Calibri" panose="020F0502020204030204" pitchFamily="34" charset="0"/>
                  <a:sym typeface="Calibri" panose="020F0502020204030204" pitchFamily="34" charset="0"/>
                </a:endParaRPr>
              </a:p>
            </p:txBody>
          </p:sp>
          <p:sp>
            <p:nvSpPr>
              <p:cNvPr id="27" name="文本框 374"/>
              <p:cNvSpPr txBox="1"/>
              <p:nvPr/>
            </p:nvSpPr>
            <p:spPr>
              <a:xfrm>
                <a:off x="5246052" y="2251797"/>
                <a:ext cx="1645920" cy="18115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r>
                  <a:rPr lang="zh-CN" sz="1100" b="1" kern="1050" dirty="0">
                    <a:solidFill>
                      <a:srgbClr val="1F3661"/>
                    </a:solidFill>
                    <a:effectLst/>
                    <a:cs typeface="Calibri" panose="020F0502020204030204" pitchFamily="34" charset="0"/>
                    <a:sym typeface="Calibri" panose="020F0502020204030204" pitchFamily="34" charset="0"/>
                  </a:rPr>
                  <a:t>医疗体系相关因素</a:t>
                </a:r>
                <a:endParaRPr lang="zh-CN" sz="1050" kern="1050" dirty="0">
                  <a:solidFill>
                    <a:srgbClr val="1F3661"/>
                  </a:solidFill>
                  <a:effectLst/>
                  <a:cs typeface="Calibri" panose="020F0502020204030204" pitchFamily="34" charset="0"/>
                  <a:sym typeface="Calibri" panose="020F0502020204030204" pitchFamily="34" charset="0"/>
                </a:endParaRPr>
              </a:p>
            </p:txBody>
          </p:sp>
          <p:sp>
            <p:nvSpPr>
              <p:cNvPr id="28" name="文本框 375"/>
              <p:cNvSpPr txBox="1"/>
              <p:nvPr/>
            </p:nvSpPr>
            <p:spPr>
              <a:xfrm>
                <a:off x="7401877" y="2251797"/>
                <a:ext cx="1645920" cy="18115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r>
                  <a:rPr lang="zh-CN" sz="1100" b="1" kern="1050" dirty="0">
                    <a:solidFill>
                      <a:srgbClr val="1F3661"/>
                    </a:solidFill>
                    <a:effectLst/>
                    <a:cs typeface="Calibri" panose="020F0502020204030204" pitchFamily="34" charset="0"/>
                    <a:sym typeface="Calibri" panose="020F0502020204030204" pitchFamily="34" charset="0"/>
                  </a:rPr>
                  <a:t>医务人员相关因素</a:t>
                </a:r>
                <a:endParaRPr lang="zh-CN" sz="1050" kern="1050" dirty="0">
                  <a:solidFill>
                    <a:srgbClr val="1F3661"/>
                  </a:solidFill>
                  <a:effectLst/>
                  <a:cs typeface="Calibri" panose="020F0502020204030204" pitchFamily="34" charset="0"/>
                  <a:sym typeface="Calibri" panose="020F0502020204030204" pitchFamily="34" charset="0"/>
                </a:endParaRPr>
              </a:p>
            </p:txBody>
          </p:sp>
          <p:sp>
            <p:nvSpPr>
              <p:cNvPr id="29" name="文本框 377"/>
              <p:cNvSpPr txBox="1"/>
              <p:nvPr/>
            </p:nvSpPr>
            <p:spPr>
              <a:xfrm>
                <a:off x="6831186" y="3426250"/>
                <a:ext cx="2194560" cy="988132"/>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190500" indent="-190500" algn="l">
                  <a:spcAft>
                    <a:spcPts val="600"/>
                  </a:spcAft>
                  <a:buFont typeface="Arial" panose="020B0604020202020204" pitchFamily="34" charset="0"/>
                  <a:buChar char="•"/>
                </a:pPr>
                <a:r>
                  <a:rPr lang="zh-CN" sz="1000" kern="1050" dirty="0" smtClean="0">
                    <a:solidFill>
                      <a:srgbClr val="1F3661"/>
                    </a:solidFill>
                    <a:effectLst/>
                    <a:cs typeface="Calibri" panose="020F0502020204030204" pitchFamily="34" charset="0"/>
                    <a:sym typeface="Calibri" panose="020F0502020204030204" pitchFamily="34" charset="0"/>
                  </a:rPr>
                  <a:t>对</a:t>
                </a:r>
                <a:r>
                  <a:rPr lang="zh-CN" sz="1000" kern="1050" dirty="0">
                    <a:solidFill>
                      <a:srgbClr val="1F3661"/>
                    </a:solidFill>
                    <a:effectLst/>
                    <a:cs typeface="Calibri" panose="020F0502020204030204" pitchFamily="34" charset="0"/>
                    <a:sym typeface="Calibri" panose="020F0502020204030204" pitchFamily="34" charset="0"/>
                  </a:rPr>
                  <a:t>慢阻肺病诊断标准的理解不足</a:t>
                </a:r>
                <a:endParaRPr lang="zh-CN" sz="1000" kern="1050" dirty="0">
                  <a:solidFill>
                    <a:srgbClr val="1F3661"/>
                  </a:solidFill>
                  <a:effectLst/>
                  <a:cs typeface="Calibri" panose="020F0502020204030204" pitchFamily="34" charset="0"/>
                  <a:sym typeface="Calibri" panose="020F0502020204030204" pitchFamily="34" charset="0"/>
                </a:endParaRPr>
              </a:p>
              <a:p>
                <a:pPr marL="190500" indent="-190500" algn="l">
                  <a:spcAft>
                    <a:spcPts val="600"/>
                  </a:spcAft>
                  <a:buFont typeface="Arial" panose="020B0604020202020204" pitchFamily="34" charset="0"/>
                  <a:buChar char="•"/>
                </a:pPr>
                <a:r>
                  <a:rPr lang="zh-CN" sz="1000" kern="1050" dirty="0" smtClean="0">
                    <a:solidFill>
                      <a:srgbClr val="1F3661"/>
                    </a:solidFill>
                    <a:effectLst/>
                    <a:cs typeface="Calibri" panose="020F0502020204030204" pitchFamily="34" charset="0"/>
                    <a:sym typeface="Calibri" panose="020F0502020204030204" pitchFamily="34" charset="0"/>
                  </a:rPr>
                  <a:t>肺量计</a:t>
                </a:r>
                <a:r>
                  <a:rPr lang="zh-CN" sz="1000" kern="1050" dirty="0">
                    <a:solidFill>
                      <a:srgbClr val="1F3661"/>
                    </a:solidFill>
                    <a:effectLst/>
                    <a:cs typeface="Calibri" panose="020F0502020204030204" pitchFamily="34" charset="0"/>
                    <a:sym typeface="Calibri" panose="020F0502020204030204" pitchFamily="34" charset="0"/>
                  </a:rPr>
                  <a:t>检查的使用与判读的培训不足</a:t>
                </a:r>
                <a:endParaRPr lang="zh-CN" sz="1000" kern="1050" dirty="0">
                  <a:solidFill>
                    <a:srgbClr val="1F3661"/>
                  </a:solidFill>
                  <a:effectLst/>
                  <a:cs typeface="Calibri" panose="020F0502020204030204" pitchFamily="34" charset="0"/>
                  <a:sym typeface="Calibri" panose="020F0502020204030204" pitchFamily="34" charset="0"/>
                </a:endParaRPr>
              </a:p>
              <a:p>
                <a:pPr marL="190500" indent="-190500" algn="l">
                  <a:spcAft>
                    <a:spcPts val="600"/>
                  </a:spcAft>
                  <a:buFont typeface="Arial" panose="020B0604020202020204" pitchFamily="34" charset="0"/>
                  <a:buChar char="•"/>
                </a:pPr>
                <a:r>
                  <a:rPr lang="zh-CN" sz="1000" kern="1050" dirty="0" smtClean="0">
                    <a:solidFill>
                      <a:srgbClr val="1F3661"/>
                    </a:solidFill>
                    <a:effectLst/>
                    <a:cs typeface="Calibri" panose="020F0502020204030204" pitchFamily="34" charset="0"/>
                    <a:sym typeface="Calibri" panose="020F0502020204030204" pitchFamily="34" charset="0"/>
                  </a:rPr>
                  <a:t>针对</a:t>
                </a:r>
                <a:r>
                  <a:rPr lang="zh-CN" sz="1000" kern="1050" dirty="0">
                    <a:solidFill>
                      <a:srgbClr val="1F3661"/>
                    </a:solidFill>
                    <a:effectLst/>
                    <a:cs typeface="Calibri" panose="020F0502020204030204" pitchFamily="34" charset="0"/>
                    <a:sym typeface="Calibri" panose="020F0502020204030204" pitchFamily="34" charset="0"/>
                  </a:rPr>
                  <a:t>呼吸症状的检查不充分，且转诊至专科不足</a:t>
                </a:r>
                <a:endParaRPr lang="zh-CN" sz="1000" kern="1050" dirty="0">
                  <a:solidFill>
                    <a:srgbClr val="1F3661"/>
                  </a:solidFill>
                  <a:effectLst/>
                  <a:cs typeface="Calibri" panose="020F0502020204030204" pitchFamily="34" charset="0"/>
                  <a:sym typeface="Calibri" panose="020F0502020204030204" pitchFamily="34" charset="0"/>
                </a:endParaRPr>
              </a:p>
            </p:txBody>
          </p:sp>
          <p:sp>
            <p:nvSpPr>
              <p:cNvPr id="30" name="文本框 376"/>
              <p:cNvSpPr txBox="1"/>
              <p:nvPr/>
            </p:nvSpPr>
            <p:spPr>
              <a:xfrm>
                <a:off x="3260351" y="3392111"/>
                <a:ext cx="2194560" cy="988132"/>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190500" indent="-190500" algn="l">
                  <a:spcAft>
                    <a:spcPts val="600"/>
                  </a:spcAft>
                  <a:buFont typeface="Arial" panose="020B0604020202020204" pitchFamily="34" charset="0"/>
                  <a:buChar char="•"/>
                </a:pPr>
                <a:r>
                  <a:rPr lang="zh-CN" sz="1000" kern="1050" dirty="0" smtClean="0">
                    <a:solidFill>
                      <a:srgbClr val="1F3661"/>
                    </a:solidFill>
                    <a:effectLst/>
                    <a:cs typeface="Calibri" panose="020F0502020204030204" pitchFamily="34" charset="0"/>
                    <a:sym typeface="Calibri" panose="020F0502020204030204" pitchFamily="34" charset="0"/>
                  </a:rPr>
                  <a:t>患者</a:t>
                </a:r>
                <a:r>
                  <a:rPr lang="zh-CN" sz="1000" kern="1050" dirty="0">
                    <a:solidFill>
                      <a:srgbClr val="1F3661"/>
                    </a:solidFill>
                    <a:effectLst/>
                    <a:cs typeface="Calibri" panose="020F0502020204030204" pitchFamily="34" charset="0"/>
                    <a:sym typeface="Calibri" panose="020F0502020204030204" pitchFamily="34" charset="0"/>
                  </a:rPr>
                  <a:t>对症状的识别不足</a:t>
                </a:r>
                <a:r>
                  <a:rPr lang="en-US" sz="1000" kern="1050" dirty="0">
                    <a:solidFill>
                      <a:srgbClr val="1F3661"/>
                    </a:solidFill>
                    <a:effectLst/>
                    <a:cs typeface="Calibri" panose="020F0502020204030204" pitchFamily="34" charset="0"/>
                    <a:sym typeface="Calibri" panose="020F0502020204030204" pitchFamily="34" charset="0"/>
                  </a:rPr>
                  <a:t> / </a:t>
                </a:r>
                <a:r>
                  <a:rPr lang="zh-CN" sz="1000" kern="1050" dirty="0">
                    <a:solidFill>
                      <a:srgbClr val="1F3661"/>
                    </a:solidFill>
                    <a:effectLst/>
                    <a:cs typeface="Calibri" panose="020F0502020204030204" pitchFamily="34" charset="0"/>
                    <a:sym typeface="Calibri" panose="020F0502020204030204" pitchFamily="34" charset="0"/>
                  </a:rPr>
                  <a:t>或报告不足</a:t>
                </a:r>
                <a:endParaRPr lang="zh-CN" sz="1000" kern="1050" dirty="0">
                  <a:solidFill>
                    <a:srgbClr val="1F3661"/>
                  </a:solidFill>
                  <a:effectLst/>
                  <a:cs typeface="Calibri" panose="020F0502020204030204" pitchFamily="34" charset="0"/>
                  <a:sym typeface="Calibri" panose="020F0502020204030204" pitchFamily="34" charset="0"/>
                </a:endParaRPr>
              </a:p>
              <a:p>
                <a:pPr marL="190500" indent="-190500" algn="l">
                  <a:spcAft>
                    <a:spcPts val="600"/>
                  </a:spcAft>
                  <a:buFont typeface="Arial" panose="020B0604020202020204" pitchFamily="34" charset="0"/>
                  <a:buChar char="•"/>
                </a:pPr>
                <a:r>
                  <a:rPr lang="zh-CN" sz="1000" kern="1050" dirty="0" smtClean="0">
                    <a:solidFill>
                      <a:srgbClr val="1F3661"/>
                    </a:solidFill>
                    <a:effectLst/>
                    <a:cs typeface="Calibri" panose="020F0502020204030204" pitchFamily="34" charset="0"/>
                    <a:sym typeface="Calibri" panose="020F0502020204030204" pitchFamily="34" charset="0"/>
                  </a:rPr>
                  <a:t>患者</a:t>
                </a:r>
                <a:r>
                  <a:rPr lang="zh-CN" sz="1000" kern="1050" dirty="0">
                    <a:solidFill>
                      <a:srgbClr val="1F3661"/>
                    </a:solidFill>
                    <a:effectLst/>
                    <a:cs typeface="Calibri" panose="020F0502020204030204" pitchFamily="34" charset="0"/>
                    <a:sym typeface="Calibri" panose="020F0502020204030204" pitchFamily="34" charset="0"/>
                  </a:rPr>
                  <a:t>调整活动以减轻呼吸困难</a:t>
                </a:r>
                <a:endParaRPr lang="zh-CN" sz="1000" kern="1050" dirty="0">
                  <a:solidFill>
                    <a:srgbClr val="1F3661"/>
                  </a:solidFill>
                  <a:effectLst/>
                  <a:cs typeface="Calibri" panose="020F0502020204030204" pitchFamily="34" charset="0"/>
                  <a:sym typeface="Calibri" panose="020F0502020204030204" pitchFamily="34" charset="0"/>
                </a:endParaRPr>
              </a:p>
              <a:p>
                <a:pPr marL="190500" indent="-190500" algn="l">
                  <a:spcAft>
                    <a:spcPts val="600"/>
                  </a:spcAft>
                  <a:buFont typeface="Arial" panose="020B0604020202020204" pitchFamily="34" charset="0"/>
                  <a:buChar char="•"/>
                </a:pPr>
                <a:r>
                  <a:rPr lang="zh-CN" sz="1000" kern="1050" dirty="0" smtClean="0">
                    <a:solidFill>
                      <a:srgbClr val="1F3661"/>
                    </a:solidFill>
                    <a:effectLst/>
                    <a:cs typeface="Calibri" panose="020F0502020204030204" pitchFamily="34" charset="0"/>
                    <a:sym typeface="Calibri" panose="020F0502020204030204" pitchFamily="34" charset="0"/>
                  </a:rPr>
                  <a:t>未</a:t>
                </a:r>
                <a:r>
                  <a:rPr lang="zh-CN" sz="1000" kern="1050" dirty="0">
                    <a:solidFill>
                      <a:srgbClr val="1F3661"/>
                    </a:solidFill>
                    <a:effectLst/>
                    <a:cs typeface="Calibri" panose="020F0502020204030204" pitchFamily="34" charset="0"/>
                    <a:sym typeface="Calibri" panose="020F0502020204030204" pitchFamily="34" charset="0"/>
                  </a:rPr>
                  <a:t>确诊人群中病情较轻或损伤较轻微</a:t>
                </a:r>
                <a:endParaRPr lang="zh-CN" sz="1000" kern="1050" dirty="0">
                  <a:solidFill>
                    <a:srgbClr val="1F3661"/>
                  </a:solidFill>
                  <a:effectLst/>
                  <a:cs typeface="Calibri" panose="020F0502020204030204" pitchFamily="34" charset="0"/>
                  <a:sym typeface="Calibri" panose="020F0502020204030204" pitchFamily="34" charset="0"/>
                </a:endParaRPr>
              </a:p>
            </p:txBody>
          </p:sp>
          <p:sp>
            <p:nvSpPr>
              <p:cNvPr id="31" name="文本框 378"/>
              <p:cNvSpPr txBox="1"/>
              <p:nvPr/>
            </p:nvSpPr>
            <p:spPr>
              <a:xfrm>
                <a:off x="4676602" y="5017470"/>
                <a:ext cx="3061335" cy="10704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190500" indent="-190500" algn="l">
                  <a:spcAft>
                    <a:spcPts val="600"/>
                  </a:spcAft>
                  <a:buFont typeface="Arial" panose="020B0604020202020204" pitchFamily="34" charset="0"/>
                  <a:buChar char="•"/>
                </a:pPr>
                <a:r>
                  <a:rPr lang="zh-CN" sz="1000" kern="1050" dirty="0" smtClean="0">
                    <a:solidFill>
                      <a:srgbClr val="1F3661"/>
                    </a:solidFill>
                    <a:effectLst/>
                    <a:cs typeface="Calibri" panose="020F0502020204030204" pitchFamily="34" charset="0"/>
                    <a:sym typeface="Calibri" panose="020F0502020204030204" pitchFamily="34" charset="0"/>
                  </a:rPr>
                  <a:t>诊断</a:t>
                </a:r>
                <a:r>
                  <a:rPr lang="zh-CN" sz="1000" kern="1050" dirty="0">
                    <a:solidFill>
                      <a:srgbClr val="1F3661"/>
                    </a:solidFill>
                    <a:effectLst/>
                    <a:cs typeface="Calibri" panose="020F0502020204030204" pitchFamily="34" charset="0"/>
                    <a:sym typeface="Calibri" panose="020F0502020204030204" pitchFamily="34" charset="0"/>
                  </a:rPr>
                  <a:t>性检查（肺量计检查）可及性差</a:t>
                </a:r>
                <a:endParaRPr lang="zh-CN" sz="1000" kern="1050" dirty="0">
                  <a:solidFill>
                    <a:srgbClr val="1F3661"/>
                  </a:solidFill>
                  <a:effectLst/>
                  <a:cs typeface="Calibri" panose="020F0502020204030204" pitchFamily="34" charset="0"/>
                  <a:sym typeface="Calibri" panose="020F0502020204030204" pitchFamily="34" charset="0"/>
                </a:endParaRPr>
              </a:p>
              <a:p>
                <a:pPr marL="190500" indent="-190500" algn="l">
                  <a:spcAft>
                    <a:spcPts val="600"/>
                  </a:spcAft>
                  <a:buFont typeface="Arial" panose="020B0604020202020204" pitchFamily="34" charset="0"/>
                  <a:buChar char="•"/>
                </a:pPr>
                <a:r>
                  <a:rPr lang="zh-CN" sz="1000" kern="1050" dirty="0" smtClean="0">
                    <a:solidFill>
                      <a:srgbClr val="1F3661"/>
                    </a:solidFill>
                    <a:effectLst/>
                    <a:cs typeface="Calibri" panose="020F0502020204030204" pitchFamily="34" charset="0"/>
                    <a:sym typeface="Calibri" panose="020F0502020204030204" pitchFamily="34" charset="0"/>
                  </a:rPr>
                  <a:t>即使</a:t>
                </a:r>
                <a:r>
                  <a:rPr lang="zh-CN" sz="1000" kern="1050" dirty="0">
                    <a:solidFill>
                      <a:srgbClr val="1F3661"/>
                    </a:solidFill>
                    <a:effectLst/>
                    <a:cs typeface="Calibri" panose="020F0502020204030204" pitchFamily="34" charset="0"/>
                    <a:sym typeface="Calibri" panose="020F0502020204030204" pitchFamily="34" charset="0"/>
                  </a:rPr>
                  <a:t>在高收入国家，医疗服务可及性也存在差异</a:t>
                </a:r>
                <a:endParaRPr lang="zh-CN" sz="1000" kern="1050" dirty="0">
                  <a:solidFill>
                    <a:srgbClr val="1F3661"/>
                  </a:solidFill>
                  <a:effectLst/>
                  <a:cs typeface="Calibri" panose="020F0502020204030204" pitchFamily="34" charset="0"/>
                  <a:sym typeface="Calibri" panose="020F0502020204030204" pitchFamily="34" charset="0"/>
                </a:endParaRPr>
              </a:p>
              <a:p>
                <a:pPr marL="190500" indent="-190500" algn="l">
                  <a:spcAft>
                    <a:spcPts val="600"/>
                  </a:spcAft>
                  <a:buFont typeface="Arial" panose="020B0604020202020204" pitchFamily="34" charset="0"/>
                  <a:buChar char="•"/>
                </a:pPr>
                <a:r>
                  <a:rPr lang="zh-CN" sz="1000" kern="1050" dirty="0" smtClean="0">
                    <a:solidFill>
                      <a:srgbClr val="1F3661"/>
                    </a:solidFill>
                    <a:effectLst/>
                    <a:cs typeface="Calibri" panose="020F0502020204030204" pitchFamily="34" charset="0"/>
                    <a:sym typeface="Calibri" panose="020F0502020204030204" pitchFamily="34" charset="0"/>
                  </a:rPr>
                  <a:t>许多</a:t>
                </a:r>
                <a:r>
                  <a:rPr lang="zh-CN" sz="1000" kern="1050" dirty="0">
                    <a:solidFill>
                      <a:srgbClr val="1F3661"/>
                    </a:solidFill>
                    <a:effectLst/>
                    <a:cs typeface="Calibri" panose="020F0502020204030204" pitchFamily="34" charset="0"/>
                    <a:sym typeface="Calibri" panose="020F0502020204030204" pitchFamily="34" charset="0"/>
                  </a:rPr>
                  <a:t>中低收入国家缺乏优质医疗服务</a:t>
                </a:r>
                <a:endParaRPr lang="zh-CN" sz="1000" kern="1050" dirty="0">
                  <a:solidFill>
                    <a:srgbClr val="1F3661"/>
                  </a:solidFill>
                  <a:effectLst/>
                  <a:cs typeface="Calibri" panose="020F0502020204030204" pitchFamily="34" charset="0"/>
                  <a:sym typeface="Calibri" panose="020F0502020204030204" pitchFamily="34" charset="0"/>
                </a:endParaRPr>
              </a:p>
              <a:p>
                <a:pPr marL="190500" indent="-190500" algn="l">
                  <a:spcAft>
                    <a:spcPts val="600"/>
                  </a:spcAft>
                  <a:buFont typeface="Arial" panose="020B0604020202020204" pitchFamily="34" charset="0"/>
                  <a:buChar char="•"/>
                </a:pPr>
                <a:r>
                  <a:rPr lang="zh-CN" sz="1000" kern="1050" dirty="0" smtClean="0">
                    <a:solidFill>
                      <a:srgbClr val="1F3661"/>
                    </a:solidFill>
                    <a:effectLst/>
                    <a:cs typeface="Calibri" panose="020F0502020204030204" pitchFamily="34" charset="0"/>
                    <a:sym typeface="Calibri" panose="020F0502020204030204" pitchFamily="34" charset="0"/>
                  </a:rPr>
                  <a:t>中</a:t>
                </a:r>
                <a:r>
                  <a:rPr lang="zh-CN" sz="1000" kern="1050" dirty="0">
                    <a:solidFill>
                      <a:srgbClr val="1F3661"/>
                    </a:solidFill>
                    <a:effectLst/>
                    <a:cs typeface="Calibri" panose="020F0502020204030204" pitchFamily="34" charset="0"/>
                    <a:sym typeface="Calibri" panose="020F0502020204030204" pitchFamily="34" charset="0"/>
                  </a:rPr>
                  <a:t>低收入国家缺乏专注于呼吸健康的人力资源及学术培训项目</a:t>
                </a:r>
                <a:endParaRPr lang="zh-CN" sz="1000" kern="1050" dirty="0">
                  <a:solidFill>
                    <a:srgbClr val="1F3661"/>
                  </a:solidFill>
                  <a:effectLst/>
                  <a:cs typeface="Calibri" panose="020F0502020204030204" pitchFamily="34" charset="0"/>
                  <a:sym typeface="Calibri" panose="020F0502020204030204" pitchFamily="34" charset="0"/>
                </a:endParaRPr>
              </a:p>
            </p:txBody>
          </p:sp>
        </p:grpSp>
      </p:grpSp>
      <p:grpSp>
        <p:nvGrpSpPr>
          <p:cNvPr id="2" name="Group 5"/>
          <p:cNvGrpSpPr/>
          <p:nvPr/>
        </p:nvGrpSpPr>
        <p:grpSpPr>
          <a:xfrm>
            <a:off x="10539080" y="0"/>
            <a:ext cx="1652920" cy="1699260"/>
            <a:chOff x="5105399" y="0"/>
            <a:chExt cx="1652920" cy="1699260"/>
          </a:xfrm>
        </p:grpSpPr>
        <p:pic>
          <p:nvPicPr>
            <p:cNvPr id="11"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32"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33"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34" name="Group 9"/>
          <p:cNvGrpSpPr/>
          <p:nvPr/>
        </p:nvGrpSpPr>
        <p:grpSpPr>
          <a:xfrm>
            <a:off x="10446950" y="0"/>
            <a:ext cx="1745050" cy="1652322"/>
            <a:chOff x="10446950" y="0"/>
            <a:chExt cx="1745050" cy="1652322"/>
          </a:xfrm>
        </p:grpSpPr>
        <p:pic>
          <p:nvPicPr>
            <p:cNvPr id="35"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36"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37" name="Group 19"/>
          <p:cNvGrpSpPr/>
          <p:nvPr/>
        </p:nvGrpSpPr>
        <p:grpSpPr>
          <a:xfrm>
            <a:off x="10240225" y="0"/>
            <a:ext cx="1951774" cy="1885964"/>
            <a:chOff x="10240225" y="0"/>
            <a:chExt cx="1951774" cy="1885964"/>
          </a:xfrm>
        </p:grpSpPr>
        <p:pic>
          <p:nvPicPr>
            <p:cNvPr id="38"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39"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40"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2.9 shows an algorithm for COPD case-finding including targeted patients and patients at risk, screening questionnaires and patients in both specialty and primary care settings."/>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8" name="Title 7" descr="Figure 2.9 shows an algorithm for COPD case-finding including targeted patients and patients at risk, screening questionnaires and patients in both specialty and primary care settings."/>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cs typeface="Calibri" panose="020F0502020204030204" pitchFamily="34" charset="0"/>
                <a:sym typeface="Calibri" panose="020F0502020204030204" pitchFamily="34" charset="0"/>
              </a:rPr>
              <a:t>An Algorithm for COPD case-finding</a:t>
            </a:r>
            <a:endParaRPr lang="en-AU" dirty="0">
              <a:latin typeface="+mj-lt"/>
              <a:ea typeface="+mn-ea"/>
              <a:cs typeface="Calibri" panose="020F0502020204030204" pitchFamily="34" charset="0"/>
              <a:sym typeface="Calibri" panose="020F0502020204030204" pitchFamily="34" charset="0"/>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grpSp>
        <p:nvGrpSpPr>
          <p:cNvPr id="20" name="组合 19"/>
          <p:cNvGrpSpPr/>
          <p:nvPr/>
        </p:nvGrpSpPr>
        <p:grpSpPr>
          <a:xfrm>
            <a:off x="3411294" y="65640"/>
            <a:ext cx="5313223" cy="6573146"/>
            <a:chOff x="3420764" y="65185"/>
            <a:chExt cx="5295462" cy="6486312"/>
          </a:xfrm>
        </p:grpSpPr>
        <p:pic>
          <p:nvPicPr>
            <p:cNvPr id="21" name="image24.png"/>
            <p:cNvPicPr/>
            <p:nvPr/>
          </p:nvPicPr>
          <p:blipFill>
            <a:blip r:embed="rId2">
              <a:extLst>
                <a:ext uri="{28A0092B-C50C-407E-A947-70E740481C1C}">
                  <a14:useLocalDpi xmlns:a14="http://schemas.microsoft.com/office/drawing/2010/main" val="0"/>
                </a:ext>
              </a:extLst>
            </a:blip>
            <a:stretch>
              <a:fillRect/>
            </a:stretch>
          </p:blipFill>
          <p:spPr>
            <a:xfrm>
              <a:off x="3420764" y="65185"/>
              <a:ext cx="5295462" cy="6486312"/>
            </a:xfrm>
            <a:prstGeom prst="rect">
              <a:avLst/>
            </a:prstGeom>
          </p:spPr>
        </p:pic>
        <p:sp>
          <p:nvSpPr>
            <p:cNvPr id="22" name="文本框 21"/>
            <p:cNvSpPr txBox="1"/>
            <p:nvPr/>
          </p:nvSpPr>
          <p:spPr>
            <a:xfrm>
              <a:off x="3592531" y="240405"/>
              <a:ext cx="3044489" cy="33408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zh-CN" altLang="en-US" sz="1600" b="1" dirty="0">
                  <a:solidFill>
                    <a:srgbClr val="FFFFFF"/>
                  </a:solidFill>
                  <a:cs typeface="Calibri" panose="020F0502020204030204" pitchFamily="34" charset="0"/>
                  <a:sym typeface="Calibri" panose="020F0502020204030204" pitchFamily="34" charset="0"/>
                </a:rPr>
                <a:t>慢阻肺病病例发现流程</a:t>
              </a:r>
              <a:endParaRPr lang="zh-CN" altLang="en-US" sz="1600" b="1" dirty="0">
                <a:solidFill>
                  <a:srgbClr val="FFFFFF"/>
                </a:solidFill>
                <a:cs typeface="Calibri" panose="020F0502020204030204" pitchFamily="34" charset="0"/>
                <a:sym typeface="Calibri" panose="020F0502020204030204" pitchFamily="34" charset="0"/>
              </a:endParaRPr>
            </a:p>
          </p:txBody>
        </p:sp>
        <p:sp>
          <p:nvSpPr>
            <p:cNvPr id="23" name="文本框 22"/>
            <p:cNvSpPr txBox="1"/>
            <p:nvPr/>
          </p:nvSpPr>
          <p:spPr>
            <a:xfrm>
              <a:off x="7782240" y="388759"/>
              <a:ext cx="772463" cy="2308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r>
                <a:rPr lang="zh-CN" altLang="en-US" sz="900" b="1" dirty="0">
                  <a:solidFill>
                    <a:schemeClr val="bg1"/>
                  </a:solidFill>
                  <a:cs typeface="Calibri" panose="020F0502020204030204" pitchFamily="34" charset="0"/>
                  <a:sym typeface="Calibri" panose="020F0502020204030204" pitchFamily="34" charset="0"/>
                </a:rPr>
                <a:t>图 </a:t>
              </a:r>
              <a:r>
                <a:rPr lang="en-US" altLang="zh-CN" sz="900" b="1" dirty="0">
                  <a:solidFill>
                    <a:schemeClr val="bg1"/>
                  </a:solidFill>
                  <a:cs typeface="Calibri" panose="020F0502020204030204" pitchFamily="34" charset="0"/>
                  <a:sym typeface="Calibri" panose="020F0502020204030204" pitchFamily="34" charset="0"/>
                </a:rPr>
                <a:t>2.9</a:t>
              </a:r>
              <a:endParaRPr lang="zh-CN" altLang="en-US" sz="900" b="1" dirty="0">
                <a:solidFill>
                  <a:schemeClr val="bg1"/>
                </a:solidFill>
                <a:cs typeface="Calibri" panose="020F0502020204030204" pitchFamily="34" charset="0"/>
                <a:sym typeface="Calibri" panose="020F0502020204030204" pitchFamily="34" charset="0"/>
              </a:endParaRPr>
            </a:p>
          </p:txBody>
        </p:sp>
        <p:sp>
          <p:nvSpPr>
            <p:cNvPr id="24" name="文本框 23"/>
            <p:cNvSpPr txBox="1"/>
            <p:nvPr/>
          </p:nvSpPr>
          <p:spPr>
            <a:xfrm>
              <a:off x="3910568" y="937936"/>
              <a:ext cx="1288272" cy="153888"/>
            </a:xfrm>
            <a:prstGeom prst="rect">
              <a:avLst/>
            </a:prstGeom>
            <a:noFill/>
          </p:spPr>
          <p:txBody>
            <a:bodyPr wrap="square" tIns="0" bIns="0" rtlCol="0">
              <a:spAutoFit/>
            </a:bodyPr>
            <a:lstStyle/>
            <a:p>
              <a:pPr algn="ctr"/>
              <a:r>
                <a:rPr lang="zh-CN" altLang="en-US" sz="1000" b="1" dirty="0">
                  <a:solidFill>
                    <a:srgbClr val="1F3661"/>
                  </a:solidFill>
                  <a:cs typeface="Calibri" panose="020F0502020204030204" pitchFamily="34" charset="0"/>
                  <a:sym typeface="Calibri" panose="020F0502020204030204" pitchFamily="34" charset="0"/>
                </a:rPr>
                <a:t>目标人群</a:t>
              </a:r>
              <a:endParaRPr lang="en-US" altLang="zh-CN" sz="1000" b="1" dirty="0">
                <a:solidFill>
                  <a:srgbClr val="1F3661"/>
                </a:solidFill>
                <a:cs typeface="Calibri" panose="020F0502020204030204" pitchFamily="34" charset="0"/>
                <a:sym typeface="Calibri" panose="020F0502020204030204" pitchFamily="34" charset="0"/>
              </a:endParaRPr>
            </a:p>
          </p:txBody>
        </p:sp>
        <p:sp>
          <p:nvSpPr>
            <p:cNvPr id="25" name="文本框 24"/>
            <p:cNvSpPr txBox="1"/>
            <p:nvPr/>
          </p:nvSpPr>
          <p:spPr>
            <a:xfrm>
              <a:off x="6493967" y="937936"/>
              <a:ext cx="1288272" cy="153888"/>
            </a:xfrm>
            <a:prstGeom prst="rect">
              <a:avLst/>
            </a:prstGeom>
            <a:noFill/>
          </p:spPr>
          <p:txBody>
            <a:bodyPr wrap="square" tIns="0" bIns="0" rtlCol="0">
              <a:spAutoFit/>
            </a:bodyPr>
            <a:lstStyle/>
            <a:p>
              <a:pPr algn="ctr"/>
              <a:r>
                <a:rPr lang="zh-CN" altLang="en-US" sz="1000" b="1" dirty="0">
                  <a:solidFill>
                    <a:srgbClr val="1F3661"/>
                  </a:solidFill>
                  <a:cs typeface="Calibri" panose="020F0502020204030204" pitchFamily="34" charset="0"/>
                  <a:sym typeface="Calibri" panose="020F0502020204030204" pitchFamily="34" charset="0"/>
                </a:rPr>
                <a:t>高危人群</a:t>
              </a:r>
              <a:endParaRPr lang="en-US" altLang="zh-CN" sz="1000" b="1" dirty="0">
                <a:solidFill>
                  <a:srgbClr val="1F3661"/>
                </a:solidFill>
                <a:cs typeface="Calibri" panose="020F0502020204030204" pitchFamily="34" charset="0"/>
                <a:sym typeface="Calibri" panose="020F0502020204030204" pitchFamily="34" charset="0"/>
              </a:endParaRPr>
            </a:p>
          </p:txBody>
        </p:sp>
        <p:sp>
          <p:nvSpPr>
            <p:cNvPr id="26" name="文本框 25"/>
            <p:cNvSpPr txBox="1"/>
            <p:nvPr/>
          </p:nvSpPr>
          <p:spPr>
            <a:xfrm>
              <a:off x="4822968" y="4134088"/>
              <a:ext cx="952992" cy="612144"/>
            </a:xfrm>
            <a:prstGeom prst="rect">
              <a:avLst/>
            </a:prstGeom>
            <a:noFill/>
          </p:spPr>
          <p:txBody>
            <a:bodyPr wrap="square" tIns="90000" bIns="90000" rtlCol="0">
              <a:spAutoFit/>
            </a:bodyPr>
            <a:lstStyle/>
            <a:p>
              <a:pPr algn="ctr">
                <a:spcAft>
                  <a:spcPts val="300"/>
                </a:spcAft>
              </a:pPr>
              <a:r>
                <a:rPr lang="zh-CN" altLang="en-US" sz="1000" b="1" dirty="0">
                  <a:solidFill>
                    <a:srgbClr val="1F3661"/>
                  </a:solidFill>
                  <a:cs typeface="Calibri" panose="020F0502020204030204" pitchFamily="34" charset="0"/>
                  <a:sym typeface="Calibri" panose="020F0502020204030204" pitchFamily="34" charset="0"/>
                </a:rPr>
                <a:t>专科医疗</a:t>
              </a:r>
              <a:r>
                <a:rPr lang="zh-CN" altLang="en-US" sz="1000" b="1" dirty="0" smtClean="0">
                  <a:solidFill>
                    <a:srgbClr val="1F3661"/>
                  </a:solidFill>
                  <a:cs typeface="Calibri" panose="020F0502020204030204" pitchFamily="34" charset="0"/>
                  <a:sym typeface="Calibri" panose="020F0502020204030204" pitchFamily="34" charset="0"/>
                </a:rPr>
                <a:t>机构</a:t>
              </a:r>
              <a:endParaRPr lang="en-US" altLang="zh-CN" sz="1000" b="1" dirty="0" smtClean="0">
                <a:solidFill>
                  <a:srgbClr val="1F3661"/>
                </a:solidFill>
                <a:cs typeface="Calibri" panose="020F0502020204030204" pitchFamily="34" charset="0"/>
                <a:sym typeface="Calibri" panose="020F0502020204030204" pitchFamily="34" charset="0"/>
              </a:endParaRPr>
            </a:p>
            <a:p>
              <a:pPr lvl="0">
                <a:spcAft>
                  <a:spcPts val="300"/>
                </a:spcAft>
              </a:pPr>
              <a:r>
                <a:rPr lang="zh-CN" altLang="en-US" sz="800" dirty="0">
                  <a:solidFill>
                    <a:prstClr val="black"/>
                  </a:solidFill>
                  <a:cs typeface="Calibri" panose="020F0502020204030204" pitchFamily="34" charset="0"/>
                  <a:sym typeface="Calibri" panose="020F0502020204030204" pitchFamily="34" charset="0"/>
                </a:rPr>
                <a:t>吸入支气管舒张剂前肺量计</a:t>
              </a:r>
              <a:r>
                <a:rPr lang="zh-CN" altLang="en-US" sz="800" dirty="0" smtClean="0">
                  <a:solidFill>
                    <a:prstClr val="black"/>
                  </a:solidFill>
                  <a:cs typeface="Calibri" panose="020F0502020204030204" pitchFamily="34" charset="0"/>
                  <a:sym typeface="Calibri" panose="020F0502020204030204" pitchFamily="34" charset="0"/>
                </a:rPr>
                <a:t>检查</a:t>
              </a:r>
              <a:endParaRPr lang="en-US" altLang="zh-CN" sz="1000" b="1" dirty="0">
                <a:solidFill>
                  <a:srgbClr val="374459"/>
                </a:solidFill>
                <a:cs typeface="Calibri" panose="020F0502020204030204" pitchFamily="34" charset="0"/>
                <a:sym typeface="Calibri" panose="020F0502020204030204" pitchFamily="34" charset="0"/>
              </a:endParaRPr>
            </a:p>
          </p:txBody>
        </p:sp>
        <p:sp>
          <p:nvSpPr>
            <p:cNvPr id="27" name="文本框 26"/>
            <p:cNvSpPr txBox="1"/>
            <p:nvPr/>
          </p:nvSpPr>
          <p:spPr>
            <a:xfrm>
              <a:off x="6504565" y="4144580"/>
              <a:ext cx="1184318" cy="612144"/>
            </a:xfrm>
            <a:prstGeom prst="rect">
              <a:avLst/>
            </a:prstGeom>
            <a:noFill/>
          </p:spPr>
          <p:txBody>
            <a:bodyPr wrap="square" tIns="90000" bIns="90000" rtlCol="0">
              <a:spAutoFit/>
            </a:bodyPr>
            <a:lstStyle/>
            <a:p>
              <a:pPr algn="ctr">
                <a:spcAft>
                  <a:spcPts val="300"/>
                </a:spcAft>
              </a:pPr>
              <a:r>
                <a:rPr lang="zh-CN" altLang="en-US" sz="1000" b="1" dirty="0">
                  <a:solidFill>
                    <a:srgbClr val="1F3661"/>
                  </a:solidFill>
                  <a:cs typeface="Calibri" panose="020F0502020204030204" pitchFamily="34" charset="0"/>
                  <a:sym typeface="Calibri" panose="020F0502020204030204" pitchFamily="34" charset="0"/>
                </a:rPr>
                <a:t>基层医疗</a:t>
              </a:r>
              <a:r>
                <a:rPr lang="zh-CN" altLang="en-US" sz="1000" b="1" dirty="0" smtClean="0">
                  <a:solidFill>
                    <a:srgbClr val="1F3661"/>
                  </a:solidFill>
                  <a:cs typeface="Calibri" panose="020F0502020204030204" pitchFamily="34" charset="0"/>
                  <a:sym typeface="Calibri" panose="020F0502020204030204" pitchFamily="34" charset="0"/>
                </a:rPr>
                <a:t>机构</a:t>
              </a:r>
              <a:endParaRPr lang="en-US" altLang="zh-CN" sz="1000" b="1" dirty="0" smtClean="0">
                <a:solidFill>
                  <a:srgbClr val="1F3661"/>
                </a:solidFill>
                <a:cs typeface="Calibri" panose="020F0502020204030204" pitchFamily="34" charset="0"/>
                <a:sym typeface="Calibri" panose="020F0502020204030204" pitchFamily="34" charset="0"/>
              </a:endParaRPr>
            </a:p>
            <a:p>
              <a:pPr lvl="0">
                <a:spcAft>
                  <a:spcPts val="300"/>
                </a:spcAft>
              </a:pPr>
              <a:r>
                <a:rPr lang="zh-CN" altLang="en-US" sz="800" dirty="0">
                  <a:solidFill>
                    <a:prstClr val="black"/>
                  </a:solidFill>
                  <a:cs typeface="Calibri" panose="020F0502020204030204" pitchFamily="34" charset="0"/>
                  <a:sym typeface="Calibri" panose="020F0502020204030204" pitchFamily="34" charset="0"/>
                </a:rPr>
                <a:t>手持</a:t>
              </a:r>
              <a:r>
                <a:rPr lang="zh-CN" altLang="en-US" sz="800" dirty="0" smtClean="0">
                  <a:solidFill>
                    <a:prstClr val="black"/>
                  </a:solidFill>
                  <a:cs typeface="Calibri" panose="020F0502020204030204" pitchFamily="34" charset="0"/>
                  <a:sym typeface="Calibri" panose="020F0502020204030204" pitchFamily="34" charset="0"/>
                </a:rPr>
                <a:t>设备（</a:t>
              </a:r>
              <a:r>
                <a:rPr lang="en-US" altLang="zh-CN" sz="800" dirty="0">
                  <a:solidFill>
                    <a:prstClr val="black"/>
                  </a:solidFill>
                  <a:cs typeface="Calibri" panose="020F0502020204030204" pitchFamily="34" charset="0"/>
                  <a:sym typeface="Calibri" panose="020F0502020204030204" pitchFamily="34" charset="0"/>
                </a:rPr>
                <a:t>PEF,COPD-6,PIKO-6</a:t>
              </a:r>
              <a:r>
                <a:rPr lang="zh-CN" altLang="en-US" sz="800" dirty="0" smtClean="0">
                  <a:solidFill>
                    <a:prstClr val="black"/>
                  </a:solidFill>
                  <a:cs typeface="Calibri" panose="020F0502020204030204" pitchFamily="34" charset="0"/>
                  <a:sym typeface="Calibri" panose="020F0502020204030204" pitchFamily="34" charset="0"/>
                </a:rPr>
                <a:t>）</a:t>
              </a:r>
              <a:endParaRPr lang="en-US" altLang="zh-CN" sz="1000" b="1" dirty="0">
                <a:solidFill>
                  <a:srgbClr val="374459"/>
                </a:solidFill>
                <a:cs typeface="Calibri" panose="020F0502020204030204" pitchFamily="34" charset="0"/>
                <a:sym typeface="Calibri" panose="020F0502020204030204" pitchFamily="34" charset="0"/>
              </a:endParaRPr>
            </a:p>
          </p:txBody>
        </p:sp>
        <p:sp>
          <p:nvSpPr>
            <p:cNvPr id="28" name="文本框 27"/>
            <p:cNvSpPr txBox="1"/>
            <p:nvPr/>
          </p:nvSpPr>
          <p:spPr>
            <a:xfrm>
              <a:off x="6740698" y="3253657"/>
              <a:ext cx="794809" cy="489534"/>
            </a:xfrm>
            <a:prstGeom prst="rect">
              <a:avLst/>
            </a:prstGeom>
            <a:noFill/>
          </p:spPr>
          <p:txBody>
            <a:bodyPr wrap="square" tIns="90000" bIns="90000" rtlCol="0">
              <a:spAutoFit/>
            </a:bodyPr>
            <a:lstStyle/>
            <a:p>
              <a:pPr algn="ctr"/>
              <a:r>
                <a:rPr lang="zh-CN" altLang="en-US" sz="1000" b="1" dirty="0">
                  <a:solidFill>
                    <a:srgbClr val="374459"/>
                  </a:solidFill>
                  <a:cs typeface="Calibri" panose="020F0502020204030204" pitchFamily="34" charset="0"/>
                  <a:sym typeface="Calibri" panose="020F0502020204030204" pitchFamily="34" charset="0"/>
                </a:rPr>
                <a:t>筛查问卷阳性</a:t>
              </a:r>
              <a:endParaRPr lang="en-US" altLang="zh-CN" sz="1000" b="1" dirty="0">
                <a:solidFill>
                  <a:srgbClr val="374459"/>
                </a:solidFill>
                <a:cs typeface="Calibri" panose="020F0502020204030204" pitchFamily="34" charset="0"/>
                <a:sym typeface="Calibri" panose="020F0502020204030204" pitchFamily="34" charset="0"/>
              </a:endParaRPr>
            </a:p>
          </p:txBody>
        </p:sp>
        <p:sp>
          <p:nvSpPr>
            <p:cNvPr id="29" name="文本框 28"/>
            <p:cNvSpPr txBox="1"/>
            <p:nvPr/>
          </p:nvSpPr>
          <p:spPr>
            <a:xfrm>
              <a:off x="5888569" y="2547068"/>
              <a:ext cx="2468880" cy="383046"/>
            </a:xfrm>
            <a:prstGeom prst="rect">
              <a:avLst/>
            </a:prstGeom>
            <a:noFill/>
          </p:spPr>
          <p:txBody>
            <a:bodyPr wrap="square" tIns="36000" bIns="36000" rtlCol="0">
              <a:spAutoFit/>
            </a:bodyPr>
            <a:lstStyle/>
            <a:p>
              <a:pPr algn="ctr">
                <a:spcAft>
                  <a:spcPts val="300"/>
                </a:spcAft>
              </a:pPr>
              <a:r>
                <a:rPr lang="zh-CN" altLang="en-US" sz="900" b="1" dirty="0">
                  <a:solidFill>
                    <a:srgbClr val="374459"/>
                  </a:solidFill>
                  <a:cs typeface="Calibri" panose="020F0502020204030204" pitchFamily="34" charset="0"/>
                  <a:sym typeface="Calibri" panose="020F0502020204030204" pitchFamily="34" charset="0"/>
                </a:rPr>
                <a:t>使用筛查问卷进行初筛</a:t>
              </a:r>
              <a:endParaRPr lang="en-US" altLang="zh-CN" sz="900" b="1" dirty="0">
                <a:solidFill>
                  <a:srgbClr val="374459"/>
                </a:solidFill>
                <a:cs typeface="Calibri" panose="020F0502020204030204" pitchFamily="34" charset="0"/>
                <a:sym typeface="Calibri" panose="020F0502020204030204" pitchFamily="34" charset="0"/>
              </a:endParaRPr>
            </a:p>
            <a:p>
              <a:pPr algn="ctr">
                <a:spcAft>
                  <a:spcPts val="300"/>
                </a:spcAft>
              </a:pPr>
              <a:r>
                <a:rPr lang="en-US" altLang="zh-CN" sz="900" dirty="0">
                  <a:cs typeface="Calibri" panose="020F0502020204030204" pitchFamily="34" charset="0"/>
                  <a:sym typeface="Calibri" panose="020F0502020204030204" pitchFamily="34" charset="0"/>
                </a:rPr>
                <a:t>LFQ, CDQ, COPD-PS,  PUMA, CAPTURE</a:t>
              </a:r>
              <a:r>
                <a:rPr lang="zh-CN" altLang="en-US" sz="900" dirty="0">
                  <a:cs typeface="Calibri" panose="020F0502020204030204" pitchFamily="34" charset="0"/>
                  <a:sym typeface="Calibri" panose="020F0502020204030204" pitchFamily="34" charset="0"/>
                </a:rPr>
                <a:t>等</a:t>
              </a:r>
              <a:endParaRPr lang="en-US" altLang="zh-CN" sz="900" dirty="0">
                <a:cs typeface="Calibri" panose="020F0502020204030204" pitchFamily="34" charset="0"/>
                <a:sym typeface="Calibri" panose="020F0502020204030204" pitchFamily="34" charset="0"/>
              </a:endParaRPr>
            </a:p>
          </p:txBody>
        </p:sp>
        <p:sp>
          <p:nvSpPr>
            <p:cNvPr id="30" name="文本框 29"/>
            <p:cNvSpPr txBox="1"/>
            <p:nvPr/>
          </p:nvSpPr>
          <p:spPr>
            <a:xfrm>
              <a:off x="8047697" y="4157638"/>
              <a:ext cx="507006" cy="215444"/>
            </a:xfrm>
            <a:prstGeom prst="rect">
              <a:avLst/>
            </a:prstGeom>
            <a:noFill/>
          </p:spPr>
          <p:txBody>
            <a:bodyPr wrap="square" rtlCol="0">
              <a:spAutoFit/>
            </a:bodyPr>
            <a:lstStyle/>
            <a:p>
              <a:r>
                <a:rPr lang="zh-CN" altLang="en-US" sz="800" i="1" dirty="0">
                  <a:solidFill>
                    <a:srgbClr val="374459"/>
                  </a:solidFill>
                  <a:cs typeface="Calibri" panose="020F0502020204030204" pitchFamily="34" charset="0"/>
                  <a:sym typeface="Calibri" panose="020F0502020204030204" pitchFamily="34" charset="0"/>
                </a:rPr>
                <a:t>阴性</a:t>
              </a:r>
              <a:endParaRPr lang="zh-CN" altLang="en-US" sz="800" i="1" dirty="0">
                <a:solidFill>
                  <a:srgbClr val="374459"/>
                </a:solidFill>
                <a:cs typeface="Calibri" panose="020F0502020204030204" pitchFamily="34" charset="0"/>
                <a:sym typeface="Calibri" panose="020F0502020204030204" pitchFamily="34" charset="0"/>
              </a:endParaRPr>
            </a:p>
          </p:txBody>
        </p:sp>
        <p:sp>
          <p:nvSpPr>
            <p:cNvPr id="31" name="文本框 30"/>
            <p:cNvSpPr txBox="1"/>
            <p:nvPr/>
          </p:nvSpPr>
          <p:spPr>
            <a:xfrm>
              <a:off x="7157398" y="4987750"/>
              <a:ext cx="507006" cy="215444"/>
            </a:xfrm>
            <a:prstGeom prst="rect">
              <a:avLst/>
            </a:prstGeom>
            <a:noFill/>
          </p:spPr>
          <p:txBody>
            <a:bodyPr wrap="square" rtlCol="0">
              <a:spAutoFit/>
            </a:bodyPr>
            <a:lstStyle/>
            <a:p>
              <a:r>
                <a:rPr lang="zh-CN" altLang="en-US" sz="800" i="1" dirty="0">
                  <a:solidFill>
                    <a:srgbClr val="374459"/>
                  </a:solidFill>
                  <a:cs typeface="Calibri" panose="020F0502020204030204" pitchFamily="34" charset="0"/>
                  <a:sym typeface="Calibri" panose="020F0502020204030204" pitchFamily="34" charset="0"/>
                </a:rPr>
                <a:t>阴性</a:t>
              </a:r>
              <a:endParaRPr lang="zh-CN" altLang="en-US" sz="800" i="1" dirty="0">
                <a:solidFill>
                  <a:srgbClr val="374459"/>
                </a:solidFill>
                <a:cs typeface="Calibri" panose="020F0502020204030204" pitchFamily="34" charset="0"/>
                <a:sym typeface="Calibri" panose="020F0502020204030204" pitchFamily="34" charset="0"/>
              </a:endParaRPr>
            </a:p>
          </p:txBody>
        </p:sp>
        <p:sp>
          <p:nvSpPr>
            <p:cNvPr id="32" name="文本框 31"/>
            <p:cNvSpPr txBox="1"/>
            <p:nvPr/>
          </p:nvSpPr>
          <p:spPr>
            <a:xfrm>
              <a:off x="6033346" y="4436074"/>
              <a:ext cx="414801" cy="215444"/>
            </a:xfrm>
            <a:prstGeom prst="rect">
              <a:avLst/>
            </a:prstGeom>
            <a:noFill/>
          </p:spPr>
          <p:txBody>
            <a:bodyPr wrap="square" rtlCol="0">
              <a:spAutoFit/>
            </a:bodyPr>
            <a:lstStyle/>
            <a:p>
              <a:r>
                <a:rPr lang="zh-CN" altLang="en-US" sz="800" i="1" dirty="0">
                  <a:solidFill>
                    <a:srgbClr val="374459"/>
                  </a:solidFill>
                  <a:cs typeface="Calibri" panose="020F0502020204030204" pitchFamily="34" charset="0"/>
                  <a:sym typeface="Calibri" panose="020F0502020204030204" pitchFamily="34" charset="0"/>
                </a:rPr>
                <a:t>阳性</a:t>
              </a:r>
              <a:endParaRPr lang="zh-CN" altLang="en-US" sz="800" i="1" dirty="0">
                <a:solidFill>
                  <a:srgbClr val="374459"/>
                </a:solidFill>
                <a:cs typeface="Calibri" panose="020F0502020204030204" pitchFamily="34" charset="0"/>
                <a:sym typeface="Calibri" panose="020F0502020204030204" pitchFamily="34" charset="0"/>
              </a:endParaRPr>
            </a:p>
          </p:txBody>
        </p:sp>
        <p:sp>
          <p:nvSpPr>
            <p:cNvPr id="33" name="文本框 32"/>
            <p:cNvSpPr txBox="1"/>
            <p:nvPr/>
          </p:nvSpPr>
          <p:spPr>
            <a:xfrm>
              <a:off x="4851676" y="4987750"/>
              <a:ext cx="414801" cy="215444"/>
            </a:xfrm>
            <a:prstGeom prst="rect">
              <a:avLst/>
            </a:prstGeom>
            <a:noFill/>
          </p:spPr>
          <p:txBody>
            <a:bodyPr wrap="square" rtlCol="0">
              <a:spAutoFit/>
            </a:bodyPr>
            <a:lstStyle/>
            <a:p>
              <a:r>
                <a:rPr lang="zh-CN" altLang="en-US" sz="800" i="1" dirty="0">
                  <a:solidFill>
                    <a:srgbClr val="374459"/>
                  </a:solidFill>
                  <a:cs typeface="Calibri" panose="020F0502020204030204" pitchFamily="34" charset="0"/>
                  <a:sym typeface="Calibri" panose="020F0502020204030204" pitchFamily="34" charset="0"/>
                </a:rPr>
                <a:t>阳性</a:t>
              </a:r>
              <a:endParaRPr lang="zh-CN" altLang="en-US" sz="800" i="1" dirty="0">
                <a:solidFill>
                  <a:srgbClr val="374459"/>
                </a:solidFill>
                <a:cs typeface="Calibri" panose="020F0502020204030204" pitchFamily="34" charset="0"/>
                <a:sym typeface="Calibri" panose="020F0502020204030204" pitchFamily="34" charset="0"/>
              </a:endParaRPr>
            </a:p>
          </p:txBody>
        </p:sp>
        <p:sp>
          <p:nvSpPr>
            <p:cNvPr id="34" name="文本框 33"/>
            <p:cNvSpPr txBox="1"/>
            <p:nvPr/>
          </p:nvSpPr>
          <p:spPr>
            <a:xfrm>
              <a:off x="3828275" y="1183984"/>
              <a:ext cx="1479337" cy="543810"/>
            </a:xfrm>
            <a:prstGeom prst="rect">
              <a:avLst/>
            </a:prstGeom>
            <a:noFill/>
          </p:spPr>
          <p:txBody>
            <a:bodyPr wrap="square" lIns="0" tIns="72000" rIns="0" bIns="108000" rtlCol="0">
              <a:spAutoFit/>
            </a:bodyPr>
            <a:lstStyle/>
            <a:p>
              <a:pPr marL="85725" indent="-85725">
                <a:buClr>
                  <a:srgbClr val="E8A900"/>
                </a:buClr>
                <a:buSzPct val="150000"/>
                <a:buFont typeface="Arial" panose="020B0604020202020204" pitchFamily="34" charset="0"/>
                <a:buChar char="•"/>
              </a:pPr>
              <a:r>
                <a:rPr lang="zh-CN" altLang="en-US" sz="800" dirty="0">
                  <a:cs typeface="Calibri" panose="020F0502020204030204" pitchFamily="34" charset="0"/>
                  <a:sym typeface="Calibri" panose="020F0502020204030204" pitchFamily="34" charset="0"/>
                </a:rPr>
                <a:t>正在接受肺癌筛查或存在与肺实质或气道疾病相符合的影像学异常表现者</a:t>
              </a:r>
              <a:endParaRPr lang="zh-CN" altLang="en-US" sz="800" dirty="0">
                <a:cs typeface="Calibri" panose="020F0502020204030204" pitchFamily="34" charset="0"/>
                <a:sym typeface="Calibri" panose="020F0502020204030204" pitchFamily="34" charset="0"/>
              </a:endParaRPr>
            </a:p>
          </p:txBody>
        </p:sp>
        <p:sp>
          <p:nvSpPr>
            <p:cNvPr id="35" name="文本框 34"/>
            <p:cNvSpPr txBox="1"/>
            <p:nvPr/>
          </p:nvSpPr>
          <p:spPr>
            <a:xfrm>
              <a:off x="5942430" y="1193026"/>
              <a:ext cx="2300224" cy="872391"/>
            </a:xfrm>
            <a:prstGeom prst="rect">
              <a:avLst/>
            </a:prstGeom>
            <a:noFill/>
          </p:spPr>
          <p:txBody>
            <a:bodyPr wrap="square" lIns="0" tIns="72000" rIns="0" bIns="72000" rtlCol="0">
              <a:spAutoFit/>
            </a:bodyPr>
            <a:lstStyle/>
            <a:p>
              <a:pPr marL="85725" indent="-85725">
                <a:buClr>
                  <a:srgbClr val="E8A900"/>
                </a:buClr>
                <a:buSzPct val="150000"/>
                <a:buFont typeface="Arial" panose="020B0604020202020204" pitchFamily="34" charset="0"/>
                <a:buChar char="•"/>
              </a:pPr>
              <a:r>
                <a:rPr lang="zh-CN" altLang="en-US" sz="800" dirty="0">
                  <a:cs typeface="Calibri" panose="020F0502020204030204" pitchFamily="34" charset="0"/>
                  <a:sym typeface="Calibri" panose="020F0502020204030204" pitchFamily="34" charset="0"/>
                </a:rPr>
                <a:t>年龄≥</a:t>
              </a:r>
              <a:r>
                <a:rPr lang="en-US" altLang="zh-CN" sz="800" dirty="0">
                  <a:cs typeface="Calibri" panose="020F0502020204030204" pitchFamily="34" charset="0"/>
                  <a:sym typeface="Calibri" panose="020F0502020204030204" pitchFamily="34" charset="0"/>
                </a:rPr>
                <a:t>35</a:t>
              </a:r>
              <a:r>
                <a:rPr lang="zh-CN" altLang="en-US" sz="800" dirty="0">
                  <a:cs typeface="Calibri" panose="020F0502020204030204" pitchFamily="34" charset="0"/>
                  <a:sym typeface="Calibri" panose="020F0502020204030204" pitchFamily="34" charset="0"/>
                </a:rPr>
                <a:t>岁</a:t>
              </a:r>
              <a:endParaRPr lang="zh-CN" altLang="en-US" sz="800" dirty="0">
                <a:cs typeface="Calibri" panose="020F0502020204030204" pitchFamily="34" charset="0"/>
                <a:sym typeface="Calibri" panose="020F0502020204030204" pitchFamily="34" charset="0"/>
              </a:endParaRPr>
            </a:p>
            <a:p>
              <a:pPr marL="85725" indent="-85725">
                <a:buClr>
                  <a:srgbClr val="E8A900"/>
                </a:buClr>
                <a:buSzPct val="150000"/>
                <a:buFont typeface="Arial" panose="020B0604020202020204" pitchFamily="34" charset="0"/>
                <a:buChar char="•"/>
              </a:pPr>
              <a:r>
                <a:rPr lang="zh-CN" altLang="en-US" sz="800" dirty="0">
                  <a:cs typeface="Calibri" panose="020F0502020204030204" pitchFamily="34" charset="0"/>
                  <a:sym typeface="Calibri" panose="020F0502020204030204" pitchFamily="34" charset="0"/>
                </a:rPr>
                <a:t>有危险因素暴露史（烟草、居家和室外空气污染、职业暴露）</a:t>
              </a:r>
              <a:endParaRPr lang="zh-CN" altLang="en-US" sz="800" dirty="0">
                <a:cs typeface="Calibri" panose="020F0502020204030204" pitchFamily="34" charset="0"/>
                <a:sym typeface="Calibri" panose="020F0502020204030204" pitchFamily="34" charset="0"/>
              </a:endParaRPr>
            </a:p>
            <a:p>
              <a:pPr marL="85725" indent="-85725">
                <a:buClr>
                  <a:srgbClr val="E8A900"/>
                </a:buClr>
                <a:buSzPct val="150000"/>
                <a:buFont typeface="Arial" panose="020B0604020202020204" pitchFamily="34" charset="0"/>
                <a:buChar char="•"/>
              </a:pPr>
              <a:r>
                <a:rPr lang="zh-CN" altLang="en-US" sz="800" dirty="0">
                  <a:cs typeface="Calibri" panose="020F0502020204030204" pitchFamily="34" charset="0"/>
                  <a:sym typeface="Calibri" panose="020F0502020204030204" pitchFamily="34" charset="0"/>
                </a:rPr>
                <a:t>遗传因素</a:t>
              </a:r>
              <a:endParaRPr lang="zh-CN" altLang="en-US" sz="800" dirty="0">
                <a:cs typeface="Calibri" panose="020F0502020204030204" pitchFamily="34" charset="0"/>
                <a:sym typeface="Calibri" panose="020F0502020204030204" pitchFamily="34" charset="0"/>
              </a:endParaRPr>
            </a:p>
            <a:p>
              <a:pPr marL="85725" indent="-85725">
                <a:buClr>
                  <a:srgbClr val="E8A900"/>
                </a:buClr>
                <a:buSzPct val="150000"/>
                <a:buFont typeface="Arial" panose="020B0604020202020204" pitchFamily="34" charset="0"/>
                <a:buChar char="•"/>
              </a:pPr>
              <a:r>
                <a:rPr lang="zh-CN" altLang="en-US" sz="800" dirty="0">
                  <a:cs typeface="Calibri" panose="020F0502020204030204" pitchFamily="34" charset="0"/>
                  <a:sym typeface="Calibri" panose="020F0502020204030204" pitchFamily="34" charset="0"/>
                </a:rPr>
                <a:t>早产和生命早期不利因素</a:t>
              </a:r>
              <a:endParaRPr lang="zh-CN" altLang="en-US" sz="800" dirty="0">
                <a:cs typeface="Calibri" panose="020F0502020204030204" pitchFamily="34" charset="0"/>
                <a:sym typeface="Calibri" panose="020F0502020204030204" pitchFamily="34" charset="0"/>
              </a:endParaRPr>
            </a:p>
            <a:p>
              <a:pPr marL="85725" indent="-85725">
                <a:buClr>
                  <a:srgbClr val="E8A900"/>
                </a:buClr>
                <a:buSzPct val="150000"/>
                <a:buFont typeface="Arial" panose="020B0604020202020204" pitchFamily="34" charset="0"/>
                <a:buChar char="•"/>
              </a:pPr>
              <a:r>
                <a:rPr lang="zh-CN" altLang="en-US" sz="800" dirty="0">
                  <a:cs typeface="Calibri" panose="020F0502020204030204" pitchFamily="34" charset="0"/>
                  <a:sym typeface="Calibri" panose="020F0502020204030204" pitchFamily="34" charset="0"/>
                </a:rPr>
                <a:t>呼吸道症状</a:t>
              </a:r>
              <a:endParaRPr lang="zh-CN" altLang="en-US" sz="800" dirty="0">
                <a:cs typeface="Calibri" panose="020F0502020204030204" pitchFamily="34" charset="0"/>
                <a:sym typeface="Calibri" panose="020F0502020204030204" pitchFamily="34" charset="0"/>
              </a:endParaRPr>
            </a:p>
          </p:txBody>
        </p:sp>
        <p:sp>
          <p:nvSpPr>
            <p:cNvPr id="36" name="文本框 35"/>
            <p:cNvSpPr txBox="1"/>
            <p:nvPr/>
          </p:nvSpPr>
          <p:spPr>
            <a:xfrm>
              <a:off x="4688301" y="5399445"/>
              <a:ext cx="1154676" cy="551090"/>
            </a:xfrm>
            <a:prstGeom prst="rect">
              <a:avLst/>
            </a:prstGeom>
            <a:noFill/>
          </p:spPr>
          <p:txBody>
            <a:bodyPr wrap="square" lIns="0" tIns="72000" rIns="0" bIns="108000" rtlCol="0">
              <a:spAutoFit/>
            </a:bodyPr>
            <a:lstStyle/>
            <a:p>
              <a:pPr algn="ctr"/>
              <a:r>
                <a:rPr lang="zh-CN" altLang="en-US" sz="800" dirty="0">
                  <a:solidFill>
                    <a:srgbClr val="374459"/>
                  </a:solidFill>
                  <a:cs typeface="Calibri" panose="020F0502020204030204" pitchFamily="34" charset="0"/>
                  <a:sym typeface="Calibri" panose="020F0502020204030204" pitchFamily="34" charset="0"/>
                </a:rPr>
                <a:t>慢阻肺病综合干预措施（包括吸入支气管舒张剂后肺量计检查）与管理</a:t>
              </a:r>
              <a:endParaRPr lang="zh-CN" altLang="en-US" sz="800" dirty="0">
                <a:solidFill>
                  <a:srgbClr val="374459"/>
                </a:solidFill>
                <a:cs typeface="Calibri" panose="020F0502020204030204" pitchFamily="34" charset="0"/>
                <a:sym typeface="Calibri" panose="020F0502020204030204" pitchFamily="34" charset="0"/>
              </a:endParaRPr>
            </a:p>
          </p:txBody>
        </p:sp>
        <p:sp>
          <p:nvSpPr>
            <p:cNvPr id="37" name="文本框 36"/>
            <p:cNvSpPr txBox="1"/>
            <p:nvPr/>
          </p:nvSpPr>
          <p:spPr>
            <a:xfrm>
              <a:off x="6595840" y="5348181"/>
              <a:ext cx="1103640" cy="312679"/>
            </a:xfrm>
            <a:prstGeom prst="rect">
              <a:avLst/>
            </a:prstGeom>
            <a:noFill/>
          </p:spPr>
          <p:txBody>
            <a:bodyPr wrap="square" lIns="0" tIns="36000" rIns="0" bIns="36000" rtlCol="0">
              <a:spAutoFit/>
            </a:bodyPr>
            <a:lstStyle/>
            <a:p>
              <a:pPr algn="ctr"/>
              <a:r>
                <a:rPr lang="zh-CN" altLang="en-US" sz="800" dirty="0">
                  <a:solidFill>
                    <a:srgbClr val="374459"/>
                  </a:solidFill>
                  <a:cs typeface="Calibri" panose="020F0502020204030204" pitchFamily="34" charset="0"/>
                  <a:sym typeface="Calibri" panose="020F0502020204030204" pitchFamily="34" charset="0"/>
                </a:rPr>
                <a:t>监测症状</a:t>
              </a:r>
              <a:endParaRPr lang="zh-CN" altLang="en-US" sz="800" dirty="0">
                <a:solidFill>
                  <a:srgbClr val="374459"/>
                </a:solidFill>
                <a:cs typeface="Calibri" panose="020F0502020204030204" pitchFamily="34" charset="0"/>
                <a:sym typeface="Calibri" panose="020F0502020204030204" pitchFamily="34" charset="0"/>
              </a:endParaRPr>
            </a:p>
            <a:p>
              <a:pPr algn="ctr"/>
              <a:r>
                <a:rPr lang="zh-CN" altLang="en-US" sz="800" dirty="0">
                  <a:solidFill>
                    <a:srgbClr val="374459"/>
                  </a:solidFill>
                  <a:cs typeface="Calibri" panose="020F0502020204030204" pitchFamily="34" charset="0"/>
                  <a:sym typeface="Calibri" panose="020F0502020204030204" pitchFamily="34" charset="0"/>
                </a:rPr>
                <a:t>并处理</a:t>
              </a:r>
              <a:r>
                <a:rPr lang="zh-CN" altLang="en-US" sz="800" dirty="0">
                  <a:solidFill>
                    <a:srgbClr val="374459"/>
                  </a:solidFill>
                  <a:cs typeface="Calibri" panose="020F0502020204030204" pitchFamily="34" charset="0"/>
                  <a:sym typeface="Calibri" panose="020F0502020204030204" pitchFamily="34" charset="0"/>
                </a:rPr>
                <a:t>危险因素</a:t>
              </a:r>
              <a:endParaRPr lang="zh-CN" altLang="en-US" sz="800" dirty="0">
                <a:solidFill>
                  <a:srgbClr val="374459"/>
                </a:solidFill>
                <a:cs typeface="Calibri" panose="020F0502020204030204" pitchFamily="34" charset="0"/>
                <a:sym typeface="Calibri" panose="020F0502020204030204" pitchFamily="34" charset="0"/>
              </a:endParaRPr>
            </a:p>
          </p:txBody>
        </p:sp>
      </p:grpSp>
      <p:grpSp>
        <p:nvGrpSpPr>
          <p:cNvPr id="2" name="Group 5"/>
          <p:cNvGrpSpPr/>
          <p:nvPr/>
        </p:nvGrpSpPr>
        <p:grpSpPr>
          <a:xfrm>
            <a:off x="10539080" y="0"/>
            <a:ext cx="1652920" cy="1699260"/>
            <a:chOff x="5105399" y="0"/>
            <a:chExt cx="1652920" cy="1699260"/>
          </a:xfrm>
        </p:grpSpPr>
        <p:pic>
          <p:nvPicPr>
            <p:cNvPr id="11"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38"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39"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40" name="Group 9"/>
          <p:cNvGrpSpPr/>
          <p:nvPr/>
        </p:nvGrpSpPr>
        <p:grpSpPr>
          <a:xfrm>
            <a:off x="10446950" y="0"/>
            <a:ext cx="1745050" cy="1652322"/>
            <a:chOff x="10446950" y="0"/>
            <a:chExt cx="1745050" cy="1652322"/>
          </a:xfrm>
        </p:grpSpPr>
        <p:pic>
          <p:nvPicPr>
            <p:cNvPr id="41"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42"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43" name="Group 19"/>
          <p:cNvGrpSpPr/>
          <p:nvPr/>
        </p:nvGrpSpPr>
        <p:grpSpPr>
          <a:xfrm>
            <a:off x="10240225" y="0"/>
            <a:ext cx="1951774" cy="1885964"/>
            <a:chOff x="10240225" y="0"/>
            <a:chExt cx="1951774" cy="1885964"/>
          </a:xfrm>
        </p:grpSpPr>
        <p:pic>
          <p:nvPicPr>
            <p:cNvPr id="44"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45"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46"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2.10 shows GOLD grade definitions for COPD patients with FEV1/FVC less than 0.7. For example GOLD grade 4 is very severe FEV1 less than 30% of predicted value."/>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8" name="Title 7"/>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cs typeface="Calibri" panose="020F0502020204030204" pitchFamily="34" charset="0"/>
                <a:sym typeface="Calibri" panose="020F0502020204030204" pitchFamily="34" charset="0"/>
              </a:rPr>
              <a:t>GOLD grades and severity of airflow obstruction</a:t>
            </a:r>
            <a:endParaRPr lang="en-AU" dirty="0">
              <a:latin typeface="+mj-lt"/>
              <a:ea typeface="+mn-ea"/>
              <a:cs typeface="Calibri" panose="020F0502020204030204" pitchFamily="34" charset="0"/>
              <a:sym typeface="Calibri" panose="020F0502020204030204" pitchFamily="34" charset="0"/>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grpSp>
        <p:nvGrpSpPr>
          <p:cNvPr id="20" name="组合 19"/>
          <p:cNvGrpSpPr/>
          <p:nvPr/>
        </p:nvGrpSpPr>
        <p:grpSpPr>
          <a:xfrm>
            <a:off x="2745323" y="1515819"/>
            <a:ext cx="6687185" cy="3838101"/>
            <a:chOff x="2752405" y="1530330"/>
            <a:chExt cx="6687185" cy="3816052"/>
          </a:xfrm>
        </p:grpSpPr>
        <p:pic>
          <p:nvPicPr>
            <p:cNvPr id="21" name="image25.png"/>
            <p:cNvPicPr/>
            <p:nvPr/>
          </p:nvPicPr>
          <p:blipFill>
            <a:blip r:embed="rId2">
              <a:extLst>
                <a:ext uri="{28A0092B-C50C-407E-A947-70E740481C1C}">
                  <a14:useLocalDpi xmlns:a14="http://schemas.microsoft.com/office/drawing/2010/main" val="0"/>
                </a:ext>
              </a:extLst>
            </a:blip>
            <a:stretch>
              <a:fillRect/>
            </a:stretch>
          </p:blipFill>
          <p:spPr>
            <a:xfrm>
              <a:off x="2752405" y="1530330"/>
              <a:ext cx="6687185" cy="3816052"/>
            </a:xfrm>
            <a:prstGeom prst="rect">
              <a:avLst/>
            </a:prstGeom>
          </p:spPr>
        </p:pic>
        <p:sp>
          <p:nvSpPr>
            <p:cNvPr id="22" name="文本框 21"/>
            <p:cNvSpPr txBox="1"/>
            <p:nvPr/>
          </p:nvSpPr>
          <p:spPr>
            <a:xfrm>
              <a:off x="3085443" y="1652322"/>
              <a:ext cx="5515632" cy="58477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zh-CN" altLang="en-US" sz="1600" b="1" dirty="0">
                  <a:solidFill>
                    <a:srgbClr val="FFFFFF"/>
                  </a:solidFill>
                  <a:cs typeface="Calibri" panose="020F0502020204030204" pitchFamily="34" charset="0"/>
                  <a:sym typeface="Calibri" panose="020F0502020204030204" pitchFamily="34" charset="0"/>
                </a:rPr>
                <a:t>慢阻肺病患者气流阻塞严重程度的 </a:t>
              </a:r>
              <a:r>
                <a:rPr lang="en-US" altLang="zh-CN" sz="1600" b="1" dirty="0">
                  <a:solidFill>
                    <a:srgbClr val="FFFFFF"/>
                  </a:solidFill>
                  <a:cs typeface="Calibri" panose="020F0502020204030204" pitchFamily="34" charset="0"/>
                  <a:sym typeface="Calibri" panose="020F0502020204030204" pitchFamily="34" charset="0"/>
                </a:rPr>
                <a:t>GOLD </a:t>
              </a:r>
              <a:r>
                <a:rPr lang="zh-CN" altLang="en-US" sz="1600" b="1" dirty="0">
                  <a:solidFill>
                    <a:srgbClr val="FFFFFF"/>
                  </a:solidFill>
                  <a:cs typeface="Calibri" panose="020F0502020204030204" pitchFamily="34" charset="0"/>
                  <a:sym typeface="Calibri" panose="020F0502020204030204" pitchFamily="34" charset="0"/>
                </a:rPr>
                <a:t>分级（基于吸入支气管舒张剂后</a:t>
              </a:r>
              <a:r>
                <a:rPr lang="en-US" altLang="zh-CN" sz="1600" b="1" dirty="0">
                  <a:solidFill>
                    <a:srgbClr val="FFFFFF"/>
                  </a:solidFill>
                  <a:cs typeface="Calibri" panose="020F0502020204030204" pitchFamily="34" charset="0"/>
                  <a:sym typeface="Calibri" panose="020F0502020204030204" pitchFamily="34" charset="0"/>
                </a:rPr>
                <a:t>FEV</a:t>
              </a:r>
              <a:r>
                <a:rPr lang="en-US" altLang="zh-CN" sz="1600" b="1" baseline="-25000" dirty="0">
                  <a:solidFill>
                    <a:srgbClr val="FFFFFF"/>
                  </a:solidFill>
                  <a:cs typeface="Calibri" panose="020F0502020204030204" pitchFamily="34" charset="0"/>
                  <a:sym typeface="Calibri" panose="020F0502020204030204" pitchFamily="34" charset="0"/>
                </a:rPr>
                <a:t>1</a:t>
              </a:r>
              <a:r>
                <a:rPr lang="zh-CN" altLang="en-US" sz="1600" b="1" dirty="0">
                  <a:solidFill>
                    <a:srgbClr val="FFFFFF"/>
                  </a:solidFill>
                  <a:cs typeface="Calibri" panose="020F0502020204030204" pitchFamily="34" charset="0"/>
                  <a:sym typeface="Calibri" panose="020F0502020204030204" pitchFamily="34" charset="0"/>
                </a:rPr>
                <a:t>）</a:t>
              </a:r>
              <a:endParaRPr lang="zh-CN" altLang="en-US" sz="1600" b="1" dirty="0">
                <a:solidFill>
                  <a:srgbClr val="FFFFFF"/>
                </a:solidFill>
                <a:cs typeface="Calibri" panose="020F0502020204030204" pitchFamily="34" charset="0"/>
                <a:sym typeface="Calibri" panose="020F0502020204030204" pitchFamily="34" charset="0"/>
              </a:endParaRPr>
            </a:p>
          </p:txBody>
        </p:sp>
        <p:sp>
          <p:nvSpPr>
            <p:cNvPr id="23" name="文本框 22"/>
            <p:cNvSpPr txBox="1"/>
            <p:nvPr/>
          </p:nvSpPr>
          <p:spPr>
            <a:xfrm>
              <a:off x="8410027" y="1993079"/>
              <a:ext cx="787367" cy="2616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r>
                <a:rPr lang="zh-CN" altLang="en-US" sz="1100" b="1" dirty="0">
                  <a:solidFill>
                    <a:schemeClr val="bg1"/>
                  </a:solidFill>
                  <a:cs typeface="Calibri" panose="020F0502020204030204" pitchFamily="34" charset="0"/>
                  <a:sym typeface="Calibri" panose="020F0502020204030204" pitchFamily="34" charset="0"/>
                </a:rPr>
                <a:t>图 </a:t>
              </a:r>
              <a:r>
                <a:rPr lang="en-US" altLang="zh-CN" sz="1100" b="1" dirty="0">
                  <a:solidFill>
                    <a:schemeClr val="bg1"/>
                  </a:solidFill>
                  <a:cs typeface="Calibri" panose="020F0502020204030204" pitchFamily="34" charset="0"/>
                  <a:sym typeface="Calibri" panose="020F0502020204030204" pitchFamily="34" charset="0"/>
                </a:rPr>
                <a:t>2.10</a:t>
              </a:r>
              <a:endParaRPr lang="zh-CN" altLang="en-US" sz="1100" b="1" dirty="0">
                <a:solidFill>
                  <a:schemeClr val="bg1"/>
                </a:solidFill>
                <a:cs typeface="Calibri" panose="020F0502020204030204" pitchFamily="34" charset="0"/>
                <a:sym typeface="Calibri" panose="020F0502020204030204" pitchFamily="34" charset="0"/>
              </a:endParaRPr>
            </a:p>
          </p:txBody>
        </p:sp>
        <p:sp>
          <p:nvSpPr>
            <p:cNvPr id="24" name="文本框 23"/>
            <p:cNvSpPr txBox="1"/>
            <p:nvPr/>
          </p:nvSpPr>
          <p:spPr>
            <a:xfrm>
              <a:off x="3593802" y="2522779"/>
              <a:ext cx="2794000" cy="276999"/>
            </a:xfrm>
            <a:prstGeom prst="rect">
              <a:avLst/>
            </a:prstGeom>
            <a:noFill/>
          </p:spPr>
          <p:txBody>
            <a:bodyPr wrap="square" rtlCol="0">
              <a:spAutoFit/>
            </a:bodyPr>
            <a:lstStyle/>
            <a:p>
              <a:r>
                <a:rPr lang="zh-CN" altLang="en-US" sz="1200" b="1" dirty="0">
                  <a:solidFill>
                    <a:srgbClr val="1F3661"/>
                  </a:solidFill>
                  <a:cs typeface="Calibri" panose="020F0502020204030204" pitchFamily="34" charset="0"/>
                  <a:sym typeface="Calibri" panose="020F0502020204030204" pitchFamily="34" charset="0"/>
                </a:rPr>
                <a:t>在慢阻肺病患者中（</a:t>
              </a:r>
              <a:r>
                <a:rPr lang="en-US" altLang="zh-CN" sz="1200" b="1" dirty="0">
                  <a:solidFill>
                    <a:srgbClr val="1F3661"/>
                  </a:solidFill>
                  <a:cs typeface="Calibri" panose="020F0502020204030204" pitchFamily="34" charset="0"/>
                  <a:sym typeface="Calibri" panose="020F0502020204030204" pitchFamily="34" charset="0"/>
                </a:rPr>
                <a:t>FEV</a:t>
              </a:r>
              <a:r>
                <a:rPr lang="en-US" altLang="zh-CN" sz="1200" b="1" baseline="-25000" dirty="0">
                  <a:solidFill>
                    <a:srgbClr val="1F3661"/>
                  </a:solidFill>
                  <a:cs typeface="Calibri" panose="020F0502020204030204" pitchFamily="34" charset="0"/>
                  <a:sym typeface="Calibri" panose="020F0502020204030204" pitchFamily="34" charset="0"/>
                </a:rPr>
                <a:t>1</a:t>
              </a:r>
              <a:r>
                <a:rPr lang="en-US" altLang="zh-CN" sz="1200" b="1" dirty="0">
                  <a:solidFill>
                    <a:srgbClr val="1F3661"/>
                  </a:solidFill>
                  <a:cs typeface="Calibri" panose="020F0502020204030204" pitchFamily="34" charset="0"/>
                  <a:sym typeface="Calibri" panose="020F0502020204030204" pitchFamily="34" charset="0"/>
                </a:rPr>
                <a:t>/FVC&lt;0.7</a:t>
              </a:r>
              <a:r>
                <a:rPr lang="zh-CN" altLang="en-US" sz="1200" b="1" dirty="0">
                  <a:solidFill>
                    <a:srgbClr val="1F3661"/>
                  </a:solidFill>
                  <a:cs typeface="Calibri" panose="020F0502020204030204" pitchFamily="34" charset="0"/>
                  <a:sym typeface="Calibri" panose="020F0502020204030204" pitchFamily="34" charset="0"/>
                </a:rPr>
                <a:t>）</a:t>
              </a:r>
              <a:endParaRPr lang="zh-CN" altLang="en-US" sz="1200" b="1" dirty="0">
                <a:solidFill>
                  <a:srgbClr val="1F3661"/>
                </a:solidFill>
                <a:cs typeface="Calibri" panose="020F0502020204030204" pitchFamily="34" charset="0"/>
                <a:sym typeface="Calibri" panose="020F0502020204030204" pitchFamily="34" charset="0"/>
              </a:endParaRPr>
            </a:p>
          </p:txBody>
        </p:sp>
        <p:sp>
          <p:nvSpPr>
            <p:cNvPr id="25" name="文本框 24"/>
            <p:cNvSpPr txBox="1"/>
            <p:nvPr/>
          </p:nvSpPr>
          <p:spPr>
            <a:xfrm>
              <a:off x="5052695" y="2987160"/>
              <a:ext cx="820420" cy="261610"/>
            </a:xfrm>
            <a:prstGeom prst="rect">
              <a:avLst/>
            </a:prstGeom>
            <a:noFill/>
          </p:spPr>
          <p:txBody>
            <a:bodyPr wrap="square" rtlCol="0">
              <a:spAutoFit/>
            </a:bodyPr>
            <a:lstStyle/>
            <a:p>
              <a:r>
                <a:rPr lang="zh-CN" altLang="en-US" sz="1100" dirty="0">
                  <a:cs typeface="Calibri" panose="020F0502020204030204" pitchFamily="34" charset="0"/>
                  <a:sym typeface="Calibri" panose="020F0502020204030204" pitchFamily="34" charset="0"/>
                </a:rPr>
                <a:t>轻度</a:t>
              </a:r>
              <a:endParaRPr lang="zh-CN" altLang="en-US" sz="1100" dirty="0">
                <a:cs typeface="Calibri" panose="020F0502020204030204" pitchFamily="34" charset="0"/>
                <a:sym typeface="Calibri" panose="020F0502020204030204" pitchFamily="34" charset="0"/>
              </a:endParaRPr>
            </a:p>
          </p:txBody>
        </p:sp>
        <p:sp>
          <p:nvSpPr>
            <p:cNvPr id="26" name="文本框 25"/>
            <p:cNvSpPr txBox="1"/>
            <p:nvPr/>
          </p:nvSpPr>
          <p:spPr>
            <a:xfrm>
              <a:off x="5052695" y="3482622"/>
              <a:ext cx="820420" cy="261610"/>
            </a:xfrm>
            <a:prstGeom prst="rect">
              <a:avLst/>
            </a:prstGeom>
            <a:noFill/>
          </p:spPr>
          <p:txBody>
            <a:bodyPr wrap="square" rtlCol="0">
              <a:spAutoFit/>
            </a:bodyPr>
            <a:lstStyle/>
            <a:p>
              <a:r>
                <a:rPr lang="zh-CN" altLang="en-US" sz="1100" dirty="0">
                  <a:cs typeface="Calibri" panose="020F0502020204030204" pitchFamily="34" charset="0"/>
                  <a:sym typeface="Calibri" panose="020F0502020204030204" pitchFamily="34" charset="0"/>
                </a:rPr>
                <a:t>中度</a:t>
              </a:r>
              <a:endParaRPr lang="zh-CN" altLang="en-US" sz="1100" dirty="0">
                <a:cs typeface="Calibri" panose="020F0502020204030204" pitchFamily="34" charset="0"/>
                <a:sym typeface="Calibri" panose="020F0502020204030204" pitchFamily="34" charset="0"/>
              </a:endParaRPr>
            </a:p>
          </p:txBody>
        </p:sp>
        <p:sp>
          <p:nvSpPr>
            <p:cNvPr id="27" name="文本框 26"/>
            <p:cNvSpPr txBox="1"/>
            <p:nvPr/>
          </p:nvSpPr>
          <p:spPr>
            <a:xfrm>
              <a:off x="5052695" y="3934579"/>
              <a:ext cx="820420" cy="261610"/>
            </a:xfrm>
            <a:prstGeom prst="rect">
              <a:avLst/>
            </a:prstGeom>
            <a:noFill/>
          </p:spPr>
          <p:txBody>
            <a:bodyPr wrap="square" rtlCol="0">
              <a:spAutoFit/>
            </a:bodyPr>
            <a:lstStyle/>
            <a:p>
              <a:r>
                <a:rPr lang="zh-CN" altLang="en-US" sz="1100" dirty="0">
                  <a:cs typeface="Calibri" panose="020F0502020204030204" pitchFamily="34" charset="0"/>
                  <a:sym typeface="Calibri" panose="020F0502020204030204" pitchFamily="34" charset="0"/>
                </a:rPr>
                <a:t>重度</a:t>
              </a:r>
              <a:endParaRPr lang="zh-CN" altLang="en-US" sz="1100" dirty="0">
                <a:cs typeface="Calibri" panose="020F0502020204030204" pitchFamily="34" charset="0"/>
                <a:sym typeface="Calibri" panose="020F0502020204030204" pitchFamily="34" charset="0"/>
              </a:endParaRPr>
            </a:p>
          </p:txBody>
        </p:sp>
        <p:sp>
          <p:nvSpPr>
            <p:cNvPr id="28" name="文本框 27"/>
            <p:cNvSpPr txBox="1"/>
            <p:nvPr/>
          </p:nvSpPr>
          <p:spPr>
            <a:xfrm>
              <a:off x="5052695" y="4440842"/>
              <a:ext cx="820420" cy="261610"/>
            </a:xfrm>
            <a:prstGeom prst="rect">
              <a:avLst/>
            </a:prstGeom>
            <a:noFill/>
          </p:spPr>
          <p:txBody>
            <a:bodyPr wrap="square" rtlCol="0">
              <a:spAutoFit/>
            </a:bodyPr>
            <a:lstStyle/>
            <a:p>
              <a:r>
                <a:rPr lang="zh-CN" altLang="en-US" sz="1100" dirty="0">
                  <a:cs typeface="Calibri" panose="020F0502020204030204" pitchFamily="34" charset="0"/>
                  <a:sym typeface="Calibri" panose="020F0502020204030204" pitchFamily="34" charset="0"/>
                </a:rPr>
                <a:t>极重度</a:t>
              </a:r>
              <a:endParaRPr lang="zh-CN" altLang="en-US" sz="1100" dirty="0">
                <a:cs typeface="Calibri" panose="020F0502020204030204" pitchFamily="34" charset="0"/>
                <a:sym typeface="Calibri" panose="020F0502020204030204" pitchFamily="34" charset="0"/>
              </a:endParaRPr>
            </a:p>
          </p:txBody>
        </p:sp>
        <p:sp>
          <p:nvSpPr>
            <p:cNvPr id="29" name="文本框 28"/>
            <p:cNvSpPr txBox="1"/>
            <p:nvPr/>
          </p:nvSpPr>
          <p:spPr>
            <a:xfrm>
              <a:off x="6095999" y="2987160"/>
              <a:ext cx="1785353" cy="261610"/>
            </a:xfrm>
            <a:prstGeom prst="rect">
              <a:avLst/>
            </a:prstGeom>
            <a:noFill/>
          </p:spPr>
          <p:txBody>
            <a:bodyPr wrap="square" rtlCol="0">
              <a:spAutoFit/>
            </a:bodyPr>
            <a:lstStyle/>
            <a:p>
              <a:r>
                <a:rPr lang="en-US" altLang="zh-CN" sz="1100" dirty="0">
                  <a:cs typeface="Calibri" panose="020F0502020204030204" pitchFamily="34" charset="0"/>
                  <a:sym typeface="Calibri" panose="020F0502020204030204" pitchFamily="34" charset="0"/>
                </a:rPr>
                <a:t>FEV</a:t>
              </a:r>
              <a:r>
                <a:rPr lang="en-US" altLang="zh-CN" sz="1100" baseline="-25000" dirty="0">
                  <a:cs typeface="Calibri" panose="020F0502020204030204" pitchFamily="34" charset="0"/>
                  <a:sym typeface="Calibri" panose="020F0502020204030204" pitchFamily="34" charset="0"/>
                </a:rPr>
                <a:t>1</a:t>
              </a:r>
              <a:r>
                <a:rPr lang="en-US" altLang="zh-CN" sz="1100" dirty="0">
                  <a:cs typeface="Calibri" panose="020F0502020204030204" pitchFamily="34" charset="0"/>
                  <a:sym typeface="Calibri" panose="020F0502020204030204" pitchFamily="34" charset="0"/>
                </a:rPr>
                <a:t>≥</a:t>
              </a:r>
              <a:r>
                <a:rPr lang="zh-CN" altLang="en-US" sz="1100" dirty="0">
                  <a:cs typeface="Calibri" panose="020F0502020204030204" pitchFamily="34" charset="0"/>
                  <a:sym typeface="Calibri" panose="020F0502020204030204" pitchFamily="34" charset="0"/>
                </a:rPr>
                <a:t>预计值的</a:t>
              </a:r>
              <a:r>
                <a:rPr lang="en-US" altLang="zh-CN" sz="1100" dirty="0">
                  <a:cs typeface="Calibri" panose="020F0502020204030204" pitchFamily="34" charset="0"/>
                  <a:sym typeface="Calibri" panose="020F0502020204030204" pitchFamily="34" charset="0"/>
                </a:rPr>
                <a:t>80%</a:t>
              </a:r>
              <a:endParaRPr lang="zh-CN" altLang="en-US" sz="1100" dirty="0">
                <a:cs typeface="Calibri" panose="020F0502020204030204" pitchFamily="34" charset="0"/>
                <a:sym typeface="Calibri" panose="020F0502020204030204" pitchFamily="34" charset="0"/>
              </a:endParaRPr>
            </a:p>
          </p:txBody>
        </p:sp>
        <p:sp>
          <p:nvSpPr>
            <p:cNvPr id="30" name="文本框 29"/>
            <p:cNvSpPr txBox="1"/>
            <p:nvPr/>
          </p:nvSpPr>
          <p:spPr>
            <a:xfrm>
              <a:off x="6095999" y="3483373"/>
              <a:ext cx="2699754" cy="260107"/>
            </a:xfrm>
            <a:prstGeom prst="rect">
              <a:avLst/>
            </a:prstGeom>
            <a:noFill/>
          </p:spPr>
          <p:txBody>
            <a:bodyPr wrap="square" rtlCol="0">
              <a:spAutoFit/>
            </a:bodyPr>
            <a:lstStyle/>
            <a:p>
              <a:r>
                <a:rPr lang="en-US" altLang="zh-CN" sz="1100" dirty="0">
                  <a:cs typeface="Calibri" panose="020F0502020204030204" pitchFamily="34" charset="0"/>
                </a:rPr>
                <a:t>50% </a:t>
              </a:r>
              <a:r>
                <a:rPr lang="zh-CN" altLang="zh-CN" sz="1100" dirty="0">
                  <a:cs typeface="Calibri" panose="020F0502020204030204" pitchFamily="34" charset="0"/>
                </a:rPr>
                <a:t>≤</a:t>
              </a:r>
              <a:r>
                <a:rPr lang="en-US" altLang="zh-CN" sz="1100" dirty="0">
                  <a:cs typeface="Calibri" panose="020F0502020204030204" pitchFamily="34" charset="0"/>
                </a:rPr>
                <a:t> FEV</a:t>
              </a:r>
              <a:r>
                <a:rPr lang="en-US" altLang="zh-CN" sz="1100" baseline="-25000" dirty="0">
                  <a:cs typeface="Calibri" panose="020F0502020204030204" pitchFamily="34" charset="0"/>
                </a:rPr>
                <a:t>1</a:t>
              </a:r>
              <a:r>
                <a:rPr lang="en-US" altLang="zh-CN" sz="1100" dirty="0">
                  <a:cs typeface="Calibri" panose="020F0502020204030204" pitchFamily="34" charset="0"/>
                </a:rPr>
                <a:t> </a:t>
              </a:r>
              <a:r>
                <a:rPr lang="zh-CN" altLang="zh-CN" sz="1100" dirty="0">
                  <a:cs typeface="Calibri" panose="020F0502020204030204" pitchFamily="34" charset="0"/>
                </a:rPr>
                <a:t>占预计值</a:t>
              </a:r>
              <a:r>
                <a:rPr lang="en-US" altLang="zh-CN" sz="1100" dirty="0">
                  <a:cs typeface="Calibri" panose="020F0502020204030204" pitchFamily="34" charset="0"/>
                </a:rPr>
                <a:t>% &lt; 80</a:t>
              </a:r>
              <a:r>
                <a:rPr lang="en-US" altLang="zh-CN" sz="1100" dirty="0" smtClean="0">
                  <a:cs typeface="Calibri" panose="020F0502020204030204" pitchFamily="34" charset="0"/>
                </a:rPr>
                <a:t>%</a:t>
              </a:r>
              <a:endParaRPr lang="zh-CN" altLang="en-US" sz="1100" dirty="0">
                <a:cs typeface="Calibri" panose="020F0502020204030204" pitchFamily="34" charset="0"/>
                <a:sym typeface="Calibri" panose="020F0502020204030204" pitchFamily="34" charset="0"/>
              </a:endParaRPr>
            </a:p>
          </p:txBody>
        </p:sp>
        <p:sp>
          <p:nvSpPr>
            <p:cNvPr id="31" name="文本框 30"/>
            <p:cNvSpPr txBox="1"/>
            <p:nvPr/>
          </p:nvSpPr>
          <p:spPr>
            <a:xfrm>
              <a:off x="6095999" y="3935331"/>
              <a:ext cx="2875014" cy="260107"/>
            </a:xfrm>
            <a:prstGeom prst="rect">
              <a:avLst/>
            </a:prstGeom>
            <a:noFill/>
          </p:spPr>
          <p:txBody>
            <a:bodyPr wrap="square" rtlCol="0">
              <a:spAutoFit/>
            </a:bodyPr>
            <a:lstStyle/>
            <a:p>
              <a:pPr algn="l"/>
              <a:r>
                <a:rPr lang="en-US" altLang="zh-CN" sz="1100" dirty="0">
                  <a:cs typeface="Calibri" panose="020F0502020204030204" pitchFamily="34" charset="0"/>
                </a:rPr>
                <a:t>30% </a:t>
              </a:r>
              <a:r>
                <a:rPr lang="zh-CN" altLang="zh-CN" sz="1100" dirty="0">
                  <a:cs typeface="Calibri" panose="020F0502020204030204" pitchFamily="34" charset="0"/>
                </a:rPr>
                <a:t>≤</a:t>
              </a:r>
              <a:r>
                <a:rPr lang="en-US" altLang="zh-CN" sz="1100" dirty="0">
                  <a:cs typeface="Calibri" panose="020F0502020204030204" pitchFamily="34" charset="0"/>
                </a:rPr>
                <a:t> FEV</a:t>
              </a:r>
              <a:r>
                <a:rPr lang="en-US" altLang="zh-CN" sz="1100" baseline="-25000" dirty="0">
                  <a:cs typeface="Calibri" panose="020F0502020204030204" pitchFamily="34" charset="0"/>
                </a:rPr>
                <a:t>1</a:t>
              </a:r>
              <a:r>
                <a:rPr lang="en-US" altLang="zh-CN" sz="1100" dirty="0">
                  <a:cs typeface="Calibri" panose="020F0502020204030204" pitchFamily="34" charset="0"/>
                </a:rPr>
                <a:t> </a:t>
              </a:r>
              <a:r>
                <a:rPr lang="zh-CN" altLang="zh-CN" sz="1100" dirty="0">
                  <a:cs typeface="Calibri" panose="020F0502020204030204" pitchFamily="34" charset="0"/>
                </a:rPr>
                <a:t>占预计值</a:t>
              </a:r>
              <a:r>
                <a:rPr lang="en-US" altLang="zh-CN" sz="1100" dirty="0">
                  <a:cs typeface="Calibri" panose="020F0502020204030204" pitchFamily="34" charset="0"/>
                </a:rPr>
                <a:t>% &lt; 50%</a:t>
              </a:r>
              <a:endParaRPr lang="zh-CN" altLang="zh-CN" sz="1100" dirty="0">
                <a:cs typeface="Calibri" panose="020F0502020204030204" pitchFamily="34" charset="0"/>
              </a:endParaRPr>
            </a:p>
          </p:txBody>
        </p:sp>
        <p:sp>
          <p:nvSpPr>
            <p:cNvPr id="32" name="文本框 31"/>
            <p:cNvSpPr txBox="1"/>
            <p:nvPr/>
          </p:nvSpPr>
          <p:spPr>
            <a:xfrm>
              <a:off x="6095999" y="4440842"/>
              <a:ext cx="1785353" cy="261610"/>
            </a:xfrm>
            <a:prstGeom prst="rect">
              <a:avLst/>
            </a:prstGeom>
            <a:noFill/>
          </p:spPr>
          <p:txBody>
            <a:bodyPr wrap="square" rtlCol="0">
              <a:spAutoFit/>
            </a:bodyPr>
            <a:lstStyle/>
            <a:p>
              <a:r>
                <a:rPr lang="en-US" altLang="zh-CN" sz="1100" dirty="0">
                  <a:cs typeface="Calibri" panose="020F0502020204030204" pitchFamily="34" charset="0"/>
                  <a:sym typeface="Calibri" panose="020F0502020204030204" pitchFamily="34" charset="0"/>
                </a:rPr>
                <a:t>FEV</a:t>
              </a:r>
              <a:r>
                <a:rPr lang="en-US" altLang="zh-CN" sz="1100" baseline="-25000" dirty="0">
                  <a:cs typeface="Calibri" panose="020F0502020204030204" pitchFamily="34" charset="0"/>
                  <a:sym typeface="Calibri" panose="020F0502020204030204" pitchFamily="34" charset="0"/>
                </a:rPr>
                <a:t>1</a:t>
              </a:r>
              <a:r>
                <a:rPr lang="en-US" altLang="zh-CN" sz="1100" dirty="0">
                  <a:cs typeface="Calibri" panose="020F0502020204030204" pitchFamily="34" charset="0"/>
                  <a:sym typeface="Calibri" panose="020F0502020204030204" pitchFamily="34" charset="0"/>
                </a:rPr>
                <a:t>&lt;</a:t>
              </a:r>
              <a:r>
                <a:rPr lang="zh-CN" altLang="en-US" sz="1100" dirty="0">
                  <a:cs typeface="Calibri" panose="020F0502020204030204" pitchFamily="34" charset="0"/>
                  <a:sym typeface="Calibri" panose="020F0502020204030204" pitchFamily="34" charset="0"/>
                </a:rPr>
                <a:t>预计值的</a:t>
              </a:r>
              <a:r>
                <a:rPr lang="en-US" altLang="zh-CN" sz="1100" dirty="0">
                  <a:cs typeface="Calibri" panose="020F0502020204030204" pitchFamily="34" charset="0"/>
                  <a:sym typeface="Calibri" panose="020F0502020204030204" pitchFamily="34" charset="0"/>
                </a:rPr>
                <a:t>30%</a:t>
              </a:r>
              <a:endParaRPr lang="zh-CN" altLang="en-US" sz="1100" dirty="0">
                <a:cs typeface="Calibri" panose="020F0502020204030204" pitchFamily="34" charset="0"/>
                <a:sym typeface="Calibri" panose="020F0502020204030204" pitchFamily="34" charset="0"/>
              </a:endParaRPr>
            </a:p>
          </p:txBody>
        </p:sp>
      </p:grpSp>
      <p:grpSp>
        <p:nvGrpSpPr>
          <p:cNvPr id="2" name="Group 5"/>
          <p:cNvGrpSpPr/>
          <p:nvPr/>
        </p:nvGrpSpPr>
        <p:grpSpPr>
          <a:xfrm>
            <a:off x="10539080" y="0"/>
            <a:ext cx="1652920" cy="1699260"/>
            <a:chOff x="5105399" y="0"/>
            <a:chExt cx="1652920" cy="1699260"/>
          </a:xfrm>
        </p:grpSpPr>
        <p:pic>
          <p:nvPicPr>
            <p:cNvPr id="11"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33"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34"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35" name="Group 9"/>
          <p:cNvGrpSpPr/>
          <p:nvPr/>
        </p:nvGrpSpPr>
        <p:grpSpPr>
          <a:xfrm>
            <a:off x="10446950" y="0"/>
            <a:ext cx="1745050" cy="1652322"/>
            <a:chOff x="10446950" y="0"/>
            <a:chExt cx="1745050" cy="1652322"/>
          </a:xfrm>
        </p:grpSpPr>
        <p:pic>
          <p:nvPicPr>
            <p:cNvPr id="36"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37"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38" name="Group 19"/>
          <p:cNvGrpSpPr/>
          <p:nvPr/>
        </p:nvGrpSpPr>
        <p:grpSpPr>
          <a:xfrm>
            <a:off x="10240225" y="0"/>
            <a:ext cx="1951774" cy="1885964"/>
            <a:chOff x="10240225" y="0"/>
            <a:chExt cx="1951774" cy="1885964"/>
          </a:xfrm>
        </p:grpSpPr>
        <p:pic>
          <p:nvPicPr>
            <p:cNvPr id="39"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40"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41"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2.11 gives the mMRC dyspnea scale definitions for 0,1,2,3 and 4. For example, mMRC Grade 3 is 'I stop for breath after walking about 100 meters or after a few minuts on the level'"/>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3" name="Title 2"/>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cs typeface="Calibri" panose="020F0502020204030204" pitchFamily="34" charset="0"/>
                <a:sym typeface="Calibri" panose="020F0502020204030204" pitchFamily="34" charset="0"/>
              </a:rPr>
              <a:t>Modified MRC dyspnea scale</a:t>
            </a:r>
            <a:endParaRPr lang="en-AU" dirty="0">
              <a:latin typeface="+mj-lt"/>
              <a:ea typeface="+mn-ea"/>
              <a:cs typeface="Calibri" panose="020F0502020204030204" pitchFamily="34" charset="0"/>
              <a:sym typeface="Calibri" panose="020F0502020204030204" pitchFamily="34" charset="0"/>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grpSp>
        <p:nvGrpSpPr>
          <p:cNvPr id="2" name="组合 1"/>
          <p:cNvGrpSpPr/>
          <p:nvPr/>
        </p:nvGrpSpPr>
        <p:grpSpPr>
          <a:xfrm>
            <a:off x="2830530" y="1143394"/>
            <a:ext cx="6553441" cy="4598121"/>
            <a:chOff x="2830530" y="1143394"/>
            <a:chExt cx="6553441" cy="4598121"/>
          </a:xfrm>
        </p:grpSpPr>
        <p:pic>
          <p:nvPicPr>
            <p:cNvPr id="22" name="image26.png"/>
            <p:cNvPicPr/>
            <p:nvPr/>
          </p:nvPicPr>
          <p:blipFill>
            <a:blip r:embed="rId2">
              <a:extLst>
                <a:ext uri="{28A0092B-C50C-407E-A947-70E740481C1C}">
                  <a14:useLocalDpi xmlns:a14="http://schemas.microsoft.com/office/drawing/2010/main" val="0"/>
                </a:ext>
              </a:extLst>
            </a:blip>
            <a:stretch>
              <a:fillRect/>
            </a:stretch>
          </p:blipFill>
          <p:spPr>
            <a:xfrm>
              <a:off x="2830530" y="1143394"/>
              <a:ext cx="6553441" cy="4598121"/>
            </a:xfrm>
            <a:prstGeom prst="rect">
              <a:avLst/>
            </a:prstGeom>
          </p:spPr>
        </p:pic>
        <p:sp>
          <p:nvSpPr>
            <p:cNvPr id="23" name="文本框 22"/>
            <p:cNvSpPr txBox="1"/>
            <p:nvPr/>
          </p:nvSpPr>
          <p:spPr>
            <a:xfrm>
              <a:off x="3091373" y="1448226"/>
              <a:ext cx="5580727" cy="34349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zh-CN" altLang="en-US" sz="1600" b="1" dirty="0">
                  <a:solidFill>
                    <a:srgbClr val="FFFFFF"/>
                  </a:solidFill>
                  <a:cs typeface="Calibri" panose="020F0502020204030204" pitchFamily="34" charset="0"/>
                  <a:sym typeface="Calibri" panose="020F0502020204030204" pitchFamily="34" charset="0"/>
                </a:rPr>
                <a:t>改良的英国医学研究委员会（</a:t>
              </a:r>
              <a:r>
                <a:rPr lang="en-US" altLang="zh-CN" sz="1600" b="1" dirty="0" err="1">
                  <a:solidFill>
                    <a:srgbClr val="FFFFFF"/>
                  </a:solidFill>
                  <a:cs typeface="Calibri" panose="020F0502020204030204" pitchFamily="34" charset="0"/>
                  <a:sym typeface="Calibri" panose="020F0502020204030204" pitchFamily="34" charset="0"/>
                </a:rPr>
                <a:t>mMRC</a:t>
              </a:r>
              <a:r>
                <a:rPr lang="zh-CN" altLang="en-US" sz="1600" b="1" dirty="0">
                  <a:solidFill>
                    <a:srgbClr val="FFFFFF"/>
                  </a:solidFill>
                  <a:cs typeface="Calibri" panose="020F0502020204030204" pitchFamily="34" charset="0"/>
                  <a:sym typeface="Calibri" panose="020F0502020204030204" pitchFamily="34" charset="0"/>
                </a:rPr>
                <a:t>）呼吸困难量表</a:t>
              </a:r>
              <a:endParaRPr lang="zh-CN" altLang="en-US" sz="1600" b="1" dirty="0">
                <a:solidFill>
                  <a:srgbClr val="FFFFFF"/>
                </a:solidFill>
                <a:cs typeface="Calibri" panose="020F0502020204030204" pitchFamily="34" charset="0"/>
                <a:sym typeface="Calibri" panose="020F0502020204030204" pitchFamily="34" charset="0"/>
              </a:endParaRPr>
            </a:p>
          </p:txBody>
        </p:sp>
        <p:sp>
          <p:nvSpPr>
            <p:cNvPr id="24" name="文本框 23"/>
            <p:cNvSpPr txBox="1"/>
            <p:nvPr/>
          </p:nvSpPr>
          <p:spPr>
            <a:xfrm>
              <a:off x="8412163" y="1657542"/>
              <a:ext cx="796659" cy="26542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r>
                <a:rPr lang="zh-CN" altLang="en-US" sz="1100" b="1" dirty="0">
                  <a:solidFill>
                    <a:schemeClr val="bg1"/>
                  </a:solidFill>
                  <a:cs typeface="Calibri" panose="020F0502020204030204" pitchFamily="34" charset="0"/>
                  <a:sym typeface="Calibri" panose="020F0502020204030204" pitchFamily="34" charset="0"/>
                </a:rPr>
                <a:t>图 </a:t>
              </a:r>
              <a:r>
                <a:rPr lang="en-US" altLang="zh-CN" sz="1100" b="1" dirty="0">
                  <a:solidFill>
                    <a:schemeClr val="bg1"/>
                  </a:solidFill>
                  <a:cs typeface="Calibri" panose="020F0502020204030204" pitchFamily="34" charset="0"/>
                  <a:sym typeface="Calibri" panose="020F0502020204030204" pitchFamily="34" charset="0"/>
                </a:rPr>
                <a:t>2.11</a:t>
              </a:r>
              <a:endParaRPr lang="zh-CN" altLang="en-US" sz="1100" b="1" dirty="0">
                <a:solidFill>
                  <a:schemeClr val="bg1"/>
                </a:solidFill>
                <a:cs typeface="Calibri" panose="020F0502020204030204" pitchFamily="34" charset="0"/>
                <a:sym typeface="Calibri" panose="020F0502020204030204" pitchFamily="34" charset="0"/>
              </a:endParaRPr>
            </a:p>
          </p:txBody>
        </p:sp>
        <p:sp>
          <p:nvSpPr>
            <p:cNvPr id="25" name="文本框 24"/>
            <p:cNvSpPr txBox="1"/>
            <p:nvPr/>
          </p:nvSpPr>
          <p:spPr>
            <a:xfrm>
              <a:off x="3091373" y="2169947"/>
              <a:ext cx="5460569" cy="281041"/>
            </a:xfrm>
            <a:prstGeom prst="rect">
              <a:avLst/>
            </a:prstGeom>
            <a:noFill/>
          </p:spPr>
          <p:txBody>
            <a:bodyPr wrap="square" rtlCol="0">
              <a:spAutoFit/>
            </a:bodyPr>
            <a:lstStyle/>
            <a:p>
              <a:r>
                <a:rPr lang="zh-CN" altLang="en-US" sz="1200" b="1" dirty="0">
                  <a:solidFill>
                    <a:srgbClr val="1F3661"/>
                  </a:solidFill>
                  <a:cs typeface="Calibri" panose="020F0502020204030204" pitchFamily="34" charset="0"/>
                  <a:sym typeface="Calibri" panose="020F0502020204030204" pitchFamily="34" charset="0"/>
                </a:rPr>
                <a:t>请勾选符合您情况的选</a:t>
              </a:r>
              <a:r>
                <a:rPr lang="zh-CN" altLang="en-US" sz="1200" b="1" dirty="0" smtClean="0">
                  <a:solidFill>
                    <a:srgbClr val="1F3661"/>
                  </a:solidFill>
                  <a:cs typeface="Calibri" panose="020F0502020204030204" pitchFamily="34" charset="0"/>
                  <a:sym typeface="Calibri" panose="020F0502020204030204" pitchFamily="34" charset="0"/>
                </a:rPr>
                <a:t>框 </a:t>
              </a:r>
              <a:r>
                <a:rPr lang="en-US" altLang="zh-CN" sz="1200" b="1" dirty="0">
                  <a:solidFill>
                    <a:srgbClr val="1F3661"/>
                  </a:solidFill>
                  <a:cs typeface="Calibri" panose="020F0502020204030204" pitchFamily="34" charset="0"/>
                  <a:sym typeface="Calibri" panose="020F0502020204030204" pitchFamily="34" charset="0"/>
                </a:rPr>
                <a:t>| </a:t>
              </a:r>
              <a:r>
                <a:rPr lang="zh-CN" altLang="en-US" sz="1200" b="1" dirty="0">
                  <a:solidFill>
                    <a:srgbClr val="1F3661"/>
                  </a:solidFill>
                  <a:cs typeface="Calibri" panose="020F0502020204030204" pitchFamily="34" charset="0"/>
                  <a:sym typeface="Calibri" panose="020F0502020204030204" pitchFamily="34" charset="0"/>
                </a:rPr>
                <a:t>仅勾选一个选</a:t>
              </a:r>
              <a:r>
                <a:rPr lang="zh-CN" altLang="en-US" sz="1200" b="1" dirty="0" smtClean="0">
                  <a:solidFill>
                    <a:srgbClr val="1F3661"/>
                  </a:solidFill>
                  <a:cs typeface="Calibri" panose="020F0502020204030204" pitchFamily="34" charset="0"/>
                  <a:sym typeface="Calibri" panose="020F0502020204030204" pitchFamily="34" charset="0"/>
                </a:rPr>
                <a:t>框 </a:t>
              </a:r>
              <a:r>
                <a:rPr lang="en-US" altLang="zh-CN" sz="1200" b="1" dirty="0">
                  <a:solidFill>
                    <a:srgbClr val="1F3661"/>
                  </a:solidFill>
                  <a:cs typeface="Calibri" panose="020F0502020204030204" pitchFamily="34" charset="0"/>
                  <a:sym typeface="Calibri" panose="020F0502020204030204" pitchFamily="34" charset="0"/>
                </a:rPr>
                <a:t>| 0-4 </a:t>
              </a:r>
              <a:r>
                <a:rPr lang="zh-CN" altLang="en-US" sz="1200" b="1" dirty="0">
                  <a:solidFill>
                    <a:srgbClr val="1F3661"/>
                  </a:solidFill>
                  <a:cs typeface="Calibri" panose="020F0502020204030204" pitchFamily="34" charset="0"/>
                  <a:sym typeface="Calibri" panose="020F0502020204030204" pitchFamily="34" charset="0"/>
                </a:rPr>
                <a:t>级</a:t>
              </a:r>
              <a:endParaRPr lang="zh-CN" altLang="en-US" sz="1200" b="1" dirty="0">
                <a:solidFill>
                  <a:srgbClr val="1F3661"/>
                </a:solidFill>
                <a:cs typeface="Calibri" panose="020F0502020204030204" pitchFamily="34" charset="0"/>
                <a:sym typeface="Calibri" panose="020F0502020204030204" pitchFamily="34" charset="0"/>
              </a:endParaRPr>
            </a:p>
          </p:txBody>
        </p:sp>
        <p:sp>
          <p:nvSpPr>
            <p:cNvPr id="26" name="文本框 25"/>
            <p:cNvSpPr txBox="1"/>
            <p:nvPr/>
          </p:nvSpPr>
          <p:spPr>
            <a:xfrm>
              <a:off x="4447689" y="3069229"/>
              <a:ext cx="1058830" cy="847178"/>
            </a:xfrm>
            <a:prstGeom prst="rect">
              <a:avLst/>
            </a:prstGeom>
            <a:noFill/>
          </p:spPr>
          <p:txBody>
            <a:bodyPr wrap="square" lIns="0" tIns="72000" rIns="0" bIns="252000" rtlCol="0">
              <a:spAutoFit/>
            </a:bodyPr>
            <a:lstStyle/>
            <a:p>
              <a:r>
                <a:rPr lang="zh-CN" altLang="en-US" sz="1100" dirty="0">
                  <a:cs typeface="Calibri" panose="020F0502020204030204" pitchFamily="34" charset="0"/>
                  <a:sym typeface="Calibri" panose="020F0502020204030204" pitchFamily="34" charset="0"/>
                </a:rPr>
                <a:t>我在平地快步行走或爬缓坡时出现气短</a:t>
              </a:r>
              <a:endParaRPr lang="zh-CN" altLang="en-US" sz="1100" dirty="0">
                <a:cs typeface="Calibri" panose="020F0502020204030204" pitchFamily="34" charset="0"/>
                <a:sym typeface="Calibri" panose="020F0502020204030204" pitchFamily="34" charset="0"/>
              </a:endParaRPr>
            </a:p>
          </p:txBody>
        </p:sp>
        <p:sp>
          <p:nvSpPr>
            <p:cNvPr id="27" name="文本框 26"/>
            <p:cNvSpPr txBox="1"/>
            <p:nvPr/>
          </p:nvSpPr>
          <p:spPr>
            <a:xfrm>
              <a:off x="6833592" y="3069229"/>
              <a:ext cx="1058830" cy="1018926"/>
            </a:xfrm>
            <a:prstGeom prst="rect">
              <a:avLst/>
            </a:prstGeom>
            <a:noFill/>
          </p:spPr>
          <p:txBody>
            <a:bodyPr wrap="square" lIns="0" tIns="72000" rIns="0" bIns="252000" rtlCol="0">
              <a:spAutoFit/>
            </a:bodyPr>
            <a:lstStyle/>
            <a:p>
              <a:r>
                <a:rPr lang="zh-CN" altLang="en-US" sz="1100" dirty="0">
                  <a:cs typeface="Calibri" panose="020F0502020204030204" pitchFamily="34" charset="0"/>
                  <a:sym typeface="Calibri" panose="020F0502020204030204" pitchFamily="34" charset="0"/>
                </a:rPr>
                <a:t>我在平地行走</a:t>
              </a:r>
              <a:endParaRPr lang="en-US" altLang="zh-CN" sz="1100" dirty="0">
                <a:cs typeface="Calibri" panose="020F0502020204030204" pitchFamily="34" charset="0"/>
                <a:sym typeface="Calibri" panose="020F0502020204030204" pitchFamily="34" charset="0"/>
              </a:endParaRPr>
            </a:p>
            <a:p>
              <a:r>
                <a:rPr lang="en-US" altLang="zh-CN" sz="1100" dirty="0">
                  <a:cs typeface="Calibri" panose="020F0502020204030204" pitchFamily="34" charset="0"/>
                  <a:sym typeface="Calibri" panose="020F0502020204030204" pitchFamily="34" charset="0"/>
                </a:rPr>
                <a:t>100 </a:t>
              </a:r>
              <a:r>
                <a:rPr lang="zh-CN" altLang="en-US" sz="1100" dirty="0">
                  <a:cs typeface="Calibri" panose="020F0502020204030204" pitchFamily="34" charset="0"/>
                  <a:sym typeface="Calibri" panose="020F0502020204030204" pitchFamily="34" charset="0"/>
                </a:rPr>
                <a:t>米左右或数分钟后需要停下来喘气</a:t>
              </a:r>
              <a:endParaRPr lang="zh-CN" altLang="en-US" sz="1100" dirty="0">
                <a:cs typeface="Calibri" panose="020F0502020204030204" pitchFamily="34" charset="0"/>
                <a:sym typeface="Calibri" panose="020F0502020204030204" pitchFamily="34" charset="0"/>
              </a:endParaRPr>
            </a:p>
          </p:txBody>
        </p:sp>
        <p:sp>
          <p:nvSpPr>
            <p:cNvPr id="28" name="文本框 27"/>
            <p:cNvSpPr txBox="1"/>
            <p:nvPr/>
          </p:nvSpPr>
          <p:spPr>
            <a:xfrm>
              <a:off x="3246788" y="3069229"/>
              <a:ext cx="1058830" cy="847178"/>
            </a:xfrm>
            <a:prstGeom prst="rect">
              <a:avLst/>
            </a:prstGeom>
            <a:noFill/>
          </p:spPr>
          <p:txBody>
            <a:bodyPr wrap="square" lIns="0" tIns="72000" rIns="0" bIns="252000" rtlCol="0">
              <a:spAutoFit/>
            </a:bodyPr>
            <a:lstStyle/>
            <a:p>
              <a:r>
                <a:rPr lang="zh-CN" altLang="en-US" sz="1100" dirty="0">
                  <a:cs typeface="Calibri" panose="020F0502020204030204" pitchFamily="34" charset="0"/>
                  <a:sym typeface="Calibri" panose="020F0502020204030204" pitchFamily="34" charset="0"/>
                </a:rPr>
                <a:t>我仅在剧烈运动时才感到喘不过气</a:t>
              </a:r>
              <a:endParaRPr lang="zh-CN" altLang="en-US" sz="1100" dirty="0">
                <a:cs typeface="Calibri" panose="020F0502020204030204" pitchFamily="34" charset="0"/>
                <a:sym typeface="Calibri" panose="020F0502020204030204" pitchFamily="34" charset="0"/>
              </a:endParaRPr>
            </a:p>
          </p:txBody>
        </p:sp>
        <p:sp>
          <p:nvSpPr>
            <p:cNvPr id="29" name="文本框 28"/>
            <p:cNvSpPr txBox="1"/>
            <p:nvPr/>
          </p:nvSpPr>
          <p:spPr>
            <a:xfrm>
              <a:off x="5633109" y="3069229"/>
              <a:ext cx="1058830" cy="1018926"/>
            </a:xfrm>
            <a:prstGeom prst="rect">
              <a:avLst/>
            </a:prstGeom>
            <a:noFill/>
          </p:spPr>
          <p:txBody>
            <a:bodyPr wrap="square" lIns="0" tIns="72000" rIns="0" bIns="252000" rtlCol="0">
              <a:spAutoFit/>
            </a:bodyPr>
            <a:lstStyle/>
            <a:p>
              <a:r>
                <a:rPr lang="zh-CN" altLang="en-US" sz="1100" dirty="0">
                  <a:cs typeface="Calibri" panose="020F0502020204030204" pitchFamily="34" charset="0"/>
                  <a:sym typeface="Calibri" panose="020F0502020204030204" pitchFamily="34" charset="0"/>
                </a:rPr>
                <a:t>我由于气喘，平地行走时比同龄人慢或需要停下来休息</a:t>
              </a:r>
              <a:endParaRPr lang="zh-CN" altLang="en-US" sz="1100" dirty="0">
                <a:cs typeface="Calibri" panose="020F0502020204030204" pitchFamily="34" charset="0"/>
                <a:sym typeface="Calibri" panose="020F0502020204030204" pitchFamily="34" charset="0"/>
              </a:endParaRPr>
            </a:p>
          </p:txBody>
        </p:sp>
        <p:sp>
          <p:nvSpPr>
            <p:cNvPr id="30" name="文本框 29"/>
            <p:cNvSpPr txBox="1"/>
            <p:nvPr/>
          </p:nvSpPr>
          <p:spPr>
            <a:xfrm>
              <a:off x="7996426" y="3069229"/>
              <a:ext cx="1058830" cy="1190673"/>
            </a:xfrm>
            <a:prstGeom prst="rect">
              <a:avLst/>
            </a:prstGeom>
            <a:noFill/>
          </p:spPr>
          <p:txBody>
            <a:bodyPr wrap="square" lIns="0" tIns="72000" rIns="0" bIns="252000" rtlCol="0">
              <a:spAutoFit/>
            </a:bodyPr>
            <a:lstStyle/>
            <a:p>
              <a:r>
                <a:rPr lang="zh-CN" altLang="en-US" sz="1100" dirty="0">
                  <a:cs typeface="Calibri" panose="020F0502020204030204" pitchFamily="34" charset="0"/>
                  <a:sym typeface="Calibri" panose="020F0502020204030204" pitchFamily="34" charset="0"/>
                </a:rPr>
                <a:t>我因为喘不过气以致于不能离开家，或在穿、脱衣服时感觉喘不过气</a:t>
              </a:r>
              <a:endParaRPr lang="zh-CN" altLang="en-US" sz="1100" dirty="0">
                <a:cs typeface="Calibri" panose="020F0502020204030204" pitchFamily="34" charset="0"/>
                <a:sym typeface="Calibri" panose="020F0502020204030204" pitchFamily="34" charset="0"/>
              </a:endParaRPr>
            </a:p>
          </p:txBody>
        </p:sp>
        <p:sp>
          <p:nvSpPr>
            <p:cNvPr id="31" name="文本框 30"/>
            <p:cNvSpPr txBox="1"/>
            <p:nvPr/>
          </p:nvSpPr>
          <p:spPr>
            <a:xfrm>
              <a:off x="4426423" y="2657149"/>
              <a:ext cx="1058830" cy="281041"/>
            </a:xfrm>
            <a:prstGeom prst="rect">
              <a:avLst/>
            </a:prstGeom>
            <a:noFill/>
          </p:spPr>
          <p:txBody>
            <a:bodyPr wrap="square" rtlCol="0">
              <a:spAutoFit/>
            </a:bodyPr>
            <a:lstStyle/>
            <a:p>
              <a:pPr algn="ctr"/>
              <a:r>
                <a:rPr lang="en-US" altLang="zh-CN" sz="1200" b="1" dirty="0" err="1">
                  <a:solidFill>
                    <a:srgbClr val="1F3661"/>
                  </a:solidFill>
                  <a:cs typeface="Calibri" panose="020F0502020204030204" pitchFamily="34" charset="0"/>
                  <a:sym typeface="Calibri" panose="020F0502020204030204" pitchFamily="34" charset="0"/>
                </a:rPr>
                <a:t>mMRC</a:t>
              </a:r>
              <a:r>
                <a:rPr lang="en-US" altLang="zh-CN" sz="1200" b="1" dirty="0">
                  <a:solidFill>
                    <a:srgbClr val="1F3661"/>
                  </a:solidFill>
                  <a:cs typeface="Calibri" panose="020F0502020204030204" pitchFamily="34" charset="0"/>
                  <a:sym typeface="Calibri" panose="020F0502020204030204" pitchFamily="34" charset="0"/>
                </a:rPr>
                <a:t> 1</a:t>
              </a:r>
              <a:r>
                <a:rPr lang="zh-CN" altLang="en-US" sz="1200" b="1" dirty="0">
                  <a:solidFill>
                    <a:srgbClr val="1F3661"/>
                  </a:solidFill>
                  <a:cs typeface="Calibri" panose="020F0502020204030204" pitchFamily="34" charset="0"/>
                  <a:sym typeface="Calibri" panose="020F0502020204030204" pitchFamily="34" charset="0"/>
                </a:rPr>
                <a:t>级</a:t>
              </a:r>
              <a:endParaRPr lang="zh-CN" altLang="en-US" sz="1200" b="1" dirty="0">
                <a:solidFill>
                  <a:srgbClr val="1F3661"/>
                </a:solidFill>
                <a:cs typeface="Calibri" panose="020F0502020204030204" pitchFamily="34" charset="0"/>
                <a:sym typeface="Calibri" panose="020F0502020204030204" pitchFamily="34" charset="0"/>
              </a:endParaRPr>
            </a:p>
          </p:txBody>
        </p:sp>
        <p:sp>
          <p:nvSpPr>
            <p:cNvPr id="32" name="文本框 31"/>
            <p:cNvSpPr txBox="1"/>
            <p:nvPr/>
          </p:nvSpPr>
          <p:spPr>
            <a:xfrm>
              <a:off x="3218040" y="2657149"/>
              <a:ext cx="1058830" cy="281041"/>
            </a:xfrm>
            <a:prstGeom prst="rect">
              <a:avLst/>
            </a:prstGeom>
            <a:noFill/>
          </p:spPr>
          <p:txBody>
            <a:bodyPr wrap="square" rtlCol="0">
              <a:spAutoFit/>
            </a:bodyPr>
            <a:lstStyle/>
            <a:p>
              <a:pPr algn="ctr"/>
              <a:r>
                <a:rPr lang="en-US" altLang="zh-CN" sz="1200" b="1" dirty="0" err="1">
                  <a:solidFill>
                    <a:srgbClr val="1F3661"/>
                  </a:solidFill>
                  <a:cs typeface="Calibri" panose="020F0502020204030204" pitchFamily="34" charset="0"/>
                  <a:sym typeface="Calibri" panose="020F0502020204030204" pitchFamily="34" charset="0"/>
                </a:rPr>
                <a:t>mMRC</a:t>
              </a:r>
              <a:r>
                <a:rPr lang="en-US" altLang="zh-CN" sz="1200" b="1" dirty="0">
                  <a:solidFill>
                    <a:srgbClr val="1F3661"/>
                  </a:solidFill>
                  <a:cs typeface="Calibri" panose="020F0502020204030204" pitchFamily="34" charset="0"/>
                  <a:sym typeface="Calibri" panose="020F0502020204030204" pitchFamily="34" charset="0"/>
                </a:rPr>
                <a:t> 0 </a:t>
              </a:r>
              <a:r>
                <a:rPr lang="zh-CN" altLang="en-US" sz="1200" b="1" dirty="0">
                  <a:solidFill>
                    <a:srgbClr val="1F3661"/>
                  </a:solidFill>
                  <a:cs typeface="Calibri" panose="020F0502020204030204" pitchFamily="34" charset="0"/>
                  <a:sym typeface="Calibri" panose="020F0502020204030204" pitchFamily="34" charset="0"/>
                </a:rPr>
                <a:t>级</a:t>
              </a:r>
              <a:endParaRPr lang="zh-CN" altLang="en-US" sz="1200" b="1" dirty="0">
                <a:solidFill>
                  <a:srgbClr val="1F3661"/>
                </a:solidFill>
                <a:cs typeface="Calibri" panose="020F0502020204030204" pitchFamily="34" charset="0"/>
                <a:sym typeface="Calibri" panose="020F0502020204030204" pitchFamily="34" charset="0"/>
              </a:endParaRPr>
            </a:p>
          </p:txBody>
        </p:sp>
        <p:sp>
          <p:nvSpPr>
            <p:cNvPr id="33" name="文本框 32"/>
            <p:cNvSpPr txBox="1"/>
            <p:nvPr/>
          </p:nvSpPr>
          <p:spPr>
            <a:xfrm>
              <a:off x="5602835" y="2657148"/>
              <a:ext cx="1058830" cy="281041"/>
            </a:xfrm>
            <a:prstGeom prst="rect">
              <a:avLst/>
            </a:prstGeom>
            <a:noFill/>
          </p:spPr>
          <p:txBody>
            <a:bodyPr wrap="square" rtlCol="0">
              <a:spAutoFit/>
            </a:bodyPr>
            <a:lstStyle/>
            <a:p>
              <a:pPr algn="ctr"/>
              <a:r>
                <a:rPr lang="en-US" altLang="zh-CN" sz="1200" b="1" dirty="0" err="1">
                  <a:solidFill>
                    <a:srgbClr val="1F3661"/>
                  </a:solidFill>
                  <a:cs typeface="Calibri" panose="020F0502020204030204" pitchFamily="34" charset="0"/>
                  <a:sym typeface="Calibri" panose="020F0502020204030204" pitchFamily="34" charset="0"/>
                </a:rPr>
                <a:t>mMRC</a:t>
              </a:r>
              <a:r>
                <a:rPr lang="en-US" altLang="zh-CN" sz="1200" b="1" dirty="0">
                  <a:solidFill>
                    <a:srgbClr val="1F3661"/>
                  </a:solidFill>
                  <a:cs typeface="Calibri" panose="020F0502020204030204" pitchFamily="34" charset="0"/>
                  <a:sym typeface="Calibri" panose="020F0502020204030204" pitchFamily="34" charset="0"/>
                </a:rPr>
                <a:t> 2</a:t>
              </a:r>
              <a:r>
                <a:rPr lang="zh-CN" altLang="en-US" sz="1200" b="1" dirty="0">
                  <a:solidFill>
                    <a:srgbClr val="1F3661"/>
                  </a:solidFill>
                  <a:cs typeface="Calibri" panose="020F0502020204030204" pitchFamily="34" charset="0"/>
                  <a:sym typeface="Calibri" panose="020F0502020204030204" pitchFamily="34" charset="0"/>
                </a:rPr>
                <a:t>级</a:t>
              </a:r>
              <a:endParaRPr lang="zh-CN" altLang="en-US" sz="1200" b="1" dirty="0">
                <a:solidFill>
                  <a:srgbClr val="1F3661"/>
                </a:solidFill>
                <a:cs typeface="Calibri" panose="020F0502020204030204" pitchFamily="34" charset="0"/>
                <a:sym typeface="Calibri" panose="020F0502020204030204" pitchFamily="34" charset="0"/>
              </a:endParaRPr>
            </a:p>
          </p:txBody>
        </p:sp>
        <p:sp>
          <p:nvSpPr>
            <p:cNvPr id="34" name="文本框 33"/>
            <p:cNvSpPr txBox="1"/>
            <p:nvPr/>
          </p:nvSpPr>
          <p:spPr>
            <a:xfrm>
              <a:off x="6789952" y="2657148"/>
              <a:ext cx="1058830" cy="281041"/>
            </a:xfrm>
            <a:prstGeom prst="rect">
              <a:avLst/>
            </a:prstGeom>
            <a:noFill/>
          </p:spPr>
          <p:txBody>
            <a:bodyPr wrap="square" rtlCol="0">
              <a:spAutoFit/>
            </a:bodyPr>
            <a:lstStyle/>
            <a:p>
              <a:pPr algn="ctr"/>
              <a:r>
                <a:rPr lang="en-US" altLang="zh-CN" sz="1200" b="1" dirty="0" err="1">
                  <a:solidFill>
                    <a:srgbClr val="1F3661"/>
                  </a:solidFill>
                  <a:cs typeface="Calibri" panose="020F0502020204030204" pitchFamily="34" charset="0"/>
                  <a:sym typeface="Calibri" panose="020F0502020204030204" pitchFamily="34" charset="0"/>
                </a:rPr>
                <a:t>mMRC</a:t>
              </a:r>
              <a:r>
                <a:rPr lang="en-US" altLang="zh-CN" sz="1200" b="1" dirty="0">
                  <a:solidFill>
                    <a:srgbClr val="1F3661"/>
                  </a:solidFill>
                  <a:cs typeface="Calibri" panose="020F0502020204030204" pitchFamily="34" charset="0"/>
                  <a:sym typeface="Calibri" panose="020F0502020204030204" pitchFamily="34" charset="0"/>
                </a:rPr>
                <a:t> 3</a:t>
              </a:r>
              <a:r>
                <a:rPr lang="zh-CN" altLang="en-US" sz="1200" b="1" dirty="0">
                  <a:solidFill>
                    <a:srgbClr val="1F3661"/>
                  </a:solidFill>
                  <a:cs typeface="Calibri" panose="020F0502020204030204" pitchFamily="34" charset="0"/>
                  <a:sym typeface="Calibri" panose="020F0502020204030204" pitchFamily="34" charset="0"/>
                </a:rPr>
                <a:t>级</a:t>
              </a:r>
              <a:endParaRPr lang="zh-CN" altLang="en-US" sz="1200" b="1" dirty="0">
                <a:solidFill>
                  <a:srgbClr val="1F3661"/>
                </a:solidFill>
                <a:cs typeface="Calibri" panose="020F0502020204030204" pitchFamily="34" charset="0"/>
                <a:sym typeface="Calibri" panose="020F0502020204030204" pitchFamily="34" charset="0"/>
              </a:endParaRPr>
            </a:p>
          </p:txBody>
        </p:sp>
        <p:sp>
          <p:nvSpPr>
            <p:cNvPr id="35" name="文本框 34"/>
            <p:cNvSpPr txBox="1"/>
            <p:nvPr/>
          </p:nvSpPr>
          <p:spPr>
            <a:xfrm>
              <a:off x="7981361" y="2657148"/>
              <a:ext cx="1058830" cy="281041"/>
            </a:xfrm>
            <a:prstGeom prst="rect">
              <a:avLst/>
            </a:prstGeom>
            <a:noFill/>
          </p:spPr>
          <p:txBody>
            <a:bodyPr wrap="square" rtlCol="0">
              <a:spAutoFit/>
            </a:bodyPr>
            <a:lstStyle/>
            <a:p>
              <a:pPr algn="ctr"/>
              <a:r>
                <a:rPr lang="en-US" altLang="zh-CN" sz="1200" b="1" dirty="0" err="1">
                  <a:solidFill>
                    <a:srgbClr val="1F3661"/>
                  </a:solidFill>
                  <a:cs typeface="Calibri" panose="020F0502020204030204" pitchFamily="34" charset="0"/>
                  <a:sym typeface="Calibri" panose="020F0502020204030204" pitchFamily="34" charset="0"/>
                </a:rPr>
                <a:t>mMRC</a:t>
              </a:r>
              <a:r>
                <a:rPr lang="en-US" altLang="zh-CN" sz="1200" b="1" dirty="0">
                  <a:solidFill>
                    <a:srgbClr val="1F3661"/>
                  </a:solidFill>
                  <a:cs typeface="Calibri" panose="020F0502020204030204" pitchFamily="34" charset="0"/>
                  <a:sym typeface="Calibri" panose="020F0502020204030204" pitchFamily="34" charset="0"/>
                </a:rPr>
                <a:t> 4</a:t>
              </a:r>
              <a:r>
                <a:rPr lang="zh-CN" altLang="en-US" sz="1200" b="1" dirty="0">
                  <a:solidFill>
                    <a:srgbClr val="1F3661"/>
                  </a:solidFill>
                  <a:cs typeface="Calibri" panose="020F0502020204030204" pitchFamily="34" charset="0"/>
                  <a:sym typeface="Calibri" panose="020F0502020204030204" pitchFamily="34" charset="0"/>
                </a:rPr>
                <a:t>级</a:t>
              </a:r>
              <a:endParaRPr lang="zh-CN" altLang="en-US" sz="1200" b="1" dirty="0">
                <a:solidFill>
                  <a:srgbClr val="1F3661"/>
                </a:solidFill>
                <a:cs typeface="Calibri" panose="020F0502020204030204" pitchFamily="34" charset="0"/>
                <a:sym typeface="Calibri" panose="020F0502020204030204" pitchFamily="34" charset="0"/>
              </a:endParaRPr>
            </a:p>
          </p:txBody>
        </p:sp>
      </p:grpSp>
      <p:grpSp>
        <p:nvGrpSpPr>
          <p:cNvPr id="11" name="Group 5"/>
          <p:cNvGrpSpPr/>
          <p:nvPr/>
        </p:nvGrpSpPr>
        <p:grpSpPr>
          <a:xfrm>
            <a:off x="10539080" y="0"/>
            <a:ext cx="1652920" cy="1699260"/>
            <a:chOff x="5105399" y="0"/>
            <a:chExt cx="1652920" cy="1699260"/>
          </a:xfrm>
        </p:grpSpPr>
        <p:pic>
          <p:nvPicPr>
            <p:cNvPr id="20"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21"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36"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37" name="Group 9"/>
          <p:cNvGrpSpPr/>
          <p:nvPr/>
        </p:nvGrpSpPr>
        <p:grpSpPr>
          <a:xfrm>
            <a:off x="10446950" y="0"/>
            <a:ext cx="1745050" cy="1652322"/>
            <a:chOff x="10446950" y="0"/>
            <a:chExt cx="1745050" cy="1652322"/>
          </a:xfrm>
        </p:grpSpPr>
        <p:pic>
          <p:nvPicPr>
            <p:cNvPr id="38"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39"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40" name="Group 19"/>
          <p:cNvGrpSpPr/>
          <p:nvPr/>
        </p:nvGrpSpPr>
        <p:grpSpPr>
          <a:xfrm>
            <a:off x="10240225" y="0"/>
            <a:ext cx="1951774" cy="1885964"/>
            <a:chOff x="10240225" y="0"/>
            <a:chExt cx="1951774" cy="1885964"/>
          </a:xfrm>
        </p:grpSpPr>
        <p:pic>
          <p:nvPicPr>
            <p:cNvPr id="41"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42"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43"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2.12 lists the CAAT Assessment survey items - there are 8 items altogether which are scored from 0 to 5. For example My chest does not feel tight at all (0) to My chest feels very tight (5)."/>
          <p:cNvPicPr>
            <a:picLocks noChangeAspect="1"/>
          </p:cNvPicPr>
          <p:nvPr/>
        </p:nvPicPr>
        <p:blipFill rotWithShape="1">
          <a:blip r:embed="rId1"/>
          <a:srcRect t="31360" r="78109" b="32786"/>
          <a:stretch>
            <a:fillRect/>
          </a:stretch>
        </p:blipFill>
        <p:spPr>
          <a:xfrm rot="5400000">
            <a:off x="2666999"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3" name="Title 2"/>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cs typeface="Calibri" panose="020F0502020204030204" pitchFamily="34" charset="0"/>
                <a:sym typeface="Calibri" panose="020F0502020204030204" pitchFamily="34" charset="0"/>
              </a:rPr>
              <a:t>CAAT assessment</a:t>
            </a:r>
            <a:endParaRPr lang="en-AU" dirty="0">
              <a:latin typeface="+mj-lt"/>
              <a:ea typeface="+mn-ea"/>
              <a:cs typeface="Calibri" panose="020F0502020204030204" pitchFamily="34" charset="0"/>
              <a:sym typeface="Calibri" panose="020F0502020204030204" pitchFamily="34" charset="0"/>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grpSp>
        <p:nvGrpSpPr>
          <p:cNvPr id="20" name="组合 19"/>
          <p:cNvGrpSpPr/>
          <p:nvPr/>
        </p:nvGrpSpPr>
        <p:grpSpPr>
          <a:xfrm>
            <a:off x="2755265" y="124775"/>
            <a:ext cx="6687185" cy="6422169"/>
            <a:chOff x="2856865" y="327977"/>
            <a:chExt cx="6478270" cy="6202045"/>
          </a:xfrm>
        </p:grpSpPr>
        <p:pic>
          <p:nvPicPr>
            <p:cNvPr id="21" name="image27.png"/>
            <p:cNvPicPr/>
            <p:nvPr/>
          </p:nvPicPr>
          <p:blipFill>
            <a:blip r:embed="rId2">
              <a:extLst>
                <a:ext uri="{28A0092B-C50C-407E-A947-70E740481C1C}">
                  <a14:useLocalDpi xmlns:a14="http://schemas.microsoft.com/office/drawing/2010/main" val="0"/>
                </a:ext>
              </a:extLst>
            </a:blip>
            <a:stretch>
              <a:fillRect/>
            </a:stretch>
          </p:blipFill>
          <p:spPr>
            <a:xfrm>
              <a:off x="2856865" y="327977"/>
              <a:ext cx="6478270" cy="6202045"/>
            </a:xfrm>
            <a:prstGeom prst="rect">
              <a:avLst/>
            </a:prstGeom>
          </p:spPr>
        </p:pic>
        <p:sp>
          <p:nvSpPr>
            <p:cNvPr id="22" name="文本框 418"/>
            <p:cNvSpPr txBox="1"/>
            <p:nvPr/>
          </p:nvSpPr>
          <p:spPr>
            <a:xfrm>
              <a:off x="3179807" y="699161"/>
              <a:ext cx="4961255" cy="26737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r>
                <a:rPr lang="en-US" b="1" kern="1050" dirty="0">
                  <a:solidFill>
                    <a:srgbClr val="FFFFFF"/>
                  </a:solidFill>
                  <a:effectLst/>
                  <a:cs typeface="Calibri" panose="020F0502020204030204" pitchFamily="34" charset="0"/>
                  <a:sym typeface="Calibri" panose="020F0502020204030204" pitchFamily="34" charset="0"/>
                </a:rPr>
                <a:t>CAAT</a:t>
              </a:r>
              <a:r>
                <a:rPr lang="zh-CN" b="1" kern="1050" dirty="0">
                  <a:solidFill>
                    <a:srgbClr val="FFFFFF"/>
                  </a:solidFill>
                  <a:effectLst/>
                  <a:cs typeface="Calibri" panose="020F0502020204030204" pitchFamily="34" charset="0"/>
                  <a:sym typeface="Calibri" panose="020F0502020204030204" pitchFamily="34" charset="0"/>
                </a:rPr>
                <a:t>™</a:t>
              </a:r>
              <a:r>
                <a:rPr lang="en-US" altLang="zh-CN" b="1" kern="1050" dirty="0">
                  <a:solidFill>
                    <a:srgbClr val="FFFFFF"/>
                  </a:solidFill>
                  <a:effectLst/>
                  <a:cs typeface="Calibri" panose="020F0502020204030204" pitchFamily="34" charset="0"/>
                  <a:sym typeface="Calibri" panose="020F0502020204030204" pitchFamily="34" charset="0"/>
                </a:rPr>
                <a:t> </a:t>
              </a:r>
              <a:r>
                <a:rPr lang="zh-CN" b="1" kern="1050" dirty="0">
                  <a:solidFill>
                    <a:srgbClr val="FFFFFF"/>
                  </a:solidFill>
                  <a:effectLst/>
                  <a:cs typeface="Calibri" panose="020F0502020204030204" pitchFamily="34" charset="0"/>
                  <a:sym typeface="Calibri" panose="020F0502020204030204" pitchFamily="34" charset="0"/>
                </a:rPr>
                <a:t>评估</a:t>
              </a:r>
              <a:endParaRPr lang="zh-CN" sz="1100" kern="1050" dirty="0">
                <a:effectLst/>
                <a:cs typeface="Calibri" panose="020F0502020204030204" pitchFamily="34" charset="0"/>
                <a:sym typeface="Calibri" panose="020F0502020204030204" pitchFamily="34" charset="0"/>
              </a:endParaRPr>
            </a:p>
          </p:txBody>
        </p:sp>
        <p:sp>
          <p:nvSpPr>
            <p:cNvPr id="23" name="文本框 419"/>
            <p:cNvSpPr txBox="1"/>
            <p:nvPr/>
          </p:nvSpPr>
          <p:spPr>
            <a:xfrm>
              <a:off x="8400033" y="861093"/>
              <a:ext cx="622935" cy="1560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r>
                <a:rPr lang="zh-CN" sz="1050" b="1" kern="1050" dirty="0">
                  <a:solidFill>
                    <a:srgbClr val="FFFFFF"/>
                  </a:solidFill>
                  <a:effectLst/>
                  <a:cs typeface="Calibri" panose="020F0502020204030204" pitchFamily="34" charset="0"/>
                  <a:sym typeface="Calibri" panose="020F0502020204030204" pitchFamily="34" charset="0"/>
                </a:rPr>
                <a:t>图</a:t>
              </a:r>
              <a:r>
                <a:rPr lang="en-US" sz="1050" b="1" kern="1050" dirty="0">
                  <a:solidFill>
                    <a:srgbClr val="FFFFFF"/>
                  </a:solidFill>
                  <a:effectLst/>
                  <a:cs typeface="Calibri" panose="020F0502020204030204" pitchFamily="34" charset="0"/>
                  <a:sym typeface="Calibri" panose="020F0502020204030204" pitchFamily="34" charset="0"/>
                </a:rPr>
                <a:t> 2.12</a:t>
              </a:r>
              <a:endParaRPr lang="zh-CN" sz="1050" kern="1050" dirty="0">
                <a:effectLst/>
                <a:cs typeface="Calibri" panose="020F0502020204030204" pitchFamily="34" charset="0"/>
                <a:sym typeface="Calibri" panose="020F0502020204030204" pitchFamily="34" charset="0"/>
              </a:endParaRPr>
            </a:p>
          </p:txBody>
        </p:sp>
        <p:sp>
          <p:nvSpPr>
            <p:cNvPr id="24" name="文本框 420"/>
            <p:cNvSpPr txBox="1"/>
            <p:nvPr/>
          </p:nvSpPr>
          <p:spPr>
            <a:xfrm>
              <a:off x="3280947" y="1346058"/>
              <a:ext cx="5001260" cy="32695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r>
                <a:rPr lang="zh-CN" sz="1100" b="1" kern="1050" dirty="0">
                  <a:solidFill>
                    <a:srgbClr val="1F3661"/>
                  </a:solidFill>
                  <a:effectLst/>
                  <a:cs typeface="Calibri" panose="020F0502020204030204" pitchFamily="34" charset="0"/>
                  <a:sym typeface="Calibri" panose="020F0502020204030204" pitchFamily="34" charset="0"/>
                </a:rPr>
                <a:t>对于以下各项，请在最符合您当前状态的方框内打</a:t>
              </a:r>
              <a:r>
                <a:rPr lang="en-US" sz="1100" b="1" kern="1050" dirty="0">
                  <a:solidFill>
                    <a:srgbClr val="1F3661"/>
                  </a:solidFill>
                  <a:effectLst/>
                  <a:cs typeface="Calibri" panose="020F0502020204030204" pitchFamily="34" charset="0"/>
                  <a:sym typeface="Calibri" panose="020F0502020204030204" pitchFamily="34" charset="0"/>
                </a:rPr>
                <a:t>(</a:t>
              </a:r>
              <a:r>
                <a:rPr lang="zh-CN" sz="1100" b="1" kern="1050" dirty="0">
                  <a:solidFill>
                    <a:srgbClr val="1F3661"/>
                  </a:solidFill>
                  <a:effectLst/>
                  <a:cs typeface="Calibri" panose="020F0502020204030204" pitchFamily="34" charset="0"/>
                  <a:sym typeface="Calibri" panose="020F0502020204030204" pitchFamily="34" charset="0"/>
                </a:rPr>
                <a:t>×</a:t>
              </a:r>
              <a:r>
                <a:rPr lang="en-US" sz="1100" b="1" kern="1050" dirty="0">
                  <a:solidFill>
                    <a:srgbClr val="1F3661"/>
                  </a:solidFill>
                  <a:effectLst/>
                  <a:cs typeface="Calibri" panose="020F0502020204030204" pitchFamily="34" charset="0"/>
                  <a:sym typeface="Calibri" panose="020F0502020204030204" pitchFamily="34" charset="0"/>
                </a:rPr>
                <a:t>)</a:t>
              </a:r>
              <a:r>
                <a:rPr lang="zh-CN" sz="1100" b="1" kern="1050" dirty="0">
                  <a:solidFill>
                    <a:srgbClr val="1F3661"/>
                  </a:solidFill>
                  <a:effectLst/>
                  <a:cs typeface="Calibri" panose="020F0502020204030204" pitchFamily="34" charset="0"/>
                  <a:sym typeface="Calibri" panose="020F0502020204030204" pitchFamily="34" charset="0"/>
                </a:rPr>
                <a:t>。</a:t>
              </a:r>
              <a:endParaRPr lang="zh-CN" sz="1050" kern="1050" dirty="0">
                <a:solidFill>
                  <a:srgbClr val="1F3661"/>
                </a:solidFill>
                <a:effectLst/>
                <a:cs typeface="Calibri" panose="020F0502020204030204" pitchFamily="34" charset="0"/>
                <a:sym typeface="Calibri" panose="020F0502020204030204" pitchFamily="34" charset="0"/>
              </a:endParaRPr>
            </a:p>
            <a:p>
              <a:pPr algn="l"/>
              <a:r>
                <a:rPr lang="zh-CN" sz="1100" b="1" kern="1050" dirty="0">
                  <a:solidFill>
                    <a:srgbClr val="1F3661"/>
                  </a:solidFill>
                  <a:effectLst/>
                  <a:cs typeface="Calibri" panose="020F0502020204030204" pitchFamily="34" charset="0"/>
                  <a:sym typeface="Calibri" panose="020F0502020204030204" pitchFamily="34" charset="0"/>
                </a:rPr>
                <a:t>确保每个问题只选择一个答案。</a:t>
              </a:r>
              <a:endParaRPr lang="zh-CN" sz="1050" kern="1050" dirty="0">
                <a:solidFill>
                  <a:srgbClr val="1F3661"/>
                </a:solidFill>
                <a:effectLst/>
                <a:cs typeface="Calibri" panose="020F0502020204030204" pitchFamily="34" charset="0"/>
                <a:sym typeface="Calibri" panose="020F0502020204030204" pitchFamily="34" charset="0"/>
              </a:endParaRPr>
            </a:p>
          </p:txBody>
        </p:sp>
        <p:sp>
          <p:nvSpPr>
            <p:cNvPr id="25" name="文本框 421"/>
            <p:cNvSpPr txBox="1"/>
            <p:nvPr/>
          </p:nvSpPr>
          <p:spPr>
            <a:xfrm>
              <a:off x="3280947" y="1880329"/>
              <a:ext cx="1749425" cy="16347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r>
                <a:rPr lang="zh-CN" sz="1100" b="1" kern="1050" dirty="0">
                  <a:solidFill>
                    <a:srgbClr val="1F3661"/>
                  </a:solidFill>
                  <a:effectLst/>
                  <a:cs typeface="Calibri" panose="020F0502020204030204" pitchFamily="34" charset="0"/>
                  <a:sym typeface="Calibri" panose="020F0502020204030204" pitchFamily="34" charset="0"/>
                </a:rPr>
                <a:t>例如：我很愉快</a:t>
              </a:r>
              <a:endParaRPr lang="zh-CN" sz="1050" kern="1050" dirty="0">
                <a:solidFill>
                  <a:srgbClr val="1F3661"/>
                </a:solidFill>
                <a:effectLst/>
                <a:cs typeface="Calibri" panose="020F0502020204030204" pitchFamily="34" charset="0"/>
                <a:sym typeface="Calibri" panose="020F0502020204030204" pitchFamily="34" charset="0"/>
              </a:endParaRPr>
            </a:p>
          </p:txBody>
        </p:sp>
        <p:sp>
          <p:nvSpPr>
            <p:cNvPr id="26" name="文本框 422"/>
            <p:cNvSpPr txBox="1"/>
            <p:nvPr/>
          </p:nvSpPr>
          <p:spPr>
            <a:xfrm>
              <a:off x="6579487" y="1880329"/>
              <a:ext cx="1749425" cy="16347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r>
                <a:rPr lang="zh-CN" sz="1100" b="1" kern="1050" dirty="0">
                  <a:solidFill>
                    <a:srgbClr val="1F3661"/>
                  </a:solidFill>
                  <a:effectLst/>
                  <a:cs typeface="Calibri" panose="020F0502020204030204" pitchFamily="34" charset="0"/>
                  <a:sym typeface="Calibri" panose="020F0502020204030204" pitchFamily="34" charset="0"/>
                </a:rPr>
                <a:t>我很伤心</a:t>
              </a:r>
              <a:endParaRPr lang="zh-CN" sz="1050" kern="1050" dirty="0">
                <a:solidFill>
                  <a:srgbClr val="1F3661"/>
                </a:solidFill>
                <a:effectLst/>
                <a:cs typeface="Calibri" panose="020F0502020204030204" pitchFamily="34" charset="0"/>
                <a:sym typeface="Calibri" panose="020F0502020204030204" pitchFamily="34" charset="0"/>
              </a:endParaRPr>
            </a:p>
          </p:txBody>
        </p:sp>
        <p:sp>
          <p:nvSpPr>
            <p:cNvPr id="27" name="文本框 423"/>
            <p:cNvSpPr txBox="1"/>
            <p:nvPr/>
          </p:nvSpPr>
          <p:spPr>
            <a:xfrm>
              <a:off x="8662671" y="1880329"/>
              <a:ext cx="448310" cy="16347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r>
                <a:rPr lang="zh-CN" sz="1100" b="1" kern="1050" dirty="0">
                  <a:solidFill>
                    <a:srgbClr val="1F3661"/>
                  </a:solidFill>
                  <a:effectLst/>
                  <a:cs typeface="Calibri" panose="020F0502020204030204" pitchFamily="34" charset="0"/>
                  <a:sym typeface="Calibri" panose="020F0502020204030204" pitchFamily="34" charset="0"/>
                </a:rPr>
                <a:t>评分</a:t>
              </a:r>
              <a:endParaRPr lang="zh-CN" sz="1050" kern="1050" dirty="0">
                <a:solidFill>
                  <a:srgbClr val="1F3661"/>
                </a:solidFill>
                <a:effectLst/>
                <a:cs typeface="Calibri" panose="020F0502020204030204" pitchFamily="34" charset="0"/>
                <a:sym typeface="Calibri" panose="020F0502020204030204" pitchFamily="34" charset="0"/>
              </a:endParaRPr>
            </a:p>
          </p:txBody>
        </p:sp>
        <p:sp>
          <p:nvSpPr>
            <p:cNvPr id="28" name="文本框 442"/>
            <p:cNvSpPr txBox="1"/>
            <p:nvPr/>
          </p:nvSpPr>
          <p:spPr>
            <a:xfrm>
              <a:off x="3280947" y="5864802"/>
              <a:ext cx="5406390" cy="26750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r>
                <a:rPr lang="en-US" sz="900" kern="1050" dirty="0">
                  <a:solidFill>
                    <a:srgbClr val="1F3661"/>
                  </a:solidFill>
                  <a:effectLst/>
                  <a:cs typeface="Calibri" panose="020F0502020204030204" pitchFamily="34" charset="0"/>
                  <a:sym typeface="Calibri" panose="020F0502020204030204" pitchFamily="34" charset="0"/>
                </a:rPr>
                <a:t>CAT</a:t>
              </a:r>
              <a:r>
                <a:rPr lang="zh-CN" sz="900" kern="1050" dirty="0">
                  <a:solidFill>
                    <a:srgbClr val="1F3661"/>
                  </a:solidFill>
                  <a:effectLst/>
                  <a:cs typeface="Calibri" panose="020F0502020204030204" pitchFamily="34" charset="0"/>
                  <a:sym typeface="Calibri" panose="020F0502020204030204" pitchFamily="34" charset="0"/>
                </a:rPr>
                <a:t>™（慢性阻塞性肺疾病评估测试）已更名为慢性气道疾病评估测试</a:t>
              </a:r>
              <a:r>
                <a:rPr lang="en-US" sz="900" kern="1050" dirty="0">
                  <a:solidFill>
                    <a:srgbClr val="1F3661"/>
                  </a:solidFill>
                  <a:effectLst/>
                  <a:cs typeface="Calibri" panose="020F0502020204030204" pitchFamily="34" charset="0"/>
                  <a:sym typeface="Calibri" panose="020F0502020204030204" pitchFamily="34" charset="0"/>
                </a:rPr>
                <a:t> CAAT</a:t>
              </a:r>
              <a:r>
                <a:rPr lang="zh-CN" sz="900" kern="1050" dirty="0">
                  <a:solidFill>
                    <a:srgbClr val="1F3661"/>
                  </a:solidFill>
                  <a:effectLst/>
                  <a:cs typeface="Calibri" panose="020F0502020204030204" pitchFamily="34" charset="0"/>
                  <a:sym typeface="Calibri" panose="020F0502020204030204" pitchFamily="34" charset="0"/>
                </a:rPr>
                <a:t>™；</a:t>
              </a:r>
              <a:r>
                <a:rPr lang="en-US" sz="900" kern="1050" dirty="0">
                  <a:solidFill>
                    <a:srgbClr val="1F3661"/>
                  </a:solidFill>
                  <a:effectLst/>
                  <a:cs typeface="Calibri" panose="020F0502020204030204" pitchFamily="34" charset="0"/>
                  <a:sym typeface="Calibri" panose="020F0502020204030204" pitchFamily="34" charset="0"/>
                </a:rPr>
                <a:t>CAT</a:t>
              </a:r>
              <a:r>
                <a:rPr lang="zh-CN" sz="900" kern="1050" dirty="0">
                  <a:solidFill>
                    <a:srgbClr val="1F3661"/>
                  </a:solidFill>
                  <a:effectLst/>
                  <a:cs typeface="Calibri" panose="020F0502020204030204" pitchFamily="34" charset="0"/>
                  <a:sym typeface="Calibri" panose="020F0502020204030204" pitchFamily="34" charset="0"/>
                </a:rPr>
                <a:t>™和</a:t>
              </a:r>
              <a:r>
                <a:rPr lang="en-US" sz="900" kern="1050" dirty="0">
                  <a:solidFill>
                    <a:srgbClr val="1F3661"/>
                  </a:solidFill>
                  <a:effectLst/>
                  <a:cs typeface="Calibri" panose="020F0502020204030204" pitchFamily="34" charset="0"/>
                  <a:sym typeface="Calibri" panose="020F0502020204030204" pitchFamily="34" charset="0"/>
                </a:rPr>
                <a:t> CAAT</a:t>
              </a:r>
              <a:r>
                <a:rPr lang="zh-CN" sz="900" kern="1050" dirty="0">
                  <a:solidFill>
                    <a:srgbClr val="1F3661"/>
                  </a:solidFill>
                  <a:effectLst/>
                  <a:cs typeface="Calibri" panose="020F0502020204030204" pitchFamily="34" charset="0"/>
                  <a:sym typeface="Calibri" panose="020F0502020204030204" pitchFamily="34" charset="0"/>
                </a:rPr>
                <a:t>™等效，两者可以通用。</a:t>
              </a:r>
              <a:endParaRPr lang="zh-CN" sz="1050" kern="1050" dirty="0">
                <a:solidFill>
                  <a:srgbClr val="1F3661"/>
                </a:solidFill>
                <a:effectLst/>
                <a:cs typeface="Calibri" panose="020F0502020204030204" pitchFamily="34" charset="0"/>
                <a:sym typeface="Calibri" panose="020F0502020204030204" pitchFamily="34" charset="0"/>
              </a:endParaRPr>
            </a:p>
          </p:txBody>
        </p:sp>
        <p:sp>
          <p:nvSpPr>
            <p:cNvPr id="29" name="文本框 441"/>
            <p:cNvSpPr txBox="1"/>
            <p:nvPr/>
          </p:nvSpPr>
          <p:spPr>
            <a:xfrm>
              <a:off x="3225844" y="5398115"/>
              <a:ext cx="2679065" cy="133752"/>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r>
                <a:rPr lang="zh-CN" sz="900" kern="1050" dirty="0">
                  <a:effectLst/>
                  <a:cs typeface="Calibri" panose="020F0502020204030204" pitchFamily="34" charset="0"/>
                  <a:sym typeface="Calibri" panose="020F0502020204030204" pitchFamily="34" charset="0"/>
                </a:rPr>
                <a:t>参考：</a:t>
              </a:r>
              <a:r>
                <a:rPr lang="en-US" sz="900" kern="1050" dirty="0">
                  <a:effectLst/>
                  <a:cs typeface="Calibri" panose="020F0502020204030204" pitchFamily="34" charset="0"/>
                  <a:sym typeface="Calibri" panose="020F0502020204030204" pitchFamily="34" charset="0"/>
                </a:rPr>
                <a:t>Jones et al. ERJ 2009; 34 (3); 648-54.</a:t>
              </a:r>
              <a:endParaRPr lang="zh-CN" sz="1050" kern="1050" dirty="0">
                <a:effectLst/>
                <a:cs typeface="Calibri" panose="020F0502020204030204" pitchFamily="34" charset="0"/>
                <a:sym typeface="Calibri" panose="020F0502020204030204" pitchFamily="34" charset="0"/>
              </a:endParaRPr>
            </a:p>
          </p:txBody>
        </p:sp>
        <p:sp>
          <p:nvSpPr>
            <p:cNvPr id="30" name="文本框 440"/>
            <p:cNvSpPr txBox="1"/>
            <p:nvPr/>
          </p:nvSpPr>
          <p:spPr>
            <a:xfrm>
              <a:off x="7690167" y="5390684"/>
              <a:ext cx="890270" cy="14861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r"/>
              <a:r>
                <a:rPr lang="zh-CN" sz="1000" b="1" kern="1050">
                  <a:effectLst/>
                  <a:cs typeface="Calibri" panose="020F0502020204030204" pitchFamily="34" charset="0"/>
                  <a:sym typeface="Calibri" panose="020F0502020204030204" pitchFamily="34" charset="0"/>
                </a:rPr>
                <a:t>总评分：</a:t>
              </a:r>
              <a:endParaRPr lang="zh-CN" sz="1050" kern="1050">
                <a:effectLst/>
                <a:cs typeface="Calibri" panose="020F0502020204030204" pitchFamily="34" charset="0"/>
                <a:sym typeface="Calibri" panose="020F0502020204030204" pitchFamily="34" charset="0"/>
              </a:endParaRPr>
            </a:p>
          </p:txBody>
        </p:sp>
        <p:sp>
          <p:nvSpPr>
            <p:cNvPr id="31" name="文本框 424"/>
            <p:cNvSpPr txBox="1"/>
            <p:nvPr/>
          </p:nvSpPr>
          <p:spPr>
            <a:xfrm>
              <a:off x="3280947" y="2247146"/>
              <a:ext cx="1820545" cy="14861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r>
                <a:rPr lang="zh-CN" sz="1000" kern="1050" dirty="0">
                  <a:effectLst/>
                  <a:cs typeface="Calibri" panose="020F0502020204030204" pitchFamily="34" charset="0"/>
                  <a:sym typeface="Calibri" panose="020F0502020204030204" pitchFamily="34" charset="0"/>
                </a:rPr>
                <a:t>我从不咳嗽</a:t>
              </a:r>
              <a:endParaRPr lang="zh-CN" sz="1050" kern="1050" dirty="0">
                <a:effectLst/>
                <a:cs typeface="Calibri" panose="020F0502020204030204" pitchFamily="34" charset="0"/>
                <a:sym typeface="Calibri" panose="020F0502020204030204" pitchFamily="34" charset="0"/>
              </a:endParaRPr>
            </a:p>
          </p:txBody>
        </p:sp>
        <p:sp>
          <p:nvSpPr>
            <p:cNvPr id="32" name="文本框 425"/>
            <p:cNvSpPr txBox="1"/>
            <p:nvPr/>
          </p:nvSpPr>
          <p:spPr>
            <a:xfrm>
              <a:off x="3280946" y="2586095"/>
              <a:ext cx="1820545" cy="14861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r>
                <a:rPr lang="zh-CN" sz="1000" kern="1050" dirty="0">
                  <a:effectLst/>
                  <a:cs typeface="Calibri" panose="020F0502020204030204" pitchFamily="34" charset="0"/>
                  <a:sym typeface="Calibri" panose="020F0502020204030204" pitchFamily="34" charset="0"/>
                </a:rPr>
                <a:t>我肺里一点痰（黏液）也没有</a:t>
              </a:r>
              <a:endParaRPr lang="zh-CN" sz="1050" kern="1050" dirty="0">
                <a:effectLst/>
                <a:cs typeface="Calibri" panose="020F0502020204030204" pitchFamily="34" charset="0"/>
                <a:sym typeface="Calibri" panose="020F0502020204030204" pitchFamily="34" charset="0"/>
              </a:endParaRPr>
            </a:p>
          </p:txBody>
        </p:sp>
        <p:sp>
          <p:nvSpPr>
            <p:cNvPr id="33" name="文本框 426"/>
            <p:cNvSpPr txBox="1"/>
            <p:nvPr/>
          </p:nvSpPr>
          <p:spPr>
            <a:xfrm>
              <a:off x="3280946" y="2947348"/>
              <a:ext cx="1820545" cy="14861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r>
                <a:rPr lang="zh-CN" sz="1000" kern="1050" dirty="0">
                  <a:effectLst/>
                  <a:cs typeface="Calibri" panose="020F0502020204030204" pitchFamily="34" charset="0"/>
                  <a:sym typeface="Calibri" panose="020F0502020204030204" pitchFamily="34" charset="0"/>
                </a:rPr>
                <a:t>我没有任何胸闷的感觉</a:t>
              </a:r>
              <a:endParaRPr lang="zh-CN" sz="1050" kern="1050" dirty="0">
                <a:effectLst/>
                <a:cs typeface="Calibri" panose="020F0502020204030204" pitchFamily="34" charset="0"/>
                <a:sym typeface="Calibri" panose="020F0502020204030204" pitchFamily="34" charset="0"/>
              </a:endParaRPr>
            </a:p>
          </p:txBody>
        </p:sp>
        <p:sp>
          <p:nvSpPr>
            <p:cNvPr id="34" name="文本框 427"/>
            <p:cNvSpPr txBox="1"/>
            <p:nvPr/>
          </p:nvSpPr>
          <p:spPr>
            <a:xfrm>
              <a:off x="3280945" y="3286481"/>
              <a:ext cx="1820545" cy="29722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r>
                <a:rPr lang="zh-CN" sz="1000" kern="1050" dirty="0">
                  <a:effectLst/>
                  <a:cs typeface="Calibri" panose="020F0502020204030204" pitchFamily="34" charset="0"/>
                  <a:sym typeface="Calibri" panose="020F0502020204030204" pitchFamily="34" charset="0"/>
                </a:rPr>
                <a:t>当我在爬坡或爬一层楼时，我没有喘不上气的感觉</a:t>
              </a:r>
              <a:endParaRPr lang="zh-CN" sz="1050" kern="1050" dirty="0">
                <a:effectLst/>
                <a:cs typeface="Calibri" panose="020F0502020204030204" pitchFamily="34" charset="0"/>
                <a:sym typeface="Calibri" panose="020F0502020204030204" pitchFamily="34" charset="0"/>
              </a:endParaRPr>
            </a:p>
          </p:txBody>
        </p:sp>
        <p:sp>
          <p:nvSpPr>
            <p:cNvPr id="35" name="文本框 428"/>
            <p:cNvSpPr txBox="1"/>
            <p:nvPr/>
          </p:nvSpPr>
          <p:spPr>
            <a:xfrm>
              <a:off x="3280945" y="3726175"/>
              <a:ext cx="1820545" cy="29722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r>
                <a:rPr lang="zh-CN" sz="1000" kern="1050" dirty="0">
                  <a:effectLst/>
                  <a:cs typeface="Calibri" panose="020F0502020204030204" pitchFamily="34" charset="0"/>
                  <a:sym typeface="Calibri" panose="020F0502020204030204" pitchFamily="34" charset="0"/>
                </a:rPr>
                <a:t>我在家里任何的活动都不受慢阻肺病的限制</a:t>
              </a:r>
              <a:endParaRPr lang="zh-CN" sz="1050" kern="1050" dirty="0">
                <a:effectLst/>
                <a:cs typeface="Calibri" panose="020F0502020204030204" pitchFamily="34" charset="0"/>
                <a:sym typeface="Calibri" panose="020F0502020204030204" pitchFamily="34" charset="0"/>
              </a:endParaRPr>
            </a:p>
          </p:txBody>
        </p:sp>
        <p:sp>
          <p:nvSpPr>
            <p:cNvPr id="36" name="文本框 429"/>
            <p:cNvSpPr txBox="1"/>
            <p:nvPr/>
          </p:nvSpPr>
          <p:spPr>
            <a:xfrm>
              <a:off x="3280945" y="4172914"/>
              <a:ext cx="1820545" cy="14861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r>
                <a:rPr lang="zh-CN" sz="1000" kern="1050" dirty="0">
                  <a:effectLst/>
                  <a:cs typeface="Calibri" panose="020F0502020204030204" pitchFamily="34" charset="0"/>
                  <a:sym typeface="Calibri" panose="020F0502020204030204" pitchFamily="34" charset="0"/>
                </a:rPr>
                <a:t>尽管有肺病，我仍有信心外出</a:t>
              </a:r>
              <a:endParaRPr lang="zh-CN" sz="1050" kern="1050" dirty="0">
                <a:effectLst/>
                <a:cs typeface="Calibri" panose="020F0502020204030204" pitchFamily="34" charset="0"/>
                <a:sym typeface="Calibri" panose="020F0502020204030204" pitchFamily="34" charset="0"/>
              </a:endParaRPr>
            </a:p>
          </p:txBody>
        </p:sp>
        <p:sp>
          <p:nvSpPr>
            <p:cNvPr id="37" name="文本框 430"/>
            <p:cNvSpPr txBox="1"/>
            <p:nvPr/>
          </p:nvSpPr>
          <p:spPr>
            <a:xfrm>
              <a:off x="3280944" y="4556615"/>
              <a:ext cx="1820545" cy="14861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r>
                <a:rPr lang="zh-CN" sz="1000" kern="1050" dirty="0">
                  <a:effectLst/>
                  <a:cs typeface="Calibri" panose="020F0502020204030204" pitchFamily="34" charset="0"/>
                  <a:sym typeface="Calibri" panose="020F0502020204030204" pitchFamily="34" charset="0"/>
                </a:rPr>
                <a:t>我的睡眠很好</a:t>
              </a:r>
              <a:endParaRPr lang="zh-CN" sz="1050" kern="1050" dirty="0">
                <a:effectLst/>
                <a:cs typeface="Calibri" panose="020F0502020204030204" pitchFamily="34" charset="0"/>
                <a:sym typeface="Calibri" panose="020F0502020204030204" pitchFamily="34" charset="0"/>
              </a:endParaRPr>
            </a:p>
          </p:txBody>
        </p:sp>
        <p:sp>
          <p:nvSpPr>
            <p:cNvPr id="38" name="文本框 431"/>
            <p:cNvSpPr txBox="1"/>
            <p:nvPr/>
          </p:nvSpPr>
          <p:spPr>
            <a:xfrm>
              <a:off x="3280944" y="4891505"/>
              <a:ext cx="1820545" cy="14861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r>
                <a:rPr lang="zh-CN" sz="1000" kern="1050" dirty="0">
                  <a:effectLst/>
                  <a:cs typeface="Calibri" panose="020F0502020204030204" pitchFamily="34" charset="0"/>
                  <a:sym typeface="Calibri" panose="020F0502020204030204" pitchFamily="34" charset="0"/>
                </a:rPr>
                <a:t>我精力旺盛</a:t>
              </a:r>
              <a:endParaRPr lang="zh-CN" sz="1050" kern="1050" dirty="0">
                <a:effectLst/>
                <a:cs typeface="Calibri" panose="020F0502020204030204" pitchFamily="34" charset="0"/>
                <a:sym typeface="Calibri" panose="020F0502020204030204" pitchFamily="34" charset="0"/>
              </a:endParaRPr>
            </a:p>
          </p:txBody>
        </p:sp>
        <p:sp>
          <p:nvSpPr>
            <p:cNvPr id="39" name="文本框 432"/>
            <p:cNvSpPr txBox="1"/>
            <p:nvPr/>
          </p:nvSpPr>
          <p:spPr>
            <a:xfrm>
              <a:off x="6579487" y="2247146"/>
              <a:ext cx="1820545" cy="14861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r>
                <a:rPr lang="zh-CN" sz="1000" kern="1050" dirty="0">
                  <a:effectLst/>
                  <a:cs typeface="Calibri" panose="020F0502020204030204" pitchFamily="34" charset="0"/>
                  <a:sym typeface="Calibri" panose="020F0502020204030204" pitchFamily="34" charset="0"/>
                </a:rPr>
                <a:t>我一直咳嗽</a:t>
              </a:r>
              <a:endParaRPr lang="zh-CN" sz="1050" kern="1050" dirty="0">
                <a:effectLst/>
                <a:cs typeface="Calibri" panose="020F0502020204030204" pitchFamily="34" charset="0"/>
                <a:sym typeface="Calibri" panose="020F0502020204030204" pitchFamily="34" charset="0"/>
              </a:endParaRPr>
            </a:p>
          </p:txBody>
        </p:sp>
        <p:sp>
          <p:nvSpPr>
            <p:cNvPr id="40" name="文本框 433"/>
            <p:cNvSpPr txBox="1"/>
            <p:nvPr/>
          </p:nvSpPr>
          <p:spPr>
            <a:xfrm>
              <a:off x="6579488" y="2586095"/>
              <a:ext cx="1820545" cy="14861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r>
                <a:rPr lang="zh-CN" sz="1000" kern="1050">
                  <a:effectLst/>
                  <a:cs typeface="Calibri" panose="020F0502020204030204" pitchFamily="34" charset="0"/>
                  <a:sym typeface="Calibri" panose="020F0502020204030204" pitchFamily="34" charset="0"/>
                </a:rPr>
                <a:t>我感觉肺里有非常多痰（黏液）</a:t>
              </a:r>
              <a:endParaRPr lang="zh-CN" sz="1050" kern="1050">
                <a:effectLst/>
                <a:cs typeface="Calibri" panose="020F0502020204030204" pitchFamily="34" charset="0"/>
                <a:sym typeface="Calibri" panose="020F0502020204030204" pitchFamily="34" charset="0"/>
              </a:endParaRPr>
            </a:p>
          </p:txBody>
        </p:sp>
        <p:sp>
          <p:nvSpPr>
            <p:cNvPr id="41" name="文本框 434"/>
            <p:cNvSpPr txBox="1"/>
            <p:nvPr/>
          </p:nvSpPr>
          <p:spPr>
            <a:xfrm>
              <a:off x="6579487" y="2947348"/>
              <a:ext cx="1820545" cy="14861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r>
                <a:rPr lang="zh-CN" sz="1000" kern="1050">
                  <a:effectLst/>
                  <a:cs typeface="Calibri" panose="020F0502020204030204" pitchFamily="34" charset="0"/>
                  <a:sym typeface="Calibri" panose="020F0502020204030204" pitchFamily="34" charset="0"/>
                </a:rPr>
                <a:t>我有很严重的胸闷感</a:t>
              </a:r>
              <a:endParaRPr lang="zh-CN" sz="1050" kern="1050">
                <a:effectLst/>
                <a:cs typeface="Calibri" panose="020F0502020204030204" pitchFamily="34" charset="0"/>
                <a:sym typeface="Calibri" panose="020F0502020204030204" pitchFamily="34" charset="0"/>
              </a:endParaRPr>
            </a:p>
          </p:txBody>
        </p:sp>
        <p:sp>
          <p:nvSpPr>
            <p:cNvPr id="42" name="文本框 435"/>
            <p:cNvSpPr txBox="1"/>
            <p:nvPr/>
          </p:nvSpPr>
          <p:spPr>
            <a:xfrm>
              <a:off x="6579487" y="3286481"/>
              <a:ext cx="1820545" cy="29722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r>
                <a:rPr lang="zh-CN" sz="1000" kern="1050">
                  <a:effectLst/>
                  <a:cs typeface="Calibri" panose="020F0502020204030204" pitchFamily="34" charset="0"/>
                  <a:sym typeface="Calibri" panose="020F0502020204030204" pitchFamily="34" charset="0"/>
                </a:rPr>
                <a:t>当我上坡或爬一层楼时，会感觉严重喘不上气</a:t>
              </a:r>
              <a:endParaRPr lang="zh-CN" sz="1050" kern="1050">
                <a:effectLst/>
                <a:cs typeface="Calibri" panose="020F0502020204030204" pitchFamily="34" charset="0"/>
                <a:sym typeface="Calibri" panose="020F0502020204030204" pitchFamily="34" charset="0"/>
              </a:endParaRPr>
            </a:p>
          </p:txBody>
        </p:sp>
        <p:sp>
          <p:nvSpPr>
            <p:cNvPr id="43" name="文本框 436"/>
            <p:cNvSpPr txBox="1"/>
            <p:nvPr/>
          </p:nvSpPr>
          <p:spPr>
            <a:xfrm>
              <a:off x="6579487" y="3726175"/>
              <a:ext cx="1820545" cy="29722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r>
                <a:rPr lang="zh-CN" sz="1000" kern="1050" dirty="0">
                  <a:effectLst/>
                  <a:cs typeface="Calibri" panose="020F0502020204030204" pitchFamily="34" charset="0"/>
                  <a:sym typeface="Calibri" panose="020F0502020204030204" pitchFamily="34" charset="0"/>
                </a:rPr>
                <a:t>我在家里的任何活动都受到慢阻肺病的限制</a:t>
              </a:r>
              <a:endParaRPr lang="zh-CN" sz="1050" kern="1050" dirty="0">
                <a:effectLst/>
                <a:cs typeface="Calibri" panose="020F0502020204030204" pitchFamily="34" charset="0"/>
                <a:sym typeface="Calibri" panose="020F0502020204030204" pitchFamily="34" charset="0"/>
              </a:endParaRPr>
            </a:p>
          </p:txBody>
        </p:sp>
        <p:sp>
          <p:nvSpPr>
            <p:cNvPr id="44" name="文本框 437"/>
            <p:cNvSpPr txBox="1"/>
            <p:nvPr/>
          </p:nvSpPr>
          <p:spPr>
            <a:xfrm>
              <a:off x="6579486" y="4172914"/>
              <a:ext cx="1820545" cy="14861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r>
                <a:rPr lang="zh-CN" sz="1000" kern="1050">
                  <a:effectLst/>
                  <a:cs typeface="Calibri" panose="020F0502020204030204" pitchFamily="34" charset="0"/>
                  <a:sym typeface="Calibri" panose="020F0502020204030204" pitchFamily="34" charset="0"/>
                </a:rPr>
                <a:t>因为我有肺病，我没有信心外出</a:t>
              </a:r>
              <a:endParaRPr lang="zh-CN" sz="1050" kern="1050">
                <a:effectLst/>
                <a:cs typeface="Calibri" panose="020F0502020204030204" pitchFamily="34" charset="0"/>
                <a:sym typeface="Calibri" panose="020F0502020204030204" pitchFamily="34" charset="0"/>
              </a:endParaRPr>
            </a:p>
          </p:txBody>
        </p:sp>
        <p:sp>
          <p:nvSpPr>
            <p:cNvPr id="45" name="文本框 438"/>
            <p:cNvSpPr txBox="1"/>
            <p:nvPr/>
          </p:nvSpPr>
          <p:spPr>
            <a:xfrm>
              <a:off x="6579485" y="4556615"/>
              <a:ext cx="1820545" cy="14861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r>
                <a:rPr lang="zh-CN" sz="1000" kern="1050">
                  <a:effectLst/>
                  <a:cs typeface="Calibri" panose="020F0502020204030204" pitchFamily="34" charset="0"/>
                  <a:sym typeface="Calibri" panose="020F0502020204030204" pitchFamily="34" charset="0"/>
                </a:rPr>
                <a:t>因为有肺病，我睡得不好</a:t>
              </a:r>
              <a:endParaRPr lang="zh-CN" sz="1050" kern="1050">
                <a:effectLst/>
                <a:cs typeface="Calibri" panose="020F0502020204030204" pitchFamily="34" charset="0"/>
                <a:sym typeface="Calibri" panose="020F0502020204030204" pitchFamily="34" charset="0"/>
              </a:endParaRPr>
            </a:p>
          </p:txBody>
        </p:sp>
        <p:sp>
          <p:nvSpPr>
            <p:cNvPr id="46" name="文本框 439"/>
            <p:cNvSpPr txBox="1"/>
            <p:nvPr/>
          </p:nvSpPr>
          <p:spPr>
            <a:xfrm>
              <a:off x="6579485" y="4891505"/>
              <a:ext cx="1820545" cy="14861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r>
                <a:rPr lang="zh-CN" sz="1000" kern="1050">
                  <a:effectLst/>
                  <a:cs typeface="Calibri" panose="020F0502020204030204" pitchFamily="34" charset="0"/>
                  <a:sym typeface="Calibri" panose="020F0502020204030204" pitchFamily="34" charset="0"/>
                </a:rPr>
                <a:t>我一点精力都没有</a:t>
              </a:r>
              <a:endParaRPr lang="zh-CN" sz="1050" kern="1050">
                <a:effectLst/>
                <a:cs typeface="Calibri" panose="020F0502020204030204" pitchFamily="34" charset="0"/>
                <a:sym typeface="Calibri" panose="020F0502020204030204" pitchFamily="34" charset="0"/>
              </a:endParaRPr>
            </a:p>
          </p:txBody>
        </p:sp>
      </p:grpSp>
      <p:grpSp>
        <p:nvGrpSpPr>
          <p:cNvPr id="2" name="Group 5"/>
          <p:cNvGrpSpPr/>
          <p:nvPr/>
        </p:nvGrpSpPr>
        <p:grpSpPr>
          <a:xfrm>
            <a:off x="10539080" y="0"/>
            <a:ext cx="1652920" cy="1699260"/>
            <a:chOff x="5105399" y="0"/>
            <a:chExt cx="1652920" cy="1699260"/>
          </a:xfrm>
        </p:grpSpPr>
        <p:pic>
          <p:nvPicPr>
            <p:cNvPr id="11"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47"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48"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49" name="Group 9"/>
          <p:cNvGrpSpPr/>
          <p:nvPr/>
        </p:nvGrpSpPr>
        <p:grpSpPr>
          <a:xfrm>
            <a:off x="10446950" y="0"/>
            <a:ext cx="1745050" cy="1652322"/>
            <a:chOff x="10446950" y="0"/>
            <a:chExt cx="1745050" cy="1652322"/>
          </a:xfrm>
        </p:grpSpPr>
        <p:pic>
          <p:nvPicPr>
            <p:cNvPr id="50"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51"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52" name="Group 19"/>
          <p:cNvGrpSpPr/>
          <p:nvPr/>
        </p:nvGrpSpPr>
        <p:grpSpPr>
          <a:xfrm>
            <a:off x="10240225" y="0"/>
            <a:ext cx="1951774" cy="1885964"/>
            <a:chOff x="10240225" y="0"/>
            <a:chExt cx="1951774" cy="1885964"/>
          </a:xfrm>
        </p:grpSpPr>
        <p:pic>
          <p:nvPicPr>
            <p:cNvPr id="53"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54"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55"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The GOLD ABE assessment tool is Figure 2.13 of the GOLD report. It is an illustrated tool that shows how to separate GOLD A, B and E based on number of exacerbations leading to hospitalization, mMRC grade and CAT score. For example a person who has two or more moderate exacerbations per year would be GOLD E."/>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7" name="Title 6"/>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cs typeface="Calibri" panose="020F0502020204030204" pitchFamily="34" charset="0"/>
                <a:sym typeface="Calibri" panose="020F0502020204030204" pitchFamily="34" charset="0"/>
              </a:rPr>
              <a:t>GOLD ABE assessment tool</a:t>
            </a:r>
            <a:endParaRPr lang="en-AU" dirty="0">
              <a:latin typeface="+mj-lt"/>
              <a:ea typeface="+mn-ea"/>
              <a:cs typeface="Calibri" panose="020F0502020204030204" pitchFamily="34" charset="0"/>
              <a:sym typeface="Calibri" panose="020F0502020204030204" pitchFamily="34" charset="0"/>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grpSp>
        <p:nvGrpSpPr>
          <p:cNvPr id="20" name="组合 19"/>
          <p:cNvGrpSpPr/>
          <p:nvPr/>
        </p:nvGrpSpPr>
        <p:grpSpPr>
          <a:xfrm>
            <a:off x="2794651" y="667702"/>
            <a:ext cx="6620313" cy="5548146"/>
            <a:chOff x="2820051" y="667702"/>
            <a:chExt cx="6566534" cy="5600700"/>
          </a:xfrm>
        </p:grpSpPr>
        <p:pic>
          <p:nvPicPr>
            <p:cNvPr id="21" name="image28.png"/>
            <p:cNvPicPr/>
            <p:nvPr/>
          </p:nvPicPr>
          <p:blipFill>
            <a:blip r:embed="rId2">
              <a:extLst>
                <a:ext uri="{28A0092B-C50C-407E-A947-70E740481C1C}">
                  <a14:useLocalDpi xmlns:a14="http://schemas.microsoft.com/office/drawing/2010/main" val="0"/>
                </a:ext>
              </a:extLst>
            </a:blip>
            <a:stretch>
              <a:fillRect/>
            </a:stretch>
          </p:blipFill>
          <p:spPr>
            <a:xfrm>
              <a:off x="2820051" y="667702"/>
              <a:ext cx="6566534" cy="5600700"/>
            </a:xfrm>
            <a:prstGeom prst="rect">
              <a:avLst/>
            </a:prstGeom>
          </p:spPr>
        </p:pic>
        <p:sp>
          <p:nvSpPr>
            <p:cNvPr id="22" name="文本框 21"/>
            <p:cNvSpPr txBox="1"/>
            <p:nvPr/>
          </p:nvSpPr>
          <p:spPr>
            <a:xfrm>
              <a:off x="3020713" y="890511"/>
              <a:ext cx="4991548"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zh-CN" b="1" dirty="0">
                  <a:solidFill>
                    <a:srgbClr val="FFFFFF"/>
                  </a:solidFill>
                  <a:cs typeface="Calibri" panose="020F0502020204030204" pitchFamily="34" charset="0"/>
                  <a:sym typeface="Calibri" panose="020F0502020204030204" pitchFamily="34" charset="0"/>
                </a:rPr>
                <a:t>GOLD ABE </a:t>
              </a:r>
              <a:r>
                <a:rPr lang="zh-CN" altLang="en-US" b="1" dirty="0">
                  <a:solidFill>
                    <a:srgbClr val="FFFFFF"/>
                  </a:solidFill>
                  <a:cs typeface="Calibri" panose="020F0502020204030204" pitchFamily="34" charset="0"/>
                  <a:sym typeface="Calibri" panose="020F0502020204030204" pitchFamily="34" charset="0"/>
                </a:rPr>
                <a:t>评估工具</a:t>
              </a:r>
              <a:endParaRPr lang="zh-CN" altLang="en-US" b="1" dirty="0">
                <a:solidFill>
                  <a:srgbClr val="FFFFFF"/>
                </a:solidFill>
                <a:cs typeface="Calibri" panose="020F0502020204030204" pitchFamily="34" charset="0"/>
                <a:sym typeface="Calibri" panose="020F0502020204030204" pitchFamily="34" charset="0"/>
              </a:endParaRPr>
            </a:p>
          </p:txBody>
        </p:sp>
        <p:sp>
          <p:nvSpPr>
            <p:cNvPr id="23" name="文本框 22"/>
            <p:cNvSpPr txBox="1"/>
            <p:nvPr/>
          </p:nvSpPr>
          <p:spPr>
            <a:xfrm>
              <a:off x="8383920" y="1092744"/>
              <a:ext cx="787367" cy="2616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r>
                <a:rPr lang="zh-CN" altLang="en-US" sz="1100" b="1" dirty="0">
                  <a:solidFill>
                    <a:schemeClr val="bg1"/>
                  </a:solidFill>
                  <a:cs typeface="Calibri" panose="020F0502020204030204" pitchFamily="34" charset="0"/>
                  <a:sym typeface="Calibri" panose="020F0502020204030204" pitchFamily="34" charset="0"/>
                </a:rPr>
                <a:t>图 </a:t>
              </a:r>
              <a:r>
                <a:rPr lang="en-US" altLang="zh-CN" sz="1100" b="1" dirty="0">
                  <a:solidFill>
                    <a:schemeClr val="bg1"/>
                  </a:solidFill>
                  <a:cs typeface="Calibri" panose="020F0502020204030204" pitchFamily="34" charset="0"/>
                  <a:sym typeface="Calibri" panose="020F0502020204030204" pitchFamily="34" charset="0"/>
                </a:rPr>
                <a:t>2.13</a:t>
              </a:r>
              <a:endParaRPr lang="zh-CN" altLang="en-US" sz="1100" b="1" dirty="0">
                <a:solidFill>
                  <a:schemeClr val="bg1"/>
                </a:solidFill>
                <a:cs typeface="Calibri" panose="020F0502020204030204" pitchFamily="34" charset="0"/>
                <a:sym typeface="Calibri" panose="020F0502020204030204" pitchFamily="34" charset="0"/>
              </a:endParaRPr>
            </a:p>
          </p:txBody>
        </p:sp>
        <p:sp>
          <p:nvSpPr>
            <p:cNvPr id="24" name="文本框 23"/>
            <p:cNvSpPr txBox="1"/>
            <p:nvPr/>
          </p:nvSpPr>
          <p:spPr>
            <a:xfrm>
              <a:off x="3154728" y="1875857"/>
              <a:ext cx="1249632" cy="514738"/>
            </a:xfrm>
            <a:prstGeom prst="rect">
              <a:avLst/>
            </a:prstGeom>
            <a:noFill/>
            <a:ln>
              <a:noFill/>
            </a:ln>
          </p:spPr>
          <p:txBody>
            <a:bodyPr wrap="square" lIns="0" tIns="72000" rIns="0" bIns="72000" rtlCol="0">
              <a:spAutoFit/>
            </a:bodyPr>
            <a:lstStyle/>
            <a:p>
              <a:pPr algn="ctr"/>
              <a:r>
                <a:rPr lang="zh-CN" altLang="en-US" sz="1200" dirty="0">
                  <a:cs typeface="Calibri" panose="020F0502020204030204" pitchFamily="34" charset="0"/>
                  <a:sym typeface="Calibri" panose="020F0502020204030204" pitchFamily="34" charset="0"/>
                </a:rPr>
                <a:t>通过肺量计检查明确诊断慢阻肺病</a:t>
              </a:r>
              <a:endParaRPr lang="zh-CN" altLang="en-US" sz="1200" dirty="0">
                <a:cs typeface="Calibri" panose="020F0502020204030204" pitchFamily="34" charset="0"/>
                <a:sym typeface="Calibri" panose="020F0502020204030204" pitchFamily="34" charset="0"/>
              </a:endParaRPr>
            </a:p>
          </p:txBody>
        </p:sp>
        <p:sp>
          <p:nvSpPr>
            <p:cNvPr id="25" name="文本框 24"/>
            <p:cNvSpPr txBox="1"/>
            <p:nvPr/>
          </p:nvSpPr>
          <p:spPr>
            <a:xfrm>
              <a:off x="5017365" y="1968190"/>
              <a:ext cx="1249632" cy="330072"/>
            </a:xfrm>
            <a:prstGeom prst="rect">
              <a:avLst/>
            </a:prstGeom>
            <a:noFill/>
            <a:ln>
              <a:noFill/>
            </a:ln>
          </p:spPr>
          <p:txBody>
            <a:bodyPr wrap="square" lIns="0" tIns="72000" rIns="0" bIns="72000" rtlCol="0">
              <a:spAutoFit/>
            </a:bodyPr>
            <a:lstStyle/>
            <a:p>
              <a:pPr algn="ctr"/>
              <a:r>
                <a:rPr lang="zh-CN" altLang="en-US" sz="1200" dirty="0">
                  <a:cs typeface="Calibri" panose="020F0502020204030204" pitchFamily="34" charset="0"/>
                  <a:sym typeface="Calibri" panose="020F0502020204030204" pitchFamily="34" charset="0"/>
                </a:rPr>
                <a:t>评估气流阻塞程度</a:t>
              </a:r>
              <a:endParaRPr lang="zh-CN" altLang="en-US" sz="1200" dirty="0">
                <a:cs typeface="Calibri" panose="020F0502020204030204" pitchFamily="34" charset="0"/>
                <a:sym typeface="Calibri" panose="020F0502020204030204" pitchFamily="34" charset="0"/>
              </a:endParaRPr>
            </a:p>
          </p:txBody>
        </p:sp>
        <p:sp>
          <p:nvSpPr>
            <p:cNvPr id="26" name="文本框 25"/>
            <p:cNvSpPr txBox="1"/>
            <p:nvPr/>
          </p:nvSpPr>
          <p:spPr>
            <a:xfrm>
              <a:off x="7881953" y="1885472"/>
              <a:ext cx="1080133" cy="514738"/>
            </a:xfrm>
            <a:prstGeom prst="rect">
              <a:avLst/>
            </a:prstGeom>
            <a:noFill/>
            <a:ln>
              <a:solidFill>
                <a:srgbClr val="FBEED6"/>
              </a:solidFill>
            </a:ln>
          </p:spPr>
          <p:txBody>
            <a:bodyPr wrap="square" lIns="0" tIns="72000" rIns="0" bIns="72000" rtlCol="0">
              <a:spAutoFit/>
            </a:bodyPr>
            <a:lstStyle/>
            <a:p>
              <a:pPr algn="ctr"/>
              <a:r>
                <a:rPr lang="zh-CN" altLang="en-US" sz="1200" dirty="0">
                  <a:cs typeface="Calibri" panose="020F0502020204030204" pitchFamily="34" charset="0"/>
                  <a:sym typeface="Calibri" panose="020F0502020204030204" pitchFamily="34" charset="0"/>
                </a:rPr>
                <a:t>评估症状</a:t>
              </a:r>
              <a:r>
                <a:rPr lang="en-US" altLang="zh-CN" sz="1200" dirty="0">
                  <a:cs typeface="Calibri" panose="020F0502020204030204" pitchFamily="34" charset="0"/>
                  <a:sym typeface="Calibri" panose="020F0502020204030204" pitchFamily="34" charset="0"/>
                </a:rPr>
                <a:t>/</a:t>
              </a:r>
              <a:endParaRPr lang="en-US" altLang="zh-CN" sz="1200" dirty="0">
                <a:cs typeface="Calibri" panose="020F0502020204030204" pitchFamily="34" charset="0"/>
                <a:sym typeface="Calibri" panose="020F0502020204030204" pitchFamily="34" charset="0"/>
              </a:endParaRPr>
            </a:p>
            <a:p>
              <a:pPr algn="ctr"/>
              <a:r>
                <a:rPr lang="zh-CN" altLang="en-US" sz="1200" dirty="0">
                  <a:cs typeface="Calibri" panose="020F0502020204030204" pitchFamily="34" charset="0"/>
                  <a:sym typeface="Calibri" panose="020F0502020204030204" pitchFamily="34" charset="0"/>
                </a:rPr>
                <a:t>急性加重风险</a:t>
              </a:r>
              <a:endParaRPr lang="zh-CN" altLang="en-US" sz="1200" dirty="0">
                <a:cs typeface="Calibri" panose="020F0502020204030204" pitchFamily="34" charset="0"/>
                <a:sym typeface="Calibri" panose="020F0502020204030204" pitchFamily="34" charset="0"/>
              </a:endParaRPr>
            </a:p>
          </p:txBody>
        </p:sp>
        <p:sp>
          <p:nvSpPr>
            <p:cNvPr id="27" name="文本框 26"/>
            <p:cNvSpPr txBox="1"/>
            <p:nvPr/>
          </p:nvSpPr>
          <p:spPr>
            <a:xfrm>
              <a:off x="3131868" y="3951054"/>
              <a:ext cx="1302972" cy="483960"/>
            </a:xfrm>
            <a:prstGeom prst="rect">
              <a:avLst/>
            </a:prstGeom>
            <a:noFill/>
            <a:ln>
              <a:noFill/>
            </a:ln>
          </p:spPr>
          <p:txBody>
            <a:bodyPr wrap="square" lIns="0" tIns="72000" rIns="0" bIns="72000" rtlCol="0">
              <a:spAutoFit/>
            </a:bodyPr>
            <a:lstStyle/>
            <a:p>
              <a:pPr algn="ctr"/>
              <a:r>
                <a:rPr lang="zh-CN" altLang="en-US" sz="1100" dirty="0">
                  <a:cs typeface="Calibri" panose="020F0502020204030204" pitchFamily="34" charset="0"/>
                  <a:sym typeface="Calibri" panose="020F0502020204030204" pitchFamily="34" charset="0"/>
                </a:rPr>
                <a:t>吸入支气管舒张剂后</a:t>
              </a:r>
              <a:r>
                <a:rPr lang="en-US" altLang="zh-CN" sz="1100" dirty="0">
                  <a:cs typeface="Calibri" panose="020F0502020204030204" pitchFamily="34" charset="0"/>
                  <a:sym typeface="Calibri" panose="020F0502020204030204" pitchFamily="34" charset="0"/>
                </a:rPr>
                <a:t>FEV</a:t>
              </a:r>
              <a:r>
                <a:rPr lang="en-US" altLang="zh-CN" sz="1100" baseline="-25000" dirty="0">
                  <a:cs typeface="Calibri" panose="020F0502020204030204" pitchFamily="34" charset="0"/>
                  <a:sym typeface="Calibri" panose="020F0502020204030204" pitchFamily="34" charset="0"/>
                </a:rPr>
                <a:t>1</a:t>
              </a:r>
              <a:r>
                <a:rPr lang="en-US" altLang="zh-CN" sz="1100" dirty="0">
                  <a:cs typeface="Calibri" panose="020F0502020204030204" pitchFamily="34" charset="0"/>
                  <a:sym typeface="Calibri" panose="020F0502020204030204" pitchFamily="34" charset="0"/>
                </a:rPr>
                <a:t>/FVC&lt; 0.7</a:t>
              </a:r>
              <a:endParaRPr lang="zh-CN" altLang="en-US" sz="1100" dirty="0">
                <a:cs typeface="Calibri" panose="020F0502020204030204" pitchFamily="34" charset="0"/>
                <a:sym typeface="Calibri" panose="020F0502020204030204" pitchFamily="34" charset="0"/>
              </a:endParaRPr>
            </a:p>
          </p:txBody>
        </p:sp>
        <p:sp>
          <p:nvSpPr>
            <p:cNvPr id="28" name="文本框 27"/>
            <p:cNvSpPr txBox="1"/>
            <p:nvPr/>
          </p:nvSpPr>
          <p:spPr>
            <a:xfrm>
              <a:off x="5017365" y="3284291"/>
              <a:ext cx="435698" cy="299295"/>
            </a:xfrm>
            <a:prstGeom prst="rect">
              <a:avLst/>
            </a:prstGeom>
            <a:noFill/>
            <a:ln>
              <a:noFill/>
            </a:ln>
          </p:spPr>
          <p:txBody>
            <a:bodyPr wrap="square" lIns="0" tIns="72000" rIns="0" bIns="72000" rtlCol="0">
              <a:spAutoFit/>
            </a:bodyPr>
            <a:lstStyle/>
            <a:p>
              <a:pPr algn="ctr"/>
              <a:r>
                <a:rPr lang="zh-CN" altLang="en-US" sz="1000" b="1" dirty="0">
                  <a:cs typeface="Calibri" panose="020F0502020204030204" pitchFamily="34" charset="0"/>
                  <a:sym typeface="Calibri" panose="020F0502020204030204" pitchFamily="34" charset="0"/>
                </a:rPr>
                <a:t>等级</a:t>
              </a:r>
              <a:endParaRPr lang="zh-CN" altLang="en-US" sz="1000" b="1" dirty="0">
                <a:cs typeface="Calibri" panose="020F0502020204030204" pitchFamily="34" charset="0"/>
                <a:sym typeface="Calibri" panose="020F0502020204030204" pitchFamily="34" charset="0"/>
              </a:endParaRPr>
            </a:p>
          </p:txBody>
        </p:sp>
        <p:sp>
          <p:nvSpPr>
            <p:cNvPr id="29" name="文本框 28"/>
            <p:cNvSpPr txBox="1"/>
            <p:nvPr/>
          </p:nvSpPr>
          <p:spPr>
            <a:xfrm>
              <a:off x="7941023" y="5824314"/>
              <a:ext cx="972896" cy="226591"/>
            </a:xfrm>
            <a:prstGeom prst="rect">
              <a:avLst/>
            </a:prstGeom>
            <a:noFill/>
            <a:ln>
              <a:noFill/>
            </a:ln>
          </p:spPr>
          <p:txBody>
            <a:bodyPr wrap="square" lIns="0" tIns="0" rIns="0" bIns="72000" rtlCol="0">
              <a:spAutoFit/>
            </a:bodyPr>
            <a:lstStyle/>
            <a:p>
              <a:pPr algn="ctr"/>
              <a:r>
                <a:rPr lang="zh-CN" altLang="en-US" sz="1000" b="1" dirty="0">
                  <a:cs typeface="Calibri" panose="020F0502020204030204" pitchFamily="34" charset="0"/>
                  <a:sym typeface="Calibri" panose="020F0502020204030204" pitchFamily="34" charset="0"/>
                </a:rPr>
                <a:t>症状</a:t>
              </a:r>
              <a:endParaRPr lang="zh-CN" altLang="en-US" sz="1000" b="1" dirty="0">
                <a:cs typeface="Calibri" panose="020F0502020204030204" pitchFamily="34" charset="0"/>
                <a:sym typeface="Calibri" panose="020F0502020204030204" pitchFamily="34" charset="0"/>
              </a:endParaRPr>
            </a:p>
          </p:txBody>
        </p:sp>
        <p:sp>
          <p:nvSpPr>
            <p:cNvPr id="30" name="文本框 29"/>
            <p:cNvSpPr txBox="1"/>
            <p:nvPr/>
          </p:nvSpPr>
          <p:spPr>
            <a:xfrm>
              <a:off x="6522750" y="3102005"/>
              <a:ext cx="967710" cy="384084"/>
            </a:xfrm>
            <a:prstGeom prst="rect">
              <a:avLst/>
            </a:prstGeom>
            <a:noFill/>
            <a:ln>
              <a:noFill/>
            </a:ln>
          </p:spPr>
          <p:txBody>
            <a:bodyPr wrap="square" lIns="0" tIns="0" rIns="0" bIns="72000" rtlCol="0">
              <a:spAutoFit/>
            </a:bodyPr>
            <a:lstStyle/>
            <a:p>
              <a:pPr algn="ctr"/>
              <a:r>
                <a:rPr lang="zh-CN" altLang="en-US" sz="1000" b="1" dirty="0">
                  <a:cs typeface="Calibri" panose="020F0502020204030204" pitchFamily="34" charset="0"/>
                  <a:sym typeface="Calibri" panose="020F0502020204030204" pitchFamily="34" charset="0"/>
                </a:rPr>
                <a:t>急性加重史</a:t>
              </a:r>
              <a:endParaRPr lang="en-US" altLang="zh-CN" sz="1000" b="1" dirty="0">
                <a:cs typeface="Calibri" panose="020F0502020204030204" pitchFamily="34" charset="0"/>
                <a:sym typeface="Calibri" panose="020F0502020204030204" pitchFamily="34" charset="0"/>
              </a:endParaRPr>
            </a:p>
            <a:p>
              <a:pPr algn="ctr"/>
              <a:r>
                <a:rPr lang="zh-CN" altLang="en-US" sz="1000" b="1" dirty="0">
                  <a:cs typeface="Calibri" panose="020F0502020204030204" pitchFamily="34" charset="0"/>
                  <a:sym typeface="Calibri" panose="020F0502020204030204" pitchFamily="34" charset="0"/>
                </a:rPr>
                <a:t>（每年）</a:t>
              </a:r>
              <a:endParaRPr lang="zh-CN" altLang="en-US" sz="1000" b="1" dirty="0">
                <a:cs typeface="Calibri" panose="020F0502020204030204" pitchFamily="34" charset="0"/>
                <a:sym typeface="Calibri" panose="020F0502020204030204" pitchFamily="34" charset="0"/>
              </a:endParaRPr>
            </a:p>
          </p:txBody>
        </p:sp>
        <p:sp>
          <p:nvSpPr>
            <p:cNvPr id="31" name="文本框 30"/>
            <p:cNvSpPr txBox="1"/>
            <p:nvPr/>
          </p:nvSpPr>
          <p:spPr>
            <a:xfrm>
              <a:off x="6492270" y="3605893"/>
              <a:ext cx="1059150" cy="679774"/>
            </a:xfrm>
            <a:prstGeom prst="rect">
              <a:avLst/>
            </a:prstGeom>
            <a:noFill/>
            <a:ln>
              <a:noFill/>
            </a:ln>
          </p:spPr>
          <p:txBody>
            <a:bodyPr wrap="square" lIns="0" tIns="72000" rIns="0" bIns="144000" rtlCol="0">
              <a:spAutoFit/>
            </a:bodyPr>
            <a:lstStyle/>
            <a:p>
              <a:pPr algn="ctr"/>
              <a:r>
                <a:rPr lang="zh-CN" altLang="en-US" sz="1000" b="1" dirty="0">
                  <a:cs typeface="Calibri" panose="020F0502020204030204" pitchFamily="34" charset="0"/>
                  <a:sym typeface="Calibri" panose="020F0502020204030204" pitchFamily="34" charset="0"/>
                </a:rPr>
                <a:t>≥</a:t>
              </a:r>
              <a:r>
                <a:rPr lang="en-US" altLang="zh-CN" sz="1000" b="1" dirty="0">
                  <a:cs typeface="Calibri" panose="020F0502020204030204" pitchFamily="34" charset="0"/>
                  <a:sym typeface="Calibri" panose="020F0502020204030204" pitchFamily="34" charset="0"/>
                </a:rPr>
                <a:t>1</a:t>
              </a:r>
              <a:r>
                <a:rPr lang="zh-CN" altLang="en-US" sz="1000" b="1" dirty="0">
                  <a:cs typeface="Calibri" panose="020F0502020204030204" pitchFamily="34" charset="0"/>
                  <a:sym typeface="Calibri" panose="020F0502020204030204" pitchFamily="34" charset="0"/>
                </a:rPr>
                <a:t>次</a:t>
              </a:r>
              <a:endParaRPr lang="en-US" altLang="zh-CN" sz="1000" b="1" dirty="0">
                <a:cs typeface="Calibri" panose="020F0502020204030204" pitchFamily="34" charset="0"/>
                <a:sym typeface="Calibri" panose="020F0502020204030204" pitchFamily="34" charset="0"/>
              </a:endParaRPr>
            </a:p>
            <a:p>
              <a:pPr algn="ctr"/>
              <a:r>
                <a:rPr lang="zh-CN" altLang="en-US" sz="1000" dirty="0">
                  <a:cs typeface="Calibri" panose="020F0502020204030204" pitchFamily="34" charset="0"/>
                  <a:sym typeface="Calibri" panose="020F0502020204030204" pitchFamily="34" charset="0"/>
                </a:rPr>
                <a:t>过去一年中度或重度急性加重次数</a:t>
              </a:r>
              <a:endParaRPr lang="zh-CN" altLang="en-US" sz="1000" dirty="0">
                <a:cs typeface="Calibri" panose="020F0502020204030204" pitchFamily="34" charset="0"/>
                <a:sym typeface="Calibri" panose="020F0502020204030204" pitchFamily="34" charset="0"/>
              </a:endParaRPr>
            </a:p>
          </p:txBody>
        </p:sp>
        <p:sp>
          <p:nvSpPr>
            <p:cNvPr id="32" name="文本框 31"/>
            <p:cNvSpPr txBox="1"/>
            <p:nvPr/>
          </p:nvSpPr>
          <p:spPr>
            <a:xfrm>
              <a:off x="6492270" y="4435014"/>
              <a:ext cx="1059150" cy="607071"/>
            </a:xfrm>
            <a:prstGeom prst="rect">
              <a:avLst/>
            </a:prstGeom>
            <a:noFill/>
            <a:ln>
              <a:noFill/>
            </a:ln>
          </p:spPr>
          <p:txBody>
            <a:bodyPr wrap="square" lIns="0" tIns="72000" rIns="0" bIns="72000" rtlCol="0">
              <a:spAutoFit/>
            </a:bodyPr>
            <a:lstStyle/>
            <a:p>
              <a:pPr algn="ctr"/>
              <a:r>
                <a:rPr lang="en-US" altLang="zh-CN" sz="1000" b="1" dirty="0">
                  <a:cs typeface="Calibri" panose="020F0502020204030204" pitchFamily="34" charset="0"/>
                  <a:sym typeface="Calibri" panose="020F0502020204030204" pitchFamily="34" charset="0"/>
                </a:rPr>
                <a:t>0</a:t>
              </a:r>
              <a:r>
                <a:rPr lang="zh-CN" altLang="en-US" sz="1000" b="1" dirty="0">
                  <a:cs typeface="Calibri" panose="020F0502020204030204" pitchFamily="34" charset="0"/>
                  <a:sym typeface="Calibri" panose="020F0502020204030204" pitchFamily="34" charset="0"/>
                </a:rPr>
                <a:t>次</a:t>
              </a:r>
              <a:endParaRPr lang="en-US" altLang="zh-CN" sz="1000" b="1" dirty="0">
                <a:cs typeface="Calibri" panose="020F0502020204030204" pitchFamily="34" charset="0"/>
                <a:sym typeface="Calibri" panose="020F0502020204030204" pitchFamily="34" charset="0"/>
              </a:endParaRPr>
            </a:p>
            <a:p>
              <a:pPr algn="ctr"/>
              <a:r>
                <a:rPr lang="zh-CN" altLang="en-US" sz="1000" dirty="0">
                  <a:cs typeface="Calibri" panose="020F0502020204030204" pitchFamily="34" charset="0"/>
                  <a:sym typeface="Calibri" panose="020F0502020204030204" pitchFamily="34" charset="0"/>
                </a:rPr>
                <a:t>过去一年中度或重度急性加重次数</a:t>
              </a:r>
              <a:endParaRPr lang="zh-CN" altLang="en-US" sz="1000" dirty="0">
                <a:cs typeface="Calibri" panose="020F0502020204030204" pitchFamily="34" charset="0"/>
                <a:sym typeface="Calibri" panose="020F0502020204030204" pitchFamily="34" charset="0"/>
              </a:endParaRPr>
            </a:p>
          </p:txBody>
        </p:sp>
        <p:sp>
          <p:nvSpPr>
            <p:cNvPr id="33" name="文本框 547"/>
            <p:cNvSpPr txBox="1"/>
            <p:nvPr/>
          </p:nvSpPr>
          <p:spPr>
            <a:xfrm>
              <a:off x="5516486" y="3289581"/>
              <a:ext cx="803352" cy="27962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r>
                <a:rPr lang="en-US" sz="1000" b="1" kern="1050" dirty="0">
                  <a:effectLst/>
                  <a:cs typeface="Calibri" panose="020F0502020204030204" pitchFamily="34" charset="0"/>
                  <a:sym typeface="Calibri" panose="020F0502020204030204" pitchFamily="34" charset="0"/>
                </a:rPr>
                <a:t>FEV</a:t>
              </a:r>
              <a:r>
                <a:rPr lang="en-US" sz="1000" b="1" kern="1050" baseline="-25000" dirty="0">
                  <a:effectLst/>
                  <a:cs typeface="Calibri" panose="020F0502020204030204" pitchFamily="34" charset="0"/>
                  <a:sym typeface="Calibri" panose="020F0502020204030204" pitchFamily="34" charset="0"/>
                </a:rPr>
                <a:t>1</a:t>
              </a:r>
              <a:endParaRPr lang="zh-CN" sz="1050" kern="1050" dirty="0">
                <a:effectLst/>
                <a:cs typeface="Calibri" panose="020F0502020204030204" pitchFamily="34" charset="0"/>
                <a:sym typeface="Calibri" panose="020F0502020204030204" pitchFamily="34" charset="0"/>
              </a:endParaRPr>
            </a:p>
            <a:p>
              <a:pPr algn="ctr"/>
              <a:r>
                <a:rPr lang="zh-CN" sz="800" kern="1050" dirty="0">
                  <a:effectLst/>
                  <a:cs typeface="Calibri" panose="020F0502020204030204" pitchFamily="34" charset="0"/>
                  <a:sym typeface="Calibri" panose="020F0502020204030204" pitchFamily="34" charset="0"/>
                </a:rPr>
                <a:t>（占预计值</a:t>
              </a:r>
              <a:r>
                <a:rPr lang="en-US" sz="800" kern="1050" dirty="0">
                  <a:effectLst/>
                  <a:cs typeface="Calibri" panose="020F0502020204030204" pitchFamily="34" charset="0"/>
                  <a:sym typeface="Calibri" panose="020F0502020204030204" pitchFamily="34" charset="0"/>
                </a:rPr>
                <a:t>%</a:t>
              </a:r>
              <a:r>
                <a:rPr lang="zh-CN" sz="800" kern="1050" dirty="0">
                  <a:effectLst/>
                  <a:cs typeface="Calibri" panose="020F0502020204030204" pitchFamily="34" charset="0"/>
                  <a:sym typeface="Calibri" panose="020F0502020204030204" pitchFamily="34" charset="0"/>
                </a:rPr>
                <a:t>）</a:t>
              </a:r>
              <a:endParaRPr lang="zh-CN" sz="1050" kern="1050" dirty="0">
                <a:effectLst/>
                <a:cs typeface="Calibri" panose="020F0502020204030204" pitchFamily="34" charset="0"/>
                <a:sym typeface="Calibri" panose="020F0502020204030204" pitchFamily="34" charset="0"/>
              </a:endParaRPr>
            </a:p>
          </p:txBody>
        </p:sp>
      </p:grpSp>
      <p:grpSp>
        <p:nvGrpSpPr>
          <p:cNvPr id="36" name="Group 5"/>
          <p:cNvGrpSpPr/>
          <p:nvPr/>
        </p:nvGrpSpPr>
        <p:grpSpPr>
          <a:xfrm>
            <a:off x="10539080" y="0"/>
            <a:ext cx="1652920" cy="1699260"/>
            <a:chOff x="5105399" y="0"/>
            <a:chExt cx="1652920" cy="1699260"/>
          </a:xfrm>
        </p:grpSpPr>
        <p:pic>
          <p:nvPicPr>
            <p:cNvPr id="37"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38"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39"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40" name="Group 9"/>
          <p:cNvGrpSpPr/>
          <p:nvPr/>
        </p:nvGrpSpPr>
        <p:grpSpPr>
          <a:xfrm>
            <a:off x="10446950" y="0"/>
            <a:ext cx="1745050" cy="1652322"/>
            <a:chOff x="10446950" y="0"/>
            <a:chExt cx="1745050" cy="1652322"/>
          </a:xfrm>
        </p:grpSpPr>
        <p:pic>
          <p:nvPicPr>
            <p:cNvPr id="41"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42"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43" name="Group 19"/>
          <p:cNvGrpSpPr/>
          <p:nvPr/>
        </p:nvGrpSpPr>
        <p:grpSpPr>
          <a:xfrm>
            <a:off x="10240225" y="0"/>
            <a:ext cx="1951774" cy="1885964"/>
            <a:chOff x="10240225" y="0"/>
            <a:chExt cx="1951774" cy="1885964"/>
          </a:xfrm>
        </p:grpSpPr>
        <p:pic>
          <p:nvPicPr>
            <p:cNvPr id="44"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45"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46"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占位符 1"/>
          <p:cNvSpPr>
            <a:spLocks noGrp="1"/>
          </p:cNvSpPr>
          <p:nvPr>
            <p:ph type="body" sz="quarter" idx="10"/>
          </p:nvPr>
        </p:nvSpPr>
        <p:spPr/>
        <p:txBody>
          <a:bodyPr>
            <a:normAutofit fontScale="90000"/>
          </a:bodyPr>
          <a:p>
            <a:r>
              <a:rPr lang="zh-CN" altLang="en-US"/>
              <a:t>GOLD 202</a:t>
            </a:r>
            <a:r>
              <a:rPr lang="en-US" altLang="zh-CN"/>
              <a:t>6</a:t>
            </a:r>
            <a:r>
              <a:rPr lang="zh-CN" altLang="en-US"/>
              <a:t> 教学</a:t>
            </a:r>
            <a:r>
              <a:rPr lang="zh-CN" altLang="en-US"/>
              <a:t>课件中文译本声明</a:t>
            </a:r>
            <a:endParaRPr lang="zh-CN" altLang="en-US"/>
          </a:p>
        </p:txBody>
      </p:sp>
      <p:sp>
        <p:nvSpPr>
          <p:cNvPr id="3" name="文本框 2"/>
          <p:cNvSpPr txBox="1"/>
          <p:nvPr/>
        </p:nvSpPr>
        <p:spPr>
          <a:xfrm>
            <a:off x="228600" y="1106805"/>
            <a:ext cx="11710035" cy="5631180"/>
          </a:xfrm>
          <a:prstGeom prst="rect">
            <a:avLst/>
          </a:prstGeom>
        </p:spPr>
        <p:txBody>
          <a:bodyPr wrap="square">
            <a:spAutoFit/>
          </a:bodyPr>
          <a:p>
            <a:pPr>
              <a:lnSpc>
                <a:spcPct val="100000"/>
              </a:lnSpc>
              <a:spcBef>
                <a:spcPts val="0"/>
              </a:spcBef>
              <a:spcAft>
                <a:spcPts val="0"/>
              </a:spcAft>
            </a:pPr>
            <a:r>
              <a:rPr lang="en-US" altLang="zh-CN" sz="1500">
                <a:solidFill>
                  <a:srgbClr val="000000"/>
                </a:solidFill>
                <a:latin typeface="微软雅黑" panose="020B0503020204020204" pitchFamily="34" charset="-122"/>
                <a:ea typeface="微软雅黑" panose="020B0503020204020204" pitchFamily="34" charset="-122"/>
              </a:rPr>
              <a:t>      </a:t>
            </a:r>
            <a:r>
              <a:rPr lang="zh-CN" altLang="en-US" sz="1500">
                <a:solidFill>
                  <a:srgbClr val="000000"/>
                </a:solidFill>
                <a:latin typeface="微软雅黑" panose="020B0503020204020204" pitchFamily="34" charset="-122"/>
                <a:ea typeface="微软雅黑" panose="020B0503020204020204" pitchFamily="34" charset="-122"/>
              </a:rPr>
              <a:t>以下 </a:t>
            </a:r>
            <a:r>
              <a:rPr lang="en-US" altLang="zh-CN" sz="1500">
                <a:solidFill>
                  <a:srgbClr val="000000"/>
                </a:solidFill>
                <a:latin typeface="微软雅黑" panose="020B0503020204020204" pitchFamily="34" charset="-122"/>
                <a:ea typeface="微软雅黑" panose="020B0503020204020204" pitchFamily="34" charset="-122"/>
              </a:rPr>
              <a:t>GOLD 2026 </a:t>
            </a:r>
            <a:r>
              <a:rPr lang="zh-CN" altLang="en-US" sz="1500">
                <a:solidFill>
                  <a:srgbClr val="000000"/>
                </a:solidFill>
                <a:latin typeface="微软雅黑" panose="020B0503020204020204" pitchFamily="34" charset="-122"/>
                <a:ea typeface="微软雅黑" panose="020B0503020204020204" pitchFamily="34" charset="-122"/>
              </a:rPr>
              <a:t>教学课件译本已获得 </a:t>
            </a:r>
            <a:r>
              <a:rPr lang="en-US" altLang="zh-CN" sz="1500">
                <a:solidFill>
                  <a:srgbClr val="000000"/>
                </a:solidFill>
                <a:latin typeface="微软雅黑" panose="020B0503020204020204" pitchFamily="34" charset="-122"/>
                <a:ea typeface="微软雅黑" panose="020B0503020204020204" pitchFamily="34" charset="-122"/>
              </a:rPr>
              <a:t>GOLD </a:t>
            </a:r>
            <a:r>
              <a:rPr lang="zh-CN" altLang="en-US" sz="1500">
                <a:solidFill>
                  <a:srgbClr val="000000"/>
                </a:solidFill>
                <a:latin typeface="微软雅黑" panose="020B0503020204020204" pitchFamily="34" charset="-122"/>
                <a:ea typeface="微软雅黑" panose="020B0503020204020204" pitchFamily="34" charset="-122"/>
              </a:rPr>
              <a:t>的授权。英语是 </a:t>
            </a:r>
            <a:r>
              <a:rPr lang="en-US" altLang="zh-CN" sz="1500">
                <a:solidFill>
                  <a:srgbClr val="000000"/>
                </a:solidFill>
                <a:latin typeface="微软雅黑" panose="020B0503020204020204" pitchFamily="34" charset="-122"/>
                <a:ea typeface="微软雅黑" panose="020B0503020204020204" pitchFamily="34" charset="-122"/>
              </a:rPr>
              <a:t>GOLD </a:t>
            </a:r>
            <a:r>
              <a:rPr lang="zh-CN" altLang="en-US" sz="1500">
                <a:solidFill>
                  <a:srgbClr val="000000"/>
                </a:solidFill>
                <a:latin typeface="微软雅黑" panose="020B0503020204020204" pitchFamily="34" charset="-122"/>
                <a:ea typeface="微软雅黑" panose="020B0503020204020204" pitchFamily="34" charset="-122"/>
              </a:rPr>
              <a:t>报告、其相应的袖珍指引和教学课件的官方语言。中文译本未经 </a:t>
            </a:r>
            <a:r>
              <a:rPr lang="en-US" altLang="zh-CN" sz="1500">
                <a:solidFill>
                  <a:srgbClr val="000000"/>
                </a:solidFill>
                <a:latin typeface="微软雅黑" panose="020B0503020204020204" pitchFamily="34" charset="-122"/>
                <a:ea typeface="微软雅黑" panose="020B0503020204020204" pitchFamily="34" charset="-122"/>
              </a:rPr>
              <a:t>GOLD </a:t>
            </a:r>
            <a:r>
              <a:rPr lang="zh-CN" altLang="en-US" sz="1500">
                <a:solidFill>
                  <a:srgbClr val="000000"/>
                </a:solidFill>
                <a:latin typeface="微软雅黑" panose="020B0503020204020204" pitchFamily="34" charset="-122"/>
                <a:ea typeface="微软雅黑" panose="020B0503020204020204" pitchFamily="34" charset="-122"/>
              </a:rPr>
              <a:t>确认或审核。它由中华医学会呼吸病学分会慢性阻塞性肺疾病学组核心专家进行审查和校对，并经过两轮严格审查，以确保措辞尽可能准确并忠实于原意，同时也易于为中国医疗保健人士所理解。</a:t>
            </a:r>
            <a:r>
              <a:rPr lang="en-US" altLang="zh-CN" sz="1500">
                <a:solidFill>
                  <a:srgbClr val="000000"/>
                </a:solidFill>
                <a:latin typeface="微软雅黑" panose="020B0503020204020204" pitchFamily="34" charset="-122"/>
                <a:ea typeface="微软雅黑" panose="020B0503020204020204" pitchFamily="34" charset="-122"/>
              </a:rPr>
              <a:t>GOLD </a:t>
            </a:r>
            <a:r>
              <a:rPr lang="zh-CN" altLang="en-US" sz="1500">
                <a:solidFill>
                  <a:srgbClr val="000000"/>
                </a:solidFill>
                <a:latin typeface="微软雅黑" panose="020B0503020204020204" pitchFamily="34" charset="-122"/>
                <a:ea typeface="微软雅黑" panose="020B0503020204020204" pitchFamily="34" charset="-122"/>
              </a:rPr>
              <a:t>保留对翻译的所有版权许可。 </a:t>
            </a:r>
            <a:endParaRPr lang="zh-CN" altLang="en-US" sz="1500">
              <a:solidFill>
                <a:srgbClr val="000000"/>
              </a:solidFill>
              <a:latin typeface="微软雅黑" panose="020B0503020204020204" pitchFamily="34" charset="-122"/>
              <a:ea typeface="微软雅黑" panose="020B0503020204020204" pitchFamily="34" charset="-122"/>
            </a:endParaRPr>
          </a:p>
          <a:p>
            <a:pPr>
              <a:lnSpc>
                <a:spcPct val="100000"/>
              </a:lnSpc>
              <a:spcBef>
                <a:spcPts val="0"/>
              </a:spcBef>
              <a:spcAft>
                <a:spcPts val="0"/>
              </a:spcAft>
            </a:pPr>
            <a:r>
              <a:rPr lang="zh-CN" altLang="en-US" sz="1500">
                <a:solidFill>
                  <a:srgbClr val="000000"/>
                </a:solidFill>
                <a:latin typeface="微软雅黑" panose="020B0503020204020204" pitchFamily="34" charset="-122"/>
                <a:ea typeface="微软雅黑" panose="020B0503020204020204" pitchFamily="34" charset="-122"/>
              </a:rPr>
              <a:t>GOLD 202</a:t>
            </a:r>
            <a:r>
              <a:rPr lang="en-US" altLang="zh-CN" sz="1500">
                <a:solidFill>
                  <a:srgbClr val="000000"/>
                </a:solidFill>
                <a:latin typeface="微软雅黑" panose="020B0503020204020204" pitchFamily="34" charset="-122"/>
                <a:ea typeface="微软雅黑" panose="020B0503020204020204" pitchFamily="34" charset="-122"/>
              </a:rPr>
              <a:t>6</a:t>
            </a:r>
            <a:r>
              <a:rPr lang="zh-CN" altLang="en-US" sz="1500">
                <a:solidFill>
                  <a:srgbClr val="000000"/>
                </a:solidFill>
                <a:latin typeface="微软雅黑" panose="020B0503020204020204" pitchFamily="34" charset="-122"/>
                <a:ea typeface="微软雅黑" panose="020B0503020204020204" pitchFamily="34" charset="-122"/>
              </a:rPr>
              <a:t> 教学</a:t>
            </a:r>
            <a:r>
              <a:rPr lang="zh-CN" altLang="en-US" sz="1500">
                <a:solidFill>
                  <a:srgbClr val="000000"/>
                </a:solidFill>
                <a:latin typeface="微软雅黑" panose="020B0503020204020204" pitchFamily="34" charset="-122"/>
                <a:ea typeface="微软雅黑" panose="020B0503020204020204" pitchFamily="34" charset="-122"/>
              </a:rPr>
              <a:t>课件中文版翻译：</a:t>
            </a:r>
            <a:endParaRPr lang="zh-CN" altLang="en-US" sz="1500">
              <a:solidFill>
                <a:srgbClr val="000000"/>
              </a:solidFill>
              <a:latin typeface="微软雅黑" panose="020B0503020204020204" pitchFamily="34" charset="-122"/>
              <a:ea typeface="微软雅黑" panose="020B0503020204020204" pitchFamily="34" charset="-122"/>
            </a:endParaRPr>
          </a:p>
          <a:p>
            <a:pPr>
              <a:lnSpc>
                <a:spcPct val="100000"/>
              </a:lnSpc>
              <a:spcBef>
                <a:spcPts val="0"/>
              </a:spcBef>
              <a:spcAft>
                <a:spcPts val="0"/>
              </a:spcAft>
            </a:pPr>
            <a:r>
              <a:rPr lang="zh-CN" altLang="en-US" sz="1500" b="1">
                <a:solidFill>
                  <a:srgbClr val="000000"/>
                </a:solidFill>
                <a:latin typeface="微软雅黑" panose="020B0503020204020204" pitchFamily="34" charset="-122"/>
                <a:ea typeface="微软雅黑" panose="020B0503020204020204" pitchFamily="34" charset="-122"/>
              </a:rPr>
              <a:t>主要审稿人</a:t>
            </a:r>
            <a:endParaRPr lang="zh-CN" altLang="en-US" sz="1500" b="1">
              <a:solidFill>
                <a:srgbClr val="000000"/>
              </a:solidFill>
              <a:latin typeface="微软雅黑" panose="020B0503020204020204" pitchFamily="34" charset="-122"/>
              <a:ea typeface="微软雅黑" panose="020B0503020204020204" pitchFamily="34" charset="-122"/>
            </a:endParaRPr>
          </a:p>
          <a:p>
            <a:pPr marL="285750" indent="-285750">
              <a:lnSpc>
                <a:spcPct val="100000"/>
              </a:lnSpc>
              <a:spcBef>
                <a:spcPts val="0"/>
              </a:spcBef>
              <a:spcAft>
                <a:spcPts val="0"/>
              </a:spcAft>
              <a:buFont typeface="Wingdings" panose="05000000000000000000" charset="0"/>
              <a:buChar char="l"/>
            </a:pPr>
            <a:r>
              <a:rPr lang="zh-CN" altLang="en-US" sz="1500">
                <a:solidFill>
                  <a:srgbClr val="000000"/>
                </a:solidFill>
                <a:latin typeface="微软雅黑" panose="020B0503020204020204" pitchFamily="34" charset="-122"/>
                <a:ea typeface="微软雅黑" panose="020B0503020204020204" pitchFamily="34" charset="-122"/>
              </a:rPr>
              <a:t>郑劲平教授，GOLD理事会理事、GOLD科学委员会委员，广州医科大学附属第一医院，中国广州</a:t>
            </a:r>
            <a:endParaRPr lang="zh-CN" altLang="en-US" sz="1500">
              <a:solidFill>
                <a:srgbClr val="000000"/>
              </a:solidFill>
              <a:latin typeface="微软雅黑" panose="020B0503020204020204" pitchFamily="34" charset="-122"/>
              <a:ea typeface="微软雅黑" panose="020B0503020204020204" pitchFamily="34" charset="-122"/>
            </a:endParaRPr>
          </a:p>
          <a:p>
            <a:pPr marL="285750" indent="-285750">
              <a:lnSpc>
                <a:spcPct val="100000"/>
              </a:lnSpc>
              <a:spcBef>
                <a:spcPts val="0"/>
              </a:spcBef>
              <a:spcAft>
                <a:spcPts val="0"/>
              </a:spcAft>
              <a:buFont typeface="Wingdings" panose="05000000000000000000" charset="0"/>
              <a:buChar char="l"/>
            </a:pPr>
            <a:r>
              <a:rPr lang="zh-CN" altLang="en-US" sz="1500">
                <a:solidFill>
                  <a:srgbClr val="000000"/>
                </a:solidFill>
                <a:latin typeface="微软雅黑" panose="020B0503020204020204" pitchFamily="34" charset="-122"/>
                <a:ea typeface="微软雅黑" panose="020B0503020204020204" pitchFamily="34" charset="-122"/>
              </a:rPr>
              <a:t>文富强教授，GOLD中国委员，四川大学华西医院，中国成都</a:t>
            </a:r>
            <a:endParaRPr lang="zh-CN" altLang="en-US" sz="1500">
              <a:solidFill>
                <a:srgbClr val="000000"/>
              </a:solidFill>
              <a:latin typeface="微软雅黑" panose="020B0503020204020204" pitchFamily="34" charset="-122"/>
              <a:ea typeface="微软雅黑" panose="020B0503020204020204" pitchFamily="34" charset="-122"/>
            </a:endParaRPr>
          </a:p>
          <a:p>
            <a:pPr marL="285750" indent="-285750">
              <a:lnSpc>
                <a:spcPct val="100000"/>
              </a:lnSpc>
              <a:spcBef>
                <a:spcPts val="0"/>
              </a:spcBef>
              <a:spcAft>
                <a:spcPts val="0"/>
              </a:spcAft>
              <a:buFont typeface="Wingdings" panose="05000000000000000000" charset="0"/>
              <a:buChar char="l"/>
            </a:pPr>
            <a:r>
              <a:rPr lang="zh-CN" altLang="en-US" sz="1500">
                <a:solidFill>
                  <a:srgbClr val="000000"/>
                </a:solidFill>
                <a:latin typeface="微软雅黑" panose="020B0503020204020204" pitchFamily="34" charset="-122"/>
                <a:ea typeface="微软雅黑" panose="020B0503020204020204" pitchFamily="34" charset="-122"/>
              </a:rPr>
              <a:t>瞿介明教授，中华医学会呼吸病学分会前任主任委员，上海交通大学医学院附属瑞金医院，中国上海</a:t>
            </a:r>
            <a:endParaRPr lang="zh-CN" altLang="en-US" sz="1500">
              <a:solidFill>
                <a:srgbClr val="000000"/>
              </a:solidFill>
              <a:latin typeface="微软雅黑" panose="020B0503020204020204" pitchFamily="34" charset="-122"/>
              <a:ea typeface="微软雅黑" panose="020B0503020204020204" pitchFamily="34" charset="-122"/>
            </a:endParaRPr>
          </a:p>
          <a:p>
            <a:pPr marL="285750" indent="-285750">
              <a:lnSpc>
                <a:spcPct val="100000"/>
              </a:lnSpc>
              <a:spcBef>
                <a:spcPts val="0"/>
              </a:spcBef>
              <a:spcAft>
                <a:spcPts val="0"/>
              </a:spcAft>
              <a:buFont typeface="Wingdings" panose="05000000000000000000" charset="0"/>
              <a:buChar char="l"/>
            </a:pPr>
            <a:r>
              <a:rPr lang="zh-CN" altLang="en-US" sz="1500">
                <a:solidFill>
                  <a:srgbClr val="000000"/>
                </a:solidFill>
                <a:latin typeface="微软雅黑" panose="020B0503020204020204" pitchFamily="34" charset="-122"/>
                <a:ea typeface="微软雅黑" panose="020B0503020204020204" pitchFamily="34" charset="-122"/>
              </a:rPr>
              <a:t>曹彬教授，中华医学会呼吸病学分会主任委员，中日友好医院，中国北京</a:t>
            </a:r>
            <a:endParaRPr lang="zh-CN" altLang="en-US" sz="1500">
              <a:solidFill>
                <a:srgbClr val="000000"/>
              </a:solidFill>
              <a:latin typeface="微软雅黑" panose="020B0503020204020204" pitchFamily="34" charset="-122"/>
              <a:ea typeface="微软雅黑" panose="020B0503020204020204" pitchFamily="34" charset="-122"/>
            </a:endParaRPr>
          </a:p>
          <a:p>
            <a:pPr marL="285750" indent="-285750">
              <a:lnSpc>
                <a:spcPct val="100000"/>
              </a:lnSpc>
              <a:spcBef>
                <a:spcPts val="0"/>
              </a:spcBef>
              <a:spcAft>
                <a:spcPts val="0"/>
              </a:spcAft>
              <a:buFont typeface="Wingdings" panose="05000000000000000000" charset="0"/>
              <a:buChar char="l"/>
            </a:pPr>
            <a:r>
              <a:rPr lang="zh-CN" altLang="en-US" sz="1500">
                <a:solidFill>
                  <a:srgbClr val="000000"/>
                </a:solidFill>
                <a:latin typeface="微软雅黑" panose="020B0503020204020204" pitchFamily="34" charset="-122"/>
                <a:ea typeface="微软雅黑" panose="020B0503020204020204" pitchFamily="34" charset="-122"/>
              </a:rPr>
              <a:t>陈荣昌教授，中国医师协会呼吸医师分会会长兼慢阻肺病学组组长，中华医学会呼吸病学分会慢阻肺病学组前任组长，广州医科大学附属第一医院，中国广州</a:t>
            </a:r>
            <a:endParaRPr lang="zh-CN" altLang="en-US" sz="1500">
              <a:solidFill>
                <a:srgbClr val="000000"/>
              </a:solidFill>
              <a:latin typeface="微软雅黑" panose="020B0503020204020204" pitchFamily="34" charset="-122"/>
              <a:ea typeface="微软雅黑" panose="020B0503020204020204" pitchFamily="34" charset="-122"/>
            </a:endParaRPr>
          </a:p>
          <a:p>
            <a:pPr marL="285750" indent="-285750">
              <a:lnSpc>
                <a:spcPct val="100000"/>
              </a:lnSpc>
              <a:spcBef>
                <a:spcPts val="0"/>
              </a:spcBef>
              <a:spcAft>
                <a:spcPts val="0"/>
              </a:spcAft>
              <a:buFont typeface="Wingdings" panose="05000000000000000000" charset="0"/>
              <a:buChar char="l"/>
            </a:pPr>
            <a:r>
              <a:rPr lang="zh-CN" altLang="en-US" sz="1500">
                <a:solidFill>
                  <a:srgbClr val="000000"/>
                </a:solidFill>
                <a:latin typeface="微软雅黑" panose="020B0503020204020204" pitchFamily="34" charset="-122"/>
                <a:ea typeface="微软雅黑" panose="020B0503020204020204" pitchFamily="34" charset="-122"/>
              </a:rPr>
              <a:t>孙永昌教授，中华医学会呼吸病学分会慢阻肺病学组组长，北京大学第三医院，中国北京</a:t>
            </a:r>
            <a:endParaRPr lang="zh-CN" altLang="en-US" sz="1500">
              <a:solidFill>
                <a:srgbClr val="000000"/>
              </a:solidFill>
              <a:latin typeface="微软雅黑" panose="020B0503020204020204" pitchFamily="34" charset="-122"/>
              <a:ea typeface="微软雅黑" panose="020B0503020204020204" pitchFamily="34" charset="-122"/>
            </a:endParaRPr>
          </a:p>
          <a:p>
            <a:pPr>
              <a:lnSpc>
                <a:spcPct val="100000"/>
              </a:lnSpc>
              <a:spcBef>
                <a:spcPts val="0"/>
              </a:spcBef>
              <a:spcAft>
                <a:spcPts val="0"/>
              </a:spcAft>
            </a:pPr>
            <a:r>
              <a:rPr lang="zh-CN" altLang="en-US" sz="1500" b="1">
                <a:solidFill>
                  <a:srgbClr val="000000"/>
                </a:solidFill>
                <a:latin typeface="微软雅黑" panose="020B0503020204020204" pitchFamily="34" charset="-122"/>
                <a:ea typeface="微软雅黑" panose="020B0503020204020204" pitchFamily="34" charset="-122"/>
              </a:rPr>
              <a:t>审稿人</a:t>
            </a:r>
            <a:endParaRPr lang="zh-CN" altLang="en-US" sz="1500" b="1">
              <a:solidFill>
                <a:srgbClr val="000000"/>
              </a:solidFill>
              <a:latin typeface="微软雅黑" panose="020B0503020204020204" pitchFamily="34" charset="-122"/>
              <a:ea typeface="微软雅黑" panose="020B0503020204020204" pitchFamily="34" charset="-122"/>
            </a:endParaRPr>
          </a:p>
          <a:p>
            <a:pPr marL="285750" indent="-285750">
              <a:lnSpc>
                <a:spcPct val="100000"/>
              </a:lnSpc>
              <a:spcBef>
                <a:spcPts val="0"/>
              </a:spcBef>
              <a:spcAft>
                <a:spcPts val="0"/>
              </a:spcAft>
              <a:buFont typeface="Wingdings" panose="05000000000000000000" charset="0"/>
              <a:buChar char="l"/>
            </a:pPr>
            <a:r>
              <a:rPr lang="zh-CN" altLang="en-US" sz="1500">
                <a:solidFill>
                  <a:srgbClr val="000000"/>
                </a:solidFill>
                <a:latin typeface="微软雅黑" panose="020B0503020204020204" pitchFamily="34" charset="-122"/>
                <a:ea typeface="微软雅黑" panose="020B0503020204020204" pitchFamily="34" charset="-122"/>
              </a:rPr>
              <a:t>陈亚红教授，北京大学第三医院，中国北京</a:t>
            </a:r>
            <a:endParaRPr lang="zh-CN" altLang="en-US" sz="1500">
              <a:solidFill>
                <a:srgbClr val="000000"/>
              </a:solidFill>
              <a:latin typeface="微软雅黑" panose="020B0503020204020204" pitchFamily="34" charset="-122"/>
              <a:ea typeface="微软雅黑" panose="020B0503020204020204" pitchFamily="34" charset="-122"/>
            </a:endParaRPr>
          </a:p>
          <a:p>
            <a:pPr marL="285750" indent="-285750">
              <a:lnSpc>
                <a:spcPct val="100000"/>
              </a:lnSpc>
              <a:spcBef>
                <a:spcPts val="0"/>
              </a:spcBef>
              <a:spcAft>
                <a:spcPts val="0"/>
              </a:spcAft>
              <a:buFont typeface="Wingdings" panose="05000000000000000000" charset="0"/>
              <a:buChar char="l"/>
            </a:pPr>
            <a:r>
              <a:rPr lang="zh-CN" altLang="en-US" sz="1500">
                <a:solidFill>
                  <a:srgbClr val="000000"/>
                </a:solidFill>
                <a:latin typeface="微软雅黑" panose="020B0503020204020204" pitchFamily="34" charset="-122"/>
                <a:ea typeface="微软雅黑" panose="020B0503020204020204" pitchFamily="34" charset="-122"/>
              </a:rPr>
              <a:t>王玮教授、尹燕教授，中国医科大学附属第一医院，中国沈阳</a:t>
            </a:r>
            <a:endParaRPr lang="zh-CN" altLang="en-US" sz="1500">
              <a:solidFill>
                <a:srgbClr val="000000"/>
              </a:solidFill>
              <a:latin typeface="微软雅黑" panose="020B0503020204020204" pitchFamily="34" charset="-122"/>
              <a:ea typeface="微软雅黑" panose="020B0503020204020204" pitchFamily="34" charset="-122"/>
            </a:endParaRPr>
          </a:p>
          <a:p>
            <a:pPr marL="285750" indent="-285750">
              <a:lnSpc>
                <a:spcPct val="100000"/>
              </a:lnSpc>
              <a:spcBef>
                <a:spcPts val="0"/>
              </a:spcBef>
              <a:spcAft>
                <a:spcPts val="0"/>
              </a:spcAft>
              <a:buFont typeface="Wingdings" panose="05000000000000000000" charset="0"/>
              <a:buChar char="l"/>
            </a:pPr>
            <a:r>
              <a:rPr lang="zh-CN" altLang="en-US" sz="1500">
                <a:solidFill>
                  <a:srgbClr val="000000"/>
                </a:solidFill>
                <a:latin typeface="微软雅黑" panose="020B0503020204020204" pitchFamily="34" charset="-122"/>
                <a:ea typeface="微软雅黑" panose="020B0503020204020204" pitchFamily="34" charset="-122"/>
              </a:rPr>
              <a:t>宋元林教授、张静教授，复旦大学附属中山医院，中国上海</a:t>
            </a:r>
            <a:endParaRPr lang="zh-CN" altLang="en-US" sz="1500">
              <a:solidFill>
                <a:srgbClr val="000000"/>
              </a:solidFill>
              <a:latin typeface="微软雅黑" panose="020B0503020204020204" pitchFamily="34" charset="-122"/>
              <a:ea typeface="微软雅黑" panose="020B0503020204020204" pitchFamily="34" charset="-122"/>
            </a:endParaRPr>
          </a:p>
          <a:p>
            <a:pPr marL="285750" indent="-285750">
              <a:lnSpc>
                <a:spcPct val="100000"/>
              </a:lnSpc>
              <a:spcBef>
                <a:spcPts val="0"/>
              </a:spcBef>
              <a:spcAft>
                <a:spcPts val="0"/>
              </a:spcAft>
              <a:buFont typeface="Wingdings" panose="05000000000000000000" charset="0"/>
              <a:buChar char="l"/>
            </a:pPr>
            <a:r>
              <a:rPr lang="zh-CN" altLang="en-US" sz="1500">
                <a:solidFill>
                  <a:srgbClr val="000000"/>
                </a:solidFill>
                <a:latin typeface="微软雅黑" panose="020B0503020204020204" pitchFamily="34" charset="-122"/>
                <a:ea typeface="微软雅黑" panose="020B0503020204020204" pitchFamily="34" charset="-122"/>
              </a:rPr>
              <a:t>杨汀教授，中日友好医院，中国北京</a:t>
            </a:r>
            <a:endParaRPr lang="zh-CN" altLang="en-US" sz="1500">
              <a:solidFill>
                <a:srgbClr val="000000"/>
              </a:solidFill>
              <a:latin typeface="微软雅黑" panose="020B0503020204020204" pitchFamily="34" charset="-122"/>
              <a:ea typeface="微软雅黑" panose="020B0503020204020204" pitchFamily="34" charset="-122"/>
            </a:endParaRPr>
          </a:p>
          <a:p>
            <a:pPr marL="285750" indent="-285750">
              <a:lnSpc>
                <a:spcPct val="100000"/>
              </a:lnSpc>
              <a:spcBef>
                <a:spcPts val="0"/>
              </a:spcBef>
              <a:spcAft>
                <a:spcPts val="0"/>
              </a:spcAft>
              <a:buFont typeface="Wingdings" panose="05000000000000000000" charset="0"/>
              <a:buChar char="l"/>
            </a:pPr>
            <a:r>
              <a:rPr lang="zh-CN" altLang="en-US" sz="1500">
                <a:solidFill>
                  <a:srgbClr val="000000"/>
                </a:solidFill>
                <a:latin typeface="微软雅黑" panose="020B0503020204020204" pitchFamily="34" charset="-122"/>
                <a:ea typeface="微软雅黑" panose="020B0503020204020204" pitchFamily="34" charset="-122"/>
              </a:rPr>
              <a:t>孙德俊教授，内蒙古自治区人民医院，中国呼和浩特</a:t>
            </a:r>
            <a:endParaRPr lang="zh-CN" altLang="en-US" sz="1500">
              <a:solidFill>
                <a:srgbClr val="000000"/>
              </a:solidFill>
              <a:latin typeface="微软雅黑" panose="020B0503020204020204" pitchFamily="34" charset="-122"/>
              <a:ea typeface="微软雅黑" panose="020B0503020204020204" pitchFamily="34" charset="-122"/>
            </a:endParaRPr>
          </a:p>
          <a:p>
            <a:pPr marL="285750" indent="-285750">
              <a:lnSpc>
                <a:spcPct val="100000"/>
              </a:lnSpc>
              <a:spcBef>
                <a:spcPts val="0"/>
              </a:spcBef>
              <a:spcAft>
                <a:spcPts val="0"/>
              </a:spcAft>
              <a:buFont typeface="Wingdings" panose="05000000000000000000" charset="0"/>
              <a:buChar char="l"/>
            </a:pPr>
            <a:r>
              <a:rPr lang="zh-CN" altLang="en-US" sz="1500">
                <a:solidFill>
                  <a:srgbClr val="000000"/>
                </a:solidFill>
                <a:latin typeface="微软雅黑" panose="020B0503020204020204" pitchFamily="34" charset="-122"/>
                <a:ea typeface="微软雅黑" panose="020B0503020204020204" pitchFamily="34" charset="-122"/>
              </a:rPr>
              <a:t>谢俊刚教授，华中科技大学同济医学院附属同济医院，中国武汉</a:t>
            </a:r>
            <a:endParaRPr lang="zh-CN" altLang="en-US" sz="1500">
              <a:solidFill>
                <a:srgbClr val="000000"/>
              </a:solidFill>
              <a:latin typeface="微软雅黑" panose="020B0503020204020204" pitchFamily="34" charset="-122"/>
              <a:ea typeface="微软雅黑" panose="020B0503020204020204" pitchFamily="34" charset="-122"/>
            </a:endParaRPr>
          </a:p>
          <a:p>
            <a:pPr marL="285750" indent="-285750">
              <a:lnSpc>
                <a:spcPct val="100000"/>
              </a:lnSpc>
              <a:spcBef>
                <a:spcPts val="0"/>
              </a:spcBef>
              <a:spcAft>
                <a:spcPts val="0"/>
              </a:spcAft>
              <a:buFont typeface="Wingdings" panose="05000000000000000000" charset="0"/>
              <a:buChar char="l"/>
            </a:pPr>
            <a:r>
              <a:rPr lang="zh-CN" altLang="en-US" sz="1500">
                <a:solidFill>
                  <a:srgbClr val="000000"/>
                </a:solidFill>
                <a:latin typeface="微软雅黑" panose="020B0503020204020204" pitchFamily="34" charset="-122"/>
                <a:ea typeface="微软雅黑" panose="020B0503020204020204" pitchFamily="34" charset="-122"/>
              </a:rPr>
              <a:t>陈燕教授，中南大学湘雅二医院，中国长沙</a:t>
            </a:r>
            <a:endParaRPr lang="zh-CN" altLang="en-US" sz="1500">
              <a:solidFill>
                <a:srgbClr val="000000"/>
              </a:solidFill>
              <a:latin typeface="微软雅黑" panose="020B0503020204020204" pitchFamily="34" charset="-122"/>
              <a:ea typeface="微软雅黑" panose="020B0503020204020204" pitchFamily="34" charset="-122"/>
            </a:endParaRPr>
          </a:p>
          <a:p>
            <a:pPr marL="285750" indent="-285750">
              <a:lnSpc>
                <a:spcPct val="100000"/>
              </a:lnSpc>
              <a:spcBef>
                <a:spcPts val="0"/>
              </a:spcBef>
              <a:spcAft>
                <a:spcPts val="0"/>
              </a:spcAft>
              <a:buFont typeface="Wingdings" panose="05000000000000000000" charset="0"/>
              <a:buChar char="l"/>
            </a:pPr>
            <a:r>
              <a:rPr lang="zh-CN" altLang="en-US" sz="1500">
                <a:solidFill>
                  <a:srgbClr val="000000"/>
                </a:solidFill>
                <a:latin typeface="微软雅黑" panose="020B0503020204020204" pitchFamily="34" charset="-122"/>
                <a:ea typeface="微软雅黑" panose="020B0503020204020204" pitchFamily="34" charset="-122"/>
              </a:rPr>
              <a:t>刘晓菊教授，兰州大学第一医院，中国兰州</a:t>
            </a:r>
            <a:endParaRPr lang="zh-CN" altLang="en-US" sz="1500">
              <a:solidFill>
                <a:srgbClr val="000000"/>
              </a:solidFill>
              <a:latin typeface="微软雅黑" panose="020B0503020204020204" pitchFamily="34" charset="-122"/>
              <a:ea typeface="微软雅黑" panose="020B0503020204020204" pitchFamily="34" charset="-122"/>
            </a:endParaRPr>
          </a:p>
          <a:p>
            <a:pPr marL="285750" indent="-285750">
              <a:lnSpc>
                <a:spcPct val="100000"/>
              </a:lnSpc>
              <a:spcBef>
                <a:spcPts val="0"/>
              </a:spcBef>
              <a:spcAft>
                <a:spcPts val="0"/>
              </a:spcAft>
              <a:buFont typeface="Wingdings" panose="05000000000000000000" charset="0"/>
              <a:buChar char="l"/>
            </a:pPr>
            <a:r>
              <a:rPr lang="zh-CN" altLang="en-US" sz="1500">
                <a:solidFill>
                  <a:srgbClr val="000000"/>
                </a:solidFill>
                <a:latin typeface="微软雅黑" panose="020B0503020204020204" pitchFamily="34" charset="-122"/>
                <a:ea typeface="微软雅黑" panose="020B0503020204020204" pitchFamily="34" charset="-122"/>
              </a:rPr>
              <a:t>梁振宇博士、王凤燕博士、王红玉教授，广州医科大学附属第一医院，中国广州</a:t>
            </a:r>
            <a:endParaRPr lang="zh-CN" altLang="en-US" sz="1500">
              <a:solidFill>
                <a:srgbClr val="000000"/>
              </a:solidFill>
              <a:latin typeface="微软雅黑" panose="020B0503020204020204" pitchFamily="34" charset="-122"/>
              <a:ea typeface="微软雅黑" panose="020B0503020204020204" pitchFamily="34" charset="-122"/>
            </a:endParaRPr>
          </a:p>
          <a:p>
            <a:pPr indent="0">
              <a:lnSpc>
                <a:spcPct val="100000"/>
              </a:lnSpc>
              <a:spcBef>
                <a:spcPts val="0"/>
              </a:spcBef>
              <a:spcAft>
                <a:spcPts val="0"/>
              </a:spcAft>
              <a:buFont typeface="Wingdings" panose="05000000000000000000" charset="0"/>
              <a:buNone/>
            </a:pPr>
            <a:r>
              <a:rPr lang="zh-CN" altLang="en-US" sz="1500" b="1">
                <a:solidFill>
                  <a:srgbClr val="000000"/>
                </a:solidFill>
                <a:latin typeface="微软雅黑" panose="020B0503020204020204" pitchFamily="34" charset="-122"/>
                <a:ea typeface="微软雅黑" panose="020B0503020204020204" pitchFamily="34" charset="-122"/>
              </a:rPr>
              <a:t>秘书组</a:t>
            </a:r>
            <a:endParaRPr lang="zh-CN" altLang="en-US" sz="1500">
              <a:solidFill>
                <a:srgbClr val="000000"/>
              </a:solidFill>
              <a:latin typeface="微软雅黑" panose="020B0503020204020204" pitchFamily="34" charset="-122"/>
              <a:ea typeface="微软雅黑" panose="020B0503020204020204" pitchFamily="34" charset="-122"/>
            </a:endParaRPr>
          </a:p>
          <a:p>
            <a:pPr marL="285750" indent="-285750">
              <a:lnSpc>
                <a:spcPct val="100000"/>
              </a:lnSpc>
              <a:spcBef>
                <a:spcPts val="0"/>
              </a:spcBef>
              <a:spcAft>
                <a:spcPts val="0"/>
              </a:spcAft>
              <a:buFont typeface="Wingdings" panose="05000000000000000000" charset="0"/>
              <a:buChar char="l"/>
            </a:pPr>
            <a:r>
              <a:rPr lang="zh-CN" altLang="en-US" sz="1500">
                <a:solidFill>
                  <a:srgbClr val="000000"/>
                </a:solidFill>
                <a:latin typeface="微软雅黑" panose="020B0503020204020204" pitchFamily="34" charset="-122"/>
                <a:ea typeface="微软雅黑" panose="020B0503020204020204" pitchFamily="34" charset="-122"/>
              </a:rPr>
              <a:t>梁振宇博士、王凤燕博士、杨宇琼博士、杨华静博士，广州医科大学附属第一医院，中国广州</a:t>
            </a:r>
            <a:endParaRPr lang="zh-CN" altLang="en-US" sz="1500">
              <a:solidFill>
                <a:srgbClr val="000000"/>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Use of CT in stable COPD including information about Differential Diagnosis, Lung Volume Reduction and Lung Cancer Screening."/>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5" name="Title 4"/>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rPr>
              <a:t>Use of CT in stable COPD</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21" name="image29.png"/>
          <p:cNvPicPr/>
          <p:nvPr/>
        </p:nvPicPr>
        <p:blipFill>
          <a:blip r:embed="rId2">
            <a:extLst>
              <a:ext uri="{28A0092B-C50C-407E-A947-70E740481C1C}">
                <a14:useLocalDpi xmlns:a14="http://schemas.microsoft.com/office/drawing/2010/main" val="0"/>
              </a:ext>
            </a:extLst>
          </a:blip>
          <a:stretch>
            <a:fillRect/>
          </a:stretch>
        </p:blipFill>
        <p:spPr>
          <a:xfrm>
            <a:off x="2920396" y="1182939"/>
            <a:ext cx="6352826" cy="4484118"/>
          </a:xfrm>
          <a:prstGeom prst="rect">
            <a:avLst/>
          </a:prstGeom>
        </p:spPr>
      </p:pic>
      <p:sp>
        <p:nvSpPr>
          <p:cNvPr id="22" name="文本框 21"/>
          <p:cNvSpPr txBox="1"/>
          <p:nvPr/>
        </p:nvSpPr>
        <p:spPr>
          <a:xfrm>
            <a:off x="3091596" y="1460549"/>
            <a:ext cx="3259363" cy="337185"/>
          </a:xfrm>
          <a:prstGeom prst="rect">
            <a:avLst/>
          </a:prstGeom>
          <a:noFill/>
        </p:spPr>
        <p:txBody>
          <a:bodyPr wrap="square" rtlCol="0">
            <a:spAutoFit/>
          </a:bodyPr>
          <a:lstStyle/>
          <a:p>
            <a:r>
              <a:rPr lang="en-US" altLang="zh-CN" sz="1600" b="1" dirty="0">
                <a:solidFill>
                  <a:srgbClr val="FFFFFF"/>
                </a:solidFill>
              </a:rPr>
              <a:t>CT </a:t>
            </a:r>
            <a:r>
              <a:rPr lang="zh-CN" altLang="en-US" sz="1600" b="1" dirty="0">
                <a:solidFill>
                  <a:srgbClr val="FFFFFF"/>
                </a:solidFill>
              </a:rPr>
              <a:t>在稳定期慢阻肺病中的应用</a:t>
            </a:r>
            <a:endParaRPr lang="zh-CN" altLang="en-US" sz="1600" b="1" dirty="0">
              <a:solidFill>
                <a:srgbClr val="FFFFFF"/>
              </a:solidFill>
            </a:endParaRPr>
          </a:p>
        </p:txBody>
      </p:sp>
      <p:sp>
        <p:nvSpPr>
          <p:cNvPr id="23" name="文本框 22"/>
          <p:cNvSpPr txBox="1"/>
          <p:nvPr/>
        </p:nvSpPr>
        <p:spPr>
          <a:xfrm>
            <a:off x="8294480" y="1645420"/>
            <a:ext cx="787717" cy="262115"/>
          </a:xfrm>
          <a:prstGeom prst="rect">
            <a:avLst/>
          </a:prstGeom>
          <a:noFill/>
        </p:spPr>
        <p:txBody>
          <a:bodyPr wrap="square" rtlCol="0">
            <a:spAutoFit/>
          </a:bodyPr>
          <a:lstStyle/>
          <a:p>
            <a:pPr algn="just"/>
            <a:r>
              <a:rPr lang="zh-CN" altLang="en-US" sz="1050" b="1" dirty="0">
                <a:solidFill>
                  <a:schemeClr val="bg1"/>
                </a:solidFill>
              </a:rPr>
              <a:t>图 </a:t>
            </a:r>
            <a:r>
              <a:rPr lang="en-US" altLang="zh-CN" sz="1050" b="1" dirty="0">
                <a:solidFill>
                  <a:schemeClr val="bg1"/>
                </a:solidFill>
              </a:rPr>
              <a:t>2.14</a:t>
            </a:r>
            <a:endParaRPr lang="zh-CN" altLang="en-US" sz="1050" b="1" dirty="0">
              <a:solidFill>
                <a:schemeClr val="bg1"/>
              </a:solidFill>
            </a:endParaRPr>
          </a:p>
        </p:txBody>
      </p:sp>
      <p:sp>
        <p:nvSpPr>
          <p:cNvPr id="24" name="文本框 23"/>
          <p:cNvSpPr txBox="1"/>
          <p:nvPr/>
        </p:nvSpPr>
        <p:spPr>
          <a:xfrm>
            <a:off x="3699467" y="2285481"/>
            <a:ext cx="1329735" cy="253916"/>
          </a:xfrm>
          <a:prstGeom prst="rect">
            <a:avLst/>
          </a:prstGeom>
          <a:noFill/>
        </p:spPr>
        <p:txBody>
          <a:bodyPr wrap="square" lIns="0" rIns="0" rtlCol="0">
            <a:spAutoFit/>
          </a:bodyPr>
          <a:lstStyle/>
          <a:p>
            <a:r>
              <a:rPr lang="zh-CN" altLang="en-US" sz="1050" b="1" dirty="0">
                <a:solidFill>
                  <a:srgbClr val="1F3661"/>
                </a:solidFill>
              </a:rPr>
              <a:t>鉴别诊断</a:t>
            </a:r>
            <a:endParaRPr lang="zh-CN" altLang="en-US" sz="1050" b="1" dirty="0">
              <a:solidFill>
                <a:srgbClr val="1F3661"/>
              </a:solidFill>
            </a:endParaRPr>
          </a:p>
        </p:txBody>
      </p:sp>
      <p:sp>
        <p:nvSpPr>
          <p:cNvPr id="25" name="文本框 24"/>
          <p:cNvSpPr txBox="1"/>
          <p:nvPr/>
        </p:nvSpPr>
        <p:spPr>
          <a:xfrm>
            <a:off x="5203307" y="4522418"/>
            <a:ext cx="3330406" cy="489534"/>
          </a:xfrm>
          <a:prstGeom prst="rect">
            <a:avLst/>
          </a:prstGeom>
          <a:noFill/>
        </p:spPr>
        <p:txBody>
          <a:bodyPr wrap="square" lIns="0" tIns="90000" rIns="0" bIns="90000" rtlCol="0">
            <a:spAutoFit/>
          </a:bodyPr>
          <a:lstStyle/>
          <a:p>
            <a:pPr marL="85725" indent="-85725">
              <a:spcAft>
                <a:spcPts val="1200"/>
              </a:spcAft>
              <a:buClr>
                <a:srgbClr val="E8A900"/>
              </a:buClr>
              <a:buSzPct val="150000"/>
              <a:buFont typeface="Arial" panose="020B0604020202020204" pitchFamily="34" charset="0"/>
              <a:buChar char="•"/>
            </a:pPr>
            <a:r>
              <a:rPr lang="zh-CN" altLang="en-US" sz="1000" dirty="0"/>
              <a:t>根据对普通人群的建议，每年应对因吸烟导致慢阻肺病的患者进行</a:t>
            </a:r>
            <a:r>
              <a:rPr lang="en-US" altLang="zh-CN" sz="1000" dirty="0"/>
              <a:t>1</a:t>
            </a:r>
            <a:r>
              <a:rPr lang="zh-CN" altLang="en-US" sz="1000" dirty="0"/>
              <a:t>次低剂量</a:t>
            </a:r>
            <a:r>
              <a:rPr lang="en-US" altLang="zh-CN" sz="1000" dirty="0"/>
              <a:t>CT</a:t>
            </a:r>
            <a:r>
              <a:rPr lang="zh-CN" altLang="en-US" sz="1000" dirty="0"/>
              <a:t>扫描筛查肺癌</a:t>
            </a:r>
            <a:endParaRPr lang="zh-CN" altLang="en-US" sz="1000" dirty="0"/>
          </a:p>
        </p:txBody>
      </p:sp>
      <p:sp>
        <p:nvSpPr>
          <p:cNvPr id="26" name="文本框 25"/>
          <p:cNvSpPr txBox="1"/>
          <p:nvPr/>
        </p:nvSpPr>
        <p:spPr>
          <a:xfrm>
            <a:off x="3699467" y="3240323"/>
            <a:ext cx="1329735" cy="253916"/>
          </a:xfrm>
          <a:prstGeom prst="rect">
            <a:avLst/>
          </a:prstGeom>
          <a:noFill/>
        </p:spPr>
        <p:txBody>
          <a:bodyPr wrap="square" lIns="0" rIns="0" rtlCol="0">
            <a:spAutoFit/>
          </a:bodyPr>
          <a:lstStyle/>
          <a:p>
            <a:r>
              <a:rPr lang="zh-CN" altLang="en-US" sz="1050" b="1" dirty="0">
                <a:solidFill>
                  <a:srgbClr val="1F3661"/>
                </a:solidFill>
              </a:rPr>
              <a:t>肺减容术</a:t>
            </a:r>
            <a:endParaRPr lang="zh-CN" altLang="en-US" sz="1050" b="1" dirty="0">
              <a:solidFill>
                <a:srgbClr val="1F3661"/>
              </a:solidFill>
            </a:endParaRPr>
          </a:p>
        </p:txBody>
      </p:sp>
      <p:sp>
        <p:nvSpPr>
          <p:cNvPr id="27" name="文本框 26"/>
          <p:cNvSpPr txBox="1"/>
          <p:nvPr/>
        </p:nvSpPr>
        <p:spPr>
          <a:xfrm>
            <a:off x="3699467" y="4522418"/>
            <a:ext cx="1329735" cy="253916"/>
          </a:xfrm>
          <a:prstGeom prst="rect">
            <a:avLst/>
          </a:prstGeom>
          <a:noFill/>
        </p:spPr>
        <p:txBody>
          <a:bodyPr wrap="square" lIns="0" rIns="0" rtlCol="0">
            <a:spAutoFit/>
          </a:bodyPr>
          <a:lstStyle/>
          <a:p>
            <a:r>
              <a:rPr lang="zh-CN" altLang="en-US" sz="1050" b="1" dirty="0">
                <a:solidFill>
                  <a:srgbClr val="1F3661"/>
                </a:solidFill>
              </a:rPr>
              <a:t>肺癌筛查</a:t>
            </a:r>
            <a:endParaRPr lang="zh-CN" altLang="en-US" sz="1050" b="1" dirty="0">
              <a:solidFill>
                <a:srgbClr val="1F3661"/>
              </a:solidFill>
            </a:endParaRPr>
          </a:p>
        </p:txBody>
      </p:sp>
      <p:sp>
        <p:nvSpPr>
          <p:cNvPr id="28" name="文本框 27"/>
          <p:cNvSpPr txBox="1"/>
          <p:nvPr/>
        </p:nvSpPr>
        <p:spPr>
          <a:xfrm>
            <a:off x="5203307" y="2285481"/>
            <a:ext cx="3330406" cy="888190"/>
          </a:xfrm>
          <a:prstGeom prst="rect">
            <a:avLst/>
          </a:prstGeom>
          <a:noFill/>
        </p:spPr>
        <p:txBody>
          <a:bodyPr wrap="square" lIns="0" tIns="90000" rIns="0" bIns="180000" rtlCol="0">
            <a:spAutoFit/>
          </a:bodyPr>
          <a:lstStyle/>
          <a:p>
            <a:pPr marL="85725" indent="-85725">
              <a:spcAft>
                <a:spcPts val="1200"/>
              </a:spcAft>
              <a:buClr>
                <a:srgbClr val="E8A900"/>
              </a:buClr>
              <a:buSzPct val="150000"/>
              <a:buFont typeface="Arial" panose="020B0604020202020204" pitchFamily="34" charset="0"/>
              <a:buChar char="•"/>
            </a:pPr>
            <a:r>
              <a:rPr lang="zh-CN" altLang="en-US" sz="1000" dirty="0"/>
              <a:t>频繁急性加重伴剧烈咳嗽和咳痰，疑似支气管扩张症或非典型感染</a:t>
            </a:r>
            <a:endParaRPr lang="zh-CN" altLang="en-US" sz="1000" dirty="0"/>
          </a:p>
          <a:p>
            <a:pPr marL="85725" indent="-85725">
              <a:spcAft>
                <a:spcPts val="1200"/>
              </a:spcAft>
              <a:buClr>
                <a:srgbClr val="E8A900"/>
              </a:buClr>
              <a:buSzPct val="150000"/>
              <a:buFont typeface="Arial" panose="020B0604020202020204" pitchFamily="34" charset="0"/>
              <a:buChar char="•"/>
            </a:pPr>
            <a:r>
              <a:rPr lang="zh-CN" altLang="en-US" sz="1000" dirty="0"/>
              <a:t>症状与经肺功能检查界定的疾病严重程度不成比例</a:t>
            </a:r>
            <a:endParaRPr lang="zh-CN" altLang="en-US" sz="1000" dirty="0"/>
          </a:p>
        </p:txBody>
      </p:sp>
      <p:sp>
        <p:nvSpPr>
          <p:cNvPr id="29" name="文本框 28"/>
          <p:cNvSpPr txBox="1"/>
          <p:nvPr/>
        </p:nvSpPr>
        <p:spPr>
          <a:xfrm>
            <a:off x="5203307" y="3240323"/>
            <a:ext cx="3330406" cy="1005727"/>
          </a:xfrm>
          <a:prstGeom prst="rect">
            <a:avLst/>
          </a:prstGeom>
          <a:noFill/>
        </p:spPr>
        <p:txBody>
          <a:bodyPr wrap="square" lIns="0" tIns="90000" rIns="0" bIns="144000" rtlCol="0">
            <a:spAutoFit/>
          </a:bodyPr>
          <a:lstStyle/>
          <a:p>
            <a:pPr marL="85725" indent="-85725">
              <a:spcAft>
                <a:spcPts val="1200"/>
              </a:spcAft>
              <a:buClr>
                <a:srgbClr val="E8A900"/>
              </a:buClr>
              <a:buSzPct val="150000"/>
              <a:buFont typeface="Arial" panose="020B0604020202020204" pitchFamily="34" charset="0"/>
              <a:buChar char="•"/>
            </a:pPr>
            <a:r>
              <a:rPr lang="zh-CN" altLang="en-US" sz="1000" dirty="0"/>
              <a:t>如果患者使用支气管舒张剂后</a:t>
            </a:r>
            <a:r>
              <a:rPr lang="en-US" altLang="zh-CN" sz="1000" dirty="0"/>
              <a:t>FEV</a:t>
            </a:r>
            <a:r>
              <a:rPr lang="en-US" altLang="zh-CN" sz="1000" baseline="-25000" dirty="0"/>
              <a:t>1</a:t>
            </a:r>
            <a:r>
              <a:rPr lang="zh-CN" altLang="en-US" sz="1000" dirty="0"/>
              <a:t>介于</a:t>
            </a:r>
            <a:r>
              <a:rPr lang="en-US" altLang="zh-CN" sz="1000" dirty="0"/>
              <a:t>15-45%</a:t>
            </a:r>
            <a:r>
              <a:rPr lang="zh-CN" altLang="en-US" sz="1000" dirty="0"/>
              <a:t>之间且有过度充气的证据，则支气管内活瓣植入可作为一种治疗选择</a:t>
            </a:r>
            <a:endParaRPr lang="zh-CN" altLang="en-US" sz="1000" dirty="0"/>
          </a:p>
          <a:p>
            <a:pPr marL="85725" indent="-85725">
              <a:spcAft>
                <a:spcPts val="1200"/>
              </a:spcAft>
              <a:buClr>
                <a:srgbClr val="E8A900"/>
              </a:buClr>
              <a:buSzPct val="150000"/>
              <a:buFont typeface="Arial" panose="020B0604020202020204" pitchFamily="34" charset="0"/>
              <a:buChar char="•"/>
            </a:pPr>
            <a:r>
              <a:rPr lang="zh-CN" altLang="en-US" sz="1000" dirty="0"/>
              <a:t>肺减容术可能是过度充气、重度上叶为主的肺气肿和肺康复后运动能力低下的患者的治疗选择</a:t>
            </a:r>
            <a:endParaRPr lang="zh-CN" altLang="en-US" sz="1000" dirty="0"/>
          </a:p>
        </p:txBody>
      </p:sp>
      <p:grpSp>
        <p:nvGrpSpPr>
          <p:cNvPr id="2" name="Group 5"/>
          <p:cNvGrpSpPr/>
          <p:nvPr/>
        </p:nvGrpSpPr>
        <p:grpSpPr>
          <a:xfrm>
            <a:off x="10539080" y="0"/>
            <a:ext cx="1652920" cy="1699260"/>
            <a:chOff x="5105399" y="0"/>
            <a:chExt cx="1652920" cy="1699260"/>
          </a:xfrm>
        </p:grpSpPr>
        <p:pic>
          <p:nvPicPr>
            <p:cNvPr id="11"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20"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30"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31" name="Group 9"/>
          <p:cNvGrpSpPr/>
          <p:nvPr/>
        </p:nvGrpSpPr>
        <p:grpSpPr>
          <a:xfrm>
            <a:off x="10446950" y="0"/>
            <a:ext cx="1745050" cy="1652322"/>
            <a:chOff x="10446950" y="0"/>
            <a:chExt cx="1745050" cy="1652322"/>
          </a:xfrm>
        </p:grpSpPr>
        <p:pic>
          <p:nvPicPr>
            <p:cNvPr id="32"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33"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34" name="Group 19"/>
          <p:cNvGrpSpPr/>
          <p:nvPr/>
        </p:nvGrpSpPr>
        <p:grpSpPr>
          <a:xfrm>
            <a:off x="10240225" y="0"/>
            <a:ext cx="1951774" cy="1885964"/>
            <a:chOff x="10240225" y="0"/>
            <a:chExt cx="1951774" cy="1885964"/>
          </a:xfrm>
        </p:grpSpPr>
        <p:pic>
          <p:nvPicPr>
            <p:cNvPr id="35"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36"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37"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1"/>
          <a:srcRect t="31360" r="78109" b="32786"/>
          <a:stretch>
            <a:fillRect/>
          </a:stretch>
        </p:blipFill>
        <p:spPr>
          <a:xfrm rot="5400000">
            <a:off x="2667000" y="-2659505"/>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7" name="Title 6"/>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rPr>
              <a:t>Goals for treatment of stable COPD</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2049" name="图片 164107354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3674" y="1484024"/>
            <a:ext cx="8251200" cy="4339969"/>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组合 19"/>
          <p:cNvGrpSpPr/>
          <p:nvPr/>
        </p:nvGrpSpPr>
        <p:grpSpPr>
          <a:xfrm>
            <a:off x="2349500" y="1858459"/>
            <a:ext cx="7703264" cy="3222345"/>
            <a:chOff x="-366148" y="41081"/>
            <a:chExt cx="5076994" cy="2050620"/>
          </a:xfrm>
        </p:grpSpPr>
        <p:sp>
          <p:nvSpPr>
            <p:cNvPr id="21" name="文本框 2"/>
            <p:cNvSpPr txBox="1">
              <a:spLocks noChangeArrowheads="1"/>
            </p:cNvSpPr>
            <p:nvPr/>
          </p:nvSpPr>
          <p:spPr bwMode="auto">
            <a:xfrm>
              <a:off x="-366148" y="41081"/>
              <a:ext cx="2480630" cy="254620"/>
            </a:xfrm>
            <a:prstGeom prst="rect">
              <a:avLst/>
            </a:prstGeom>
            <a:noFill/>
            <a:ln w="9525">
              <a:noFill/>
              <a:miter lim="800000"/>
            </a:ln>
          </p:spPr>
          <p:txBody>
            <a:bodyPr rot="0" vert="horz" wrap="square" lIns="91440" tIns="45720" rIns="91440" bIns="45720" anchor="t" anchorCtr="0">
              <a:spAutoFit/>
            </a:bodyPr>
            <a:lstStyle/>
            <a:p>
              <a:pPr>
                <a:buNone/>
              </a:pPr>
              <a:r>
                <a:rPr lang="zh-CN" sz="2000" b="1" kern="1050" dirty="0">
                  <a:solidFill>
                    <a:srgbClr val="FFFFFF"/>
                  </a:solidFill>
                  <a:effectLst/>
                  <a:cs typeface="Calibri" panose="020F0502020204030204" pitchFamily="34" charset="0"/>
                </a:rPr>
                <a:t>稳定期慢阻肺病治疗目标</a:t>
              </a:r>
              <a:endParaRPr lang="zh-CN" sz="2000" kern="1050" dirty="0">
                <a:effectLst/>
              </a:endParaRPr>
            </a:p>
          </p:txBody>
        </p:sp>
        <p:sp>
          <p:nvSpPr>
            <p:cNvPr id="22" name="文本框 2"/>
            <p:cNvSpPr txBox="1">
              <a:spLocks noChangeArrowheads="1"/>
            </p:cNvSpPr>
            <p:nvPr/>
          </p:nvSpPr>
          <p:spPr bwMode="auto">
            <a:xfrm>
              <a:off x="4203979" y="211685"/>
              <a:ext cx="506867" cy="137103"/>
            </a:xfrm>
            <a:prstGeom prst="rect">
              <a:avLst/>
            </a:prstGeom>
            <a:noFill/>
            <a:ln w="9525">
              <a:noFill/>
              <a:miter lim="800000"/>
            </a:ln>
          </p:spPr>
          <p:txBody>
            <a:bodyPr rot="0" vert="horz" wrap="square" lIns="0" tIns="0" rIns="0" bIns="0" anchor="t" anchorCtr="0">
              <a:spAutoFit/>
            </a:bodyPr>
            <a:lstStyle/>
            <a:p>
              <a:pPr algn="just">
                <a:buNone/>
              </a:pPr>
              <a:r>
                <a:rPr lang="en-US" sz="1400" b="1" kern="1050" dirty="0">
                  <a:solidFill>
                    <a:srgbClr val="FFFFFF"/>
                  </a:solidFill>
                  <a:effectLst/>
                  <a:cs typeface="Calibri" panose="020F0502020204030204" pitchFamily="34" charset="0"/>
                </a:rPr>
                <a:t>图</a:t>
              </a:r>
              <a:r>
                <a:rPr lang="en-US" sz="1400" b="1" kern="1050" dirty="0">
                  <a:solidFill>
                    <a:srgbClr val="FFFFFF"/>
                  </a:solidFill>
                  <a:effectLst/>
                </a:rPr>
                <a:t> 3.1</a:t>
              </a:r>
              <a:endParaRPr lang="zh-CN" sz="1400" kern="1050" dirty="0">
                <a:effectLst/>
              </a:endParaRPr>
            </a:p>
          </p:txBody>
        </p:sp>
        <p:sp>
          <p:nvSpPr>
            <p:cNvPr id="23" name="文本框 2"/>
            <p:cNvSpPr txBox="1">
              <a:spLocks noChangeArrowheads="1"/>
            </p:cNvSpPr>
            <p:nvPr/>
          </p:nvSpPr>
          <p:spPr bwMode="auto">
            <a:xfrm>
              <a:off x="766172" y="744111"/>
              <a:ext cx="969645" cy="450481"/>
            </a:xfrm>
            <a:prstGeom prst="rect">
              <a:avLst/>
            </a:prstGeom>
            <a:noFill/>
            <a:ln w="9525">
              <a:noFill/>
              <a:miter lim="800000"/>
            </a:ln>
          </p:spPr>
          <p:txBody>
            <a:bodyPr rot="0" vert="horz" wrap="square" lIns="0" tIns="0" rIns="0" bIns="0" anchor="t" anchorCtr="0">
              <a:spAutoFit/>
            </a:bodyPr>
            <a:lstStyle/>
            <a:p>
              <a:pPr marL="85725" indent="-85725">
                <a:spcAft>
                  <a:spcPts val="600"/>
                </a:spcAft>
                <a:buClr>
                  <a:srgbClr val="1F3661"/>
                </a:buClr>
                <a:buFont typeface="Arial" panose="020B0604020202020204" pitchFamily="34" charset="0"/>
                <a:buChar char="•"/>
              </a:pPr>
              <a:r>
                <a:rPr lang="zh-CN" sz="1200" kern="1050" dirty="0" smtClean="0">
                  <a:solidFill>
                    <a:srgbClr val="000000"/>
                  </a:solidFill>
                  <a:effectLst/>
                  <a:cs typeface="Calibri" panose="020F0502020204030204" pitchFamily="34" charset="0"/>
                </a:rPr>
                <a:t>缓解</a:t>
              </a:r>
              <a:r>
                <a:rPr lang="zh-CN" sz="1200" kern="1050" dirty="0">
                  <a:solidFill>
                    <a:srgbClr val="000000"/>
                  </a:solidFill>
                  <a:effectLst/>
                  <a:cs typeface="Calibri" panose="020F0502020204030204" pitchFamily="34" charset="0"/>
                </a:rPr>
                <a:t>症状</a:t>
              </a:r>
              <a:endParaRPr lang="zh-CN" sz="1200" kern="1050" dirty="0">
                <a:effectLst/>
              </a:endParaRPr>
            </a:p>
            <a:p>
              <a:pPr marL="85725" indent="-85725">
                <a:spcAft>
                  <a:spcPts val="600"/>
                </a:spcAft>
                <a:buClr>
                  <a:srgbClr val="1F3661"/>
                </a:buClr>
                <a:buFont typeface="Arial" panose="020B0604020202020204" pitchFamily="34" charset="0"/>
                <a:buChar char="•"/>
              </a:pPr>
              <a:r>
                <a:rPr lang="zh-CN" sz="1200" kern="1050" dirty="0" smtClean="0">
                  <a:solidFill>
                    <a:srgbClr val="000000"/>
                  </a:solidFill>
                  <a:effectLst/>
                  <a:cs typeface="Calibri" panose="020F0502020204030204" pitchFamily="34" charset="0"/>
                </a:rPr>
                <a:t>提高</a:t>
              </a:r>
              <a:r>
                <a:rPr lang="zh-CN" sz="1200" kern="1050" dirty="0">
                  <a:solidFill>
                    <a:srgbClr val="000000"/>
                  </a:solidFill>
                  <a:effectLst/>
                  <a:cs typeface="Calibri" panose="020F0502020204030204" pitchFamily="34" charset="0"/>
                </a:rPr>
                <a:t>运动耐量</a:t>
              </a:r>
              <a:endParaRPr lang="zh-CN" sz="1200" kern="1050" dirty="0">
                <a:effectLst/>
              </a:endParaRPr>
            </a:p>
            <a:p>
              <a:pPr marL="85725" indent="-85725">
                <a:spcAft>
                  <a:spcPts val="600"/>
                </a:spcAft>
                <a:buClr>
                  <a:srgbClr val="1F3661"/>
                </a:buClr>
                <a:buFont typeface="Arial" panose="020B0604020202020204" pitchFamily="34" charset="0"/>
                <a:buChar char="•"/>
              </a:pPr>
              <a:r>
                <a:rPr lang="zh-CN" sz="1200" kern="1050" dirty="0" smtClean="0">
                  <a:solidFill>
                    <a:srgbClr val="000000"/>
                  </a:solidFill>
                  <a:effectLst/>
                  <a:cs typeface="Calibri" panose="020F0502020204030204" pitchFamily="34" charset="0"/>
                </a:rPr>
                <a:t>改善</a:t>
              </a:r>
              <a:r>
                <a:rPr lang="zh-CN" sz="1200" kern="1050" dirty="0">
                  <a:solidFill>
                    <a:srgbClr val="000000"/>
                  </a:solidFill>
                  <a:effectLst/>
                  <a:cs typeface="Calibri" panose="020F0502020204030204" pitchFamily="34" charset="0"/>
                </a:rPr>
                <a:t>健康状况</a:t>
              </a:r>
              <a:endParaRPr lang="zh-CN" sz="1200" kern="1050" dirty="0">
                <a:effectLst/>
              </a:endParaRPr>
            </a:p>
          </p:txBody>
        </p:sp>
        <p:sp>
          <p:nvSpPr>
            <p:cNvPr id="24" name="文本框 2"/>
            <p:cNvSpPr txBox="1">
              <a:spLocks noChangeArrowheads="1"/>
            </p:cNvSpPr>
            <p:nvPr/>
          </p:nvSpPr>
          <p:spPr bwMode="auto">
            <a:xfrm>
              <a:off x="778663" y="1641220"/>
              <a:ext cx="1335819" cy="450481"/>
            </a:xfrm>
            <a:prstGeom prst="rect">
              <a:avLst/>
            </a:prstGeom>
            <a:noFill/>
            <a:ln w="9525">
              <a:noFill/>
              <a:miter lim="800000"/>
            </a:ln>
          </p:spPr>
          <p:txBody>
            <a:bodyPr rot="0" vert="horz" wrap="square" lIns="0" tIns="0" rIns="0" bIns="0" anchor="t" anchorCtr="0">
              <a:spAutoFit/>
            </a:bodyPr>
            <a:lstStyle/>
            <a:p>
              <a:pPr marL="85725" indent="-85725">
                <a:spcAft>
                  <a:spcPts val="600"/>
                </a:spcAft>
                <a:buClr>
                  <a:srgbClr val="E8A900"/>
                </a:buClr>
                <a:buFont typeface="Arial" panose="020B0604020202020204" pitchFamily="34" charset="0"/>
                <a:buChar char="•"/>
              </a:pPr>
              <a:r>
                <a:rPr lang="zh-CN" sz="1200" kern="1050" dirty="0" smtClean="0">
                  <a:solidFill>
                    <a:srgbClr val="000000"/>
                  </a:solidFill>
                  <a:effectLst/>
                  <a:cs typeface="Calibri" panose="020F0502020204030204" pitchFamily="34" charset="0"/>
                </a:rPr>
                <a:t>防止</a:t>
              </a:r>
              <a:r>
                <a:rPr lang="zh-CN" sz="1200" kern="1050" dirty="0">
                  <a:solidFill>
                    <a:srgbClr val="000000"/>
                  </a:solidFill>
                  <a:effectLst/>
                  <a:cs typeface="Calibri" panose="020F0502020204030204" pitchFamily="34" charset="0"/>
                </a:rPr>
                <a:t>疾病进展</a:t>
              </a:r>
              <a:endParaRPr lang="zh-CN" sz="1200" kern="1050" dirty="0">
                <a:effectLst/>
              </a:endParaRPr>
            </a:p>
            <a:p>
              <a:pPr marL="85725" indent="-85725">
                <a:spcAft>
                  <a:spcPts val="600"/>
                </a:spcAft>
                <a:buClr>
                  <a:srgbClr val="E8A900"/>
                </a:buClr>
                <a:buFont typeface="Arial" panose="020B0604020202020204" pitchFamily="34" charset="0"/>
                <a:buChar char="•"/>
              </a:pPr>
              <a:r>
                <a:rPr lang="zh-CN" sz="1200" kern="1050" dirty="0" smtClean="0">
                  <a:solidFill>
                    <a:srgbClr val="000000"/>
                  </a:solidFill>
                  <a:effectLst/>
                  <a:cs typeface="Calibri" panose="020F0502020204030204" pitchFamily="34" charset="0"/>
                </a:rPr>
                <a:t>预防</a:t>
              </a:r>
              <a:r>
                <a:rPr lang="zh-CN" sz="1200" kern="1050" dirty="0">
                  <a:solidFill>
                    <a:srgbClr val="000000"/>
                  </a:solidFill>
                  <a:effectLst/>
                  <a:cs typeface="Calibri" panose="020F0502020204030204" pitchFamily="34" charset="0"/>
                </a:rPr>
                <a:t>和治疗急性加重</a:t>
              </a:r>
              <a:endParaRPr lang="zh-CN" sz="1200" kern="1050" dirty="0">
                <a:effectLst/>
              </a:endParaRPr>
            </a:p>
            <a:p>
              <a:pPr marL="85725" indent="-85725">
                <a:spcAft>
                  <a:spcPts val="600"/>
                </a:spcAft>
                <a:buClr>
                  <a:srgbClr val="E8A900"/>
                </a:buClr>
                <a:buFont typeface="Arial" panose="020B0604020202020204" pitchFamily="34" charset="0"/>
                <a:buChar char="•"/>
              </a:pPr>
              <a:r>
                <a:rPr lang="zh-CN" sz="1200" kern="1050" dirty="0" smtClean="0">
                  <a:solidFill>
                    <a:srgbClr val="000000"/>
                  </a:solidFill>
                  <a:effectLst/>
                  <a:cs typeface="Calibri" panose="020F0502020204030204" pitchFamily="34" charset="0"/>
                </a:rPr>
                <a:t>降低</a:t>
              </a:r>
              <a:r>
                <a:rPr lang="zh-CN" sz="1200" kern="1050" dirty="0">
                  <a:solidFill>
                    <a:srgbClr val="000000"/>
                  </a:solidFill>
                  <a:effectLst/>
                  <a:cs typeface="Calibri" panose="020F0502020204030204" pitchFamily="34" charset="0"/>
                </a:rPr>
                <a:t>死亡率</a:t>
              </a:r>
              <a:endParaRPr lang="zh-CN" sz="1200" kern="1050" dirty="0">
                <a:effectLst/>
              </a:endParaRPr>
            </a:p>
          </p:txBody>
        </p:sp>
        <p:sp>
          <p:nvSpPr>
            <p:cNvPr id="25" name="文本框 2"/>
            <p:cNvSpPr txBox="1">
              <a:spLocks noChangeArrowheads="1"/>
            </p:cNvSpPr>
            <p:nvPr/>
          </p:nvSpPr>
          <p:spPr bwMode="auto">
            <a:xfrm>
              <a:off x="2802917" y="891008"/>
              <a:ext cx="1109980" cy="156689"/>
            </a:xfrm>
            <a:prstGeom prst="rect">
              <a:avLst/>
            </a:prstGeom>
            <a:noFill/>
            <a:ln w="9525">
              <a:noFill/>
              <a:miter lim="800000"/>
            </a:ln>
          </p:spPr>
          <p:txBody>
            <a:bodyPr rot="0" vert="horz" wrap="square" lIns="0" tIns="0" rIns="0" bIns="0" anchor="t" anchorCtr="0">
              <a:spAutoFit/>
            </a:bodyPr>
            <a:lstStyle/>
            <a:p>
              <a:pPr algn="just">
                <a:buNone/>
              </a:pPr>
              <a:r>
                <a:rPr lang="en-US" sz="1600" b="1" kern="1050" dirty="0" err="1">
                  <a:solidFill>
                    <a:srgbClr val="000000"/>
                  </a:solidFill>
                  <a:effectLst/>
                  <a:cs typeface="Calibri" panose="020F0502020204030204" pitchFamily="34" charset="0"/>
                </a:rPr>
                <a:t>减轻症状</a:t>
              </a:r>
              <a:endParaRPr lang="zh-CN" sz="1600" kern="1050" dirty="0">
                <a:effectLst/>
              </a:endParaRPr>
            </a:p>
          </p:txBody>
        </p:sp>
        <p:sp>
          <p:nvSpPr>
            <p:cNvPr id="26" name="文本框 2"/>
            <p:cNvSpPr txBox="1">
              <a:spLocks noChangeArrowheads="1"/>
            </p:cNvSpPr>
            <p:nvPr/>
          </p:nvSpPr>
          <p:spPr bwMode="auto">
            <a:xfrm>
              <a:off x="2802917" y="1788116"/>
              <a:ext cx="1109980" cy="156689"/>
            </a:xfrm>
            <a:prstGeom prst="rect">
              <a:avLst/>
            </a:prstGeom>
            <a:noFill/>
            <a:ln w="9525">
              <a:noFill/>
              <a:miter lim="800000"/>
            </a:ln>
          </p:spPr>
          <p:txBody>
            <a:bodyPr rot="0" vert="horz" wrap="square" lIns="0" tIns="0" rIns="0" bIns="0" anchor="t" anchorCtr="0">
              <a:spAutoFit/>
            </a:bodyPr>
            <a:lstStyle/>
            <a:p>
              <a:pPr algn="just">
                <a:buNone/>
              </a:pPr>
              <a:r>
                <a:rPr lang="en-US" sz="1600" b="1" kern="1050" dirty="0" err="1">
                  <a:solidFill>
                    <a:srgbClr val="000000"/>
                  </a:solidFill>
                  <a:effectLst/>
                  <a:cs typeface="Calibri" panose="020F0502020204030204" pitchFamily="34" charset="0"/>
                </a:rPr>
                <a:t>降低风险</a:t>
              </a:r>
              <a:endParaRPr lang="zh-CN" sz="1600" kern="1050" dirty="0">
                <a:effectLst/>
              </a:endParaRPr>
            </a:p>
          </p:txBody>
        </p:sp>
        <p:sp>
          <p:nvSpPr>
            <p:cNvPr id="27" name="文本框 2"/>
            <p:cNvSpPr txBox="1">
              <a:spLocks noChangeArrowheads="1"/>
            </p:cNvSpPr>
            <p:nvPr/>
          </p:nvSpPr>
          <p:spPr bwMode="auto">
            <a:xfrm>
              <a:off x="1948747" y="1359570"/>
              <a:ext cx="331470" cy="137103"/>
            </a:xfrm>
            <a:prstGeom prst="rect">
              <a:avLst/>
            </a:prstGeom>
            <a:noFill/>
            <a:ln w="9525">
              <a:noFill/>
              <a:miter lim="800000"/>
            </a:ln>
          </p:spPr>
          <p:txBody>
            <a:bodyPr rot="0" vert="horz" wrap="square" lIns="0" tIns="0" rIns="0" bIns="0" anchor="t" anchorCtr="0">
              <a:spAutoFit/>
            </a:bodyPr>
            <a:lstStyle/>
            <a:p>
              <a:pPr algn="ctr">
                <a:buNone/>
              </a:pPr>
              <a:r>
                <a:rPr lang="en-US" sz="1400" b="1" i="1" kern="1050" dirty="0">
                  <a:solidFill>
                    <a:srgbClr val="FFFFFF"/>
                  </a:solidFill>
                  <a:effectLst/>
                  <a:cs typeface="Calibri" panose="020F0502020204030204" pitchFamily="34" charset="0"/>
                </a:rPr>
                <a:t>且</a:t>
              </a:r>
              <a:endParaRPr lang="zh-CN" sz="1400" kern="1050" dirty="0">
                <a:effectLst/>
              </a:endParaRPr>
            </a:p>
          </p:txBody>
        </p:sp>
      </p:grpSp>
      <p:sp>
        <p:nvSpPr>
          <p:cNvPr id="30" name="Rectangle 19"/>
          <p:cNvSpPr>
            <a:spLocks noChangeArrowheads="1"/>
          </p:cNvSpPr>
          <p:nvPr/>
        </p:nvSpPr>
        <p:spPr bwMode="auto">
          <a:xfrm>
            <a:off x="6003634" y="368680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algn="ctr"/>
            <a:endParaRPr lang="zh-CN" altLang="en-US"/>
          </a:p>
        </p:txBody>
      </p:sp>
      <p:grpSp>
        <p:nvGrpSpPr>
          <p:cNvPr id="2" name="Group 5"/>
          <p:cNvGrpSpPr/>
          <p:nvPr/>
        </p:nvGrpSpPr>
        <p:grpSpPr>
          <a:xfrm>
            <a:off x="10539080" y="0"/>
            <a:ext cx="1652920" cy="1699260"/>
            <a:chOff x="5105399" y="0"/>
            <a:chExt cx="1652920" cy="1699260"/>
          </a:xfrm>
        </p:grpSpPr>
        <p:pic>
          <p:nvPicPr>
            <p:cNvPr id="5"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28"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29"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31" name="Group 9"/>
          <p:cNvGrpSpPr/>
          <p:nvPr/>
        </p:nvGrpSpPr>
        <p:grpSpPr>
          <a:xfrm>
            <a:off x="10446950" y="0"/>
            <a:ext cx="1745050" cy="1652322"/>
            <a:chOff x="10446950" y="0"/>
            <a:chExt cx="1745050" cy="1652322"/>
          </a:xfrm>
        </p:grpSpPr>
        <p:pic>
          <p:nvPicPr>
            <p:cNvPr id="32"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33"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34" name="Group 19"/>
          <p:cNvGrpSpPr/>
          <p:nvPr/>
        </p:nvGrpSpPr>
        <p:grpSpPr>
          <a:xfrm>
            <a:off x="10240225" y="0"/>
            <a:ext cx="1951774" cy="1885964"/>
            <a:chOff x="10240225" y="0"/>
            <a:chExt cx="1951774" cy="1885964"/>
          </a:xfrm>
        </p:grpSpPr>
        <p:pic>
          <p:nvPicPr>
            <p:cNvPr id="35"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36"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37"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This flowchart give information about the management of COPD including Diagnosis, Initial Assessment, Initial Management and how to Review a patient."/>
          <p:cNvPicPr>
            <a:picLocks noChangeAspect="1"/>
          </p:cNvPicPr>
          <p:nvPr/>
        </p:nvPicPr>
        <p:blipFill rotWithShape="1">
          <a:blip r:embed="rId1"/>
          <a:srcRect t="31360" r="78109" b="32786"/>
          <a:stretch>
            <a:fillRect/>
          </a:stretch>
        </p:blipFill>
        <p:spPr>
          <a:xfrm rot="5400000">
            <a:off x="2689137" y="-2643452"/>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3" name="Title 2"/>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rPr>
              <a:t>Management of COPD</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4131" name="图片 3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475" y="899044"/>
            <a:ext cx="6580188" cy="5562600"/>
          </a:xfrm>
          <a:prstGeom prst="rect">
            <a:avLst/>
          </a:prstGeom>
          <a:noFill/>
          <a:extLst>
            <a:ext uri="{909E8E84-426E-40DD-AFC4-6F175D3DCCD1}">
              <a14:hiddenFill xmlns:a14="http://schemas.microsoft.com/office/drawing/2010/main">
                <a:solidFill>
                  <a:srgbClr val="FFFFFF"/>
                </a:solidFill>
              </a14:hiddenFill>
            </a:ext>
          </a:extLst>
        </p:spPr>
      </p:pic>
      <p:sp>
        <p:nvSpPr>
          <p:cNvPr id="55" name="文本框 2"/>
          <p:cNvSpPr txBox="1">
            <a:spLocks noChangeArrowheads="1"/>
          </p:cNvSpPr>
          <p:nvPr/>
        </p:nvSpPr>
        <p:spPr bwMode="auto">
          <a:xfrm>
            <a:off x="3331338" y="1127125"/>
            <a:ext cx="25193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0" fontAlgn="base" latinLnBrk="0" hangingPunct="0">
              <a:spcBef>
                <a:spcPct val="0"/>
              </a:spcBef>
              <a:spcAft>
                <a:spcPct val="0"/>
              </a:spcAft>
              <a:buClrTx/>
              <a:buSzTx/>
              <a:buFontTx/>
              <a:buNone/>
            </a:pPr>
            <a:r>
              <a:rPr lang="zh-CN" altLang="en-US" sz="2000" b="1" kern="1050" dirty="0" smtClean="0">
                <a:solidFill>
                  <a:srgbClr val="FFFFFF"/>
                </a:solidFill>
                <a:cs typeface="Calibri" panose="020F0502020204030204" pitchFamily="34" charset="0"/>
              </a:rPr>
              <a:t>慢</a:t>
            </a:r>
            <a:r>
              <a:rPr lang="zh-CN" altLang="en-US" sz="2000" b="1" kern="1050" dirty="0">
                <a:solidFill>
                  <a:srgbClr val="FFFFFF"/>
                </a:solidFill>
                <a:cs typeface="Calibri" panose="020F0502020204030204" pitchFamily="34" charset="0"/>
              </a:rPr>
              <a:t>阻肺病的管理</a:t>
            </a:r>
            <a:endParaRPr lang="zh-CN" altLang="en-US" sz="2000" b="1" kern="1050" dirty="0">
              <a:solidFill>
                <a:srgbClr val="FFFFFF"/>
              </a:solidFill>
              <a:cs typeface="Calibri" panose="020F0502020204030204" pitchFamily="34" charset="0"/>
            </a:endParaRPr>
          </a:p>
        </p:txBody>
      </p:sp>
      <p:sp>
        <p:nvSpPr>
          <p:cNvPr id="56" name="Text Box 37"/>
          <p:cNvSpPr txBox="1">
            <a:spLocks noChangeArrowheads="1"/>
          </p:cNvSpPr>
          <p:nvPr/>
        </p:nvSpPr>
        <p:spPr bwMode="auto">
          <a:xfrm>
            <a:off x="8658350" y="1302012"/>
            <a:ext cx="64135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R="0" lvl="0" indent="0" algn="just" fontAlgn="base">
              <a:spcBef>
                <a:spcPct val="0"/>
              </a:spcBef>
              <a:spcAft>
                <a:spcPct val="0"/>
              </a:spcAft>
              <a:buClrTx/>
              <a:buSzTx/>
            </a:pPr>
            <a:r>
              <a:rPr lang="zh-CN" altLang="en-US" sz="1400" b="1" kern="1050" dirty="0" smtClean="0">
                <a:solidFill>
                  <a:srgbClr val="FFFFFF"/>
                </a:solidFill>
                <a:cs typeface="Calibri" panose="020F0502020204030204" pitchFamily="34" charset="0"/>
              </a:rPr>
              <a:t>图 </a:t>
            </a:r>
            <a:r>
              <a:rPr lang="en-US" altLang="zh-CN" sz="1400" b="1" kern="1050" dirty="0">
                <a:solidFill>
                  <a:srgbClr val="FFFFFF"/>
                </a:solidFill>
                <a:cs typeface="Calibri" panose="020F0502020204030204" pitchFamily="34" charset="0"/>
              </a:rPr>
              <a:t>3.2</a:t>
            </a:r>
            <a:endParaRPr lang="en-US" altLang="zh-CN" sz="1400" b="1" kern="1050" dirty="0">
              <a:solidFill>
                <a:srgbClr val="FFFFFF"/>
              </a:solidFill>
              <a:cs typeface="Calibri" panose="020F0502020204030204" pitchFamily="34" charset="0"/>
            </a:endParaRPr>
          </a:p>
        </p:txBody>
      </p:sp>
      <p:sp>
        <p:nvSpPr>
          <p:cNvPr id="57" name="Text Box 38"/>
          <p:cNvSpPr txBox="1">
            <a:spLocks noChangeArrowheads="1"/>
          </p:cNvSpPr>
          <p:nvPr/>
        </p:nvSpPr>
        <p:spPr bwMode="auto">
          <a:xfrm>
            <a:off x="5234157" y="1860632"/>
            <a:ext cx="54451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1400" b="1" i="0" u="none" strike="noStrike" cap="none" normalizeH="0" baseline="0" dirty="0" smtClean="0">
                <a:ln>
                  <a:noFill/>
                </a:ln>
                <a:solidFill>
                  <a:srgbClr val="1F3661"/>
                </a:solidFill>
                <a:effectLst/>
                <a:cs typeface="Calibri" panose="020F0502020204030204" pitchFamily="34" charset="0"/>
              </a:rPr>
              <a:t>诊断</a:t>
            </a:r>
            <a:endParaRPr kumimoji="0" lang="zh-CN" altLang="en-US" sz="1400" b="0" i="0" u="none" strike="noStrike" cap="none" normalizeH="0" baseline="0" dirty="0">
              <a:ln>
                <a:noFill/>
              </a:ln>
              <a:solidFill>
                <a:srgbClr val="1F3661"/>
              </a:solidFill>
              <a:effectLst/>
            </a:endParaRPr>
          </a:p>
        </p:txBody>
      </p:sp>
      <p:sp>
        <p:nvSpPr>
          <p:cNvPr id="58" name="Text Box 41"/>
          <p:cNvSpPr txBox="1">
            <a:spLocks noChangeArrowheads="1"/>
          </p:cNvSpPr>
          <p:nvPr/>
        </p:nvSpPr>
        <p:spPr bwMode="auto">
          <a:xfrm>
            <a:off x="7751000" y="3973632"/>
            <a:ext cx="86518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1400" b="1" i="0" u="none" strike="noStrike" cap="none" normalizeH="0" baseline="0" dirty="0" smtClean="0">
                <a:ln>
                  <a:noFill/>
                </a:ln>
                <a:solidFill>
                  <a:srgbClr val="1F3661"/>
                </a:solidFill>
                <a:effectLst/>
                <a:cs typeface="Calibri" panose="020F0502020204030204" pitchFamily="34" charset="0"/>
              </a:rPr>
              <a:t>初始</a:t>
            </a:r>
            <a:r>
              <a:rPr kumimoji="0" lang="zh-CN" altLang="en-US" sz="1400" b="1" i="0" u="none" strike="noStrike" cap="none" normalizeH="0" baseline="0" dirty="0">
                <a:ln>
                  <a:noFill/>
                </a:ln>
                <a:solidFill>
                  <a:srgbClr val="1F3661"/>
                </a:solidFill>
                <a:effectLst/>
                <a:cs typeface="Calibri" panose="020F0502020204030204" pitchFamily="34" charset="0"/>
              </a:rPr>
              <a:t>管理</a:t>
            </a:r>
            <a:endParaRPr kumimoji="0" lang="zh-CN" altLang="en-US" sz="1400" b="0" i="0" u="none" strike="noStrike" cap="none" normalizeH="0" baseline="0" dirty="0">
              <a:ln>
                <a:noFill/>
              </a:ln>
              <a:solidFill>
                <a:srgbClr val="1F3661"/>
              </a:solidFill>
              <a:effectLst/>
            </a:endParaRPr>
          </a:p>
        </p:txBody>
      </p:sp>
      <p:sp>
        <p:nvSpPr>
          <p:cNvPr id="59" name="Text Box 39"/>
          <p:cNvSpPr txBox="1">
            <a:spLocks noChangeArrowheads="1"/>
          </p:cNvSpPr>
          <p:nvPr/>
        </p:nvSpPr>
        <p:spPr bwMode="auto">
          <a:xfrm>
            <a:off x="4049458" y="3176150"/>
            <a:ext cx="51752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1600" b="1" i="0" u="none" strike="noStrike" cap="none" normalizeH="0" baseline="0" dirty="0" smtClean="0">
                <a:ln>
                  <a:noFill/>
                </a:ln>
                <a:solidFill>
                  <a:srgbClr val="1F3661"/>
                </a:solidFill>
                <a:effectLst/>
                <a:cs typeface="Calibri" panose="020F0502020204030204" pitchFamily="34" charset="0"/>
              </a:rPr>
              <a:t>随访</a:t>
            </a:r>
            <a:endParaRPr kumimoji="0" lang="zh-CN" altLang="en-US" sz="1600" b="0" i="0" u="none" strike="noStrike" cap="none" normalizeH="0" baseline="0" dirty="0">
              <a:ln>
                <a:noFill/>
              </a:ln>
              <a:solidFill>
                <a:srgbClr val="1F3661"/>
              </a:solidFill>
              <a:effectLst/>
            </a:endParaRPr>
          </a:p>
        </p:txBody>
      </p:sp>
      <p:sp>
        <p:nvSpPr>
          <p:cNvPr id="60" name="Text Box 40"/>
          <p:cNvSpPr txBox="1">
            <a:spLocks noChangeArrowheads="1"/>
          </p:cNvSpPr>
          <p:nvPr/>
        </p:nvSpPr>
        <p:spPr bwMode="auto">
          <a:xfrm>
            <a:off x="6032103" y="2927697"/>
            <a:ext cx="51752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1600" b="1" i="0" u="none" strike="noStrike" cap="none" normalizeH="0" baseline="0" dirty="0" smtClean="0">
                <a:ln>
                  <a:noFill/>
                </a:ln>
                <a:solidFill>
                  <a:srgbClr val="1F3661"/>
                </a:solidFill>
                <a:effectLst/>
                <a:cs typeface="Calibri" panose="020F0502020204030204" pitchFamily="34" charset="0"/>
              </a:rPr>
              <a:t>调整</a:t>
            </a:r>
            <a:endParaRPr kumimoji="0" lang="zh-CN" altLang="en-US" sz="1600" b="0" i="0" u="none" strike="noStrike" cap="none" normalizeH="0" baseline="0" dirty="0">
              <a:ln>
                <a:noFill/>
              </a:ln>
              <a:solidFill>
                <a:srgbClr val="1F3661"/>
              </a:solidFill>
              <a:effectLst/>
            </a:endParaRPr>
          </a:p>
        </p:txBody>
      </p:sp>
      <p:sp>
        <p:nvSpPr>
          <p:cNvPr id="61" name="Text Box 42"/>
          <p:cNvSpPr txBox="1">
            <a:spLocks noChangeArrowheads="1"/>
          </p:cNvSpPr>
          <p:nvPr/>
        </p:nvSpPr>
        <p:spPr bwMode="auto">
          <a:xfrm>
            <a:off x="7751000" y="2352694"/>
            <a:ext cx="86518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1400" b="1" i="0" u="none" strike="noStrike" cap="none" normalizeH="0" baseline="0" dirty="0" smtClean="0">
                <a:ln>
                  <a:noFill/>
                </a:ln>
                <a:solidFill>
                  <a:srgbClr val="1F3661"/>
                </a:solidFill>
                <a:effectLst/>
                <a:cs typeface="Calibri" panose="020F0502020204030204" pitchFamily="34" charset="0"/>
              </a:rPr>
              <a:t>初始</a:t>
            </a:r>
            <a:r>
              <a:rPr kumimoji="0" lang="zh-CN" altLang="en-US" sz="1400" b="1" i="0" u="none" strike="noStrike" cap="none" normalizeH="0" baseline="0" dirty="0">
                <a:ln>
                  <a:noFill/>
                </a:ln>
                <a:solidFill>
                  <a:srgbClr val="1F3661"/>
                </a:solidFill>
                <a:effectLst/>
                <a:cs typeface="Calibri" panose="020F0502020204030204" pitchFamily="34" charset="0"/>
              </a:rPr>
              <a:t>评估</a:t>
            </a:r>
            <a:endParaRPr kumimoji="0" lang="zh-CN" altLang="en-US" sz="1400" b="0" i="0" u="none" strike="noStrike" cap="none" normalizeH="0" baseline="0" dirty="0">
              <a:ln>
                <a:noFill/>
              </a:ln>
              <a:solidFill>
                <a:srgbClr val="1F3661"/>
              </a:solidFill>
              <a:effectLst/>
            </a:endParaRPr>
          </a:p>
        </p:txBody>
      </p:sp>
      <p:sp>
        <p:nvSpPr>
          <p:cNvPr id="62" name="Text Box 43"/>
          <p:cNvSpPr txBox="1">
            <a:spLocks noChangeArrowheads="1"/>
          </p:cNvSpPr>
          <p:nvPr/>
        </p:nvSpPr>
        <p:spPr bwMode="auto">
          <a:xfrm>
            <a:off x="8885137" y="2795184"/>
            <a:ext cx="341313" cy="276999"/>
          </a:xfrm>
          <a:prstGeom prst="rect">
            <a:avLst/>
          </a:prstGeom>
          <a:solidFill>
            <a:srgbClr val="FAED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0" fontAlgn="base" latinLnBrk="0" hangingPunct="0">
              <a:spcBef>
                <a:spcPct val="0"/>
              </a:spcBef>
              <a:spcAft>
                <a:spcPct val="0"/>
              </a:spcAft>
              <a:buClrTx/>
              <a:buSzTx/>
              <a:buFontTx/>
              <a:buNone/>
            </a:pPr>
            <a:r>
              <a:rPr kumimoji="0" lang="en-US" altLang="zh-CN" sz="900" b="1" i="0" u="none" strike="noStrike" cap="none" normalizeH="0" baseline="0" dirty="0" smtClean="0">
                <a:ln>
                  <a:noFill/>
                </a:ln>
                <a:solidFill>
                  <a:srgbClr val="000000"/>
                </a:solidFill>
                <a:effectLst/>
                <a:cs typeface="Calibri" panose="020F0502020204030204" pitchFamily="34" charset="0"/>
              </a:rPr>
              <a:t>GOLD </a:t>
            </a:r>
            <a:r>
              <a:rPr kumimoji="0" lang="en-US" altLang="zh-CN" sz="900" b="1" i="0" u="none" strike="noStrike" cap="none" normalizeH="0" baseline="0" dirty="0">
                <a:ln>
                  <a:noFill/>
                </a:ln>
                <a:solidFill>
                  <a:srgbClr val="000000"/>
                </a:solidFill>
                <a:effectLst/>
                <a:cs typeface="Calibri" panose="020F0502020204030204" pitchFamily="34" charset="0"/>
              </a:rPr>
              <a:t>ABE</a:t>
            </a:r>
            <a:endParaRPr kumimoji="0" lang="en-US" altLang="zh-CN" sz="1800" b="0" i="0" u="none" strike="noStrike" cap="none" normalizeH="0" baseline="0" dirty="0">
              <a:ln>
                <a:noFill/>
              </a:ln>
              <a:solidFill>
                <a:schemeClr val="tx1"/>
              </a:solidFill>
              <a:effectLst/>
            </a:endParaRPr>
          </a:p>
        </p:txBody>
      </p:sp>
      <p:sp>
        <p:nvSpPr>
          <p:cNvPr id="63" name="Text Box 44"/>
          <p:cNvSpPr txBox="1">
            <a:spLocks noChangeArrowheads="1"/>
          </p:cNvSpPr>
          <p:nvPr/>
        </p:nvSpPr>
        <p:spPr bwMode="auto">
          <a:xfrm>
            <a:off x="4592013" y="2172767"/>
            <a:ext cx="1828800" cy="487313"/>
          </a:xfrm>
          <a:prstGeom prst="rect">
            <a:avLst/>
          </a:prstGeom>
          <a:solidFill>
            <a:srgbClr val="FAEED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85725" marR="0" lvl="0" indent="-85725" algn="l" defTabSz="914400" rtl="0" eaLnBrk="0" fontAlgn="base" latinLnBrk="0" hangingPunct="0">
              <a:spcBef>
                <a:spcPct val="0"/>
              </a:spcBef>
              <a:spcAft>
                <a:spcPts val="100"/>
              </a:spcAft>
              <a:buClr>
                <a:srgbClr val="E8A900"/>
              </a:buClr>
              <a:buSzTx/>
              <a:buFont typeface="Arial" panose="020B0604020202020204" pitchFamily="34" charset="0"/>
              <a:buChar char="•"/>
            </a:pPr>
            <a:r>
              <a:rPr kumimoji="0" lang="zh-CN" altLang="en-US" sz="1000" b="0" i="0" u="none" strike="noStrike" cap="none" normalizeH="0" baseline="0" dirty="0" smtClean="0">
                <a:ln>
                  <a:noFill/>
                </a:ln>
                <a:solidFill>
                  <a:srgbClr val="000000"/>
                </a:solidFill>
                <a:effectLst/>
                <a:latin typeface="+mn-lt"/>
                <a:cs typeface="Calibri" panose="020F0502020204030204" pitchFamily="34" charset="0"/>
              </a:rPr>
              <a:t>症状</a:t>
            </a:r>
            <a:endParaRPr kumimoji="0" lang="zh-CN" altLang="en-US" sz="1000" b="0" i="0" u="none" strike="noStrike" cap="none" normalizeH="0" baseline="0" dirty="0">
              <a:ln>
                <a:noFill/>
              </a:ln>
              <a:solidFill>
                <a:schemeClr val="tx1"/>
              </a:solidFill>
              <a:effectLst/>
              <a:latin typeface="+mn-lt"/>
            </a:endParaRPr>
          </a:p>
          <a:p>
            <a:pPr marL="85725" marR="0" lvl="0" indent="-85725" algn="l" defTabSz="914400" rtl="0" eaLnBrk="0" fontAlgn="base" latinLnBrk="0" hangingPunct="0">
              <a:spcBef>
                <a:spcPct val="0"/>
              </a:spcBef>
              <a:spcAft>
                <a:spcPts val="100"/>
              </a:spcAft>
              <a:buClr>
                <a:srgbClr val="E8A900"/>
              </a:buClr>
              <a:buSzTx/>
              <a:buFont typeface="Arial" panose="020B0604020202020204" pitchFamily="34" charset="0"/>
              <a:buChar char="•"/>
            </a:pPr>
            <a:r>
              <a:rPr kumimoji="0" lang="zh-CN" altLang="en-US" sz="1000" b="0" i="0" u="none" strike="noStrike" cap="none" normalizeH="0" baseline="0" dirty="0" smtClean="0">
                <a:ln>
                  <a:noFill/>
                </a:ln>
                <a:solidFill>
                  <a:srgbClr val="000000"/>
                </a:solidFill>
                <a:effectLst/>
                <a:latin typeface="+mn-lt"/>
                <a:cs typeface="Calibri" panose="020F0502020204030204" pitchFamily="34" charset="0"/>
              </a:rPr>
              <a:t>危险</a:t>
            </a:r>
            <a:r>
              <a:rPr kumimoji="0" lang="zh-CN" altLang="en-US" sz="1000" b="0" i="0" u="none" strike="noStrike" cap="none" normalizeH="0" baseline="0" dirty="0">
                <a:ln>
                  <a:noFill/>
                </a:ln>
                <a:solidFill>
                  <a:srgbClr val="000000"/>
                </a:solidFill>
                <a:effectLst/>
                <a:latin typeface="+mn-lt"/>
                <a:cs typeface="Calibri" panose="020F0502020204030204" pitchFamily="34" charset="0"/>
              </a:rPr>
              <a:t>因素</a:t>
            </a:r>
            <a:endParaRPr kumimoji="0" lang="zh-CN" altLang="en-US" sz="1000" b="0" i="0" u="none" strike="noStrike" cap="none" normalizeH="0" baseline="0" dirty="0">
              <a:ln>
                <a:noFill/>
              </a:ln>
              <a:solidFill>
                <a:schemeClr val="tx1"/>
              </a:solidFill>
              <a:effectLst/>
              <a:latin typeface="+mn-lt"/>
            </a:endParaRPr>
          </a:p>
          <a:p>
            <a:pPr marL="85725" marR="0" lvl="0" indent="-85725" algn="l" defTabSz="914400" rtl="0" eaLnBrk="0" fontAlgn="base" latinLnBrk="0" hangingPunct="0">
              <a:spcBef>
                <a:spcPct val="0"/>
              </a:spcBef>
              <a:spcAft>
                <a:spcPts val="100"/>
              </a:spcAft>
              <a:buClr>
                <a:srgbClr val="E8A900"/>
              </a:buClr>
              <a:buSzTx/>
              <a:buFont typeface="Arial" panose="020B0604020202020204" pitchFamily="34" charset="0"/>
              <a:buChar char="•"/>
            </a:pPr>
            <a:r>
              <a:rPr kumimoji="0" lang="zh-CN" altLang="en-US" sz="1000" b="0" i="0" u="none" strike="noStrike" cap="none" normalizeH="0" baseline="0" dirty="0" smtClean="0">
                <a:ln>
                  <a:noFill/>
                </a:ln>
                <a:solidFill>
                  <a:srgbClr val="000000"/>
                </a:solidFill>
                <a:effectLst/>
                <a:latin typeface="+mn-lt"/>
                <a:cs typeface="Calibri" panose="020F0502020204030204" pitchFamily="34" charset="0"/>
              </a:rPr>
              <a:t>肺量计</a:t>
            </a:r>
            <a:r>
              <a:rPr kumimoji="0" lang="zh-CN" altLang="en-US" sz="1000" b="0" i="0" u="none" strike="noStrike" cap="none" normalizeH="0" baseline="0" dirty="0">
                <a:ln>
                  <a:noFill/>
                </a:ln>
                <a:solidFill>
                  <a:srgbClr val="000000"/>
                </a:solidFill>
                <a:effectLst/>
                <a:latin typeface="+mn-lt"/>
                <a:cs typeface="Calibri" panose="020F0502020204030204" pitchFamily="34" charset="0"/>
              </a:rPr>
              <a:t>检查（临界值需复查</a:t>
            </a:r>
            <a:r>
              <a:rPr kumimoji="0" lang="zh-CN" altLang="en-US" sz="900" b="0" i="0" u="none" strike="noStrike" cap="none" normalizeH="0" baseline="0" dirty="0">
                <a:ln>
                  <a:noFill/>
                </a:ln>
                <a:solidFill>
                  <a:srgbClr val="000000"/>
                </a:solidFill>
                <a:effectLst/>
                <a:latin typeface="+mn-lt"/>
                <a:cs typeface="Calibri" panose="020F0502020204030204" pitchFamily="34" charset="0"/>
              </a:rPr>
              <a:t>）</a:t>
            </a:r>
            <a:endParaRPr kumimoji="0" lang="zh-CN" altLang="en-US" sz="1800" b="0" i="0" u="none" strike="noStrike" cap="none" normalizeH="0" baseline="0" dirty="0">
              <a:ln>
                <a:noFill/>
              </a:ln>
              <a:solidFill>
                <a:schemeClr val="tx1"/>
              </a:solidFill>
              <a:effectLst/>
              <a:latin typeface="+mn-lt"/>
            </a:endParaRPr>
          </a:p>
        </p:txBody>
      </p:sp>
      <p:sp>
        <p:nvSpPr>
          <p:cNvPr id="4096" name="Text Box 45"/>
          <p:cNvSpPr txBox="1">
            <a:spLocks noChangeArrowheads="1"/>
          </p:cNvSpPr>
          <p:nvPr/>
        </p:nvSpPr>
        <p:spPr bwMode="auto">
          <a:xfrm>
            <a:off x="5668566" y="3246956"/>
            <a:ext cx="1244600" cy="320601"/>
          </a:xfrm>
          <a:prstGeom prst="rect">
            <a:avLst/>
          </a:prstGeom>
          <a:solidFill>
            <a:srgbClr val="FAEED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85725" marR="0" lvl="0" indent="-85725" algn="l" defTabSz="914400" rtl="0" eaLnBrk="0" fontAlgn="base" latinLnBrk="0" hangingPunct="0">
              <a:spcBef>
                <a:spcPct val="0"/>
              </a:spcBef>
              <a:spcAft>
                <a:spcPts val="100"/>
              </a:spcAft>
              <a:buClr>
                <a:srgbClr val="E8A900"/>
              </a:buClr>
              <a:buSzTx/>
              <a:buFont typeface="Arial" panose="020B0604020202020204" pitchFamily="34" charset="0"/>
              <a:buChar char="•"/>
            </a:pPr>
            <a:r>
              <a:rPr kumimoji="0" lang="zh-CN" altLang="en-US" sz="1000" b="0" i="0" u="none" strike="noStrike" cap="none" normalizeH="0" baseline="0" dirty="0" smtClean="0">
                <a:ln>
                  <a:noFill/>
                </a:ln>
                <a:solidFill>
                  <a:srgbClr val="000000"/>
                </a:solidFill>
                <a:effectLst/>
                <a:latin typeface="+mn-lt"/>
                <a:cs typeface="Calibri" panose="020F0502020204030204" pitchFamily="34" charset="0"/>
              </a:rPr>
              <a:t>药物</a:t>
            </a:r>
            <a:r>
              <a:rPr kumimoji="0" lang="zh-CN" altLang="en-US" sz="1000" b="0" i="0" u="none" strike="noStrike" cap="none" normalizeH="0" baseline="0" dirty="0">
                <a:ln>
                  <a:noFill/>
                </a:ln>
                <a:solidFill>
                  <a:srgbClr val="000000"/>
                </a:solidFill>
                <a:effectLst/>
                <a:latin typeface="+mn-lt"/>
                <a:cs typeface="Calibri" panose="020F0502020204030204" pitchFamily="34" charset="0"/>
              </a:rPr>
              <a:t>治疗</a:t>
            </a:r>
            <a:endParaRPr kumimoji="0" lang="zh-CN" altLang="en-US" sz="1000" b="0" i="0" u="none" strike="noStrike" cap="none" normalizeH="0" baseline="0" dirty="0">
              <a:ln>
                <a:noFill/>
              </a:ln>
              <a:solidFill>
                <a:schemeClr val="tx1"/>
              </a:solidFill>
              <a:effectLst/>
              <a:latin typeface="+mn-lt"/>
            </a:endParaRPr>
          </a:p>
          <a:p>
            <a:pPr marL="85725" marR="0" lvl="0" indent="-85725" algn="l" defTabSz="914400" rtl="0" eaLnBrk="0" fontAlgn="base" latinLnBrk="0" hangingPunct="0">
              <a:spcBef>
                <a:spcPct val="0"/>
              </a:spcBef>
              <a:spcAft>
                <a:spcPts val="100"/>
              </a:spcAft>
              <a:buClr>
                <a:srgbClr val="E8A900"/>
              </a:buClr>
              <a:buSzTx/>
              <a:buFont typeface="Arial" panose="020B0604020202020204" pitchFamily="34" charset="0"/>
              <a:buChar char="•"/>
            </a:pPr>
            <a:r>
              <a:rPr kumimoji="0" lang="zh-CN" altLang="en-US" sz="1000" b="0" i="0" u="none" strike="noStrike" cap="none" normalizeH="0" baseline="0" dirty="0" smtClean="0">
                <a:ln>
                  <a:noFill/>
                </a:ln>
                <a:solidFill>
                  <a:srgbClr val="000000"/>
                </a:solidFill>
                <a:effectLst/>
                <a:latin typeface="+mn-lt"/>
                <a:cs typeface="Calibri" panose="020F0502020204030204" pitchFamily="34" charset="0"/>
              </a:rPr>
              <a:t>非</a:t>
            </a:r>
            <a:r>
              <a:rPr kumimoji="0" lang="zh-CN" altLang="en-US" sz="1000" b="0" i="0" u="none" strike="noStrike" cap="none" normalizeH="0" baseline="0" dirty="0">
                <a:ln>
                  <a:noFill/>
                </a:ln>
                <a:solidFill>
                  <a:srgbClr val="000000"/>
                </a:solidFill>
                <a:effectLst/>
                <a:latin typeface="+mn-lt"/>
                <a:cs typeface="Calibri" panose="020F0502020204030204" pitchFamily="34" charset="0"/>
              </a:rPr>
              <a:t>药物治疗</a:t>
            </a:r>
            <a:endParaRPr kumimoji="0" lang="zh-CN" altLang="en-US" sz="1000" b="0" i="0" u="none" strike="noStrike" cap="none" normalizeH="0" baseline="0" dirty="0">
              <a:ln>
                <a:noFill/>
              </a:ln>
              <a:solidFill>
                <a:schemeClr val="tx1"/>
              </a:solidFill>
              <a:effectLst/>
              <a:latin typeface="+mn-lt"/>
            </a:endParaRPr>
          </a:p>
        </p:txBody>
      </p:sp>
      <p:sp>
        <p:nvSpPr>
          <p:cNvPr id="4098" name="文本框 1045698474"/>
          <p:cNvSpPr txBox="1">
            <a:spLocks noChangeArrowheads="1"/>
          </p:cNvSpPr>
          <p:nvPr/>
        </p:nvSpPr>
        <p:spPr bwMode="auto">
          <a:xfrm>
            <a:off x="3277108" y="3493823"/>
            <a:ext cx="2072132" cy="2475037"/>
          </a:xfrm>
          <a:prstGeom prst="rect">
            <a:avLst/>
          </a:prstGeom>
          <a:solidFill>
            <a:srgbClr val="FAEED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85725" marR="0" lvl="0" indent="-85725" algn="l" defTabSz="914400" rtl="0" eaLnBrk="0" fontAlgn="base" latinLnBrk="0" hangingPunct="0">
              <a:spcBef>
                <a:spcPct val="0"/>
              </a:spcBef>
              <a:spcAft>
                <a:spcPts val="100"/>
              </a:spcAft>
              <a:buClr>
                <a:srgbClr val="E8A900"/>
              </a:buClr>
              <a:buSzTx/>
              <a:buFont typeface="Arial" panose="020B0604020202020204" pitchFamily="34" charset="0"/>
              <a:buChar char="•"/>
            </a:pPr>
            <a:r>
              <a:rPr kumimoji="0" lang="zh-CN" altLang="en-US" sz="1000" b="0" i="0" u="none" strike="noStrike" cap="none" normalizeH="0" baseline="0" dirty="0" smtClean="0">
                <a:ln>
                  <a:noFill/>
                </a:ln>
                <a:solidFill>
                  <a:srgbClr val="000000"/>
                </a:solidFill>
                <a:effectLst/>
                <a:latin typeface="+mn-lt"/>
                <a:cs typeface="Calibri" panose="020F0502020204030204" pitchFamily="34" charset="0"/>
              </a:rPr>
              <a:t>症状</a:t>
            </a:r>
            <a:r>
              <a:rPr kumimoji="0" lang="zh-CN" altLang="en-US" sz="1000" b="0" i="0" u="none" strike="noStrike" cap="none" normalizeH="0" baseline="0" dirty="0">
                <a:ln>
                  <a:noFill/>
                </a:ln>
                <a:solidFill>
                  <a:srgbClr val="000000"/>
                </a:solidFill>
                <a:effectLst/>
                <a:latin typeface="+mn-lt"/>
                <a:cs typeface="Calibri" panose="020F0502020204030204" pitchFamily="34" charset="0"/>
              </a:rPr>
              <a:t>（</a:t>
            </a:r>
            <a:r>
              <a:rPr kumimoji="0" lang="en-US" altLang="zh-CN" sz="1000" b="0" i="0" u="none" strike="noStrike" cap="none" normalizeH="0" baseline="0" dirty="0">
                <a:ln>
                  <a:noFill/>
                </a:ln>
                <a:solidFill>
                  <a:srgbClr val="000000"/>
                </a:solidFill>
                <a:effectLst/>
                <a:latin typeface="+mn-lt"/>
                <a:cs typeface="Calibri" panose="020F0502020204030204" pitchFamily="34" charset="0"/>
              </a:rPr>
              <a:t>CAT</a:t>
            </a:r>
            <a:r>
              <a:rPr kumimoji="0" lang="zh-CN" altLang="en-US" sz="1000" b="0" i="0" u="none" strike="noStrike" cap="none" normalizeH="0" baseline="0" dirty="0">
                <a:ln>
                  <a:noFill/>
                </a:ln>
                <a:solidFill>
                  <a:srgbClr val="000000"/>
                </a:solidFill>
                <a:effectLst/>
                <a:latin typeface="+mn-lt"/>
                <a:cs typeface="Calibri" panose="020F0502020204030204" pitchFamily="34" charset="0"/>
              </a:rPr>
              <a:t>或</a:t>
            </a:r>
            <a:r>
              <a:rPr kumimoji="0" lang="en-US" altLang="zh-CN" sz="1000" b="0" i="0" u="none" strike="noStrike" cap="none" normalizeH="0" baseline="0" dirty="0" err="1">
                <a:ln>
                  <a:noFill/>
                </a:ln>
                <a:solidFill>
                  <a:srgbClr val="000000"/>
                </a:solidFill>
                <a:effectLst/>
                <a:latin typeface="+mn-lt"/>
                <a:cs typeface="Calibri" panose="020F0502020204030204" pitchFamily="34" charset="0"/>
              </a:rPr>
              <a:t>mMRC</a:t>
            </a:r>
            <a:r>
              <a:rPr kumimoji="0" lang="zh-CN" altLang="en-US" sz="1000" b="0" i="0" u="none" strike="noStrike" cap="none" normalizeH="0" baseline="0" dirty="0">
                <a:ln>
                  <a:noFill/>
                </a:ln>
                <a:solidFill>
                  <a:srgbClr val="000000"/>
                </a:solidFill>
                <a:effectLst/>
                <a:latin typeface="+mn-lt"/>
                <a:cs typeface="Calibri" panose="020F0502020204030204" pitchFamily="34" charset="0"/>
              </a:rPr>
              <a:t>）</a:t>
            </a:r>
            <a:endParaRPr kumimoji="0" lang="zh-CN" altLang="en-US" sz="1000" b="0" i="0" u="none" strike="noStrike" cap="none" normalizeH="0" baseline="0" dirty="0">
              <a:ln>
                <a:noFill/>
              </a:ln>
              <a:solidFill>
                <a:schemeClr val="tx1"/>
              </a:solidFill>
              <a:effectLst/>
              <a:latin typeface="+mn-lt"/>
            </a:endParaRPr>
          </a:p>
          <a:p>
            <a:pPr marL="85725" marR="0" lvl="0" indent="-85725" algn="l" defTabSz="914400" rtl="0" eaLnBrk="0" fontAlgn="base" latinLnBrk="0" hangingPunct="0">
              <a:spcBef>
                <a:spcPct val="0"/>
              </a:spcBef>
              <a:spcAft>
                <a:spcPts val="100"/>
              </a:spcAft>
              <a:buClr>
                <a:srgbClr val="E8A900"/>
              </a:buClr>
              <a:buSzTx/>
              <a:buFont typeface="Arial" panose="020B0604020202020204" pitchFamily="34" charset="0"/>
              <a:buChar char="•"/>
            </a:pPr>
            <a:r>
              <a:rPr kumimoji="0" lang="zh-CN" altLang="en-US" sz="1000" b="0" i="0" u="none" strike="noStrike" cap="none" normalizeH="0" baseline="0" dirty="0" smtClean="0">
                <a:ln>
                  <a:noFill/>
                </a:ln>
                <a:solidFill>
                  <a:srgbClr val="000000"/>
                </a:solidFill>
                <a:effectLst/>
                <a:latin typeface="+mn-lt"/>
                <a:cs typeface="Calibri" panose="020F0502020204030204" pitchFamily="34" charset="0"/>
              </a:rPr>
              <a:t>急性</a:t>
            </a:r>
            <a:r>
              <a:rPr kumimoji="0" lang="zh-CN" altLang="en-US" sz="1000" b="0" i="0" u="none" strike="noStrike" cap="none" normalizeH="0" baseline="0" dirty="0">
                <a:ln>
                  <a:noFill/>
                </a:ln>
                <a:solidFill>
                  <a:srgbClr val="000000"/>
                </a:solidFill>
                <a:effectLst/>
                <a:latin typeface="+mn-lt"/>
                <a:cs typeface="Calibri" panose="020F0502020204030204" pitchFamily="34" charset="0"/>
              </a:rPr>
              <a:t>加重</a:t>
            </a:r>
            <a:endParaRPr kumimoji="0" lang="zh-CN" altLang="en-US" sz="1000" b="0" i="0" u="none" strike="noStrike" cap="none" normalizeH="0" baseline="0" dirty="0">
              <a:ln>
                <a:noFill/>
              </a:ln>
              <a:solidFill>
                <a:schemeClr val="tx1"/>
              </a:solidFill>
              <a:effectLst/>
              <a:latin typeface="+mn-lt"/>
            </a:endParaRPr>
          </a:p>
          <a:p>
            <a:pPr marL="85725" marR="0" lvl="0" indent="-85725" algn="l" defTabSz="914400" rtl="0" eaLnBrk="0" fontAlgn="base" latinLnBrk="0" hangingPunct="0">
              <a:spcBef>
                <a:spcPct val="0"/>
              </a:spcBef>
              <a:spcAft>
                <a:spcPts val="100"/>
              </a:spcAft>
              <a:buClr>
                <a:srgbClr val="E8A900"/>
              </a:buClr>
              <a:buSzTx/>
              <a:buFont typeface="Arial" panose="020B0604020202020204" pitchFamily="34" charset="0"/>
              <a:buChar char="•"/>
            </a:pPr>
            <a:r>
              <a:rPr kumimoji="0" lang="zh-CN" altLang="en-US" sz="1000" b="0" i="0" u="none" strike="noStrike" cap="none" normalizeH="0" baseline="0" dirty="0" smtClean="0">
                <a:ln>
                  <a:noFill/>
                </a:ln>
                <a:solidFill>
                  <a:srgbClr val="000000"/>
                </a:solidFill>
                <a:effectLst/>
                <a:latin typeface="+mn-lt"/>
                <a:cs typeface="Calibri" panose="020F0502020204030204" pitchFamily="34" charset="0"/>
              </a:rPr>
              <a:t>吸烟</a:t>
            </a:r>
            <a:r>
              <a:rPr kumimoji="0" lang="zh-CN" altLang="en-US" sz="1000" b="0" i="0" u="none" strike="noStrike" cap="none" normalizeH="0" baseline="0" dirty="0">
                <a:ln>
                  <a:noFill/>
                </a:ln>
                <a:solidFill>
                  <a:srgbClr val="000000"/>
                </a:solidFill>
                <a:effectLst/>
                <a:latin typeface="+mn-lt"/>
                <a:cs typeface="Calibri" panose="020F0502020204030204" pitchFamily="34" charset="0"/>
              </a:rPr>
              <a:t>状态</a:t>
            </a:r>
            <a:endParaRPr kumimoji="0" lang="zh-CN" altLang="en-US" sz="1000" b="0" i="0" u="none" strike="noStrike" cap="none" normalizeH="0" baseline="0" dirty="0">
              <a:ln>
                <a:noFill/>
              </a:ln>
              <a:solidFill>
                <a:schemeClr val="tx1"/>
              </a:solidFill>
              <a:effectLst/>
              <a:latin typeface="+mn-lt"/>
            </a:endParaRPr>
          </a:p>
          <a:p>
            <a:pPr marL="85725" marR="0" lvl="0" indent="-85725" algn="l" defTabSz="914400" rtl="0" eaLnBrk="0" fontAlgn="base" latinLnBrk="0" hangingPunct="0">
              <a:spcBef>
                <a:spcPct val="0"/>
              </a:spcBef>
              <a:spcAft>
                <a:spcPts val="100"/>
              </a:spcAft>
              <a:buClr>
                <a:srgbClr val="E8A900"/>
              </a:buClr>
              <a:buSzTx/>
              <a:buFont typeface="Arial" panose="020B0604020202020204" pitchFamily="34" charset="0"/>
              <a:buChar char="•"/>
            </a:pPr>
            <a:r>
              <a:rPr kumimoji="0" lang="zh-CN" altLang="en-US" sz="1000" b="0" i="0" u="none" strike="noStrike" cap="none" normalizeH="0" baseline="0" dirty="0" smtClean="0">
                <a:ln>
                  <a:noFill/>
                </a:ln>
                <a:solidFill>
                  <a:srgbClr val="000000"/>
                </a:solidFill>
                <a:effectLst/>
                <a:latin typeface="+mn-lt"/>
                <a:cs typeface="Calibri" panose="020F0502020204030204" pitchFamily="34" charset="0"/>
              </a:rPr>
              <a:t>暴露</a:t>
            </a:r>
            <a:r>
              <a:rPr kumimoji="0" lang="zh-CN" altLang="en-US" sz="1000" b="0" i="0" u="none" strike="noStrike" cap="none" normalizeH="0" baseline="0" dirty="0">
                <a:ln>
                  <a:noFill/>
                </a:ln>
                <a:solidFill>
                  <a:srgbClr val="000000"/>
                </a:solidFill>
                <a:effectLst/>
                <a:latin typeface="+mn-lt"/>
                <a:cs typeface="Calibri" panose="020F0502020204030204" pitchFamily="34" charset="0"/>
              </a:rPr>
              <a:t>其他危险因素</a:t>
            </a:r>
            <a:endParaRPr kumimoji="0" lang="zh-CN" altLang="en-US" sz="1000" b="0" i="0" u="none" strike="noStrike" cap="none" normalizeH="0" baseline="0" dirty="0">
              <a:ln>
                <a:noFill/>
              </a:ln>
              <a:solidFill>
                <a:schemeClr val="tx1"/>
              </a:solidFill>
              <a:effectLst/>
              <a:latin typeface="+mn-lt"/>
            </a:endParaRPr>
          </a:p>
          <a:p>
            <a:pPr marL="85725" marR="0" lvl="0" indent="-85725" algn="l" defTabSz="914400" rtl="0" eaLnBrk="0" fontAlgn="base" latinLnBrk="0" hangingPunct="0">
              <a:spcBef>
                <a:spcPct val="0"/>
              </a:spcBef>
              <a:spcAft>
                <a:spcPts val="100"/>
              </a:spcAft>
              <a:buClr>
                <a:srgbClr val="E8A900"/>
              </a:buClr>
              <a:buSzTx/>
              <a:buFont typeface="Arial" panose="020B0604020202020204" pitchFamily="34" charset="0"/>
              <a:buChar char="•"/>
            </a:pPr>
            <a:r>
              <a:rPr kumimoji="0" lang="zh-CN" altLang="en-US" sz="1000" b="0" i="0" u="none" strike="noStrike" cap="none" normalizeH="0" baseline="0" dirty="0" smtClean="0">
                <a:ln>
                  <a:noFill/>
                </a:ln>
                <a:solidFill>
                  <a:srgbClr val="000000"/>
                </a:solidFill>
                <a:effectLst/>
                <a:latin typeface="+mn-lt"/>
                <a:cs typeface="Calibri" panose="020F0502020204030204" pitchFamily="34" charset="0"/>
              </a:rPr>
              <a:t>吸入</a:t>
            </a:r>
            <a:r>
              <a:rPr kumimoji="0" lang="zh-CN" altLang="en-US" sz="1000" b="0" i="0" u="none" strike="noStrike" cap="none" normalizeH="0" baseline="0" dirty="0">
                <a:ln>
                  <a:noFill/>
                </a:ln>
                <a:solidFill>
                  <a:srgbClr val="000000"/>
                </a:solidFill>
                <a:effectLst/>
                <a:latin typeface="+mn-lt"/>
                <a:cs typeface="Calibri" panose="020F0502020204030204" pitchFamily="34" charset="0"/>
              </a:rPr>
              <a:t>技术和依从性</a:t>
            </a:r>
            <a:endParaRPr kumimoji="0" lang="zh-CN" altLang="en-US" sz="1000" b="0" i="0" u="none" strike="noStrike" cap="none" normalizeH="0" baseline="0" dirty="0">
              <a:ln>
                <a:noFill/>
              </a:ln>
              <a:solidFill>
                <a:schemeClr val="tx1"/>
              </a:solidFill>
              <a:effectLst/>
              <a:latin typeface="+mn-lt"/>
            </a:endParaRPr>
          </a:p>
          <a:p>
            <a:pPr marL="85725" marR="0" lvl="0" indent="-85725" algn="l" defTabSz="914400" rtl="0" eaLnBrk="0" fontAlgn="base" latinLnBrk="0" hangingPunct="0">
              <a:spcBef>
                <a:spcPct val="0"/>
              </a:spcBef>
              <a:spcAft>
                <a:spcPts val="100"/>
              </a:spcAft>
              <a:buClr>
                <a:srgbClr val="E8A900"/>
              </a:buClr>
              <a:buSzTx/>
              <a:buFont typeface="Arial" panose="020B0604020202020204" pitchFamily="34" charset="0"/>
              <a:buChar char="•"/>
            </a:pPr>
            <a:r>
              <a:rPr kumimoji="0" lang="zh-CN" altLang="en-US" sz="1000" b="0" i="0" u="none" strike="noStrike" cap="none" normalizeH="0" baseline="0" dirty="0" smtClean="0">
                <a:ln>
                  <a:noFill/>
                </a:ln>
                <a:solidFill>
                  <a:srgbClr val="000000"/>
                </a:solidFill>
                <a:effectLst/>
                <a:latin typeface="+mn-lt"/>
                <a:cs typeface="Calibri" panose="020F0502020204030204" pitchFamily="34" charset="0"/>
              </a:rPr>
              <a:t>体力</a:t>
            </a:r>
            <a:r>
              <a:rPr kumimoji="0" lang="zh-CN" altLang="en-US" sz="1000" b="0" i="0" u="none" strike="noStrike" cap="none" normalizeH="0" baseline="0" dirty="0">
                <a:ln>
                  <a:noFill/>
                </a:ln>
                <a:solidFill>
                  <a:srgbClr val="000000"/>
                </a:solidFill>
                <a:effectLst/>
                <a:latin typeface="+mn-lt"/>
                <a:cs typeface="Calibri" panose="020F0502020204030204" pitchFamily="34" charset="0"/>
              </a:rPr>
              <a:t>活动和运动</a:t>
            </a:r>
            <a:endParaRPr kumimoji="0" lang="zh-CN" altLang="en-US" sz="1000" b="0" i="0" u="none" strike="noStrike" cap="none" normalizeH="0" baseline="0" dirty="0">
              <a:ln>
                <a:noFill/>
              </a:ln>
              <a:solidFill>
                <a:schemeClr val="tx1"/>
              </a:solidFill>
              <a:effectLst/>
              <a:latin typeface="+mn-lt"/>
            </a:endParaRPr>
          </a:p>
          <a:p>
            <a:pPr marL="85725" marR="0" lvl="0" indent="-85725" algn="l" defTabSz="914400" rtl="0" eaLnBrk="0" fontAlgn="base" latinLnBrk="0" hangingPunct="0">
              <a:spcBef>
                <a:spcPct val="0"/>
              </a:spcBef>
              <a:spcAft>
                <a:spcPts val="100"/>
              </a:spcAft>
              <a:buClr>
                <a:srgbClr val="E8A900"/>
              </a:buClr>
              <a:buSzTx/>
              <a:buFont typeface="Arial" panose="020B0604020202020204" pitchFamily="34" charset="0"/>
              <a:buChar char="•"/>
            </a:pPr>
            <a:r>
              <a:rPr kumimoji="0" lang="zh-CN" altLang="en-US" sz="1000" b="0" i="0" u="none" strike="noStrike" cap="none" normalizeH="0" baseline="0" dirty="0" smtClean="0">
                <a:ln>
                  <a:noFill/>
                </a:ln>
                <a:solidFill>
                  <a:srgbClr val="000000"/>
                </a:solidFill>
                <a:effectLst/>
                <a:latin typeface="+mn-lt"/>
                <a:cs typeface="Calibri" panose="020F0502020204030204" pitchFamily="34" charset="0"/>
              </a:rPr>
              <a:t>肺</a:t>
            </a:r>
            <a:r>
              <a:rPr kumimoji="0" lang="zh-CN" altLang="en-US" sz="1000" b="0" i="0" u="none" strike="noStrike" cap="none" normalizeH="0" baseline="0" dirty="0">
                <a:ln>
                  <a:noFill/>
                </a:ln>
                <a:solidFill>
                  <a:srgbClr val="000000"/>
                </a:solidFill>
                <a:effectLst/>
                <a:latin typeface="+mn-lt"/>
                <a:cs typeface="Calibri" panose="020F0502020204030204" pitchFamily="34" charset="0"/>
              </a:rPr>
              <a:t>康复需求</a:t>
            </a:r>
            <a:endParaRPr kumimoji="0" lang="zh-CN" altLang="en-US" sz="1000" b="0" i="0" u="none" strike="noStrike" cap="none" normalizeH="0" baseline="0" dirty="0">
              <a:ln>
                <a:noFill/>
              </a:ln>
              <a:solidFill>
                <a:schemeClr val="tx1"/>
              </a:solidFill>
              <a:effectLst/>
              <a:latin typeface="+mn-lt"/>
            </a:endParaRPr>
          </a:p>
          <a:p>
            <a:pPr marL="85725" marR="0" lvl="0" indent="-85725" algn="l" defTabSz="914400" rtl="0" eaLnBrk="0" fontAlgn="base" latinLnBrk="0" hangingPunct="0">
              <a:spcBef>
                <a:spcPct val="0"/>
              </a:spcBef>
              <a:spcAft>
                <a:spcPts val="100"/>
              </a:spcAft>
              <a:buClr>
                <a:srgbClr val="E8A900"/>
              </a:buClr>
              <a:buSzTx/>
              <a:buFont typeface="Arial" panose="020B0604020202020204" pitchFamily="34" charset="0"/>
              <a:buChar char="•"/>
            </a:pPr>
            <a:r>
              <a:rPr kumimoji="0" lang="zh-CN" altLang="en-US" sz="1000" b="0" i="0" u="none" strike="noStrike" cap="none" normalizeH="0" baseline="0" dirty="0" smtClean="0">
                <a:ln>
                  <a:noFill/>
                </a:ln>
                <a:solidFill>
                  <a:srgbClr val="000000"/>
                </a:solidFill>
                <a:effectLst/>
                <a:latin typeface="+mn-lt"/>
                <a:cs typeface="Calibri" panose="020F0502020204030204" pitchFamily="34" charset="0"/>
              </a:rPr>
              <a:t>自我</a:t>
            </a:r>
            <a:r>
              <a:rPr kumimoji="0" lang="zh-CN" altLang="en-US" sz="1000" b="0" i="0" u="none" strike="noStrike" cap="none" normalizeH="0" baseline="0" dirty="0">
                <a:ln>
                  <a:noFill/>
                </a:ln>
                <a:solidFill>
                  <a:srgbClr val="000000"/>
                </a:solidFill>
                <a:effectLst/>
                <a:latin typeface="+mn-lt"/>
                <a:cs typeface="Calibri" panose="020F0502020204030204" pitchFamily="34" charset="0"/>
              </a:rPr>
              <a:t>管理技能</a:t>
            </a:r>
            <a:endParaRPr kumimoji="0" lang="zh-CN" altLang="en-US" sz="1000" b="0" i="0" u="none" strike="noStrike" cap="none" normalizeH="0" baseline="0" dirty="0">
              <a:ln>
                <a:noFill/>
              </a:ln>
              <a:solidFill>
                <a:schemeClr val="tx1"/>
              </a:solidFill>
              <a:effectLst/>
              <a:latin typeface="+mn-lt"/>
            </a:endParaRPr>
          </a:p>
          <a:p>
            <a:pPr marL="177800" lvl="1" indent="-82550" defTabSz="914400">
              <a:spcAft>
                <a:spcPts val="100"/>
              </a:spcAft>
              <a:buClr>
                <a:srgbClr val="E8A900"/>
              </a:buClr>
              <a:buFont typeface="Times New Roman" panose="02020603050405020304" pitchFamily="18" charset="0"/>
              <a:buChar char="▪"/>
            </a:pPr>
            <a:r>
              <a:rPr kumimoji="0" lang="zh-CN" altLang="en-US" sz="1000" b="0" i="0" u="none" strike="noStrike" cap="none" normalizeH="0" baseline="0" dirty="0" smtClean="0">
                <a:ln>
                  <a:noFill/>
                </a:ln>
                <a:solidFill>
                  <a:srgbClr val="000000"/>
                </a:solidFill>
                <a:effectLst/>
                <a:latin typeface="+mn-lt"/>
                <a:cs typeface="Calibri" panose="020F0502020204030204" pitchFamily="34" charset="0"/>
              </a:rPr>
              <a:t>呼吸困难</a:t>
            </a:r>
            <a:endParaRPr kumimoji="0" lang="zh-CN" altLang="en-US" sz="1000" b="0" i="0" u="none" strike="noStrike" cap="none" normalizeH="0" baseline="0" dirty="0">
              <a:ln>
                <a:noFill/>
              </a:ln>
              <a:solidFill>
                <a:schemeClr val="tx1"/>
              </a:solidFill>
              <a:effectLst/>
              <a:latin typeface="+mn-lt"/>
            </a:endParaRPr>
          </a:p>
          <a:p>
            <a:pPr marL="177800" lvl="1" indent="-82550" defTabSz="914400">
              <a:spcAft>
                <a:spcPts val="100"/>
              </a:spcAft>
              <a:buClr>
                <a:srgbClr val="E8A900"/>
              </a:buClr>
              <a:buFont typeface="Times New Roman" panose="02020603050405020304" pitchFamily="18" charset="0"/>
              <a:buChar char="▪"/>
            </a:pPr>
            <a:r>
              <a:rPr kumimoji="0" lang="zh-CN" altLang="en-US" sz="1000" b="0" i="0" u="none" strike="noStrike" cap="none" normalizeH="0" baseline="0" dirty="0" smtClean="0">
                <a:ln>
                  <a:noFill/>
                </a:ln>
                <a:solidFill>
                  <a:srgbClr val="000000"/>
                </a:solidFill>
                <a:effectLst/>
                <a:latin typeface="+mn-lt"/>
                <a:cs typeface="Calibri" panose="020F0502020204030204" pitchFamily="34" charset="0"/>
              </a:rPr>
              <a:t>书面</a:t>
            </a:r>
            <a:r>
              <a:rPr kumimoji="0" lang="zh-CN" altLang="en-US" sz="1000" b="0" i="0" u="none" strike="noStrike" cap="none" normalizeH="0" baseline="0" dirty="0">
                <a:ln>
                  <a:noFill/>
                </a:ln>
                <a:solidFill>
                  <a:srgbClr val="000000"/>
                </a:solidFill>
                <a:effectLst/>
                <a:latin typeface="+mn-lt"/>
                <a:cs typeface="Calibri" panose="020F0502020204030204" pitchFamily="34" charset="0"/>
              </a:rPr>
              <a:t>行动计划</a:t>
            </a:r>
            <a:endParaRPr kumimoji="0" lang="zh-CN" altLang="en-US" sz="1000" b="0" i="0" u="none" strike="noStrike" cap="none" normalizeH="0" baseline="0" dirty="0">
              <a:ln>
                <a:noFill/>
              </a:ln>
              <a:solidFill>
                <a:schemeClr val="tx1"/>
              </a:solidFill>
              <a:effectLst/>
              <a:latin typeface="+mn-lt"/>
            </a:endParaRPr>
          </a:p>
          <a:p>
            <a:pPr marL="85725" marR="0" lvl="0" indent="-85725" algn="l" defTabSz="914400" rtl="0" eaLnBrk="0" fontAlgn="base" latinLnBrk="0" hangingPunct="0">
              <a:spcBef>
                <a:spcPct val="0"/>
              </a:spcBef>
              <a:spcAft>
                <a:spcPts val="100"/>
              </a:spcAft>
              <a:buClr>
                <a:srgbClr val="E8A900"/>
              </a:buClr>
              <a:buSzTx/>
              <a:buFont typeface="Arial" panose="020B0604020202020204" pitchFamily="34" charset="0"/>
              <a:buChar char="•"/>
            </a:pPr>
            <a:r>
              <a:rPr kumimoji="0" lang="zh-CN" altLang="en-US" sz="1000" b="0" i="0" u="none" strike="noStrike" cap="none" normalizeH="0" baseline="0" dirty="0" smtClean="0">
                <a:ln>
                  <a:noFill/>
                </a:ln>
                <a:solidFill>
                  <a:srgbClr val="000000"/>
                </a:solidFill>
                <a:effectLst/>
                <a:latin typeface="+mn-lt"/>
                <a:cs typeface="Calibri" panose="020F0502020204030204" pitchFamily="34" charset="0"/>
              </a:rPr>
              <a:t>氧疗</a:t>
            </a:r>
            <a:r>
              <a:rPr kumimoji="0" lang="zh-CN" altLang="en-US" sz="1000" b="0" i="0" u="none" strike="noStrike" cap="none" normalizeH="0" baseline="0" dirty="0">
                <a:ln>
                  <a:noFill/>
                </a:ln>
                <a:solidFill>
                  <a:srgbClr val="000000"/>
                </a:solidFill>
                <a:effectLst/>
                <a:latin typeface="+mn-lt"/>
                <a:cs typeface="Calibri" panose="020F0502020204030204" pitchFamily="34" charset="0"/>
              </a:rPr>
              <a:t>、无创通气、肺减容术、</a:t>
            </a:r>
            <a:r>
              <a:rPr kumimoji="0" lang="zh-CN" altLang="en-US" sz="1000" b="0" i="0" u="none" strike="noStrike" cap="none" normalizeH="0" baseline="0" dirty="0" smtClean="0">
                <a:ln>
                  <a:noFill/>
                </a:ln>
                <a:solidFill>
                  <a:srgbClr val="000000"/>
                </a:solidFill>
                <a:effectLst/>
                <a:latin typeface="+mn-lt"/>
                <a:cs typeface="Calibri" panose="020F0502020204030204" pitchFamily="34" charset="0"/>
              </a:rPr>
              <a:t>姑息治疗</a:t>
            </a:r>
            <a:r>
              <a:rPr kumimoji="0" lang="zh-CN" altLang="en-US" sz="1000" b="0" i="0" u="none" strike="noStrike" cap="none" normalizeH="0" baseline="0" dirty="0">
                <a:ln>
                  <a:noFill/>
                </a:ln>
                <a:solidFill>
                  <a:srgbClr val="000000"/>
                </a:solidFill>
                <a:effectLst/>
                <a:latin typeface="+mn-lt"/>
                <a:cs typeface="Calibri" panose="020F0502020204030204" pitchFamily="34" charset="0"/>
              </a:rPr>
              <a:t>的需求</a:t>
            </a:r>
            <a:endParaRPr kumimoji="0" lang="zh-CN" altLang="en-US" sz="1000" b="0" i="0" u="none" strike="noStrike" cap="none" normalizeH="0" baseline="0" dirty="0">
              <a:ln>
                <a:noFill/>
              </a:ln>
              <a:solidFill>
                <a:schemeClr val="tx1"/>
              </a:solidFill>
              <a:effectLst/>
              <a:latin typeface="+mn-lt"/>
            </a:endParaRPr>
          </a:p>
          <a:p>
            <a:pPr marL="85725" marR="0" lvl="0" indent="-85725" algn="l" defTabSz="914400" rtl="0" eaLnBrk="0" fontAlgn="base" latinLnBrk="0" hangingPunct="0">
              <a:spcBef>
                <a:spcPct val="0"/>
              </a:spcBef>
              <a:spcAft>
                <a:spcPts val="100"/>
              </a:spcAft>
              <a:buClr>
                <a:srgbClr val="E8A900"/>
              </a:buClr>
              <a:buSzTx/>
              <a:buFont typeface="Arial" panose="020B0604020202020204" pitchFamily="34" charset="0"/>
              <a:buChar char="•"/>
            </a:pPr>
            <a:r>
              <a:rPr kumimoji="0" lang="zh-CN" altLang="en-US" sz="1000" b="0" i="0" u="none" strike="noStrike" cap="none" normalizeH="0" baseline="0" dirty="0" smtClean="0">
                <a:ln>
                  <a:noFill/>
                </a:ln>
                <a:solidFill>
                  <a:srgbClr val="000000"/>
                </a:solidFill>
                <a:effectLst/>
                <a:latin typeface="+mn-lt"/>
                <a:cs typeface="Calibri" panose="020F0502020204030204" pitchFamily="34" charset="0"/>
              </a:rPr>
              <a:t>疫苗接种</a:t>
            </a:r>
            <a:endParaRPr kumimoji="0" lang="zh-CN" altLang="en-US" sz="1000" b="0" i="0" u="none" strike="noStrike" cap="none" normalizeH="0" baseline="0" dirty="0">
              <a:ln>
                <a:noFill/>
              </a:ln>
              <a:solidFill>
                <a:schemeClr val="tx1"/>
              </a:solidFill>
              <a:effectLst/>
              <a:latin typeface="+mn-lt"/>
            </a:endParaRPr>
          </a:p>
          <a:p>
            <a:pPr marL="85725" marR="0" lvl="0" indent="-85725" algn="l" defTabSz="914400" rtl="0" eaLnBrk="0" fontAlgn="base" latinLnBrk="0" hangingPunct="0">
              <a:spcBef>
                <a:spcPct val="0"/>
              </a:spcBef>
              <a:spcAft>
                <a:spcPts val="100"/>
              </a:spcAft>
              <a:buClr>
                <a:srgbClr val="E8A900"/>
              </a:buClr>
              <a:buSzTx/>
              <a:buFont typeface="Arial" panose="020B0604020202020204" pitchFamily="34" charset="0"/>
              <a:buChar char="•"/>
            </a:pPr>
            <a:r>
              <a:rPr kumimoji="0" lang="zh-CN" altLang="en-US" sz="1000" b="0" i="0" u="none" strike="noStrike" cap="none" normalizeH="0" baseline="0" dirty="0" smtClean="0">
                <a:ln>
                  <a:noFill/>
                </a:ln>
                <a:solidFill>
                  <a:srgbClr val="000000"/>
                </a:solidFill>
                <a:effectLst/>
                <a:latin typeface="+mn-lt"/>
                <a:cs typeface="Calibri" panose="020F0502020204030204" pitchFamily="34" charset="0"/>
              </a:rPr>
              <a:t>合并症</a:t>
            </a:r>
            <a:r>
              <a:rPr kumimoji="0" lang="zh-CN" altLang="en-US" sz="1000" b="0" i="0" u="none" strike="noStrike" cap="none" normalizeH="0" baseline="0" dirty="0">
                <a:ln>
                  <a:noFill/>
                </a:ln>
                <a:solidFill>
                  <a:srgbClr val="000000"/>
                </a:solidFill>
                <a:effectLst/>
                <a:latin typeface="+mn-lt"/>
                <a:cs typeface="Calibri" panose="020F0502020204030204" pitchFamily="34" charset="0"/>
              </a:rPr>
              <a:t>管理</a:t>
            </a:r>
            <a:endParaRPr kumimoji="0" lang="zh-CN" altLang="en-US" sz="1000" b="0" i="0" u="none" strike="noStrike" cap="none" normalizeH="0" baseline="0" dirty="0">
              <a:ln>
                <a:noFill/>
              </a:ln>
              <a:solidFill>
                <a:schemeClr val="tx1"/>
              </a:solidFill>
              <a:effectLst/>
              <a:latin typeface="+mn-lt"/>
            </a:endParaRPr>
          </a:p>
          <a:p>
            <a:pPr marL="85725" marR="0" lvl="0" indent="-85725" algn="l" defTabSz="914400" rtl="0" eaLnBrk="0" fontAlgn="base" latinLnBrk="0" hangingPunct="0">
              <a:spcBef>
                <a:spcPct val="0"/>
              </a:spcBef>
              <a:spcAft>
                <a:spcPts val="100"/>
              </a:spcAft>
              <a:buClr>
                <a:srgbClr val="E8A900"/>
              </a:buClr>
              <a:buSzTx/>
              <a:buFont typeface="Arial" panose="020B0604020202020204" pitchFamily="34" charset="0"/>
              <a:buChar char="•"/>
            </a:pPr>
            <a:r>
              <a:rPr kumimoji="0" lang="zh-CN" altLang="en-US" sz="1000" b="0" i="0" u="none" strike="noStrike" cap="none" normalizeH="0" baseline="0" dirty="0" smtClean="0">
                <a:ln>
                  <a:noFill/>
                </a:ln>
                <a:solidFill>
                  <a:srgbClr val="000000"/>
                </a:solidFill>
                <a:effectLst/>
                <a:latin typeface="+mn-lt"/>
                <a:cs typeface="Calibri" panose="020F0502020204030204" pitchFamily="34" charset="0"/>
              </a:rPr>
              <a:t>肺量计</a:t>
            </a:r>
            <a:r>
              <a:rPr kumimoji="0" lang="zh-CN" altLang="en-US" sz="1000" b="0" i="0" u="none" strike="noStrike" cap="none" normalizeH="0" baseline="0" dirty="0">
                <a:ln>
                  <a:noFill/>
                </a:ln>
                <a:solidFill>
                  <a:srgbClr val="000000"/>
                </a:solidFill>
                <a:effectLst/>
                <a:latin typeface="+mn-lt"/>
                <a:cs typeface="Calibri" panose="020F0502020204030204" pitchFamily="34" charset="0"/>
              </a:rPr>
              <a:t>检查（至少每年</a:t>
            </a:r>
            <a:r>
              <a:rPr kumimoji="0" lang="en-US" altLang="zh-CN" sz="1000" b="0" i="0" u="none" strike="noStrike" cap="none" normalizeH="0" baseline="0" dirty="0">
                <a:ln>
                  <a:noFill/>
                </a:ln>
                <a:solidFill>
                  <a:srgbClr val="000000"/>
                </a:solidFill>
                <a:effectLst/>
                <a:latin typeface="+mn-lt"/>
                <a:cs typeface="Calibri" panose="020F0502020204030204" pitchFamily="34" charset="0"/>
              </a:rPr>
              <a:t>1</a:t>
            </a:r>
            <a:r>
              <a:rPr kumimoji="0" lang="zh-CN" altLang="en-US" sz="1000" b="0" i="0" u="none" strike="noStrike" cap="none" normalizeH="0" baseline="0" dirty="0">
                <a:ln>
                  <a:noFill/>
                </a:ln>
                <a:solidFill>
                  <a:srgbClr val="000000"/>
                </a:solidFill>
                <a:effectLst/>
                <a:latin typeface="+mn-lt"/>
                <a:cs typeface="Calibri" panose="020F0502020204030204" pitchFamily="34" charset="0"/>
              </a:rPr>
              <a:t>次）</a:t>
            </a:r>
            <a:endParaRPr kumimoji="0" lang="zh-CN" altLang="en-US" sz="1000" b="0" i="0" u="none" strike="noStrike" cap="none" normalizeH="0" baseline="0" dirty="0">
              <a:ln>
                <a:noFill/>
              </a:ln>
              <a:solidFill>
                <a:schemeClr val="tx1"/>
              </a:solidFill>
              <a:effectLst/>
              <a:latin typeface="+mn-lt"/>
            </a:endParaRPr>
          </a:p>
        </p:txBody>
      </p:sp>
      <p:sp>
        <p:nvSpPr>
          <p:cNvPr id="4099" name="Text Box 47"/>
          <p:cNvSpPr txBox="1">
            <a:spLocks noChangeArrowheads="1"/>
          </p:cNvSpPr>
          <p:nvPr/>
        </p:nvSpPr>
        <p:spPr bwMode="auto">
          <a:xfrm>
            <a:off x="7135145" y="2647407"/>
            <a:ext cx="1662112" cy="1077218"/>
          </a:xfrm>
          <a:prstGeom prst="rect">
            <a:avLst/>
          </a:prstGeom>
          <a:solidFill>
            <a:srgbClr val="FAEED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85725" marR="0" lvl="0" indent="-85725" algn="l" defTabSz="914400" rtl="0" eaLnBrk="0" fontAlgn="base" latinLnBrk="0" hangingPunct="0">
              <a:spcBef>
                <a:spcPct val="0"/>
              </a:spcBef>
              <a:spcAft>
                <a:spcPts val="0"/>
              </a:spcAft>
              <a:buClr>
                <a:srgbClr val="E8A900"/>
              </a:buClr>
              <a:buSzTx/>
              <a:buFont typeface="Arial" panose="020B0604020202020204" pitchFamily="34" charset="0"/>
              <a:buChar char="•"/>
            </a:pPr>
            <a:r>
              <a:rPr kumimoji="0" lang="en-US" altLang="zh-CN" sz="1000" b="0" i="0" u="none" strike="noStrike" cap="none" normalizeH="0" baseline="0" dirty="0" smtClean="0">
                <a:ln>
                  <a:noFill/>
                </a:ln>
                <a:solidFill>
                  <a:srgbClr val="000000"/>
                </a:solidFill>
                <a:effectLst/>
                <a:latin typeface="+mn-lt"/>
                <a:cs typeface="Calibri" panose="020F0502020204030204" pitchFamily="34" charset="0"/>
              </a:rPr>
              <a:t>FEV</a:t>
            </a:r>
            <a:r>
              <a:rPr kumimoji="0" lang="en-US" altLang="zh-CN" sz="1000" b="0" i="0" u="none" strike="noStrike" cap="none" normalizeH="0" baseline="-30000" dirty="0" smtClean="0">
                <a:ln>
                  <a:noFill/>
                </a:ln>
                <a:solidFill>
                  <a:srgbClr val="000000"/>
                </a:solidFill>
                <a:effectLst/>
                <a:latin typeface="+mn-lt"/>
                <a:cs typeface="Calibri" panose="020F0502020204030204" pitchFamily="34" charset="0"/>
              </a:rPr>
              <a:t>1</a:t>
            </a:r>
            <a:r>
              <a:rPr kumimoji="0" lang="en-US" altLang="zh-CN" sz="1000" b="0" i="0" u="none" strike="noStrike" cap="none" normalizeH="0" baseline="0" dirty="0" smtClean="0">
                <a:ln>
                  <a:noFill/>
                </a:ln>
                <a:solidFill>
                  <a:srgbClr val="000000"/>
                </a:solidFill>
                <a:effectLst/>
                <a:latin typeface="+mn-lt"/>
                <a:cs typeface="Calibri" panose="020F0502020204030204" pitchFamily="34" charset="0"/>
              </a:rPr>
              <a:t> </a:t>
            </a:r>
            <a:r>
              <a:rPr kumimoji="0" lang="en-US" altLang="zh-CN" sz="1000" b="0" i="0" u="none" strike="noStrike" cap="none" normalizeH="0" baseline="0" dirty="0">
                <a:ln>
                  <a:noFill/>
                </a:ln>
                <a:solidFill>
                  <a:srgbClr val="000000"/>
                </a:solidFill>
                <a:effectLst/>
                <a:latin typeface="+mn-lt"/>
                <a:cs typeface="Calibri" panose="020F0502020204030204" pitchFamily="34" charset="0"/>
              </a:rPr>
              <a:t>– </a:t>
            </a:r>
            <a:r>
              <a:rPr kumimoji="0" lang="en-US" altLang="zh-CN" sz="1000" b="1" i="1" u="none" strike="noStrike" cap="none" normalizeH="0" baseline="0" dirty="0">
                <a:ln>
                  <a:noFill/>
                </a:ln>
                <a:solidFill>
                  <a:srgbClr val="000000"/>
                </a:solidFill>
                <a:effectLst/>
                <a:latin typeface="+mn-lt"/>
                <a:cs typeface="Calibri" panose="020F0502020204030204" pitchFamily="34" charset="0"/>
              </a:rPr>
              <a:t>GOLD 1-4</a:t>
            </a:r>
            <a:endParaRPr kumimoji="0" lang="en-US" altLang="zh-CN" sz="1000" b="0" i="0" u="none" strike="noStrike" cap="none" normalizeH="0" baseline="0" dirty="0">
              <a:ln>
                <a:noFill/>
              </a:ln>
              <a:solidFill>
                <a:schemeClr val="tx1"/>
              </a:solidFill>
              <a:effectLst/>
              <a:latin typeface="+mn-lt"/>
            </a:endParaRPr>
          </a:p>
          <a:p>
            <a:pPr marL="85725" marR="0" lvl="0" indent="-85725" algn="l" defTabSz="914400" rtl="0" eaLnBrk="0" fontAlgn="base" latinLnBrk="0" hangingPunct="0">
              <a:spcBef>
                <a:spcPct val="0"/>
              </a:spcBef>
              <a:spcAft>
                <a:spcPts val="0"/>
              </a:spcAft>
              <a:buClr>
                <a:srgbClr val="E8A900"/>
              </a:buClr>
              <a:buSzTx/>
              <a:buFont typeface="Arial" panose="020B0604020202020204" pitchFamily="34" charset="0"/>
              <a:buChar char="•"/>
            </a:pPr>
            <a:r>
              <a:rPr kumimoji="0" lang="zh-CN" altLang="en-US" sz="1000" b="0" i="0" u="none" strike="noStrike" cap="none" normalizeH="0" baseline="0" dirty="0" smtClean="0">
                <a:ln>
                  <a:noFill/>
                </a:ln>
                <a:solidFill>
                  <a:srgbClr val="000000"/>
                </a:solidFill>
                <a:effectLst/>
                <a:latin typeface="+mn-lt"/>
                <a:cs typeface="Calibri" panose="020F0502020204030204" pitchFamily="34" charset="0"/>
              </a:rPr>
              <a:t>症状</a:t>
            </a:r>
            <a:r>
              <a:rPr kumimoji="0" lang="zh-CN" altLang="en-US" sz="1000" b="0" i="0" u="none" strike="noStrike" cap="none" normalizeH="0" baseline="0" dirty="0">
                <a:ln>
                  <a:noFill/>
                </a:ln>
                <a:solidFill>
                  <a:srgbClr val="000000"/>
                </a:solidFill>
                <a:effectLst/>
                <a:latin typeface="+mn-lt"/>
                <a:cs typeface="Calibri" panose="020F0502020204030204" pitchFamily="34" charset="0"/>
              </a:rPr>
              <a:t>（</a:t>
            </a:r>
            <a:r>
              <a:rPr kumimoji="0" lang="en-US" altLang="zh-CN" sz="1000" b="0" i="0" u="none" strike="noStrike" cap="none" normalizeH="0" baseline="0" dirty="0">
                <a:ln>
                  <a:noFill/>
                </a:ln>
                <a:solidFill>
                  <a:srgbClr val="000000"/>
                </a:solidFill>
                <a:effectLst/>
                <a:latin typeface="+mn-lt"/>
                <a:cs typeface="Calibri" panose="020F0502020204030204" pitchFamily="34" charset="0"/>
              </a:rPr>
              <a:t>CAAT™</a:t>
            </a:r>
            <a:r>
              <a:rPr kumimoji="0" lang="zh-CN" altLang="en-US" sz="1000" b="0" i="0" u="none" strike="noStrike" cap="none" normalizeH="0" baseline="0" dirty="0">
                <a:ln>
                  <a:noFill/>
                </a:ln>
                <a:solidFill>
                  <a:srgbClr val="000000"/>
                </a:solidFill>
                <a:effectLst/>
                <a:latin typeface="+mn-lt"/>
                <a:cs typeface="Calibri" panose="020F0502020204030204" pitchFamily="34" charset="0"/>
              </a:rPr>
              <a:t>或</a:t>
            </a:r>
            <a:r>
              <a:rPr kumimoji="0" lang="en-US" altLang="zh-CN" sz="1000" b="0" i="0" u="none" strike="noStrike" cap="none" normalizeH="0" baseline="0" dirty="0" err="1">
                <a:ln>
                  <a:noFill/>
                </a:ln>
                <a:solidFill>
                  <a:srgbClr val="000000"/>
                </a:solidFill>
                <a:effectLst/>
                <a:latin typeface="+mn-lt"/>
                <a:cs typeface="Calibri" panose="020F0502020204030204" pitchFamily="34" charset="0"/>
              </a:rPr>
              <a:t>mMRC</a:t>
            </a:r>
            <a:r>
              <a:rPr kumimoji="0" lang="zh-CN" altLang="en-US" sz="1000" b="0" i="0" u="none" strike="noStrike" cap="none" normalizeH="0" baseline="0" dirty="0">
                <a:ln>
                  <a:noFill/>
                </a:ln>
                <a:solidFill>
                  <a:srgbClr val="000000"/>
                </a:solidFill>
                <a:effectLst/>
                <a:latin typeface="+mn-lt"/>
                <a:cs typeface="Calibri" panose="020F0502020204030204" pitchFamily="34" charset="0"/>
              </a:rPr>
              <a:t>）</a:t>
            </a:r>
            <a:endParaRPr kumimoji="0" lang="zh-CN" altLang="en-US" sz="1000" b="0" i="0" u="none" strike="noStrike" cap="none" normalizeH="0" baseline="0" dirty="0">
              <a:ln>
                <a:noFill/>
              </a:ln>
              <a:solidFill>
                <a:schemeClr val="tx1"/>
              </a:solidFill>
              <a:effectLst/>
              <a:latin typeface="+mn-lt"/>
            </a:endParaRPr>
          </a:p>
          <a:p>
            <a:pPr marL="85725" marR="0" lvl="0" indent="-85725" algn="l" defTabSz="914400" rtl="0" eaLnBrk="0" fontAlgn="base" latinLnBrk="0" hangingPunct="0">
              <a:spcBef>
                <a:spcPct val="0"/>
              </a:spcBef>
              <a:spcAft>
                <a:spcPts val="0"/>
              </a:spcAft>
              <a:buClr>
                <a:srgbClr val="E8A900"/>
              </a:buClr>
              <a:buSzTx/>
              <a:buFont typeface="Arial" panose="020B0604020202020204" pitchFamily="34" charset="0"/>
              <a:buChar char="•"/>
            </a:pPr>
            <a:r>
              <a:rPr kumimoji="0" lang="zh-CN" altLang="en-US" sz="1000" b="0" i="0" u="none" strike="noStrike" cap="none" normalizeH="0" baseline="0" dirty="0" smtClean="0">
                <a:ln>
                  <a:noFill/>
                </a:ln>
                <a:solidFill>
                  <a:srgbClr val="000000"/>
                </a:solidFill>
                <a:effectLst/>
                <a:latin typeface="+mn-lt"/>
                <a:cs typeface="Calibri" panose="020F0502020204030204" pitchFamily="34" charset="0"/>
              </a:rPr>
              <a:t>急性</a:t>
            </a:r>
            <a:r>
              <a:rPr kumimoji="0" lang="zh-CN" altLang="en-US" sz="1000" b="0" i="0" u="none" strike="noStrike" cap="none" normalizeH="0" baseline="0" dirty="0">
                <a:ln>
                  <a:noFill/>
                </a:ln>
                <a:solidFill>
                  <a:srgbClr val="000000"/>
                </a:solidFill>
                <a:effectLst/>
                <a:latin typeface="+mn-lt"/>
                <a:cs typeface="Calibri" panose="020F0502020204030204" pitchFamily="34" charset="0"/>
              </a:rPr>
              <a:t>加重史</a:t>
            </a:r>
            <a:endParaRPr kumimoji="0" lang="zh-CN" altLang="en-US" sz="1000" b="0" i="0" u="none" strike="noStrike" cap="none" normalizeH="0" baseline="0" dirty="0">
              <a:ln>
                <a:noFill/>
              </a:ln>
              <a:solidFill>
                <a:schemeClr val="tx1"/>
              </a:solidFill>
              <a:effectLst/>
              <a:latin typeface="+mn-lt"/>
            </a:endParaRPr>
          </a:p>
          <a:p>
            <a:pPr marL="85725" marR="0" lvl="0" indent="-85725" algn="l" defTabSz="914400" rtl="0" eaLnBrk="0" fontAlgn="base" latinLnBrk="0" hangingPunct="0">
              <a:spcBef>
                <a:spcPct val="0"/>
              </a:spcBef>
              <a:spcAft>
                <a:spcPts val="0"/>
              </a:spcAft>
              <a:buClr>
                <a:srgbClr val="E8A900"/>
              </a:buClr>
              <a:buSzTx/>
              <a:buFont typeface="Arial" panose="020B0604020202020204" pitchFamily="34" charset="0"/>
              <a:buChar char="•"/>
            </a:pPr>
            <a:r>
              <a:rPr kumimoji="0" lang="zh-CN" altLang="en-US" sz="1000" b="0" i="0" u="none" strike="noStrike" cap="none" normalizeH="0" baseline="0" dirty="0" smtClean="0">
                <a:ln>
                  <a:noFill/>
                </a:ln>
                <a:solidFill>
                  <a:schemeClr val="tx1"/>
                </a:solidFill>
                <a:effectLst/>
                <a:latin typeface="+mn-lt"/>
                <a:cs typeface="Calibri" panose="020F0502020204030204" pitchFamily="34" charset="0"/>
              </a:rPr>
              <a:t>吸烟</a:t>
            </a:r>
            <a:r>
              <a:rPr kumimoji="0" lang="zh-CN" altLang="en-US" sz="1000" b="0" i="0" u="none" strike="noStrike" cap="none" normalizeH="0" baseline="0" dirty="0">
                <a:ln>
                  <a:noFill/>
                </a:ln>
                <a:solidFill>
                  <a:schemeClr val="tx1"/>
                </a:solidFill>
                <a:effectLst/>
                <a:latin typeface="+mn-lt"/>
                <a:cs typeface="Calibri" panose="020F0502020204030204" pitchFamily="34" charset="0"/>
              </a:rPr>
              <a:t>状态</a:t>
            </a:r>
            <a:endParaRPr kumimoji="0" lang="zh-CN" altLang="en-US" sz="1000" b="0" i="0" u="none" strike="noStrike" cap="none" normalizeH="0" baseline="0" dirty="0">
              <a:ln>
                <a:noFill/>
              </a:ln>
              <a:solidFill>
                <a:schemeClr val="tx1"/>
              </a:solidFill>
              <a:effectLst/>
              <a:latin typeface="+mn-lt"/>
            </a:endParaRPr>
          </a:p>
          <a:p>
            <a:pPr marL="85725" marR="0" lvl="0" indent="-85725" algn="l" defTabSz="914400" rtl="0" eaLnBrk="0" fontAlgn="base" latinLnBrk="0" hangingPunct="0">
              <a:spcBef>
                <a:spcPct val="0"/>
              </a:spcBef>
              <a:spcAft>
                <a:spcPts val="0"/>
              </a:spcAft>
              <a:buClr>
                <a:srgbClr val="E8A900"/>
              </a:buClr>
              <a:buSzTx/>
              <a:buFont typeface="Arial" panose="020B0604020202020204" pitchFamily="34" charset="0"/>
              <a:buChar char="•"/>
            </a:pPr>
            <a:r>
              <a:rPr kumimoji="0" lang="zh-CN" altLang="en-US" sz="1000" b="0" i="0" u="none" strike="noStrike" cap="none" normalizeH="0" baseline="0" dirty="0" smtClean="0">
                <a:ln>
                  <a:noFill/>
                </a:ln>
                <a:solidFill>
                  <a:schemeClr val="tx1"/>
                </a:solidFill>
                <a:effectLst/>
                <a:latin typeface="+mn-lt"/>
                <a:cs typeface="Calibri" panose="020F0502020204030204" pitchFamily="34" charset="0"/>
              </a:rPr>
              <a:t>血</a:t>
            </a:r>
            <a:r>
              <a:rPr kumimoji="0" lang="zh-CN" altLang="en-US" sz="1000" b="0" i="0" u="none" strike="noStrike" cap="none" normalizeH="0" baseline="0" dirty="0">
                <a:ln>
                  <a:noFill/>
                </a:ln>
                <a:solidFill>
                  <a:schemeClr val="tx1"/>
                </a:solidFill>
                <a:effectLst/>
                <a:latin typeface="+mn-lt"/>
                <a:cs typeface="Calibri" panose="020F0502020204030204" pitchFamily="34" charset="0"/>
              </a:rPr>
              <a:t>嗜酸性粒细胞计数</a:t>
            </a:r>
            <a:endParaRPr kumimoji="0" lang="zh-CN" altLang="en-US" sz="1000" b="0" i="0" u="none" strike="noStrike" cap="none" normalizeH="0" baseline="0" dirty="0">
              <a:ln>
                <a:noFill/>
              </a:ln>
              <a:solidFill>
                <a:schemeClr val="tx1"/>
              </a:solidFill>
              <a:effectLst/>
              <a:latin typeface="+mn-lt"/>
            </a:endParaRPr>
          </a:p>
          <a:p>
            <a:pPr marL="85725" marR="0" lvl="0" indent="-85725" algn="l" defTabSz="914400" rtl="0" eaLnBrk="0" fontAlgn="base" latinLnBrk="0" hangingPunct="0">
              <a:spcBef>
                <a:spcPct val="0"/>
              </a:spcBef>
              <a:spcAft>
                <a:spcPts val="0"/>
              </a:spcAft>
              <a:buClr>
                <a:srgbClr val="E8A900"/>
              </a:buClr>
              <a:buSzTx/>
              <a:buFont typeface="Arial" panose="020B0604020202020204" pitchFamily="34" charset="0"/>
              <a:buChar char="•"/>
            </a:pPr>
            <a:r>
              <a:rPr kumimoji="0" lang="en-US" altLang="zh-CN" sz="1000" b="0" i="0" u="none" strike="noStrike" cap="none" normalizeH="0" baseline="0" dirty="0" smtClean="0">
                <a:ln>
                  <a:noFill/>
                </a:ln>
                <a:solidFill>
                  <a:schemeClr val="tx1"/>
                </a:solidFill>
                <a:effectLst/>
                <a:latin typeface="+mn-lt"/>
                <a:cs typeface="Calibri" panose="020F0502020204030204" pitchFamily="34" charset="0"/>
              </a:rPr>
              <a:t>α1-</a:t>
            </a:r>
            <a:r>
              <a:rPr kumimoji="0" lang="zh-CN" altLang="en-US" sz="1000" b="0" i="0" u="none" strike="noStrike" cap="none" normalizeH="0" baseline="0" dirty="0">
                <a:ln>
                  <a:noFill/>
                </a:ln>
                <a:solidFill>
                  <a:schemeClr val="tx1"/>
                </a:solidFill>
                <a:effectLst/>
                <a:latin typeface="+mn-lt"/>
                <a:cs typeface="Calibri" panose="020F0502020204030204" pitchFamily="34" charset="0"/>
              </a:rPr>
              <a:t>抗胰蛋白酶</a:t>
            </a:r>
            <a:endParaRPr kumimoji="0" lang="zh-CN" altLang="en-US" sz="1000" b="0" i="0" u="none" strike="noStrike" cap="none" normalizeH="0" baseline="0" dirty="0">
              <a:ln>
                <a:noFill/>
              </a:ln>
              <a:solidFill>
                <a:schemeClr val="tx1"/>
              </a:solidFill>
              <a:effectLst/>
              <a:latin typeface="+mn-lt"/>
            </a:endParaRPr>
          </a:p>
          <a:p>
            <a:pPr marL="85725" marR="0" lvl="0" indent="-85725" algn="l" defTabSz="914400" rtl="0" eaLnBrk="0" fontAlgn="base" latinLnBrk="0" hangingPunct="0">
              <a:spcBef>
                <a:spcPct val="0"/>
              </a:spcBef>
              <a:spcAft>
                <a:spcPts val="0"/>
              </a:spcAft>
              <a:buClr>
                <a:srgbClr val="E8A900"/>
              </a:buClr>
              <a:buSzTx/>
              <a:buFont typeface="Arial" panose="020B0604020202020204" pitchFamily="34" charset="0"/>
              <a:buChar char="•"/>
            </a:pPr>
            <a:r>
              <a:rPr kumimoji="0" lang="zh-CN" altLang="en-US" sz="1000" b="0" i="0" u="none" strike="noStrike" cap="none" normalizeH="0" baseline="0" dirty="0" smtClean="0">
                <a:ln>
                  <a:noFill/>
                </a:ln>
                <a:solidFill>
                  <a:srgbClr val="000000"/>
                </a:solidFill>
                <a:effectLst/>
                <a:latin typeface="+mn-lt"/>
                <a:cs typeface="Calibri" panose="020F0502020204030204" pitchFamily="34" charset="0"/>
              </a:rPr>
              <a:t>合并症</a:t>
            </a:r>
            <a:endParaRPr kumimoji="0" lang="zh-CN" altLang="en-US" sz="1000" b="0" i="0" u="none" strike="noStrike" cap="none" normalizeH="0" baseline="0" dirty="0">
              <a:ln>
                <a:noFill/>
              </a:ln>
              <a:solidFill>
                <a:schemeClr val="tx1"/>
              </a:solidFill>
              <a:effectLst/>
              <a:latin typeface="+mn-lt"/>
            </a:endParaRPr>
          </a:p>
        </p:txBody>
      </p:sp>
      <p:sp>
        <p:nvSpPr>
          <p:cNvPr id="4100" name="文本框 1664690378"/>
          <p:cNvSpPr txBox="1">
            <a:spLocks noChangeArrowheads="1"/>
          </p:cNvSpPr>
          <p:nvPr/>
        </p:nvSpPr>
        <p:spPr bwMode="auto">
          <a:xfrm>
            <a:off x="7352538" y="4286769"/>
            <a:ext cx="1662112" cy="1654299"/>
          </a:xfrm>
          <a:prstGeom prst="rect">
            <a:avLst/>
          </a:prstGeom>
          <a:solidFill>
            <a:srgbClr val="FAEED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85725" marR="0" lvl="0" indent="-85725" algn="l" defTabSz="914400" rtl="0" eaLnBrk="0" fontAlgn="base" latinLnBrk="0" hangingPunct="0">
              <a:spcBef>
                <a:spcPct val="0"/>
              </a:spcBef>
              <a:spcAft>
                <a:spcPts val="100"/>
              </a:spcAft>
              <a:buClr>
                <a:srgbClr val="E8A900"/>
              </a:buClr>
              <a:buSzTx/>
              <a:buFont typeface="Arial" panose="020B0604020202020204" pitchFamily="34" charset="0"/>
              <a:buChar char="•"/>
            </a:pPr>
            <a:r>
              <a:rPr kumimoji="0" lang="zh-CN" altLang="en-US" sz="1000" b="0" i="0" u="none" strike="noStrike" cap="none" normalizeH="0" baseline="0" dirty="0" smtClean="0">
                <a:ln>
                  <a:noFill/>
                </a:ln>
                <a:solidFill>
                  <a:srgbClr val="000000"/>
                </a:solidFill>
                <a:effectLst/>
                <a:latin typeface="+mn-lt"/>
                <a:cs typeface="Calibri" panose="020F0502020204030204" pitchFamily="34" charset="0"/>
              </a:rPr>
              <a:t>戒烟</a:t>
            </a:r>
            <a:endParaRPr kumimoji="0" lang="zh-CN" altLang="en-US" sz="1000" b="0" i="0" u="none" strike="noStrike" cap="none" normalizeH="0" baseline="0" dirty="0">
              <a:ln>
                <a:noFill/>
              </a:ln>
              <a:solidFill>
                <a:schemeClr val="tx1"/>
              </a:solidFill>
              <a:effectLst/>
              <a:latin typeface="+mn-lt"/>
            </a:endParaRPr>
          </a:p>
          <a:p>
            <a:pPr marL="85725" marR="0" lvl="0" indent="-85725" algn="l" defTabSz="914400" rtl="0" eaLnBrk="0" fontAlgn="base" latinLnBrk="0" hangingPunct="0">
              <a:spcBef>
                <a:spcPct val="0"/>
              </a:spcBef>
              <a:spcAft>
                <a:spcPts val="100"/>
              </a:spcAft>
              <a:buClr>
                <a:srgbClr val="E8A900"/>
              </a:buClr>
              <a:buSzTx/>
              <a:buFont typeface="Arial" panose="020B0604020202020204" pitchFamily="34" charset="0"/>
              <a:buChar char="•"/>
            </a:pPr>
            <a:r>
              <a:rPr kumimoji="0" lang="zh-CN" altLang="en-US" sz="1000" b="0" i="0" u="none" strike="noStrike" cap="none" normalizeH="0" baseline="0" dirty="0" smtClean="0">
                <a:ln>
                  <a:noFill/>
                </a:ln>
                <a:solidFill>
                  <a:srgbClr val="000000"/>
                </a:solidFill>
                <a:effectLst/>
                <a:latin typeface="+mn-lt"/>
                <a:cs typeface="Calibri" panose="020F0502020204030204" pitchFamily="34" charset="0"/>
              </a:rPr>
              <a:t>疫苗接种</a:t>
            </a:r>
            <a:endParaRPr kumimoji="0" lang="zh-CN" altLang="en-US" sz="1000" b="0" i="0" u="none" strike="noStrike" cap="none" normalizeH="0" baseline="0" dirty="0">
              <a:ln>
                <a:noFill/>
              </a:ln>
              <a:solidFill>
                <a:schemeClr val="tx1"/>
              </a:solidFill>
              <a:effectLst/>
              <a:latin typeface="+mn-lt"/>
            </a:endParaRPr>
          </a:p>
          <a:p>
            <a:pPr marL="85725" marR="0" lvl="0" indent="-85725" algn="l" defTabSz="914400" rtl="0" eaLnBrk="0" fontAlgn="base" latinLnBrk="0" hangingPunct="0">
              <a:spcBef>
                <a:spcPct val="0"/>
              </a:spcBef>
              <a:spcAft>
                <a:spcPts val="100"/>
              </a:spcAft>
              <a:buClr>
                <a:srgbClr val="E8A900"/>
              </a:buClr>
              <a:buSzTx/>
              <a:buFont typeface="Arial" panose="020B0604020202020204" pitchFamily="34" charset="0"/>
              <a:buChar char="•"/>
            </a:pPr>
            <a:r>
              <a:rPr kumimoji="0" lang="zh-CN" altLang="en-US" sz="1000" b="0" i="0" u="none" strike="noStrike" cap="none" normalizeH="0" baseline="0" dirty="0" smtClean="0">
                <a:ln>
                  <a:noFill/>
                </a:ln>
                <a:solidFill>
                  <a:srgbClr val="000000"/>
                </a:solidFill>
                <a:effectLst/>
                <a:latin typeface="+mn-lt"/>
                <a:cs typeface="Calibri" panose="020F0502020204030204" pitchFamily="34" charset="0"/>
              </a:rPr>
              <a:t>积极</a:t>
            </a:r>
            <a:r>
              <a:rPr kumimoji="0" lang="zh-CN" altLang="en-US" sz="1000" b="0" i="0" u="none" strike="noStrike" cap="none" normalizeH="0" baseline="0" dirty="0">
                <a:ln>
                  <a:noFill/>
                </a:ln>
                <a:solidFill>
                  <a:srgbClr val="000000"/>
                </a:solidFill>
                <a:effectLst/>
                <a:latin typeface="+mn-lt"/>
                <a:cs typeface="Calibri" panose="020F0502020204030204" pitchFamily="34" charset="0"/>
              </a:rPr>
              <a:t>的生活方式和锻炼</a:t>
            </a:r>
            <a:endParaRPr kumimoji="0" lang="zh-CN" altLang="en-US" sz="1000" b="0" i="0" u="none" strike="noStrike" cap="none" normalizeH="0" baseline="0" dirty="0">
              <a:ln>
                <a:noFill/>
              </a:ln>
              <a:solidFill>
                <a:schemeClr val="tx1"/>
              </a:solidFill>
              <a:effectLst/>
              <a:latin typeface="+mn-lt"/>
            </a:endParaRPr>
          </a:p>
          <a:p>
            <a:pPr marL="85725" marR="0" lvl="0" indent="-85725" algn="l" defTabSz="914400" rtl="0" eaLnBrk="0" fontAlgn="base" latinLnBrk="0" hangingPunct="0">
              <a:spcBef>
                <a:spcPct val="0"/>
              </a:spcBef>
              <a:spcAft>
                <a:spcPts val="100"/>
              </a:spcAft>
              <a:buClr>
                <a:srgbClr val="E8A900"/>
              </a:buClr>
              <a:buSzTx/>
              <a:buFont typeface="Arial" panose="020B0604020202020204" pitchFamily="34" charset="0"/>
              <a:buChar char="•"/>
            </a:pPr>
            <a:r>
              <a:rPr kumimoji="0" lang="zh-CN" altLang="en-US" sz="1000" b="0" i="0" u="none" strike="noStrike" cap="none" normalizeH="0" baseline="0" dirty="0" smtClean="0">
                <a:ln>
                  <a:noFill/>
                </a:ln>
                <a:solidFill>
                  <a:srgbClr val="000000"/>
                </a:solidFill>
                <a:effectLst/>
                <a:latin typeface="+mn-lt"/>
                <a:cs typeface="Calibri" panose="020F0502020204030204" pitchFamily="34" charset="0"/>
              </a:rPr>
              <a:t>初始</a:t>
            </a:r>
            <a:r>
              <a:rPr kumimoji="0" lang="zh-CN" altLang="en-US" sz="1000" b="0" i="0" u="none" strike="noStrike" cap="none" normalizeH="0" baseline="0" dirty="0">
                <a:ln>
                  <a:noFill/>
                </a:ln>
                <a:solidFill>
                  <a:srgbClr val="000000"/>
                </a:solidFill>
                <a:effectLst/>
                <a:latin typeface="+mn-lt"/>
                <a:cs typeface="Calibri" panose="020F0502020204030204" pitchFamily="34" charset="0"/>
              </a:rPr>
              <a:t>药物治疗</a:t>
            </a:r>
            <a:endParaRPr kumimoji="0" lang="zh-CN" altLang="en-US" sz="1000" b="0" i="0" u="none" strike="noStrike" cap="none" normalizeH="0" baseline="0" dirty="0">
              <a:ln>
                <a:noFill/>
              </a:ln>
              <a:solidFill>
                <a:schemeClr val="tx1"/>
              </a:solidFill>
              <a:effectLst/>
              <a:latin typeface="+mn-lt"/>
            </a:endParaRPr>
          </a:p>
          <a:p>
            <a:pPr marL="85725" marR="0" lvl="0" indent="-85725" algn="l" defTabSz="914400" rtl="0" eaLnBrk="0" fontAlgn="base" latinLnBrk="0" hangingPunct="0">
              <a:spcBef>
                <a:spcPct val="0"/>
              </a:spcBef>
              <a:spcAft>
                <a:spcPts val="100"/>
              </a:spcAft>
              <a:buClr>
                <a:srgbClr val="E8A900"/>
              </a:buClr>
              <a:buSzTx/>
              <a:buFont typeface="Arial" panose="020B0604020202020204" pitchFamily="34" charset="0"/>
              <a:buChar char="•"/>
            </a:pPr>
            <a:r>
              <a:rPr kumimoji="0" lang="zh-CN" altLang="en-US" sz="1000" b="0" i="0" u="none" strike="noStrike" cap="none" normalizeH="0" baseline="0" dirty="0" smtClean="0">
                <a:ln>
                  <a:noFill/>
                </a:ln>
                <a:solidFill>
                  <a:srgbClr val="000000"/>
                </a:solidFill>
                <a:effectLst/>
                <a:latin typeface="+mn-lt"/>
                <a:cs typeface="Calibri" panose="020F0502020204030204" pitchFamily="34" charset="0"/>
              </a:rPr>
              <a:t>自我</a:t>
            </a:r>
            <a:r>
              <a:rPr kumimoji="0" lang="zh-CN" altLang="en-US" sz="1000" b="0" i="0" u="none" strike="noStrike" cap="none" normalizeH="0" baseline="0" dirty="0">
                <a:ln>
                  <a:noFill/>
                </a:ln>
                <a:solidFill>
                  <a:srgbClr val="000000"/>
                </a:solidFill>
                <a:effectLst/>
                <a:latin typeface="+mn-lt"/>
                <a:cs typeface="Calibri" panose="020F0502020204030204" pitchFamily="34" charset="0"/>
              </a:rPr>
              <a:t>管理教育</a:t>
            </a:r>
            <a:endParaRPr kumimoji="0" lang="zh-CN" altLang="en-US" sz="1000" b="0" i="0" u="none" strike="noStrike" cap="none" normalizeH="0" baseline="0" dirty="0">
              <a:ln>
                <a:noFill/>
              </a:ln>
              <a:solidFill>
                <a:schemeClr val="tx1"/>
              </a:solidFill>
              <a:effectLst/>
              <a:latin typeface="+mn-lt"/>
            </a:endParaRPr>
          </a:p>
          <a:p>
            <a:pPr marL="177800" lvl="1" indent="-82550" defTabSz="914400">
              <a:spcAft>
                <a:spcPts val="100"/>
              </a:spcAft>
              <a:buClr>
                <a:srgbClr val="E8A900"/>
              </a:buClr>
              <a:buFont typeface="Times New Roman" panose="02020603050405020304" pitchFamily="18" charset="0"/>
              <a:buChar char="▪"/>
            </a:pPr>
            <a:r>
              <a:rPr kumimoji="0" lang="zh-CN" altLang="en-US" sz="1000" b="0" i="0" u="none" strike="noStrike" cap="none" normalizeH="0" baseline="0" dirty="0" smtClean="0">
                <a:ln>
                  <a:noFill/>
                </a:ln>
                <a:solidFill>
                  <a:srgbClr val="000000"/>
                </a:solidFill>
                <a:effectLst/>
                <a:latin typeface="+mn-lt"/>
                <a:cs typeface="Calibri" panose="020F0502020204030204" pitchFamily="34" charset="0"/>
              </a:rPr>
              <a:t>危险</a:t>
            </a:r>
            <a:r>
              <a:rPr kumimoji="0" lang="zh-CN" altLang="en-US" sz="1000" b="0" i="0" u="none" strike="noStrike" cap="none" normalizeH="0" baseline="0" dirty="0">
                <a:ln>
                  <a:noFill/>
                </a:ln>
                <a:solidFill>
                  <a:srgbClr val="000000"/>
                </a:solidFill>
                <a:effectLst/>
                <a:latin typeface="+mn-lt"/>
                <a:cs typeface="Calibri" panose="020F0502020204030204" pitchFamily="34" charset="0"/>
              </a:rPr>
              <a:t>因素管理</a:t>
            </a:r>
            <a:endParaRPr kumimoji="0" lang="zh-CN" altLang="en-US" sz="1000" b="0" i="0" u="none" strike="noStrike" cap="none" normalizeH="0" baseline="0" dirty="0">
              <a:ln>
                <a:noFill/>
              </a:ln>
              <a:solidFill>
                <a:schemeClr val="tx1"/>
              </a:solidFill>
              <a:effectLst/>
              <a:latin typeface="+mn-lt"/>
            </a:endParaRPr>
          </a:p>
          <a:p>
            <a:pPr marL="177800" lvl="1" indent="-82550" defTabSz="914400">
              <a:spcAft>
                <a:spcPts val="100"/>
              </a:spcAft>
              <a:buClr>
                <a:srgbClr val="E8A900"/>
              </a:buClr>
              <a:buFont typeface="Times New Roman" panose="02020603050405020304" pitchFamily="18" charset="0"/>
              <a:buChar char="▪"/>
            </a:pPr>
            <a:r>
              <a:rPr kumimoji="0" lang="zh-CN" altLang="en-US" sz="1000" b="0" i="0" u="none" strike="noStrike" cap="none" normalizeH="0" baseline="0" dirty="0" smtClean="0">
                <a:ln>
                  <a:noFill/>
                </a:ln>
                <a:solidFill>
                  <a:srgbClr val="000000"/>
                </a:solidFill>
                <a:effectLst/>
                <a:latin typeface="+mn-lt"/>
                <a:cs typeface="Calibri" panose="020F0502020204030204" pitchFamily="34" charset="0"/>
              </a:rPr>
              <a:t>吸入</a:t>
            </a:r>
            <a:r>
              <a:rPr kumimoji="0" lang="zh-CN" altLang="en-US" sz="1000" b="0" i="0" u="none" strike="noStrike" cap="none" normalizeH="0" baseline="0" dirty="0">
                <a:ln>
                  <a:noFill/>
                </a:ln>
                <a:solidFill>
                  <a:srgbClr val="000000"/>
                </a:solidFill>
                <a:effectLst/>
                <a:latin typeface="+mn-lt"/>
                <a:cs typeface="Calibri" panose="020F0502020204030204" pitchFamily="34" charset="0"/>
              </a:rPr>
              <a:t>技术</a:t>
            </a:r>
            <a:endParaRPr kumimoji="0" lang="zh-CN" altLang="en-US" sz="1000" b="0" i="0" u="none" strike="noStrike" cap="none" normalizeH="0" baseline="0" dirty="0">
              <a:ln>
                <a:noFill/>
              </a:ln>
              <a:solidFill>
                <a:schemeClr val="tx1"/>
              </a:solidFill>
              <a:effectLst/>
              <a:latin typeface="+mn-lt"/>
            </a:endParaRPr>
          </a:p>
          <a:p>
            <a:pPr marL="177800" lvl="1" indent="-82550" defTabSz="914400">
              <a:spcAft>
                <a:spcPts val="100"/>
              </a:spcAft>
              <a:buClr>
                <a:srgbClr val="E8A900"/>
              </a:buClr>
              <a:buFont typeface="Times New Roman" panose="02020603050405020304" pitchFamily="18" charset="0"/>
              <a:buChar char="▪"/>
            </a:pPr>
            <a:r>
              <a:rPr kumimoji="0" lang="zh-CN" altLang="en-US" sz="1000" b="0" i="0" u="none" strike="noStrike" cap="none" normalizeH="0" baseline="0" dirty="0" smtClean="0">
                <a:ln>
                  <a:noFill/>
                </a:ln>
                <a:solidFill>
                  <a:srgbClr val="000000"/>
                </a:solidFill>
                <a:effectLst/>
                <a:latin typeface="+mn-lt"/>
                <a:cs typeface="Calibri" panose="020F0502020204030204" pitchFamily="34" charset="0"/>
              </a:rPr>
              <a:t>呼吸困难</a:t>
            </a:r>
            <a:endParaRPr kumimoji="0" lang="zh-CN" altLang="en-US" sz="1000" b="0" i="0" u="none" strike="noStrike" cap="none" normalizeH="0" baseline="0" dirty="0">
              <a:ln>
                <a:noFill/>
              </a:ln>
              <a:solidFill>
                <a:schemeClr val="tx1"/>
              </a:solidFill>
              <a:effectLst/>
              <a:latin typeface="+mn-lt"/>
            </a:endParaRPr>
          </a:p>
          <a:p>
            <a:pPr marL="177800" lvl="1" indent="-82550" defTabSz="914400">
              <a:spcAft>
                <a:spcPts val="100"/>
              </a:spcAft>
              <a:buClr>
                <a:srgbClr val="E8A900"/>
              </a:buClr>
              <a:buFont typeface="Times New Roman" panose="02020603050405020304" pitchFamily="18" charset="0"/>
              <a:buChar char="▪"/>
            </a:pPr>
            <a:r>
              <a:rPr kumimoji="0" lang="zh-CN" altLang="en-US" sz="1000" b="0" i="0" u="none" strike="noStrike" cap="none" normalizeH="0" baseline="0" dirty="0" smtClean="0">
                <a:ln>
                  <a:noFill/>
                </a:ln>
                <a:solidFill>
                  <a:srgbClr val="000000"/>
                </a:solidFill>
                <a:effectLst/>
                <a:latin typeface="+mn-lt"/>
                <a:cs typeface="Calibri" panose="020F0502020204030204" pitchFamily="34" charset="0"/>
              </a:rPr>
              <a:t>书面</a:t>
            </a:r>
            <a:r>
              <a:rPr kumimoji="0" lang="zh-CN" altLang="en-US" sz="1000" b="0" i="0" u="none" strike="noStrike" cap="none" normalizeH="0" baseline="0" dirty="0">
                <a:ln>
                  <a:noFill/>
                </a:ln>
                <a:solidFill>
                  <a:srgbClr val="000000"/>
                </a:solidFill>
                <a:effectLst/>
                <a:latin typeface="+mn-lt"/>
                <a:cs typeface="Calibri" panose="020F0502020204030204" pitchFamily="34" charset="0"/>
              </a:rPr>
              <a:t>行动计划</a:t>
            </a:r>
            <a:endParaRPr kumimoji="0" lang="zh-CN" altLang="en-US" sz="1000" b="0" i="0" u="none" strike="noStrike" cap="none" normalizeH="0" baseline="0" dirty="0">
              <a:ln>
                <a:noFill/>
              </a:ln>
              <a:solidFill>
                <a:schemeClr val="tx1"/>
              </a:solidFill>
              <a:effectLst/>
              <a:latin typeface="+mn-lt"/>
            </a:endParaRPr>
          </a:p>
          <a:p>
            <a:pPr marL="85725" marR="0" lvl="0" indent="-85725" algn="l" defTabSz="914400" rtl="0" eaLnBrk="0" fontAlgn="base" latinLnBrk="0" hangingPunct="0">
              <a:spcBef>
                <a:spcPct val="0"/>
              </a:spcBef>
              <a:spcAft>
                <a:spcPts val="100"/>
              </a:spcAft>
              <a:buClr>
                <a:srgbClr val="E8A900"/>
              </a:buClr>
              <a:buSzTx/>
              <a:buFont typeface="Arial" panose="020B0604020202020204" pitchFamily="34" charset="0"/>
              <a:buChar char="•"/>
            </a:pPr>
            <a:r>
              <a:rPr kumimoji="0" lang="zh-CN" altLang="en-US" sz="1000" b="0" i="0" u="none" strike="noStrike" cap="none" normalizeH="0" baseline="0" dirty="0" smtClean="0">
                <a:ln>
                  <a:noFill/>
                </a:ln>
                <a:solidFill>
                  <a:srgbClr val="000000"/>
                </a:solidFill>
                <a:effectLst/>
                <a:latin typeface="+mn-lt"/>
                <a:cs typeface="Calibri" panose="020F0502020204030204" pitchFamily="34" charset="0"/>
              </a:rPr>
              <a:t>合并症</a:t>
            </a:r>
            <a:r>
              <a:rPr kumimoji="0" lang="zh-CN" altLang="en-US" sz="1000" b="0" i="0" u="none" strike="noStrike" cap="none" normalizeH="0" baseline="0" dirty="0">
                <a:ln>
                  <a:noFill/>
                </a:ln>
                <a:solidFill>
                  <a:srgbClr val="000000"/>
                </a:solidFill>
                <a:effectLst/>
                <a:latin typeface="+mn-lt"/>
                <a:cs typeface="Calibri" panose="020F0502020204030204" pitchFamily="34" charset="0"/>
              </a:rPr>
              <a:t>管理</a:t>
            </a:r>
            <a:endParaRPr kumimoji="0" lang="zh-CN" altLang="en-US" sz="1000" b="0" i="0" u="none" strike="noStrike" cap="none" normalizeH="0" baseline="0" dirty="0">
              <a:ln>
                <a:noFill/>
              </a:ln>
              <a:solidFill>
                <a:schemeClr val="tx1"/>
              </a:solidFill>
              <a:effectLst/>
              <a:latin typeface="+mn-lt"/>
            </a:endParaRPr>
          </a:p>
        </p:txBody>
      </p:sp>
      <p:sp>
        <p:nvSpPr>
          <p:cNvPr id="4101" name="Rectangle 49"/>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4102" name="Rectangle 50"/>
          <p:cNvSpPr>
            <a:spLocks noChangeArrowheads="1"/>
          </p:cNvSpPr>
          <p:nvPr/>
        </p:nvSpPr>
        <p:spPr bwMode="auto">
          <a:xfrm>
            <a:off x="0" y="2725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4103" name="Rectangle 51"/>
          <p:cNvSpPr>
            <a:spLocks noChangeArrowheads="1"/>
          </p:cNvSpPr>
          <p:nvPr/>
        </p:nvSpPr>
        <p:spPr bwMode="auto">
          <a:xfrm>
            <a:off x="0" y="58351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grpSp>
        <p:nvGrpSpPr>
          <p:cNvPr id="2" name="Group 5"/>
          <p:cNvGrpSpPr/>
          <p:nvPr/>
        </p:nvGrpSpPr>
        <p:grpSpPr>
          <a:xfrm>
            <a:off x="10539080" y="0"/>
            <a:ext cx="1652920" cy="1699260"/>
            <a:chOff x="5105399" y="0"/>
            <a:chExt cx="1652920" cy="1699260"/>
          </a:xfrm>
        </p:grpSpPr>
        <p:pic>
          <p:nvPicPr>
            <p:cNvPr id="8"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20"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21"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22" name="Group 9"/>
          <p:cNvGrpSpPr/>
          <p:nvPr/>
        </p:nvGrpSpPr>
        <p:grpSpPr>
          <a:xfrm>
            <a:off x="10446950" y="0"/>
            <a:ext cx="1745050" cy="1652322"/>
            <a:chOff x="10446950" y="0"/>
            <a:chExt cx="1745050" cy="1652322"/>
          </a:xfrm>
        </p:grpSpPr>
        <p:pic>
          <p:nvPicPr>
            <p:cNvPr id="23"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24"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25" name="Group 19"/>
          <p:cNvGrpSpPr/>
          <p:nvPr/>
        </p:nvGrpSpPr>
        <p:grpSpPr>
          <a:xfrm>
            <a:off x="10240225" y="0"/>
            <a:ext cx="1951774" cy="1885964"/>
            <a:chOff x="10240225" y="0"/>
            <a:chExt cx="1951774" cy="1885964"/>
          </a:xfrm>
        </p:grpSpPr>
        <p:pic>
          <p:nvPicPr>
            <p:cNvPr id="26"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27"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28"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Evidence-based methods to identify and reduce risk factor exposure are listed."/>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7" name="Title 6"/>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rPr>
              <a:t>Identify and reduce risk factor exposure</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2049" name="图片 30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8725" y="2058225"/>
            <a:ext cx="6524625" cy="2190750"/>
          </a:xfrm>
          <a:prstGeom prst="rect">
            <a:avLst/>
          </a:prstGeom>
          <a:noFill/>
          <a:extLst>
            <a:ext uri="{909E8E84-426E-40DD-AFC4-6F175D3DCCD1}">
              <a14:hiddenFill xmlns:a14="http://schemas.microsoft.com/office/drawing/2010/main">
                <a:solidFill>
                  <a:srgbClr val="FFFFFF"/>
                </a:solidFill>
              </a14:hiddenFill>
            </a:ext>
          </a:extLst>
        </p:spPr>
      </p:pic>
      <p:sp>
        <p:nvSpPr>
          <p:cNvPr id="5" name="文本框 2"/>
          <p:cNvSpPr txBox="1">
            <a:spLocks noChangeArrowheads="1"/>
          </p:cNvSpPr>
          <p:nvPr/>
        </p:nvSpPr>
        <p:spPr bwMode="auto">
          <a:xfrm>
            <a:off x="2781300" y="2256961"/>
            <a:ext cx="299085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0" fontAlgn="base" latinLnBrk="0" hangingPunct="0">
              <a:spcBef>
                <a:spcPct val="0"/>
              </a:spcBef>
              <a:spcAft>
                <a:spcPct val="0"/>
              </a:spcAft>
              <a:buClrTx/>
              <a:buSzTx/>
              <a:buFontTx/>
              <a:buNone/>
            </a:pPr>
            <a:r>
              <a:rPr kumimoji="0" lang="zh-CN" altLang="zh-CN" sz="2000" b="1" i="0" u="none" strike="noStrike" cap="none" normalizeH="0" baseline="0" dirty="0" smtClean="0">
                <a:ln>
                  <a:noFill/>
                </a:ln>
                <a:solidFill>
                  <a:srgbClr val="FFFFFF"/>
                </a:solidFill>
                <a:effectLst/>
                <a:cs typeface="Calibri" panose="020F0502020204030204" pitchFamily="34" charset="0"/>
              </a:rPr>
              <a:t>识别</a:t>
            </a:r>
            <a:r>
              <a:rPr kumimoji="0" lang="zh-CN" altLang="zh-CN" sz="2000" b="1" i="0" u="none" strike="noStrike" cap="none" normalizeH="0" baseline="0" dirty="0">
                <a:ln>
                  <a:noFill/>
                </a:ln>
                <a:solidFill>
                  <a:srgbClr val="FFFFFF"/>
                </a:solidFill>
                <a:effectLst/>
                <a:cs typeface="Calibri" panose="020F0502020204030204" pitchFamily="34" charset="0"/>
              </a:rPr>
              <a:t>和减少危险因素暴露</a:t>
            </a:r>
            <a:endParaRPr kumimoji="0" lang="zh-CN" altLang="zh-CN" sz="2000" b="0" i="0" u="none" strike="noStrike" cap="none" normalizeH="0" baseline="0" dirty="0">
              <a:ln>
                <a:noFill/>
              </a:ln>
              <a:solidFill>
                <a:schemeClr val="tx1"/>
              </a:solidFill>
              <a:effectLst/>
            </a:endParaRPr>
          </a:p>
        </p:txBody>
      </p:sp>
      <p:sp>
        <p:nvSpPr>
          <p:cNvPr id="20" name="Text Box 3"/>
          <p:cNvSpPr txBox="1">
            <a:spLocks noChangeArrowheads="1"/>
          </p:cNvSpPr>
          <p:nvPr/>
        </p:nvSpPr>
        <p:spPr bwMode="auto">
          <a:xfrm>
            <a:off x="8267700" y="2416169"/>
            <a:ext cx="64135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0" fontAlgn="base" latinLnBrk="0" hangingPunct="0">
              <a:spcBef>
                <a:spcPct val="0"/>
              </a:spcBef>
              <a:spcAft>
                <a:spcPct val="0"/>
              </a:spcAft>
              <a:buClrTx/>
              <a:buSzTx/>
              <a:buFontTx/>
              <a:buNone/>
            </a:pPr>
            <a:r>
              <a:rPr kumimoji="0" lang="zh-CN" altLang="en-US" sz="1400" b="1" i="0" u="none" strike="noStrike" cap="none" normalizeH="0" baseline="0" dirty="0" smtClean="0">
                <a:ln>
                  <a:noFill/>
                </a:ln>
                <a:solidFill>
                  <a:srgbClr val="FFFFFF"/>
                </a:solidFill>
                <a:effectLst/>
                <a:cs typeface="Calibri" panose="020F0502020204030204" pitchFamily="34" charset="0"/>
              </a:rPr>
              <a:t>图 </a:t>
            </a:r>
            <a:r>
              <a:rPr kumimoji="0" lang="en-US" altLang="zh-CN" sz="1400" b="1" i="0" u="none" strike="noStrike" cap="none" normalizeH="0" baseline="0" dirty="0">
                <a:ln>
                  <a:noFill/>
                </a:ln>
                <a:solidFill>
                  <a:srgbClr val="FFFFFF"/>
                </a:solidFill>
                <a:effectLst/>
                <a:cs typeface="Calibri" panose="020F0502020204030204" pitchFamily="34" charset="0"/>
              </a:rPr>
              <a:t>3.3</a:t>
            </a:r>
            <a:endParaRPr kumimoji="0" lang="en-US" altLang="zh-CN" sz="1400" b="0" i="0" u="none" strike="noStrike" cap="none" normalizeH="0" baseline="0" dirty="0">
              <a:ln>
                <a:noFill/>
              </a:ln>
              <a:solidFill>
                <a:schemeClr val="tx1"/>
              </a:solidFill>
              <a:effectLst/>
            </a:endParaRPr>
          </a:p>
        </p:txBody>
      </p:sp>
      <p:sp>
        <p:nvSpPr>
          <p:cNvPr id="21" name="Text Box 4"/>
          <p:cNvSpPr txBox="1">
            <a:spLocks noChangeArrowheads="1"/>
          </p:cNvSpPr>
          <p:nvPr/>
        </p:nvSpPr>
        <p:spPr bwMode="auto">
          <a:xfrm>
            <a:off x="2965450" y="3022614"/>
            <a:ext cx="5353050" cy="86177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171450" marR="0" lvl="0" indent="-171450" defTabSz="914400" rtl="0" eaLnBrk="0" fontAlgn="base" latinLnBrk="0" hangingPunct="0">
              <a:spcBef>
                <a:spcPct val="0"/>
              </a:spcBef>
              <a:spcAft>
                <a:spcPts val="1200"/>
              </a:spcAft>
              <a:buClr>
                <a:srgbClr val="E8A900"/>
              </a:buClr>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cs typeface="Calibri" panose="020F0502020204030204" pitchFamily="34" charset="0"/>
              </a:rPr>
              <a:t>在</a:t>
            </a:r>
            <a:r>
              <a:rPr kumimoji="0" lang="zh-CN" altLang="en-US" sz="1200" b="0" i="0" u="none" strike="noStrike" cap="none" normalizeH="0" baseline="0" dirty="0">
                <a:ln>
                  <a:noFill/>
                </a:ln>
                <a:solidFill>
                  <a:srgbClr val="000000"/>
                </a:solidFill>
                <a:effectLst/>
                <a:cs typeface="Calibri" panose="020F0502020204030204" pitchFamily="34" charset="0"/>
              </a:rPr>
              <a:t>所有慢阻肺病患者中均应积极进行戒烟干预</a:t>
            </a:r>
            <a:r>
              <a:rPr kumimoji="0" lang="zh-CN" altLang="en-US" sz="1200" b="1" i="0" u="none" strike="noStrike" cap="none" normalizeH="0" baseline="0" dirty="0">
                <a:ln>
                  <a:noFill/>
                </a:ln>
                <a:solidFill>
                  <a:srgbClr val="000000"/>
                </a:solidFill>
                <a:effectLst/>
                <a:cs typeface="Calibri" panose="020F0502020204030204" pitchFamily="34" charset="0"/>
              </a:rPr>
              <a:t>（</a:t>
            </a:r>
            <a:r>
              <a:rPr kumimoji="0" lang="en-US" altLang="zh-CN" sz="1200" b="1" i="0" u="none" strike="noStrike" cap="none" normalizeH="0" baseline="0" dirty="0">
                <a:ln>
                  <a:noFill/>
                </a:ln>
                <a:solidFill>
                  <a:srgbClr val="000000"/>
                </a:solidFill>
                <a:effectLst/>
                <a:cs typeface="Calibri" panose="020F0502020204030204" pitchFamily="34" charset="0"/>
              </a:rPr>
              <a:t>A</a:t>
            </a:r>
            <a:r>
              <a:rPr kumimoji="0" lang="zh-CN" altLang="en-US" sz="1200" b="1" i="0" u="none" strike="noStrike" cap="none" normalizeH="0" baseline="0" dirty="0">
                <a:ln>
                  <a:noFill/>
                </a:ln>
                <a:solidFill>
                  <a:srgbClr val="000000"/>
                </a:solidFill>
                <a:effectLst/>
                <a:cs typeface="Calibri" panose="020F0502020204030204" pitchFamily="34" charset="0"/>
              </a:rPr>
              <a:t>级证据）</a:t>
            </a:r>
            <a:endParaRPr kumimoji="0" lang="zh-CN" altLang="en-US" sz="1200" b="0" i="0" u="none" strike="noStrike" cap="none" normalizeH="0" baseline="0" dirty="0">
              <a:ln>
                <a:noFill/>
              </a:ln>
              <a:solidFill>
                <a:schemeClr val="tx1"/>
              </a:solidFill>
              <a:effectLst/>
            </a:endParaRPr>
          </a:p>
          <a:p>
            <a:pPr marL="171450" marR="0" lvl="0" indent="-171450" defTabSz="914400" rtl="0" eaLnBrk="0" fontAlgn="base" latinLnBrk="0" hangingPunct="0">
              <a:spcBef>
                <a:spcPct val="0"/>
              </a:spcBef>
              <a:spcAft>
                <a:spcPts val="1200"/>
              </a:spcAft>
              <a:buClr>
                <a:srgbClr val="E8A900"/>
              </a:buClr>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cs typeface="Calibri" panose="020F0502020204030204" pitchFamily="34" charset="0"/>
              </a:rPr>
              <a:t>推荐</a:t>
            </a:r>
            <a:r>
              <a:rPr kumimoji="0" lang="zh-CN" altLang="en-US" sz="1200" b="0" i="0" u="none" strike="noStrike" cap="none" normalizeH="0" baseline="0" dirty="0">
                <a:ln>
                  <a:noFill/>
                </a:ln>
                <a:solidFill>
                  <a:srgbClr val="000000"/>
                </a:solidFill>
                <a:effectLst/>
                <a:cs typeface="Calibri" panose="020F0502020204030204" pitchFamily="34" charset="0"/>
              </a:rPr>
              <a:t>采取有效通风、无污染烹饪灶和类似的干预措施</a:t>
            </a:r>
            <a:r>
              <a:rPr kumimoji="0" lang="zh-CN" altLang="en-US" sz="1200" b="1" i="0" u="none" strike="noStrike" cap="none" normalizeH="0" baseline="0" dirty="0">
                <a:ln>
                  <a:noFill/>
                </a:ln>
                <a:solidFill>
                  <a:srgbClr val="000000"/>
                </a:solidFill>
                <a:effectLst/>
                <a:cs typeface="Calibri" panose="020F0502020204030204" pitchFamily="34" charset="0"/>
              </a:rPr>
              <a:t>（</a:t>
            </a:r>
            <a:r>
              <a:rPr kumimoji="0" lang="en-US" altLang="zh-CN" sz="1200" b="1" i="0" u="none" strike="noStrike" cap="none" normalizeH="0" baseline="0" dirty="0">
                <a:ln>
                  <a:noFill/>
                </a:ln>
                <a:solidFill>
                  <a:srgbClr val="000000"/>
                </a:solidFill>
                <a:effectLst/>
                <a:cs typeface="Calibri" panose="020F0502020204030204" pitchFamily="34" charset="0"/>
              </a:rPr>
              <a:t>B</a:t>
            </a:r>
            <a:r>
              <a:rPr kumimoji="0" lang="zh-CN" altLang="en-US" sz="1200" b="1" i="0" u="none" strike="noStrike" cap="none" normalizeH="0" baseline="0" dirty="0">
                <a:ln>
                  <a:noFill/>
                </a:ln>
                <a:solidFill>
                  <a:srgbClr val="000000"/>
                </a:solidFill>
                <a:effectLst/>
                <a:cs typeface="Calibri" panose="020F0502020204030204" pitchFamily="34" charset="0"/>
              </a:rPr>
              <a:t>级证据）</a:t>
            </a:r>
            <a:endParaRPr kumimoji="0" lang="zh-CN" altLang="en-US" sz="1200" b="0" i="0" u="none" strike="noStrike" cap="none" normalizeH="0" baseline="0" dirty="0">
              <a:ln>
                <a:noFill/>
              </a:ln>
              <a:solidFill>
                <a:schemeClr val="tx1"/>
              </a:solidFill>
              <a:effectLst/>
            </a:endParaRPr>
          </a:p>
          <a:p>
            <a:pPr marL="171450" marR="0" lvl="0" indent="-171450" defTabSz="914400" rtl="0" eaLnBrk="0" fontAlgn="base" latinLnBrk="0" hangingPunct="0">
              <a:spcBef>
                <a:spcPct val="0"/>
              </a:spcBef>
              <a:spcAft>
                <a:spcPts val="1200"/>
              </a:spcAft>
              <a:buClr>
                <a:srgbClr val="E8A900"/>
              </a:buClr>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cs typeface="Calibri" panose="020F0502020204030204" pitchFamily="34" charset="0"/>
              </a:rPr>
              <a:t>如果</a:t>
            </a:r>
            <a:r>
              <a:rPr kumimoji="0" lang="zh-CN" altLang="en-US" sz="1200" b="0" i="0" u="none" strike="noStrike" cap="none" normalizeH="0" baseline="0" dirty="0">
                <a:ln>
                  <a:noFill/>
                </a:ln>
                <a:solidFill>
                  <a:srgbClr val="000000"/>
                </a:solidFill>
                <a:effectLst/>
                <a:cs typeface="Calibri" panose="020F0502020204030204" pitchFamily="34" charset="0"/>
              </a:rPr>
              <a:t>可能，临床医生应建议患者避免继续接触潜在的刺激物</a:t>
            </a:r>
            <a:r>
              <a:rPr kumimoji="0" lang="zh-CN" altLang="en-US" sz="1200" b="1" i="0" u="none" strike="noStrike" cap="none" normalizeH="0" baseline="0" dirty="0">
                <a:ln>
                  <a:noFill/>
                </a:ln>
                <a:solidFill>
                  <a:srgbClr val="000000"/>
                </a:solidFill>
                <a:effectLst/>
                <a:cs typeface="Calibri" panose="020F0502020204030204" pitchFamily="34" charset="0"/>
              </a:rPr>
              <a:t>（</a:t>
            </a:r>
            <a:r>
              <a:rPr kumimoji="0" lang="en-US" altLang="zh-CN" sz="1200" b="1" i="0" u="none" strike="noStrike" cap="none" normalizeH="0" baseline="0" dirty="0">
                <a:ln>
                  <a:noFill/>
                </a:ln>
                <a:solidFill>
                  <a:srgbClr val="000000"/>
                </a:solidFill>
                <a:effectLst/>
                <a:cs typeface="Calibri" panose="020F0502020204030204" pitchFamily="34" charset="0"/>
              </a:rPr>
              <a:t>D</a:t>
            </a:r>
            <a:r>
              <a:rPr kumimoji="0" lang="zh-CN" altLang="en-US" sz="1200" b="1" i="0" u="none" strike="noStrike" cap="none" normalizeH="0" baseline="0" dirty="0">
                <a:ln>
                  <a:noFill/>
                </a:ln>
                <a:solidFill>
                  <a:srgbClr val="000000"/>
                </a:solidFill>
                <a:effectLst/>
                <a:cs typeface="Calibri" panose="020F0502020204030204" pitchFamily="34" charset="0"/>
              </a:rPr>
              <a:t>级证据</a:t>
            </a:r>
            <a:r>
              <a:rPr kumimoji="0" lang="zh-CN" altLang="en-US" sz="1000" b="1" i="0" u="none" strike="noStrike" cap="none" normalizeH="0" baseline="0" dirty="0">
                <a:ln>
                  <a:noFill/>
                </a:ln>
                <a:solidFill>
                  <a:srgbClr val="000000"/>
                </a:solidFill>
                <a:effectLst/>
                <a:cs typeface="Calibri" panose="020F0502020204030204" pitchFamily="34" charset="0"/>
              </a:rPr>
              <a:t>）</a:t>
            </a:r>
            <a:endParaRPr kumimoji="0" lang="zh-CN" altLang="en-US" sz="1800" b="0" i="0" u="none" strike="noStrike" cap="none" normalizeH="0" baseline="0" dirty="0">
              <a:ln>
                <a:noFill/>
              </a:ln>
              <a:solidFill>
                <a:schemeClr val="tx1"/>
              </a:solidFill>
              <a:effectLst/>
            </a:endParaRPr>
          </a:p>
        </p:txBody>
      </p:sp>
      <p:sp>
        <p:nvSpPr>
          <p:cNvPr id="22" name="Rectangle 5"/>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23" name="Rectangle 7"/>
          <p:cNvSpPr>
            <a:spLocks noChangeArrowheads="1"/>
          </p:cNvSpPr>
          <p:nvPr/>
        </p:nvSpPr>
        <p:spPr bwMode="auto">
          <a:xfrm>
            <a:off x="0" y="2725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24" name="Rectangle 8"/>
          <p:cNvSpPr>
            <a:spLocks noChangeArrowheads="1"/>
          </p:cNvSpPr>
          <p:nvPr/>
        </p:nvSpPr>
        <p:spPr bwMode="auto">
          <a:xfrm>
            <a:off x="0" y="246328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grpSp>
        <p:nvGrpSpPr>
          <p:cNvPr id="2" name="Group 5"/>
          <p:cNvGrpSpPr/>
          <p:nvPr/>
        </p:nvGrpSpPr>
        <p:grpSpPr>
          <a:xfrm>
            <a:off x="10539080" y="0"/>
            <a:ext cx="1652920" cy="1699260"/>
            <a:chOff x="5105399" y="0"/>
            <a:chExt cx="1652920" cy="1699260"/>
          </a:xfrm>
        </p:grpSpPr>
        <p:pic>
          <p:nvPicPr>
            <p:cNvPr id="25"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26"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27"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28" name="Group 9"/>
          <p:cNvGrpSpPr/>
          <p:nvPr/>
        </p:nvGrpSpPr>
        <p:grpSpPr>
          <a:xfrm>
            <a:off x="10446950" y="0"/>
            <a:ext cx="1745050" cy="1652322"/>
            <a:chOff x="10446950" y="0"/>
            <a:chExt cx="1745050" cy="1652322"/>
          </a:xfrm>
        </p:grpSpPr>
        <p:pic>
          <p:nvPicPr>
            <p:cNvPr id="29"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30"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31" name="Group 19"/>
          <p:cNvGrpSpPr/>
          <p:nvPr/>
        </p:nvGrpSpPr>
        <p:grpSpPr>
          <a:xfrm>
            <a:off x="10240225" y="0"/>
            <a:ext cx="1951774" cy="1885964"/>
            <a:chOff x="10240225" y="0"/>
            <a:chExt cx="1951774" cy="1885964"/>
          </a:xfrm>
        </p:grpSpPr>
        <p:pic>
          <p:nvPicPr>
            <p:cNvPr id="32"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33"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34"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Brief strategies to help the patient willing to quit tobacco are listed including ASK, ADVISE, ASSESS, ASSIST, ARRANGE"/>
          <p:cNvPicPr>
            <a:picLocks noChangeAspect="1"/>
          </p:cNvPicPr>
          <p:nvPr/>
        </p:nvPicPr>
        <p:blipFill rotWithShape="1">
          <a:blip r:embed="rId1"/>
          <a:srcRect t="31360" r="78109" b="32786"/>
          <a:stretch>
            <a:fillRect/>
          </a:stretch>
        </p:blipFill>
        <p:spPr>
          <a:xfrm rot="5400000">
            <a:off x="2667000" y="-2658287"/>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7" name="Title 6"/>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rPr>
              <a:t>Brief strategies to help the patient willing to quit</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2049" name="图片 3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34" y="633799"/>
            <a:ext cx="6515100" cy="5238750"/>
          </a:xfrm>
          <a:prstGeom prst="rect">
            <a:avLst/>
          </a:prstGeom>
          <a:noFill/>
          <a:extLst>
            <a:ext uri="{909E8E84-426E-40DD-AFC4-6F175D3DCCD1}">
              <a14:hiddenFill xmlns:a14="http://schemas.microsoft.com/office/drawing/2010/main">
                <a:solidFill>
                  <a:srgbClr val="FFFFFF"/>
                </a:solidFill>
              </a14:hiddenFill>
            </a:ext>
          </a:extLst>
        </p:spPr>
      </p:pic>
      <p:sp>
        <p:nvSpPr>
          <p:cNvPr id="5" name="文本框 2"/>
          <p:cNvSpPr txBox="1">
            <a:spLocks noChangeArrowheads="1"/>
          </p:cNvSpPr>
          <p:nvPr/>
        </p:nvSpPr>
        <p:spPr bwMode="auto">
          <a:xfrm>
            <a:off x="2724184" y="846634"/>
            <a:ext cx="360852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zh-CN" sz="2000" b="1" i="0" u="none" strike="noStrike" cap="none" normalizeH="0" baseline="0" dirty="0" smtClean="0">
                <a:ln>
                  <a:noFill/>
                </a:ln>
                <a:solidFill>
                  <a:srgbClr val="FFFFFF"/>
                </a:solidFill>
                <a:effectLst/>
                <a:cs typeface="Calibri" panose="020F0502020204030204" pitchFamily="34" charset="0"/>
              </a:rPr>
              <a:t>协助</a:t>
            </a:r>
            <a:r>
              <a:rPr kumimoji="0" lang="zh-CN" altLang="zh-CN" sz="2000" b="1" i="0" u="none" strike="noStrike" cap="none" normalizeH="0" baseline="0" dirty="0">
                <a:ln>
                  <a:noFill/>
                </a:ln>
                <a:solidFill>
                  <a:srgbClr val="FFFFFF"/>
                </a:solidFill>
                <a:effectLst/>
                <a:cs typeface="Calibri" panose="020F0502020204030204" pitchFamily="34" charset="0"/>
              </a:rPr>
              <a:t>有戒烟意愿患者的简要策略</a:t>
            </a:r>
            <a:endParaRPr kumimoji="0" lang="zh-CN" altLang="zh-CN" sz="2000" b="0" i="0" u="none" strike="noStrike" cap="none" normalizeH="0" baseline="0" dirty="0">
              <a:ln>
                <a:noFill/>
              </a:ln>
              <a:solidFill>
                <a:schemeClr val="tx1"/>
              </a:solidFill>
              <a:effectLst/>
            </a:endParaRPr>
          </a:p>
        </p:txBody>
      </p:sp>
      <p:sp>
        <p:nvSpPr>
          <p:cNvPr id="20" name="Text Box 15"/>
          <p:cNvSpPr txBox="1">
            <a:spLocks noChangeArrowheads="1"/>
          </p:cNvSpPr>
          <p:nvPr/>
        </p:nvSpPr>
        <p:spPr bwMode="auto">
          <a:xfrm>
            <a:off x="8256622" y="1038721"/>
            <a:ext cx="64135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just" defTabSz="914400" rtl="0" eaLnBrk="0" fontAlgn="base" latinLnBrk="0" hangingPunct="0">
              <a:spcBef>
                <a:spcPct val="0"/>
              </a:spcBef>
              <a:spcAft>
                <a:spcPct val="0"/>
              </a:spcAft>
              <a:buClrTx/>
              <a:buSzTx/>
              <a:buFontTx/>
              <a:buNone/>
            </a:pPr>
            <a:r>
              <a:rPr kumimoji="0" lang="zh-CN" altLang="en-US" sz="1400" b="1" i="0" u="none" strike="noStrike" cap="none" normalizeH="0" baseline="0" dirty="0" smtClean="0">
                <a:ln>
                  <a:noFill/>
                </a:ln>
                <a:solidFill>
                  <a:srgbClr val="FFFFFF"/>
                </a:solidFill>
                <a:effectLst/>
                <a:cs typeface="Calibri" panose="020F0502020204030204" pitchFamily="34" charset="0"/>
              </a:rPr>
              <a:t>图 </a:t>
            </a:r>
            <a:r>
              <a:rPr kumimoji="0" lang="en-US" altLang="zh-CN" sz="1400" b="1" i="0" u="none" strike="noStrike" cap="none" normalizeH="0" baseline="0" dirty="0">
                <a:ln>
                  <a:noFill/>
                </a:ln>
                <a:solidFill>
                  <a:srgbClr val="FFFFFF"/>
                </a:solidFill>
                <a:effectLst/>
                <a:cs typeface="Calibri" panose="020F0502020204030204" pitchFamily="34" charset="0"/>
              </a:rPr>
              <a:t>3.4</a:t>
            </a:r>
            <a:endParaRPr kumimoji="0" lang="en-US" altLang="zh-CN" sz="1400" b="0" i="0" u="none" strike="noStrike" cap="none" normalizeH="0" baseline="0" dirty="0">
              <a:ln>
                <a:noFill/>
              </a:ln>
              <a:solidFill>
                <a:schemeClr val="tx1"/>
              </a:solidFill>
              <a:effectLst/>
            </a:endParaRPr>
          </a:p>
        </p:txBody>
      </p:sp>
      <p:sp>
        <p:nvSpPr>
          <p:cNvPr id="21" name="Text Box 3"/>
          <p:cNvSpPr txBox="1">
            <a:spLocks noChangeArrowheads="1"/>
          </p:cNvSpPr>
          <p:nvPr/>
        </p:nvSpPr>
        <p:spPr bwMode="auto">
          <a:xfrm>
            <a:off x="3295684" y="1971234"/>
            <a:ext cx="51752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1400" b="1" i="0" u="none" strike="noStrike" cap="none" normalizeH="0" baseline="0" dirty="0" smtClean="0">
                <a:ln>
                  <a:noFill/>
                </a:ln>
                <a:solidFill>
                  <a:srgbClr val="1F3661"/>
                </a:solidFill>
                <a:effectLst/>
                <a:cs typeface="Calibri" panose="020F0502020204030204" pitchFamily="34" charset="0"/>
              </a:rPr>
              <a:t>询问</a:t>
            </a:r>
            <a:endParaRPr kumimoji="0" lang="zh-CN" altLang="en-US" sz="1400" b="0" i="0" u="none" strike="noStrike" cap="none" normalizeH="0" baseline="0" dirty="0">
              <a:ln>
                <a:noFill/>
              </a:ln>
              <a:solidFill>
                <a:srgbClr val="1F3661"/>
              </a:solidFill>
              <a:effectLst/>
            </a:endParaRPr>
          </a:p>
        </p:txBody>
      </p:sp>
      <p:sp>
        <p:nvSpPr>
          <p:cNvPr id="22" name="Text Box 4"/>
          <p:cNvSpPr txBox="1">
            <a:spLocks noChangeArrowheads="1"/>
          </p:cNvSpPr>
          <p:nvPr/>
        </p:nvSpPr>
        <p:spPr bwMode="auto">
          <a:xfrm>
            <a:off x="3295684" y="2610111"/>
            <a:ext cx="51752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1400" b="1" i="0" u="none" strike="noStrike" cap="none" normalizeH="0" baseline="0" dirty="0" smtClean="0">
                <a:ln>
                  <a:noFill/>
                </a:ln>
                <a:solidFill>
                  <a:srgbClr val="1F3661"/>
                </a:solidFill>
                <a:effectLst/>
                <a:cs typeface="Calibri" panose="020F0502020204030204" pitchFamily="34" charset="0"/>
              </a:rPr>
              <a:t>建议</a:t>
            </a:r>
            <a:endParaRPr kumimoji="0" lang="zh-CN" altLang="en-US" sz="1400" b="0" i="0" u="none" strike="noStrike" cap="none" normalizeH="0" baseline="0" dirty="0">
              <a:ln>
                <a:noFill/>
              </a:ln>
              <a:solidFill>
                <a:srgbClr val="1F3661"/>
              </a:solidFill>
              <a:effectLst/>
            </a:endParaRPr>
          </a:p>
        </p:txBody>
      </p:sp>
      <p:sp>
        <p:nvSpPr>
          <p:cNvPr id="23" name="Text Box 5"/>
          <p:cNvSpPr txBox="1">
            <a:spLocks noChangeArrowheads="1"/>
          </p:cNvSpPr>
          <p:nvPr/>
        </p:nvSpPr>
        <p:spPr bwMode="auto">
          <a:xfrm>
            <a:off x="3295684" y="3291814"/>
            <a:ext cx="51752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1400" b="1" i="0" u="none" strike="noStrike" cap="none" normalizeH="0" baseline="0" dirty="0" smtClean="0">
                <a:ln>
                  <a:noFill/>
                </a:ln>
                <a:solidFill>
                  <a:srgbClr val="1F3661"/>
                </a:solidFill>
                <a:effectLst/>
                <a:cs typeface="Calibri" panose="020F0502020204030204" pitchFamily="34" charset="0"/>
              </a:rPr>
              <a:t>评估</a:t>
            </a:r>
            <a:endParaRPr kumimoji="0" lang="zh-CN" altLang="en-US" sz="1400" b="0" i="0" u="none" strike="noStrike" cap="none" normalizeH="0" baseline="0" dirty="0">
              <a:ln>
                <a:noFill/>
              </a:ln>
              <a:solidFill>
                <a:srgbClr val="1F3661"/>
              </a:solidFill>
              <a:effectLst/>
            </a:endParaRPr>
          </a:p>
        </p:txBody>
      </p:sp>
      <p:sp>
        <p:nvSpPr>
          <p:cNvPr id="24" name="Text Box 6"/>
          <p:cNvSpPr txBox="1">
            <a:spLocks noChangeArrowheads="1"/>
          </p:cNvSpPr>
          <p:nvPr/>
        </p:nvSpPr>
        <p:spPr bwMode="auto">
          <a:xfrm>
            <a:off x="3295684" y="4246513"/>
            <a:ext cx="51752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1400" b="1" i="0" u="none" strike="noStrike" cap="none" normalizeH="0" baseline="0" dirty="0" smtClean="0">
                <a:ln>
                  <a:noFill/>
                </a:ln>
                <a:solidFill>
                  <a:srgbClr val="1F3661"/>
                </a:solidFill>
                <a:effectLst/>
                <a:cs typeface="Calibri" panose="020F0502020204030204" pitchFamily="34" charset="0"/>
              </a:rPr>
              <a:t>帮助</a:t>
            </a:r>
            <a:endParaRPr kumimoji="0" lang="zh-CN" altLang="en-US" sz="1400" b="0" i="0" u="none" strike="noStrike" cap="none" normalizeH="0" baseline="0" dirty="0">
              <a:ln>
                <a:noFill/>
              </a:ln>
              <a:solidFill>
                <a:srgbClr val="1F3661"/>
              </a:solidFill>
              <a:effectLst/>
            </a:endParaRPr>
          </a:p>
        </p:txBody>
      </p:sp>
      <p:sp>
        <p:nvSpPr>
          <p:cNvPr id="25" name="Text Box 18"/>
          <p:cNvSpPr txBox="1">
            <a:spLocks noChangeArrowheads="1"/>
          </p:cNvSpPr>
          <p:nvPr/>
        </p:nvSpPr>
        <p:spPr bwMode="auto">
          <a:xfrm>
            <a:off x="3295684" y="5090099"/>
            <a:ext cx="51752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1400" b="1" i="0" u="none" strike="noStrike" cap="none" normalizeH="0" baseline="0" dirty="0">
                <a:ln>
                  <a:noFill/>
                </a:ln>
                <a:solidFill>
                  <a:srgbClr val="1F3661"/>
                </a:solidFill>
                <a:effectLst/>
                <a:cs typeface="Calibri" panose="020F0502020204030204" pitchFamily="34" charset="0"/>
              </a:rPr>
              <a:t>安排</a:t>
            </a:r>
            <a:endParaRPr kumimoji="0" lang="zh-CN" altLang="en-US" sz="1400" b="0" i="0" u="none" strike="noStrike" cap="none" normalizeH="0" baseline="0" dirty="0">
              <a:ln>
                <a:noFill/>
              </a:ln>
              <a:solidFill>
                <a:srgbClr val="1F3661"/>
              </a:solidFill>
              <a:effectLst/>
            </a:endParaRPr>
          </a:p>
        </p:txBody>
      </p:sp>
      <p:sp>
        <p:nvSpPr>
          <p:cNvPr id="26" name="Text Box 7"/>
          <p:cNvSpPr txBox="1">
            <a:spLocks noChangeArrowheads="1"/>
          </p:cNvSpPr>
          <p:nvPr/>
        </p:nvSpPr>
        <p:spPr bwMode="auto">
          <a:xfrm>
            <a:off x="4220844" y="1778873"/>
            <a:ext cx="4248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just" defTabSz="914400" rtl="0" eaLnBrk="0" fontAlgn="base" latinLnBrk="0" hangingPunct="0">
              <a:spcBef>
                <a:spcPct val="0"/>
              </a:spcBef>
              <a:spcAft>
                <a:spcPts val="600"/>
              </a:spcAft>
              <a:buClrTx/>
              <a:buSzTx/>
              <a:buFontTx/>
              <a:buNone/>
            </a:pPr>
            <a:r>
              <a:rPr kumimoji="0" lang="zh-CN" altLang="zh-CN" sz="1100" b="1" i="0" u="none" strike="noStrike" cap="none" normalizeH="0" baseline="0" dirty="0" smtClean="0">
                <a:ln>
                  <a:noFill/>
                </a:ln>
                <a:solidFill>
                  <a:srgbClr val="000000"/>
                </a:solidFill>
                <a:effectLst/>
                <a:cs typeface="Calibri" panose="020F0502020204030204" pitchFamily="34" charset="0"/>
              </a:rPr>
              <a:t>在</a:t>
            </a:r>
            <a:r>
              <a:rPr kumimoji="0" lang="zh-CN" altLang="zh-CN" sz="1100" b="1" i="0" u="none" strike="noStrike" cap="none" normalizeH="0" baseline="0" dirty="0">
                <a:ln>
                  <a:noFill/>
                </a:ln>
                <a:solidFill>
                  <a:srgbClr val="000000"/>
                </a:solidFill>
                <a:effectLst/>
                <a:cs typeface="Calibri" panose="020F0502020204030204" pitchFamily="34" charset="0"/>
              </a:rPr>
              <a:t>每次就诊时系统性识别所有烟草使用</a:t>
            </a:r>
            <a:r>
              <a:rPr kumimoji="0" lang="zh-CN" altLang="zh-CN" sz="1100" b="1" i="0" u="none" strike="noStrike" cap="none" normalizeH="0" baseline="0" dirty="0" smtClean="0">
                <a:ln>
                  <a:noFill/>
                </a:ln>
                <a:solidFill>
                  <a:srgbClr val="000000"/>
                </a:solidFill>
                <a:effectLst/>
                <a:cs typeface="Calibri" panose="020F0502020204030204" pitchFamily="34" charset="0"/>
              </a:rPr>
              <a:t>者</a:t>
            </a:r>
            <a:endParaRPr kumimoji="0" lang="en-US" altLang="zh-CN" sz="1100" b="1" i="0" u="none" strike="noStrike" cap="none" normalizeH="0" baseline="0" dirty="0" smtClean="0">
              <a:ln>
                <a:noFill/>
              </a:ln>
              <a:solidFill>
                <a:srgbClr val="000000"/>
              </a:solidFill>
              <a:effectLst/>
              <a:cs typeface="Calibri" panose="020F0502020204030204" pitchFamily="34" charset="0"/>
            </a:endParaRPr>
          </a:p>
          <a:p>
            <a:pPr lvl="0" defTabSz="914400" eaLnBrk="0" fontAlgn="base" hangingPunct="0">
              <a:spcBef>
                <a:spcPct val="0"/>
              </a:spcBef>
              <a:spcAft>
                <a:spcPts val="600"/>
              </a:spcAft>
            </a:pPr>
            <a:r>
              <a:rPr lang="zh-CN" altLang="zh-CN" sz="1100" i="1" dirty="0" smtClean="0">
                <a:solidFill>
                  <a:srgbClr val="000000"/>
                </a:solidFill>
                <a:cs typeface="Calibri" panose="020F0502020204030204" pitchFamily="34" charset="0"/>
              </a:rPr>
              <a:t>实施</a:t>
            </a:r>
            <a:r>
              <a:rPr lang="zh-CN" altLang="zh-CN" sz="1100" i="1" dirty="0">
                <a:solidFill>
                  <a:srgbClr val="000000"/>
                </a:solidFill>
                <a:cs typeface="Calibri" panose="020F0502020204030204" pitchFamily="34" charset="0"/>
              </a:rPr>
              <a:t>覆盖整个办公室的系统，确保在每次门诊就诊时对每例患者的烟草使用状态进行查询和</a:t>
            </a:r>
            <a:r>
              <a:rPr lang="zh-CN" altLang="zh-CN" sz="1100" i="1" dirty="0" smtClean="0">
                <a:solidFill>
                  <a:srgbClr val="000000"/>
                </a:solidFill>
                <a:cs typeface="Calibri" panose="020F0502020204030204" pitchFamily="34" charset="0"/>
              </a:rPr>
              <a:t>记录</a:t>
            </a:r>
            <a:endParaRPr lang="zh-CN" altLang="zh-CN" sz="1100" dirty="0">
              <a:solidFill>
                <a:prstClr val="black"/>
              </a:solidFill>
            </a:endParaRPr>
          </a:p>
        </p:txBody>
      </p:sp>
      <p:sp>
        <p:nvSpPr>
          <p:cNvPr id="28" name="Text Box 9"/>
          <p:cNvSpPr txBox="1">
            <a:spLocks noChangeArrowheads="1"/>
          </p:cNvSpPr>
          <p:nvPr/>
        </p:nvSpPr>
        <p:spPr bwMode="auto">
          <a:xfrm>
            <a:off x="4220844" y="2510083"/>
            <a:ext cx="424800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just" defTabSz="914400" rtl="0" eaLnBrk="0" fontAlgn="base" latinLnBrk="0" hangingPunct="0">
              <a:spcBef>
                <a:spcPct val="0"/>
              </a:spcBef>
              <a:spcAft>
                <a:spcPts val="600"/>
              </a:spcAft>
              <a:buClrTx/>
              <a:buSzTx/>
              <a:buFontTx/>
              <a:buNone/>
            </a:pPr>
            <a:r>
              <a:rPr kumimoji="0" lang="zh-CN" altLang="zh-CN" sz="1100" b="1" i="0" u="none" strike="noStrike" cap="none" normalizeH="0" baseline="0" dirty="0" smtClean="0">
                <a:ln>
                  <a:noFill/>
                </a:ln>
                <a:solidFill>
                  <a:srgbClr val="000000"/>
                </a:solidFill>
                <a:effectLst/>
                <a:cs typeface="Calibri" panose="020F0502020204030204" pitchFamily="34" charset="0"/>
              </a:rPr>
              <a:t>强烈</a:t>
            </a:r>
            <a:r>
              <a:rPr kumimoji="0" lang="zh-CN" altLang="zh-CN" sz="1100" b="1" i="0" u="none" strike="noStrike" cap="none" normalizeH="0" baseline="0" dirty="0">
                <a:ln>
                  <a:noFill/>
                </a:ln>
                <a:solidFill>
                  <a:srgbClr val="000000"/>
                </a:solidFill>
                <a:effectLst/>
                <a:cs typeface="Calibri" panose="020F0502020204030204" pitchFamily="34" charset="0"/>
              </a:rPr>
              <a:t>敦促所有烟草使用者</a:t>
            </a:r>
            <a:r>
              <a:rPr kumimoji="0" lang="zh-CN" altLang="zh-CN" sz="1100" b="1" i="0" u="none" strike="noStrike" cap="none" normalizeH="0" baseline="0" dirty="0" smtClean="0">
                <a:ln>
                  <a:noFill/>
                </a:ln>
                <a:solidFill>
                  <a:srgbClr val="000000"/>
                </a:solidFill>
                <a:effectLst/>
                <a:cs typeface="Calibri" panose="020F0502020204030204" pitchFamily="34" charset="0"/>
              </a:rPr>
              <a:t>戒烟</a:t>
            </a:r>
            <a:endParaRPr kumimoji="0" lang="en-US" altLang="zh-CN" sz="1100" b="1" i="0" u="none" strike="noStrike" cap="none" normalizeH="0" baseline="0" dirty="0" smtClean="0">
              <a:ln>
                <a:noFill/>
              </a:ln>
              <a:solidFill>
                <a:srgbClr val="000000"/>
              </a:solidFill>
              <a:effectLst/>
              <a:cs typeface="Calibri" panose="020F0502020204030204" pitchFamily="34" charset="0"/>
            </a:endParaRPr>
          </a:p>
          <a:p>
            <a:pPr lvl="0" algn="just" defTabSz="914400" eaLnBrk="0" fontAlgn="base" hangingPunct="0">
              <a:spcBef>
                <a:spcPct val="0"/>
              </a:spcBef>
              <a:spcAft>
                <a:spcPts val="600"/>
              </a:spcAft>
            </a:pPr>
            <a:r>
              <a:rPr lang="zh-CN" altLang="zh-CN" sz="1100" i="1" dirty="0" smtClean="0">
                <a:solidFill>
                  <a:srgbClr val="000000"/>
                </a:solidFill>
                <a:cs typeface="Calibri" panose="020F0502020204030204" pitchFamily="34" charset="0"/>
              </a:rPr>
              <a:t>以</a:t>
            </a:r>
            <a:r>
              <a:rPr lang="zh-CN" altLang="zh-CN" sz="1100" i="1" dirty="0">
                <a:solidFill>
                  <a:srgbClr val="000000"/>
                </a:solidFill>
                <a:cs typeface="Calibri" panose="020F0502020204030204" pitchFamily="34" charset="0"/>
              </a:rPr>
              <a:t>清晰、有力和个性化方式敦促每例烟草使用者</a:t>
            </a:r>
            <a:r>
              <a:rPr lang="zh-CN" altLang="zh-CN" sz="1100" i="1" dirty="0" smtClean="0">
                <a:solidFill>
                  <a:srgbClr val="000000"/>
                </a:solidFill>
                <a:cs typeface="Calibri" panose="020F0502020204030204" pitchFamily="34" charset="0"/>
              </a:rPr>
              <a:t>戒烟</a:t>
            </a:r>
            <a:endParaRPr lang="zh-CN" altLang="zh-CN" sz="1100" dirty="0">
              <a:solidFill>
                <a:prstClr val="black"/>
              </a:solidFill>
            </a:endParaRPr>
          </a:p>
        </p:txBody>
      </p:sp>
      <p:sp>
        <p:nvSpPr>
          <p:cNvPr id="30" name="Text Box 11"/>
          <p:cNvSpPr txBox="1">
            <a:spLocks noChangeArrowheads="1"/>
          </p:cNvSpPr>
          <p:nvPr/>
        </p:nvSpPr>
        <p:spPr bwMode="auto">
          <a:xfrm>
            <a:off x="4220845" y="3099453"/>
            <a:ext cx="413938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just" defTabSz="914400" rtl="0" eaLnBrk="0" fontAlgn="base" latinLnBrk="0" hangingPunct="0">
              <a:spcBef>
                <a:spcPct val="0"/>
              </a:spcBef>
              <a:spcAft>
                <a:spcPts val="600"/>
              </a:spcAft>
              <a:buClrTx/>
              <a:buSzTx/>
              <a:buFontTx/>
              <a:buNone/>
            </a:pPr>
            <a:r>
              <a:rPr kumimoji="0" lang="zh-CN" altLang="zh-CN" sz="1100" b="1" i="0" u="none" strike="noStrike" cap="none" normalizeH="0" baseline="0" dirty="0" smtClean="0">
                <a:ln>
                  <a:noFill/>
                </a:ln>
                <a:solidFill>
                  <a:srgbClr val="000000"/>
                </a:solidFill>
                <a:effectLst/>
                <a:cs typeface="Calibri" panose="020F0502020204030204" pitchFamily="34" charset="0"/>
              </a:rPr>
              <a:t>确定</a:t>
            </a:r>
            <a:r>
              <a:rPr kumimoji="0" lang="zh-CN" altLang="zh-CN" sz="1100" b="1" i="0" u="none" strike="noStrike" cap="none" normalizeH="0" baseline="0" dirty="0">
                <a:ln>
                  <a:noFill/>
                </a:ln>
                <a:solidFill>
                  <a:srgbClr val="000000"/>
                </a:solidFill>
                <a:effectLst/>
                <a:cs typeface="Calibri" panose="020F0502020204030204" pitchFamily="34" charset="0"/>
              </a:rPr>
              <a:t>患者尝试戒烟的意愿和</a:t>
            </a:r>
            <a:r>
              <a:rPr kumimoji="0" lang="zh-CN" altLang="zh-CN" sz="1100" b="1" i="0" u="none" strike="noStrike" cap="none" normalizeH="0" baseline="0" dirty="0" smtClean="0">
                <a:ln>
                  <a:noFill/>
                </a:ln>
                <a:solidFill>
                  <a:srgbClr val="000000"/>
                </a:solidFill>
                <a:effectLst/>
                <a:cs typeface="Calibri" panose="020F0502020204030204" pitchFamily="34" charset="0"/>
              </a:rPr>
              <a:t>理由</a:t>
            </a:r>
            <a:endParaRPr kumimoji="0" lang="en-US" altLang="zh-CN" sz="1100" b="1" i="0" u="none" strike="noStrike" cap="none" normalizeH="0" baseline="0" dirty="0" smtClean="0">
              <a:ln>
                <a:noFill/>
              </a:ln>
              <a:solidFill>
                <a:srgbClr val="000000"/>
              </a:solidFill>
              <a:effectLst/>
              <a:cs typeface="Calibri" panose="020F0502020204030204" pitchFamily="34" charset="0"/>
            </a:endParaRPr>
          </a:p>
          <a:p>
            <a:pPr lvl="0" defTabSz="914400" eaLnBrk="0" fontAlgn="base" hangingPunct="0">
              <a:spcBef>
                <a:spcPct val="0"/>
              </a:spcBef>
              <a:spcAft>
                <a:spcPts val="600"/>
              </a:spcAft>
            </a:pPr>
            <a:r>
              <a:rPr lang="zh-CN" altLang="zh-CN" sz="1100" i="1" dirty="0" smtClean="0">
                <a:solidFill>
                  <a:srgbClr val="000000"/>
                </a:solidFill>
                <a:cs typeface="Calibri" panose="020F0502020204030204" pitchFamily="34" charset="0"/>
              </a:rPr>
              <a:t>询问</a:t>
            </a:r>
            <a:r>
              <a:rPr lang="zh-CN" altLang="zh-CN" sz="1100" i="1" dirty="0">
                <a:solidFill>
                  <a:srgbClr val="000000"/>
                </a:solidFill>
                <a:cs typeface="Calibri" panose="020F0502020204030204" pitchFamily="34" charset="0"/>
              </a:rPr>
              <a:t>每例烟草使用者是否愿意在现阶段戒烟（例如在接下来的</a:t>
            </a:r>
            <a:r>
              <a:rPr lang="en-US" altLang="zh-CN" sz="1100" i="1" dirty="0">
                <a:solidFill>
                  <a:srgbClr val="000000"/>
                </a:solidFill>
                <a:cs typeface="Calibri" panose="020F0502020204030204" pitchFamily="34" charset="0"/>
              </a:rPr>
              <a:t>30</a:t>
            </a:r>
            <a:r>
              <a:rPr lang="zh-CN" altLang="en-US" sz="1100" i="1" dirty="0">
                <a:solidFill>
                  <a:srgbClr val="000000"/>
                </a:solidFill>
                <a:cs typeface="Calibri" panose="020F0502020204030204" pitchFamily="34" charset="0"/>
              </a:rPr>
              <a:t>天内</a:t>
            </a:r>
            <a:r>
              <a:rPr lang="zh-CN" altLang="en-US" sz="1100" i="1" dirty="0" smtClean="0">
                <a:solidFill>
                  <a:srgbClr val="000000"/>
                </a:solidFill>
                <a:cs typeface="Calibri" panose="020F0502020204030204" pitchFamily="34" charset="0"/>
              </a:rPr>
              <a:t>）</a:t>
            </a:r>
            <a:endParaRPr lang="zh-CN" altLang="en-US" sz="1100" dirty="0">
              <a:solidFill>
                <a:prstClr val="black"/>
              </a:solidFill>
            </a:endParaRPr>
          </a:p>
        </p:txBody>
      </p:sp>
      <p:sp>
        <p:nvSpPr>
          <p:cNvPr id="32" name="Text Box 12"/>
          <p:cNvSpPr txBox="1">
            <a:spLocks noChangeArrowheads="1"/>
          </p:cNvSpPr>
          <p:nvPr/>
        </p:nvSpPr>
        <p:spPr bwMode="auto">
          <a:xfrm>
            <a:off x="4211672" y="3961819"/>
            <a:ext cx="4248000" cy="754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just" defTabSz="914400" rtl="0" eaLnBrk="0" fontAlgn="base" latinLnBrk="0" hangingPunct="0">
              <a:spcBef>
                <a:spcPct val="0"/>
              </a:spcBef>
              <a:spcAft>
                <a:spcPts val="600"/>
              </a:spcAft>
              <a:buClrTx/>
              <a:buSzTx/>
              <a:buFontTx/>
              <a:buNone/>
            </a:pPr>
            <a:r>
              <a:rPr kumimoji="0" lang="zh-CN" altLang="en-US" sz="1100" b="1" i="0" u="none" strike="noStrike" cap="none" normalizeH="0" baseline="0" dirty="0" smtClean="0">
                <a:ln>
                  <a:noFill/>
                </a:ln>
                <a:solidFill>
                  <a:srgbClr val="000000"/>
                </a:solidFill>
                <a:effectLst/>
                <a:cs typeface="Calibri" panose="020F0502020204030204" pitchFamily="34" charset="0"/>
              </a:rPr>
              <a:t>帮助</a:t>
            </a:r>
            <a:r>
              <a:rPr kumimoji="0" lang="zh-CN" altLang="en-US" sz="1100" b="1" i="0" u="none" strike="noStrike" cap="none" normalizeH="0" baseline="0" dirty="0">
                <a:ln>
                  <a:noFill/>
                </a:ln>
                <a:solidFill>
                  <a:srgbClr val="000000"/>
                </a:solidFill>
                <a:effectLst/>
                <a:cs typeface="Calibri" panose="020F0502020204030204" pitchFamily="34" charset="0"/>
              </a:rPr>
              <a:t>患者</a:t>
            </a:r>
            <a:r>
              <a:rPr kumimoji="0" lang="zh-CN" altLang="en-US" sz="1100" b="1" i="0" u="none" strike="noStrike" cap="none" normalizeH="0" baseline="0" dirty="0" smtClean="0">
                <a:ln>
                  <a:noFill/>
                </a:ln>
                <a:solidFill>
                  <a:srgbClr val="000000"/>
                </a:solidFill>
                <a:effectLst/>
                <a:cs typeface="Calibri" panose="020F0502020204030204" pitchFamily="34" charset="0"/>
              </a:rPr>
              <a:t>戒烟</a:t>
            </a:r>
            <a:endParaRPr kumimoji="0" lang="en-US" altLang="zh-CN" sz="1100" b="1" i="0" u="none" strike="noStrike" cap="none" normalizeH="0" baseline="0" dirty="0" smtClean="0">
              <a:ln>
                <a:noFill/>
              </a:ln>
              <a:solidFill>
                <a:srgbClr val="000000"/>
              </a:solidFill>
              <a:effectLst/>
              <a:cs typeface="Calibri" panose="020F0502020204030204" pitchFamily="34" charset="0"/>
            </a:endParaRPr>
          </a:p>
          <a:p>
            <a:pPr lvl="0" defTabSz="914400" eaLnBrk="0" fontAlgn="base" hangingPunct="0">
              <a:spcBef>
                <a:spcPct val="0"/>
              </a:spcBef>
              <a:spcAft>
                <a:spcPts val="600"/>
              </a:spcAft>
            </a:pPr>
            <a:r>
              <a:rPr lang="zh-CN" altLang="zh-CN" sz="1100" i="1" dirty="0" smtClean="0">
                <a:solidFill>
                  <a:srgbClr val="000000"/>
                </a:solidFill>
                <a:cs typeface="Calibri" panose="020F0502020204030204" pitchFamily="34" charset="0"/>
              </a:rPr>
              <a:t>帮助</a:t>
            </a:r>
            <a:r>
              <a:rPr lang="zh-CN" altLang="zh-CN" sz="1100" i="1" dirty="0">
                <a:solidFill>
                  <a:srgbClr val="000000"/>
                </a:solidFill>
                <a:cs typeface="Calibri" panose="020F0502020204030204" pitchFamily="34" charset="0"/>
              </a:rPr>
              <a:t>患者制定戒烟计划；提供实践咨询；提供治疗期间社会支持；帮助患者获得治疗以外的社会支持；建议患者使用批准的药物治疗（特殊情况除外）；提供补充</a:t>
            </a:r>
            <a:r>
              <a:rPr lang="zh-CN" altLang="zh-CN" sz="1100" i="1" dirty="0" smtClean="0">
                <a:solidFill>
                  <a:srgbClr val="000000"/>
                </a:solidFill>
                <a:cs typeface="Calibri" panose="020F0502020204030204" pitchFamily="34" charset="0"/>
              </a:rPr>
              <a:t>材料</a:t>
            </a:r>
            <a:endParaRPr lang="zh-CN" altLang="zh-CN" sz="1100" dirty="0">
              <a:solidFill>
                <a:prstClr val="black"/>
              </a:solidFill>
            </a:endParaRPr>
          </a:p>
        </p:txBody>
      </p:sp>
      <p:sp>
        <p:nvSpPr>
          <p:cNvPr id="34" name="Text Box 13"/>
          <p:cNvSpPr txBox="1">
            <a:spLocks noChangeArrowheads="1"/>
          </p:cNvSpPr>
          <p:nvPr/>
        </p:nvSpPr>
        <p:spPr bwMode="auto">
          <a:xfrm>
            <a:off x="4211671" y="4990071"/>
            <a:ext cx="424800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just" defTabSz="914400" rtl="0" eaLnBrk="0" fontAlgn="base" latinLnBrk="0" hangingPunct="0">
              <a:spcBef>
                <a:spcPct val="0"/>
              </a:spcBef>
              <a:spcAft>
                <a:spcPts val="600"/>
              </a:spcAft>
              <a:buClrTx/>
              <a:buSzTx/>
              <a:buFontTx/>
              <a:buNone/>
            </a:pPr>
            <a:r>
              <a:rPr kumimoji="0" lang="zh-CN" altLang="en-US" sz="1100" b="1" i="0" u="none" strike="noStrike" cap="none" normalizeH="0" baseline="0" dirty="0" smtClean="0">
                <a:ln>
                  <a:noFill/>
                </a:ln>
                <a:solidFill>
                  <a:srgbClr val="000000"/>
                </a:solidFill>
                <a:effectLst/>
                <a:cs typeface="Calibri" panose="020F0502020204030204" pitchFamily="34" charset="0"/>
              </a:rPr>
              <a:t>安排</a:t>
            </a:r>
            <a:r>
              <a:rPr kumimoji="0" lang="zh-CN" altLang="en-US" sz="1100" b="1" i="0" u="none" strike="noStrike" cap="none" normalizeH="0" baseline="0" dirty="0">
                <a:ln>
                  <a:noFill/>
                </a:ln>
                <a:solidFill>
                  <a:srgbClr val="000000"/>
                </a:solidFill>
                <a:effectLst/>
                <a:cs typeface="Calibri" panose="020F0502020204030204" pitchFamily="34" charset="0"/>
              </a:rPr>
              <a:t>随访</a:t>
            </a:r>
            <a:r>
              <a:rPr kumimoji="0" lang="zh-CN" altLang="en-US" sz="1100" b="1" i="0" u="none" strike="noStrike" cap="none" normalizeH="0" baseline="0" dirty="0" smtClean="0">
                <a:ln>
                  <a:noFill/>
                </a:ln>
                <a:solidFill>
                  <a:srgbClr val="000000"/>
                </a:solidFill>
                <a:effectLst/>
                <a:cs typeface="Calibri" panose="020F0502020204030204" pitchFamily="34" charset="0"/>
              </a:rPr>
              <a:t>联络</a:t>
            </a:r>
            <a:endParaRPr kumimoji="0" lang="en-US" altLang="zh-CN" sz="1100" b="1" i="0" u="none" strike="noStrike" cap="none" normalizeH="0" baseline="0" dirty="0" smtClean="0">
              <a:ln>
                <a:noFill/>
              </a:ln>
              <a:solidFill>
                <a:srgbClr val="000000"/>
              </a:solidFill>
              <a:effectLst/>
              <a:cs typeface="Calibri" panose="020F0502020204030204" pitchFamily="34" charset="0"/>
            </a:endParaRPr>
          </a:p>
          <a:p>
            <a:pPr lvl="0" algn="just" defTabSz="914400" eaLnBrk="0" fontAlgn="base" hangingPunct="0">
              <a:spcBef>
                <a:spcPct val="0"/>
              </a:spcBef>
              <a:spcAft>
                <a:spcPts val="600"/>
              </a:spcAft>
            </a:pPr>
            <a:r>
              <a:rPr lang="zh-CN" altLang="zh-CN" sz="1100" i="1" dirty="0">
                <a:solidFill>
                  <a:srgbClr val="000000"/>
                </a:solidFill>
                <a:cs typeface="Calibri" panose="020F0502020204030204" pitchFamily="34" charset="0"/>
              </a:rPr>
              <a:t>安排随访联络，可以是线下或电话</a:t>
            </a:r>
            <a:r>
              <a:rPr lang="zh-CN" altLang="zh-CN" sz="1100" i="1" dirty="0" smtClean="0">
                <a:solidFill>
                  <a:srgbClr val="000000"/>
                </a:solidFill>
                <a:cs typeface="Calibri" panose="020F0502020204030204" pitchFamily="34" charset="0"/>
              </a:rPr>
              <a:t>随访</a:t>
            </a:r>
            <a:endParaRPr lang="zh-CN" altLang="zh-CN" sz="1100" dirty="0">
              <a:solidFill>
                <a:prstClr val="black"/>
              </a:solidFill>
            </a:endParaRPr>
          </a:p>
        </p:txBody>
      </p:sp>
      <p:grpSp>
        <p:nvGrpSpPr>
          <p:cNvPr id="2" name="Group 5"/>
          <p:cNvGrpSpPr/>
          <p:nvPr/>
        </p:nvGrpSpPr>
        <p:grpSpPr>
          <a:xfrm>
            <a:off x="10539080" y="0"/>
            <a:ext cx="1652920" cy="1699260"/>
            <a:chOff x="5105399" y="0"/>
            <a:chExt cx="1652920" cy="1699260"/>
          </a:xfrm>
        </p:grpSpPr>
        <p:pic>
          <p:nvPicPr>
            <p:cNvPr id="27"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29"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31"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33" name="Group 9"/>
          <p:cNvGrpSpPr/>
          <p:nvPr/>
        </p:nvGrpSpPr>
        <p:grpSpPr>
          <a:xfrm>
            <a:off x="10446950" y="0"/>
            <a:ext cx="1745050" cy="1652322"/>
            <a:chOff x="10446950" y="0"/>
            <a:chExt cx="1745050" cy="1652322"/>
          </a:xfrm>
        </p:grpSpPr>
        <p:pic>
          <p:nvPicPr>
            <p:cNvPr id="35"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36"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37" name="Group 19"/>
          <p:cNvGrpSpPr/>
          <p:nvPr/>
        </p:nvGrpSpPr>
        <p:grpSpPr>
          <a:xfrm>
            <a:off x="10240225" y="0"/>
            <a:ext cx="1951774" cy="1885964"/>
            <a:chOff x="10240225" y="0"/>
            <a:chExt cx="1951774" cy="1885964"/>
          </a:xfrm>
        </p:grpSpPr>
        <p:pic>
          <p:nvPicPr>
            <p:cNvPr id="38"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39"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40"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Major findings and recommendations from tobacco use and dependence clinical practice guideline panel are listed."/>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3" name="Title 2"/>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rPr>
              <a:t>Treating tobacco use and dependence</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4114" name="图片 3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1275" y="457200"/>
            <a:ext cx="6486525" cy="5657850"/>
          </a:xfrm>
          <a:prstGeom prst="rect">
            <a:avLst/>
          </a:prstGeom>
          <a:noFill/>
          <a:extLst>
            <a:ext uri="{909E8E84-426E-40DD-AFC4-6F175D3DCCD1}">
              <a14:hiddenFill xmlns:a14="http://schemas.microsoft.com/office/drawing/2010/main">
                <a:solidFill>
                  <a:srgbClr val="FFFFFF"/>
                </a:solidFill>
              </a14:hiddenFill>
            </a:ext>
          </a:extLst>
        </p:spPr>
      </p:pic>
      <p:sp>
        <p:nvSpPr>
          <p:cNvPr id="35" name="文本框 2"/>
          <p:cNvSpPr txBox="1">
            <a:spLocks noChangeArrowheads="1"/>
          </p:cNvSpPr>
          <p:nvPr/>
        </p:nvSpPr>
        <p:spPr bwMode="auto">
          <a:xfrm>
            <a:off x="2801937" y="677864"/>
            <a:ext cx="286067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0" fontAlgn="base" latinLnBrk="0" hangingPunct="0">
              <a:spcBef>
                <a:spcPct val="0"/>
              </a:spcBef>
              <a:spcAft>
                <a:spcPct val="0"/>
              </a:spcAft>
              <a:buClrTx/>
              <a:buSzTx/>
              <a:buFontTx/>
              <a:buNone/>
            </a:pPr>
            <a:r>
              <a:rPr kumimoji="0" lang="zh-CN" altLang="en-US" sz="2000" b="1" i="0" u="none" strike="noStrike" cap="none" normalizeH="0" baseline="0" dirty="0">
                <a:ln>
                  <a:noFill/>
                </a:ln>
                <a:solidFill>
                  <a:srgbClr val="FFFFFF"/>
                </a:solidFill>
                <a:effectLst/>
                <a:cs typeface="Calibri" panose="020F0502020204030204" pitchFamily="34" charset="0"/>
              </a:rPr>
              <a:t>治疗烟草使用和依赖</a:t>
            </a:r>
            <a:endParaRPr kumimoji="0" lang="zh-CN" altLang="en-US" sz="2000" b="0" i="0" u="none" strike="noStrike" cap="none" normalizeH="0" baseline="0" dirty="0">
              <a:ln>
                <a:noFill/>
              </a:ln>
              <a:solidFill>
                <a:schemeClr val="tx1"/>
              </a:solidFill>
              <a:effectLst/>
            </a:endParaRPr>
          </a:p>
        </p:txBody>
      </p:sp>
      <p:sp>
        <p:nvSpPr>
          <p:cNvPr id="36" name="Text Box 21"/>
          <p:cNvSpPr txBox="1">
            <a:spLocks noChangeArrowheads="1"/>
          </p:cNvSpPr>
          <p:nvPr/>
        </p:nvSpPr>
        <p:spPr bwMode="auto">
          <a:xfrm>
            <a:off x="8243887" y="813569"/>
            <a:ext cx="64135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0" fontAlgn="base" latinLnBrk="0" hangingPunct="0">
              <a:spcBef>
                <a:spcPct val="0"/>
              </a:spcBef>
              <a:spcAft>
                <a:spcPct val="0"/>
              </a:spcAft>
              <a:buClrTx/>
              <a:buSzTx/>
              <a:buFontTx/>
              <a:buNone/>
            </a:pPr>
            <a:r>
              <a:rPr kumimoji="0" lang="zh-CN" altLang="en-US" sz="1400" b="1" i="0" u="none" strike="noStrike" cap="none" normalizeH="0" baseline="0" dirty="0" smtClean="0">
                <a:ln>
                  <a:noFill/>
                </a:ln>
                <a:solidFill>
                  <a:srgbClr val="FFFFFF"/>
                </a:solidFill>
                <a:effectLst/>
                <a:cs typeface="Calibri" panose="020F0502020204030204" pitchFamily="34" charset="0"/>
              </a:rPr>
              <a:t>图 </a:t>
            </a:r>
            <a:r>
              <a:rPr kumimoji="0" lang="en-US" altLang="zh-CN" sz="1400" b="1" i="0" u="none" strike="noStrike" cap="none" normalizeH="0" baseline="0" dirty="0">
                <a:ln>
                  <a:noFill/>
                </a:ln>
                <a:solidFill>
                  <a:srgbClr val="FFFFFF"/>
                </a:solidFill>
                <a:effectLst/>
                <a:cs typeface="Calibri" panose="020F0502020204030204" pitchFamily="34" charset="0"/>
              </a:rPr>
              <a:t>3.5</a:t>
            </a:r>
            <a:endParaRPr kumimoji="0" lang="en-US" altLang="zh-CN" sz="1400" b="0" i="0" u="none" strike="noStrike" cap="none" normalizeH="0" baseline="0" dirty="0">
              <a:ln>
                <a:noFill/>
              </a:ln>
              <a:solidFill>
                <a:schemeClr val="tx1"/>
              </a:solidFill>
              <a:effectLst/>
            </a:endParaRPr>
          </a:p>
        </p:txBody>
      </p:sp>
      <p:sp>
        <p:nvSpPr>
          <p:cNvPr id="37" name="Text Box 22"/>
          <p:cNvSpPr txBox="1">
            <a:spLocks noChangeArrowheads="1"/>
          </p:cNvSpPr>
          <p:nvPr/>
        </p:nvSpPr>
        <p:spPr bwMode="auto">
          <a:xfrm>
            <a:off x="3209924" y="1485900"/>
            <a:ext cx="5235576" cy="4216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0" fontAlgn="base" latinLnBrk="0" hangingPunct="0">
              <a:spcBef>
                <a:spcPct val="0"/>
              </a:spcBef>
              <a:spcAft>
                <a:spcPts val="1200"/>
              </a:spcAft>
              <a:buClrTx/>
              <a:buSzTx/>
              <a:buFontTx/>
              <a:buNone/>
            </a:pPr>
            <a:r>
              <a:rPr kumimoji="0" lang="zh-CN" altLang="zh-CN" sz="1600" b="1" i="0" u="none" strike="noStrike" cap="none" normalizeH="0" baseline="0" dirty="0">
                <a:ln>
                  <a:noFill/>
                </a:ln>
                <a:solidFill>
                  <a:srgbClr val="000000"/>
                </a:solidFill>
                <a:effectLst/>
                <a:cs typeface="Calibri" panose="020F0502020204030204" pitchFamily="34" charset="0"/>
              </a:rPr>
              <a:t>烟草使用和依赖临床实践指南小组的主要发现和建议</a:t>
            </a:r>
            <a:r>
              <a:rPr kumimoji="0" lang="zh-CN" altLang="zh-CN" sz="1600" b="1" i="0" u="none" strike="noStrike" cap="none" normalizeH="0" baseline="0" dirty="0" smtClean="0">
                <a:ln>
                  <a:noFill/>
                </a:ln>
                <a:solidFill>
                  <a:srgbClr val="000000"/>
                </a:solidFill>
                <a:effectLst/>
                <a:cs typeface="Calibri" panose="020F0502020204030204" pitchFamily="34" charset="0"/>
              </a:rPr>
              <a:t>：</a:t>
            </a:r>
            <a:endParaRPr kumimoji="0" lang="en-US" altLang="zh-CN" sz="1600" b="1" i="0" u="none" strike="noStrike" cap="none" normalizeH="0" baseline="0" dirty="0" smtClean="0">
              <a:ln>
                <a:noFill/>
              </a:ln>
              <a:solidFill>
                <a:srgbClr val="000000"/>
              </a:solidFill>
              <a:effectLst/>
              <a:cs typeface="Calibri" panose="020F0502020204030204" pitchFamily="34" charset="0"/>
            </a:endParaRPr>
          </a:p>
          <a:p>
            <a:pPr marL="88900" lvl="0" indent="-88900" defTabSz="914400" eaLnBrk="0" fontAlgn="base" hangingPunct="0">
              <a:spcBef>
                <a:spcPct val="0"/>
              </a:spcBef>
              <a:spcAft>
                <a:spcPts val="1200"/>
              </a:spcAft>
              <a:buClr>
                <a:srgbClr val="E8A900"/>
              </a:buClr>
              <a:buFont typeface="Arial" panose="020B0604020202020204" pitchFamily="34" charset="0"/>
              <a:buChar char="•"/>
            </a:pPr>
            <a:r>
              <a:rPr lang="zh-CN" altLang="en-US" sz="1200" dirty="0">
                <a:solidFill>
                  <a:srgbClr val="000000"/>
                </a:solidFill>
                <a:cs typeface="Calibri" panose="020F0502020204030204" pitchFamily="34" charset="0"/>
              </a:rPr>
              <a:t>烟草依赖是一种慢性疾病，需要反复治疗，直到实现长期或永久戒烟</a:t>
            </a:r>
            <a:endParaRPr lang="en-US" altLang="zh-CN" sz="1200" dirty="0">
              <a:solidFill>
                <a:srgbClr val="000000"/>
              </a:solidFill>
              <a:cs typeface="Calibri" panose="020F0502020204030204" pitchFamily="34" charset="0"/>
            </a:endParaRPr>
          </a:p>
          <a:p>
            <a:pPr marL="88900" lvl="0" indent="-88900" defTabSz="914400" eaLnBrk="0" fontAlgn="base" hangingPunct="0">
              <a:spcBef>
                <a:spcPct val="0"/>
              </a:spcBef>
              <a:spcAft>
                <a:spcPts val="1200"/>
              </a:spcAft>
              <a:buClr>
                <a:srgbClr val="E8A900"/>
              </a:buClr>
              <a:buFont typeface="Arial" panose="020B0604020202020204" pitchFamily="34" charset="0"/>
              <a:buChar char="•"/>
            </a:pPr>
            <a:r>
              <a:rPr lang="zh-CN" altLang="en-US" sz="1200" dirty="0">
                <a:solidFill>
                  <a:srgbClr val="000000"/>
                </a:solidFill>
                <a:cs typeface="Calibri" panose="020F0502020204030204" pitchFamily="34" charset="0"/>
              </a:rPr>
              <a:t>存在针对烟草依赖的有效治疗方法，应向所有烟草使用者提供这些治疗方法</a:t>
            </a:r>
            <a:endParaRPr lang="en-US" altLang="zh-CN" sz="1200" dirty="0">
              <a:solidFill>
                <a:srgbClr val="000000"/>
              </a:solidFill>
              <a:cs typeface="Calibri" panose="020F0502020204030204" pitchFamily="34" charset="0"/>
            </a:endParaRPr>
          </a:p>
          <a:p>
            <a:pPr marL="88900" lvl="0" indent="-88900" defTabSz="914400" eaLnBrk="0" fontAlgn="base" hangingPunct="0">
              <a:spcBef>
                <a:spcPct val="0"/>
              </a:spcBef>
              <a:spcAft>
                <a:spcPts val="1200"/>
              </a:spcAft>
              <a:buClr>
                <a:srgbClr val="E8A900"/>
              </a:buClr>
              <a:buFont typeface="Arial" panose="020B0604020202020204" pitchFamily="34" charset="0"/>
              <a:buChar char="•"/>
            </a:pPr>
            <a:r>
              <a:rPr lang="zh-CN" altLang="en-US" sz="1200" dirty="0">
                <a:solidFill>
                  <a:srgbClr val="000000"/>
                </a:solidFill>
                <a:cs typeface="Calibri" panose="020F0502020204030204" pitchFamily="34" charset="0"/>
              </a:rPr>
              <a:t>临床医生和医疗服务提供系统必须对每名烟草使用者在每次就诊时进行持续一致的识别、记录和治疗</a:t>
            </a:r>
            <a:endParaRPr lang="en-US" altLang="zh-CN" sz="1200" dirty="0">
              <a:solidFill>
                <a:srgbClr val="000000"/>
              </a:solidFill>
              <a:cs typeface="Calibri" panose="020F0502020204030204" pitchFamily="34" charset="0"/>
            </a:endParaRPr>
          </a:p>
          <a:p>
            <a:pPr marL="88900" lvl="0" indent="-88900" defTabSz="914400" eaLnBrk="0" fontAlgn="base" hangingPunct="0">
              <a:spcBef>
                <a:spcPct val="0"/>
              </a:spcBef>
              <a:spcAft>
                <a:spcPts val="1200"/>
              </a:spcAft>
              <a:buClr>
                <a:srgbClr val="E8A900"/>
              </a:buClr>
              <a:buFont typeface="Arial" panose="020B0604020202020204" pitchFamily="34" charset="0"/>
              <a:buChar char="•"/>
            </a:pPr>
            <a:r>
              <a:rPr lang="zh-CN" altLang="en-US" sz="1200" dirty="0">
                <a:solidFill>
                  <a:srgbClr val="000000"/>
                </a:solidFill>
                <a:cs typeface="Calibri" panose="020F0502020204030204" pitchFamily="34" charset="0"/>
              </a:rPr>
              <a:t>简短的戒烟咨询也有效，每个烟草使用者在每次与医务人员接触时都应得到此类建议</a:t>
            </a:r>
            <a:endParaRPr lang="en-US" altLang="zh-CN" sz="1200" dirty="0">
              <a:solidFill>
                <a:srgbClr val="000000"/>
              </a:solidFill>
              <a:cs typeface="Calibri" panose="020F0502020204030204" pitchFamily="34" charset="0"/>
            </a:endParaRPr>
          </a:p>
          <a:p>
            <a:pPr marL="88900" lvl="0" indent="-88900" defTabSz="914400" eaLnBrk="0" fontAlgn="base" hangingPunct="0">
              <a:spcBef>
                <a:spcPct val="0"/>
              </a:spcBef>
              <a:spcAft>
                <a:spcPts val="1200"/>
              </a:spcAft>
              <a:buClr>
                <a:srgbClr val="E8A900"/>
              </a:buClr>
              <a:buFont typeface="Arial" panose="020B0604020202020204" pitchFamily="34" charset="0"/>
              <a:buChar char="•"/>
            </a:pPr>
            <a:r>
              <a:rPr lang="zh-CN" altLang="en-US" sz="1200" dirty="0">
                <a:solidFill>
                  <a:srgbClr val="000000"/>
                </a:solidFill>
                <a:cs typeface="Calibri" panose="020F0502020204030204" pitchFamily="34" charset="0"/>
              </a:rPr>
              <a:t>烟草依赖咨询的强度与其有效性之间存在密切的剂量</a:t>
            </a:r>
            <a:r>
              <a:rPr lang="en-US" altLang="zh-CN" sz="1200" dirty="0">
                <a:solidFill>
                  <a:srgbClr val="000000"/>
                </a:solidFill>
                <a:cs typeface="Calibri" panose="020F0502020204030204" pitchFamily="34" charset="0"/>
              </a:rPr>
              <a:t>-</a:t>
            </a:r>
            <a:r>
              <a:rPr lang="zh-CN" altLang="en-US" sz="1200" dirty="0">
                <a:solidFill>
                  <a:srgbClr val="000000"/>
                </a:solidFill>
                <a:cs typeface="Calibri" panose="020F0502020204030204" pitchFamily="34" charset="0"/>
              </a:rPr>
              <a:t>效应关系</a:t>
            </a:r>
            <a:endParaRPr lang="en-US" altLang="zh-CN" sz="1200" dirty="0">
              <a:solidFill>
                <a:srgbClr val="000000"/>
              </a:solidFill>
              <a:cs typeface="Calibri" panose="020F0502020204030204" pitchFamily="34" charset="0"/>
            </a:endParaRPr>
          </a:p>
          <a:p>
            <a:pPr marL="88900" lvl="0" indent="-88900" defTabSz="914400" eaLnBrk="0" fontAlgn="base" hangingPunct="0">
              <a:spcBef>
                <a:spcPct val="0"/>
              </a:spcBef>
              <a:spcAft>
                <a:spcPts val="1200"/>
              </a:spcAft>
              <a:buClr>
                <a:srgbClr val="E8A900"/>
              </a:buClr>
              <a:buFont typeface="Arial" panose="020B0604020202020204" pitchFamily="34" charset="0"/>
              <a:buChar char="•"/>
            </a:pPr>
            <a:r>
              <a:rPr lang="zh-CN" altLang="en-US" sz="1200" dirty="0">
                <a:solidFill>
                  <a:srgbClr val="000000"/>
                </a:solidFill>
                <a:cs typeface="Calibri" panose="020F0502020204030204" pitchFamily="34" charset="0"/>
              </a:rPr>
              <a:t>研究发现，有三种干预方法特别有效：实践咨询、作为治疗组成部分的来自家庭和朋友的社会支持，以及治疗以外的社会支持</a:t>
            </a:r>
            <a:endParaRPr lang="en-US" altLang="zh-CN" sz="1200" dirty="0">
              <a:solidFill>
                <a:srgbClr val="000000"/>
              </a:solidFill>
              <a:cs typeface="Calibri" panose="020F0502020204030204" pitchFamily="34" charset="0"/>
            </a:endParaRPr>
          </a:p>
          <a:p>
            <a:pPr marL="88900" lvl="0" indent="-88900" defTabSz="914400" eaLnBrk="0" fontAlgn="base" hangingPunct="0">
              <a:spcBef>
                <a:spcPct val="0"/>
              </a:spcBef>
              <a:spcAft>
                <a:spcPts val="1200"/>
              </a:spcAft>
              <a:buClr>
                <a:srgbClr val="E8A900"/>
              </a:buClr>
              <a:buFont typeface="Arial" panose="020B0604020202020204" pitchFamily="34" charset="0"/>
              <a:buChar char="•"/>
            </a:pPr>
            <a:r>
              <a:rPr lang="zh-CN" altLang="en-US" sz="1200" dirty="0">
                <a:solidFill>
                  <a:srgbClr val="000000"/>
                </a:solidFill>
                <a:cs typeface="Calibri" panose="020F0502020204030204" pitchFamily="34" charset="0"/>
              </a:rPr>
              <a:t>治疗烟草依赖的一线药物疗法（例如伐尼克兰、去甲替林、安非他酮缓释剂、尼古丁口香糖、尼古丁吸入剂、尼古丁鼻喷雾剂和尼古丁贴剂）是有效的，在无禁忌证的情况下应给予其中至少一种药物</a:t>
            </a:r>
            <a:endParaRPr lang="en-US" altLang="zh-CN" sz="1200" dirty="0">
              <a:solidFill>
                <a:srgbClr val="000000"/>
              </a:solidFill>
              <a:cs typeface="Calibri" panose="020F0502020204030204" pitchFamily="34" charset="0"/>
            </a:endParaRPr>
          </a:p>
          <a:p>
            <a:pPr marL="88900" lvl="0" indent="-88900" defTabSz="914400" eaLnBrk="0" fontAlgn="base" hangingPunct="0">
              <a:spcBef>
                <a:spcPct val="0"/>
              </a:spcBef>
              <a:spcAft>
                <a:spcPts val="1200"/>
              </a:spcAft>
              <a:buClr>
                <a:srgbClr val="E8A900"/>
              </a:buClr>
              <a:buFont typeface="Arial" panose="020B0604020202020204" pitchFamily="34" charset="0"/>
              <a:buChar char="•"/>
            </a:pPr>
            <a:r>
              <a:rPr lang="zh-CN" altLang="en-US" sz="1200" dirty="0">
                <a:solidFill>
                  <a:srgbClr val="000000"/>
                </a:solidFill>
                <a:cs typeface="Calibri" panose="020F0502020204030204" pitchFamily="34" charset="0"/>
              </a:rPr>
              <a:t>戒烟的经济激励项目可能有助于戒烟</a:t>
            </a:r>
            <a:endParaRPr lang="en-US" altLang="zh-CN" sz="1200" dirty="0">
              <a:solidFill>
                <a:srgbClr val="000000"/>
              </a:solidFill>
              <a:cs typeface="Calibri" panose="020F0502020204030204" pitchFamily="34" charset="0"/>
            </a:endParaRPr>
          </a:p>
          <a:p>
            <a:pPr marL="88900" lvl="0" indent="-88900" defTabSz="914400" eaLnBrk="0" fontAlgn="base" hangingPunct="0">
              <a:spcBef>
                <a:spcPct val="0"/>
              </a:spcBef>
              <a:spcAft>
                <a:spcPts val="1200"/>
              </a:spcAft>
              <a:buClr>
                <a:srgbClr val="E8A900"/>
              </a:buClr>
              <a:buFont typeface="Arial" panose="020B0604020202020204" pitchFamily="34" charset="0"/>
              <a:buChar char="•"/>
            </a:pPr>
            <a:r>
              <a:rPr lang="zh-CN" altLang="en-US" sz="1200" dirty="0">
                <a:solidFill>
                  <a:srgbClr val="000000"/>
                </a:solidFill>
                <a:cs typeface="Calibri" panose="020F0502020204030204" pitchFamily="34" charset="0"/>
              </a:rPr>
              <a:t>烟草依赖治疗是具有成本效益的干预</a:t>
            </a:r>
            <a:r>
              <a:rPr lang="zh-CN" altLang="en-US" sz="1200" dirty="0" smtClean="0">
                <a:solidFill>
                  <a:srgbClr val="000000"/>
                </a:solidFill>
                <a:cs typeface="Calibri" panose="020F0502020204030204" pitchFamily="34" charset="0"/>
              </a:rPr>
              <a:t>措施</a:t>
            </a:r>
            <a:endParaRPr kumimoji="0" lang="zh-CN" altLang="zh-CN" sz="1600" b="0" i="0" u="none" strike="noStrike" cap="none" normalizeH="0" baseline="0" dirty="0">
              <a:ln>
                <a:noFill/>
              </a:ln>
              <a:solidFill>
                <a:schemeClr val="tx1"/>
              </a:solidFill>
              <a:effectLst/>
            </a:endParaRPr>
          </a:p>
        </p:txBody>
      </p:sp>
      <p:sp>
        <p:nvSpPr>
          <p:cNvPr id="47" name="Text Box 20"/>
          <p:cNvSpPr txBox="1">
            <a:spLocks noChangeArrowheads="1"/>
          </p:cNvSpPr>
          <p:nvPr/>
        </p:nvSpPr>
        <p:spPr bwMode="auto">
          <a:xfrm>
            <a:off x="3209924" y="5825053"/>
            <a:ext cx="5491163" cy="25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0" fontAlgn="base" latinLnBrk="0" hangingPunct="0">
              <a:spcBef>
                <a:spcPct val="0"/>
              </a:spcBef>
              <a:spcAft>
                <a:spcPct val="0"/>
              </a:spcAft>
              <a:buClrTx/>
              <a:buSzTx/>
              <a:buFontTx/>
              <a:buNone/>
            </a:pPr>
            <a:endParaRPr kumimoji="0" lang="en-US" altLang="zh-CN" sz="800" b="1" i="0" u="none" strike="noStrike" cap="none" normalizeH="0" baseline="0" dirty="0">
              <a:ln>
                <a:noFill/>
              </a:ln>
              <a:solidFill>
                <a:srgbClr val="000000"/>
              </a:solidFill>
              <a:effectLst/>
              <a:cs typeface="Calibri" panose="020F0502020204030204" pitchFamily="34" charset="0"/>
            </a:endParaRPr>
          </a:p>
          <a:p>
            <a:pPr marL="0" marR="0" lvl="0" indent="0" algn="l" defTabSz="914400" rtl="0" eaLnBrk="0" fontAlgn="base" latinLnBrk="0" hangingPunct="0">
              <a:spcBef>
                <a:spcPct val="0"/>
              </a:spcBef>
              <a:spcAft>
                <a:spcPct val="0"/>
              </a:spcAft>
              <a:buClrTx/>
              <a:buSzTx/>
              <a:buFontTx/>
              <a:buNone/>
            </a:pPr>
            <a:r>
              <a:rPr kumimoji="0" lang="zh-CN" altLang="en-US" sz="800" b="1" i="0" u="none" strike="noStrike" cap="none" normalizeH="0" baseline="0" dirty="0">
                <a:ln>
                  <a:noFill/>
                </a:ln>
                <a:solidFill>
                  <a:srgbClr val="000000"/>
                </a:solidFill>
                <a:effectLst/>
                <a:cs typeface="Calibri" panose="020F0502020204030204" pitchFamily="34" charset="0"/>
              </a:rPr>
              <a:t>参考文献：</a:t>
            </a:r>
            <a:r>
              <a:rPr kumimoji="0" lang="en-US" altLang="zh-CN" sz="800" b="0" i="0" u="none" strike="noStrike" cap="none" normalizeH="0" baseline="0" dirty="0">
                <a:ln>
                  <a:noFill/>
                </a:ln>
                <a:solidFill>
                  <a:srgbClr val="000000"/>
                </a:solidFill>
                <a:effectLst/>
                <a:cs typeface="Calibri" panose="020F0502020204030204" pitchFamily="34" charset="0"/>
              </a:rPr>
              <a:t>The Tobacco Use and Dependence Clinical Practice Guideline Panel.</a:t>
            </a:r>
            <a:r>
              <a:rPr kumimoji="0" lang="en-US" altLang="zh-CN" sz="800" b="0" i="1" u="none" strike="noStrike" cap="none" normalizeH="0" baseline="0" dirty="0">
                <a:ln>
                  <a:noFill/>
                </a:ln>
                <a:solidFill>
                  <a:srgbClr val="000000"/>
                </a:solidFill>
                <a:effectLst/>
                <a:cs typeface="Calibri" panose="020F0502020204030204" pitchFamily="34" charset="0"/>
              </a:rPr>
              <a:t> JAMA</a:t>
            </a:r>
            <a:r>
              <a:rPr kumimoji="0" lang="en-US" altLang="zh-CN" sz="800" b="0" i="0" u="none" strike="noStrike" cap="none" normalizeH="0" baseline="0" dirty="0">
                <a:ln>
                  <a:noFill/>
                </a:ln>
                <a:solidFill>
                  <a:srgbClr val="000000"/>
                </a:solidFill>
                <a:effectLst/>
                <a:cs typeface="Calibri" panose="020F0502020204030204" pitchFamily="34" charset="0"/>
              </a:rPr>
              <a:t> 2000; </a:t>
            </a:r>
            <a:r>
              <a:rPr kumimoji="0" lang="en-US" altLang="zh-CN" sz="800" b="1" i="0" u="none" strike="noStrike" cap="none" normalizeH="0" baseline="0" dirty="0">
                <a:ln>
                  <a:noFill/>
                </a:ln>
                <a:solidFill>
                  <a:srgbClr val="000000"/>
                </a:solidFill>
                <a:effectLst/>
                <a:cs typeface="Calibri" panose="020F0502020204030204" pitchFamily="34" charset="0"/>
              </a:rPr>
              <a:t>283</a:t>
            </a:r>
            <a:r>
              <a:rPr kumimoji="0" lang="en-US" altLang="zh-CN" sz="800" b="0" i="0" u="none" strike="noStrike" cap="none" normalizeH="0" baseline="0" dirty="0">
                <a:ln>
                  <a:noFill/>
                </a:ln>
                <a:solidFill>
                  <a:srgbClr val="000000"/>
                </a:solidFill>
                <a:effectLst/>
                <a:cs typeface="Calibri" panose="020F0502020204030204" pitchFamily="34" charset="0"/>
              </a:rPr>
              <a:t>(24): 3244-54</a:t>
            </a:r>
            <a:endParaRPr kumimoji="0" lang="en-US" altLang="zh-CN" sz="1800" b="0" i="0" u="none" strike="noStrike" cap="none" normalizeH="0" baseline="0" dirty="0">
              <a:ln>
                <a:noFill/>
              </a:ln>
              <a:solidFill>
                <a:schemeClr val="tx1"/>
              </a:solidFill>
              <a:effectLst/>
            </a:endParaRPr>
          </a:p>
        </p:txBody>
      </p:sp>
      <p:sp>
        <p:nvSpPr>
          <p:cNvPr id="48" name="Rectangle 32"/>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49" name="Rectangle 33"/>
          <p:cNvSpPr>
            <a:spLocks noChangeArrowheads="1"/>
          </p:cNvSpPr>
          <p:nvPr/>
        </p:nvSpPr>
        <p:spPr bwMode="auto">
          <a:xfrm>
            <a:off x="0" y="2725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grpSp>
        <p:nvGrpSpPr>
          <p:cNvPr id="2" name="Group 5"/>
          <p:cNvGrpSpPr/>
          <p:nvPr/>
        </p:nvGrpSpPr>
        <p:grpSpPr>
          <a:xfrm>
            <a:off x="10539080" y="0"/>
            <a:ext cx="1652920" cy="1699260"/>
            <a:chOff x="5105399" y="0"/>
            <a:chExt cx="1652920" cy="1699260"/>
          </a:xfrm>
        </p:grpSpPr>
        <p:pic>
          <p:nvPicPr>
            <p:cNvPr id="7"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20"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21"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22" name="Group 9"/>
          <p:cNvGrpSpPr/>
          <p:nvPr/>
        </p:nvGrpSpPr>
        <p:grpSpPr>
          <a:xfrm>
            <a:off x="10446950" y="0"/>
            <a:ext cx="1745050" cy="1652322"/>
            <a:chOff x="10446950" y="0"/>
            <a:chExt cx="1745050" cy="1652322"/>
          </a:xfrm>
        </p:grpSpPr>
        <p:pic>
          <p:nvPicPr>
            <p:cNvPr id="23"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24"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25" name="Group 19"/>
          <p:cNvGrpSpPr/>
          <p:nvPr/>
        </p:nvGrpSpPr>
        <p:grpSpPr>
          <a:xfrm>
            <a:off x="10240225" y="0"/>
            <a:ext cx="1951774" cy="1885964"/>
            <a:chOff x="10240225" y="0"/>
            <a:chExt cx="1951774" cy="1885964"/>
          </a:xfrm>
        </p:grpSpPr>
        <p:pic>
          <p:nvPicPr>
            <p:cNvPr id="26"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27"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28"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list of evidence based statements about vaccination recommendations for people with COPD are given, including evidence levels."/>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7" name="Title 6"/>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rPr>
              <a:t>Vaccination for stable COPD</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5121" name="图片 3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1312" y="1447207"/>
            <a:ext cx="6429375" cy="3952875"/>
          </a:xfrm>
          <a:prstGeom prst="rect">
            <a:avLst/>
          </a:prstGeom>
          <a:noFill/>
          <a:extLst>
            <a:ext uri="{909E8E84-426E-40DD-AFC4-6F175D3DCCD1}">
              <a14:hiddenFill xmlns:a14="http://schemas.microsoft.com/office/drawing/2010/main">
                <a:solidFill>
                  <a:srgbClr val="FFFFFF"/>
                </a:solidFill>
              </a14:hiddenFill>
            </a:ext>
          </a:extLst>
        </p:spPr>
      </p:pic>
      <p:sp>
        <p:nvSpPr>
          <p:cNvPr id="11" name="文本框 2"/>
          <p:cNvSpPr txBox="1">
            <a:spLocks noChangeArrowheads="1"/>
          </p:cNvSpPr>
          <p:nvPr/>
        </p:nvSpPr>
        <p:spPr bwMode="auto">
          <a:xfrm>
            <a:off x="2992147" y="1690094"/>
            <a:ext cx="311179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2000" b="1" i="0" u="none" strike="noStrike" cap="none" normalizeH="0" baseline="0" dirty="0">
                <a:ln>
                  <a:noFill/>
                </a:ln>
                <a:solidFill>
                  <a:srgbClr val="FFFFFF"/>
                </a:solidFill>
                <a:effectLst/>
                <a:cs typeface="Calibri" panose="020F0502020204030204" pitchFamily="34" charset="0"/>
              </a:rPr>
              <a:t>慢阻肺病患者的疫苗接种</a:t>
            </a:r>
            <a:endParaRPr kumimoji="0" lang="zh-CN" altLang="en-US" sz="2000" b="0" i="0" u="none" strike="noStrike" cap="none" normalizeH="0" baseline="0" dirty="0">
              <a:ln>
                <a:noFill/>
              </a:ln>
              <a:solidFill>
                <a:schemeClr val="tx1"/>
              </a:solidFill>
              <a:effectLst/>
            </a:endParaRPr>
          </a:p>
        </p:txBody>
      </p:sp>
      <p:sp>
        <p:nvSpPr>
          <p:cNvPr id="20" name="Text Box 3"/>
          <p:cNvSpPr txBox="1">
            <a:spLocks noChangeArrowheads="1"/>
          </p:cNvSpPr>
          <p:nvPr/>
        </p:nvSpPr>
        <p:spPr bwMode="auto">
          <a:xfrm>
            <a:off x="8426740" y="1850986"/>
            <a:ext cx="64135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400" b="1" i="0" u="none" strike="noStrike" cap="none" normalizeH="0" baseline="0" dirty="0">
                <a:ln>
                  <a:noFill/>
                </a:ln>
                <a:solidFill>
                  <a:srgbClr val="FFFFFF"/>
                </a:solidFill>
                <a:effectLst/>
                <a:cs typeface="Calibri" panose="020F0502020204030204" pitchFamily="34" charset="0"/>
              </a:rPr>
              <a:t>图 </a:t>
            </a:r>
            <a:r>
              <a:rPr kumimoji="0" lang="en-US" altLang="zh-CN" sz="1400" b="1" i="0" u="none" strike="noStrike" cap="none" normalizeH="0" baseline="0" dirty="0">
                <a:ln>
                  <a:noFill/>
                </a:ln>
                <a:solidFill>
                  <a:srgbClr val="FFFFFF"/>
                </a:solidFill>
                <a:effectLst/>
                <a:cs typeface="Calibri" panose="020F0502020204030204" pitchFamily="34" charset="0"/>
              </a:rPr>
              <a:t>3.6</a:t>
            </a:r>
            <a:endParaRPr kumimoji="0" lang="en-US" altLang="zh-CN" sz="1400" b="0" i="0" u="none" strike="noStrike" cap="none" normalizeH="0" baseline="0" dirty="0">
              <a:ln>
                <a:noFill/>
              </a:ln>
              <a:solidFill>
                <a:schemeClr val="tx1"/>
              </a:solidFill>
              <a:effectLst/>
            </a:endParaRPr>
          </a:p>
        </p:txBody>
      </p:sp>
      <p:sp>
        <p:nvSpPr>
          <p:cNvPr id="22" name="Text Box 7"/>
          <p:cNvSpPr txBox="1">
            <a:spLocks noChangeArrowheads="1"/>
          </p:cNvSpPr>
          <p:nvPr/>
        </p:nvSpPr>
        <p:spPr bwMode="auto">
          <a:xfrm>
            <a:off x="3509169" y="2333350"/>
            <a:ext cx="5147944" cy="270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lvl="0" algn="just" defTabSz="914400" eaLnBrk="0" fontAlgn="base" hangingPunct="0">
              <a:spcBef>
                <a:spcPct val="0"/>
              </a:spcBef>
              <a:spcAft>
                <a:spcPts val="600"/>
              </a:spcAft>
            </a:pPr>
            <a:r>
              <a:rPr lang="zh-CN" altLang="zh-CN" sz="1400" dirty="0">
                <a:solidFill>
                  <a:srgbClr val="000000"/>
                </a:solidFill>
                <a:cs typeface="Calibri" panose="020F0502020204030204" pitchFamily="34" charset="0"/>
              </a:rPr>
              <a:t>慢阻肺病患者应根据当地相关指南，接种所有推荐的疫苗：</a:t>
            </a:r>
            <a:endParaRPr lang="zh-CN" altLang="zh-CN" sz="1400" dirty="0">
              <a:solidFill>
                <a:prstClr val="black"/>
              </a:solidFill>
            </a:endParaRPr>
          </a:p>
          <a:p>
            <a:pPr marL="88900" marR="0" lvl="0" indent="-88900" defTabSz="914400" rtl="0" eaLnBrk="0" fontAlgn="base" latinLnBrk="0" hangingPunct="0">
              <a:spcBef>
                <a:spcPct val="0"/>
              </a:spcBef>
              <a:spcAft>
                <a:spcPts val="600"/>
              </a:spcAft>
              <a:buClr>
                <a:srgbClr val="E8A900"/>
              </a:buClr>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cs typeface="Calibri" panose="020F0502020204030204" pitchFamily="34" charset="0"/>
              </a:rPr>
              <a:t>每年</a:t>
            </a:r>
            <a:r>
              <a:rPr kumimoji="0" lang="zh-CN" altLang="en-US" sz="1200" b="0" i="0" u="none" strike="noStrike" cap="none" normalizeH="0" baseline="0" dirty="0">
                <a:ln>
                  <a:noFill/>
                </a:ln>
                <a:solidFill>
                  <a:srgbClr val="000000"/>
                </a:solidFill>
                <a:effectLst/>
                <a:cs typeface="Calibri" panose="020F0502020204030204" pitchFamily="34" charset="0"/>
              </a:rPr>
              <a:t>接种流感疫苗</a:t>
            </a:r>
            <a:r>
              <a:rPr kumimoji="0" lang="zh-CN" altLang="en-US" sz="1200" b="1" i="0" u="none" strike="noStrike" cap="none" normalizeH="0" baseline="0" dirty="0">
                <a:ln>
                  <a:noFill/>
                </a:ln>
                <a:solidFill>
                  <a:srgbClr val="000000"/>
                </a:solidFill>
                <a:effectLst/>
                <a:cs typeface="Calibri" panose="020F0502020204030204" pitchFamily="34" charset="0"/>
              </a:rPr>
              <a:t>（</a:t>
            </a:r>
            <a:r>
              <a:rPr kumimoji="0" lang="en-US" altLang="zh-CN" sz="1200" b="1" i="0" u="none" strike="noStrike" cap="none" normalizeH="0" baseline="0" dirty="0">
                <a:ln>
                  <a:noFill/>
                </a:ln>
                <a:solidFill>
                  <a:srgbClr val="000000"/>
                </a:solidFill>
                <a:effectLst/>
                <a:cs typeface="Calibri" panose="020F0502020204030204" pitchFamily="34" charset="0"/>
              </a:rPr>
              <a:t>B</a:t>
            </a:r>
            <a:r>
              <a:rPr kumimoji="0" lang="zh-CN" altLang="en-US" sz="1200" b="1" i="0" u="none" strike="noStrike" cap="none" normalizeH="0" baseline="0" dirty="0">
                <a:ln>
                  <a:noFill/>
                </a:ln>
                <a:solidFill>
                  <a:srgbClr val="000000"/>
                </a:solidFill>
                <a:effectLst/>
                <a:cs typeface="Calibri" panose="020F0502020204030204" pitchFamily="34" charset="0"/>
              </a:rPr>
              <a:t>级证据</a:t>
            </a:r>
            <a:r>
              <a:rPr kumimoji="0" lang="zh-CN" altLang="en-US" sz="1200" b="1" i="0" u="none" strike="noStrike" cap="none" normalizeH="0" baseline="0" dirty="0" smtClean="0">
                <a:ln>
                  <a:noFill/>
                </a:ln>
                <a:solidFill>
                  <a:srgbClr val="000000"/>
                </a:solidFill>
                <a:effectLst/>
                <a:cs typeface="Calibri" panose="020F0502020204030204" pitchFamily="34" charset="0"/>
              </a:rPr>
              <a:t>）</a:t>
            </a:r>
            <a:endParaRPr kumimoji="0" lang="en-US" altLang="zh-CN" sz="1200" b="1" i="0" u="none" strike="noStrike" cap="none" normalizeH="0" baseline="0" dirty="0" smtClean="0">
              <a:ln>
                <a:noFill/>
              </a:ln>
              <a:solidFill>
                <a:srgbClr val="000000"/>
              </a:solidFill>
              <a:effectLst/>
              <a:cs typeface="Calibri" panose="020F0502020204030204" pitchFamily="34" charset="0"/>
            </a:endParaRPr>
          </a:p>
          <a:p>
            <a:pPr marL="88900" lvl="0" indent="-88900" defTabSz="914400" eaLnBrk="0" fontAlgn="base" hangingPunct="0">
              <a:spcBef>
                <a:spcPct val="0"/>
              </a:spcBef>
              <a:spcAft>
                <a:spcPts val="600"/>
              </a:spcAft>
              <a:buClr>
                <a:srgbClr val="E8A900"/>
              </a:buClr>
              <a:buFont typeface="Arial" panose="020B0604020202020204" pitchFamily="34" charset="0"/>
              <a:buChar char="•"/>
            </a:pPr>
            <a:r>
              <a:rPr lang="zh-CN" altLang="en-US" sz="1200" dirty="0">
                <a:solidFill>
                  <a:srgbClr val="000000"/>
                </a:solidFill>
                <a:cs typeface="Calibri" panose="020F0502020204030204" pitchFamily="34" charset="0"/>
              </a:rPr>
              <a:t>根据</a:t>
            </a:r>
            <a:r>
              <a:rPr lang="en-US" altLang="zh-CN" sz="1200" dirty="0">
                <a:solidFill>
                  <a:srgbClr val="000000"/>
                </a:solidFill>
                <a:cs typeface="Calibri" panose="020F0502020204030204" pitchFamily="34" charset="0"/>
              </a:rPr>
              <a:t>WHO</a:t>
            </a:r>
            <a:r>
              <a:rPr lang="zh-CN" altLang="en-US" sz="1200" dirty="0">
                <a:solidFill>
                  <a:srgbClr val="000000"/>
                </a:solidFill>
                <a:cs typeface="Calibri" panose="020F0502020204030204" pitchFamily="34" charset="0"/>
              </a:rPr>
              <a:t>和</a:t>
            </a:r>
            <a:r>
              <a:rPr lang="en-US" altLang="zh-CN" sz="1200" dirty="0">
                <a:solidFill>
                  <a:srgbClr val="000000"/>
                </a:solidFill>
                <a:cs typeface="Calibri" panose="020F0502020204030204" pitchFamily="34" charset="0"/>
              </a:rPr>
              <a:t>CDC</a:t>
            </a:r>
            <a:r>
              <a:rPr lang="zh-CN" altLang="en-US" sz="1200" dirty="0">
                <a:solidFill>
                  <a:srgbClr val="000000"/>
                </a:solidFill>
                <a:cs typeface="Calibri" panose="020F0502020204030204" pitchFamily="34" charset="0"/>
              </a:rPr>
              <a:t>的最新建议，接种</a:t>
            </a:r>
            <a:r>
              <a:rPr lang="en-US" altLang="zh-CN" sz="1200" dirty="0">
                <a:solidFill>
                  <a:srgbClr val="000000"/>
                </a:solidFill>
                <a:cs typeface="Calibri" panose="020F0502020204030204" pitchFamily="34" charset="0"/>
              </a:rPr>
              <a:t>SARS-CoV-2</a:t>
            </a:r>
            <a:r>
              <a:rPr lang="zh-CN" altLang="en-US" sz="1200" dirty="0">
                <a:solidFill>
                  <a:srgbClr val="000000"/>
                </a:solidFill>
                <a:cs typeface="Calibri" panose="020F0502020204030204" pitchFamily="34" charset="0"/>
              </a:rPr>
              <a:t>（</a:t>
            </a:r>
            <a:r>
              <a:rPr lang="en-US" altLang="zh-CN" sz="1200" dirty="0">
                <a:solidFill>
                  <a:srgbClr val="000000"/>
                </a:solidFill>
                <a:cs typeface="Calibri" panose="020F0502020204030204" pitchFamily="34" charset="0"/>
              </a:rPr>
              <a:t>COVID-19</a:t>
            </a:r>
            <a:r>
              <a:rPr lang="zh-CN" altLang="en-US" sz="1200" dirty="0">
                <a:solidFill>
                  <a:srgbClr val="000000"/>
                </a:solidFill>
                <a:cs typeface="Calibri" panose="020F0502020204030204" pitchFamily="34" charset="0"/>
              </a:rPr>
              <a:t>）疫苗</a:t>
            </a:r>
            <a:r>
              <a:rPr lang="zh-CN" altLang="en-US" sz="1200" b="1" dirty="0">
                <a:solidFill>
                  <a:srgbClr val="000000"/>
                </a:solidFill>
                <a:cs typeface="Calibri" panose="020F0502020204030204" pitchFamily="34" charset="0"/>
              </a:rPr>
              <a:t>（</a:t>
            </a:r>
            <a:r>
              <a:rPr lang="en-US" altLang="zh-CN" sz="1200" b="1" dirty="0">
                <a:solidFill>
                  <a:srgbClr val="000000"/>
                </a:solidFill>
                <a:cs typeface="Calibri" panose="020F0502020204030204" pitchFamily="34" charset="0"/>
              </a:rPr>
              <a:t>B</a:t>
            </a:r>
            <a:r>
              <a:rPr lang="zh-CN" altLang="en-US" sz="1200" b="1" dirty="0">
                <a:solidFill>
                  <a:srgbClr val="000000"/>
                </a:solidFill>
                <a:cs typeface="Calibri" panose="020F0502020204030204" pitchFamily="34" charset="0"/>
              </a:rPr>
              <a:t>级证据</a:t>
            </a:r>
            <a:r>
              <a:rPr lang="zh-CN" altLang="en-US" sz="1200" b="1" dirty="0" smtClean="0">
                <a:solidFill>
                  <a:srgbClr val="000000"/>
                </a:solidFill>
                <a:cs typeface="Calibri" panose="020F0502020204030204" pitchFamily="34" charset="0"/>
              </a:rPr>
              <a:t>）</a:t>
            </a:r>
            <a:endParaRPr lang="en-US" altLang="zh-CN" sz="1200" b="1" dirty="0" smtClean="0">
              <a:solidFill>
                <a:srgbClr val="000000"/>
              </a:solidFill>
              <a:cs typeface="Calibri" panose="020F0502020204030204" pitchFamily="34" charset="0"/>
            </a:endParaRPr>
          </a:p>
          <a:p>
            <a:pPr marL="88900" lvl="0" indent="-88900" defTabSz="914400" eaLnBrk="0" fontAlgn="base" hangingPunct="0">
              <a:spcBef>
                <a:spcPct val="0"/>
              </a:spcBef>
              <a:spcAft>
                <a:spcPts val="600"/>
              </a:spcAft>
              <a:buClr>
                <a:srgbClr val="E8A900"/>
              </a:buClr>
              <a:buFont typeface="Arial" panose="020B0604020202020204" pitchFamily="34" charset="0"/>
              <a:buChar char="•"/>
            </a:pPr>
            <a:r>
              <a:rPr lang="zh-CN" altLang="en-US" sz="1200" dirty="0">
                <a:solidFill>
                  <a:srgbClr val="000000"/>
                </a:solidFill>
                <a:cs typeface="Calibri" panose="020F0502020204030204" pitchFamily="34" charset="0"/>
              </a:rPr>
              <a:t>推荐接种一剂</a:t>
            </a:r>
            <a:r>
              <a:rPr lang="en-US" altLang="zh-CN" sz="1200" dirty="0">
                <a:solidFill>
                  <a:srgbClr val="000000"/>
                </a:solidFill>
                <a:cs typeface="Calibri" panose="020F0502020204030204" pitchFamily="34" charset="0"/>
              </a:rPr>
              <a:t>21</a:t>
            </a:r>
            <a:r>
              <a:rPr lang="zh-CN" altLang="en-US" sz="1200" dirty="0">
                <a:solidFill>
                  <a:srgbClr val="000000"/>
                </a:solidFill>
                <a:cs typeface="Calibri" panose="020F0502020204030204" pitchFamily="34" charset="0"/>
              </a:rPr>
              <a:t>价肺炎球菌结合疫苗（</a:t>
            </a:r>
            <a:r>
              <a:rPr lang="en-US" altLang="zh-CN" sz="1200" dirty="0">
                <a:solidFill>
                  <a:srgbClr val="000000"/>
                </a:solidFill>
                <a:cs typeface="Calibri" panose="020F0502020204030204" pitchFamily="34" charset="0"/>
              </a:rPr>
              <a:t>PCV21</a:t>
            </a:r>
            <a:r>
              <a:rPr lang="zh-CN" altLang="en-US" sz="1200" dirty="0">
                <a:solidFill>
                  <a:srgbClr val="000000"/>
                </a:solidFill>
                <a:cs typeface="Calibri" panose="020F0502020204030204" pitchFamily="34" charset="0"/>
              </a:rPr>
              <a:t>）或一剂</a:t>
            </a:r>
            <a:r>
              <a:rPr lang="en-US" altLang="zh-CN" sz="1200" dirty="0">
                <a:solidFill>
                  <a:srgbClr val="000000"/>
                </a:solidFill>
                <a:cs typeface="Calibri" panose="020F0502020204030204" pitchFamily="34" charset="0"/>
              </a:rPr>
              <a:t>20</a:t>
            </a:r>
            <a:r>
              <a:rPr lang="zh-CN" altLang="en-US" sz="1200" dirty="0">
                <a:solidFill>
                  <a:srgbClr val="000000"/>
                </a:solidFill>
                <a:cs typeface="Calibri" panose="020F0502020204030204" pitchFamily="34" charset="0"/>
              </a:rPr>
              <a:t>价肺炎球菌结合疫苗（</a:t>
            </a:r>
            <a:r>
              <a:rPr lang="en-US" altLang="zh-CN" sz="1200" dirty="0">
                <a:solidFill>
                  <a:srgbClr val="000000"/>
                </a:solidFill>
                <a:cs typeface="Calibri" panose="020F0502020204030204" pitchFamily="34" charset="0"/>
              </a:rPr>
              <a:t>PCV20</a:t>
            </a:r>
            <a:r>
              <a:rPr lang="zh-CN" altLang="en-US" sz="1200" dirty="0">
                <a:solidFill>
                  <a:srgbClr val="000000"/>
                </a:solidFill>
                <a:cs typeface="Calibri" panose="020F0502020204030204" pitchFamily="34" charset="0"/>
              </a:rPr>
              <a:t>）</a:t>
            </a:r>
            <a:r>
              <a:rPr lang="zh-CN" altLang="en-US" sz="1200" b="1" dirty="0">
                <a:solidFill>
                  <a:srgbClr val="000000"/>
                </a:solidFill>
                <a:cs typeface="Calibri" panose="020F0502020204030204" pitchFamily="34" charset="0"/>
              </a:rPr>
              <a:t>（</a:t>
            </a:r>
            <a:r>
              <a:rPr lang="en-US" altLang="zh-CN" sz="1200" b="1" dirty="0">
                <a:solidFill>
                  <a:srgbClr val="000000"/>
                </a:solidFill>
                <a:cs typeface="Calibri" panose="020F0502020204030204" pitchFamily="34" charset="0"/>
              </a:rPr>
              <a:t>B</a:t>
            </a:r>
            <a:r>
              <a:rPr lang="zh-CN" altLang="en-US" sz="1200" b="1" dirty="0">
                <a:solidFill>
                  <a:srgbClr val="000000"/>
                </a:solidFill>
                <a:cs typeface="Calibri" panose="020F0502020204030204" pitchFamily="34" charset="0"/>
              </a:rPr>
              <a:t>级证据）</a:t>
            </a:r>
            <a:r>
              <a:rPr lang="zh-CN" altLang="en-US" sz="1200" dirty="0">
                <a:solidFill>
                  <a:srgbClr val="000000"/>
                </a:solidFill>
                <a:cs typeface="Calibri" panose="020F0502020204030204" pitchFamily="34" charset="0"/>
              </a:rPr>
              <a:t>。接种肺炎球菌疫苗已被证明可降低慢阻肺病患者社区获得性肺炎和急性加重的发生率</a:t>
            </a:r>
            <a:r>
              <a:rPr lang="zh-CN" altLang="en-US" sz="1200" b="1" dirty="0">
                <a:solidFill>
                  <a:srgbClr val="000000"/>
                </a:solidFill>
                <a:cs typeface="Calibri" panose="020F0502020204030204" pitchFamily="34" charset="0"/>
              </a:rPr>
              <a:t>（</a:t>
            </a:r>
            <a:r>
              <a:rPr lang="en-US" altLang="zh-CN" sz="1200" b="1" dirty="0">
                <a:solidFill>
                  <a:srgbClr val="000000"/>
                </a:solidFill>
                <a:cs typeface="Calibri" panose="020F0502020204030204" pitchFamily="34" charset="0"/>
              </a:rPr>
              <a:t>B</a:t>
            </a:r>
            <a:r>
              <a:rPr lang="zh-CN" altLang="en-US" sz="1200" b="1" dirty="0">
                <a:solidFill>
                  <a:srgbClr val="000000"/>
                </a:solidFill>
                <a:cs typeface="Calibri" panose="020F0502020204030204" pitchFamily="34" charset="0"/>
              </a:rPr>
              <a:t>级证据</a:t>
            </a:r>
            <a:r>
              <a:rPr lang="zh-CN" altLang="en-US" sz="1200" b="1" dirty="0" smtClean="0">
                <a:solidFill>
                  <a:srgbClr val="000000"/>
                </a:solidFill>
                <a:cs typeface="Calibri" panose="020F0502020204030204" pitchFamily="34" charset="0"/>
              </a:rPr>
              <a:t>）</a:t>
            </a:r>
            <a:endParaRPr lang="en-US" altLang="zh-CN" sz="1200" b="1" dirty="0" smtClean="0">
              <a:solidFill>
                <a:srgbClr val="000000"/>
              </a:solidFill>
              <a:cs typeface="Calibri" panose="020F0502020204030204" pitchFamily="34" charset="0"/>
            </a:endParaRPr>
          </a:p>
          <a:p>
            <a:pPr marL="88900" lvl="0" indent="-88900" defTabSz="914400" eaLnBrk="0" fontAlgn="base" hangingPunct="0">
              <a:spcBef>
                <a:spcPct val="0"/>
              </a:spcBef>
              <a:spcAft>
                <a:spcPts val="600"/>
              </a:spcAft>
              <a:buClr>
                <a:srgbClr val="E8A900"/>
              </a:buClr>
              <a:buFont typeface="Arial" panose="020B0604020202020204" pitchFamily="34" charset="0"/>
              <a:buChar char="•"/>
            </a:pPr>
            <a:r>
              <a:rPr lang="en-US" altLang="zh-CN" sz="1200" dirty="0">
                <a:solidFill>
                  <a:srgbClr val="000000"/>
                </a:solidFill>
                <a:cs typeface="Calibri" panose="020F0502020204030204" pitchFamily="34" charset="0"/>
              </a:rPr>
              <a:t>CDC</a:t>
            </a:r>
            <a:r>
              <a:rPr lang="zh-CN" altLang="en-US" sz="1200" dirty="0">
                <a:solidFill>
                  <a:srgbClr val="000000"/>
                </a:solidFill>
                <a:cs typeface="Calibri" panose="020F0502020204030204" pitchFamily="34" charset="0"/>
              </a:rPr>
              <a:t>建议</a:t>
            </a:r>
            <a:r>
              <a:rPr lang="en-US" altLang="zh-CN" sz="1200" dirty="0">
                <a:solidFill>
                  <a:srgbClr val="000000"/>
                </a:solidFill>
                <a:cs typeface="Calibri" panose="020F0502020204030204" pitchFamily="34" charset="0"/>
              </a:rPr>
              <a:t>50</a:t>
            </a:r>
            <a:r>
              <a:rPr lang="zh-CN" altLang="en-US" sz="1200" dirty="0">
                <a:solidFill>
                  <a:srgbClr val="000000"/>
                </a:solidFill>
                <a:cs typeface="Calibri" panose="020F0502020204030204" pitchFamily="34" charset="0"/>
              </a:rPr>
              <a:t>岁以上和</a:t>
            </a:r>
            <a:r>
              <a:rPr lang="en-US" altLang="zh-CN" sz="1200" dirty="0">
                <a:solidFill>
                  <a:srgbClr val="000000"/>
                </a:solidFill>
                <a:cs typeface="Calibri" panose="020F0502020204030204" pitchFamily="34" charset="0"/>
              </a:rPr>
              <a:t>/</a:t>
            </a:r>
            <a:r>
              <a:rPr lang="zh-CN" altLang="en-US" sz="1200" dirty="0">
                <a:solidFill>
                  <a:srgbClr val="000000"/>
                </a:solidFill>
                <a:cs typeface="Calibri" panose="020F0502020204030204" pitchFamily="34" charset="0"/>
              </a:rPr>
              <a:t>或患有慢性心脏病或肺病的个体接种呼吸道合胞病毒（</a:t>
            </a:r>
            <a:r>
              <a:rPr lang="en-US" altLang="zh-CN" sz="1200" dirty="0">
                <a:solidFill>
                  <a:srgbClr val="000000"/>
                </a:solidFill>
                <a:cs typeface="Calibri" panose="020F0502020204030204" pitchFamily="34" charset="0"/>
              </a:rPr>
              <a:t>RSV </a:t>
            </a:r>
            <a:r>
              <a:rPr lang="zh-CN" altLang="en-US" sz="1200" dirty="0" smtClean="0">
                <a:solidFill>
                  <a:srgbClr val="000000"/>
                </a:solidFill>
                <a:cs typeface="Calibri" panose="020F0502020204030204" pitchFamily="34" charset="0"/>
              </a:rPr>
              <a:t>）疫苗</a:t>
            </a:r>
            <a:r>
              <a:rPr lang="zh-CN" altLang="en-US" sz="1200" b="1" dirty="0">
                <a:solidFill>
                  <a:srgbClr val="000000"/>
                </a:solidFill>
                <a:cs typeface="Calibri" panose="020F0502020204030204" pitchFamily="34" charset="0"/>
              </a:rPr>
              <a:t>（</a:t>
            </a:r>
            <a:r>
              <a:rPr lang="en-US" altLang="zh-CN" sz="1200" b="1" dirty="0">
                <a:solidFill>
                  <a:srgbClr val="000000"/>
                </a:solidFill>
                <a:cs typeface="Calibri" panose="020F0502020204030204" pitchFamily="34" charset="0"/>
              </a:rPr>
              <a:t>A</a:t>
            </a:r>
            <a:r>
              <a:rPr lang="zh-CN" altLang="en-US" sz="1200" b="1" dirty="0">
                <a:solidFill>
                  <a:srgbClr val="000000"/>
                </a:solidFill>
                <a:cs typeface="Calibri" panose="020F0502020204030204" pitchFamily="34" charset="0"/>
              </a:rPr>
              <a:t>级证据</a:t>
            </a:r>
            <a:r>
              <a:rPr lang="zh-CN" altLang="en-US" sz="1200" b="1" dirty="0" smtClean="0">
                <a:solidFill>
                  <a:srgbClr val="000000"/>
                </a:solidFill>
                <a:cs typeface="Calibri" panose="020F0502020204030204" pitchFamily="34" charset="0"/>
              </a:rPr>
              <a:t>）</a:t>
            </a:r>
            <a:endParaRPr lang="en-US" altLang="zh-CN" sz="1200" b="1" dirty="0" smtClean="0">
              <a:solidFill>
                <a:srgbClr val="000000"/>
              </a:solidFill>
              <a:cs typeface="Calibri" panose="020F0502020204030204" pitchFamily="34" charset="0"/>
            </a:endParaRPr>
          </a:p>
          <a:p>
            <a:pPr marL="88900" lvl="0" indent="-88900" defTabSz="914400" eaLnBrk="0" fontAlgn="base" hangingPunct="0">
              <a:spcBef>
                <a:spcPct val="0"/>
              </a:spcBef>
              <a:spcAft>
                <a:spcPts val="600"/>
              </a:spcAft>
              <a:buClr>
                <a:srgbClr val="E8A900"/>
              </a:buClr>
              <a:buFont typeface="Arial" panose="020B0604020202020204" pitchFamily="34" charset="0"/>
              <a:buChar char="•"/>
            </a:pPr>
            <a:r>
              <a:rPr lang="en-US" altLang="zh-CN" sz="1200" dirty="0">
                <a:solidFill>
                  <a:srgbClr val="000000"/>
                </a:solidFill>
                <a:cs typeface="Calibri" panose="020F0502020204030204" pitchFamily="34" charset="0"/>
              </a:rPr>
              <a:t>CDC</a:t>
            </a:r>
            <a:r>
              <a:rPr lang="zh-CN" altLang="en-US" sz="1200" dirty="0">
                <a:solidFill>
                  <a:srgbClr val="000000"/>
                </a:solidFill>
                <a:cs typeface="Calibri" panose="020F0502020204030204" pitchFamily="34" charset="0"/>
              </a:rPr>
              <a:t>建议青春期未接种</a:t>
            </a:r>
            <a:r>
              <a:rPr lang="en-US" altLang="zh-CN" sz="1200" dirty="0" err="1">
                <a:solidFill>
                  <a:srgbClr val="000000"/>
                </a:solidFill>
                <a:cs typeface="Calibri" panose="020F0502020204030204" pitchFamily="34" charset="0"/>
              </a:rPr>
              <a:t>Tdap</a:t>
            </a:r>
            <a:r>
              <a:rPr lang="zh-CN" altLang="en-US" sz="1200" dirty="0">
                <a:solidFill>
                  <a:srgbClr val="000000"/>
                </a:solidFill>
                <a:cs typeface="Calibri" panose="020F0502020204030204" pitchFamily="34" charset="0"/>
              </a:rPr>
              <a:t>疫苗的慢阻肺病患者接种</a:t>
            </a:r>
            <a:r>
              <a:rPr lang="en-US" altLang="zh-CN" sz="1200" dirty="0" err="1">
                <a:solidFill>
                  <a:srgbClr val="000000"/>
                </a:solidFill>
                <a:cs typeface="Calibri" panose="020F0502020204030204" pitchFamily="34" charset="0"/>
              </a:rPr>
              <a:t>Tdap</a:t>
            </a:r>
            <a:r>
              <a:rPr lang="zh-CN" altLang="en-US" sz="1200" dirty="0">
                <a:solidFill>
                  <a:srgbClr val="000000"/>
                </a:solidFill>
                <a:cs typeface="Calibri" panose="020F0502020204030204" pitchFamily="34" charset="0"/>
              </a:rPr>
              <a:t>（</a:t>
            </a:r>
            <a:r>
              <a:rPr lang="en-US" altLang="zh-CN" sz="1200" dirty="0" err="1">
                <a:solidFill>
                  <a:srgbClr val="000000"/>
                </a:solidFill>
                <a:cs typeface="Calibri" panose="020F0502020204030204" pitchFamily="34" charset="0"/>
              </a:rPr>
              <a:t>dTaP</a:t>
            </a:r>
            <a:r>
              <a:rPr lang="en-US" altLang="zh-CN" sz="1200" dirty="0">
                <a:solidFill>
                  <a:srgbClr val="000000"/>
                </a:solidFill>
                <a:cs typeface="Calibri" panose="020F0502020204030204" pitchFamily="34" charset="0"/>
              </a:rPr>
              <a:t>/</a:t>
            </a:r>
            <a:r>
              <a:rPr lang="en-US" altLang="zh-CN" sz="1200" dirty="0" err="1">
                <a:solidFill>
                  <a:srgbClr val="000000"/>
                </a:solidFill>
                <a:cs typeface="Calibri" panose="020F0502020204030204" pitchFamily="34" charset="0"/>
              </a:rPr>
              <a:t>dTPa</a:t>
            </a:r>
            <a:r>
              <a:rPr lang="zh-CN" altLang="en-US" sz="1200" dirty="0">
                <a:solidFill>
                  <a:srgbClr val="000000"/>
                </a:solidFill>
                <a:cs typeface="Calibri" panose="020F0502020204030204" pitchFamily="34" charset="0"/>
              </a:rPr>
              <a:t>）疫苗， 以预防百日咳、破伤风及白喉</a:t>
            </a:r>
            <a:r>
              <a:rPr lang="zh-CN" altLang="en-US" sz="1200" b="1" dirty="0">
                <a:solidFill>
                  <a:srgbClr val="000000"/>
                </a:solidFill>
                <a:cs typeface="Calibri" panose="020F0502020204030204" pitchFamily="34" charset="0"/>
              </a:rPr>
              <a:t>（</a:t>
            </a:r>
            <a:r>
              <a:rPr lang="en-US" altLang="zh-CN" sz="1200" b="1" dirty="0">
                <a:solidFill>
                  <a:srgbClr val="000000"/>
                </a:solidFill>
                <a:cs typeface="Calibri" panose="020F0502020204030204" pitchFamily="34" charset="0"/>
              </a:rPr>
              <a:t>B</a:t>
            </a:r>
            <a:r>
              <a:rPr lang="zh-CN" altLang="en-US" sz="1200" b="1" dirty="0">
                <a:solidFill>
                  <a:srgbClr val="000000"/>
                </a:solidFill>
                <a:cs typeface="Calibri" panose="020F0502020204030204" pitchFamily="34" charset="0"/>
              </a:rPr>
              <a:t>级证据</a:t>
            </a:r>
            <a:r>
              <a:rPr lang="zh-CN" altLang="en-US" sz="1200" b="1" dirty="0" smtClean="0">
                <a:solidFill>
                  <a:srgbClr val="000000"/>
                </a:solidFill>
                <a:cs typeface="Calibri" panose="020F0502020204030204" pitchFamily="34" charset="0"/>
              </a:rPr>
              <a:t>）</a:t>
            </a:r>
            <a:endParaRPr lang="en-US" altLang="zh-CN" sz="1200" b="1" dirty="0" smtClean="0">
              <a:solidFill>
                <a:srgbClr val="000000"/>
              </a:solidFill>
              <a:cs typeface="Calibri" panose="020F0502020204030204" pitchFamily="34" charset="0"/>
            </a:endParaRPr>
          </a:p>
          <a:p>
            <a:pPr marL="88900" lvl="0" indent="-88900" defTabSz="914400" eaLnBrk="0" fontAlgn="base" hangingPunct="0">
              <a:spcBef>
                <a:spcPct val="0"/>
              </a:spcBef>
              <a:spcAft>
                <a:spcPts val="600"/>
              </a:spcAft>
              <a:buClr>
                <a:srgbClr val="E8A900"/>
              </a:buClr>
              <a:buFont typeface="Arial" panose="020B0604020202020204" pitchFamily="34" charset="0"/>
              <a:buChar char="•"/>
            </a:pPr>
            <a:r>
              <a:rPr lang="en-US" altLang="zh-CN" sz="1200" dirty="0">
                <a:solidFill>
                  <a:srgbClr val="000000"/>
                </a:solidFill>
                <a:cs typeface="Calibri" panose="020F0502020204030204" pitchFamily="34" charset="0"/>
              </a:rPr>
              <a:t>CDC</a:t>
            </a:r>
            <a:r>
              <a:rPr lang="zh-CN" altLang="en-US" sz="1200" dirty="0">
                <a:solidFill>
                  <a:srgbClr val="000000"/>
                </a:solidFill>
                <a:cs typeface="Calibri" panose="020F0502020204030204" pitchFamily="34" charset="0"/>
              </a:rPr>
              <a:t>建议年龄</a:t>
            </a:r>
            <a:r>
              <a:rPr lang="en-US" altLang="zh-CN" sz="1200" dirty="0">
                <a:solidFill>
                  <a:srgbClr val="000000"/>
                </a:solidFill>
                <a:cs typeface="Calibri" panose="020F0502020204030204" pitchFamily="34" charset="0"/>
              </a:rPr>
              <a:t>&gt;50</a:t>
            </a:r>
            <a:r>
              <a:rPr lang="zh-CN" altLang="en-US" sz="1200" dirty="0">
                <a:solidFill>
                  <a:srgbClr val="000000"/>
                </a:solidFill>
                <a:cs typeface="Calibri" panose="020F0502020204030204" pitchFamily="34" charset="0"/>
              </a:rPr>
              <a:t>岁的慢阻肺病患者接种带状疱疹疫苗，以预防带状疱疹</a:t>
            </a:r>
            <a:r>
              <a:rPr lang="zh-CN" altLang="en-US" sz="1200" b="1" dirty="0">
                <a:solidFill>
                  <a:srgbClr val="000000"/>
                </a:solidFill>
                <a:cs typeface="Calibri" panose="020F0502020204030204" pitchFamily="34" charset="0"/>
              </a:rPr>
              <a:t>（</a:t>
            </a:r>
            <a:r>
              <a:rPr lang="en-US" altLang="zh-CN" sz="1200" b="1" dirty="0">
                <a:solidFill>
                  <a:srgbClr val="000000"/>
                </a:solidFill>
                <a:cs typeface="Calibri" panose="020F0502020204030204" pitchFamily="34" charset="0"/>
              </a:rPr>
              <a:t>B</a:t>
            </a:r>
            <a:r>
              <a:rPr lang="zh-CN" altLang="en-US" sz="1200" b="1" dirty="0">
                <a:solidFill>
                  <a:srgbClr val="000000"/>
                </a:solidFill>
                <a:cs typeface="Calibri" panose="020F0502020204030204" pitchFamily="34" charset="0"/>
              </a:rPr>
              <a:t>级证据</a:t>
            </a:r>
            <a:r>
              <a:rPr lang="zh-CN" altLang="en-US" sz="1200" b="1" dirty="0" smtClean="0">
                <a:solidFill>
                  <a:srgbClr val="000000"/>
                </a:solidFill>
                <a:cs typeface="Calibri" panose="020F0502020204030204" pitchFamily="34" charset="0"/>
              </a:rPr>
              <a:t>）</a:t>
            </a:r>
            <a:endParaRPr lang="zh-CN" altLang="en-US" sz="1200" dirty="0">
              <a:solidFill>
                <a:prstClr val="black"/>
              </a:solidFill>
            </a:endParaRPr>
          </a:p>
        </p:txBody>
      </p:sp>
      <p:sp>
        <p:nvSpPr>
          <p:cNvPr id="30" name="Rectangle 13"/>
          <p:cNvSpPr>
            <a:spLocks noChangeArrowheads="1"/>
          </p:cNvSpPr>
          <p:nvPr/>
        </p:nvSpPr>
        <p:spPr bwMode="auto">
          <a:xfrm>
            <a:off x="6003634" y="422540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algn="ctr"/>
            <a:endParaRPr lang="zh-CN" altLang="en-US"/>
          </a:p>
        </p:txBody>
      </p:sp>
      <p:grpSp>
        <p:nvGrpSpPr>
          <p:cNvPr id="2" name="Group 5"/>
          <p:cNvGrpSpPr/>
          <p:nvPr/>
        </p:nvGrpSpPr>
        <p:grpSpPr>
          <a:xfrm>
            <a:off x="10539080" y="0"/>
            <a:ext cx="1652920" cy="1699260"/>
            <a:chOff x="5105399" y="0"/>
            <a:chExt cx="1652920" cy="1699260"/>
          </a:xfrm>
        </p:grpSpPr>
        <p:pic>
          <p:nvPicPr>
            <p:cNvPr id="21"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23"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24"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25" name="Group 9"/>
          <p:cNvGrpSpPr/>
          <p:nvPr/>
        </p:nvGrpSpPr>
        <p:grpSpPr>
          <a:xfrm>
            <a:off x="10446950" y="0"/>
            <a:ext cx="1745050" cy="1652322"/>
            <a:chOff x="10446950" y="0"/>
            <a:chExt cx="1745050" cy="1652322"/>
          </a:xfrm>
        </p:grpSpPr>
        <p:pic>
          <p:nvPicPr>
            <p:cNvPr id="26"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27"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28" name="Group 19"/>
          <p:cNvGrpSpPr/>
          <p:nvPr/>
        </p:nvGrpSpPr>
        <p:grpSpPr>
          <a:xfrm>
            <a:off x="10240225" y="0"/>
            <a:ext cx="1951774" cy="1885964"/>
            <a:chOff x="10240225" y="0"/>
            <a:chExt cx="1951774" cy="1885964"/>
          </a:xfrm>
        </p:grpSpPr>
        <p:pic>
          <p:nvPicPr>
            <p:cNvPr id="29"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31"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32"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3.7 gives the Diagnsosi and Management cycle - Initiate treatment for COPD patients who are therapy naive; Review, Assess, Adjust for patients already on treatment."/>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7" name="Title 6"/>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rPr>
              <a:t>Diagnosis </a:t>
            </a:r>
            <a:r>
              <a:rPr lang="en-AU" dirty="0" err="1">
                <a:latin typeface="+mj-lt"/>
                <a:ea typeface="+mn-ea"/>
              </a:rPr>
              <a:t>andManagement</a:t>
            </a:r>
            <a:r>
              <a:rPr lang="en-AU" dirty="0">
                <a:latin typeface="+mj-lt"/>
                <a:ea typeface="+mn-ea"/>
              </a:rPr>
              <a:t> cycle</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6145" name="图片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1473" y="465022"/>
            <a:ext cx="6419850" cy="6086475"/>
          </a:xfrm>
          <a:prstGeom prst="rect">
            <a:avLst/>
          </a:prstGeom>
          <a:noFill/>
          <a:extLst>
            <a:ext uri="{909E8E84-426E-40DD-AFC4-6F175D3DCCD1}">
              <a14:hiddenFill xmlns:a14="http://schemas.microsoft.com/office/drawing/2010/main">
                <a:solidFill>
                  <a:srgbClr val="FFFFFF"/>
                </a:solidFill>
              </a14:hiddenFill>
            </a:ext>
          </a:extLst>
        </p:spPr>
      </p:pic>
      <p:sp>
        <p:nvSpPr>
          <p:cNvPr id="5" name="文本框 2"/>
          <p:cNvSpPr txBox="1">
            <a:spLocks noChangeArrowheads="1"/>
          </p:cNvSpPr>
          <p:nvPr/>
        </p:nvSpPr>
        <p:spPr bwMode="auto">
          <a:xfrm>
            <a:off x="3375636" y="739659"/>
            <a:ext cx="3161351" cy="307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zh-CN" sz="2000" b="1" i="0" u="none" strike="noStrike" cap="none" normalizeH="0" baseline="0" dirty="0">
                <a:ln>
                  <a:noFill/>
                </a:ln>
                <a:solidFill>
                  <a:srgbClr val="FFFFFF"/>
                </a:solidFill>
                <a:effectLst/>
                <a:cs typeface="Calibri" panose="020F0502020204030204" pitchFamily="34" charset="0"/>
              </a:rPr>
              <a:t>慢阻肺病的诊断与管理</a:t>
            </a:r>
            <a:r>
              <a:rPr kumimoji="0" lang="zh-CN" altLang="zh-CN" sz="2000" b="1" i="0" u="none" strike="noStrike" cap="none" normalizeH="0" baseline="0" dirty="0">
                <a:ln>
                  <a:noFill/>
                </a:ln>
                <a:solidFill>
                  <a:srgbClr val="FFFFFF"/>
                </a:solidFill>
                <a:effectLst/>
                <a:cs typeface="Calibri" panose="020F0502020204030204" pitchFamily="34" charset="0"/>
              </a:rPr>
              <a:t>闭环</a:t>
            </a:r>
            <a:endParaRPr kumimoji="0" lang="zh-CN" altLang="zh-CN" sz="2000" b="1" i="0" u="none" strike="noStrike" cap="none" normalizeH="0" baseline="0" dirty="0">
              <a:ln>
                <a:noFill/>
              </a:ln>
              <a:solidFill>
                <a:srgbClr val="FFFFFF"/>
              </a:solidFill>
              <a:effectLst/>
              <a:cs typeface="Calibri" panose="020F0502020204030204" pitchFamily="34" charset="0"/>
            </a:endParaRPr>
          </a:p>
        </p:txBody>
      </p:sp>
      <p:sp>
        <p:nvSpPr>
          <p:cNvPr id="20" name="Text Box 3"/>
          <p:cNvSpPr txBox="1">
            <a:spLocks noChangeArrowheads="1"/>
          </p:cNvSpPr>
          <p:nvPr/>
        </p:nvSpPr>
        <p:spPr bwMode="auto">
          <a:xfrm>
            <a:off x="8593622" y="912348"/>
            <a:ext cx="64135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400" b="1" i="0" u="none" strike="noStrike" cap="none" normalizeH="0" baseline="0" dirty="0">
                <a:ln>
                  <a:noFill/>
                </a:ln>
                <a:solidFill>
                  <a:srgbClr val="FFFFFF"/>
                </a:solidFill>
                <a:effectLst/>
                <a:cs typeface="Calibri" panose="020F0502020204030204" pitchFamily="34" charset="0"/>
              </a:rPr>
              <a:t>图 </a:t>
            </a:r>
            <a:r>
              <a:rPr kumimoji="0" lang="en-US" altLang="zh-CN" sz="1400" b="1" i="0" u="none" strike="noStrike" cap="none" normalizeH="0" baseline="0" dirty="0">
                <a:ln>
                  <a:noFill/>
                </a:ln>
                <a:solidFill>
                  <a:srgbClr val="FFFFFF"/>
                </a:solidFill>
                <a:effectLst/>
                <a:cs typeface="Calibri" panose="020F0502020204030204" pitchFamily="34" charset="0"/>
              </a:rPr>
              <a:t>3.7</a:t>
            </a:r>
            <a:endParaRPr kumimoji="0" lang="en-US" altLang="zh-CN" sz="1400" b="0" i="0" u="none" strike="noStrike" cap="none" normalizeH="0" baseline="0" dirty="0">
              <a:ln>
                <a:noFill/>
              </a:ln>
              <a:solidFill>
                <a:schemeClr val="tx1"/>
              </a:solidFill>
              <a:effectLst/>
            </a:endParaRPr>
          </a:p>
        </p:txBody>
      </p:sp>
      <p:sp>
        <p:nvSpPr>
          <p:cNvPr id="21" name="Text Box 16"/>
          <p:cNvSpPr txBox="1">
            <a:spLocks noChangeArrowheads="1"/>
          </p:cNvSpPr>
          <p:nvPr/>
        </p:nvSpPr>
        <p:spPr bwMode="auto">
          <a:xfrm>
            <a:off x="5667160" y="1641359"/>
            <a:ext cx="1371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zh-CN" sz="1200" b="1" i="0" u="none" strike="noStrike" cap="none" normalizeH="0" baseline="0" dirty="0">
                <a:ln>
                  <a:noFill/>
                </a:ln>
                <a:solidFill>
                  <a:srgbClr val="1F3661"/>
                </a:solidFill>
                <a:effectLst/>
                <a:cs typeface="Calibri" panose="020F0502020204030204" pitchFamily="34" charset="0"/>
              </a:rPr>
              <a:t>患者是否初次接受慢阻肺病治疗？</a:t>
            </a:r>
            <a:endParaRPr kumimoji="0" lang="zh-CN" altLang="zh-CN" sz="1200" b="0" i="0" u="none" strike="noStrike" cap="none" normalizeH="0" baseline="0" dirty="0">
              <a:ln>
                <a:noFill/>
              </a:ln>
              <a:solidFill>
                <a:srgbClr val="1F3661"/>
              </a:solidFill>
              <a:effectLst/>
            </a:endParaRPr>
          </a:p>
        </p:txBody>
      </p:sp>
      <p:sp>
        <p:nvSpPr>
          <p:cNvPr id="22" name="Text Box 17"/>
          <p:cNvSpPr txBox="1">
            <a:spLocks noChangeArrowheads="1"/>
          </p:cNvSpPr>
          <p:nvPr/>
        </p:nvSpPr>
        <p:spPr bwMode="auto">
          <a:xfrm>
            <a:off x="4458311" y="2068605"/>
            <a:ext cx="32702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1200" b="1" i="0" u="none" strike="noStrike" cap="none" normalizeH="0" baseline="0" dirty="0">
                <a:ln>
                  <a:noFill/>
                </a:ln>
                <a:solidFill>
                  <a:srgbClr val="1F3661"/>
                </a:solidFill>
                <a:effectLst/>
                <a:cs typeface="Calibri" panose="020F0502020204030204" pitchFamily="34" charset="0"/>
              </a:rPr>
              <a:t>是</a:t>
            </a:r>
            <a:endParaRPr kumimoji="0" lang="zh-CN" altLang="en-US" sz="1200" b="0" i="0" u="none" strike="noStrike" cap="none" normalizeH="0" baseline="0" dirty="0">
              <a:ln>
                <a:noFill/>
              </a:ln>
              <a:solidFill>
                <a:srgbClr val="1F3661"/>
              </a:solidFill>
              <a:effectLst/>
            </a:endParaRPr>
          </a:p>
        </p:txBody>
      </p:sp>
      <p:sp>
        <p:nvSpPr>
          <p:cNvPr id="23" name="Text Box 18"/>
          <p:cNvSpPr txBox="1">
            <a:spLocks noChangeArrowheads="1"/>
          </p:cNvSpPr>
          <p:nvPr/>
        </p:nvSpPr>
        <p:spPr bwMode="auto">
          <a:xfrm>
            <a:off x="7823810" y="2058079"/>
            <a:ext cx="32702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1200" b="1" i="0" u="none" strike="noStrike" cap="none" normalizeH="0" baseline="0" dirty="0">
                <a:ln>
                  <a:noFill/>
                </a:ln>
                <a:solidFill>
                  <a:srgbClr val="1F3661"/>
                </a:solidFill>
                <a:effectLst/>
                <a:cs typeface="Calibri" panose="020F0502020204030204" pitchFamily="34" charset="0"/>
              </a:rPr>
              <a:t>否</a:t>
            </a:r>
            <a:endParaRPr kumimoji="0" lang="zh-CN" altLang="en-US" sz="1200" b="0" i="0" u="none" strike="noStrike" cap="none" normalizeH="0" baseline="0" dirty="0">
              <a:ln>
                <a:noFill/>
              </a:ln>
              <a:solidFill>
                <a:srgbClr val="1F3661"/>
              </a:solidFill>
              <a:effectLst/>
            </a:endParaRPr>
          </a:p>
        </p:txBody>
      </p:sp>
      <p:sp>
        <p:nvSpPr>
          <p:cNvPr id="24" name="Text Box 19"/>
          <p:cNvSpPr txBox="1">
            <a:spLocks noChangeArrowheads="1"/>
          </p:cNvSpPr>
          <p:nvPr/>
        </p:nvSpPr>
        <p:spPr bwMode="auto">
          <a:xfrm>
            <a:off x="3806642" y="2619264"/>
            <a:ext cx="1530350" cy="184666"/>
          </a:xfrm>
          <a:prstGeom prst="rect">
            <a:avLst/>
          </a:prstGeom>
          <a:solidFill>
            <a:srgbClr val="00824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en-US" altLang="zh-CN" sz="1200" b="1" i="0" u="none" strike="noStrike" cap="none" normalizeH="0" baseline="0" dirty="0">
                <a:ln>
                  <a:noFill/>
                </a:ln>
                <a:solidFill>
                  <a:srgbClr val="1F3661"/>
                </a:solidFill>
                <a:effectLst/>
                <a:cs typeface="Calibri" panose="020F0502020204030204" pitchFamily="34" charset="0"/>
              </a:rPr>
              <a:t>❶</a:t>
            </a:r>
            <a:r>
              <a:rPr kumimoji="0" lang="en-US" altLang="ja-JP" sz="1200" b="1" i="0" u="none" strike="noStrike" cap="none" normalizeH="0" baseline="0" dirty="0">
                <a:ln>
                  <a:noFill/>
                </a:ln>
                <a:solidFill>
                  <a:srgbClr val="1F3661"/>
                </a:solidFill>
                <a:effectLst/>
                <a:cs typeface="Calibri" panose="020F0502020204030204" pitchFamily="34" charset="0"/>
              </a:rPr>
              <a:t> </a:t>
            </a:r>
            <a:r>
              <a:rPr kumimoji="0" lang="ja-JP" altLang="en-US" sz="1200" b="1" i="0" u="none" strike="noStrike" cap="none" normalizeH="0" baseline="0" dirty="0">
                <a:ln>
                  <a:noFill/>
                </a:ln>
                <a:solidFill>
                  <a:srgbClr val="1F3661"/>
                </a:solidFill>
                <a:effectLst/>
                <a:latin typeface="等线" panose="02010600030101010101" pitchFamily="2" charset="-122"/>
                <a:ea typeface="等线" panose="02010600030101010101" pitchFamily="2" charset="-122"/>
                <a:cs typeface="Calibri" panose="020F0502020204030204" pitchFamily="34" charset="0"/>
              </a:rPr>
              <a:t>初始治疗</a:t>
            </a:r>
            <a:endParaRPr kumimoji="0" lang="ja-JP" altLang="en-US" sz="1200" b="0" i="0" u="none" strike="noStrike" cap="none" normalizeH="0" baseline="0" dirty="0">
              <a:ln>
                <a:noFill/>
              </a:ln>
              <a:solidFill>
                <a:srgbClr val="1F3661"/>
              </a:solidFill>
              <a:effectLst/>
              <a:latin typeface="等线" panose="02010600030101010101" pitchFamily="2" charset="-122"/>
              <a:ea typeface="等线" panose="02010600030101010101" pitchFamily="2" charset="-122"/>
            </a:endParaRPr>
          </a:p>
        </p:txBody>
      </p:sp>
      <p:sp>
        <p:nvSpPr>
          <p:cNvPr id="25" name="Text Box 20"/>
          <p:cNvSpPr txBox="1">
            <a:spLocks noChangeArrowheads="1"/>
          </p:cNvSpPr>
          <p:nvPr/>
        </p:nvSpPr>
        <p:spPr bwMode="auto">
          <a:xfrm>
            <a:off x="3901098" y="4146435"/>
            <a:ext cx="1454150" cy="184666"/>
          </a:xfrm>
          <a:prstGeom prst="rect">
            <a:avLst/>
          </a:prstGeom>
          <a:solidFill>
            <a:srgbClr val="E8AE0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en-US" altLang="zh-CN" sz="1200" b="1" i="0" u="none" strike="noStrike" cap="none" normalizeH="0" baseline="0" dirty="0">
                <a:ln>
                  <a:noFill/>
                </a:ln>
                <a:solidFill>
                  <a:srgbClr val="1F3661"/>
                </a:solidFill>
                <a:effectLst/>
                <a:cs typeface="Calibri" panose="020F0502020204030204" pitchFamily="34" charset="0"/>
              </a:rPr>
              <a:t>❷</a:t>
            </a:r>
            <a:r>
              <a:rPr kumimoji="0" lang="en-US" altLang="ja-JP" sz="1200" b="1" i="0" u="none" strike="noStrike" cap="none" normalizeH="0" baseline="0" dirty="0">
                <a:ln>
                  <a:noFill/>
                </a:ln>
                <a:solidFill>
                  <a:srgbClr val="1F3661"/>
                </a:solidFill>
                <a:effectLst/>
                <a:cs typeface="Calibri" panose="020F0502020204030204" pitchFamily="34" charset="0"/>
              </a:rPr>
              <a:t> </a:t>
            </a:r>
            <a:r>
              <a:rPr kumimoji="0" lang="ja-JP" altLang="en-US" sz="1200" b="1" i="0" u="none" strike="noStrike" cap="none" normalizeH="0" baseline="0" dirty="0">
                <a:ln>
                  <a:noFill/>
                </a:ln>
                <a:solidFill>
                  <a:srgbClr val="1F3661"/>
                </a:solidFill>
                <a:effectLst/>
                <a:latin typeface="等线" panose="02010600030101010101" pitchFamily="2" charset="-122"/>
                <a:ea typeface="等线" panose="02010600030101010101" pitchFamily="2" charset="-122"/>
                <a:cs typeface="Calibri" panose="020F0502020204030204" pitchFamily="34" charset="0"/>
              </a:rPr>
              <a:t>调整治疗</a:t>
            </a:r>
            <a:endParaRPr kumimoji="0" lang="ja-JP" altLang="en-US" sz="1200" b="0" i="0" u="none" strike="noStrike" cap="none" normalizeH="0" baseline="0" dirty="0">
              <a:ln>
                <a:noFill/>
              </a:ln>
              <a:solidFill>
                <a:srgbClr val="1F3661"/>
              </a:solidFill>
              <a:effectLst/>
              <a:latin typeface="等线" panose="02010600030101010101" pitchFamily="2" charset="-122"/>
              <a:ea typeface="等线" panose="02010600030101010101" pitchFamily="2" charset="-122"/>
            </a:endParaRPr>
          </a:p>
        </p:txBody>
      </p:sp>
      <p:sp>
        <p:nvSpPr>
          <p:cNvPr id="26" name="Text Box 5"/>
          <p:cNvSpPr txBox="1">
            <a:spLocks noChangeArrowheads="1"/>
          </p:cNvSpPr>
          <p:nvPr/>
        </p:nvSpPr>
        <p:spPr bwMode="auto">
          <a:xfrm>
            <a:off x="7628548" y="2627259"/>
            <a:ext cx="71755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zh-CN" sz="1200" b="1" i="0" u="none" strike="noStrike" cap="none" normalizeH="0" baseline="0" dirty="0">
                <a:ln>
                  <a:noFill/>
                </a:ln>
                <a:solidFill>
                  <a:srgbClr val="1F3661"/>
                </a:solidFill>
                <a:effectLst/>
                <a:cs typeface="Calibri" panose="020F0502020204030204" pitchFamily="34" charset="0"/>
              </a:rPr>
              <a:t>评估</a:t>
            </a:r>
            <a:endParaRPr kumimoji="0" lang="zh-CN" altLang="zh-CN" sz="1200" b="0" i="0" u="none" strike="noStrike" cap="none" normalizeH="0" baseline="0" dirty="0">
              <a:ln>
                <a:noFill/>
              </a:ln>
              <a:solidFill>
                <a:srgbClr val="1F3661"/>
              </a:solidFill>
              <a:effectLst/>
            </a:endParaRPr>
          </a:p>
        </p:txBody>
      </p:sp>
      <p:sp>
        <p:nvSpPr>
          <p:cNvPr id="27" name="Text Box 12"/>
          <p:cNvSpPr txBox="1">
            <a:spLocks noChangeArrowheads="1"/>
          </p:cNvSpPr>
          <p:nvPr/>
        </p:nvSpPr>
        <p:spPr bwMode="auto">
          <a:xfrm>
            <a:off x="7628548" y="4416002"/>
            <a:ext cx="71755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1200" b="1" i="0" u="none" strike="noStrike" cap="none" normalizeH="0" baseline="0" dirty="0">
                <a:ln>
                  <a:noFill/>
                </a:ln>
                <a:solidFill>
                  <a:srgbClr val="1F3661"/>
                </a:solidFill>
                <a:effectLst/>
                <a:cs typeface="Calibri" panose="020F0502020204030204" pitchFamily="34" charset="0"/>
              </a:rPr>
              <a:t>评估</a:t>
            </a:r>
            <a:endParaRPr kumimoji="0" lang="zh-CN" altLang="en-US" sz="1200" b="0" i="0" u="none" strike="noStrike" cap="none" normalizeH="0" baseline="0" dirty="0">
              <a:ln>
                <a:noFill/>
              </a:ln>
              <a:solidFill>
                <a:srgbClr val="1F3661"/>
              </a:solidFill>
              <a:effectLst/>
            </a:endParaRPr>
          </a:p>
        </p:txBody>
      </p:sp>
      <p:sp>
        <p:nvSpPr>
          <p:cNvPr id="28" name="Text Box 4"/>
          <p:cNvSpPr txBox="1">
            <a:spLocks noChangeArrowheads="1"/>
          </p:cNvSpPr>
          <p:nvPr/>
        </p:nvSpPr>
        <p:spPr bwMode="auto">
          <a:xfrm>
            <a:off x="3742348" y="2933349"/>
            <a:ext cx="1649413" cy="44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ts val="600"/>
              </a:spcAft>
              <a:buClrTx/>
              <a:buSzTx/>
              <a:buFontTx/>
              <a:buNone/>
            </a:pPr>
            <a:r>
              <a:rPr kumimoji="0" lang="zh-CN" altLang="en-US" sz="1200" b="1" i="0" u="none" strike="noStrike" cap="none" normalizeH="0" baseline="0" dirty="0">
                <a:ln>
                  <a:noFill/>
                </a:ln>
                <a:solidFill>
                  <a:srgbClr val="1F3661"/>
                </a:solidFill>
                <a:effectLst/>
                <a:cs typeface="Calibri" panose="020F0502020204030204" pitchFamily="34" charset="0"/>
              </a:rPr>
              <a:t>请参考图</a:t>
            </a:r>
            <a:r>
              <a:rPr kumimoji="0" lang="en-US" altLang="zh-CN" sz="1200" b="1" i="0" u="none" strike="noStrike" cap="none" normalizeH="0" baseline="0" dirty="0">
                <a:ln>
                  <a:noFill/>
                </a:ln>
                <a:solidFill>
                  <a:srgbClr val="1F3661"/>
                </a:solidFill>
                <a:effectLst/>
                <a:cs typeface="Calibri" panose="020F0502020204030204" pitchFamily="34" charset="0"/>
              </a:rPr>
              <a:t>3.8</a:t>
            </a:r>
            <a:endParaRPr kumimoji="0" lang="en-US" altLang="zh-CN" sz="1200" b="0" i="0" u="none" strike="noStrike" cap="none" normalizeH="0" baseline="0" dirty="0">
              <a:ln>
                <a:noFill/>
              </a:ln>
              <a:solidFill>
                <a:srgbClr val="1F3661"/>
              </a:solidFill>
              <a:effectLst/>
            </a:endParaRPr>
          </a:p>
          <a:p>
            <a:pPr marL="0" marR="0" lvl="0" indent="0" algn="ctr" defTabSz="914400" rtl="0" eaLnBrk="0" fontAlgn="base" latinLnBrk="0" hangingPunct="0">
              <a:spcBef>
                <a:spcPct val="0"/>
              </a:spcBef>
              <a:spcAft>
                <a:spcPts val="600"/>
              </a:spcAft>
              <a:buClrTx/>
              <a:buSzTx/>
              <a:buFontTx/>
              <a:buNone/>
            </a:pPr>
            <a:r>
              <a:rPr kumimoji="0" lang="zh-CN" altLang="en-US" sz="1200" b="1" i="0" u="none" strike="noStrike" cap="none" normalizeH="0" baseline="0" dirty="0">
                <a:ln>
                  <a:noFill/>
                </a:ln>
                <a:solidFill>
                  <a:srgbClr val="1F3661"/>
                </a:solidFill>
                <a:effectLst/>
                <a:cs typeface="Calibri" panose="020F0502020204030204" pitchFamily="34" charset="0"/>
              </a:rPr>
              <a:t>初始药物治疗</a:t>
            </a:r>
            <a:endParaRPr kumimoji="0" lang="zh-CN" altLang="en-US" sz="1200" b="0" i="0" u="none" strike="noStrike" cap="none" normalizeH="0" baseline="0" dirty="0">
              <a:ln>
                <a:noFill/>
              </a:ln>
              <a:solidFill>
                <a:srgbClr val="1F3661"/>
              </a:solidFill>
              <a:effectLst/>
            </a:endParaRPr>
          </a:p>
        </p:txBody>
      </p:sp>
      <p:sp>
        <p:nvSpPr>
          <p:cNvPr id="29" name="Text Box 8"/>
          <p:cNvSpPr txBox="1">
            <a:spLocks noChangeArrowheads="1"/>
          </p:cNvSpPr>
          <p:nvPr/>
        </p:nvSpPr>
        <p:spPr bwMode="auto">
          <a:xfrm>
            <a:off x="3637268" y="4462462"/>
            <a:ext cx="2006714" cy="446276"/>
          </a:xfrm>
          <a:prstGeom prst="rect">
            <a:avLst/>
          </a:prstGeom>
          <a:solidFill>
            <a:srgbClr val="FBEED6"/>
          </a:solidFill>
          <a:ln>
            <a:noFill/>
          </a:ln>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ts val="600"/>
              </a:spcAft>
              <a:buClrTx/>
              <a:buSzTx/>
              <a:buFontTx/>
              <a:buNone/>
            </a:pPr>
            <a:r>
              <a:rPr kumimoji="0" lang="zh-CN" altLang="en-US" sz="1200" b="1" i="0" u="none" strike="noStrike" cap="none" normalizeH="0" baseline="0" dirty="0">
                <a:ln>
                  <a:noFill/>
                </a:ln>
                <a:solidFill>
                  <a:srgbClr val="1F3661"/>
                </a:solidFill>
                <a:effectLst/>
                <a:cs typeface="Calibri" panose="020F0502020204030204" pitchFamily="34" charset="0"/>
              </a:rPr>
              <a:t>请参考图</a:t>
            </a:r>
            <a:r>
              <a:rPr kumimoji="0" lang="en-US" altLang="zh-CN" sz="1200" b="1" i="0" u="none" strike="noStrike" cap="none" normalizeH="0" baseline="0" dirty="0">
                <a:ln>
                  <a:noFill/>
                </a:ln>
                <a:solidFill>
                  <a:srgbClr val="1F3661"/>
                </a:solidFill>
                <a:effectLst/>
                <a:cs typeface="Calibri" panose="020F0502020204030204" pitchFamily="34" charset="0"/>
              </a:rPr>
              <a:t>3.9</a:t>
            </a:r>
            <a:endParaRPr kumimoji="0" lang="en-US" altLang="zh-CN" sz="1200" b="0" i="0" u="none" strike="noStrike" cap="none" normalizeH="0" baseline="0" dirty="0">
              <a:ln>
                <a:noFill/>
              </a:ln>
              <a:solidFill>
                <a:srgbClr val="1F3661"/>
              </a:solidFill>
              <a:effectLst/>
            </a:endParaRPr>
          </a:p>
          <a:p>
            <a:pPr marL="0" marR="0" lvl="0" indent="0" algn="ctr" defTabSz="914400" rtl="0" eaLnBrk="0" fontAlgn="base" latinLnBrk="0" hangingPunct="0">
              <a:spcBef>
                <a:spcPct val="0"/>
              </a:spcBef>
              <a:spcAft>
                <a:spcPts val="600"/>
              </a:spcAft>
              <a:buClrTx/>
              <a:buSzTx/>
              <a:buFontTx/>
              <a:buNone/>
            </a:pPr>
            <a:r>
              <a:rPr kumimoji="0" lang="zh-CN" altLang="en-US" sz="1200" b="1" i="0" u="none" strike="noStrike" cap="none" normalizeH="0" baseline="0" dirty="0">
                <a:ln>
                  <a:noFill/>
                </a:ln>
                <a:solidFill>
                  <a:srgbClr val="1F3661"/>
                </a:solidFill>
                <a:effectLst/>
                <a:cs typeface="Calibri" panose="020F0502020204030204" pitchFamily="34" charset="0"/>
              </a:rPr>
              <a:t>随访药物治疗</a:t>
            </a:r>
            <a:endParaRPr kumimoji="0" lang="zh-CN" altLang="en-US" sz="1200" b="0" i="0" u="none" strike="noStrike" cap="none" normalizeH="0" baseline="0" dirty="0">
              <a:ln>
                <a:noFill/>
              </a:ln>
              <a:solidFill>
                <a:srgbClr val="1F3661"/>
              </a:solidFill>
              <a:effectLst/>
            </a:endParaRPr>
          </a:p>
        </p:txBody>
      </p:sp>
      <p:sp>
        <p:nvSpPr>
          <p:cNvPr id="30" name="Text Box 11"/>
          <p:cNvSpPr txBox="1">
            <a:spLocks noChangeArrowheads="1"/>
          </p:cNvSpPr>
          <p:nvPr/>
        </p:nvSpPr>
        <p:spPr bwMode="auto">
          <a:xfrm>
            <a:off x="3490877" y="4972415"/>
            <a:ext cx="2275747" cy="671979"/>
          </a:xfrm>
          <a:prstGeom prst="rect">
            <a:avLst/>
          </a:prstGeom>
          <a:solidFill>
            <a:srgbClr val="FBEED6"/>
          </a:solidFill>
          <a:ln>
            <a:noFill/>
          </a:ln>
        </p:spPr>
        <p:txBody>
          <a:bodyPr vert="horz" wrap="square" lIns="0" tIns="0" rIns="0" bIns="0" numCol="1" anchor="t" anchorCtr="0" compatLnSpc="1">
            <a:spAutoFit/>
          </a:bodyPr>
          <a:lstStyle/>
          <a:p>
            <a:pPr marL="88900" marR="0" lvl="0" indent="-88900" defTabSz="914400" rtl="0" eaLnBrk="0" fontAlgn="base" latinLnBrk="0" hangingPunct="0">
              <a:spcBef>
                <a:spcPct val="0"/>
              </a:spcBef>
              <a:spcAft>
                <a:spcPts val="100"/>
              </a:spcAft>
              <a:buClr>
                <a:srgbClr val="E8A900"/>
              </a:buClr>
              <a:buSzTx/>
              <a:buFont typeface="Arial" panose="020B0604020202020204" pitchFamily="34" charset="0"/>
              <a:buChar char="•"/>
            </a:pPr>
            <a:r>
              <a:rPr kumimoji="0" lang="zh-CN" altLang="en-US" sz="1050" b="0" i="0" u="none" strike="noStrike" cap="none" normalizeH="0" baseline="0" dirty="0" smtClean="0">
                <a:ln>
                  <a:noFill/>
                </a:ln>
                <a:solidFill>
                  <a:schemeClr val="tx1"/>
                </a:solidFill>
                <a:effectLst/>
                <a:cs typeface="Calibri" panose="020F0502020204030204" pitchFamily="34" charset="0"/>
              </a:rPr>
              <a:t>如果</a:t>
            </a:r>
            <a:r>
              <a:rPr kumimoji="0" lang="zh-CN" altLang="en-US" sz="1050" b="0" i="0" u="none" strike="noStrike" cap="none" normalizeH="0" baseline="0" dirty="0">
                <a:ln>
                  <a:noFill/>
                </a:ln>
                <a:solidFill>
                  <a:schemeClr val="tx1"/>
                </a:solidFill>
                <a:effectLst/>
                <a:cs typeface="Calibri" panose="020F0502020204030204" pitchFamily="34" charset="0"/>
              </a:rPr>
              <a:t>患者对当前治疗反应良好</a:t>
            </a:r>
            <a:r>
              <a:rPr kumimoji="0" lang="zh-CN" altLang="en-US" sz="1050" b="0" i="0" u="none" strike="noStrike" cap="none" normalizeH="0" baseline="0" dirty="0" smtClean="0">
                <a:ln>
                  <a:noFill/>
                </a:ln>
                <a:solidFill>
                  <a:schemeClr val="tx1"/>
                </a:solidFill>
                <a:effectLst/>
                <a:cs typeface="Calibri" panose="020F0502020204030204" pitchFamily="34" charset="0"/>
              </a:rPr>
              <a:t>，继续治疗</a:t>
            </a:r>
            <a:endParaRPr kumimoji="0" lang="en-US" altLang="zh-CN" sz="1050" b="0" i="0" u="none" strike="noStrike" cap="none" normalizeH="0" baseline="0" dirty="0" smtClean="0">
              <a:ln>
                <a:noFill/>
              </a:ln>
              <a:solidFill>
                <a:schemeClr val="tx1"/>
              </a:solidFill>
              <a:effectLst/>
              <a:cs typeface="Calibri" panose="020F0502020204030204" pitchFamily="34" charset="0"/>
            </a:endParaRPr>
          </a:p>
          <a:p>
            <a:pPr marL="88900" lvl="0" indent="-88900" defTabSz="914400" eaLnBrk="0" fontAlgn="base" hangingPunct="0">
              <a:spcBef>
                <a:spcPct val="0"/>
              </a:spcBef>
              <a:spcAft>
                <a:spcPts val="100"/>
              </a:spcAft>
              <a:buClr>
                <a:srgbClr val="E8A900"/>
              </a:buClr>
              <a:buFont typeface="Arial" panose="020B0604020202020204" pitchFamily="34" charset="0"/>
              <a:buChar char="•"/>
            </a:pPr>
            <a:r>
              <a:rPr lang="zh-CN" altLang="en-US" sz="1050" dirty="0">
                <a:solidFill>
                  <a:prstClr val="black"/>
                </a:solidFill>
                <a:cs typeface="Calibri" panose="020F0502020204030204" pitchFamily="34" charset="0"/>
              </a:rPr>
              <a:t>升级</a:t>
            </a:r>
            <a:endParaRPr lang="en-US" altLang="zh-CN" sz="1050" dirty="0">
              <a:solidFill>
                <a:prstClr val="black"/>
              </a:solidFill>
              <a:cs typeface="Calibri" panose="020F0502020204030204" pitchFamily="34" charset="0"/>
            </a:endParaRPr>
          </a:p>
          <a:p>
            <a:pPr marL="88900" lvl="0" indent="-88900" defTabSz="914400" eaLnBrk="0" fontAlgn="base" hangingPunct="0">
              <a:spcBef>
                <a:spcPct val="0"/>
              </a:spcBef>
              <a:spcAft>
                <a:spcPts val="100"/>
              </a:spcAft>
              <a:buClr>
                <a:srgbClr val="E8A900"/>
              </a:buClr>
              <a:buFont typeface="Arial" panose="020B0604020202020204" pitchFamily="34" charset="0"/>
              <a:buChar char="•"/>
            </a:pPr>
            <a:r>
              <a:rPr lang="zh-CN" altLang="en-US" sz="1050" dirty="0">
                <a:solidFill>
                  <a:prstClr val="black"/>
                </a:solidFill>
                <a:cs typeface="Calibri" panose="020F0502020204030204" pitchFamily="34" charset="0"/>
              </a:rPr>
              <a:t>更换吸入装置或</a:t>
            </a:r>
            <a:r>
              <a:rPr lang="zh-CN" altLang="en-US" sz="1050" dirty="0" smtClean="0">
                <a:solidFill>
                  <a:prstClr val="black"/>
                </a:solidFill>
                <a:cs typeface="Calibri" panose="020F0502020204030204" pitchFamily="34" charset="0"/>
              </a:rPr>
              <a:t>药物</a:t>
            </a:r>
            <a:endParaRPr kumimoji="0" lang="zh-CN" altLang="en-US" sz="1050" b="0" i="0" u="none" strike="noStrike" cap="none" normalizeH="0" baseline="0" dirty="0">
              <a:ln>
                <a:noFill/>
              </a:ln>
              <a:solidFill>
                <a:schemeClr val="tx1"/>
              </a:solidFill>
              <a:effectLst/>
            </a:endParaRPr>
          </a:p>
        </p:txBody>
      </p:sp>
      <p:sp>
        <p:nvSpPr>
          <p:cNvPr id="33" name="Text Box 6"/>
          <p:cNvSpPr txBox="1">
            <a:spLocks noChangeArrowheads="1"/>
          </p:cNvSpPr>
          <p:nvPr/>
        </p:nvSpPr>
        <p:spPr bwMode="auto">
          <a:xfrm>
            <a:off x="7537759" y="2890998"/>
            <a:ext cx="941222" cy="510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88900" marR="0" lvl="0" indent="-88900" defTabSz="914400" rtl="0" eaLnBrk="0" fontAlgn="base" latinLnBrk="0" hangingPunct="0">
              <a:spcBef>
                <a:spcPct val="0"/>
              </a:spcBef>
              <a:spcAft>
                <a:spcPts val="100"/>
              </a:spcAft>
              <a:buClr>
                <a:srgbClr val="E8A900"/>
              </a:buClr>
              <a:buSzTx/>
              <a:buFont typeface="Arial" panose="020B0604020202020204" pitchFamily="34" charset="0"/>
              <a:buChar char="•"/>
            </a:pPr>
            <a:r>
              <a:rPr kumimoji="0" lang="zh-CN" altLang="en-US" sz="1050" b="0" i="0" u="none" strike="noStrike" cap="none" normalizeH="0" baseline="0" dirty="0" smtClean="0">
                <a:ln>
                  <a:noFill/>
                </a:ln>
                <a:solidFill>
                  <a:schemeClr val="tx1"/>
                </a:solidFill>
                <a:effectLst/>
                <a:latin typeface="+mn-lt"/>
                <a:cs typeface="Calibri" panose="020F0502020204030204" pitchFamily="34" charset="0"/>
              </a:rPr>
              <a:t>症状</a:t>
            </a:r>
            <a:r>
              <a:rPr kumimoji="0" lang="zh-CN" altLang="en-US" sz="1050" b="0" i="0" u="none" strike="noStrike" cap="none" normalizeH="0" baseline="0" dirty="0">
                <a:ln>
                  <a:noFill/>
                </a:ln>
                <a:solidFill>
                  <a:schemeClr val="tx1"/>
                </a:solidFill>
                <a:effectLst/>
                <a:latin typeface="+mn-lt"/>
                <a:cs typeface="Calibri" panose="020F0502020204030204" pitchFamily="34" charset="0"/>
              </a:rPr>
              <a:t>：</a:t>
            </a:r>
            <a:endParaRPr kumimoji="0" lang="zh-CN" altLang="en-US" sz="1050" b="0" i="0" u="none" strike="noStrike" cap="none" normalizeH="0" baseline="0" dirty="0">
              <a:ln>
                <a:noFill/>
              </a:ln>
              <a:solidFill>
                <a:schemeClr val="tx1"/>
              </a:solidFill>
              <a:effectLst/>
              <a:latin typeface="+mn-lt"/>
            </a:endParaRPr>
          </a:p>
          <a:p>
            <a:pPr marL="266700" lvl="1" indent="-165100" defTabSz="914400">
              <a:spcAft>
                <a:spcPts val="100"/>
              </a:spcAft>
              <a:buClr>
                <a:srgbClr val="E8A900"/>
              </a:buClr>
              <a:buFont typeface="Calibri" panose="020F0502020204030204" pitchFamily="34" charset="0"/>
              <a:buChar char="&gt;"/>
            </a:pPr>
            <a:r>
              <a:rPr kumimoji="0" lang="zh-CN" altLang="en-US" sz="1050" b="0" i="0" u="none" strike="noStrike" cap="none" normalizeH="0" baseline="0" dirty="0" smtClean="0">
                <a:ln>
                  <a:noFill/>
                </a:ln>
                <a:solidFill>
                  <a:schemeClr val="tx1"/>
                </a:solidFill>
                <a:effectLst/>
                <a:latin typeface="+mn-lt"/>
                <a:cs typeface="Calibri" panose="020F0502020204030204" pitchFamily="34" charset="0"/>
              </a:rPr>
              <a:t>呼吸困难</a:t>
            </a:r>
            <a:endParaRPr kumimoji="0" lang="en-US" altLang="zh-CN" sz="1050" b="0" i="0" u="none" strike="noStrike" cap="none" normalizeH="0" baseline="0" dirty="0" smtClean="0">
              <a:ln>
                <a:noFill/>
              </a:ln>
              <a:solidFill>
                <a:schemeClr val="tx1"/>
              </a:solidFill>
              <a:effectLst/>
              <a:latin typeface="+mn-lt"/>
              <a:cs typeface="Calibri" panose="020F0502020204030204" pitchFamily="34" charset="0"/>
            </a:endParaRPr>
          </a:p>
          <a:p>
            <a:pPr marL="88900" lvl="0" indent="-88900" defTabSz="914400">
              <a:spcAft>
                <a:spcPts val="100"/>
              </a:spcAft>
              <a:buClr>
                <a:srgbClr val="E8A900"/>
              </a:buClr>
              <a:buFont typeface="Arial" panose="020B0604020202020204" pitchFamily="34" charset="0"/>
              <a:buChar char="•"/>
            </a:pPr>
            <a:r>
              <a:rPr lang="zh-CN" altLang="en-US" sz="1050" dirty="0">
                <a:solidFill>
                  <a:prstClr val="black"/>
                </a:solidFill>
                <a:latin typeface="Calibri" panose="020F0502020204030204"/>
                <a:cs typeface="Calibri" panose="020F0502020204030204" pitchFamily="34" charset="0"/>
              </a:rPr>
              <a:t>急性</a:t>
            </a:r>
            <a:r>
              <a:rPr lang="zh-CN" altLang="en-US" sz="1050" dirty="0" smtClean="0">
                <a:solidFill>
                  <a:prstClr val="black"/>
                </a:solidFill>
                <a:latin typeface="Calibri" panose="020F0502020204030204"/>
                <a:cs typeface="Calibri" panose="020F0502020204030204" pitchFamily="34" charset="0"/>
              </a:rPr>
              <a:t>加重</a:t>
            </a:r>
            <a:endParaRPr kumimoji="0" lang="zh-CN" altLang="en-US" sz="1400" b="0" i="0" u="none" strike="noStrike" cap="none" normalizeH="0" baseline="0" dirty="0">
              <a:ln>
                <a:noFill/>
              </a:ln>
              <a:solidFill>
                <a:schemeClr val="tx1"/>
              </a:solidFill>
              <a:effectLst/>
              <a:latin typeface="+mn-lt"/>
            </a:endParaRPr>
          </a:p>
        </p:txBody>
      </p:sp>
      <p:sp>
        <p:nvSpPr>
          <p:cNvPr id="35" name="Text Box 15"/>
          <p:cNvSpPr txBox="1">
            <a:spLocks noChangeArrowheads="1"/>
          </p:cNvSpPr>
          <p:nvPr/>
        </p:nvSpPr>
        <p:spPr bwMode="auto">
          <a:xfrm>
            <a:off x="7028927" y="4701798"/>
            <a:ext cx="1938098" cy="702756"/>
          </a:xfrm>
          <a:prstGeom prst="rect">
            <a:avLst/>
          </a:prstGeom>
          <a:solidFill>
            <a:srgbClr val="FBEED6"/>
          </a:solidFill>
          <a:ln>
            <a:noFill/>
          </a:ln>
        </p:spPr>
        <p:txBody>
          <a:bodyPr vert="horz" wrap="square" lIns="0" tIns="0" rIns="0" bIns="0" numCol="1" anchor="t" anchorCtr="0" compatLnSpc="1">
            <a:spAutoFit/>
          </a:bodyPr>
          <a:lstStyle/>
          <a:p>
            <a:pPr marL="88900" marR="0" lvl="0" indent="-88900" defTabSz="914400" rtl="0" eaLnBrk="0" fontAlgn="base" latinLnBrk="0" hangingPunct="0">
              <a:spcBef>
                <a:spcPct val="0"/>
              </a:spcBef>
              <a:spcAft>
                <a:spcPts val="100"/>
              </a:spcAft>
              <a:buClr>
                <a:srgbClr val="E8A900"/>
              </a:buClr>
              <a:buSzTx/>
              <a:buFont typeface="Arial" panose="020B0604020202020204" pitchFamily="34" charset="0"/>
              <a:buChar char="•"/>
            </a:pPr>
            <a:r>
              <a:rPr kumimoji="0" lang="zh-CN" altLang="en-US" sz="1100" b="0" i="0" u="none" strike="noStrike" cap="none" normalizeH="0" baseline="0" dirty="0" smtClean="0">
                <a:ln>
                  <a:noFill/>
                </a:ln>
                <a:solidFill>
                  <a:schemeClr val="tx1"/>
                </a:solidFill>
                <a:effectLst/>
                <a:cs typeface="Calibri" panose="020F0502020204030204" pitchFamily="34" charset="0"/>
              </a:rPr>
              <a:t>吸入</a:t>
            </a:r>
            <a:r>
              <a:rPr kumimoji="0" lang="zh-CN" altLang="en-US" sz="1100" b="0" i="0" u="none" strike="noStrike" cap="none" normalizeH="0" baseline="0" dirty="0">
                <a:ln>
                  <a:noFill/>
                </a:ln>
                <a:solidFill>
                  <a:schemeClr val="tx1"/>
                </a:solidFill>
                <a:effectLst/>
                <a:cs typeface="Calibri" panose="020F0502020204030204" pitchFamily="34" charset="0"/>
              </a:rPr>
              <a:t>技术及依从</a:t>
            </a:r>
            <a:r>
              <a:rPr kumimoji="0" lang="zh-CN" altLang="en-US" sz="1100" b="0" i="0" u="none" strike="noStrike" cap="none" normalizeH="0" baseline="0" dirty="0" smtClean="0">
                <a:ln>
                  <a:noFill/>
                </a:ln>
                <a:solidFill>
                  <a:schemeClr val="tx1"/>
                </a:solidFill>
                <a:effectLst/>
                <a:cs typeface="Calibri" panose="020F0502020204030204" pitchFamily="34" charset="0"/>
              </a:rPr>
              <a:t>性</a:t>
            </a:r>
            <a:endParaRPr kumimoji="0" lang="en-US" altLang="zh-CN" sz="1100" b="0" i="0" u="none" strike="noStrike" cap="none" normalizeH="0" baseline="0" dirty="0" smtClean="0">
              <a:ln>
                <a:noFill/>
              </a:ln>
              <a:solidFill>
                <a:schemeClr val="tx1"/>
              </a:solidFill>
              <a:effectLst/>
              <a:cs typeface="Calibri" panose="020F0502020204030204" pitchFamily="34" charset="0"/>
            </a:endParaRPr>
          </a:p>
          <a:p>
            <a:pPr marL="88900" lvl="0" indent="-88900" defTabSz="914400" eaLnBrk="0" fontAlgn="base" hangingPunct="0">
              <a:spcBef>
                <a:spcPct val="0"/>
              </a:spcBef>
              <a:spcAft>
                <a:spcPts val="100"/>
              </a:spcAft>
              <a:buClr>
                <a:srgbClr val="E8A900"/>
              </a:buClr>
              <a:buFont typeface="Arial" panose="020B0604020202020204" pitchFamily="34" charset="0"/>
              <a:buChar char="•"/>
            </a:pPr>
            <a:r>
              <a:rPr lang="zh-CN" altLang="en-US" sz="1100" dirty="0">
                <a:solidFill>
                  <a:prstClr val="black"/>
                </a:solidFill>
                <a:cs typeface="Calibri" panose="020F0502020204030204" pitchFamily="34" charset="0"/>
              </a:rPr>
              <a:t>非药物方法</a:t>
            </a:r>
            <a:br>
              <a:rPr lang="en-US" altLang="zh-CN" sz="1100" dirty="0">
                <a:solidFill>
                  <a:prstClr val="black"/>
                </a:solidFill>
                <a:cs typeface="Calibri" panose="020F0502020204030204" pitchFamily="34" charset="0"/>
              </a:rPr>
            </a:br>
            <a:r>
              <a:rPr lang="zh-CN" altLang="en-US" sz="1100" dirty="0">
                <a:solidFill>
                  <a:prstClr val="black"/>
                </a:solidFill>
                <a:cs typeface="Calibri" panose="020F0502020204030204" pitchFamily="34" charset="0"/>
              </a:rPr>
              <a:t>（</a:t>
            </a:r>
            <a:r>
              <a:rPr lang="zh-CN" altLang="en-US" sz="900" dirty="0">
                <a:solidFill>
                  <a:prstClr val="black"/>
                </a:solidFill>
                <a:cs typeface="Calibri" panose="020F0502020204030204" pitchFamily="34" charset="0"/>
              </a:rPr>
              <a:t>包括肺康复和自我管理教育）</a:t>
            </a:r>
            <a:endParaRPr lang="en-US" altLang="zh-CN" sz="900" dirty="0">
              <a:solidFill>
                <a:prstClr val="black"/>
              </a:solidFill>
              <a:cs typeface="Calibri" panose="020F0502020204030204" pitchFamily="34" charset="0"/>
            </a:endParaRPr>
          </a:p>
          <a:p>
            <a:pPr marL="88900" lvl="0" indent="-88900" defTabSz="914400" eaLnBrk="0" fontAlgn="base" hangingPunct="0">
              <a:spcBef>
                <a:spcPct val="0"/>
              </a:spcBef>
              <a:spcAft>
                <a:spcPts val="100"/>
              </a:spcAft>
              <a:buClr>
                <a:srgbClr val="E8A900"/>
              </a:buClr>
              <a:buFont typeface="Arial" panose="020B0604020202020204" pitchFamily="34" charset="0"/>
              <a:buChar char="•"/>
            </a:pPr>
            <a:r>
              <a:rPr lang="zh-CN" altLang="en-US" sz="1100" dirty="0">
                <a:solidFill>
                  <a:prstClr val="black"/>
                </a:solidFill>
                <a:cs typeface="Calibri" panose="020F0502020204030204" pitchFamily="34" charset="0"/>
              </a:rPr>
              <a:t>检查其他相关</a:t>
            </a:r>
            <a:r>
              <a:rPr lang="zh-CN" altLang="en-US" sz="1100" dirty="0" smtClean="0">
                <a:solidFill>
                  <a:prstClr val="black"/>
                </a:solidFill>
                <a:cs typeface="Calibri" panose="020F0502020204030204" pitchFamily="34" charset="0"/>
              </a:rPr>
              <a:t>疾病</a:t>
            </a:r>
            <a:endParaRPr kumimoji="0" lang="zh-CN" altLang="en-US" sz="1100" b="0" i="0" u="none" strike="noStrike" cap="none" normalizeH="0" baseline="0" dirty="0">
              <a:ln>
                <a:noFill/>
              </a:ln>
              <a:solidFill>
                <a:schemeClr val="tx1"/>
              </a:solidFill>
              <a:effectLst/>
            </a:endParaRPr>
          </a:p>
        </p:txBody>
      </p:sp>
      <p:grpSp>
        <p:nvGrpSpPr>
          <p:cNvPr id="2" name="Group 5"/>
          <p:cNvGrpSpPr/>
          <p:nvPr/>
        </p:nvGrpSpPr>
        <p:grpSpPr>
          <a:xfrm>
            <a:off x="10539080" y="0"/>
            <a:ext cx="1652920" cy="1699260"/>
            <a:chOff x="5105399" y="0"/>
            <a:chExt cx="1652920" cy="1699260"/>
          </a:xfrm>
        </p:grpSpPr>
        <p:pic>
          <p:nvPicPr>
            <p:cNvPr id="31"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32"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34"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36" name="Group 9"/>
          <p:cNvGrpSpPr/>
          <p:nvPr/>
        </p:nvGrpSpPr>
        <p:grpSpPr>
          <a:xfrm>
            <a:off x="10446950" y="0"/>
            <a:ext cx="1745050" cy="1652322"/>
            <a:chOff x="10446950" y="0"/>
            <a:chExt cx="1745050" cy="1652322"/>
          </a:xfrm>
        </p:grpSpPr>
        <p:pic>
          <p:nvPicPr>
            <p:cNvPr id="37"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38"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39" name="Group 19"/>
          <p:cNvGrpSpPr/>
          <p:nvPr/>
        </p:nvGrpSpPr>
        <p:grpSpPr>
          <a:xfrm>
            <a:off x="10240225" y="0"/>
            <a:ext cx="1951774" cy="1885964"/>
            <a:chOff x="10240225" y="0"/>
            <a:chExt cx="1951774" cy="1885964"/>
          </a:xfrm>
        </p:grpSpPr>
        <p:pic>
          <p:nvPicPr>
            <p:cNvPr id="40"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41"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42"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Pharmacological recommendations based on GOLD group A, B or E and blood eosinophils are given in this figure"/>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7" name="Title 6"/>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rPr>
              <a:t>Initial pharmacological treatment</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7169" name="图片 1"/>
          <p:cNvPicPr>
            <a:picLocks noChangeAspect="1" noChangeArrowheads="1"/>
          </p:cNvPicPr>
          <p:nvPr/>
        </p:nvPicPr>
        <p:blipFill rotWithShape="1">
          <a:blip r:embed="rId2">
            <a:extLst>
              <a:ext uri="{28A0092B-C50C-407E-A947-70E740481C1C}">
                <a14:useLocalDpi xmlns:a14="http://schemas.microsoft.com/office/drawing/2010/main" val="0"/>
              </a:ext>
            </a:extLst>
          </a:blip>
          <a:srcRect l="1057" t="1679" r="1467" b="1211"/>
          <a:stretch>
            <a:fillRect/>
          </a:stretch>
        </p:blipFill>
        <p:spPr bwMode="auto">
          <a:xfrm>
            <a:off x="2864498" y="140732"/>
            <a:ext cx="6137187" cy="6484003"/>
          </a:xfrm>
          <a:prstGeom prst="rect">
            <a:avLst/>
          </a:prstGeom>
          <a:noFill/>
          <a:extLst>
            <a:ext uri="{909E8E84-426E-40DD-AFC4-6F175D3DCCD1}">
              <a14:hiddenFill xmlns:a14="http://schemas.microsoft.com/office/drawing/2010/main">
                <a:solidFill>
                  <a:srgbClr val="FFFFFF"/>
                </a:solidFill>
              </a14:hiddenFill>
            </a:ext>
          </a:extLst>
        </p:spPr>
      </p:pic>
      <p:sp>
        <p:nvSpPr>
          <p:cNvPr id="2" name="文本框 2"/>
          <p:cNvSpPr txBox="1">
            <a:spLocks noChangeArrowheads="1"/>
          </p:cNvSpPr>
          <p:nvPr/>
        </p:nvSpPr>
        <p:spPr bwMode="auto">
          <a:xfrm>
            <a:off x="3120255" y="333375"/>
            <a:ext cx="182087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2000" b="1" i="0" u="none" strike="noStrike" cap="none" normalizeH="0" baseline="0" dirty="0">
                <a:ln>
                  <a:noFill/>
                </a:ln>
                <a:solidFill>
                  <a:srgbClr val="FFFFFF"/>
                </a:solidFill>
                <a:effectLst/>
                <a:cs typeface="Calibri" panose="020F0502020204030204" pitchFamily="34" charset="0"/>
              </a:rPr>
              <a:t>初始药物治疗</a:t>
            </a:r>
            <a:endParaRPr kumimoji="0" lang="zh-CN" altLang="en-US" sz="2000" b="0" i="0" u="none" strike="noStrike" cap="none" normalizeH="0" baseline="0" dirty="0">
              <a:ln>
                <a:noFill/>
              </a:ln>
              <a:solidFill>
                <a:schemeClr val="tx1"/>
              </a:solidFill>
              <a:effectLst/>
            </a:endParaRPr>
          </a:p>
        </p:txBody>
      </p:sp>
      <p:sp>
        <p:nvSpPr>
          <p:cNvPr id="20" name="Text Box 14"/>
          <p:cNvSpPr txBox="1">
            <a:spLocks noChangeArrowheads="1"/>
          </p:cNvSpPr>
          <p:nvPr/>
        </p:nvSpPr>
        <p:spPr bwMode="auto">
          <a:xfrm>
            <a:off x="8154218" y="472003"/>
            <a:ext cx="6413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just" defTabSz="914400" rtl="0" eaLnBrk="0" fontAlgn="base" latinLnBrk="0" hangingPunct="0">
              <a:spcBef>
                <a:spcPct val="0"/>
              </a:spcBef>
              <a:spcAft>
                <a:spcPct val="0"/>
              </a:spcAft>
              <a:buClrTx/>
              <a:buSzTx/>
              <a:buFontTx/>
              <a:buNone/>
            </a:pPr>
            <a:r>
              <a:rPr kumimoji="0" lang="zh-CN" altLang="en-US" sz="1400" b="1" i="0" u="none" strike="noStrike" cap="none" normalizeH="0" baseline="0" dirty="0">
                <a:ln>
                  <a:noFill/>
                </a:ln>
                <a:solidFill>
                  <a:srgbClr val="FFFFFF"/>
                </a:solidFill>
                <a:effectLst/>
                <a:cs typeface="Calibri" panose="020F0502020204030204" pitchFamily="34" charset="0"/>
              </a:rPr>
              <a:t>图 </a:t>
            </a:r>
            <a:r>
              <a:rPr kumimoji="0" lang="en-US" altLang="zh-CN" sz="1400" b="1" i="0" u="none" strike="noStrike" cap="none" normalizeH="0" baseline="0" dirty="0">
                <a:ln>
                  <a:noFill/>
                </a:ln>
                <a:solidFill>
                  <a:srgbClr val="FFFFFF"/>
                </a:solidFill>
                <a:effectLst/>
                <a:cs typeface="Calibri" panose="020F0502020204030204" pitchFamily="34" charset="0"/>
              </a:rPr>
              <a:t>3.8</a:t>
            </a:r>
            <a:endParaRPr kumimoji="0" lang="en-US" altLang="zh-CN" sz="1400" b="0" i="0" u="none" strike="noStrike" cap="none" normalizeH="0" baseline="0" dirty="0">
              <a:ln>
                <a:noFill/>
              </a:ln>
              <a:solidFill>
                <a:schemeClr val="tx1"/>
              </a:solidFill>
              <a:effectLst/>
            </a:endParaRPr>
          </a:p>
        </p:txBody>
      </p:sp>
      <p:sp>
        <p:nvSpPr>
          <p:cNvPr id="21" name="Text Box 13"/>
          <p:cNvSpPr txBox="1">
            <a:spLocks noChangeArrowheads="1"/>
          </p:cNvSpPr>
          <p:nvPr/>
        </p:nvSpPr>
        <p:spPr bwMode="auto">
          <a:xfrm>
            <a:off x="4042819" y="1460001"/>
            <a:ext cx="3776663"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zh-CN" sz="1200" b="1" i="0" u="none" strike="noStrike" cap="none" normalizeH="0" baseline="0" dirty="0">
                <a:ln>
                  <a:noFill/>
                </a:ln>
                <a:solidFill>
                  <a:srgbClr val="1F3661"/>
                </a:solidFill>
                <a:effectLst/>
                <a:cs typeface="Calibri" panose="020F0502020204030204" pitchFamily="34" charset="0"/>
              </a:rPr>
              <a:t>初始治疗</a:t>
            </a:r>
            <a:r>
              <a:rPr kumimoji="0" lang="en-US" altLang="zh-CN" sz="1200" b="0" i="0" u="none" strike="noStrike" cap="none" normalizeH="0" baseline="0" dirty="0">
                <a:ln>
                  <a:noFill/>
                </a:ln>
                <a:solidFill>
                  <a:srgbClr val="1F3661"/>
                </a:solidFill>
                <a:effectLst/>
                <a:cs typeface="Calibri" panose="020F0502020204030204" pitchFamily="34" charset="0"/>
              </a:rPr>
              <a:t>—</a:t>
            </a:r>
            <a:r>
              <a:rPr kumimoji="0" lang="zh-CN" altLang="en-US" sz="1200" b="0" i="0" u="none" strike="noStrike" cap="none" normalizeH="0" baseline="0" dirty="0">
                <a:ln>
                  <a:noFill/>
                </a:ln>
                <a:solidFill>
                  <a:srgbClr val="1F3661"/>
                </a:solidFill>
                <a:effectLst/>
                <a:cs typeface="Calibri" panose="020F0502020204030204" pitchFamily="34" charset="0"/>
              </a:rPr>
              <a:t>针对初次接受维持药物治疗的慢阻肺病患者</a:t>
            </a:r>
            <a:endParaRPr kumimoji="0" lang="zh-CN" altLang="en-US" sz="1200" b="0" i="0" u="none" strike="noStrike" cap="none" normalizeH="0" baseline="0" dirty="0">
              <a:ln>
                <a:noFill/>
              </a:ln>
              <a:solidFill>
                <a:srgbClr val="1F3661"/>
              </a:solidFill>
              <a:effectLst/>
            </a:endParaRPr>
          </a:p>
        </p:txBody>
      </p:sp>
      <p:sp>
        <p:nvSpPr>
          <p:cNvPr id="22" name="Text Box 12"/>
          <p:cNvSpPr txBox="1">
            <a:spLocks noChangeArrowheads="1"/>
          </p:cNvSpPr>
          <p:nvPr/>
        </p:nvSpPr>
        <p:spPr bwMode="auto">
          <a:xfrm>
            <a:off x="3078981" y="2225029"/>
            <a:ext cx="11652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1200" b="1" i="0" u="none" strike="noStrike" cap="none" normalizeH="0" baseline="0" dirty="0" smtClean="0">
                <a:ln>
                  <a:noFill/>
                </a:ln>
                <a:solidFill>
                  <a:srgbClr val="1F3661"/>
                </a:solidFill>
                <a:effectLst/>
                <a:cs typeface="Calibri" panose="020F0502020204030204" pitchFamily="34" charset="0"/>
              </a:rPr>
              <a:t>急性</a:t>
            </a:r>
            <a:r>
              <a:rPr kumimoji="0" lang="zh-CN" altLang="en-US" sz="1200" b="1" i="0" u="none" strike="noStrike" cap="none" normalizeH="0" baseline="0" dirty="0">
                <a:ln>
                  <a:noFill/>
                </a:ln>
                <a:solidFill>
                  <a:srgbClr val="1F3661"/>
                </a:solidFill>
                <a:effectLst/>
                <a:cs typeface="Calibri" panose="020F0502020204030204" pitchFamily="34" charset="0"/>
              </a:rPr>
              <a:t>加重病史</a:t>
            </a:r>
            <a:endParaRPr kumimoji="0" lang="zh-CN" altLang="en-US" sz="1200" b="0" i="0" u="none" strike="noStrike" cap="none" normalizeH="0" baseline="0" dirty="0">
              <a:ln>
                <a:noFill/>
              </a:ln>
              <a:solidFill>
                <a:srgbClr val="1F3661"/>
              </a:solidFill>
              <a:effectLst/>
            </a:endParaRPr>
          </a:p>
          <a:p>
            <a:pPr marL="0" marR="0" lvl="0" indent="0" algn="ctr" defTabSz="914400" rtl="0" eaLnBrk="0" fontAlgn="base" latinLnBrk="0" hangingPunct="0">
              <a:spcBef>
                <a:spcPct val="0"/>
              </a:spcBef>
              <a:spcAft>
                <a:spcPct val="0"/>
              </a:spcAft>
              <a:buClrTx/>
              <a:buSzTx/>
              <a:buFontTx/>
              <a:buNone/>
            </a:pPr>
            <a:r>
              <a:rPr kumimoji="0" lang="zh-CN" altLang="en-US" sz="1200" b="0" i="0" u="none" strike="noStrike" cap="none" normalizeH="0" baseline="0" dirty="0">
                <a:ln>
                  <a:noFill/>
                </a:ln>
                <a:solidFill>
                  <a:srgbClr val="1F3661"/>
                </a:solidFill>
                <a:effectLst/>
                <a:cs typeface="Calibri" panose="020F0502020204030204" pitchFamily="34" charset="0"/>
              </a:rPr>
              <a:t>（每年）</a:t>
            </a:r>
            <a:endParaRPr kumimoji="0" lang="zh-CN" altLang="en-US" sz="1200" b="0" i="0" u="none" strike="noStrike" cap="none" normalizeH="0" baseline="0" dirty="0">
              <a:ln>
                <a:noFill/>
              </a:ln>
              <a:solidFill>
                <a:srgbClr val="1F3661"/>
              </a:solidFill>
              <a:effectLst/>
            </a:endParaRPr>
          </a:p>
        </p:txBody>
      </p:sp>
      <p:sp>
        <p:nvSpPr>
          <p:cNvPr id="23" name="Text Box 19"/>
          <p:cNvSpPr txBox="1">
            <a:spLocks noChangeArrowheads="1"/>
          </p:cNvSpPr>
          <p:nvPr/>
        </p:nvSpPr>
        <p:spPr bwMode="auto">
          <a:xfrm>
            <a:off x="3118668" y="2916820"/>
            <a:ext cx="114458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1200" b="0" i="0" u="none" strike="noStrike" cap="none" normalizeH="0" baseline="0" dirty="0">
                <a:ln>
                  <a:noFill/>
                </a:ln>
                <a:solidFill>
                  <a:srgbClr val="1F4E79"/>
                </a:solidFill>
                <a:effectLst/>
                <a:cs typeface="Calibri" panose="020F0502020204030204" pitchFamily="34" charset="0"/>
              </a:rPr>
              <a:t>前一年有</a:t>
            </a:r>
            <a:r>
              <a:rPr kumimoji="0" lang="en-US" altLang="zh-CN" sz="1200" b="1" i="0" u="none" strike="noStrike" cap="none" normalizeH="0" baseline="0" dirty="0">
                <a:ln>
                  <a:noFill/>
                </a:ln>
                <a:solidFill>
                  <a:srgbClr val="1F4E79"/>
                </a:solidFill>
                <a:effectLst/>
                <a:cs typeface="Calibri" panose="020F0502020204030204" pitchFamily="34" charset="0"/>
              </a:rPr>
              <a:t>1</a:t>
            </a:r>
            <a:r>
              <a:rPr kumimoji="0" lang="zh-CN" altLang="en-US" sz="1200" b="1" i="0" u="none" strike="noStrike" cap="none" normalizeH="0" baseline="0" dirty="0">
                <a:ln>
                  <a:noFill/>
                </a:ln>
                <a:solidFill>
                  <a:srgbClr val="1F4E79"/>
                </a:solidFill>
                <a:effectLst/>
                <a:cs typeface="Calibri" panose="020F0502020204030204" pitchFamily="34" charset="0"/>
              </a:rPr>
              <a:t>次或多次（≥</a:t>
            </a:r>
            <a:r>
              <a:rPr kumimoji="0" lang="en-US" altLang="zh-CN" sz="1200" b="1" i="0" u="none" strike="noStrike" cap="none" normalizeH="0" baseline="0" dirty="0">
                <a:ln>
                  <a:noFill/>
                </a:ln>
                <a:solidFill>
                  <a:srgbClr val="1F4E79"/>
                </a:solidFill>
                <a:effectLst/>
                <a:cs typeface="Calibri" panose="020F0502020204030204" pitchFamily="34" charset="0"/>
              </a:rPr>
              <a:t>1</a:t>
            </a:r>
            <a:r>
              <a:rPr kumimoji="0" lang="zh-CN" altLang="en-US" sz="1200" b="1" i="0" u="none" strike="noStrike" cap="none" normalizeH="0" baseline="0" dirty="0">
                <a:ln>
                  <a:noFill/>
                </a:ln>
                <a:solidFill>
                  <a:srgbClr val="1F4E79"/>
                </a:solidFill>
                <a:effectLst/>
                <a:cs typeface="Calibri" panose="020F0502020204030204" pitchFamily="34" charset="0"/>
              </a:rPr>
              <a:t>次）</a:t>
            </a:r>
            <a:r>
              <a:rPr kumimoji="0" lang="zh-CN" altLang="en-US" sz="1200" b="0" i="0" u="none" strike="noStrike" cap="none" normalizeH="0" baseline="0" dirty="0">
                <a:ln>
                  <a:noFill/>
                </a:ln>
                <a:solidFill>
                  <a:srgbClr val="1F4E79"/>
                </a:solidFill>
                <a:effectLst/>
                <a:cs typeface="Calibri" panose="020F0502020204030204" pitchFamily="34" charset="0"/>
              </a:rPr>
              <a:t>中度或重度急性加重</a:t>
            </a:r>
            <a:endParaRPr kumimoji="0" lang="zh-CN" altLang="en-US" sz="1200" b="0" i="0" u="none" strike="noStrike" cap="none" normalizeH="0" baseline="0" dirty="0">
              <a:ln>
                <a:noFill/>
              </a:ln>
              <a:solidFill>
                <a:schemeClr val="tx1"/>
              </a:solidFill>
              <a:effectLst/>
            </a:endParaRPr>
          </a:p>
        </p:txBody>
      </p:sp>
      <p:sp>
        <p:nvSpPr>
          <p:cNvPr id="24" name="Text Box 18"/>
          <p:cNvSpPr txBox="1">
            <a:spLocks noChangeArrowheads="1"/>
          </p:cNvSpPr>
          <p:nvPr/>
        </p:nvSpPr>
        <p:spPr bwMode="auto">
          <a:xfrm>
            <a:off x="3108036" y="4084850"/>
            <a:ext cx="1234116"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zh-CN" sz="1200" b="0" i="0" u="none" strike="noStrike" cap="none" normalizeH="0" baseline="0" dirty="0">
                <a:ln>
                  <a:noFill/>
                </a:ln>
                <a:solidFill>
                  <a:srgbClr val="1F4E79"/>
                </a:solidFill>
                <a:effectLst/>
                <a:cs typeface="Calibri" panose="020F0502020204030204" pitchFamily="34" charset="0"/>
              </a:rPr>
              <a:t>前一年</a:t>
            </a:r>
            <a:r>
              <a:rPr kumimoji="0" lang="zh-CN" altLang="zh-CN" sz="1200" b="1" i="0" u="none" strike="noStrike" cap="none" normalizeH="0" baseline="0" dirty="0">
                <a:ln>
                  <a:noFill/>
                </a:ln>
                <a:solidFill>
                  <a:srgbClr val="1F4E79"/>
                </a:solidFill>
                <a:effectLst/>
                <a:cs typeface="Calibri" panose="020F0502020204030204" pitchFamily="34" charset="0"/>
              </a:rPr>
              <a:t>无（</a:t>
            </a:r>
            <a:r>
              <a:rPr kumimoji="0" lang="en-US" altLang="zh-CN" sz="1200" b="1" i="0" u="none" strike="noStrike" cap="none" normalizeH="0" baseline="0" dirty="0">
                <a:ln>
                  <a:noFill/>
                </a:ln>
                <a:solidFill>
                  <a:srgbClr val="1F4E79"/>
                </a:solidFill>
                <a:effectLst/>
                <a:cs typeface="Calibri" panose="020F0502020204030204" pitchFamily="34" charset="0"/>
              </a:rPr>
              <a:t>0</a:t>
            </a:r>
            <a:r>
              <a:rPr kumimoji="0" lang="zh-CN" altLang="en-US" sz="1200" b="1" i="0" u="none" strike="noStrike" cap="none" normalizeH="0" baseline="0" dirty="0">
                <a:ln>
                  <a:noFill/>
                </a:ln>
                <a:solidFill>
                  <a:srgbClr val="1F4E79"/>
                </a:solidFill>
                <a:effectLst/>
                <a:cs typeface="Calibri" panose="020F0502020204030204" pitchFamily="34" charset="0"/>
              </a:rPr>
              <a:t>次）</a:t>
            </a:r>
            <a:r>
              <a:rPr kumimoji="0" lang="zh-CN" altLang="en-US" sz="1200" b="0" i="0" u="none" strike="noStrike" cap="none" normalizeH="0" baseline="0" dirty="0">
                <a:ln>
                  <a:noFill/>
                </a:ln>
                <a:solidFill>
                  <a:srgbClr val="1F4E79"/>
                </a:solidFill>
                <a:effectLst/>
                <a:cs typeface="Calibri" panose="020F0502020204030204" pitchFamily="34" charset="0"/>
              </a:rPr>
              <a:t>中度或重度急性加重</a:t>
            </a:r>
            <a:endParaRPr kumimoji="0" lang="zh-CN" altLang="en-US" sz="1200" b="0" i="0" u="none" strike="noStrike" cap="none" normalizeH="0" baseline="0" dirty="0">
              <a:ln>
                <a:noFill/>
              </a:ln>
              <a:solidFill>
                <a:schemeClr val="tx1"/>
              </a:solidFill>
              <a:effectLst/>
            </a:endParaRPr>
          </a:p>
        </p:txBody>
      </p:sp>
      <p:sp>
        <p:nvSpPr>
          <p:cNvPr id="25" name="Text Box 5"/>
          <p:cNvSpPr txBox="1">
            <a:spLocks noChangeArrowheads="1"/>
          </p:cNvSpPr>
          <p:nvPr/>
        </p:nvSpPr>
        <p:spPr bwMode="auto">
          <a:xfrm>
            <a:off x="4525193" y="2729409"/>
            <a:ext cx="484188" cy="186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en-US" altLang="zh-CN" sz="1200" b="1" i="0" u="none" strike="noStrike" cap="none" normalizeH="0" baseline="0" dirty="0">
                <a:ln>
                  <a:noFill/>
                </a:ln>
                <a:solidFill>
                  <a:srgbClr val="1F3661"/>
                </a:solidFill>
                <a:effectLst/>
                <a:cs typeface="Calibri" panose="020F0502020204030204" pitchFamily="34" charset="0"/>
              </a:rPr>
              <a:t>E</a:t>
            </a:r>
            <a:r>
              <a:rPr kumimoji="0" lang="zh-CN" altLang="en-US" sz="1200" b="1" i="0" u="none" strike="noStrike" cap="none" normalizeH="0" baseline="0" dirty="0">
                <a:ln>
                  <a:noFill/>
                </a:ln>
                <a:solidFill>
                  <a:srgbClr val="1F3661"/>
                </a:solidFill>
                <a:effectLst/>
                <a:cs typeface="Calibri" panose="020F0502020204030204" pitchFamily="34" charset="0"/>
              </a:rPr>
              <a:t>组</a:t>
            </a:r>
            <a:endParaRPr kumimoji="0" lang="zh-CN" altLang="en-US" sz="1800" b="0" i="0" u="none" strike="noStrike" cap="none" normalizeH="0" baseline="0" dirty="0">
              <a:ln>
                <a:noFill/>
              </a:ln>
              <a:solidFill>
                <a:srgbClr val="1F3661"/>
              </a:solidFill>
              <a:effectLst/>
            </a:endParaRPr>
          </a:p>
        </p:txBody>
      </p:sp>
      <p:sp>
        <p:nvSpPr>
          <p:cNvPr id="26" name="Text Box 6"/>
          <p:cNvSpPr txBox="1">
            <a:spLocks noChangeArrowheads="1"/>
          </p:cNvSpPr>
          <p:nvPr/>
        </p:nvSpPr>
        <p:spPr bwMode="auto">
          <a:xfrm>
            <a:off x="4525193" y="3879149"/>
            <a:ext cx="55562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en-US" altLang="zh-CN" sz="1200" b="1" i="0" u="none" strike="noStrike" cap="none" normalizeH="0" baseline="0" dirty="0">
                <a:ln>
                  <a:noFill/>
                </a:ln>
                <a:solidFill>
                  <a:srgbClr val="1F3661"/>
                </a:solidFill>
                <a:effectLst/>
                <a:cs typeface="Calibri" panose="020F0502020204030204" pitchFamily="34" charset="0"/>
              </a:rPr>
              <a:t>A</a:t>
            </a:r>
            <a:r>
              <a:rPr kumimoji="0" lang="zh-CN" altLang="en-US" sz="1200" b="1" i="0" u="none" strike="noStrike" cap="none" normalizeH="0" baseline="0" dirty="0">
                <a:ln>
                  <a:noFill/>
                </a:ln>
                <a:solidFill>
                  <a:srgbClr val="1F3661"/>
                </a:solidFill>
                <a:effectLst/>
                <a:cs typeface="Calibri" panose="020F0502020204030204" pitchFamily="34" charset="0"/>
              </a:rPr>
              <a:t>组</a:t>
            </a:r>
            <a:endParaRPr kumimoji="0" lang="zh-CN" altLang="en-US" sz="1800" b="0" i="0" u="none" strike="noStrike" cap="none" normalizeH="0" baseline="0" dirty="0">
              <a:ln>
                <a:noFill/>
              </a:ln>
              <a:solidFill>
                <a:srgbClr val="1F3661"/>
              </a:solidFill>
              <a:effectLst/>
            </a:endParaRPr>
          </a:p>
        </p:txBody>
      </p:sp>
      <p:sp>
        <p:nvSpPr>
          <p:cNvPr id="27" name="Text Box 8"/>
          <p:cNvSpPr txBox="1">
            <a:spLocks noChangeArrowheads="1"/>
          </p:cNvSpPr>
          <p:nvPr/>
        </p:nvSpPr>
        <p:spPr bwMode="auto">
          <a:xfrm>
            <a:off x="6773093" y="3832225"/>
            <a:ext cx="55562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en-US" altLang="zh-CN" sz="1200" b="1" i="0" u="none" strike="noStrike" cap="none" normalizeH="0" baseline="0" dirty="0">
                <a:ln>
                  <a:noFill/>
                </a:ln>
                <a:solidFill>
                  <a:srgbClr val="1F3661"/>
                </a:solidFill>
                <a:effectLst/>
                <a:cs typeface="Calibri" panose="020F0502020204030204" pitchFamily="34" charset="0"/>
              </a:rPr>
              <a:t>B</a:t>
            </a:r>
            <a:r>
              <a:rPr kumimoji="0" lang="zh-CN" altLang="en-US" sz="1200" b="1" i="0" u="none" strike="noStrike" cap="none" normalizeH="0" baseline="0" dirty="0">
                <a:ln>
                  <a:noFill/>
                </a:ln>
                <a:solidFill>
                  <a:srgbClr val="1F3661"/>
                </a:solidFill>
                <a:effectLst/>
                <a:cs typeface="Calibri" panose="020F0502020204030204" pitchFamily="34" charset="0"/>
              </a:rPr>
              <a:t>组</a:t>
            </a:r>
            <a:endParaRPr kumimoji="0" lang="zh-CN" altLang="en-US" sz="1800" b="0" i="0" u="none" strike="noStrike" cap="none" normalizeH="0" baseline="0" dirty="0">
              <a:ln>
                <a:noFill/>
              </a:ln>
              <a:solidFill>
                <a:srgbClr val="1F3661"/>
              </a:solidFill>
              <a:effectLst/>
            </a:endParaRPr>
          </a:p>
        </p:txBody>
      </p:sp>
      <p:sp>
        <p:nvSpPr>
          <p:cNvPr id="28" name="Text Box 3"/>
          <p:cNvSpPr txBox="1">
            <a:spLocks noChangeArrowheads="1"/>
          </p:cNvSpPr>
          <p:nvPr/>
        </p:nvSpPr>
        <p:spPr bwMode="auto">
          <a:xfrm>
            <a:off x="5689988" y="2961864"/>
            <a:ext cx="185102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en-US" altLang="zh-CN" sz="1600" b="1" i="0" u="none" strike="noStrike" cap="none" normalizeH="0" baseline="0" dirty="0">
                <a:ln>
                  <a:noFill/>
                </a:ln>
                <a:solidFill>
                  <a:srgbClr val="1F3661"/>
                </a:solidFill>
                <a:effectLst/>
                <a:cs typeface="Calibri" panose="020F0502020204030204" pitchFamily="34" charset="0"/>
              </a:rPr>
              <a:t>LABA+LAMA*</a:t>
            </a:r>
            <a:endParaRPr kumimoji="0" lang="en-US" altLang="zh-CN" sz="1600" b="0" i="0" u="none" strike="noStrike" cap="none" normalizeH="0" baseline="0" dirty="0">
              <a:ln>
                <a:noFill/>
              </a:ln>
              <a:solidFill>
                <a:srgbClr val="1F3661"/>
              </a:solidFill>
              <a:effectLst/>
            </a:endParaRPr>
          </a:p>
        </p:txBody>
      </p:sp>
      <p:sp>
        <p:nvSpPr>
          <p:cNvPr id="29" name="Text Box 2"/>
          <p:cNvSpPr txBox="1">
            <a:spLocks noChangeArrowheads="1"/>
          </p:cNvSpPr>
          <p:nvPr/>
        </p:nvSpPr>
        <p:spPr bwMode="auto">
          <a:xfrm>
            <a:off x="5051019" y="3300492"/>
            <a:ext cx="3128963"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1200" b="0" i="1" u="none" strike="noStrike" cap="none" normalizeH="0" baseline="0" dirty="0">
                <a:ln>
                  <a:noFill/>
                </a:ln>
                <a:solidFill>
                  <a:srgbClr val="1F3661"/>
                </a:solidFill>
                <a:effectLst/>
                <a:cs typeface="Calibri" panose="020F0502020204030204" pitchFamily="34" charset="0"/>
              </a:rPr>
              <a:t>如果血</a:t>
            </a:r>
            <a:r>
              <a:rPr kumimoji="0" lang="en-US" altLang="zh-CN" sz="1200" b="0" i="1" u="none" strike="noStrike" cap="none" normalizeH="0" baseline="0" dirty="0">
                <a:ln>
                  <a:noFill/>
                </a:ln>
                <a:solidFill>
                  <a:srgbClr val="1F3661"/>
                </a:solidFill>
                <a:effectLst/>
                <a:cs typeface="Calibri" panose="020F0502020204030204" pitchFamily="34" charset="0"/>
              </a:rPr>
              <a:t>eos≥300</a:t>
            </a:r>
            <a:r>
              <a:rPr kumimoji="0" lang="zh-CN" altLang="en-US" sz="1200" b="0" i="1" u="none" strike="noStrike" cap="none" normalizeH="0" baseline="0" dirty="0">
                <a:ln>
                  <a:noFill/>
                </a:ln>
                <a:solidFill>
                  <a:srgbClr val="1F3661"/>
                </a:solidFill>
                <a:effectLst/>
                <a:cs typeface="Calibri" panose="020F0502020204030204" pitchFamily="34" charset="0"/>
              </a:rPr>
              <a:t>，考虑</a:t>
            </a:r>
            <a:r>
              <a:rPr kumimoji="0" lang="en-US" altLang="zh-CN" sz="1200" b="0" i="1" u="none" strike="noStrike" cap="none" normalizeH="0" baseline="0" dirty="0">
                <a:ln>
                  <a:noFill/>
                </a:ln>
                <a:solidFill>
                  <a:srgbClr val="1F3661"/>
                </a:solidFill>
                <a:effectLst/>
                <a:cs typeface="Calibri" panose="020F0502020204030204" pitchFamily="34" charset="0"/>
              </a:rPr>
              <a:t>LABA + LAMA + ICS*</a:t>
            </a:r>
            <a:endParaRPr kumimoji="0" lang="en-US" altLang="zh-CN" sz="1200" b="0" i="0" u="none" strike="noStrike" cap="none" normalizeH="0" baseline="0" dirty="0">
              <a:ln>
                <a:noFill/>
              </a:ln>
              <a:solidFill>
                <a:srgbClr val="1F3661"/>
              </a:solidFill>
              <a:effectLst/>
            </a:endParaRPr>
          </a:p>
        </p:txBody>
      </p:sp>
      <p:sp>
        <p:nvSpPr>
          <p:cNvPr id="30" name="Text Box 7"/>
          <p:cNvSpPr txBox="1">
            <a:spLocks noChangeArrowheads="1"/>
          </p:cNvSpPr>
          <p:nvPr/>
        </p:nvSpPr>
        <p:spPr bwMode="auto">
          <a:xfrm>
            <a:off x="4571231" y="4189690"/>
            <a:ext cx="185102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1600" b="1" i="0" u="none" strike="noStrike" cap="none" normalizeH="0" baseline="0" dirty="0">
                <a:ln>
                  <a:noFill/>
                </a:ln>
                <a:solidFill>
                  <a:srgbClr val="1F3661"/>
                </a:solidFill>
                <a:effectLst/>
                <a:cs typeface="Calibri" panose="020F0502020204030204" pitchFamily="34" charset="0"/>
              </a:rPr>
              <a:t>一种支气管舒张剂</a:t>
            </a:r>
            <a:endParaRPr kumimoji="0" lang="zh-CN" altLang="en-US" sz="1600" b="0" i="0" u="none" strike="noStrike" cap="none" normalizeH="0" baseline="0" dirty="0">
              <a:ln>
                <a:noFill/>
              </a:ln>
              <a:solidFill>
                <a:srgbClr val="1F3661"/>
              </a:solidFill>
              <a:effectLst/>
            </a:endParaRPr>
          </a:p>
        </p:txBody>
      </p:sp>
      <p:sp>
        <p:nvSpPr>
          <p:cNvPr id="31" name="Text Box 9"/>
          <p:cNvSpPr txBox="1">
            <a:spLocks noChangeArrowheads="1"/>
          </p:cNvSpPr>
          <p:nvPr/>
        </p:nvSpPr>
        <p:spPr bwMode="auto">
          <a:xfrm>
            <a:off x="6893969" y="4198357"/>
            <a:ext cx="185102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en-US" altLang="zh-CN" sz="1600" b="1" i="0" u="none" strike="noStrike" cap="none" normalizeH="0" baseline="0" dirty="0">
                <a:ln>
                  <a:noFill/>
                </a:ln>
                <a:solidFill>
                  <a:srgbClr val="1F3661"/>
                </a:solidFill>
                <a:effectLst/>
                <a:cs typeface="Calibri" panose="020F0502020204030204" pitchFamily="34" charset="0"/>
              </a:rPr>
              <a:t>LABA+LAMA*</a:t>
            </a:r>
            <a:endParaRPr kumimoji="0" lang="en-US" altLang="zh-CN" sz="1600" b="0" i="0" u="none" strike="noStrike" cap="none" normalizeH="0" baseline="0" dirty="0">
              <a:ln>
                <a:noFill/>
              </a:ln>
              <a:solidFill>
                <a:srgbClr val="1F3661"/>
              </a:solidFill>
              <a:effectLst/>
            </a:endParaRPr>
          </a:p>
        </p:txBody>
      </p:sp>
      <p:sp>
        <p:nvSpPr>
          <p:cNvPr id="32" name="Text Box 10"/>
          <p:cNvSpPr txBox="1">
            <a:spLocks noChangeArrowheads="1"/>
          </p:cNvSpPr>
          <p:nvPr/>
        </p:nvSpPr>
        <p:spPr bwMode="auto">
          <a:xfrm>
            <a:off x="6342982" y="5497061"/>
            <a:ext cx="59848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1200" b="1" i="0" u="none" strike="noStrike" cap="none" normalizeH="0" baseline="0" dirty="0">
                <a:ln>
                  <a:noFill/>
                </a:ln>
                <a:solidFill>
                  <a:srgbClr val="1F3661"/>
                </a:solidFill>
                <a:effectLst/>
                <a:cs typeface="Calibri" panose="020F0502020204030204" pitchFamily="34" charset="0"/>
              </a:rPr>
              <a:t>症状</a:t>
            </a:r>
            <a:endParaRPr kumimoji="0" lang="zh-CN" altLang="en-US" sz="1200" b="0" i="0" u="none" strike="noStrike" cap="none" normalizeH="0" baseline="0" dirty="0">
              <a:ln>
                <a:noFill/>
              </a:ln>
              <a:solidFill>
                <a:srgbClr val="1F3661"/>
              </a:solidFill>
              <a:effectLst/>
            </a:endParaRPr>
          </a:p>
        </p:txBody>
      </p:sp>
      <p:sp>
        <p:nvSpPr>
          <p:cNvPr id="33" name="Text Box 11"/>
          <p:cNvSpPr txBox="1">
            <a:spLocks noChangeArrowheads="1"/>
          </p:cNvSpPr>
          <p:nvPr/>
        </p:nvSpPr>
        <p:spPr bwMode="auto">
          <a:xfrm>
            <a:off x="3078981" y="5850002"/>
            <a:ext cx="571658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lnSpc>
                <a:spcPct val="120000"/>
              </a:lnSpc>
              <a:spcBef>
                <a:spcPct val="0"/>
              </a:spcBef>
              <a:spcAft>
                <a:spcPct val="0"/>
              </a:spcAft>
              <a:buClrTx/>
              <a:buSzTx/>
              <a:buFontTx/>
              <a:buNone/>
            </a:pPr>
            <a:r>
              <a:rPr kumimoji="0" lang="en-US" altLang="zh-CN" sz="1000" b="0" i="0" u="none" strike="noStrike" cap="none" normalizeH="0" baseline="0" dirty="0">
                <a:ln>
                  <a:noFill/>
                </a:ln>
                <a:solidFill>
                  <a:srgbClr val="000000"/>
                </a:solidFill>
                <a:effectLst/>
                <a:cs typeface="Calibri" panose="020F0502020204030204" pitchFamily="34" charset="0"/>
              </a:rPr>
              <a:t>* </a:t>
            </a:r>
            <a:r>
              <a:rPr kumimoji="0" lang="zh-CN" altLang="en-US" sz="1000" b="0" i="0" u="none" strike="noStrike" cap="none" normalizeH="0" baseline="0" dirty="0">
                <a:ln>
                  <a:noFill/>
                </a:ln>
                <a:solidFill>
                  <a:srgbClr val="000000"/>
                </a:solidFill>
                <a:effectLst/>
                <a:cs typeface="Calibri" panose="020F0502020204030204" pitchFamily="34" charset="0"/>
              </a:rPr>
              <a:t>单吸入器疗法可能比多吸入器更方便有效；单吸入器可提高治疗依从性。</a:t>
            </a:r>
            <a:endParaRPr kumimoji="0" lang="zh-CN" altLang="en-US" sz="1000" b="0" i="0" u="none" strike="noStrike" cap="none" normalizeH="0" baseline="0" dirty="0">
              <a:ln>
                <a:noFill/>
              </a:ln>
              <a:solidFill>
                <a:schemeClr val="tx1"/>
              </a:solidFill>
              <a:effectLst/>
            </a:endParaRPr>
          </a:p>
          <a:p>
            <a:pPr marL="0" marR="0" lvl="0" indent="0" defTabSz="914400" rtl="0" eaLnBrk="0" fontAlgn="base" latinLnBrk="0" hangingPunct="0">
              <a:lnSpc>
                <a:spcPct val="120000"/>
              </a:lnSpc>
              <a:spcBef>
                <a:spcPct val="0"/>
              </a:spcBef>
              <a:spcAft>
                <a:spcPct val="0"/>
              </a:spcAft>
              <a:buClrTx/>
              <a:buSzTx/>
              <a:buFontTx/>
              <a:buNone/>
            </a:pPr>
            <a:r>
              <a:rPr kumimoji="0" lang="zh-CN" altLang="en-US" sz="1000" b="0" i="0" u="none" strike="noStrike" cap="none" normalizeH="0" baseline="0" dirty="0">
                <a:ln>
                  <a:noFill/>
                </a:ln>
                <a:solidFill>
                  <a:srgbClr val="000000"/>
                </a:solidFill>
                <a:effectLst/>
                <a:cs typeface="Calibri" panose="020F0502020204030204" pitchFamily="34" charset="0"/>
              </a:rPr>
              <a:t>急性加重指每年急性加重的次数；</a:t>
            </a:r>
            <a:r>
              <a:rPr kumimoji="0" lang="en-US" altLang="zh-CN" sz="1000" b="0" i="0" u="none" strike="noStrike" cap="none" normalizeH="0" baseline="0" dirty="0" err="1">
                <a:ln>
                  <a:noFill/>
                </a:ln>
                <a:solidFill>
                  <a:srgbClr val="000000"/>
                </a:solidFill>
                <a:effectLst/>
                <a:cs typeface="Calibri" panose="020F0502020204030204" pitchFamily="34" charset="0"/>
              </a:rPr>
              <a:t>eos</a:t>
            </a:r>
            <a:r>
              <a:rPr kumimoji="0" lang="zh-CN" altLang="en-US" sz="1000" b="0" i="0" u="none" strike="noStrike" cap="none" normalizeH="0" baseline="0" dirty="0">
                <a:ln>
                  <a:noFill/>
                </a:ln>
                <a:solidFill>
                  <a:srgbClr val="000000"/>
                </a:solidFill>
                <a:effectLst/>
                <a:cs typeface="Calibri" panose="020F0502020204030204" pitchFamily="34" charset="0"/>
              </a:rPr>
              <a:t>：每微升细胞中的血嗜酸性粒细胞计数；</a:t>
            </a:r>
            <a:r>
              <a:rPr kumimoji="0" lang="en-US" altLang="zh-CN" sz="1000" b="0" i="0" u="none" strike="noStrike" cap="none" normalizeH="0" baseline="0" dirty="0" err="1">
                <a:ln>
                  <a:noFill/>
                </a:ln>
                <a:solidFill>
                  <a:srgbClr val="000000"/>
                </a:solidFill>
                <a:effectLst/>
                <a:cs typeface="Calibri" panose="020F0502020204030204" pitchFamily="34" charset="0"/>
              </a:rPr>
              <a:t>mMRC</a:t>
            </a:r>
            <a:r>
              <a:rPr kumimoji="0" lang="zh-CN" altLang="en-US" sz="1000" b="0" i="0" u="none" strike="noStrike" cap="none" normalizeH="0" baseline="0" dirty="0">
                <a:ln>
                  <a:noFill/>
                </a:ln>
                <a:solidFill>
                  <a:srgbClr val="000000"/>
                </a:solidFill>
                <a:effectLst/>
                <a:cs typeface="Calibri" panose="020F0502020204030204" pitchFamily="34" charset="0"/>
              </a:rPr>
              <a:t>：改良英国医学研究委员会呼吸困难问卷；</a:t>
            </a:r>
            <a:r>
              <a:rPr kumimoji="0" lang="en-US" altLang="zh-CN" sz="1000" b="0" i="0" u="none" strike="noStrike" cap="none" normalizeH="0" baseline="0" dirty="0">
                <a:ln>
                  <a:noFill/>
                </a:ln>
                <a:solidFill>
                  <a:srgbClr val="000000"/>
                </a:solidFill>
                <a:effectLst/>
                <a:cs typeface="Calibri" panose="020F0502020204030204" pitchFamily="34" charset="0"/>
              </a:rPr>
              <a:t>CAAT</a:t>
            </a:r>
            <a:r>
              <a:rPr kumimoji="0" lang="en-US" altLang="zh-CN" sz="1000" b="0" i="0" u="none" strike="noStrike" cap="none" normalizeH="0" baseline="30000" dirty="0">
                <a:ln>
                  <a:noFill/>
                </a:ln>
                <a:solidFill>
                  <a:srgbClr val="000000"/>
                </a:solidFill>
                <a:effectLst/>
                <a:cs typeface="Calibri" panose="020F0502020204030204" pitchFamily="34" charset="0"/>
              </a:rPr>
              <a:t>TM</a:t>
            </a:r>
            <a:r>
              <a:rPr kumimoji="0" lang="zh-CN" altLang="en-US" sz="1000" b="0" i="0" u="none" strike="noStrike" cap="none" normalizeH="0" baseline="0" dirty="0">
                <a:ln>
                  <a:noFill/>
                </a:ln>
                <a:solidFill>
                  <a:srgbClr val="000000"/>
                </a:solidFill>
                <a:effectLst/>
                <a:cs typeface="Calibri" panose="020F0502020204030204" pitchFamily="34" charset="0"/>
              </a:rPr>
              <a:t>：慢性气道评估测试</a:t>
            </a:r>
            <a:r>
              <a:rPr kumimoji="0" lang="en-US" altLang="zh-CN" sz="1000" b="0" i="0" u="none" strike="noStrike" cap="none" normalizeH="0" baseline="30000" dirty="0">
                <a:ln>
                  <a:noFill/>
                </a:ln>
                <a:solidFill>
                  <a:srgbClr val="000000"/>
                </a:solidFill>
                <a:effectLst/>
                <a:cs typeface="Calibri" panose="020F0502020204030204" pitchFamily="34" charset="0"/>
              </a:rPr>
              <a:t>TM</a:t>
            </a:r>
            <a:r>
              <a:rPr kumimoji="0" lang="zh-CN" altLang="en-US" sz="1000" b="0" i="0" u="none" strike="noStrike" cap="none" normalizeH="0" baseline="0" dirty="0">
                <a:ln>
                  <a:noFill/>
                </a:ln>
                <a:solidFill>
                  <a:srgbClr val="000000"/>
                </a:solidFill>
                <a:effectLst/>
                <a:cs typeface="Calibri" panose="020F0502020204030204" pitchFamily="34" charset="0"/>
              </a:rPr>
              <a:t>。</a:t>
            </a:r>
            <a:endParaRPr kumimoji="0" lang="zh-CN" altLang="en-US" sz="1000" b="0" i="0" u="none" strike="noStrike" cap="none" normalizeH="0" baseline="0" dirty="0">
              <a:ln>
                <a:noFill/>
              </a:ln>
              <a:solidFill>
                <a:schemeClr val="tx1"/>
              </a:solidFill>
              <a:effectLst/>
            </a:endParaRPr>
          </a:p>
        </p:txBody>
      </p:sp>
      <p:sp>
        <p:nvSpPr>
          <p:cNvPr id="34" name="Text Box 15"/>
          <p:cNvSpPr txBox="1">
            <a:spLocks noChangeArrowheads="1"/>
          </p:cNvSpPr>
          <p:nvPr/>
        </p:nvSpPr>
        <p:spPr bwMode="auto">
          <a:xfrm>
            <a:off x="5179242" y="1073935"/>
            <a:ext cx="1530350" cy="246221"/>
          </a:xfrm>
          <a:prstGeom prst="rect">
            <a:avLst/>
          </a:prstGeom>
          <a:solidFill>
            <a:srgbClr val="00824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en-US" altLang="zh-CN" sz="1600" b="1" i="0" u="none" strike="noStrike" cap="none" normalizeH="0" baseline="0" dirty="0">
                <a:ln>
                  <a:noFill/>
                </a:ln>
                <a:solidFill>
                  <a:srgbClr val="1F3661"/>
                </a:solidFill>
                <a:effectLst/>
                <a:cs typeface="Calibri" panose="020F0502020204030204" pitchFamily="34" charset="0"/>
              </a:rPr>
              <a:t>❶</a:t>
            </a:r>
            <a:r>
              <a:rPr kumimoji="0" lang="en-US" altLang="ja-JP" sz="1600" b="1" i="0" u="none" strike="noStrike" cap="none" normalizeH="0" baseline="0" dirty="0">
                <a:ln>
                  <a:noFill/>
                </a:ln>
                <a:solidFill>
                  <a:srgbClr val="1F3661"/>
                </a:solidFill>
                <a:effectLst/>
                <a:cs typeface="Calibri" panose="020F0502020204030204" pitchFamily="34" charset="0"/>
              </a:rPr>
              <a:t> </a:t>
            </a:r>
            <a:r>
              <a:rPr kumimoji="0" lang="ja-JP" altLang="en-US" sz="1600" b="1" i="0" u="none" strike="noStrike" cap="none" normalizeH="0" baseline="0" dirty="0">
                <a:ln>
                  <a:noFill/>
                </a:ln>
                <a:solidFill>
                  <a:srgbClr val="1F3661"/>
                </a:solidFill>
                <a:effectLst/>
                <a:latin typeface="等线" panose="02010600030101010101" pitchFamily="2" charset="-122"/>
                <a:ea typeface="等线" panose="02010600030101010101" pitchFamily="2" charset="-122"/>
                <a:cs typeface="Calibri" panose="020F0502020204030204" pitchFamily="34" charset="0"/>
              </a:rPr>
              <a:t>初始治疗</a:t>
            </a:r>
            <a:endParaRPr kumimoji="0" lang="ja-JP" altLang="en-US" sz="1600" b="0" i="0" u="none" strike="noStrike" cap="none" normalizeH="0" baseline="0" dirty="0">
              <a:ln>
                <a:noFill/>
              </a:ln>
              <a:solidFill>
                <a:srgbClr val="1F3661"/>
              </a:solidFill>
              <a:effectLst/>
              <a:latin typeface="等线" panose="02010600030101010101" pitchFamily="2" charset="-122"/>
              <a:ea typeface="等线" panose="02010600030101010101" pitchFamily="2" charset="-122"/>
            </a:endParaRPr>
          </a:p>
        </p:txBody>
      </p:sp>
      <p:sp>
        <p:nvSpPr>
          <p:cNvPr id="35" name="Text Box 16"/>
          <p:cNvSpPr txBox="1">
            <a:spLocks noChangeArrowheads="1"/>
          </p:cNvSpPr>
          <p:nvPr/>
        </p:nvSpPr>
        <p:spPr bwMode="auto">
          <a:xfrm>
            <a:off x="4836925" y="5041675"/>
            <a:ext cx="1430564" cy="153888"/>
          </a:xfrm>
          <a:prstGeom prst="rect">
            <a:avLst/>
          </a:prstGeom>
          <a:solidFill>
            <a:srgbClr val="D2CFD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en-US" altLang="zh-CN" sz="1000" b="0" i="0" u="none" strike="noStrike" cap="none" normalizeH="0" baseline="0" dirty="0" err="1">
                <a:ln>
                  <a:noFill/>
                </a:ln>
                <a:solidFill>
                  <a:srgbClr val="1F4E79"/>
                </a:solidFill>
                <a:effectLst/>
                <a:cs typeface="Calibri" panose="020F0502020204030204" pitchFamily="34" charset="0"/>
              </a:rPr>
              <a:t>mMRC</a:t>
            </a:r>
            <a:r>
              <a:rPr kumimoji="0" lang="en-US" altLang="ja-JP" sz="1000" b="0" i="0" u="none" strike="noStrike" cap="none" normalizeH="0" baseline="0" dirty="0">
                <a:ln>
                  <a:noFill/>
                </a:ln>
                <a:solidFill>
                  <a:srgbClr val="1F4E79"/>
                </a:solidFill>
                <a:effectLst/>
                <a:cs typeface="Calibri" panose="020F0502020204030204" pitchFamily="34" charset="0"/>
              </a:rPr>
              <a:t> </a:t>
            </a:r>
            <a:r>
              <a:rPr kumimoji="0" lang="en-US" altLang="zh-CN" sz="1000" b="0" i="0" u="none" strike="noStrike" cap="none" normalizeH="0" baseline="0" dirty="0">
                <a:ln>
                  <a:noFill/>
                </a:ln>
                <a:solidFill>
                  <a:srgbClr val="1F4E79"/>
                </a:solidFill>
                <a:effectLst/>
                <a:cs typeface="Calibri" panose="020F0502020204030204" pitchFamily="34" charset="0"/>
              </a:rPr>
              <a:t>0-1,</a:t>
            </a:r>
            <a:r>
              <a:rPr kumimoji="0" lang="en-US" altLang="ja-JP" sz="1000" b="0" i="0" u="none" strike="noStrike" cap="none" normalizeH="0" baseline="0" dirty="0">
                <a:ln>
                  <a:noFill/>
                </a:ln>
                <a:solidFill>
                  <a:srgbClr val="1F4E79"/>
                </a:solidFill>
                <a:effectLst/>
                <a:cs typeface="Calibri" panose="020F0502020204030204" pitchFamily="34" charset="0"/>
              </a:rPr>
              <a:t> </a:t>
            </a:r>
            <a:r>
              <a:rPr kumimoji="0" lang="en-US" altLang="zh-CN" sz="1000" b="0" i="0" u="none" strike="noStrike" cap="none" normalizeH="0" baseline="0" dirty="0">
                <a:ln>
                  <a:noFill/>
                </a:ln>
                <a:solidFill>
                  <a:srgbClr val="1F4E79"/>
                </a:solidFill>
                <a:effectLst/>
                <a:cs typeface="Calibri" panose="020F0502020204030204" pitchFamily="34" charset="0"/>
              </a:rPr>
              <a:t>CAAT</a:t>
            </a:r>
            <a:r>
              <a:rPr kumimoji="0" lang="en-US" altLang="ja-JP" sz="1000" b="0" i="0" u="none" strike="noStrike" cap="none" normalizeH="0" baseline="0" dirty="0">
                <a:ln>
                  <a:noFill/>
                </a:ln>
                <a:solidFill>
                  <a:srgbClr val="1F4E79"/>
                </a:solidFill>
                <a:effectLst/>
                <a:cs typeface="Calibri" panose="020F0502020204030204" pitchFamily="34" charset="0"/>
              </a:rPr>
              <a:t> </a:t>
            </a:r>
            <a:r>
              <a:rPr kumimoji="0" lang="en-US" altLang="zh-CN" sz="1000" b="0" i="0" u="none" strike="noStrike" cap="none" normalizeH="0" baseline="0" dirty="0">
                <a:ln>
                  <a:noFill/>
                </a:ln>
                <a:solidFill>
                  <a:srgbClr val="1F4E79"/>
                </a:solidFill>
                <a:effectLst/>
                <a:cs typeface="Calibri" panose="020F0502020204030204" pitchFamily="34" charset="0"/>
              </a:rPr>
              <a:t>&lt;</a:t>
            </a:r>
            <a:r>
              <a:rPr kumimoji="0" lang="en-US" altLang="ja-JP" sz="1000" b="0" i="0" u="none" strike="noStrike" cap="none" normalizeH="0" baseline="0" dirty="0">
                <a:ln>
                  <a:noFill/>
                </a:ln>
                <a:solidFill>
                  <a:srgbClr val="1F4E79"/>
                </a:solidFill>
                <a:effectLst/>
                <a:cs typeface="Calibri" panose="020F0502020204030204" pitchFamily="34" charset="0"/>
              </a:rPr>
              <a:t> </a:t>
            </a:r>
            <a:r>
              <a:rPr kumimoji="0" lang="en-US" altLang="zh-CN" sz="1000" b="0" i="0" u="none" strike="noStrike" cap="none" normalizeH="0" baseline="0" dirty="0">
                <a:ln>
                  <a:noFill/>
                </a:ln>
                <a:solidFill>
                  <a:srgbClr val="1F4E79"/>
                </a:solidFill>
                <a:effectLst/>
                <a:cs typeface="Calibri" panose="020F0502020204030204" pitchFamily="34" charset="0"/>
              </a:rPr>
              <a:t>10</a:t>
            </a:r>
            <a:endParaRPr kumimoji="0" lang="en-US" altLang="zh-CN" sz="1000" b="0" i="0" u="none" strike="noStrike" cap="none" normalizeH="0" baseline="0" dirty="0">
              <a:ln>
                <a:noFill/>
              </a:ln>
              <a:solidFill>
                <a:schemeClr val="tx1"/>
              </a:solidFill>
              <a:effectLst/>
            </a:endParaRPr>
          </a:p>
        </p:txBody>
      </p:sp>
      <p:sp>
        <p:nvSpPr>
          <p:cNvPr id="36" name="Text Box 17"/>
          <p:cNvSpPr txBox="1">
            <a:spLocks noChangeArrowheads="1"/>
          </p:cNvSpPr>
          <p:nvPr/>
        </p:nvSpPr>
        <p:spPr bwMode="auto">
          <a:xfrm>
            <a:off x="7075683" y="5050974"/>
            <a:ext cx="1430563" cy="153888"/>
          </a:xfrm>
          <a:prstGeom prst="rect">
            <a:avLst/>
          </a:prstGeom>
          <a:solidFill>
            <a:srgbClr val="D2CFD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en-US" altLang="zh-CN" sz="1000" b="0" i="0" u="none" strike="noStrike" cap="none" normalizeH="0" baseline="0" dirty="0" err="1">
                <a:ln>
                  <a:noFill/>
                </a:ln>
                <a:solidFill>
                  <a:srgbClr val="1F4E79"/>
                </a:solidFill>
                <a:effectLst/>
                <a:cs typeface="Calibri" panose="020F0502020204030204" pitchFamily="34" charset="0"/>
              </a:rPr>
              <a:t>mMRC</a:t>
            </a:r>
            <a:r>
              <a:rPr kumimoji="0" lang="en-US" altLang="ja-JP" sz="1000" b="0" i="0" u="none" strike="noStrike" cap="none" normalizeH="0" baseline="0" dirty="0">
                <a:ln>
                  <a:noFill/>
                </a:ln>
                <a:solidFill>
                  <a:srgbClr val="1F4E79"/>
                </a:solidFill>
                <a:effectLst/>
                <a:cs typeface="Calibri" panose="020F0502020204030204" pitchFamily="34" charset="0"/>
              </a:rPr>
              <a:t> </a:t>
            </a:r>
            <a:r>
              <a:rPr kumimoji="0" lang="en-US" altLang="zh-CN" sz="1000" b="0" i="0" u="none" strike="noStrike" cap="none" normalizeH="0" baseline="0" dirty="0">
                <a:ln>
                  <a:noFill/>
                </a:ln>
                <a:solidFill>
                  <a:srgbClr val="1F4E79"/>
                </a:solidFill>
                <a:effectLst/>
                <a:cs typeface="Calibri" panose="020F0502020204030204" pitchFamily="34" charset="0"/>
              </a:rPr>
              <a:t>≥</a:t>
            </a:r>
            <a:r>
              <a:rPr kumimoji="0" lang="en-US" altLang="ja-JP" sz="1000" b="0" i="0" u="none" strike="noStrike" cap="none" normalizeH="0" baseline="0" dirty="0">
                <a:ln>
                  <a:noFill/>
                </a:ln>
                <a:solidFill>
                  <a:srgbClr val="1F4E79"/>
                </a:solidFill>
                <a:effectLst/>
                <a:cs typeface="Calibri" panose="020F0502020204030204" pitchFamily="34" charset="0"/>
              </a:rPr>
              <a:t> </a:t>
            </a:r>
            <a:r>
              <a:rPr kumimoji="0" lang="en-US" altLang="zh-CN" sz="1000" b="0" i="0" u="none" strike="noStrike" cap="none" normalizeH="0" baseline="0" dirty="0">
                <a:ln>
                  <a:noFill/>
                </a:ln>
                <a:solidFill>
                  <a:srgbClr val="1F4E79"/>
                </a:solidFill>
                <a:effectLst/>
                <a:cs typeface="Calibri" panose="020F0502020204030204" pitchFamily="34" charset="0"/>
              </a:rPr>
              <a:t>2,</a:t>
            </a:r>
            <a:r>
              <a:rPr kumimoji="0" lang="en-US" altLang="ja-JP" sz="1000" b="0" i="0" u="none" strike="noStrike" cap="none" normalizeH="0" baseline="0" dirty="0">
                <a:ln>
                  <a:noFill/>
                </a:ln>
                <a:solidFill>
                  <a:srgbClr val="1F4E79"/>
                </a:solidFill>
                <a:effectLst/>
                <a:cs typeface="Calibri" panose="020F0502020204030204" pitchFamily="34" charset="0"/>
              </a:rPr>
              <a:t> </a:t>
            </a:r>
            <a:r>
              <a:rPr kumimoji="0" lang="en-US" altLang="zh-CN" sz="1000" b="0" i="0" u="none" strike="noStrike" cap="none" normalizeH="0" baseline="0" dirty="0">
                <a:ln>
                  <a:noFill/>
                </a:ln>
                <a:solidFill>
                  <a:srgbClr val="1F4E79"/>
                </a:solidFill>
                <a:effectLst/>
                <a:cs typeface="Calibri" panose="020F0502020204030204" pitchFamily="34" charset="0"/>
              </a:rPr>
              <a:t>CAAT</a:t>
            </a:r>
            <a:r>
              <a:rPr kumimoji="0" lang="en-US" altLang="ja-JP" sz="1000" b="0" i="0" u="none" strike="noStrike" cap="none" normalizeH="0" baseline="0" dirty="0">
                <a:ln>
                  <a:noFill/>
                </a:ln>
                <a:solidFill>
                  <a:srgbClr val="1F4E79"/>
                </a:solidFill>
                <a:effectLst/>
                <a:cs typeface="Calibri" panose="020F0502020204030204" pitchFamily="34" charset="0"/>
              </a:rPr>
              <a:t> </a:t>
            </a:r>
            <a:r>
              <a:rPr kumimoji="0" lang="en-US" altLang="zh-CN" sz="1000" b="0" i="0" u="none" strike="noStrike" cap="none" normalizeH="0" baseline="0" dirty="0">
                <a:ln>
                  <a:noFill/>
                </a:ln>
                <a:solidFill>
                  <a:srgbClr val="1F4E79"/>
                </a:solidFill>
                <a:effectLst/>
                <a:cs typeface="Calibri" panose="020F0502020204030204" pitchFamily="34" charset="0"/>
              </a:rPr>
              <a:t>≥</a:t>
            </a:r>
            <a:r>
              <a:rPr kumimoji="0" lang="en-US" altLang="ja-JP" sz="1000" b="0" i="0" u="none" strike="noStrike" cap="none" normalizeH="0" baseline="0" dirty="0">
                <a:ln>
                  <a:noFill/>
                </a:ln>
                <a:solidFill>
                  <a:srgbClr val="1F4E79"/>
                </a:solidFill>
                <a:effectLst/>
                <a:cs typeface="Calibri" panose="020F0502020204030204" pitchFamily="34" charset="0"/>
              </a:rPr>
              <a:t> </a:t>
            </a:r>
            <a:r>
              <a:rPr kumimoji="0" lang="en-US" altLang="zh-CN" sz="1000" b="0" i="0" u="none" strike="noStrike" cap="none" normalizeH="0" baseline="0" dirty="0">
                <a:ln>
                  <a:noFill/>
                </a:ln>
                <a:solidFill>
                  <a:srgbClr val="1F4E79"/>
                </a:solidFill>
                <a:effectLst/>
                <a:cs typeface="Calibri" panose="020F0502020204030204" pitchFamily="34" charset="0"/>
              </a:rPr>
              <a:t>10</a:t>
            </a:r>
            <a:endParaRPr kumimoji="0" lang="en-US" altLang="zh-CN" sz="1800" b="0" i="0" u="none" strike="noStrike" cap="none" normalizeH="0" baseline="0" dirty="0">
              <a:ln>
                <a:noFill/>
              </a:ln>
              <a:solidFill>
                <a:schemeClr val="tx1"/>
              </a:solidFill>
              <a:effectLst/>
            </a:endParaRPr>
          </a:p>
        </p:txBody>
      </p:sp>
      <p:grpSp>
        <p:nvGrpSpPr>
          <p:cNvPr id="5" name="Group 5"/>
          <p:cNvGrpSpPr/>
          <p:nvPr/>
        </p:nvGrpSpPr>
        <p:grpSpPr>
          <a:xfrm>
            <a:off x="10539080" y="0"/>
            <a:ext cx="1652920" cy="1699260"/>
            <a:chOff x="5105399" y="0"/>
            <a:chExt cx="1652920" cy="1699260"/>
          </a:xfrm>
        </p:grpSpPr>
        <p:pic>
          <p:nvPicPr>
            <p:cNvPr id="37"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38"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39"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40" name="Group 9"/>
          <p:cNvGrpSpPr/>
          <p:nvPr/>
        </p:nvGrpSpPr>
        <p:grpSpPr>
          <a:xfrm>
            <a:off x="10446950" y="0"/>
            <a:ext cx="1745050" cy="1652322"/>
            <a:chOff x="10446950" y="0"/>
            <a:chExt cx="1745050" cy="1652322"/>
          </a:xfrm>
        </p:grpSpPr>
        <p:pic>
          <p:nvPicPr>
            <p:cNvPr id="41"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42"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43" name="Group 19"/>
          <p:cNvGrpSpPr/>
          <p:nvPr/>
        </p:nvGrpSpPr>
        <p:grpSpPr>
          <a:xfrm>
            <a:off x="10240225" y="0"/>
            <a:ext cx="1951774" cy="1885964"/>
            <a:chOff x="10240225" y="0"/>
            <a:chExt cx="1951774" cy="1885964"/>
          </a:xfrm>
        </p:grpSpPr>
        <p:pic>
          <p:nvPicPr>
            <p:cNvPr id="44"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45"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46"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This slide shows Figure 3.9 from the GOLD 2025 report. It gives suggested follow-up pharmacological treatment for patients with dyspnea and for those with exacerbations."/>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7" name="Title 6"/>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rPr>
              <a:t>Follow-up pharmacological treatment</a:t>
            </a:r>
            <a:endParaRPr lang="en-AU" dirty="0">
              <a:latin typeface="+mj-lt"/>
              <a:ea typeface="+mn-ea"/>
            </a:endParaRPr>
          </a:p>
        </p:txBody>
      </p:sp>
      <p:sp>
        <p:nvSpPr>
          <p:cNvPr id="19" name="Footer Placeholder 1"/>
          <p:cNvSpPr>
            <a:spLocks noGrp="1"/>
          </p:cNvSpPr>
          <p:nvPr>
            <p:ph type="ftr" sz="quarter" idx="11"/>
          </p:nvPr>
        </p:nvSpPr>
        <p:spPr>
          <a:xfrm>
            <a:off x="3138468" y="6485880"/>
            <a:ext cx="6137187" cy="365125"/>
          </a:xfrm>
        </p:spPr>
        <p:txBody>
          <a:bodyPr/>
          <a:lstStyle/>
          <a:p>
            <a:r>
              <a:rPr lang="en-US" altLang="zh-CN" sz="1000" baseline="30000"/>
              <a:t>© 2025</a:t>
            </a:r>
            <a:r>
              <a:rPr lang="zh-CN" altLang="en-US" sz="1000" baseline="30000"/>
              <a:t>、</a:t>
            </a:r>
            <a:r>
              <a:rPr lang="en-US" altLang="zh-CN" sz="1000" baseline="30000"/>
              <a:t>2026</a:t>
            </a:r>
            <a:r>
              <a:rPr lang="zh-CN" altLang="en-US" sz="1000" baseline="30000"/>
              <a:t>慢性阻塞性肺疾病全球倡议</a:t>
            </a:r>
            <a:endParaRPr lang="zh-CN" altLang="en-US" sz="1000" baseline="30000" dirty="0"/>
          </a:p>
        </p:txBody>
      </p:sp>
      <p:pic>
        <p:nvPicPr>
          <p:cNvPr id="8199" name="图片 1"/>
          <p:cNvPicPr>
            <a:picLocks noChangeAspect="1" noChangeArrowheads="1"/>
          </p:cNvPicPr>
          <p:nvPr/>
        </p:nvPicPr>
        <p:blipFill rotWithShape="1">
          <a:blip r:embed="rId2">
            <a:extLst>
              <a:ext uri="{28A0092B-C50C-407E-A947-70E740481C1C}">
                <a14:useLocalDpi xmlns:a14="http://schemas.microsoft.com/office/drawing/2010/main" val="0"/>
              </a:ext>
            </a:extLst>
          </a:blip>
          <a:srcRect l="1151" t="1279" r="1131" b="1098"/>
          <a:stretch>
            <a:fillRect/>
          </a:stretch>
        </p:blipFill>
        <p:spPr bwMode="auto">
          <a:xfrm>
            <a:off x="2982931" y="32607"/>
            <a:ext cx="6412996" cy="6760080"/>
          </a:xfrm>
          <a:prstGeom prst="rect">
            <a:avLst/>
          </a:prstGeom>
          <a:noFill/>
          <a:extLst>
            <a:ext uri="{909E8E84-426E-40DD-AFC4-6F175D3DCCD1}">
              <a14:hiddenFill xmlns:a14="http://schemas.microsoft.com/office/drawing/2010/main">
                <a:solidFill>
                  <a:srgbClr val="FFFFFF"/>
                </a:solidFill>
              </a14:hiddenFill>
            </a:ext>
          </a:extLst>
        </p:spPr>
      </p:pic>
      <p:sp>
        <p:nvSpPr>
          <p:cNvPr id="23" name="文本框 2"/>
          <p:cNvSpPr txBox="1">
            <a:spLocks noChangeArrowheads="1"/>
          </p:cNvSpPr>
          <p:nvPr/>
        </p:nvSpPr>
        <p:spPr bwMode="auto">
          <a:xfrm>
            <a:off x="3384571" y="2312109"/>
            <a:ext cx="1849816" cy="24622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82550" marR="0" lvl="0" indent="-82550" algn="ctr" defTabSz="914400" rtl="0" eaLnBrk="0" fontAlgn="base" latinLnBrk="0" hangingPunct="0">
              <a:spcBef>
                <a:spcPct val="0"/>
              </a:spcBef>
              <a:spcAft>
                <a:spcPct val="0"/>
              </a:spcAft>
              <a:buClr>
                <a:srgbClr val="E8A900"/>
              </a:buClr>
              <a:buSzTx/>
              <a:buFont typeface="Arial" panose="020B0604020202020204" pitchFamily="34" charset="0"/>
              <a:buChar char="•"/>
            </a:pPr>
            <a:r>
              <a:rPr kumimoji="0" lang="zh-CN" altLang="en-US" sz="1600" b="1" i="0" u="none" strike="noStrike" cap="none" normalizeH="0" baseline="0" dirty="0" smtClean="0">
                <a:ln>
                  <a:noFill/>
                </a:ln>
                <a:solidFill>
                  <a:srgbClr val="1F3661"/>
                </a:solidFill>
                <a:effectLst/>
                <a:cs typeface="Calibri" panose="020F0502020204030204" pitchFamily="34" charset="0"/>
              </a:rPr>
              <a:t>如果</a:t>
            </a:r>
            <a:r>
              <a:rPr kumimoji="0" lang="zh-CN" altLang="en-US" sz="1600" b="1" i="0" u="none" strike="noStrike" cap="none" normalizeH="0" baseline="0" dirty="0">
                <a:ln>
                  <a:noFill/>
                </a:ln>
                <a:solidFill>
                  <a:srgbClr val="1F3661"/>
                </a:solidFill>
                <a:effectLst/>
                <a:cs typeface="Calibri" panose="020F0502020204030204" pitchFamily="34" charset="0"/>
              </a:rPr>
              <a:t>持续呼吸困难</a:t>
            </a:r>
            <a:endParaRPr kumimoji="0" lang="zh-CN" altLang="en-US" sz="1600" b="0" i="0" u="none" strike="noStrike" cap="none" normalizeH="0" baseline="0" dirty="0">
              <a:ln>
                <a:noFill/>
              </a:ln>
              <a:solidFill>
                <a:srgbClr val="1F3661"/>
              </a:solidFill>
              <a:effectLst/>
            </a:endParaRPr>
          </a:p>
        </p:txBody>
      </p:sp>
      <p:sp>
        <p:nvSpPr>
          <p:cNvPr id="24" name="Text Box 32"/>
          <p:cNvSpPr txBox="1">
            <a:spLocks noChangeArrowheads="1"/>
          </p:cNvSpPr>
          <p:nvPr/>
        </p:nvSpPr>
        <p:spPr bwMode="auto">
          <a:xfrm>
            <a:off x="3928188" y="3047805"/>
            <a:ext cx="823586" cy="123111"/>
          </a:xfrm>
          <a:prstGeom prst="rect">
            <a:avLst/>
          </a:prstGeom>
          <a:solidFill>
            <a:srgbClr val="D2CFD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en-US" altLang="zh-CN" sz="800" b="1" i="0" u="none" strike="noStrike" cap="none" normalizeH="0" baseline="0" dirty="0">
                <a:ln>
                  <a:noFill/>
                </a:ln>
                <a:solidFill>
                  <a:srgbClr val="1F3661"/>
                </a:solidFill>
                <a:effectLst/>
                <a:cs typeface="Calibri" panose="020F0502020204030204" pitchFamily="34" charset="0"/>
              </a:rPr>
              <a:t>LABA</a:t>
            </a:r>
            <a:r>
              <a:rPr kumimoji="0" lang="zh-CN" altLang="en-US" sz="800" b="1" i="0" u="none" strike="noStrike" cap="none" normalizeH="0" baseline="0" dirty="0">
                <a:ln>
                  <a:noFill/>
                </a:ln>
                <a:solidFill>
                  <a:srgbClr val="1F3661"/>
                </a:solidFill>
                <a:effectLst/>
                <a:cs typeface="Calibri" panose="020F0502020204030204" pitchFamily="34" charset="0"/>
              </a:rPr>
              <a:t>或</a:t>
            </a:r>
            <a:r>
              <a:rPr kumimoji="0" lang="en-US" altLang="zh-CN" sz="800" b="1" i="0" u="none" strike="noStrike" cap="none" normalizeH="0" baseline="0" dirty="0">
                <a:ln>
                  <a:noFill/>
                </a:ln>
                <a:solidFill>
                  <a:srgbClr val="1F3661"/>
                </a:solidFill>
                <a:effectLst/>
                <a:cs typeface="Calibri" panose="020F0502020204030204" pitchFamily="34" charset="0"/>
              </a:rPr>
              <a:t>LAMA</a:t>
            </a:r>
            <a:endParaRPr kumimoji="0" lang="en-US" altLang="zh-CN" sz="800" b="0" i="0" u="none" strike="noStrike" cap="none" normalizeH="0" baseline="0" dirty="0">
              <a:ln>
                <a:noFill/>
              </a:ln>
              <a:solidFill>
                <a:srgbClr val="1F3661"/>
              </a:solidFill>
              <a:effectLst/>
            </a:endParaRPr>
          </a:p>
        </p:txBody>
      </p:sp>
      <p:sp>
        <p:nvSpPr>
          <p:cNvPr id="25" name="Text Box 31"/>
          <p:cNvSpPr txBox="1">
            <a:spLocks noChangeArrowheads="1"/>
          </p:cNvSpPr>
          <p:nvPr/>
        </p:nvSpPr>
        <p:spPr bwMode="auto">
          <a:xfrm>
            <a:off x="3928187" y="3549433"/>
            <a:ext cx="823587" cy="122555"/>
          </a:xfrm>
          <a:prstGeom prst="rect">
            <a:avLst/>
          </a:prstGeom>
          <a:solidFill>
            <a:srgbClr val="D2CFD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algn="ctr" defTabSz="914400" eaLnBrk="0" fontAlgn="base" hangingPunct="0">
              <a:spcBef>
                <a:spcPct val="0"/>
              </a:spcBef>
              <a:spcAft>
                <a:spcPct val="0"/>
              </a:spcAft>
            </a:pPr>
            <a:r>
              <a:rPr lang="en-US" altLang="zh-CN" sz="800" b="1" dirty="0" err="1">
                <a:solidFill>
                  <a:srgbClr val="1F3661"/>
                </a:solidFill>
                <a:cs typeface="Calibri" panose="020F0502020204030204" pitchFamily="34" charset="0"/>
              </a:rPr>
              <a:t>LABA+LAMA </a:t>
            </a:r>
            <a:r>
              <a:rPr lang="en-US" altLang="zh-CN" sz="1000" b="1" baseline="30000" dirty="0" err="1">
                <a:solidFill>
                  <a:srgbClr val="1F3661"/>
                </a:solidFill>
                <a:cs typeface="Calibri" panose="020F0502020204030204" pitchFamily="34" charset="0"/>
              </a:rPr>
              <a:t>a</a:t>
            </a:r>
            <a:endParaRPr lang="en-US" altLang="zh-CN" sz="1000" b="1" baseline="30000" dirty="0" err="1">
              <a:solidFill>
                <a:srgbClr val="1F3661"/>
              </a:solidFill>
              <a:cs typeface="Calibri" panose="020F0502020204030204" pitchFamily="34" charset="0"/>
            </a:endParaRPr>
          </a:p>
        </p:txBody>
      </p:sp>
      <p:sp>
        <p:nvSpPr>
          <p:cNvPr id="28" name="Text Box 24"/>
          <p:cNvSpPr txBox="1">
            <a:spLocks noChangeArrowheads="1"/>
          </p:cNvSpPr>
          <p:nvPr/>
        </p:nvSpPr>
        <p:spPr bwMode="auto">
          <a:xfrm>
            <a:off x="5728246" y="3886189"/>
            <a:ext cx="236603" cy="27699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600" b="0" i="0" u="none" strike="noStrike" cap="none" normalizeH="0" baseline="0" dirty="0">
                <a:ln>
                  <a:noFill/>
                </a:ln>
                <a:solidFill>
                  <a:srgbClr val="000000"/>
                </a:solidFill>
                <a:effectLst/>
                <a:cs typeface="Calibri" panose="020F0502020204030204" pitchFamily="34" charset="0"/>
              </a:rPr>
              <a:t>若血</a:t>
            </a:r>
            <a:r>
              <a:rPr kumimoji="0" lang="en-US" altLang="zh-CN" sz="600" b="1" i="0" u="none" strike="noStrike" cap="none" normalizeH="0" baseline="0" dirty="0">
                <a:ln>
                  <a:noFill/>
                </a:ln>
                <a:solidFill>
                  <a:srgbClr val="000000"/>
                </a:solidFill>
                <a:effectLst/>
                <a:cs typeface="Calibri" panose="020F0502020204030204" pitchFamily="34" charset="0"/>
              </a:rPr>
              <a:t>EOS &lt; 100</a:t>
            </a:r>
            <a:endParaRPr kumimoji="0" lang="en-US" altLang="zh-CN" sz="600" b="0" i="0" u="none" strike="noStrike" cap="none" normalizeH="0" baseline="0" dirty="0">
              <a:ln>
                <a:noFill/>
              </a:ln>
              <a:solidFill>
                <a:schemeClr val="tx1"/>
              </a:solidFill>
              <a:effectLst/>
            </a:endParaRPr>
          </a:p>
        </p:txBody>
      </p:sp>
      <p:sp>
        <p:nvSpPr>
          <p:cNvPr id="29" name="Text Box 23"/>
          <p:cNvSpPr txBox="1">
            <a:spLocks noChangeArrowheads="1"/>
          </p:cNvSpPr>
          <p:nvPr/>
        </p:nvSpPr>
        <p:spPr bwMode="auto">
          <a:xfrm>
            <a:off x="5976312" y="3883761"/>
            <a:ext cx="213117" cy="27699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600" b="0" i="0" u="none" strike="noStrike" cap="none" normalizeH="0" baseline="0" dirty="0">
                <a:ln>
                  <a:noFill/>
                </a:ln>
                <a:solidFill>
                  <a:srgbClr val="000000"/>
                </a:solidFill>
                <a:effectLst/>
                <a:cs typeface="Calibri" panose="020F0502020204030204" pitchFamily="34" charset="0"/>
              </a:rPr>
              <a:t>若血</a:t>
            </a:r>
            <a:r>
              <a:rPr kumimoji="0" lang="en-US" altLang="zh-CN" sz="600" b="1" i="0" u="none" strike="noStrike" cap="none" normalizeH="0" baseline="0" dirty="0">
                <a:ln>
                  <a:noFill/>
                </a:ln>
                <a:solidFill>
                  <a:srgbClr val="000000"/>
                </a:solidFill>
                <a:effectLst/>
                <a:cs typeface="Calibri" panose="020F0502020204030204" pitchFamily="34" charset="0"/>
              </a:rPr>
              <a:t>EOS ≥ 100</a:t>
            </a:r>
            <a:endParaRPr kumimoji="0" lang="en-US" altLang="zh-CN" sz="600" b="0" i="0" u="none" strike="noStrike" cap="none" normalizeH="0" baseline="0" dirty="0">
              <a:ln>
                <a:noFill/>
              </a:ln>
              <a:solidFill>
                <a:schemeClr val="tx1"/>
              </a:solidFill>
              <a:effectLst/>
            </a:endParaRPr>
          </a:p>
        </p:txBody>
      </p:sp>
      <p:sp>
        <p:nvSpPr>
          <p:cNvPr id="30" name="Text Box 14"/>
          <p:cNvSpPr txBox="1">
            <a:spLocks noChangeArrowheads="1"/>
          </p:cNvSpPr>
          <p:nvPr/>
        </p:nvSpPr>
        <p:spPr bwMode="auto">
          <a:xfrm>
            <a:off x="6137998" y="3238560"/>
            <a:ext cx="29210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600" b="0" i="0" u="none" strike="noStrike" cap="none" normalizeH="0" baseline="0" dirty="0" smtClean="0">
                <a:ln>
                  <a:noFill/>
                </a:ln>
                <a:solidFill>
                  <a:srgbClr val="000000"/>
                </a:solidFill>
                <a:effectLst/>
                <a:cs typeface="Calibri" panose="020F0502020204030204" pitchFamily="34" charset="0"/>
              </a:rPr>
              <a:t>若</a:t>
            </a:r>
            <a:r>
              <a:rPr kumimoji="0" lang="zh-CN" altLang="en-US" sz="600" b="0" i="0" u="none" strike="noStrike" cap="none" normalizeH="0" baseline="0" dirty="0">
                <a:ln>
                  <a:noFill/>
                </a:ln>
                <a:solidFill>
                  <a:srgbClr val="000000"/>
                </a:solidFill>
                <a:effectLst/>
                <a:cs typeface="Calibri" panose="020F0502020204030204" pitchFamily="34" charset="0"/>
              </a:rPr>
              <a:t>血</a:t>
            </a:r>
            <a:r>
              <a:rPr kumimoji="0" lang="en-US" altLang="zh-CN" sz="600" b="1" i="0" u="none" strike="noStrike" cap="none" normalizeH="0" baseline="0" dirty="0">
                <a:ln>
                  <a:noFill/>
                </a:ln>
                <a:solidFill>
                  <a:srgbClr val="000000"/>
                </a:solidFill>
                <a:effectLst/>
                <a:cs typeface="Calibri" panose="020F0502020204030204" pitchFamily="34" charset="0"/>
              </a:rPr>
              <a:t>EOS &lt; 300</a:t>
            </a:r>
            <a:endParaRPr kumimoji="0" lang="en-US" altLang="zh-CN" sz="600" b="0" i="0" u="none" strike="noStrike" cap="none" normalizeH="0" baseline="0" dirty="0">
              <a:ln>
                <a:noFill/>
              </a:ln>
              <a:solidFill>
                <a:schemeClr val="tx1"/>
              </a:solidFill>
              <a:effectLst/>
            </a:endParaRPr>
          </a:p>
        </p:txBody>
      </p:sp>
      <p:sp>
        <p:nvSpPr>
          <p:cNvPr id="31" name="Text Box 25"/>
          <p:cNvSpPr txBox="1">
            <a:spLocks noChangeArrowheads="1"/>
          </p:cNvSpPr>
          <p:nvPr/>
        </p:nvSpPr>
        <p:spPr bwMode="auto">
          <a:xfrm>
            <a:off x="7395059" y="4059654"/>
            <a:ext cx="782638" cy="27699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zh-CN" sz="600" b="0" i="0" u="none" strike="noStrike" cap="none" normalizeH="0" baseline="0" dirty="0">
                <a:ln>
                  <a:noFill/>
                </a:ln>
                <a:solidFill>
                  <a:srgbClr val="000000"/>
                </a:solidFill>
                <a:effectLst/>
                <a:cs typeface="Calibri" panose="020F0502020204030204" pitchFamily="34" charset="0"/>
              </a:rPr>
              <a:t>若发生两次中度或</a:t>
            </a:r>
            <a:r>
              <a:rPr kumimoji="0" lang="en-US" altLang="zh-CN" sz="600" b="0" i="0" u="none" strike="noStrike" cap="none" normalizeH="0" baseline="0" dirty="0">
                <a:ln>
                  <a:noFill/>
                </a:ln>
                <a:solidFill>
                  <a:srgbClr val="000000"/>
                </a:solidFill>
                <a:effectLst/>
                <a:cs typeface="Calibri" panose="020F0502020204030204" pitchFamily="34" charset="0"/>
              </a:rPr>
              <a:t>1</a:t>
            </a:r>
            <a:r>
              <a:rPr kumimoji="0" lang="zh-CN" altLang="en-US" sz="600" b="0" i="0" u="none" strike="noStrike" cap="none" normalizeH="0" baseline="0" dirty="0">
                <a:ln>
                  <a:noFill/>
                </a:ln>
                <a:solidFill>
                  <a:srgbClr val="000000"/>
                </a:solidFill>
                <a:effectLst/>
                <a:cs typeface="Calibri" panose="020F0502020204030204" pitchFamily="34" charset="0"/>
              </a:rPr>
              <a:t>次重度急性加重</a:t>
            </a:r>
            <a:r>
              <a:rPr kumimoji="0" lang="zh-CN" altLang="en-US" sz="600" b="1" i="0" u="none" strike="noStrike" cap="none" normalizeH="0" baseline="0" dirty="0">
                <a:ln>
                  <a:noFill/>
                </a:ln>
                <a:solidFill>
                  <a:srgbClr val="000000"/>
                </a:solidFill>
                <a:effectLst/>
                <a:cs typeface="Calibri" panose="020F0502020204030204" pitchFamily="34" charset="0"/>
              </a:rPr>
              <a:t>且</a:t>
            </a:r>
            <a:r>
              <a:rPr kumimoji="0" lang="zh-CN" altLang="en-US" sz="600" b="0" i="0" u="none" strike="noStrike" cap="none" normalizeH="0" baseline="0" dirty="0">
                <a:ln>
                  <a:noFill/>
                </a:ln>
                <a:solidFill>
                  <a:srgbClr val="000000"/>
                </a:solidFill>
                <a:effectLst/>
                <a:cs typeface="Calibri" panose="020F0502020204030204" pitchFamily="34" charset="0"/>
              </a:rPr>
              <a:t>血</a:t>
            </a:r>
            <a:r>
              <a:rPr kumimoji="0" lang="en-US" altLang="zh-CN" sz="600" b="1" i="0" u="none" strike="noStrike" cap="none" normalizeH="0" baseline="0" dirty="0">
                <a:ln>
                  <a:noFill/>
                </a:ln>
                <a:solidFill>
                  <a:srgbClr val="000000"/>
                </a:solidFill>
                <a:effectLst/>
                <a:cs typeface="Calibri" panose="020F0502020204030204" pitchFamily="34" charset="0"/>
              </a:rPr>
              <a:t>EOS≥ 300</a:t>
            </a:r>
            <a:endParaRPr kumimoji="0" lang="en-US" altLang="zh-CN" sz="600" b="0" i="0" u="none" strike="noStrike" cap="none" normalizeH="0" baseline="0" dirty="0">
              <a:ln>
                <a:noFill/>
              </a:ln>
              <a:solidFill>
                <a:schemeClr val="tx1"/>
              </a:solidFill>
              <a:effectLst/>
            </a:endParaRPr>
          </a:p>
        </p:txBody>
      </p:sp>
      <p:sp>
        <p:nvSpPr>
          <p:cNvPr id="32" name="Text Box 13"/>
          <p:cNvSpPr txBox="1">
            <a:spLocks noChangeArrowheads="1"/>
          </p:cNvSpPr>
          <p:nvPr/>
        </p:nvSpPr>
        <p:spPr bwMode="auto">
          <a:xfrm>
            <a:off x="6633126" y="3469560"/>
            <a:ext cx="373063" cy="18466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600" b="0" i="0" u="none" strike="noStrike" cap="none" normalizeH="0" baseline="0" dirty="0">
                <a:ln>
                  <a:noFill/>
                </a:ln>
                <a:solidFill>
                  <a:srgbClr val="000000"/>
                </a:solidFill>
                <a:effectLst/>
                <a:cs typeface="Calibri" panose="020F0502020204030204" pitchFamily="34" charset="0"/>
              </a:rPr>
              <a:t>若血</a:t>
            </a:r>
            <a:r>
              <a:rPr kumimoji="0" lang="en-US" altLang="zh-CN" sz="600" b="1" i="0" u="none" strike="noStrike" cap="none" normalizeH="0" baseline="0" dirty="0">
                <a:ln>
                  <a:noFill/>
                </a:ln>
                <a:solidFill>
                  <a:srgbClr val="000000"/>
                </a:solidFill>
                <a:effectLst/>
                <a:cs typeface="Calibri" panose="020F0502020204030204" pitchFamily="34" charset="0"/>
              </a:rPr>
              <a:t>EOS ≥ 300</a:t>
            </a:r>
            <a:endParaRPr kumimoji="0" lang="en-US" altLang="zh-CN" sz="600" b="0" i="0" u="none" strike="noStrike" cap="none" normalizeH="0" baseline="0" dirty="0">
              <a:ln>
                <a:noFill/>
              </a:ln>
              <a:solidFill>
                <a:schemeClr val="tx1"/>
              </a:solidFill>
              <a:effectLst/>
            </a:endParaRPr>
          </a:p>
        </p:txBody>
      </p:sp>
      <p:sp>
        <p:nvSpPr>
          <p:cNvPr id="33" name="Text Box 18"/>
          <p:cNvSpPr txBox="1">
            <a:spLocks noChangeArrowheads="1"/>
          </p:cNvSpPr>
          <p:nvPr/>
        </p:nvSpPr>
        <p:spPr bwMode="auto">
          <a:xfrm>
            <a:off x="6874912" y="4884430"/>
            <a:ext cx="67627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zh-CN" sz="800" b="1" i="0" u="none" strike="noStrike" cap="none" normalizeH="0" baseline="0" dirty="0">
                <a:ln>
                  <a:noFill/>
                </a:ln>
                <a:solidFill>
                  <a:srgbClr val="1F3661"/>
                </a:solidFill>
                <a:effectLst/>
                <a:cs typeface="Calibri" panose="020F0502020204030204" pitchFamily="34" charset="0"/>
              </a:rPr>
              <a:t>阿奇霉素</a:t>
            </a:r>
            <a:endParaRPr kumimoji="0" lang="zh-CN" altLang="zh-CN" sz="800" b="0" i="0" u="none" strike="noStrike" cap="none" normalizeH="0" baseline="0" dirty="0">
              <a:ln>
                <a:noFill/>
              </a:ln>
              <a:solidFill>
                <a:srgbClr val="1F3661"/>
              </a:solidFill>
              <a:effectLst/>
            </a:endParaRPr>
          </a:p>
          <a:p>
            <a:pPr marL="0" marR="0" lvl="0" indent="0" algn="ctr" defTabSz="914400" rtl="0" eaLnBrk="0" fontAlgn="base" latinLnBrk="0" hangingPunct="0">
              <a:spcBef>
                <a:spcPct val="0"/>
              </a:spcBef>
              <a:spcAft>
                <a:spcPct val="0"/>
              </a:spcAft>
              <a:buClrTx/>
              <a:buSzTx/>
              <a:buFontTx/>
              <a:buNone/>
            </a:pPr>
            <a:r>
              <a:rPr kumimoji="0" lang="zh-CN" altLang="zh-CN" sz="600" b="0" i="1" u="none" strike="noStrike" cap="none" normalizeH="0" baseline="0" dirty="0">
                <a:ln>
                  <a:noFill/>
                </a:ln>
                <a:solidFill>
                  <a:srgbClr val="1F3661"/>
                </a:solidFill>
                <a:effectLst/>
                <a:cs typeface="Calibri" panose="020F0502020204030204" pitchFamily="34" charset="0"/>
              </a:rPr>
              <a:t>尤其既往吸烟者</a:t>
            </a:r>
            <a:endParaRPr kumimoji="0" lang="zh-CN" altLang="zh-CN" sz="600" b="0" i="0" u="none" strike="noStrike" cap="none" normalizeH="0" baseline="0" dirty="0">
              <a:ln>
                <a:noFill/>
              </a:ln>
              <a:solidFill>
                <a:srgbClr val="1F3661"/>
              </a:solidFill>
              <a:effectLst/>
            </a:endParaRPr>
          </a:p>
        </p:txBody>
      </p:sp>
      <p:sp>
        <p:nvSpPr>
          <p:cNvPr id="34" name="Text Box 19"/>
          <p:cNvSpPr txBox="1">
            <a:spLocks noChangeArrowheads="1"/>
          </p:cNvSpPr>
          <p:nvPr/>
        </p:nvSpPr>
        <p:spPr bwMode="auto">
          <a:xfrm>
            <a:off x="5997920" y="4866105"/>
            <a:ext cx="65405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zh-CN" sz="800" b="1" i="0" u="none" strike="noStrike" cap="none" normalizeH="0" baseline="0" dirty="0">
                <a:ln>
                  <a:noFill/>
                </a:ln>
                <a:solidFill>
                  <a:srgbClr val="1F3661"/>
                </a:solidFill>
                <a:effectLst/>
                <a:cs typeface="Calibri" panose="020F0502020204030204" pitchFamily="34" charset="0"/>
              </a:rPr>
              <a:t>罗氟司特</a:t>
            </a:r>
            <a:endParaRPr kumimoji="0" lang="zh-CN" altLang="zh-CN" sz="800" b="0" i="0" u="none" strike="noStrike" cap="none" normalizeH="0" baseline="0" dirty="0">
              <a:ln>
                <a:noFill/>
              </a:ln>
              <a:solidFill>
                <a:srgbClr val="1F3661"/>
              </a:solidFill>
              <a:effectLst/>
            </a:endParaRPr>
          </a:p>
          <a:p>
            <a:pPr marL="0" marR="0" lvl="0" indent="0" algn="ctr" defTabSz="914400" rtl="0" eaLnBrk="0" fontAlgn="base" latinLnBrk="0" hangingPunct="0">
              <a:spcBef>
                <a:spcPct val="0"/>
              </a:spcBef>
              <a:spcAft>
                <a:spcPct val="0"/>
              </a:spcAft>
              <a:buClrTx/>
              <a:buSzTx/>
              <a:buFontTx/>
              <a:buNone/>
            </a:pPr>
            <a:r>
              <a:rPr kumimoji="0" lang="zh-CN" altLang="zh-CN" sz="600" b="0" i="1" u="none" strike="noStrike" cap="none" normalizeH="0" baseline="0" dirty="0">
                <a:ln>
                  <a:noFill/>
                </a:ln>
                <a:solidFill>
                  <a:srgbClr val="1F3661"/>
                </a:solidFill>
                <a:effectLst/>
                <a:cs typeface="Calibri" panose="020F0502020204030204" pitchFamily="34" charset="0"/>
              </a:rPr>
              <a:t>若</a:t>
            </a:r>
            <a:r>
              <a:rPr kumimoji="0" lang="en-US" altLang="zh-CN" sz="600" b="0" i="1" u="none" strike="noStrike" cap="none" normalizeH="0" baseline="0" dirty="0">
                <a:ln>
                  <a:noFill/>
                </a:ln>
                <a:solidFill>
                  <a:srgbClr val="1F3661"/>
                </a:solidFill>
                <a:effectLst/>
                <a:cs typeface="Calibri" panose="020F0502020204030204" pitchFamily="34" charset="0"/>
              </a:rPr>
              <a:t>FEV₁&lt;50%</a:t>
            </a:r>
            <a:r>
              <a:rPr kumimoji="0" lang="zh-CN" altLang="en-US" sz="600" b="0" i="1" u="none" strike="noStrike" cap="none" normalizeH="0" baseline="0" dirty="0">
                <a:ln>
                  <a:noFill/>
                </a:ln>
                <a:solidFill>
                  <a:srgbClr val="1F3661"/>
                </a:solidFill>
                <a:effectLst/>
                <a:cs typeface="Calibri" panose="020F0502020204030204" pitchFamily="34" charset="0"/>
              </a:rPr>
              <a:t>和慢性支气管炎</a:t>
            </a:r>
            <a:endParaRPr kumimoji="0" lang="zh-CN" altLang="en-US" sz="600" b="0" i="0" u="none" strike="noStrike" cap="none" normalizeH="0" baseline="0" dirty="0">
              <a:ln>
                <a:noFill/>
              </a:ln>
              <a:solidFill>
                <a:srgbClr val="1F3661"/>
              </a:solidFill>
              <a:effectLst/>
            </a:endParaRPr>
          </a:p>
        </p:txBody>
      </p:sp>
      <p:sp>
        <p:nvSpPr>
          <p:cNvPr id="35" name="Text Box 15"/>
          <p:cNvSpPr txBox="1">
            <a:spLocks noChangeArrowheads="1"/>
          </p:cNvSpPr>
          <p:nvPr/>
        </p:nvSpPr>
        <p:spPr bwMode="auto">
          <a:xfrm>
            <a:off x="7816558" y="4843937"/>
            <a:ext cx="1120775" cy="215265"/>
          </a:xfrm>
          <a:prstGeom prst="rect">
            <a:avLst/>
          </a:prstGeom>
          <a:solidFill>
            <a:srgbClr val="F6E9D2"/>
          </a:solidFill>
          <a:ln>
            <a:noFill/>
          </a:ln>
        </p:spPr>
        <p:txBody>
          <a:bodyPr vert="horz" wrap="square" lIns="0" tIns="0" rIns="0" bIns="0" numCol="1" anchor="t" anchorCtr="0" compatLnSpc="1">
            <a:spAutoFit/>
          </a:bodyPr>
          <a:lstStyle/>
          <a:p>
            <a:pPr marL="0" marR="0" lvl="0" indent="0" algn="just" defTabSz="914400" rtl="0" eaLnBrk="0" fontAlgn="base" latinLnBrk="0" hangingPunct="0">
              <a:spcBef>
                <a:spcPct val="0"/>
              </a:spcBef>
              <a:spcAft>
                <a:spcPct val="0"/>
              </a:spcAft>
              <a:buClrTx/>
              <a:buSzTx/>
              <a:buFontTx/>
              <a:buNone/>
            </a:pPr>
            <a:r>
              <a:rPr kumimoji="0" lang="zh-CN" altLang="en-US" sz="800" b="1" i="0" u="none" strike="noStrike" cap="none" normalizeH="0" baseline="0" dirty="0">
                <a:ln>
                  <a:noFill/>
                </a:ln>
                <a:solidFill>
                  <a:srgbClr val="1F3661"/>
                </a:solidFill>
                <a:effectLst/>
                <a:cs typeface="Calibri" panose="020F0502020204030204" pitchFamily="34" charset="0"/>
              </a:rPr>
              <a:t>生物制剂：</a:t>
            </a:r>
            <a:r>
              <a:rPr kumimoji="0" lang="en-US" altLang="zh-CN" sz="1000" b="1" i="0" u="none" strike="noStrike" cap="none" normalizeH="0" baseline="30000" dirty="0">
                <a:ln>
                  <a:noFill/>
                </a:ln>
                <a:solidFill>
                  <a:srgbClr val="1F3661"/>
                </a:solidFill>
                <a:effectLst/>
                <a:cs typeface="Calibri" panose="020F0502020204030204" pitchFamily="34" charset="0"/>
              </a:rPr>
              <a:t>b</a:t>
            </a:r>
            <a:endParaRPr kumimoji="0" lang="en-US" altLang="zh-CN" sz="800" b="0" i="0" u="none" strike="noStrike" cap="none" normalizeH="0" baseline="0" dirty="0">
              <a:ln>
                <a:noFill/>
              </a:ln>
              <a:solidFill>
                <a:srgbClr val="1F3661"/>
              </a:solidFill>
              <a:effectLst/>
            </a:endParaRPr>
          </a:p>
          <a:p>
            <a:pPr marL="0" marR="0" lvl="0" indent="0" algn="just" defTabSz="914400" rtl="0" eaLnBrk="0" fontAlgn="base" latinLnBrk="0" hangingPunct="0">
              <a:spcBef>
                <a:spcPct val="0"/>
              </a:spcBef>
              <a:spcAft>
                <a:spcPct val="0"/>
              </a:spcAft>
              <a:buClrTx/>
              <a:buSzTx/>
              <a:buFontTx/>
              <a:buNone/>
            </a:pPr>
            <a:r>
              <a:rPr kumimoji="0" lang="zh-CN" altLang="en-US" sz="500" b="0" i="0" u="none" strike="noStrike" cap="none" normalizeH="0" baseline="0" dirty="0">
                <a:ln>
                  <a:noFill/>
                </a:ln>
                <a:solidFill>
                  <a:srgbClr val="1F3661"/>
                </a:solidFill>
                <a:effectLst/>
                <a:cs typeface="Calibri" panose="020F0502020204030204" pitchFamily="34" charset="0"/>
              </a:rPr>
              <a:t>（</a:t>
            </a:r>
            <a:r>
              <a:rPr kumimoji="0" lang="zh-CN" altLang="en-US" sz="600" b="0" i="0" u="none" strike="noStrike" cap="none" normalizeH="0" baseline="0" dirty="0">
                <a:ln>
                  <a:noFill/>
                </a:ln>
                <a:solidFill>
                  <a:srgbClr val="1F3661"/>
                </a:solidFill>
                <a:effectLst/>
                <a:cs typeface="Calibri" panose="020F0502020204030204" pitchFamily="34" charset="0"/>
              </a:rPr>
              <a:t>见图</a:t>
            </a:r>
            <a:r>
              <a:rPr kumimoji="0" lang="en-US" altLang="zh-CN" sz="600" b="0" i="0" u="none" strike="noStrike" cap="none" normalizeH="0" baseline="0" dirty="0">
                <a:ln>
                  <a:noFill/>
                </a:ln>
                <a:solidFill>
                  <a:srgbClr val="1F3661"/>
                </a:solidFill>
                <a:effectLst/>
                <a:cs typeface="Calibri" panose="020F0502020204030204" pitchFamily="34" charset="0"/>
              </a:rPr>
              <a:t>3.11</a:t>
            </a:r>
            <a:r>
              <a:rPr kumimoji="0" lang="zh-CN" altLang="en-US" sz="600" b="0" i="0" u="none" strike="noStrike" cap="none" normalizeH="0" baseline="0" dirty="0">
                <a:ln>
                  <a:noFill/>
                </a:ln>
                <a:solidFill>
                  <a:srgbClr val="1F3661"/>
                </a:solidFill>
                <a:effectLst/>
                <a:cs typeface="Calibri" panose="020F0502020204030204" pitchFamily="34" charset="0"/>
              </a:rPr>
              <a:t>）</a:t>
            </a:r>
            <a:endParaRPr kumimoji="0" lang="zh-CN" altLang="en-US" sz="600" b="0" i="0" u="none" strike="noStrike" cap="none" normalizeH="0" baseline="0" dirty="0">
              <a:ln>
                <a:noFill/>
              </a:ln>
              <a:solidFill>
                <a:srgbClr val="1F3661"/>
              </a:solidFill>
              <a:effectLst/>
            </a:endParaRPr>
          </a:p>
        </p:txBody>
      </p:sp>
      <p:sp>
        <p:nvSpPr>
          <p:cNvPr id="36" name="Text Box 16"/>
          <p:cNvSpPr txBox="1">
            <a:spLocks noChangeArrowheads="1"/>
          </p:cNvSpPr>
          <p:nvPr/>
        </p:nvSpPr>
        <p:spPr bwMode="auto">
          <a:xfrm>
            <a:off x="3467306" y="4065811"/>
            <a:ext cx="1701800" cy="1000274"/>
          </a:xfrm>
          <a:prstGeom prst="rect">
            <a:avLst/>
          </a:prstGeom>
          <a:solidFill>
            <a:srgbClr val="D2CFD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171450" marR="0" lvl="0" indent="-171450" defTabSz="914400" rtl="0" eaLnBrk="0" fontAlgn="base" latinLnBrk="0" hangingPunct="0">
              <a:spcBef>
                <a:spcPct val="0"/>
              </a:spcBef>
              <a:spcAft>
                <a:spcPts val="600"/>
              </a:spcAft>
              <a:buClrTx/>
              <a:buSzTx/>
              <a:buFont typeface="Arial" panose="020B0604020202020204" pitchFamily="34" charset="0"/>
              <a:buChar char="•"/>
            </a:pPr>
            <a:r>
              <a:rPr kumimoji="0" lang="zh-CN" altLang="en-US" sz="1000" b="0" i="0" u="none" strike="noStrike" cap="none" normalizeH="0" baseline="0" dirty="0" smtClean="0">
                <a:ln>
                  <a:noFill/>
                </a:ln>
                <a:solidFill>
                  <a:srgbClr val="1F3661"/>
                </a:solidFill>
                <a:effectLst/>
                <a:cs typeface="Calibri" panose="020F0502020204030204" pitchFamily="34" charset="0"/>
              </a:rPr>
              <a:t>考虑</a:t>
            </a:r>
            <a:r>
              <a:rPr kumimoji="0" lang="zh-CN" altLang="en-US" sz="1000" b="0" i="0" u="none" strike="noStrike" cap="none" normalizeH="0" baseline="0" dirty="0">
                <a:ln>
                  <a:noFill/>
                </a:ln>
                <a:solidFill>
                  <a:srgbClr val="1F3661"/>
                </a:solidFill>
                <a:effectLst/>
                <a:cs typeface="Calibri" panose="020F0502020204030204" pitchFamily="34" charset="0"/>
              </a:rPr>
              <a:t>更换吸入装置或</a:t>
            </a:r>
            <a:r>
              <a:rPr kumimoji="0" lang="zh-CN" altLang="en-US" sz="1000" b="0" i="0" u="none" strike="noStrike" cap="none" normalizeH="0" baseline="0" dirty="0" smtClean="0">
                <a:ln>
                  <a:noFill/>
                </a:ln>
                <a:solidFill>
                  <a:srgbClr val="1F3661"/>
                </a:solidFill>
                <a:effectLst/>
                <a:cs typeface="Calibri" panose="020F0502020204030204" pitchFamily="34" charset="0"/>
              </a:rPr>
              <a:t>药物</a:t>
            </a:r>
            <a:endParaRPr kumimoji="0" lang="en-US" altLang="zh-CN" sz="1000" b="0" i="0" u="none" strike="noStrike" cap="none" normalizeH="0" baseline="0" dirty="0" smtClean="0">
              <a:ln>
                <a:noFill/>
              </a:ln>
              <a:solidFill>
                <a:srgbClr val="1F3661"/>
              </a:solidFill>
              <a:effectLst/>
              <a:cs typeface="Calibri" panose="020F0502020204030204" pitchFamily="34" charset="0"/>
            </a:endParaRPr>
          </a:p>
          <a:p>
            <a:pPr marL="171450" lvl="0" indent="-171450" defTabSz="914400" eaLnBrk="0" fontAlgn="base" hangingPunct="0">
              <a:spcBef>
                <a:spcPct val="0"/>
              </a:spcBef>
              <a:spcAft>
                <a:spcPts val="600"/>
              </a:spcAft>
              <a:buFont typeface="Arial" panose="020B0604020202020204" pitchFamily="34" charset="0"/>
              <a:buChar char="•"/>
            </a:pPr>
            <a:r>
              <a:rPr lang="zh-CN" altLang="en-US" sz="1000" dirty="0">
                <a:solidFill>
                  <a:srgbClr val="1F3661"/>
                </a:solidFill>
                <a:cs typeface="Calibri" panose="020F0502020204030204" pitchFamily="34" charset="0"/>
              </a:rPr>
              <a:t>实施或升级非药物治疗</a:t>
            </a:r>
            <a:endParaRPr lang="en-US" altLang="zh-CN" sz="1000" dirty="0">
              <a:solidFill>
                <a:srgbClr val="1F3661"/>
              </a:solidFill>
              <a:cs typeface="Calibri" panose="020F0502020204030204" pitchFamily="34" charset="0"/>
            </a:endParaRPr>
          </a:p>
          <a:p>
            <a:pPr marL="171450" lvl="0" indent="-171450" defTabSz="914400" eaLnBrk="0" fontAlgn="base" hangingPunct="0">
              <a:spcBef>
                <a:spcPct val="0"/>
              </a:spcBef>
              <a:spcAft>
                <a:spcPts val="600"/>
              </a:spcAft>
              <a:buFont typeface="Arial" panose="020B0604020202020204" pitchFamily="34" charset="0"/>
              <a:buChar char="•"/>
            </a:pPr>
            <a:r>
              <a:rPr lang="zh-CN" altLang="en-US" sz="1000" dirty="0">
                <a:solidFill>
                  <a:srgbClr val="1F3661"/>
                </a:solidFill>
                <a:cs typeface="Calibri" panose="020F0502020204030204" pitchFamily="34" charset="0"/>
              </a:rPr>
              <a:t>考虑加用恩司芬群</a:t>
            </a:r>
            <a:endParaRPr lang="en-US" altLang="zh-CN" sz="1000" dirty="0">
              <a:solidFill>
                <a:srgbClr val="1F3661"/>
              </a:solidFill>
              <a:cs typeface="Calibri" panose="020F0502020204030204" pitchFamily="34" charset="0"/>
            </a:endParaRPr>
          </a:p>
          <a:p>
            <a:pPr marL="171450" lvl="0" indent="-171450" defTabSz="914400" eaLnBrk="0" fontAlgn="base" hangingPunct="0">
              <a:spcBef>
                <a:spcPct val="0"/>
              </a:spcBef>
              <a:spcAft>
                <a:spcPts val="600"/>
              </a:spcAft>
              <a:buFont typeface="Arial" panose="020B0604020202020204" pitchFamily="34" charset="0"/>
              <a:buChar char="•"/>
            </a:pPr>
            <a:r>
              <a:rPr lang="zh-CN" altLang="en-US" sz="1000" dirty="0">
                <a:solidFill>
                  <a:srgbClr val="1F3661"/>
                </a:solidFill>
                <a:cs typeface="Calibri" panose="020F0502020204030204" pitchFamily="34" charset="0"/>
              </a:rPr>
              <a:t>检查（并治疗）呼吸困难的其他</a:t>
            </a:r>
            <a:r>
              <a:rPr lang="zh-CN" altLang="en-US" sz="1000" dirty="0" smtClean="0">
                <a:solidFill>
                  <a:srgbClr val="1F3661"/>
                </a:solidFill>
                <a:cs typeface="Calibri" panose="020F0502020204030204" pitchFamily="34" charset="0"/>
              </a:rPr>
              <a:t>原因</a:t>
            </a:r>
            <a:endParaRPr kumimoji="0" lang="zh-CN" altLang="en-US" sz="1000" b="0" i="0" u="none" strike="noStrike" cap="none" normalizeH="0" baseline="0" dirty="0">
              <a:ln>
                <a:noFill/>
              </a:ln>
              <a:solidFill>
                <a:srgbClr val="1F3661"/>
              </a:solidFill>
              <a:effectLst/>
            </a:endParaRPr>
          </a:p>
        </p:txBody>
      </p:sp>
      <p:sp>
        <p:nvSpPr>
          <p:cNvPr id="37" name="Text Box 21"/>
          <p:cNvSpPr txBox="1">
            <a:spLocks noChangeArrowheads="1"/>
          </p:cNvSpPr>
          <p:nvPr/>
        </p:nvSpPr>
        <p:spPr bwMode="auto">
          <a:xfrm>
            <a:off x="7717061" y="5062584"/>
            <a:ext cx="1207572" cy="276999"/>
          </a:xfrm>
          <a:prstGeom prst="rect">
            <a:avLst/>
          </a:prstGeom>
          <a:solidFill>
            <a:srgbClr val="F6E9D2"/>
          </a:solidFill>
          <a:ln>
            <a:noFill/>
          </a:ln>
        </p:spPr>
        <p:txBody>
          <a:bodyPr vert="horz" wrap="square" lIns="0" tIns="0" rIns="0" bIns="0" numCol="1" anchor="t" anchorCtr="0" compatLnSpc="1">
            <a:spAutoFit/>
          </a:bodyPr>
          <a:lstStyle/>
          <a:p>
            <a:pPr marL="88900" marR="0" lvl="0" indent="-88900" algn="just" defTabSz="914400" rtl="0" eaLnBrk="0" fontAlgn="base" latinLnBrk="0" hangingPunct="0">
              <a:spcBef>
                <a:spcPct val="0"/>
              </a:spcBef>
              <a:spcAft>
                <a:spcPct val="0"/>
              </a:spcAft>
              <a:buClrTx/>
              <a:buSzTx/>
              <a:buFont typeface="Arial" panose="020B0604020202020204" pitchFamily="34" charset="0"/>
              <a:buChar char="•"/>
            </a:pPr>
            <a:r>
              <a:rPr kumimoji="0" lang="zh-CN" altLang="zh-CN" sz="600" b="0" i="0" u="none" strike="noStrike" cap="none" normalizeH="0" baseline="0" dirty="0">
                <a:ln>
                  <a:noFill/>
                </a:ln>
                <a:solidFill>
                  <a:srgbClr val="1F3661"/>
                </a:solidFill>
                <a:effectLst/>
                <a:cs typeface="Calibri" panose="020F0502020204030204" pitchFamily="34" charset="0"/>
              </a:rPr>
              <a:t>度普利尤单抗（如果慢性支气管炎）</a:t>
            </a:r>
            <a:r>
              <a:rPr kumimoji="0" lang="en-US" altLang="zh-CN" sz="600" b="0" i="0" u="none" strike="noStrike" cap="none" normalizeH="0" baseline="30000" dirty="0" smtClean="0">
                <a:ln>
                  <a:noFill/>
                </a:ln>
                <a:solidFill>
                  <a:srgbClr val="1F3661"/>
                </a:solidFill>
                <a:effectLst/>
                <a:cs typeface="Calibri" panose="020F0502020204030204" pitchFamily="34" charset="0"/>
              </a:rPr>
              <a:t>c</a:t>
            </a:r>
            <a:endParaRPr kumimoji="0" lang="en-US" altLang="zh-CN" sz="600" b="0" i="0" u="none" strike="noStrike" cap="none" normalizeH="0" baseline="30000" dirty="0" smtClean="0">
              <a:ln>
                <a:noFill/>
              </a:ln>
              <a:solidFill>
                <a:srgbClr val="1F3661"/>
              </a:solidFill>
              <a:effectLst/>
              <a:cs typeface="Calibri" panose="020F0502020204030204" pitchFamily="34" charset="0"/>
            </a:endParaRPr>
          </a:p>
          <a:p>
            <a:pPr marL="88900" lvl="0" indent="-88900" algn="just" defTabSz="914400" eaLnBrk="0" fontAlgn="base" hangingPunct="0">
              <a:spcBef>
                <a:spcPct val="0"/>
              </a:spcBef>
              <a:spcAft>
                <a:spcPct val="0"/>
              </a:spcAft>
              <a:buFont typeface="Arial" panose="020B0604020202020204" pitchFamily="34" charset="0"/>
              <a:buChar char="•"/>
            </a:pPr>
            <a:r>
              <a:rPr lang="zh-CN" altLang="en-US" sz="600" dirty="0">
                <a:solidFill>
                  <a:srgbClr val="1F3661"/>
                </a:solidFill>
                <a:cs typeface="Calibri" panose="020F0502020204030204" pitchFamily="34" charset="0"/>
              </a:rPr>
              <a:t>美泊利珠单</a:t>
            </a:r>
            <a:r>
              <a:rPr lang="zh-CN" altLang="en-US" sz="600" dirty="0" smtClean="0">
                <a:solidFill>
                  <a:srgbClr val="1F3661"/>
                </a:solidFill>
                <a:cs typeface="Calibri" panose="020F0502020204030204" pitchFamily="34" charset="0"/>
              </a:rPr>
              <a:t>抗</a:t>
            </a:r>
            <a:endParaRPr kumimoji="0" lang="en-US" altLang="zh-CN" sz="600" b="0" i="0" u="none" strike="noStrike" cap="none" normalizeH="0" baseline="0" dirty="0">
              <a:ln>
                <a:noFill/>
              </a:ln>
              <a:solidFill>
                <a:srgbClr val="1F3661"/>
              </a:solidFill>
              <a:effectLst/>
            </a:endParaRPr>
          </a:p>
        </p:txBody>
      </p:sp>
      <p:sp>
        <p:nvSpPr>
          <p:cNvPr id="39" name="Text Box 22"/>
          <p:cNvSpPr txBox="1">
            <a:spLocks noChangeArrowheads="1"/>
          </p:cNvSpPr>
          <p:nvPr/>
        </p:nvSpPr>
        <p:spPr bwMode="auto">
          <a:xfrm>
            <a:off x="8567719" y="395380"/>
            <a:ext cx="64135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400" b="1" i="0" u="none" strike="noStrike" cap="none" normalizeH="0" baseline="0" dirty="0">
                <a:ln>
                  <a:noFill/>
                </a:ln>
                <a:solidFill>
                  <a:srgbClr val="FFFFFF"/>
                </a:solidFill>
                <a:effectLst/>
                <a:cs typeface="Calibri" panose="020F0502020204030204" pitchFamily="34" charset="0"/>
              </a:rPr>
              <a:t>图 </a:t>
            </a:r>
            <a:r>
              <a:rPr kumimoji="0" lang="en-US" altLang="zh-CN" sz="1400" b="1" i="0" u="none" strike="noStrike" cap="none" normalizeH="0" baseline="0" dirty="0">
                <a:ln>
                  <a:noFill/>
                </a:ln>
                <a:solidFill>
                  <a:srgbClr val="FFFFFF"/>
                </a:solidFill>
                <a:effectLst/>
                <a:cs typeface="Calibri" panose="020F0502020204030204" pitchFamily="34" charset="0"/>
              </a:rPr>
              <a:t>3.9</a:t>
            </a:r>
            <a:endParaRPr kumimoji="0" lang="en-US" altLang="zh-CN" sz="1400" b="0" i="0" u="none" strike="noStrike" cap="none" normalizeH="0" baseline="0" dirty="0">
              <a:ln>
                <a:noFill/>
              </a:ln>
              <a:solidFill>
                <a:schemeClr val="tx1"/>
              </a:solidFill>
              <a:effectLst/>
            </a:endParaRPr>
          </a:p>
        </p:txBody>
      </p:sp>
      <p:sp>
        <p:nvSpPr>
          <p:cNvPr id="40" name="Text Box 12"/>
          <p:cNvSpPr txBox="1">
            <a:spLocks noChangeArrowheads="1"/>
          </p:cNvSpPr>
          <p:nvPr/>
        </p:nvSpPr>
        <p:spPr bwMode="auto">
          <a:xfrm>
            <a:off x="3281197" y="5501551"/>
            <a:ext cx="5737225" cy="1000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ts val="600"/>
              </a:spcAft>
              <a:buClrTx/>
              <a:buSzTx/>
              <a:buFontTx/>
              <a:buNone/>
            </a:pPr>
            <a:r>
              <a:rPr kumimoji="0" lang="en-US" altLang="zh-CN" sz="1000" b="0" i="0" u="none" strike="noStrike" cap="none" normalizeH="0" baseline="30000" dirty="0" smtClean="0">
                <a:ln>
                  <a:noFill/>
                </a:ln>
                <a:solidFill>
                  <a:srgbClr val="1F3661"/>
                </a:solidFill>
                <a:effectLst/>
                <a:cs typeface="Calibri" panose="020F0502020204030204" pitchFamily="34" charset="0"/>
              </a:rPr>
              <a:t>a</a:t>
            </a:r>
            <a:r>
              <a:rPr kumimoji="0" lang="en-US" altLang="zh-CN" sz="1000" b="0" i="0" u="none" strike="noStrike" cap="none" normalizeH="0" baseline="0" dirty="0" smtClean="0">
                <a:ln>
                  <a:noFill/>
                </a:ln>
                <a:solidFill>
                  <a:srgbClr val="1F3661"/>
                </a:solidFill>
                <a:effectLst/>
                <a:cs typeface="Calibri" panose="020F0502020204030204" pitchFamily="34" charset="0"/>
              </a:rPr>
              <a:t> </a:t>
            </a:r>
            <a:r>
              <a:rPr kumimoji="0" lang="zh-CN" altLang="en-US" sz="1000" b="0" i="0" u="none" strike="noStrike" cap="none" normalizeH="0" baseline="0" dirty="0">
                <a:ln>
                  <a:noFill/>
                </a:ln>
                <a:solidFill>
                  <a:srgbClr val="1F3661"/>
                </a:solidFill>
                <a:effectLst/>
                <a:cs typeface="Calibri" panose="020F0502020204030204" pitchFamily="34" charset="0"/>
              </a:rPr>
              <a:t>单吸入器疗法可能比多吸入器更方便有效；单吸入器可提高治疗依从性。</a:t>
            </a:r>
            <a:endParaRPr kumimoji="0" lang="zh-CN" altLang="en-US" sz="1000" b="0" i="0" u="none" strike="noStrike" cap="none" normalizeH="0" baseline="0" dirty="0">
              <a:ln>
                <a:noFill/>
              </a:ln>
              <a:solidFill>
                <a:srgbClr val="1F3661"/>
              </a:solidFill>
              <a:effectLst/>
            </a:endParaRPr>
          </a:p>
          <a:p>
            <a:pPr marL="0" marR="0" lvl="0" indent="0" defTabSz="914400" rtl="0" eaLnBrk="0" fontAlgn="base" latinLnBrk="0" hangingPunct="0">
              <a:spcBef>
                <a:spcPct val="0"/>
              </a:spcBef>
              <a:spcAft>
                <a:spcPts val="600"/>
              </a:spcAft>
              <a:buClrTx/>
              <a:buSzTx/>
              <a:buFontTx/>
              <a:buNone/>
            </a:pPr>
            <a:r>
              <a:rPr kumimoji="0" lang="en-US" altLang="zh-CN" sz="1000" b="0" i="0" u="none" strike="noStrike" cap="none" normalizeH="0" baseline="30000" dirty="0">
                <a:ln>
                  <a:noFill/>
                </a:ln>
                <a:solidFill>
                  <a:srgbClr val="1F3661"/>
                </a:solidFill>
                <a:effectLst/>
                <a:cs typeface="Calibri" panose="020F0502020204030204" pitchFamily="34" charset="0"/>
              </a:rPr>
              <a:t>b</a:t>
            </a:r>
            <a:r>
              <a:rPr kumimoji="0" lang="en-US" altLang="zh-CN" sz="1000" b="0" i="0" u="none" strike="noStrike" cap="none" normalizeH="0" baseline="0" dirty="0">
                <a:ln>
                  <a:noFill/>
                </a:ln>
                <a:solidFill>
                  <a:srgbClr val="1F3661"/>
                </a:solidFill>
                <a:effectLst/>
                <a:cs typeface="Calibri" panose="020F0502020204030204" pitchFamily="34" charset="0"/>
              </a:rPr>
              <a:t> </a:t>
            </a:r>
            <a:r>
              <a:rPr kumimoji="0" lang="zh-CN" altLang="en-US" sz="1000" b="0" i="0" u="none" strike="noStrike" cap="none" normalizeH="0" baseline="0" dirty="0">
                <a:ln>
                  <a:noFill/>
                </a:ln>
                <a:solidFill>
                  <a:srgbClr val="1F3661"/>
                </a:solidFill>
                <a:effectLst/>
                <a:cs typeface="Calibri" panose="020F0502020204030204" pitchFamily="34" charset="0"/>
              </a:rPr>
              <a:t>按在美国的批准顺序列出。</a:t>
            </a:r>
            <a:endParaRPr kumimoji="0" lang="zh-CN" altLang="en-US" sz="1000" b="0" i="0" u="none" strike="noStrike" cap="none" normalizeH="0" baseline="0" dirty="0">
              <a:ln>
                <a:noFill/>
              </a:ln>
              <a:solidFill>
                <a:srgbClr val="1F3661"/>
              </a:solidFill>
              <a:effectLst/>
            </a:endParaRPr>
          </a:p>
          <a:p>
            <a:pPr marL="0" marR="0" lvl="0" indent="0" defTabSz="914400" rtl="0" eaLnBrk="0" fontAlgn="base" latinLnBrk="0" hangingPunct="0">
              <a:spcBef>
                <a:spcPct val="0"/>
              </a:spcBef>
              <a:spcAft>
                <a:spcPts val="600"/>
              </a:spcAft>
              <a:buClrTx/>
              <a:buSzTx/>
              <a:buFontTx/>
              <a:buNone/>
            </a:pPr>
            <a:r>
              <a:rPr kumimoji="0" lang="en-US" altLang="zh-CN" sz="1000" b="0" i="0" u="none" strike="noStrike" cap="none" normalizeH="0" baseline="30000" dirty="0">
                <a:ln>
                  <a:noFill/>
                </a:ln>
                <a:solidFill>
                  <a:srgbClr val="1F3661"/>
                </a:solidFill>
                <a:effectLst/>
                <a:cs typeface="Calibri" panose="020F0502020204030204" pitchFamily="34" charset="0"/>
              </a:rPr>
              <a:t>c</a:t>
            </a:r>
            <a:r>
              <a:rPr kumimoji="0" lang="en-US" altLang="zh-CN" sz="1000" b="0" i="0" u="none" strike="noStrike" cap="none" normalizeH="0" baseline="0" dirty="0">
                <a:ln>
                  <a:noFill/>
                </a:ln>
                <a:solidFill>
                  <a:srgbClr val="1F3661"/>
                </a:solidFill>
                <a:effectLst/>
                <a:cs typeface="Calibri" panose="020F0502020204030204" pitchFamily="34" charset="0"/>
              </a:rPr>
              <a:t> </a:t>
            </a:r>
            <a:r>
              <a:rPr kumimoji="0" lang="zh-CN" altLang="en-US" sz="1000" b="0" i="0" u="none" strike="noStrike" cap="none" normalizeH="0" baseline="0" dirty="0">
                <a:ln>
                  <a:noFill/>
                </a:ln>
                <a:solidFill>
                  <a:srgbClr val="1F3661"/>
                </a:solidFill>
                <a:effectLst/>
                <a:cs typeface="Calibri" panose="020F0502020204030204" pitchFamily="34" charset="0"/>
              </a:rPr>
              <a:t>在筛查前一年内报告有</a:t>
            </a:r>
            <a:r>
              <a:rPr kumimoji="0" lang="en-US" altLang="zh-CN" sz="1000" b="0" i="0" u="none" strike="noStrike" cap="none" normalizeH="0" baseline="0" dirty="0">
                <a:ln>
                  <a:noFill/>
                </a:ln>
                <a:solidFill>
                  <a:srgbClr val="1F3661"/>
                </a:solidFill>
                <a:effectLst/>
                <a:cs typeface="Calibri" panose="020F0502020204030204" pitchFamily="34" charset="0"/>
              </a:rPr>
              <a:t>3</a:t>
            </a:r>
            <a:r>
              <a:rPr kumimoji="0" lang="zh-CN" altLang="en-US" sz="1000" b="0" i="0" u="none" strike="noStrike" cap="none" normalizeH="0" baseline="0" dirty="0">
                <a:ln>
                  <a:noFill/>
                </a:ln>
                <a:solidFill>
                  <a:srgbClr val="1F3661"/>
                </a:solidFill>
                <a:effectLst/>
                <a:cs typeface="Calibri" panose="020F0502020204030204" pitchFamily="34" charset="0"/>
              </a:rPr>
              <a:t>个月慢性支气管炎（慢性咳嗽）病史，无其他已知原因。</a:t>
            </a:r>
            <a:endParaRPr kumimoji="0" lang="zh-CN" altLang="en-US" sz="1000" b="0" i="0" u="none" strike="noStrike" cap="none" normalizeH="0" baseline="0" dirty="0">
              <a:ln>
                <a:noFill/>
              </a:ln>
              <a:solidFill>
                <a:srgbClr val="1F3661"/>
              </a:solidFill>
              <a:effectLst/>
            </a:endParaRPr>
          </a:p>
          <a:p>
            <a:pPr marL="0" marR="0" lvl="0" indent="0" defTabSz="914400" rtl="0" eaLnBrk="0" fontAlgn="base" latinLnBrk="0" hangingPunct="0">
              <a:spcBef>
                <a:spcPct val="0"/>
              </a:spcBef>
              <a:spcAft>
                <a:spcPts val="600"/>
              </a:spcAft>
              <a:buClrTx/>
              <a:buSzTx/>
              <a:buFontTx/>
              <a:buNone/>
            </a:pPr>
            <a:r>
              <a:rPr kumimoji="0" lang="zh-CN" altLang="en-US" sz="1000" b="0" i="0" u="none" strike="noStrike" cap="none" normalizeH="0" baseline="0" dirty="0">
                <a:ln>
                  <a:noFill/>
                </a:ln>
                <a:solidFill>
                  <a:srgbClr val="1F3661"/>
                </a:solidFill>
                <a:effectLst/>
                <a:cs typeface="Calibri" panose="020F0502020204030204" pitchFamily="34" charset="0"/>
              </a:rPr>
              <a:t>如果存在肺炎或其他显著副作用，考虑对</a:t>
            </a:r>
            <a:r>
              <a:rPr kumimoji="0" lang="en-US" altLang="zh-CN" sz="1000" b="0" i="0" u="none" strike="noStrike" cap="none" normalizeH="0" baseline="0" dirty="0">
                <a:ln>
                  <a:noFill/>
                </a:ln>
                <a:solidFill>
                  <a:srgbClr val="1F3661"/>
                </a:solidFill>
                <a:effectLst/>
                <a:cs typeface="Calibri" panose="020F0502020204030204" pitchFamily="34" charset="0"/>
              </a:rPr>
              <a:t>ICS</a:t>
            </a:r>
            <a:r>
              <a:rPr kumimoji="0" lang="zh-CN" altLang="en-US" sz="1000" b="0" i="0" u="none" strike="noStrike" cap="none" normalizeH="0" baseline="0" dirty="0">
                <a:ln>
                  <a:noFill/>
                </a:ln>
                <a:solidFill>
                  <a:srgbClr val="1F3661"/>
                </a:solidFill>
                <a:effectLst/>
                <a:cs typeface="Calibri" panose="020F0502020204030204" pitchFamily="34" charset="0"/>
              </a:rPr>
              <a:t>进行降级。如果血嗜酸性粒细胞 ≥ </a:t>
            </a:r>
            <a:r>
              <a:rPr kumimoji="0" lang="en-US" altLang="zh-CN" sz="1000" b="0" i="0" u="none" strike="noStrike" cap="none" normalizeH="0" baseline="0" dirty="0">
                <a:ln>
                  <a:noFill/>
                </a:ln>
                <a:solidFill>
                  <a:srgbClr val="1F3661"/>
                </a:solidFill>
                <a:effectLst/>
                <a:cs typeface="Calibri" panose="020F0502020204030204" pitchFamily="34" charset="0"/>
              </a:rPr>
              <a:t>300</a:t>
            </a:r>
            <a:r>
              <a:rPr kumimoji="0" lang="zh-CN" altLang="en-US" sz="1000" b="0" i="0" u="none" strike="noStrike" cap="none" normalizeH="0" baseline="0" dirty="0">
                <a:ln>
                  <a:noFill/>
                </a:ln>
                <a:solidFill>
                  <a:srgbClr val="1F3661"/>
                </a:solidFill>
                <a:effectLst/>
                <a:cs typeface="Calibri" panose="020F0502020204030204" pitchFamily="34" charset="0"/>
              </a:rPr>
              <a:t>个</a:t>
            </a:r>
            <a:r>
              <a:rPr kumimoji="0" lang="en-US" altLang="zh-CN" sz="1000" b="0" i="0" u="none" strike="noStrike" cap="none" normalizeH="0" baseline="0" dirty="0">
                <a:ln>
                  <a:noFill/>
                </a:ln>
                <a:solidFill>
                  <a:srgbClr val="1F3661"/>
                </a:solidFill>
                <a:effectLst/>
                <a:cs typeface="Calibri" panose="020F0502020204030204" pitchFamily="34" charset="0"/>
              </a:rPr>
              <a:t>/</a:t>
            </a:r>
            <a:r>
              <a:rPr kumimoji="0" lang="en-US" altLang="zh-CN" sz="1000" b="0" i="0" u="none" strike="noStrike" cap="none" normalizeH="0" baseline="0" dirty="0" err="1">
                <a:ln>
                  <a:noFill/>
                </a:ln>
                <a:solidFill>
                  <a:srgbClr val="1F3661"/>
                </a:solidFill>
                <a:effectLst/>
                <a:cs typeface="Calibri" panose="020F0502020204030204" pitchFamily="34" charset="0"/>
              </a:rPr>
              <a:t>μL</a:t>
            </a:r>
            <a:r>
              <a:rPr kumimoji="0" lang="zh-CN" altLang="en-US" sz="1000" b="0" i="0" u="none" strike="noStrike" cap="none" normalizeH="0" baseline="0" dirty="0">
                <a:ln>
                  <a:noFill/>
                </a:ln>
                <a:solidFill>
                  <a:srgbClr val="1F3661"/>
                </a:solidFill>
                <a:effectLst/>
                <a:cs typeface="Calibri" panose="020F0502020204030204" pitchFamily="34" charset="0"/>
              </a:rPr>
              <a:t>，</a:t>
            </a:r>
            <a:r>
              <a:rPr kumimoji="0" lang="en-US" altLang="zh-CN" sz="1000" b="0" i="0" u="none" strike="noStrike" cap="none" normalizeH="0" baseline="0" dirty="0">
                <a:ln>
                  <a:noFill/>
                </a:ln>
                <a:solidFill>
                  <a:srgbClr val="1F3661"/>
                </a:solidFill>
                <a:effectLst/>
                <a:cs typeface="Calibri" panose="020F0502020204030204" pitchFamily="34" charset="0"/>
              </a:rPr>
              <a:t>ICS</a:t>
            </a:r>
            <a:r>
              <a:rPr kumimoji="0" lang="zh-CN" altLang="en-US" sz="1000" b="0" i="0" u="none" strike="noStrike" cap="none" normalizeH="0" baseline="0" dirty="0">
                <a:ln>
                  <a:noFill/>
                </a:ln>
                <a:solidFill>
                  <a:srgbClr val="1F3661"/>
                </a:solidFill>
                <a:effectLst/>
                <a:cs typeface="Calibri" panose="020F0502020204030204" pitchFamily="34" charset="0"/>
              </a:rPr>
              <a:t>降级更可能与病情加重相关。</a:t>
            </a:r>
            <a:endParaRPr kumimoji="0" lang="zh-CN" altLang="en-US" sz="1000" b="0" i="0" u="none" strike="noStrike" cap="none" normalizeH="0" baseline="0" dirty="0">
              <a:ln>
                <a:noFill/>
              </a:ln>
              <a:solidFill>
                <a:srgbClr val="1F3661"/>
              </a:solidFill>
              <a:effectLst/>
            </a:endParaRPr>
          </a:p>
        </p:txBody>
      </p:sp>
      <p:sp>
        <p:nvSpPr>
          <p:cNvPr id="41" name="Text Box 8"/>
          <p:cNvSpPr txBox="1">
            <a:spLocks noChangeArrowheads="1"/>
          </p:cNvSpPr>
          <p:nvPr/>
        </p:nvSpPr>
        <p:spPr bwMode="auto">
          <a:xfrm>
            <a:off x="3137286" y="276225"/>
            <a:ext cx="16144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2000" b="1" i="0" u="none" strike="noStrike" cap="none" normalizeH="0" baseline="0" dirty="0">
                <a:ln>
                  <a:noFill/>
                </a:ln>
                <a:solidFill>
                  <a:srgbClr val="FFFFFF"/>
                </a:solidFill>
                <a:effectLst/>
                <a:cs typeface="Calibri" panose="020F0502020204030204" pitchFamily="34" charset="0"/>
              </a:rPr>
              <a:t>随访药物治疗</a:t>
            </a:r>
            <a:endParaRPr kumimoji="0" lang="zh-CN" altLang="en-US" sz="2000" b="0" i="0" u="none" strike="noStrike" cap="none" normalizeH="0" baseline="0" dirty="0">
              <a:ln>
                <a:noFill/>
              </a:ln>
              <a:solidFill>
                <a:schemeClr val="tx1"/>
              </a:solidFill>
              <a:effectLst/>
            </a:endParaRPr>
          </a:p>
        </p:txBody>
      </p:sp>
      <p:sp>
        <p:nvSpPr>
          <p:cNvPr id="42" name="Text Box 27"/>
          <p:cNvSpPr txBox="1">
            <a:spLocks noChangeArrowheads="1"/>
          </p:cNvSpPr>
          <p:nvPr/>
        </p:nvSpPr>
        <p:spPr bwMode="auto">
          <a:xfrm>
            <a:off x="4301097" y="1350541"/>
            <a:ext cx="3776663" cy="44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ts val="600"/>
              </a:spcAft>
              <a:buClrTx/>
              <a:buSzTx/>
              <a:buFontTx/>
              <a:buNone/>
            </a:pPr>
            <a:r>
              <a:rPr kumimoji="0" lang="zh-CN" altLang="zh-CN" sz="1200" b="1" i="0" u="none" strike="noStrike" cap="none" normalizeH="0" baseline="0" dirty="0">
                <a:ln>
                  <a:noFill/>
                </a:ln>
                <a:solidFill>
                  <a:srgbClr val="1F3661"/>
                </a:solidFill>
                <a:effectLst/>
                <a:cs typeface="Calibri" panose="020F0502020204030204" pitchFamily="34" charset="0"/>
              </a:rPr>
              <a:t>继续当前治疗</a:t>
            </a:r>
            <a:endParaRPr kumimoji="0" lang="zh-CN" altLang="zh-CN" sz="1200" b="0" i="0" u="none" strike="noStrike" cap="none" normalizeH="0" baseline="0" dirty="0">
              <a:ln>
                <a:noFill/>
              </a:ln>
              <a:solidFill>
                <a:srgbClr val="1F3661"/>
              </a:solidFill>
              <a:effectLst/>
            </a:endParaRPr>
          </a:p>
          <a:p>
            <a:pPr marL="0" marR="0" lvl="0" indent="0" algn="ctr" defTabSz="914400" rtl="0" eaLnBrk="0" fontAlgn="base" latinLnBrk="0" hangingPunct="0">
              <a:spcBef>
                <a:spcPct val="0"/>
              </a:spcBef>
              <a:spcAft>
                <a:spcPts val="600"/>
              </a:spcAft>
              <a:buClrTx/>
              <a:buSzTx/>
              <a:buFontTx/>
              <a:buNone/>
            </a:pPr>
            <a:r>
              <a:rPr kumimoji="0" lang="zh-CN" altLang="zh-CN" sz="1200" b="0" i="0" u="none" strike="noStrike" cap="none" normalizeH="0" baseline="0" dirty="0">
                <a:ln>
                  <a:noFill/>
                </a:ln>
                <a:solidFill>
                  <a:srgbClr val="1F3661"/>
                </a:solidFill>
                <a:effectLst/>
                <a:cs typeface="Calibri" panose="020F0502020204030204" pitchFamily="34" charset="0"/>
              </a:rPr>
              <a:t>除非呼吸困难或急性加重需要优化调整</a:t>
            </a:r>
            <a:endParaRPr kumimoji="0" lang="zh-CN" altLang="zh-CN" sz="1200" b="0" i="0" u="none" strike="noStrike" cap="none" normalizeH="0" baseline="0" dirty="0">
              <a:ln>
                <a:noFill/>
              </a:ln>
              <a:solidFill>
                <a:srgbClr val="1F3661"/>
              </a:solidFill>
              <a:effectLst/>
            </a:endParaRPr>
          </a:p>
        </p:txBody>
      </p:sp>
      <p:sp>
        <p:nvSpPr>
          <p:cNvPr id="43" name="Text Box 28"/>
          <p:cNvSpPr txBox="1">
            <a:spLocks noChangeArrowheads="1"/>
          </p:cNvSpPr>
          <p:nvPr/>
        </p:nvSpPr>
        <p:spPr bwMode="auto">
          <a:xfrm>
            <a:off x="5939449" y="2312109"/>
            <a:ext cx="2834810" cy="49244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82550" marR="0" lvl="0" indent="-82550" algn="ctr" defTabSz="914400" rtl="0" eaLnBrk="0" fontAlgn="base" latinLnBrk="0" hangingPunct="0">
              <a:spcBef>
                <a:spcPct val="0"/>
              </a:spcBef>
              <a:spcAft>
                <a:spcPct val="0"/>
              </a:spcAft>
              <a:buClr>
                <a:srgbClr val="E8A900"/>
              </a:buClr>
              <a:buSzTx/>
              <a:buFont typeface="Arial" panose="020B0604020202020204" pitchFamily="34" charset="0"/>
              <a:buChar char="•"/>
            </a:pPr>
            <a:r>
              <a:rPr kumimoji="0" lang="zh-CN" altLang="en-US" sz="1600" b="1" i="0" u="none" strike="noStrike" cap="none" normalizeH="0" baseline="0" dirty="0" smtClean="0">
                <a:ln>
                  <a:noFill/>
                </a:ln>
                <a:solidFill>
                  <a:srgbClr val="1F3661"/>
                </a:solidFill>
                <a:effectLst/>
                <a:cs typeface="Calibri" panose="020F0502020204030204" pitchFamily="34" charset="0"/>
              </a:rPr>
              <a:t>如果</a:t>
            </a:r>
            <a:r>
              <a:rPr kumimoji="0" lang="zh-CN" altLang="en-US" sz="1600" b="1" i="0" u="none" strike="noStrike" cap="none" normalizeH="0" baseline="0" dirty="0">
                <a:ln>
                  <a:noFill/>
                </a:ln>
                <a:solidFill>
                  <a:srgbClr val="1F3661"/>
                </a:solidFill>
                <a:effectLst/>
                <a:cs typeface="Calibri" panose="020F0502020204030204" pitchFamily="34" charset="0"/>
              </a:rPr>
              <a:t>发生</a:t>
            </a:r>
            <a:r>
              <a:rPr kumimoji="0" lang="en-US" altLang="zh-CN" sz="1600" b="1" i="0" u="none" strike="noStrike" cap="none" normalizeH="0" baseline="0" dirty="0">
                <a:ln>
                  <a:noFill/>
                </a:ln>
                <a:solidFill>
                  <a:srgbClr val="1F3661"/>
                </a:solidFill>
                <a:effectLst/>
                <a:cs typeface="Calibri" panose="020F0502020204030204" pitchFamily="34" charset="0"/>
              </a:rPr>
              <a:t>1</a:t>
            </a:r>
            <a:r>
              <a:rPr kumimoji="0" lang="zh-CN" altLang="en-US" sz="1600" b="1" i="0" u="none" strike="noStrike" cap="none" normalizeH="0" baseline="0" dirty="0">
                <a:ln>
                  <a:noFill/>
                </a:ln>
                <a:solidFill>
                  <a:srgbClr val="1F3661"/>
                </a:solidFill>
                <a:effectLst/>
                <a:cs typeface="Calibri" panose="020F0502020204030204" pitchFamily="34" charset="0"/>
              </a:rPr>
              <a:t>次或多次中度或重度急性加重</a:t>
            </a:r>
            <a:endParaRPr kumimoji="0" lang="zh-CN" altLang="en-US" sz="1600" b="0" i="0" u="none" strike="noStrike" cap="none" normalizeH="0" baseline="0" dirty="0">
              <a:ln>
                <a:noFill/>
              </a:ln>
              <a:solidFill>
                <a:srgbClr val="1F3661"/>
              </a:solidFill>
              <a:effectLst/>
            </a:endParaRPr>
          </a:p>
        </p:txBody>
      </p:sp>
      <p:sp>
        <p:nvSpPr>
          <p:cNvPr id="45" name="Text Box 9"/>
          <p:cNvSpPr txBox="1">
            <a:spLocks noChangeArrowheads="1"/>
          </p:cNvSpPr>
          <p:nvPr/>
        </p:nvSpPr>
        <p:spPr bwMode="auto">
          <a:xfrm>
            <a:off x="6324945" y="3034857"/>
            <a:ext cx="90052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en-US" altLang="zh-CN" sz="800" b="1" i="0" u="none" strike="noStrike" cap="none" normalizeH="0" baseline="0" dirty="0">
                <a:ln>
                  <a:noFill/>
                </a:ln>
                <a:solidFill>
                  <a:srgbClr val="1F3661"/>
                </a:solidFill>
                <a:effectLst/>
                <a:cs typeface="Calibri" panose="020F0502020204030204" pitchFamily="34" charset="0"/>
              </a:rPr>
              <a:t>LABA</a:t>
            </a:r>
            <a:r>
              <a:rPr kumimoji="0" lang="zh-CN" altLang="en-US" sz="800" b="1" i="0" u="none" strike="noStrike" cap="none" normalizeH="0" baseline="0" dirty="0">
                <a:ln>
                  <a:noFill/>
                </a:ln>
                <a:solidFill>
                  <a:srgbClr val="1F3661"/>
                </a:solidFill>
                <a:effectLst/>
                <a:cs typeface="Calibri" panose="020F0502020204030204" pitchFamily="34" charset="0"/>
              </a:rPr>
              <a:t>或</a:t>
            </a:r>
            <a:r>
              <a:rPr kumimoji="0" lang="en-US" altLang="zh-CN" sz="800" b="1" i="0" u="none" strike="noStrike" cap="none" normalizeH="0" baseline="0" dirty="0">
                <a:ln>
                  <a:noFill/>
                </a:ln>
                <a:solidFill>
                  <a:srgbClr val="1F3661"/>
                </a:solidFill>
                <a:effectLst/>
                <a:cs typeface="Calibri" panose="020F0502020204030204" pitchFamily="34" charset="0"/>
              </a:rPr>
              <a:t>LAMA</a:t>
            </a:r>
            <a:endParaRPr kumimoji="0" lang="en-US" altLang="zh-CN" sz="1800" b="0" i="0" u="none" strike="noStrike" cap="none" normalizeH="0" baseline="0" dirty="0">
              <a:ln>
                <a:noFill/>
              </a:ln>
              <a:solidFill>
                <a:srgbClr val="1F3661"/>
              </a:solidFill>
              <a:effectLst/>
            </a:endParaRPr>
          </a:p>
        </p:txBody>
      </p:sp>
      <p:sp>
        <p:nvSpPr>
          <p:cNvPr id="46" name="Text Box 10"/>
          <p:cNvSpPr txBox="1">
            <a:spLocks noChangeArrowheads="1"/>
          </p:cNvSpPr>
          <p:nvPr/>
        </p:nvSpPr>
        <p:spPr bwMode="auto">
          <a:xfrm>
            <a:off x="5605298" y="3581669"/>
            <a:ext cx="1089025" cy="122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en-US" altLang="zh-CN" sz="800" b="1" i="0" u="none" strike="noStrike" cap="none" normalizeH="0" baseline="0" dirty="0">
                <a:ln>
                  <a:noFill/>
                </a:ln>
                <a:solidFill>
                  <a:srgbClr val="1F3661"/>
                </a:solidFill>
                <a:effectLst/>
                <a:cs typeface="Calibri" panose="020F0502020204030204" pitchFamily="34" charset="0"/>
              </a:rPr>
              <a:t>LABA+LAMA </a:t>
            </a:r>
            <a:r>
              <a:rPr kumimoji="0" lang="en-US" altLang="zh-CN" sz="1000" b="1" i="0" u="none" strike="noStrike" cap="none" normalizeH="0" baseline="30000" dirty="0">
                <a:ln>
                  <a:noFill/>
                </a:ln>
                <a:solidFill>
                  <a:srgbClr val="1F3661"/>
                </a:solidFill>
                <a:effectLst/>
                <a:cs typeface="Calibri" panose="020F0502020204030204" pitchFamily="34" charset="0"/>
              </a:rPr>
              <a:t>a</a:t>
            </a:r>
            <a:endParaRPr kumimoji="0" lang="en-US" altLang="zh-CN" sz="1000" b="1" i="0" u="none" strike="noStrike" cap="none" normalizeH="0" baseline="30000" dirty="0">
              <a:ln>
                <a:noFill/>
              </a:ln>
              <a:solidFill>
                <a:srgbClr val="1F3661"/>
              </a:solidFill>
              <a:effectLst/>
              <a:cs typeface="Calibri" panose="020F0502020204030204" pitchFamily="34" charset="0"/>
            </a:endParaRPr>
          </a:p>
        </p:txBody>
      </p:sp>
      <p:sp>
        <p:nvSpPr>
          <p:cNvPr id="47" name="Text Box 11"/>
          <p:cNvSpPr txBox="1">
            <a:spLocks noChangeArrowheads="1"/>
          </p:cNvSpPr>
          <p:nvPr/>
        </p:nvSpPr>
        <p:spPr bwMode="auto">
          <a:xfrm>
            <a:off x="6284048" y="4107731"/>
            <a:ext cx="1047750" cy="122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en-US" altLang="zh-CN" sz="800" b="1" i="0" u="none" strike="noStrike" cap="none" normalizeH="0" baseline="0" dirty="0">
                <a:ln>
                  <a:noFill/>
                </a:ln>
                <a:solidFill>
                  <a:srgbClr val="1F3661"/>
                </a:solidFill>
                <a:effectLst/>
                <a:cs typeface="Calibri" panose="020F0502020204030204" pitchFamily="34" charset="0"/>
              </a:rPr>
              <a:t>LABA+LAMA+ICS</a:t>
            </a:r>
            <a:r>
              <a:rPr kumimoji="0" lang="en-US" altLang="zh-CN" sz="800" b="1" i="0" u="none" strike="noStrike" cap="none" normalizeH="0" baseline="30000" dirty="0">
                <a:ln>
                  <a:noFill/>
                </a:ln>
                <a:solidFill>
                  <a:srgbClr val="1F3661"/>
                </a:solidFill>
                <a:effectLst/>
                <a:cs typeface="Calibri" panose="020F0502020204030204" pitchFamily="34" charset="0"/>
              </a:rPr>
              <a:t> </a:t>
            </a:r>
            <a:r>
              <a:rPr kumimoji="0" lang="en-US" altLang="zh-CN" sz="1000" b="1" i="0" u="none" strike="noStrike" cap="none" normalizeH="0" baseline="30000" dirty="0">
                <a:ln>
                  <a:noFill/>
                </a:ln>
                <a:solidFill>
                  <a:srgbClr val="1F3661"/>
                </a:solidFill>
                <a:effectLst/>
                <a:cs typeface="Calibri" panose="020F0502020204030204" pitchFamily="34" charset="0"/>
              </a:rPr>
              <a:t>a</a:t>
            </a:r>
            <a:endParaRPr kumimoji="0" lang="en-US" altLang="zh-CN" sz="1000" b="1" i="0" u="none" strike="noStrike" cap="none" normalizeH="0" baseline="30000" dirty="0">
              <a:ln>
                <a:noFill/>
              </a:ln>
              <a:solidFill>
                <a:srgbClr val="1F3661"/>
              </a:solidFill>
              <a:effectLst/>
              <a:cs typeface="Calibri" panose="020F0502020204030204" pitchFamily="34" charset="0"/>
            </a:endParaRPr>
          </a:p>
        </p:txBody>
      </p:sp>
      <p:sp>
        <p:nvSpPr>
          <p:cNvPr id="48" name="Text Box 26"/>
          <p:cNvSpPr txBox="1">
            <a:spLocks noChangeArrowheads="1"/>
          </p:cNvSpPr>
          <p:nvPr/>
        </p:nvSpPr>
        <p:spPr bwMode="auto">
          <a:xfrm>
            <a:off x="5439607" y="1020339"/>
            <a:ext cx="1454150" cy="246221"/>
          </a:xfrm>
          <a:prstGeom prst="rect">
            <a:avLst/>
          </a:prstGeom>
          <a:solidFill>
            <a:srgbClr val="E8AE0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en-US" altLang="zh-CN" sz="1600" b="1" i="0" u="none" strike="noStrike" cap="none" normalizeH="0" baseline="0" dirty="0">
                <a:ln>
                  <a:noFill/>
                </a:ln>
                <a:solidFill>
                  <a:srgbClr val="1F3661"/>
                </a:solidFill>
                <a:effectLst/>
                <a:cs typeface="Calibri" panose="020F0502020204030204" pitchFamily="34" charset="0"/>
              </a:rPr>
              <a:t>❷</a:t>
            </a:r>
            <a:r>
              <a:rPr kumimoji="0" lang="en-US" altLang="ja-JP" sz="1600" b="1" i="0" u="none" strike="noStrike" cap="none" normalizeH="0" baseline="0" dirty="0">
                <a:ln>
                  <a:noFill/>
                </a:ln>
                <a:solidFill>
                  <a:srgbClr val="1F3661"/>
                </a:solidFill>
                <a:effectLst/>
                <a:cs typeface="Calibri" panose="020F0502020204030204" pitchFamily="34" charset="0"/>
              </a:rPr>
              <a:t> </a:t>
            </a:r>
            <a:r>
              <a:rPr kumimoji="0" lang="ja-JP" altLang="en-US" sz="1600" b="1" i="0" u="none" strike="noStrike" cap="none" normalizeH="0" baseline="0" dirty="0">
                <a:ln>
                  <a:noFill/>
                </a:ln>
                <a:solidFill>
                  <a:srgbClr val="1F3661"/>
                </a:solidFill>
                <a:effectLst/>
                <a:latin typeface="等线" panose="02010600030101010101" pitchFamily="2" charset="-122"/>
                <a:ea typeface="等线" panose="02010600030101010101" pitchFamily="2" charset="-122"/>
                <a:cs typeface="Calibri" panose="020F0502020204030204" pitchFamily="34" charset="0"/>
              </a:rPr>
              <a:t>调整治疗</a:t>
            </a:r>
            <a:endParaRPr kumimoji="0" lang="ja-JP" altLang="en-US" sz="1600" b="0" i="0" u="none" strike="noStrike" cap="none" normalizeH="0" baseline="0" dirty="0">
              <a:ln>
                <a:noFill/>
              </a:ln>
              <a:solidFill>
                <a:srgbClr val="1F3661"/>
              </a:solidFill>
              <a:effectLst/>
              <a:latin typeface="等线" panose="02010600030101010101" pitchFamily="2" charset="-122"/>
              <a:ea typeface="等线" panose="02010600030101010101" pitchFamily="2" charset="-122"/>
            </a:endParaRPr>
          </a:p>
        </p:txBody>
      </p:sp>
      <p:grpSp>
        <p:nvGrpSpPr>
          <p:cNvPr id="2" name="Group 5"/>
          <p:cNvGrpSpPr/>
          <p:nvPr/>
        </p:nvGrpSpPr>
        <p:grpSpPr>
          <a:xfrm>
            <a:off x="10539080" y="0"/>
            <a:ext cx="1652920" cy="1699260"/>
            <a:chOff x="5105399" y="0"/>
            <a:chExt cx="1652920" cy="1699260"/>
          </a:xfrm>
        </p:grpSpPr>
        <p:pic>
          <p:nvPicPr>
            <p:cNvPr id="11"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20"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21"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22" name="Group 9"/>
          <p:cNvGrpSpPr/>
          <p:nvPr/>
        </p:nvGrpSpPr>
        <p:grpSpPr>
          <a:xfrm>
            <a:off x="10446950" y="0"/>
            <a:ext cx="1745050" cy="1652322"/>
            <a:chOff x="10446950" y="0"/>
            <a:chExt cx="1745050" cy="1652322"/>
          </a:xfrm>
        </p:grpSpPr>
        <p:pic>
          <p:nvPicPr>
            <p:cNvPr id="26"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27"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38" name="Group 19"/>
          <p:cNvGrpSpPr/>
          <p:nvPr/>
        </p:nvGrpSpPr>
        <p:grpSpPr>
          <a:xfrm>
            <a:off x="10240225" y="0"/>
            <a:ext cx="1951774" cy="1885964"/>
            <a:chOff x="10240225" y="0"/>
            <a:chExt cx="1951774" cy="1885964"/>
          </a:xfrm>
        </p:grpSpPr>
        <p:pic>
          <p:nvPicPr>
            <p:cNvPr id="44"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49"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50"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1"/>
          <a:srcRect t="31360" r="78109" b="32786"/>
          <a:stretch>
            <a:fillRect/>
          </a:stretch>
        </p:blipFill>
        <p:spPr>
          <a:xfrm rot="5400000">
            <a:off x="2681981" y="-2681981"/>
            <a:ext cx="6858000" cy="12221961"/>
          </a:xfrm>
          <a:prstGeom prst="rect">
            <a:avLst/>
          </a:prstGeom>
        </p:spPr>
      </p:pic>
      <p:sp>
        <p:nvSpPr>
          <p:cNvPr id="5" name="Title 4"/>
          <p:cNvSpPr>
            <a:spLocks noGrp="1"/>
          </p:cNvSpPr>
          <p:nvPr>
            <p:ph type="ctrTitle"/>
          </p:nvPr>
        </p:nvSpPr>
        <p:spPr>
          <a:xfrm>
            <a:off x="1524000" y="-2387600"/>
            <a:ext cx="9144000" cy="2387600"/>
          </a:xfrm>
        </p:spPr>
        <p:txBody>
          <a:bodyPr vert="horz" lIns="91440" tIns="45720" rIns="91440" bIns="45720" rtlCol="0" anchor="b">
            <a:normAutofit/>
          </a:bodyPr>
          <a:lstStyle/>
          <a:p>
            <a:r>
              <a:rPr lang="en-AU" dirty="0">
                <a:latin typeface="+mj-lt"/>
              </a:rPr>
              <a:t>Description of levels of evidence</a:t>
            </a:r>
            <a:endParaRPr lang="en-AU" dirty="0">
              <a:latin typeface="+mj-lt"/>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2702535" y="1459"/>
            <a:ext cx="6969003" cy="6654211"/>
          </a:xfrm>
          <a:prstGeom prst="rect">
            <a:avLst/>
          </a:prstGeom>
          <a:ln>
            <a:noFill/>
          </a:ln>
        </p:spPr>
      </p:pic>
      <p:sp>
        <p:nvSpPr>
          <p:cNvPr id="31" name="文本框 1664690372"/>
          <p:cNvSpPr txBox="1">
            <a:spLocks noChangeArrowheads="1"/>
          </p:cNvSpPr>
          <p:nvPr/>
        </p:nvSpPr>
        <p:spPr bwMode="auto">
          <a:xfrm>
            <a:off x="3426075" y="3686403"/>
            <a:ext cx="428625" cy="357188"/>
          </a:xfrm>
          <a:prstGeom prst="rect">
            <a:avLst/>
          </a:prstGeom>
          <a:solidFill>
            <a:srgbClr val="D2CFD6"/>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0" tIns="0" rIns="0" bIns="0"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32" name="文本框 1664690372"/>
          <p:cNvSpPr txBox="1">
            <a:spLocks noChangeArrowheads="1"/>
          </p:cNvSpPr>
          <p:nvPr/>
        </p:nvSpPr>
        <p:spPr bwMode="auto">
          <a:xfrm>
            <a:off x="3426075" y="4886622"/>
            <a:ext cx="428625" cy="357188"/>
          </a:xfrm>
          <a:prstGeom prst="rect">
            <a:avLst/>
          </a:prstGeom>
          <a:solidFill>
            <a:srgbClr val="D2CFD6"/>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0" tIns="0" rIns="0" bIns="0"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33" name="文本框 1664690372"/>
          <p:cNvSpPr txBox="1">
            <a:spLocks noChangeArrowheads="1"/>
          </p:cNvSpPr>
          <p:nvPr/>
        </p:nvSpPr>
        <p:spPr bwMode="auto">
          <a:xfrm>
            <a:off x="3426075" y="5693717"/>
            <a:ext cx="428625" cy="357188"/>
          </a:xfrm>
          <a:prstGeom prst="rect">
            <a:avLst/>
          </a:prstGeom>
          <a:solidFill>
            <a:srgbClr val="D2CFD6"/>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0" tIns="0" rIns="0" bIns="0"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28" name="文本框 1664690372"/>
          <p:cNvSpPr txBox="1">
            <a:spLocks noChangeArrowheads="1"/>
          </p:cNvSpPr>
          <p:nvPr/>
        </p:nvSpPr>
        <p:spPr bwMode="auto">
          <a:xfrm>
            <a:off x="3426075" y="2045382"/>
            <a:ext cx="428625" cy="357188"/>
          </a:xfrm>
          <a:prstGeom prst="rect">
            <a:avLst/>
          </a:prstGeom>
          <a:solidFill>
            <a:srgbClr val="D2CFD6"/>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0" tIns="0" rIns="0" bIns="0"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2"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grpSp>
        <p:nvGrpSpPr>
          <p:cNvPr id="6" name="Group 5"/>
          <p:cNvGrpSpPr/>
          <p:nvPr/>
        </p:nvGrpSpPr>
        <p:grpSpPr>
          <a:xfrm>
            <a:off x="10539080" y="0"/>
            <a:ext cx="1652920" cy="1699260"/>
            <a:chOff x="5105399" y="0"/>
            <a:chExt cx="1652920" cy="1699260"/>
          </a:xfrm>
        </p:grpSpPr>
        <p:pic>
          <p:nvPicPr>
            <p:cNvPr id="17"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18"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4"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10" name="Group 9"/>
          <p:cNvGrpSpPr/>
          <p:nvPr/>
        </p:nvGrpSpPr>
        <p:grpSpPr>
          <a:xfrm>
            <a:off x="10446950" y="0"/>
            <a:ext cx="1745050" cy="1652322"/>
            <a:chOff x="10446950" y="0"/>
            <a:chExt cx="1745050" cy="1652322"/>
          </a:xfrm>
        </p:grpSpPr>
        <p:pic>
          <p:nvPicPr>
            <p:cNvPr id="7"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9"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sp>
        <p:nvSpPr>
          <p:cNvPr id="11" name="TextBox 10"/>
          <p:cNvSpPr txBox="1"/>
          <p:nvPr/>
        </p:nvSpPr>
        <p:spPr>
          <a:xfrm>
            <a:off x="7019522" y="987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nvGrpSpPr>
          <p:cNvPr id="20" name="Group 19"/>
          <p:cNvGrpSpPr/>
          <p:nvPr/>
        </p:nvGrpSpPr>
        <p:grpSpPr>
          <a:xfrm>
            <a:off x="10240225" y="0"/>
            <a:ext cx="1951774" cy="1885964"/>
            <a:chOff x="10240225" y="0"/>
            <a:chExt cx="1951774" cy="1885964"/>
          </a:xfrm>
        </p:grpSpPr>
        <p:pic>
          <p:nvPicPr>
            <p:cNvPr id="3"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12"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14"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
        <p:nvSpPr>
          <p:cNvPr id="19" name="文本框 19"/>
          <p:cNvSpPr txBox="1"/>
          <p:nvPr/>
        </p:nvSpPr>
        <p:spPr>
          <a:xfrm>
            <a:off x="3027817" y="309295"/>
            <a:ext cx="2984500" cy="24622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0"/>
              </a:spcAft>
            </a:pPr>
            <a:r>
              <a:rPr lang="zh-CN" sz="1600" b="1" kern="1050" dirty="0">
                <a:solidFill>
                  <a:srgbClr val="FFFFFF"/>
                </a:solidFill>
                <a:effectLst/>
                <a:latin typeface="Calibri" panose="020F0502020204030204"/>
                <a:ea typeface="等线" panose="02010600030101010101" pitchFamily="2" charset="-122"/>
                <a:cs typeface="Calibri" panose="020F0502020204030204"/>
              </a:rPr>
              <a:t>证据等级描述</a:t>
            </a:r>
            <a:endParaRPr lang="zh-CN" sz="1050" kern="1050" dirty="0">
              <a:effectLst/>
              <a:latin typeface="Times New Roman" panose="02020603050405020304"/>
              <a:ea typeface="宋体" panose="02010600030101010101" pitchFamily="2" charset="-122"/>
            </a:endParaRPr>
          </a:p>
        </p:txBody>
      </p:sp>
      <p:sp>
        <p:nvSpPr>
          <p:cNvPr id="21" name="文本框 21"/>
          <p:cNvSpPr txBox="1"/>
          <p:nvPr/>
        </p:nvSpPr>
        <p:spPr>
          <a:xfrm>
            <a:off x="8857111" y="516305"/>
            <a:ext cx="466725" cy="16129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0"/>
              </a:spcAft>
            </a:pPr>
            <a:r>
              <a:rPr lang="zh-CN" altLang="en-US" sz="1050" b="1" kern="1050" dirty="0">
                <a:solidFill>
                  <a:srgbClr val="FFFFFF"/>
                </a:solidFill>
                <a:effectLst/>
                <a:latin typeface="Calibri" panose="020F0502020204030204"/>
                <a:ea typeface="等线" panose="02010600030101010101" pitchFamily="2" charset="-122"/>
              </a:rPr>
              <a:t>表</a:t>
            </a:r>
            <a:r>
              <a:rPr lang="en-US" altLang="zh-CN" sz="1050" b="1" kern="1050" dirty="0">
                <a:solidFill>
                  <a:srgbClr val="FFFFFF"/>
                </a:solidFill>
                <a:effectLst/>
                <a:latin typeface="Calibri" panose="020F0502020204030204"/>
                <a:ea typeface="等线" panose="02010600030101010101" pitchFamily="2" charset="-122"/>
              </a:rPr>
              <a:t> </a:t>
            </a:r>
            <a:r>
              <a:rPr lang="en-US" sz="1050" b="1" kern="1050" dirty="0">
                <a:solidFill>
                  <a:srgbClr val="FFFFFF"/>
                </a:solidFill>
                <a:effectLst/>
                <a:latin typeface="Calibri" panose="020F0502020204030204"/>
                <a:ea typeface="等线" panose="02010600030101010101" pitchFamily="2" charset="-122"/>
              </a:rPr>
              <a:t>A</a:t>
            </a:r>
            <a:endParaRPr lang="zh-CN" sz="1050" kern="1050" dirty="0">
              <a:effectLst/>
              <a:latin typeface="Times New Roman" panose="02020603050405020304"/>
              <a:ea typeface="宋体" panose="02010600030101010101" pitchFamily="2" charset="-122"/>
            </a:endParaRPr>
          </a:p>
        </p:txBody>
      </p:sp>
      <p:graphicFrame>
        <p:nvGraphicFramePr>
          <p:cNvPr id="26" name="表格 25"/>
          <p:cNvGraphicFramePr>
            <a:graphicFrameLocks noGrp="1"/>
          </p:cNvGraphicFramePr>
          <p:nvPr/>
        </p:nvGraphicFramePr>
        <p:xfrm>
          <a:off x="2932809" y="1047019"/>
          <a:ext cx="6495023" cy="5203053"/>
        </p:xfrm>
        <a:graphic>
          <a:graphicData uri="http://schemas.openxmlformats.org/drawingml/2006/table">
            <a:tbl>
              <a:tblPr firstRow="1" firstCol="1" bandRow="1"/>
              <a:tblGrid>
                <a:gridCol w="1399941"/>
                <a:gridCol w="116840"/>
                <a:gridCol w="1406596"/>
                <a:gridCol w="116840"/>
                <a:gridCol w="3454806"/>
              </a:tblGrid>
              <a:tr h="324581">
                <a:tc>
                  <a:txBody>
                    <a:bodyPr/>
                    <a:lstStyle/>
                    <a:p>
                      <a:pPr algn="ctr">
                        <a:spcAft>
                          <a:spcPts val="0"/>
                        </a:spcAft>
                      </a:pPr>
                      <a:r>
                        <a:rPr lang="zh-CN" sz="1000" b="1" kern="1050" dirty="0">
                          <a:solidFill>
                            <a:srgbClr val="374458"/>
                          </a:solidFill>
                          <a:effectLst/>
                          <a:latin typeface="Calibri" panose="020F0502020204030204"/>
                          <a:ea typeface="等线" panose="02010600030101010101" pitchFamily="2" charset="-122"/>
                          <a:cs typeface="Calibri" panose="020F0502020204030204"/>
                        </a:rPr>
                        <a:t>证据类别</a:t>
                      </a:r>
                      <a:endParaRPr lang="zh-CN" sz="1000" kern="1050" dirty="0">
                        <a:effectLst/>
                        <a:latin typeface="Times New Roman" panose="02020603050405020304"/>
                        <a:ea typeface="宋体" panose="02010600030101010101" pitchFamily="2" charset="-122"/>
                      </a:endParaRPr>
                    </a:p>
                  </a:txBody>
                  <a:tcPr marL="45720" marR="45720" anchor="ctr">
                    <a:lnL>
                      <a:noFill/>
                    </a:lnL>
                    <a:lnR>
                      <a:noFill/>
                    </a:lnR>
                    <a:lnT>
                      <a:noFill/>
                    </a:lnT>
                    <a:lnB>
                      <a:noFill/>
                    </a:lnB>
                  </a:tcPr>
                </a:tc>
                <a:tc>
                  <a:txBody>
                    <a:bodyPr/>
                    <a:lstStyle/>
                    <a:p>
                      <a:pPr algn="just">
                        <a:spcAft>
                          <a:spcPts val="0"/>
                        </a:spcAft>
                      </a:pPr>
                      <a:r>
                        <a:rPr lang="en-US" sz="1000" kern="1050" dirty="0">
                          <a:effectLst/>
                          <a:latin typeface="Calibri" panose="020F0502020204030204"/>
                          <a:ea typeface="等线" panose="02010600030101010101" pitchFamily="2" charset="-122"/>
                        </a:rPr>
                        <a:t> </a:t>
                      </a:r>
                      <a:endParaRPr lang="zh-CN" sz="1000" kern="1050" dirty="0">
                        <a:effectLst/>
                        <a:latin typeface="Times New Roman" panose="02020603050405020304"/>
                        <a:ea typeface="宋体" panose="02010600030101010101" pitchFamily="2" charset="-122"/>
                      </a:endParaRPr>
                    </a:p>
                  </a:txBody>
                  <a:tcPr marL="45720" marR="45720" anchor="ctr">
                    <a:lnL>
                      <a:noFill/>
                    </a:lnL>
                    <a:lnR>
                      <a:noFill/>
                    </a:lnR>
                    <a:lnT>
                      <a:noFill/>
                    </a:lnT>
                    <a:lnB>
                      <a:noFill/>
                    </a:lnB>
                  </a:tcPr>
                </a:tc>
                <a:tc>
                  <a:txBody>
                    <a:bodyPr/>
                    <a:lstStyle/>
                    <a:p>
                      <a:pPr algn="just">
                        <a:spcAft>
                          <a:spcPts val="0"/>
                        </a:spcAft>
                      </a:pPr>
                      <a:r>
                        <a:rPr lang="zh-CN" sz="1000" b="1" kern="1050" dirty="0">
                          <a:solidFill>
                            <a:srgbClr val="374458"/>
                          </a:solidFill>
                          <a:effectLst/>
                          <a:latin typeface="Calibri" panose="020F0502020204030204"/>
                          <a:ea typeface="等线" panose="02010600030101010101" pitchFamily="2" charset="-122"/>
                          <a:cs typeface="Calibri" panose="020F0502020204030204"/>
                        </a:rPr>
                        <a:t>证据来源</a:t>
                      </a:r>
                      <a:endParaRPr lang="zh-CN" sz="1000" kern="1050" dirty="0">
                        <a:effectLst/>
                        <a:latin typeface="Times New Roman" panose="02020603050405020304"/>
                        <a:ea typeface="宋体" panose="02010600030101010101" pitchFamily="2" charset="-122"/>
                      </a:endParaRPr>
                    </a:p>
                  </a:txBody>
                  <a:tcPr marL="45720" marR="45720" anchor="ctr">
                    <a:lnL>
                      <a:noFill/>
                    </a:lnL>
                    <a:lnR>
                      <a:noFill/>
                    </a:lnR>
                    <a:lnT>
                      <a:noFill/>
                    </a:lnT>
                    <a:lnB>
                      <a:noFill/>
                    </a:lnB>
                  </a:tcPr>
                </a:tc>
                <a:tc>
                  <a:txBody>
                    <a:bodyPr/>
                    <a:lstStyle/>
                    <a:p>
                      <a:pPr algn="ctr">
                        <a:spcAft>
                          <a:spcPts val="0"/>
                        </a:spcAft>
                      </a:pPr>
                      <a:r>
                        <a:rPr lang="en-US" sz="1000" b="1" kern="1050" dirty="0">
                          <a:solidFill>
                            <a:srgbClr val="374458"/>
                          </a:solidFill>
                          <a:effectLst/>
                          <a:latin typeface="Calibri" panose="020F0502020204030204"/>
                          <a:ea typeface="等线" panose="02010600030101010101" pitchFamily="2" charset="-122"/>
                        </a:rPr>
                        <a:t> </a:t>
                      </a:r>
                      <a:endParaRPr lang="zh-CN" sz="1000" kern="1050" dirty="0">
                        <a:effectLst/>
                        <a:latin typeface="Times New Roman" panose="02020603050405020304"/>
                        <a:ea typeface="宋体" panose="02010600030101010101" pitchFamily="2" charset="-122"/>
                      </a:endParaRPr>
                    </a:p>
                  </a:txBody>
                  <a:tcPr marL="45720" marR="45720" anchor="ctr">
                    <a:lnL>
                      <a:noFill/>
                    </a:lnL>
                    <a:lnR>
                      <a:noFill/>
                    </a:lnR>
                    <a:lnT>
                      <a:noFill/>
                    </a:lnT>
                    <a:lnB>
                      <a:noFill/>
                    </a:lnB>
                  </a:tcPr>
                </a:tc>
                <a:tc>
                  <a:txBody>
                    <a:bodyPr/>
                    <a:lstStyle/>
                    <a:p>
                      <a:pPr algn="just">
                        <a:spcAft>
                          <a:spcPts val="0"/>
                        </a:spcAft>
                      </a:pPr>
                      <a:r>
                        <a:rPr lang="zh-CN" sz="1000" b="1" kern="1050" dirty="0">
                          <a:solidFill>
                            <a:srgbClr val="374458"/>
                          </a:solidFill>
                          <a:effectLst/>
                          <a:latin typeface="Calibri" panose="020F0502020204030204"/>
                          <a:ea typeface="等线" panose="02010600030101010101" pitchFamily="2" charset="-122"/>
                          <a:cs typeface="Calibri" panose="020F0502020204030204"/>
                        </a:rPr>
                        <a:t>定义</a:t>
                      </a:r>
                      <a:endParaRPr lang="zh-CN" sz="1000" kern="1050" dirty="0">
                        <a:effectLst/>
                        <a:latin typeface="Times New Roman" panose="02020603050405020304"/>
                        <a:ea typeface="宋体" panose="02010600030101010101" pitchFamily="2" charset="-122"/>
                      </a:endParaRPr>
                    </a:p>
                  </a:txBody>
                  <a:tcPr marL="45720" marR="45720" anchor="ctr">
                    <a:lnL>
                      <a:noFill/>
                    </a:lnL>
                    <a:lnR>
                      <a:noFill/>
                    </a:lnR>
                    <a:lnT>
                      <a:noFill/>
                    </a:lnT>
                    <a:lnB>
                      <a:noFill/>
                    </a:lnB>
                  </a:tcPr>
                </a:tc>
              </a:tr>
              <a:tr h="828000">
                <a:tc rowSpan="2">
                  <a:txBody>
                    <a:bodyPr/>
                    <a:lstStyle/>
                    <a:p>
                      <a:pPr algn="ctr">
                        <a:spcAft>
                          <a:spcPts val="0"/>
                        </a:spcAft>
                      </a:pPr>
                      <a:r>
                        <a:rPr lang="en-US" sz="1900" b="1" kern="1050" dirty="0" smtClean="0">
                          <a:solidFill>
                            <a:srgbClr val="374458"/>
                          </a:solidFill>
                          <a:effectLst/>
                          <a:latin typeface="Calibri" panose="020F0502020204030204"/>
                          <a:ea typeface="等线" panose="02010600030101010101" pitchFamily="2" charset="-122"/>
                        </a:rPr>
                        <a:t>A</a:t>
                      </a:r>
                      <a:endParaRPr lang="zh-CN" sz="1000" kern="1050" dirty="0">
                        <a:effectLst/>
                        <a:latin typeface="Times New Roman" panose="02020603050405020304"/>
                        <a:ea typeface="宋体" panose="02010600030101010101" pitchFamily="2" charset="-122"/>
                      </a:endParaRPr>
                    </a:p>
                  </a:txBody>
                  <a:tcPr marL="45720" marR="45720" anchor="ctr">
                    <a:lnL>
                      <a:noFill/>
                    </a:lnL>
                    <a:lnR>
                      <a:noFill/>
                    </a:lnR>
                    <a:lnT>
                      <a:noFill/>
                    </a:lnT>
                    <a:lnB>
                      <a:noFill/>
                    </a:lnB>
                  </a:tcPr>
                </a:tc>
                <a:tc>
                  <a:txBody>
                    <a:bodyPr/>
                    <a:lstStyle/>
                    <a:p>
                      <a:pPr algn="just">
                        <a:spcAft>
                          <a:spcPts val="0"/>
                        </a:spcAft>
                      </a:pPr>
                      <a:r>
                        <a:rPr lang="en-US" sz="1000" kern="1050">
                          <a:effectLst/>
                          <a:latin typeface="Calibri" panose="020F0502020204030204"/>
                          <a:ea typeface="等线" panose="02010600030101010101" pitchFamily="2" charset="-122"/>
                        </a:rPr>
                        <a:t> </a:t>
                      </a:r>
                      <a:endParaRPr lang="zh-CN" sz="1000" kern="1050">
                        <a:effectLst/>
                        <a:latin typeface="Times New Roman" panose="02020603050405020304"/>
                        <a:ea typeface="宋体" panose="02010600030101010101" pitchFamily="2" charset="-122"/>
                      </a:endParaRPr>
                    </a:p>
                  </a:txBody>
                  <a:tcPr marL="45720" marR="45720">
                    <a:lnL>
                      <a:noFill/>
                    </a:lnL>
                    <a:lnR>
                      <a:noFill/>
                    </a:lnR>
                    <a:lnT>
                      <a:noFill/>
                    </a:lnT>
                    <a:lnB>
                      <a:noFill/>
                    </a:lnB>
                  </a:tcPr>
                </a:tc>
                <a:tc>
                  <a:txBody>
                    <a:bodyPr/>
                    <a:lstStyle/>
                    <a:p>
                      <a:pPr algn="just">
                        <a:spcAft>
                          <a:spcPts val="600"/>
                        </a:spcAft>
                      </a:pPr>
                      <a:r>
                        <a:rPr lang="zh-CN" sz="1000" kern="1050" dirty="0">
                          <a:effectLst/>
                          <a:latin typeface="Calibri" panose="020F0502020204030204"/>
                          <a:ea typeface="等线" panose="02010600030101010101" pitchFamily="2" charset="-122"/>
                          <a:cs typeface="Calibri" panose="020F0502020204030204"/>
                        </a:rPr>
                        <a:t>随机对照试验（</a:t>
                      </a:r>
                      <a:r>
                        <a:rPr lang="en-US" sz="1000" kern="1050" dirty="0">
                          <a:effectLst/>
                          <a:latin typeface="Calibri" panose="020F0502020204030204"/>
                          <a:ea typeface="等线" panose="02010600030101010101" pitchFamily="2" charset="-122"/>
                        </a:rPr>
                        <a:t>RCTs</a:t>
                      </a:r>
                      <a:r>
                        <a:rPr lang="zh-CN" sz="1000" kern="1050" dirty="0">
                          <a:effectLst/>
                          <a:latin typeface="Calibri" panose="020F0502020204030204"/>
                          <a:ea typeface="等线" panose="02010600030101010101" pitchFamily="2" charset="-122"/>
                          <a:cs typeface="Calibri" panose="020F0502020204030204"/>
                        </a:rPr>
                        <a:t>）</a:t>
                      </a:r>
                      <a:endParaRPr lang="zh-CN" sz="1000" kern="1050" dirty="0">
                        <a:effectLst/>
                        <a:latin typeface="Times New Roman" panose="02020603050405020304"/>
                        <a:ea typeface="宋体" panose="02010600030101010101" pitchFamily="2" charset="-122"/>
                      </a:endParaRPr>
                    </a:p>
                  </a:txBody>
                  <a:tcPr marL="45720" marR="45720">
                    <a:lnL>
                      <a:noFill/>
                    </a:lnL>
                    <a:lnR>
                      <a:noFill/>
                    </a:lnR>
                    <a:lnT>
                      <a:noFill/>
                    </a:lnT>
                    <a:lnB>
                      <a:noFill/>
                    </a:lnB>
                  </a:tcPr>
                </a:tc>
                <a:tc>
                  <a:txBody>
                    <a:bodyPr/>
                    <a:lstStyle/>
                    <a:p>
                      <a:pPr algn="just">
                        <a:spcAft>
                          <a:spcPts val="600"/>
                        </a:spcAft>
                      </a:pPr>
                      <a:r>
                        <a:rPr lang="en-US" sz="1000" kern="1050" dirty="0">
                          <a:effectLst/>
                          <a:latin typeface="Calibri" panose="020F0502020204030204"/>
                          <a:ea typeface="等线" panose="02010600030101010101" pitchFamily="2" charset="-122"/>
                        </a:rPr>
                        <a:t> </a:t>
                      </a:r>
                      <a:endParaRPr lang="zh-CN" sz="1000" kern="1050" dirty="0">
                        <a:effectLst/>
                        <a:latin typeface="Times New Roman" panose="02020603050405020304"/>
                        <a:ea typeface="宋体" panose="02010600030101010101" pitchFamily="2" charset="-122"/>
                      </a:endParaRPr>
                    </a:p>
                  </a:txBody>
                  <a:tcPr marL="45720" marR="45720">
                    <a:lnL>
                      <a:noFill/>
                    </a:lnL>
                    <a:lnR>
                      <a:noFill/>
                    </a:lnR>
                    <a:lnT>
                      <a:noFill/>
                    </a:lnT>
                    <a:lnB>
                      <a:noFill/>
                    </a:lnB>
                  </a:tcPr>
                </a:tc>
                <a:tc>
                  <a:txBody>
                    <a:bodyPr/>
                    <a:lstStyle/>
                    <a:p>
                      <a:pPr algn="just">
                        <a:spcAft>
                          <a:spcPts val="600"/>
                        </a:spcAft>
                      </a:pPr>
                      <a:r>
                        <a:rPr lang="zh-CN" sz="1000" kern="1050" dirty="0">
                          <a:effectLst/>
                          <a:latin typeface="Calibri" panose="020F0502020204030204"/>
                          <a:ea typeface="等线" panose="02010600030101010101" pitchFamily="2" charset="-122"/>
                          <a:cs typeface="Calibri" panose="020F0502020204030204"/>
                        </a:rPr>
                        <a:t>证据来自设计良好的</a:t>
                      </a:r>
                      <a:r>
                        <a:rPr lang="en-US" sz="1000" kern="1050" dirty="0">
                          <a:effectLst/>
                          <a:latin typeface="Calibri" panose="020F0502020204030204"/>
                          <a:ea typeface="等线" panose="02010600030101010101" pitchFamily="2" charset="-122"/>
                        </a:rPr>
                        <a:t>RCTs</a:t>
                      </a:r>
                      <a:r>
                        <a:rPr lang="zh-CN" sz="1000" kern="1050" dirty="0">
                          <a:effectLst/>
                          <a:latin typeface="Calibri" panose="020F0502020204030204"/>
                          <a:ea typeface="等线" panose="02010600030101010101" pitchFamily="2" charset="-122"/>
                          <a:cs typeface="Calibri" panose="020F0502020204030204"/>
                        </a:rPr>
                        <a:t>的终点，这些</a:t>
                      </a:r>
                      <a:r>
                        <a:rPr lang="en-US" sz="1000" kern="1050" dirty="0">
                          <a:effectLst/>
                          <a:latin typeface="Calibri" panose="020F0502020204030204"/>
                          <a:ea typeface="等线" panose="02010600030101010101" pitchFamily="2" charset="-122"/>
                        </a:rPr>
                        <a:t>RCTs</a:t>
                      </a:r>
                      <a:r>
                        <a:rPr lang="zh-CN" sz="1000" kern="1050" dirty="0">
                          <a:effectLst/>
                          <a:latin typeface="Calibri" panose="020F0502020204030204"/>
                          <a:ea typeface="等线" panose="02010600030101010101" pitchFamily="2" charset="-122"/>
                          <a:cs typeface="Calibri" panose="020F0502020204030204"/>
                        </a:rPr>
                        <a:t>提供了在该人群中的一致结果，基于此类证据提出的建议无任何重要局限性。</a:t>
                      </a:r>
                      <a:endParaRPr lang="zh-CN" sz="1000" kern="1050" dirty="0">
                        <a:effectLst/>
                        <a:latin typeface="Times New Roman" panose="02020603050405020304"/>
                        <a:ea typeface="宋体" panose="02010600030101010101" pitchFamily="2" charset="-122"/>
                      </a:endParaRPr>
                    </a:p>
                  </a:txBody>
                  <a:tcPr marL="45720" marR="45720">
                    <a:lnL>
                      <a:noFill/>
                    </a:lnL>
                    <a:lnR>
                      <a:noFill/>
                    </a:lnR>
                    <a:lnT>
                      <a:noFill/>
                    </a:lnT>
                    <a:lnB>
                      <a:noFill/>
                    </a:lnB>
                  </a:tcPr>
                </a:tc>
              </a:tr>
              <a:tr h="825540">
                <a:tc vMerge="1">
                  <a:tcPr marL="34424" marR="34424" marT="34424" marB="34424">
                    <a:lnL>
                      <a:noFill/>
                    </a:lnL>
                    <a:lnR>
                      <a:noFill/>
                    </a:lnR>
                    <a:lnT>
                      <a:noFill/>
                    </a:lnT>
                    <a:lnB>
                      <a:noFill/>
                    </a:lnB>
                  </a:tcPr>
                </a:tc>
                <a:tc>
                  <a:txBody>
                    <a:bodyPr/>
                    <a:lstStyle/>
                    <a:p>
                      <a:pPr algn="just">
                        <a:spcAft>
                          <a:spcPts val="0"/>
                        </a:spcAft>
                      </a:pPr>
                      <a:r>
                        <a:rPr lang="en-US" sz="1000" kern="1050">
                          <a:effectLst/>
                          <a:latin typeface="Calibri" panose="020F0502020204030204"/>
                          <a:ea typeface="等线" panose="02010600030101010101" pitchFamily="2" charset="-122"/>
                        </a:rPr>
                        <a:t> </a:t>
                      </a:r>
                      <a:endParaRPr lang="zh-CN" sz="1000" kern="1050">
                        <a:effectLst/>
                        <a:latin typeface="Times New Roman" panose="02020603050405020304"/>
                        <a:ea typeface="宋体" panose="02010600030101010101" pitchFamily="2" charset="-122"/>
                      </a:endParaRPr>
                    </a:p>
                  </a:txBody>
                  <a:tcPr marL="45720" marR="45720">
                    <a:lnL>
                      <a:noFill/>
                    </a:lnL>
                    <a:lnR>
                      <a:noFill/>
                    </a:lnR>
                    <a:lnT>
                      <a:noFill/>
                    </a:lnT>
                    <a:lnB>
                      <a:noFill/>
                    </a:lnB>
                  </a:tcPr>
                </a:tc>
                <a:tc>
                  <a:txBody>
                    <a:bodyPr/>
                    <a:lstStyle/>
                    <a:p>
                      <a:pPr algn="just">
                        <a:spcAft>
                          <a:spcPts val="600"/>
                        </a:spcAft>
                      </a:pPr>
                      <a:r>
                        <a:rPr lang="zh-CN" sz="1000" kern="1050" dirty="0">
                          <a:effectLst/>
                          <a:latin typeface="Calibri" panose="020F0502020204030204"/>
                          <a:ea typeface="等线" panose="02010600030101010101" pitchFamily="2" charset="-122"/>
                          <a:cs typeface="Calibri" panose="020F0502020204030204"/>
                        </a:rPr>
                        <a:t>大量高质量证据且无任何显著局限性或偏倚</a:t>
                      </a:r>
                      <a:endParaRPr lang="zh-CN" sz="1000" kern="1050" dirty="0">
                        <a:effectLst/>
                        <a:latin typeface="Times New Roman" panose="02020603050405020304"/>
                        <a:ea typeface="宋体" panose="02010600030101010101" pitchFamily="2" charset="-122"/>
                      </a:endParaRPr>
                    </a:p>
                  </a:txBody>
                  <a:tcPr marL="45720" marR="45720">
                    <a:lnL>
                      <a:noFill/>
                    </a:lnL>
                    <a:lnR>
                      <a:noFill/>
                    </a:lnR>
                    <a:lnT>
                      <a:noFill/>
                    </a:lnT>
                    <a:lnB>
                      <a:noFill/>
                    </a:lnB>
                  </a:tcPr>
                </a:tc>
                <a:tc>
                  <a:txBody>
                    <a:bodyPr/>
                    <a:lstStyle/>
                    <a:p>
                      <a:pPr algn="just">
                        <a:spcAft>
                          <a:spcPts val="600"/>
                        </a:spcAft>
                      </a:pPr>
                      <a:r>
                        <a:rPr lang="en-US" sz="1000" kern="1050" dirty="0">
                          <a:effectLst/>
                          <a:latin typeface="Calibri" panose="020F0502020204030204"/>
                          <a:ea typeface="等线" panose="02010600030101010101" pitchFamily="2" charset="-122"/>
                        </a:rPr>
                        <a:t> </a:t>
                      </a:r>
                      <a:endParaRPr lang="zh-CN" sz="1000" kern="1050" dirty="0">
                        <a:effectLst/>
                        <a:latin typeface="Times New Roman" panose="02020603050405020304"/>
                        <a:ea typeface="宋体" panose="02010600030101010101" pitchFamily="2" charset="-122"/>
                      </a:endParaRPr>
                    </a:p>
                  </a:txBody>
                  <a:tcPr marL="45720" marR="45720">
                    <a:lnL>
                      <a:noFill/>
                    </a:lnL>
                    <a:lnR>
                      <a:noFill/>
                    </a:lnR>
                    <a:lnT>
                      <a:noFill/>
                    </a:lnT>
                    <a:lnB>
                      <a:noFill/>
                    </a:lnB>
                  </a:tcPr>
                </a:tc>
                <a:tc>
                  <a:txBody>
                    <a:bodyPr/>
                    <a:lstStyle/>
                    <a:p>
                      <a:pPr algn="just">
                        <a:spcAft>
                          <a:spcPts val="600"/>
                        </a:spcAft>
                      </a:pPr>
                      <a:r>
                        <a:rPr lang="zh-CN" sz="1000" kern="1050" dirty="0">
                          <a:effectLst/>
                          <a:latin typeface="Calibri" panose="020F0502020204030204"/>
                          <a:ea typeface="等线" panose="02010600030101010101" pitchFamily="2" charset="-122"/>
                          <a:cs typeface="Calibri" panose="020F0502020204030204"/>
                        </a:rPr>
                        <a:t>需要来自</a:t>
                      </a:r>
                      <a:r>
                        <a:rPr lang="en-US" sz="1000" kern="1050" dirty="0">
                          <a:effectLst/>
                          <a:latin typeface="Calibri" panose="020F0502020204030204"/>
                          <a:ea typeface="等线" panose="02010600030101010101" pitchFamily="2" charset="-122"/>
                        </a:rPr>
                        <a:t>≥2</a:t>
                      </a:r>
                      <a:r>
                        <a:rPr lang="zh-CN" sz="1000" kern="1050" dirty="0">
                          <a:effectLst/>
                          <a:latin typeface="Calibri" panose="020F0502020204030204"/>
                          <a:ea typeface="等线" panose="02010600030101010101" pitchFamily="2" charset="-122"/>
                          <a:cs typeface="Calibri" panose="020F0502020204030204"/>
                        </a:rPr>
                        <a:t>项纳入大量受试者的临床试验的高质量证据，或纳入大量患者且无任何偏倚的单项高质量</a:t>
                      </a:r>
                      <a:r>
                        <a:rPr lang="en-US" sz="1000" kern="1050" dirty="0">
                          <a:effectLst/>
                          <a:latin typeface="Calibri" panose="020F0502020204030204"/>
                          <a:ea typeface="等线" panose="02010600030101010101" pitchFamily="2" charset="-122"/>
                        </a:rPr>
                        <a:t>RCT</a:t>
                      </a:r>
                      <a:r>
                        <a:rPr lang="zh-CN" sz="1000" kern="1050" dirty="0">
                          <a:effectLst/>
                          <a:latin typeface="Calibri" panose="020F0502020204030204"/>
                          <a:ea typeface="等线" panose="02010600030101010101" pitchFamily="2" charset="-122"/>
                          <a:cs typeface="Calibri" panose="020F0502020204030204"/>
                        </a:rPr>
                        <a:t>。</a:t>
                      </a:r>
                      <a:endParaRPr lang="zh-CN" sz="1000" kern="1050" dirty="0">
                        <a:effectLst/>
                        <a:latin typeface="Times New Roman" panose="02020603050405020304"/>
                        <a:ea typeface="宋体" panose="02010600030101010101" pitchFamily="2" charset="-122"/>
                      </a:endParaRPr>
                    </a:p>
                  </a:txBody>
                  <a:tcPr marL="45720" marR="45720">
                    <a:lnL>
                      <a:noFill/>
                    </a:lnL>
                    <a:lnR>
                      <a:noFill/>
                    </a:lnR>
                    <a:lnT>
                      <a:noFill/>
                    </a:lnT>
                    <a:lnB>
                      <a:noFill/>
                    </a:lnB>
                  </a:tcPr>
                </a:tc>
              </a:tr>
              <a:tr h="653016">
                <a:tc rowSpan="2">
                  <a:txBody>
                    <a:bodyPr/>
                    <a:lstStyle/>
                    <a:p>
                      <a:pPr algn="ctr">
                        <a:spcAft>
                          <a:spcPts val="0"/>
                        </a:spcAft>
                      </a:pPr>
                      <a:r>
                        <a:rPr lang="en-US" sz="1900" b="1" kern="1050" dirty="0" smtClean="0">
                          <a:solidFill>
                            <a:srgbClr val="374458"/>
                          </a:solidFill>
                          <a:effectLst/>
                          <a:latin typeface="Calibri" panose="020F0502020204030204"/>
                          <a:ea typeface="等线" panose="02010600030101010101" pitchFamily="2" charset="-122"/>
                        </a:rPr>
                        <a:t>B</a:t>
                      </a:r>
                      <a:endParaRPr lang="zh-CN" sz="1000" kern="1050" dirty="0">
                        <a:effectLst/>
                        <a:latin typeface="Times New Roman" panose="02020603050405020304"/>
                        <a:ea typeface="宋体" panose="02010600030101010101" pitchFamily="2" charset="-122"/>
                      </a:endParaRPr>
                    </a:p>
                  </a:txBody>
                  <a:tcPr marL="45720" marR="45720" anchor="ctr">
                    <a:lnL>
                      <a:noFill/>
                    </a:lnL>
                    <a:lnR>
                      <a:noFill/>
                    </a:lnR>
                    <a:lnT>
                      <a:noFill/>
                    </a:lnT>
                    <a:lnB>
                      <a:noFill/>
                    </a:lnB>
                  </a:tcPr>
                </a:tc>
                <a:tc>
                  <a:txBody>
                    <a:bodyPr/>
                    <a:lstStyle/>
                    <a:p>
                      <a:pPr algn="just">
                        <a:spcAft>
                          <a:spcPts val="0"/>
                        </a:spcAft>
                      </a:pPr>
                      <a:r>
                        <a:rPr lang="en-US" sz="1000" kern="1050">
                          <a:effectLst/>
                          <a:latin typeface="Calibri" panose="020F0502020204030204"/>
                          <a:ea typeface="等线" panose="02010600030101010101" pitchFamily="2" charset="-122"/>
                        </a:rPr>
                        <a:t> </a:t>
                      </a:r>
                      <a:endParaRPr lang="zh-CN" sz="1000" kern="1050">
                        <a:effectLst/>
                        <a:latin typeface="Times New Roman" panose="02020603050405020304"/>
                        <a:ea typeface="宋体" panose="02010600030101010101" pitchFamily="2" charset="-122"/>
                      </a:endParaRPr>
                    </a:p>
                  </a:txBody>
                  <a:tcPr marL="45720" marR="45720">
                    <a:lnL>
                      <a:noFill/>
                    </a:lnL>
                    <a:lnR>
                      <a:noFill/>
                    </a:lnR>
                    <a:lnT>
                      <a:noFill/>
                    </a:lnT>
                    <a:lnB>
                      <a:noFill/>
                    </a:lnB>
                  </a:tcPr>
                </a:tc>
                <a:tc>
                  <a:txBody>
                    <a:bodyPr/>
                    <a:lstStyle/>
                    <a:p>
                      <a:pPr algn="just">
                        <a:spcAft>
                          <a:spcPts val="600"/>
                        </a:spcAft>
                      </a:pPr>
                      <a:r>
                        <a:rPr lang="zh-CN" sz="1000" kern="1050">
                          <a:effectLst/>
                          <a:latin typeface="Calibri" panose="020F0502020204030204"/>
                          <a:ea typeface="等线" panose="02010600030101010101" pitchFamily="2" charset="-122"/>
                          <a:cs typeface="Calibri" panose="020F0502020204030204"/>
                        </a:rPr>
                        <a:t>存在重要局限性的</a:t>
                      </a:r>
                      <a:r>
                        <a:rPr lang="en-US" sz="1000" kern="1050">
                          <a:effectLst/>
                          <a:latin typeface="Calibri" panose="020F0502020204030204"/>
                          <a:ea typeface="等线" panose="02010600030101010101" pitchFamily="2" charset="-122"/>
                        </a:rPr>
                        <a:t>RCTs</a:t>
                      </a:r>
                      <a:endParaRPr lang="zh-CN" sz="1000" kern="1050">
                        <a:effectLst/>
                        <a:latin typeface="Times New Roman" panose="02020603050405020304"/>
                        <a:ea typeface="宋体" panose="02010600030101010101" pitchFamily="2" charset="-122"/>
                      </a:endParaRPr>
                    </a:p>
                  </a:txBody>
                  <a:tcPr marL="45720" marR="45720">
                    <a:lnL>
                      <a:noFill/>
                    </a:lnL>
                    <a:lnR>
                      <a:noFill/>
                    </a:lnR>
                    <a:lnT>
                      <a:noFill/>
                    </a:lnT>
                    <a:lnB>
                      <a:noFill/>
                    </a:lnB>
                  </a:tcPr>
                </a:tc>
                <a:tc>
                  <a:txBody>
                    <a:bodyPr/>
                    <a:lstStyle/>
                    <a:p>
                      <a:pPr algn="just">
                        <a:spcAft>
                          <a:spcPts val="600"/>
                        </a:spcAft>
                      </a:pPr>
                      <a:r>
                        <a:rPr lang="en-US" sz="1000" kern="1050">
                          <a:effectLst/>
                          <a:latin typeface="Calibri" panose="020F0502020204030204"/>
                          <a:ea typeface="等线" panose="02010600030101010101" pitchFamily="2" charset="-122"/>
                        </a:rPr>
                        <a:t> </a:t>
                      </a:r>
                      <a:endParaRPr lang="zh-CN" sz="1000" kern="1050">
                        <a:effectLst/>
                        <a:latin typeface="Times New Roman" panose="02020603050405020304"/>
                        <a:ea typeface="宋体" panose="02010600030101010101" pitchFamily="2" charset="-122"/>
                      </a:endParaRPr>
                    </a:p>
                  </a:txBody>
                  <a:tcPr marL="45720" marR="45720">
                    <a:lnL>
                      <a:noFill/>
                    </a:lnL>
                    <a:lnR>
                      <a:noFill/>
                    </a:lnR>
                    <a:lnT>
                      <a:noFill/>
                    </a:lnT>
                    <a:lnB>
                      <a:noFill/>
                    </a:lnB>
                  </a:tcPr>
                </a:tc>
                <a:tc>
                  <a:txBody>
                    <a:bodyPr/>
                    <a:lstStyle/>
                    <a:p>
                      <a:pPr algn="just">
                        <a:spcAft>
                          <a:spcPts val="600"/>
                        </a:spcAft>
                      </a:pPr>
                      <a:r>
                        <a:rPr lang="zh-CN" sz="1000" kern="1050" dirty="0">
                          <a:effectLst/>
                          <a:latin typeface="Calibri" panose="020F0502020204030204"/>
                          <a:ea typeface="等线" panose="02010600030101010101" pitchFamily="2" charset="-122"/>
                          <a:cs typeface="Calibri" panose="020F0502020204030204"/>
                        </a:rPr>
                        <a:t>证据来自患者人数有限的</a:t>
                      </a:r>
                      <a:r>
                        <a:rPr lang="en-US" sz="1000" kern="1050" dirty="0">
                          <a:effectLst/>
                          <a:latin typeface="Calibri" panose="020F0502020204030204"/>
                          <a:ea typeface="等线" panose="02010600030101010101" pitchFamily="2" charset="-122"/>
                        </a:rPr>
                        <a:t>RCTs</a:t>
                      </a:r>
                      <a:r>
                        <a:rPr lang="zh-CN" sz="1000" kern="1050" dirty="0">
                          <a:effectLst/>
                          <a:latin typeface="Calibri" panose="020F0502020204030204"/>
                          <a:ea typeface="等线" panose="02010600030101010101" pitchFamily="2" charset="-122"/>
                          <a:cs typeface="Calibri" panose="020F0502020204030204"/>
                        </a:rPr>
                        <a:t>、对</a:t>
                      </a:r>
                      <a:r>
                        <a:rPr lang="en-US" sz="1000" kern="1050" dirty="0">
                          <a:effectLst/>
                          <a:latin typeface="Calibri" panose="020F0502020204030204"/>
                          <a:ea typeface="等线" panose="02010600030101010101" pitchFamily="2" charset="-122"/>
                        </a:rPr>
                        <a:t>RCTs</a:t>
                      </a:r>
                      <a:r>
                        <a:rPr lang="zh-CN" sz="1000" kern="1050" dirty="0">
                          <a:effectLst/>
                          <a:latin typeface="Calibri" panose="020F0502020204030204"/>
                          <a:ea typeface="等线" panose="02010600030101010101" pitchFamily="2" charset="-122"/>
                          <a:cs typeface="Calibri" panose="020F0502020204030204"/>
                        </a:rPr>
                        <a:t>的事后或亚组分析或对</a:t>
                      </a:r>
                      <a:r>
                        <a:rPr lang="en-US" sz="1000" kern="1050" dirty="0">
                          <a:effectLst/>
                          <a:latin typeface="Calibri" panose="020F0502020204030204"/>
                          <a:ea typeface="等线" panose="02010600030101010101" pitchFamily="2" charset="-122"/>
                        </a:rPr>
                        <a:t>RCTs</a:t>
                      </a:r>
                      <a:r>
                        <a:rPr lang="zh-CN" sz="1000" kern="1050" dirty="0">
                          <a:effectLst/>
                          <a:latin typeface="Calibri" panose="020F0502020204030204"/>
                          <a:ea typeface="等线" panose="02010600030101010101" pitchFamily="2" charset="-122"/>
                          <a:cs typeface="Calibri" panose="020F0502020204030204"/>
                        </a:rPr>
                        <a:t>的荟萃分析。</a:t>
                      </a:r>
                      <a:endParaRPr lang="zh-CN" sz="1000" kern="1050" dirty="0">
                        <a:effectLst/>
                        <a:latin typeface="Times New Roman" panose="02020603050405020304"/>
                        <a:ea typeface="宋体" panose="02010600030101010101" pitchFamily="2" charset="-122"/>
                      </a:endParaRPr>
                    </a:p>
                  </a:txBody>
                  <a:tcPr marL="45720" marR="45720">
                    <a:lnL>
                      <a:noFill/>
                    </a:lnL>
                    <a:lnR>
                      <a:noFill/>
                    </a:lnR>
                    <a:lnT>
                      <a:noFill/>
                    </a:lnT>
                    <a:lnB>
                      <a:noFill/>
                    </a:lnB>
                  </a:tcPr>
                </a:tc>
              </a:tr>
              <a:tr h="1014691">
                <a:tc vMerge="1">
                  <a:tcPr marL="34424" marR="34424" marT="34424" marB="34424">
                    <a:lnL>
                      <a:noFill/>
                    </a:lnL>
                    <a:lnR>
                      <a:noFill/>
                    </a:lnR>
                    <a:lnT>
                      <a:noFill/>
                    </a:lnT>
                    <a:lnB>
                      <a:noFill/>
                    </a:lnB>
                  </a:tcPr>
                </a:tc>
                <a:tc>
                  <a:txBody>
                    <a:bodyPr/>
                    <a:lstStyle/>
                    <a:p>
                      <a:pPr algn="just">
                        <a:spcAft>
                          <a:spcPts val="0"/>
                        </a:spcAft>
                      </a:pPr>
                      <a:r>
                        <a:rPr lang="en-US" sz="1000" kern="1050">
                          <a:effectLst/>
                          <a:latin typeface="Calibri" panose="020F0502020204030204"/>
                          <a:ea typeface="等线" panose="02010600030101010101" pitchFamily="2" charset="-122"/>
                        </a:rPr>
                        <a:t> </a:t>
                      </a:r>
                      <a:endParaRPr lang="zh-CN" sz="1000" kern="1050">
                        <a:effectLst/>
                        <a:latin typeface="Times New Roman" panose="02020603050405020304"/>
                        <a:ea typeface="宋体" panose="02010600030101010101" pitchFamily="2" charset="-122"/>
                      </a:endParaRPr>
                    </a:p>
                  </a:txBody>
                  <a:tcPr marL="45720" marR="45720">
                    <a:lnL>
                      <a:noFill/>
                    </a:lnL>
                    <a:lnR>
                      <a:noFill/>
                    </a:lnR>
                    <a:lnT>
                      <a:noFill/>
                    </a:lnT>
                    <a:lnB>
                      <a:noFill/>
                    </a:lnB>
                  </a:tcPr>
                </a:tc>
                <a:tc>
                  <a:txBody>
                    <a:bodyPr/>
                    <a:lstStyle/>
                    <a:p>
                      <a:pPr algn="just">
                        <a:spcAft>
                          <a:spcPts val="600"/>
                        </a:spcAft>
                      </a:pPr>
                      <a:r>
                        <a:rPr lang="zh-CN" sz="1000" kern="1050">
                          <a:effectLst/>
                          <a:latin typeface="Calibri" panose="020F0502020204030204"/>
                          <a:ea typeface="等线" panose="02010600030101010101" pitchFamily="2" charset="-122"/>
                          <a:cs typeface="Calibri" panose="020F0502020204030204"/>
                        </a:rPr>
                        <a:t>有限的证据</a:t>
                      </a:r>
                      <a:endParaRPr lang="zh-CN" sz="1000" kern="1050">
                        <a:effectLst/>
                        <a:latin typeface="Times New Roman" panose="02020603050405020304"/>
                        <a:ea typeface="宋体" panose="02010600030101010101" pitchFamily="2" charset="-122"/>
                      </a:endParaRPr>
                    </a:p>
                  </a:txBody>
                  <a:tcPr marL="45720" marR="45720">
                    <a:lnL>
                      <a:noFill/>
                    </a:lnL>
                    <a:lnR>
                      <a:noFill/>
                    </a:lnR>
                    <a:lnT>
                      <a:noFill/>
                    </a:lnT>
                    <a:lnB>
                      <a:noFill/>
                    </a:lnB>
                  </a:tcPr>
                </a:tc>
                <a:tc>
                  <a:txBody>
                    <a:bodyPr/>
                    <a:lstStyle/>
                    <a:p>
                      <a:pPr algn="just">
                        <a:spcAft>
                          <a:spcPts val="600"/>
                        </a:spcAft>
                      </a:pPr>
                      <a:r>
                        <a:rPr lang="en-US" sz="1000" kern="1050">
                          <a:effectLst/>
                          <a:latin typeface="Calibri" panose="020F0502020204030204"/>
                          <a:ea typeface="等线" panose="02010600030101010101" pitchFamily="2" charset="-122"/>
                        </a:rPr>
                        <a:t> </a:t>
                      </a:r>
                      <a:endParaRPr lang="zh-CN" sz="1000" kern="1050">
                        <a:effectLst/>
                        <a:latin typeface="Times New Roman" panose="02020603050405020304"/>
                        <a:ea typeface="宋体" panose="02010600030101010101" pitchFamily="2" charset="-122"/>
                      </a:endParaRPr>
                    </a:p>
                  </a:txBody>
                  <a:tcPr marL="45720" marR="45720">
                    <a:lnL>
                      <a:noFill/>
                    </a:lnL>
                    <a:lnR>
                      <a:noFill/>
                    </a:lnR>
                    <a:lnT>
                      <a:noFill/>
                    </a:lnT>
                    <a:lnB>
                      <a:noFill/>
                    </a:lnB>
                  </a:tcPr>
                </a:tc>
                <a:tc>
                  <a:txBody>
                    <a:bodyPr/>
                    <a:lstStyle/>
                    <a:p>
                      <a:pPr algn="just">
                        <a:spcAft>
                          <a:spcPts val="600"/>
                        </a:spcAft>
                      </a:pPr>
                      <a:r>
                        <a:rPr lang="zh-CN" sz="1000" kern="1050" dirty="0">
                          <a:effectLst/>
                          <a:latin typeface="Calibri" panose="020F0502020204030204"/>
                          <a:ea typeface="等线" panose="02010600030101010101" pitchFamily="2" charset="-122"/>
                          <a:cs typeface="Calibri" panose="020F0502020204030204"/>
                        </a:rPr>
                        <a:t>也适用于</a:t>
                      </a:r>
                      <a:r>
                        <a:rPr lang="en-US" sz="1000" kern="1050" dirty="0">
                          <a:effectLst/>
                          <a:latin typeface="Calibri" panose="020F0502020204030204"/>
                          <a:ea typeface="等线" panose="02010600030101010101" pitchFamily="2" charset="-122"/>
                        </a:rPr>
                        <a:t>RCTs</a:t>
                      </a:r>
                      <a:r>
                        <a:rPr lang="zh-CN" sz="1000" kern="1050" dirty="0">
                          <a:effectLst/>
                          <a:latin typeface="Calibri" panose="020F0502020204030204"/>
                          <a:ea typeface="等线" panose="02010600030101010101" pitchFamily="2" charset="-122"/>
                          <a:cs typeface="Calibri" panose="020F0502020204030204"/>
                        </a:rPr>
                        <a:t>很少或明显存在重要局限性（方法存在缺陷、人数较少、持续时间较短、参与试验的人群不同于推荐的目标人群或结果存在某些不一致）的情况。</a:t>
                      </a:r>
                      <a:endParaRPr lang="zh-CN" sz="1000" kern="1050" dirty="0">
                        <a:effectLst/>
                        <a:latin typeface="Times New Roman" panose="02020603050405020304"/>
                        <a:ea typeface="宋体" panose="02010600030101010101" pitchFamily="2" charset="-122"/>
                      </a:endParaRPr>
                    </a:p>
                  </a:txBody>
                  <a:tcPr marL="45720" marR="45720">
                    <a:lnL>
                      <a:noFill/>
                    </a:lnL>
                    <a:lnR>
                      <a:noFill/>
                    </a:lnR>
                    <a:lnT>
                      <a:noFill/>
                    </a:lnT>
                    <a:lnB>
                      <a:noFill/>
                    </a:lnB>
                  </a:tcPr>
                </a:tc>
              </a:tr>
              <a:tr h="657225">
                <a:tc>
                  <a:txBody>
                    <a:bodyPr/>
                    <a:lstStyle/>
                    <a:p>
                      <a:pPr algn="ctr">
                        <a:spcAft>
                          <a:spcPts val="0"/>
                        </a:spcAft>
                      </a:pPr>
                      <a:endParaRPr lang="zh-CN" sz="1000" kern="1050">
                        <a:effectLst/>
                        <a:latin typeface="Times New Roman" panose="02020603050405020304"/>
                        <a:ea typeface="宋体" panose="02010600030101010101" pitchFamily="2" charset="-122"/>
                      </a:endParaRPr>
                    </a:p>
                    <a:p>
                      <a:pPr algn="ctr">
                        <a:spcAft>
                          <a:spcPts val="0"/>
                        </a:spcAft>
                      </a:pPr>
                      <a:r>
                        <a:rPr lang="en-US" sz="1900" b="1" kern="1050">
                          <a:solidFill>
                            <a:srgbClr val="374458"/>
                          </a:solidFill>
                          <a:effectLst/>
                          <a:latin typeface="Calibri" panose="020F0502020204030204"/>
                          <a:ea typeface="等线" panose="02010600030101010101" pitchFamily="2" charset="-122"/>
                        </a:rPr>
                        <a:t>C</a:t>
                      </a:r>
                      <a:endParaRPr lang="zh-CN" sz="1000" kern="1050">
                        <a:effectLst/>
                        <a:latin typeface="Times New Roman" panose="02020603050405020304"/>
                        <a:ea typeface="宋体" panose="02010600030101010101" pitchFamily="2" charset="-122"/>
                      </a:endParaRPr>
                    </a:p>
                  </a:txBody>
                  <a:tcPr marL="45720" marR="45720">
                    <a:lnL>
                      <a:noFill/>
                    </a:lnL>
                    <a:lnR>
                      <a:noFill/>
                    </a:lnR>
                    <a:lnT>
                      <a:noFill/>
                    </a:lnT>
                    <a:lnB>
                      <a:noFill/>
                    </a:lnB>
                  </a:tcPr>
                </a:tc>
                <a:tc>
                  <a:txBody>
                    <a:bodyPr/>
                    <a:lstStyle/>
                    <a:p>
                      <a:pPr algn="just">
                        <a:spcAft>
                          <a:spcPts val="0"/>
                        </a:spcAft>
                      </a:pPr>
                      <a:r>
                        <a:rPr lang="en-US" sz="1000" kern="1050">
                          <a:effectLst/>
                          <a:latin typeface="Calibri" panose="020F0502020204030204"/>
                          <a:ea typeface="等线" panose="02010600030101010101" pitchFamily="2" charset="-122"/>
                        </a:rPr>
                        <a:t> </a:t>
                      </a:r>
                      <a:endParaRPr lang="zh-CN" sz="1000" kern="1050">
                        <a:effectLst/>
                        <a:latin typeface="Times New Roman" panose="02020603050405020304"/>
                        <a:ea typeface="宋体" panose="02010600030101010101" pitchFamily="2" charset="-122"/>
                      </a:endParaRPr>
                    </a:p>
                  </a:txBody>
                  <a:tcPr marL="45720" marR="45720">
                    <a:lnL>
                      <a:noFill/>
                    </a:lnL>
                    <a:lnR>
                      <a:noFill/>
                    </a:lnR>
                    <a:lnT>
                      <a:noFill/>
                    </a:lnT>
                    <a:lnB>
                      <a:noFill/>
                    </a:lnB>
                  </a:tcPr>
                </a:tc>
                <a:tc>
                  <a:txBody>
                    <a:bodyPr/>
                    <a:lstStyle/>
                    <a:p>
                      <a:pPr algn="just">
                        <a:spcAft>
                          <a:spcPts val="600"/>
                        </a:spcAft>
                      </a:pPr>
                      <a:r>
                        <a:rPr lang="zh-CN" sz="1000" kern="1050" dirty="0">
                          <a:effectLst/>
                          <a:latin typeface="Calibri" panose="020F0502020204030204"/>
                          <a:ea typeface="等线" panose="02010600030101010101" pitchFamily="2" charset="-122"/>
                          <a:cs typeface="Calibri" panose="020F0502020204030204"/>
                        </a:rPr>
                        <a:t>非随机试验</a:t>
                      </a:r>
                      <a:endParaRPr lang="zh-CN" sz="1000" kern="1050" dirty="0">
                        <a:effectLst/>
                        <a:latin typeface="Times New Roman" panose="02020603050405020304"/>
                        <a:ea typeface="宋体" panose="02010600030101010101" pitchFamily="2" charset="-122"/>
                      </a:endParaRPr>
                    </a:p>
                    <a:p>
                      <a:pPr algn="just">
                        <a:spcAft>
                          <a:spcPts val="600"/>
                        </a:spcAft>
                      </a:pPr>
                      <a:r>
                        <a:rPr lang="zh-CN" sz="1000" kern="1050" dirty="0">
                          <a:effectLst/>
                          <a:latin typeface="Calibri" panose="020F0502020204030204"/>
                          <a:ea typeface="等线" panose="02010600030101010101" pitchFamily="2" charset="-122"/>
                          <a:cs typeface="Calibri" panose="020F0502020204030204"/>
                        </a:rPr>
                        <a:t>观察性研究</a:t>
                      </a:r>
                      <a:endParaRPr lang="zh-CN" sz="1000" kern="1050" dirty="0">
                        <a:effectLst/>
                        <a:latin typeface="Times New Roman" panose="02020603050405020304"/>
                        <a:ea typeface="宋体" panose="02010600030101010101" pitchFamily="2" charset="-122"/>
                      </a:endParaRPr>
                    </a:p>
                  </a:txBody>
                  <a:tcPr marL="45720" marR="45720">
                    <a:lnL>
                      <a:noFill/>
                    </a:lnL>
                    <a:lnR>
                      <a:noFill/>
                    </a:lnR>
                    <a:lnT>
                      <a:noFill/>
                    </a:lnT>
                    <a:lnB>
                      <a:noFill/>
                    </a:lnB>
                  </a:tcPr>
                </a:tc>
                <a:tc>
                  <a:txBody>
                    <a:bodyPr/>
                    <a:lstStyle/>
                    <a:p>
                      <a:pPr algn="just">
                        <a:spcAft>
                          <a:spcPts val="600"/>
                        </a:spcAft>
                      </a:pPr>
                      <a:r>
                        <a:rPr lang="en-US" sz="1000" kern="1050">
                          <a:effectLst/>
                          <a:latin typeface="Calibri" panose="020F0502020204030204"/>
                          <a:ea typeface="等线" panose="02010600030101010101" pitchFamily="2" charset="-122"/>
                        </a:rPr>
                        <a:t> </a:t>
                      </a:r>
                      <a:endParaRPr lang="zh-CN" sz="1000" kern="1050">
                        <a:effectLst/>
                        <a:latin typeface="Times New Roman" panose="02020603050405020304"/>
                        <a:ea typeface="宋体" panose="02010600030101010101" pitchFamily="2" charset="-122"/>
                      </a:endParaRPr>
                    </a:p>
                  </a:txBody>
                  <a:tcPr marL="45720" marR="45720">
                    <a:lnL>
                      <a:noFill/>
                    </a:lnL>
                    <a:lnR>
                      <a:noFill/>
                    </a:lnR>
                    <a:lnT>
                      <a:noFill/>
                    </a:lnT>
                    <a:lnB>
                      <a:noFill/>
                    </a:lnB>
                  </a:tcPr>
                </a:tc>
                <a:tc>
                  <a:txBody>
                    <a:bodyPr/>
                    <a:lstStyle/>
                    <a:p>
                      <a:pPr algn="just">
                        <a:spcAft>
                          <a:spcPts val="600"/>
                        </a:spcAft>
                      </a:pPr>
                      <a:r>
                        <a:rPr lang="zh-CN" sz="1000" kern="1050" dirty="0">
                          <a:effectLst/>
                          <a:latin typeface="Calibri" panose="020F0502020204030204"/>
                          <a:ea typeface="等线" panose="02010600030101010101" pitchFamily="2" charset="-122"/>
                          <a:cs typeface="Calibri" panose="020F0502020204030204"/>
                        </a:rPr>
                        <a:t>证据来自非对照或非随机试验的结果或来自观察性研究。</a:t>
                      </a:r>
                      <a:endParaRPr lang="zh-CN" sz="1000" kern="1050" dirty="0">
                        <a:effectLst/>
                        <a:latin typeface="Times New Roman" panose="02020603050405020304"/>
                        <a:ea typeface="宋体" panose="02010600030101010101" pitchFamily="2" charset="-122"/>
                      </a:endParaRPr>
                    </a:p>
                  </a:txBody>
                  <a:tcPr marL="45720" marR="45720">
                    <a:lnL>
                      <a:noFill/>
                    </a:lnL>
                    <a:lnR>
                      <a:noFill/>
                    </a:lnR>
                    <a:lnT>
                      <a:noFill/>
                    </a:lnT>
                    <a:lnB>
                      <a:noFill/>
                    </a:lnB>
                  </a:tcPr>
                </a:tc>
              </a:tr>
              <a:tr h="900000">
                <a:tc>
                  <a:txBody>
                    <a:bodyPr/>
                    <a:lstStyle/>
                    <a:p>
                      <a:pPr algn="ctr">
                        <a:spcAft>
                          <a:spcPts val="0"/>
                        </a:spcAft>
                      </a:pPr>
                      <a:r>
                        <a:rPr lang="en-US" sz="1900" b="1" kern="1050" dirty="0" smtClean="0">
                          <a:solidFill>
                            <a:srgbClr val="374458"/>
                          </a:solidFill>
                          <a:effectLst/>
                          <a:latin typeface="Calibri" panose="020F0502020204030204"/>
                          <a:ea typeface="等线" panose="02010600030101010101" pitchFamily="2" charset="-122"/>
                        </a:rPr>
                        <a:t>D</a:t>
                      </a:r>
                      <a:endParaRPr lang="zh-CN" sz="1000" kern="1050" dirty="0">
                        <a:effectLst/>
                        <a:latin typeface="Times New Roman" panose="02020603050405020304"/>
                        <a:ea typeface="宋体" panose="02010600030101010101" pitchFamily="2" charset="-122"/>
                      </a:endParaRPr>
                    </a:p>
                  </a:txBody>
                  <a:tcPr marL="45720" marR="45720" anchor="ctr">
                    <a:lnL>
                      <a:noFill/>
                    </a:lnL>
                    <a:lnR>
                      <a:noFill/>
                    </a:lnR>
                    <a:lnT>
                      <a:noFill/>
                    </a:lnT>
                    <a:lnB>
                      <a:noFill/>
                    </a:lnB>
                  </a:tcPr>
                </a:tc>
                <a:tc>
                  <a:txBody>
                    <a:bodyPr/>
                    <a:lstStyle/>
                    <a:p>
                      <a:pPr algn="just">
                        <a:spcAft>
                          <a:spcPts val="0"/>
                        </a:spcAft>
                      </a:pPr>
                      <a:r>
                        <a:rPr lang="en-US" sz="1000" kern="1050" dirty="0">
                          <a:effectLst/>
                          <a:latin typeface="Calibri" panose="020F0502020204030204"/>
                          <a:ea typeface="等线" panose="02010600030101010101" pitchFamily="2" charset="-122"/>
                        </a:rPr>
                        <a:t> </a:t>
                      </a:r>
                      <a:endParaRPr lang="zh-CN" sz="1000" kern="1050" dirty="0">
                        <a:effectLst/>
                        <a:latin typeface="Times New Roman" panose="02020603050405020304"/>
                        <a:ea typeface="宋体" panose="02010600030101010101" pitchFamily="2" charset="-122"/>
                      </a:endParaRPr>
                    </a:p>
                  </a:txBody>
                  <a:tcPr marL="45720" marR="45720">
                    <a:lnL>
                      <a:noFill/>
                    </a:lnL>
                    <a:lnR>
                      <a:noFill/>
                    </a:lnR>
                    <a:lnT>
                      <a:noFill/>
                    </a:lnT>
                    <a:lnB>
                      <a:noFill/>
                    </a:lnB>
                  </a:tcPr>
                </a:tc>
                <a:tc>
                  <a:txBody>
                    <a:bodyPr/>
                    <a:lstStyle/>
                    <a:p>
                      <a:pPr algn="just">
                        <a:spcAft>
                          <a:spcPts val="600"/>
                        </a:spcAft>
                      </a:pPr>
                      <a:r>
                        <a:rPr lang="zh-CN" sz="1000" kern="1050" dirty="0">
                          <a:effectLst/>
                          <a:latin typeface="Calibri" panose="020F0502020204030204"/>
                          <a:ea typeface="等线" panose="02010600030101010101" pitchFamily="2" charset="-122"/>
                          <a:cs typeface="Calibri" panose="020F0502020204030204"/>
                        </a:rPr>
                        <a:t>专家组共识判断</a:t>
                      </a:r>
                      <a:endParaRPr lang="zh-CN" sz="1000" kern="1050" dirty="0">
                        <a:effectLst/>
                        <a:latin typeface="Times New Roman" panose="02020603050405020304"/>
                        <a:ea typeface="宋体" panose="02010600030101010101" pitchFamily="2" charset="-122"/>
                      </a:endParaRPr>
                    </a:p>
                  </a:txBody>
                  <a:tcPr marL="45720" marR="45720">
                    <a:lnL>
                      <a:noFill/>
                    </a:lnL>
                    <a:lnR>
                      <a:noFill/>
                    </a:lnR>
                    <a:lnT>
                      <a:noFill/>
                    </a:lnT>
                    <a:lnB>
                      <a:noFill/>
                    </a:lnB>
                  </a:tcPr>
                </a:tc>
                <a:tc>
                  <a:txBody>
                    <a:bodyPr/>
                    <a:lstStyle/>
                    <a:p>
                      <a:pPr algn="just">
                        <a:spcAft>
                          <a:spcPts val="600"/>
                        </a:spcAft>
                      </a:pPr>
                      <a:r>
                        <a:rPr lang="en-US" sz="1000" kern="1050">
                          <a:effectLst/>
                          <a:latin typeface="Calibri" panose="020F0502020204030204"/>
                          <a:ea typeface="等线" panose="02010600030101010101" pitchFamily="2" charset="-122"/>
                        </a:rPr>
                        <a:t> </a:t>
                      </a:r>
                      <a:endParaRPr lang="zh-CN" sz="1000" kern="1050">
                        <a:effectLst/>
                        <a:latin typeface="Times New Roman" panose="02020603050405020304"/>
                        <a:ea typeface="宋体" panose="02010600030101010101" pitchFamily="2" charset="-122"/>
                      </a:endParaRPr>
                    </a:p>
                  </a:txBody>
                  <a:tcPr marL="45720" marR="45720">
                    <a:lnL>
                      <a:noFill/>
                    </a:lnL>
                    <a:lnR>
                      <a:noFill/>
                    </a:lnR>
                    <a:lnT>
                      <a:noFill/>
                    </a:lnT>
                    <a:lnB>
                      <a:noFill/>
                    </a:lnB>
                  </a:tcPr>
                </a:tc>
                <a:tc>
                  <a:txBody>
                    <a:bodyPr/>
                    <a:lstStyle/>
                    <a:p>
                      <a:pPr algn="just">
                        <a:spcAft>
                          <a:spcPts val="600"/>
                        </a:spcAft>
                      </a:pPr>
                      <a:r>
                        <a:rPr lang="zh-CN" sz="1000" kern="1050" dirty="0">
                          <a:effectLst/>
                          <a:latin typeface="Calibri" panose="020F0502020204030204"/>
                          <a:ea typeface="等线" panose="02010600030101010101" pitchFamily="2" charset="-122"/>
                          <a:cs typeface="Calibri" panose="020F0502020204030204"/>
                        </a:rPr>
                        <a:t>所提供的指导意见被认为有价值，但针对该主题的</a:t>
                      </a:r>
                      <a:r>
                        <a:rPr lang="zh-CN" sz="1000" kern="1050" dirty="0" smtClean="0">
                          <a:effectLst/>
                          <a:latin typeface="Calibri" panose="020F0502020204030204"/>
                          <a:ea typeface="等线" panose="02010600030101010101" pitchFamily="2" charset="-122"/>
                          <a:cs typeface="Calibri" panose="020F0502020204030204"/>
                        </a:rPr>
                        <a:t>临床</a:t>
                      </a:r>
                      <a:r>
                        <a:rPr lang="zh-CN" sz="1000" kern="1050" dirty="0">
                          <a:effectLst/>
                          <a:latin typeface="Calibri" panose="020F0502020204030204"/>
                          <a:ea typeface="等线" panose="02010600030101010101" pitchFamily="2" charset="-122"/>
                          <a:cs typeface="Calibri" panose="020F0502020204030204"/>
                        </a:rPr>
                        <a:t>文献不充分。</a:t>
                      </a:r>
                      <a:endParaRPr lang="zh-CN" sz="1000" kern="1050" dirty="0">
                        <a:effectLst/>
                        <a:latin typeface="Times New Roman" panose="02020603050405020304"/>
                        <a:ea typeface="宋体" panose="02010600030101010101" pitchFamily="2" charset="-122"/>
                      </a:endParaRPr>
                    </a:p>
                    <a:p>
                      <a:pPr algn="just">
                        <a:spcAft>
                          <a:spcPts val="600"/>
                        </a:spcAft>
                      </a:pPr>
                      <a:r>
                        <a:rPr lang="zh-CN" sz="1000" kern="1050" dirty="0">
                          <a:effectLst/>
                          <a:latin typeface="Calibri" panose="020F0502020204030204"/>
                          <a:ea typeface="等线" panose="02010600030101010101" pitchFamily="2" charset="-122"/>
                          <a:cs typeface="Calibri" panose="020F0502020204030204"/>
                        </a:rPr>
                        <a:t>专家组共识是基于临床经验或不符合上述标准的知识得出的。</a:t>
                      </a:r>
                      <a:endParaRPr lang="zh-CN" sz="1000" kern="1050" dirty="0">
                        <a:effectLst/>
                        <a:latin typeface="Times New Roman" panose="02020603050405020304"/>
                        <a:ea typeface="宋体" panose="02010600030101010101" pitchFamily="2" charset="-122"/>
                      </a:endParaRPr>
                    </a:p>
                  </a:txBody>
                  <a:tcPr marL="45720" marR="45720">
                    <a:lnL>
                      <a:noFill/>
                    </a:lnL>
                    <a:lnR>
                      <a:noFill/>
                    </a:lnR>
                    <a:lnT>
                      <a:noFill/>
                    </a:lnT>
                    <a:lnB>
                      <a:noFill/>
                    </a:lnB>
                  </a:tcPr>
                </a:tc>
              </a:tr>
            </a:tbl>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3.10 gives factors to consider when adding ICS to LABAs"/>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7" name="Title 6" descr="Figure 3.10 gives factors to consider when adding ICS to LABAs"/>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rPr>
              <a:t>Factors to consider when initiating ICS treatment</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9220" name="图片 1"/>
          <p:cNvPicPr>
            <a:picLocks noChangeAspect="1" noChangeArrowheads="1"/>
          </p:cNvPicPr>
          <p:nvPr/>
        </p:nvPicPr>
        <p:blipFill rotWithShape="1">
          <a:blip r:embed="rId2">
            <a:extLst>
              <a:ext uri="{28A0092B-C50C-407E-A947-70E740481C1C}">
                <a14:useLocalDpi xmlns:a14="http://schemas.microsoft.com/office/drawing/2010/main" val="0"/>
              </a:ext>
            </a:extLst>
          </a:blip>
          <a:srcRect l="1203" t="1092" r="811" b="1424"/>
          <a:stretch>
            <a:fillRect/>
          </a:stretch>
        </p:blipFill>
        <p:spPr bwMode="auto">
          <a:xfrm>
            <a:off x="2304660" y="461962"/>
            <a:ext cx="7557797" cy="6074808"/>
          </a:xfrm>
          <a:prstGeom prst="rect">
            <a:avLst/>
          </a:prstGeom>
          <a:noFill/>
          <a:extLst>
            <a:ext uri="{909E8E84-426E-40DD-AFC4-6F175D3DCCD1}">
              <a14:hiddenFill xmlns:a14="http://schemas.microsoft.com/office/drawing/2010/main">
                <a:solidFill>
                  <a:srgbClr val="FFFFFF"/>
                </a:solidFill>
              </a14:hiddenFill>
            </a:ext>
          </a:extLst>
        </p:spPr>
      </p:pic>
      <p:sp>
        <p:nvSpPr>
          <p:cNvPr id="21" name="文本框 2"/>
          <p:cNvSpPr txBox="1">
            <a:spLocks noChangeArrowheads="1"/>
          </p:cNvSpPr>
          <p:nvPr/>
        </p:nvSpPr>
        <p:spPr bwMode="auto">
          <a:xfrm>
            <a:off x="2725037" y="728146"/>
            <a:ext cx="332910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just" defTabSz="914400" rtl="0" eaLnBrk="0" fontAlgn="base" latinLnBrk="0" hangingPunct="0">
              <a:spcBef>
                <a:spcPct val="0"/>
              </a:spcBef>
              <a:spcAft>
                <a:spcPct val="0"/>
              </a:spcAft>
              <a:buClrTx/>
              <a:buSzTx/>
              <a:buFontTx/>
              <a:buNone/>
            </a:pPr>
            <a:r>
              <a:rPr kumimoji="0" lang="zh-CN" altLang="zh-CN" sz="2000" b="1" i="0" u="none" strike="noStrike" cap="none" normalizeH="0" baseline="0" dirty="0">
                <a:ln>
                  <a:noFill/>
                </a:ln>
                <a:solidFill>
                  <a:srgbClr val="FFFFFF"/>
                </a:solidFill>
                <a:effectLst/>
                <a:cs typeface="Calibri" panose="020F0502020204030204" pitchFamily="34" charset="0"/>
              </a:rPr>
              <a:t>启用</a:t>
            </a:r>
            <a:r>
              <a:rPr kumimoji="0" lang="en-US" altLang="zh-CN" sz="2000" b="1" i="0" u="none" strike="noStrike" cap="none" normalizeH="0" baseline="0" dirty="0">
                <a:ln>
                  <a:noFill/>
                </a:ln>
                <a:solidFill>
                  <a:srgbClr val="FFFFFF"/>
                </a:solidFill>
                <a:effectLst/>
                <a:cs typeface="Calibri" panose="020F0502020204030204" pitchFamily="34" charset="0"/>
              </a:rPr>
              <a:t>ICS</a:t>
            </a:r>
            <a:r>
              <a:rPr kumimoji="0" lang="zh-CN" altLang="en-US" sz="2000" b="1" i="0" u="none" strike="noStrike" cap="none" normalizeH="0" baseline="0" dirty="0">
                <a:ln>
                  <a:noFill/>
                </a:ln>
                <a:solidFill>
                  <a:srgbClr val="FFFFFF"/>
                </a:solidFill>
                <a:effectLst/>
                <a:cs typeface="Calibri" panose="020F0502020204030204" pitchFamily="34" charset="0"/>
              </a:rPr>
              <a:t>治疗时需考虑的因素</a:t>
            </a:r>
            <a:endParaRPr kumimoji="0" lang="zh-CN" altLang="en-US" sz="2000" b="0" i="0" u="none" strike="noStrike" cap="none" normalizeH="0" baseline="0" dirty="0">
              <a:ln>
                <a:noFill/>
              </a:ln>
              <a:solidFill>
                <a:schemeClr val="tx1"/>
              </a:solidFill>
              <a:effectLst/>
            </a:endParaRPr>
          </a:p>
        </p:txBody>
      </p:sp>
      <p:sp>
        <p:nvSpPr>
          <p:cNvPr id="22" name="Text Box 15"/>
          <p:cNvSpPr txBox="1">
            <a:spLocks noChangeArrowheads="1"/>
          </p:cNvSpPr>
          <p:nvPr/>
        </p:nvSpPr>
        <p:spPr bwMode="auto">
          <a:xfrm>
            <a:off x="8968677" y="942982"/>
            <a:ext cx="73501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400" b="1" i="0" u="none" strike="noStrike" cap="none" normalizeH="0" baseline="0" dirty="0">
                <a:ln>
                  <a:noFill/>
                </a:ln>
                <a:solidFill>
                  <a:srgbClr val="FFFFFF"/>
                </a:solidFill>
                <a:effectLst/>
                <a:cs typeface="Calibri" panose="020F0502020204030204" pitchFamily="34" charset="0"/>
              </a:rPr>
              <a:t>图 </a:t>
            </a:r>
            <a:r>
              <a:rPr kumimoji="0" lang="en-US" altLang="zh-CN" sz="1400" b="1" i="0" u="none" strike="noStrike" cap="none" normalizeH="0" baseline="0" dirty="0">
                <a:ln>
                  <a:noFill/>
                </a:ln>
                <a:solidFill>
                  <a:srgbClr val="FFFFFF"/>
                </a:solidFill>
                <a:effectLst/>
                <a:cs typeface="Calibri" panose="020F0502020204030204" pitchFamily="34" charset="0"/>
              </a:rPr>
              <a:t>3.10</a:t>
            </a:r>
            <a:endParaRPr kumimoji="0" lang="en-US" altLang="zh-CN" sz="1400" b="0" i="0" u="none" strike="noStrike" cap="none" normalizeH="0" baseline="0" dirty="0">
              <a:ln>
                <a:noFill/>
              </a:ln>
              <a:solidFill>
                <a:schemeClr val="tx1"/>
              </a:solidFill>
              <a:effectLst/>
            </a:endParaRPr>
          </a:p>
        </p:txBody>
      </p:sp>
      <p:sp>
        <p:nvSpPr>
          <p:cNvPr id="23" name="Text Box 18"/>
          <p:cNvSpPr txBox="1">
            <a:spLocks noChangeArrowheads="1"/>
          </p:cNvSpPr>
          <p:nvPr/>
        </p:nvSpPr>
        <p:spPr bwMode="auto">
          <a:xfrm>
            <a:off x="3545633" y="2388045"/>
            <a:ext cx="1180051" cy="738664"/>
          </a:xfrm>
          <a:prstGeom prst="rect">
            <a:avLst/>
          </a:prstGeom>
          <a:solidFill>
            <a:srgbClr val="00824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spAutoFit/>
          </a:bodyPr>
          <a:lstStyle/>
          <a:p>
            <a:pPr marL="0" marR="0" lvl="0" indent="0" defTabSz="914400" rtl="0" eaLnBrk="0" fontAlgn="base" latinLnBrk="0" hangingPunct="0">
              <a:spcBef>
                <a:spcPct val="0"/>
              </a:spcBef>
              <a:spcAft>
                <a:spcPct val="0"/>
              </a:spcAft>
              <a:buClrTx/>
              <a:buSzTx/>
              <a:buFontTx/>
              <a:buNone/>
            </a:pPr>
            <a:endParaRPr kumimoji="0" lang="en-US" altLang="zh-CN" sz="1600" b="1" i="0" u="none" strike="noStrike" cap="none" normalizeH="0" baseline="0" dirty="0" smtClean="0">
              <a:ln>
                <a:noFill/>
              </a:ln>
              <a:solidFill>
                <a:srgbClr val="FFFFFF"/>
              </a:solidFill>
              <a:effectLst/>
              <a:cs typeface="Calibri" panose="020F0502020204030204" pitchFamily="34" charset="0"/>
            </a:endParaRPr>
          </a:p>
          <a:p>
            <a:pPr marL="0" marR="0" lvl="0" indent="0" defTabSz="914400" rtl="0" eaLnBrk="0" fontAlgn="base" latinLnBrk="0" hangingPunct="0">
              <a:spcBef>
                <a:spcPct val="0"/>
              </a:spcBef>
              <a:spcAft>
                <a:spcPct val="0"/>
              </a:spcAft>
              <a:buClrTx/>
              <a:buSzTx/>
              <a:buFontTx/>
              <a:buNone/>
            </a:pPr>
            <a:r>
              <a:rPr kumimoji="0" lang="zh-CN" altLang="en-US" sz="1600" b="1" i="0" u="none" strike="noStrike" cap="none" normalizeH="0" baseline="0" dirty="0" smtClean="0">
                <a:ln>
                  <a:noFill/>
                </a:ln>
                <a:solidFill>
                  <a:srgbClr val="FFFFFF"/>
                </a:solidFill>
                <a:effectLst/>
                <a:cs typeface="Calibri" panose="020F0502020204030204" pitchFamily="34" charset="0"/>
              </a:rPr>
              <a:t>强烈支持</a:t>
            </a:r>
            <a:endParaRPr kumimoji="0" lang="en-US" altLang="zh-CN" sz="1600" b="1" i="0" u="none" strike="noStrike" cap="none" normalizeH="0" baseline="0" dirty="0" smtClean="0">
              <a:ln>
                <a:noFill/>
              </a:ln>
              <a:solidFill>
                <a:srgbClr val="FFFFFF"/>
              </a:solidFill>
              <a:effectLst/>
              <a:cs typeface="Calibri" panose="020F0502020204030204" pitchFamily="34" charset="0"/>
            </a:endParaRPr>
          </a:p>
          <a:p>
            <a:pPr marL="0" marR="0" lvl="0" indent="0" defTabSz="914400" rtl="0" eaLnBrk="0" fontAlgn="base" latinLnBrk="0" hangingPunct="0">
              <a:spcBef>
                <a:spcPct val="0"/>
              </a:spcBef>
              <a:spcAft>
                <a:spcPct val="0"/>
              </a:spcAft>
              <a:buClrTx/>
              <a:buSzTx/>
              <a:buFontTx/>
              <a:buNone/>
            </a:pPr>
            <a:endParaRPr kumimoji="0" lang="zh-CN" altLang="en-US" sz="1600" b="0" i="0" u="none" strike="noStrike" cap="none" normalizeH="0" baseline="0" dirty="0">
              <a:ln>
                <a:noFill/>
              </a:ln>
              <a:solidFill>
                <a:schemeClr val="tx1"/>
              </a:solidFill>
              <a:effectLst/>
            </a:endParaRPr>
          </a:p>
        </p:txBody>
      </p:sp>
      <p:sp>
        <p:nvSpPr>
          <p:cNvPr id="24" name="Text Box 20"/>
          <p:cNvSpPr txBox="1">
            <a:spLocks noChangeArrowheads="1"/>
          </p:cNvSpPr>
          <p:nvPr/>
        </p:nvSpPr>
        <p:spPr bwMode="auto">
          <a:xfrm>
            <a:off x="3545633" y="3683106"/>
            <a:ext cx="9302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600" b="1" i="0" u="none" strike="noStrike" cap="none" normalizeH="0" baseline="0" dirty="0">
                <a:ln>
                  <a:noFill/>
                </a:ln>
                <a:solidFill>
                  <a:srgbClr val="FFFFFF"/>
                </a:solidFill>
                <a:effectLst/>
                <a:cs typeface="Calibri" panose="020F0502020204030204" pitchFamily="34" charset="0"/>
              </a:rPr>
              <a:t>考虑使用</a:t>
            </a:r>
            <a:endParaRPr kumimoji="0" lang="zh-CN" altLang="en-US" sz="1600" b="0" i="0" u="none" strike="noStrike" cap="none" normalizeH="0" baseline="0" dirty="0">
              <a:ln>
                <a:noFill/>
              </a:ln>
              <a:solidFill>
                <a:schemeClr val="tx1"/>
              </a:solidFill>
              <a:effectLst/>
            </a:endParaRPr>
          </a:p>
        </p:txBody>
      </p:sp>
      <p:sp>
        <p:nvSpPr>
          <p:cNvPr id="25" name="Text Box 19"/>
          <p:cNvSpPr txBox="1">
            <a:spLocks noChangeArrowheads="1"/>
          </p:cNvSpPr>
          <p:nvPr/>
        </p:nvSpPr>
        <p:spPr bwMode="auto">
          <a:xfrm>
            <a:off x="3545633" y="4588389"/>
            <a:ext cx="9302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600" b="1" i="0" u="none" strike="noStrike" cap="none" normalizeH="0" baseline="0" dirty="0">
                <a:ln>
                  <a:noFill/>
                </a:ln>
                <a:solidFill>
                  <a:srgbClr val="FFFFFF"/>
                </a:solidFill>
                <a:effectLst/>
                <a:cs typeface="Calibri" panose="020F0502020204030204" pitchFamily="34" charset="0"/>
              </a:rPr>
              <a:t>反对使用</a:t>
            </a:r>
            <a:endParaRPr kumimoji="0" lang="zh-CN" altLang="en-US" sz="1600" b="0" i="0" u="none" strike="noStrike" cap="none" normalizeH="0" baseline="0" dirty="0">
              <a:ln>
                <a:noFill/>
              </a:ln>
              <a:solidFill>
                <a:schemeClr val="tx1"/>
              </a:solidFill>
              <a:effectLst/>
            </a:endParaRPr>
          </a:p>
        </p:txBody>
      </p:sp>
      <p:sp>
        <p:nvSpPr>
          <p:cNvPr id="26" name="Text Box 11"/>
          <p:cNvSpPr txBox="1">
            <a:spLocks noChangeArrowheads="1"/>
          </p:cNvSpPr>
          <p:nvPr/>
        </p:nvSpPr>
        <p:spPr bwMode="auto">
          <a:xfrm>
            <a:off x="5025999" y="2252143"/>
            <a:ext cx="3026174" cy="1010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lnSpc>
                <a:spcPct val="140000"/>
              </a:lnSpc>
              <a:spcBef>
                <a:spcPct val="0"/>
              </a:spcBef>
              <a:spcAft>
                <a:spcPct val="0"/>
              </a:spcAft>
              <a:buClrTx/>
              <a:buSzTx/>
              <a:buFontTx/>
              <a:buNone/>
            </a:pPr>
            <a:r>
              <a:rPr kumimoji="0" lang="zh-CN" altLang="en-US" sz="1200" b="0" i="0" u="none" strike="noStrike" cap="none" normalizeH="0" baseline="0" dirty="0">
                <a:ln>
                  <a:noFill/>
                </a:ln>
                <a:solidFill>
                  <a:srgbClr val="000000"/>
                </a:solidFill>
                <a:effectLst/>
                <a:cs typeface="Calibri" panose="020F0502020204030204" pitchFamily="34" charset="0"/>
              </a:rPr>
              <a:t>存在慢阻肺病急性加重住院史</a:t>
            </a:r>
            <a:r>
              <a:rPr kumimoji="0" lang="en-US" altLang="zh-CN" sz="1200" b="0" i="0" u="none" strike="noStrike" cap="none" normalizeH="0" baseline="30000" dirty="0" smtClean="0">
                <a:ln>
                  <a:noFill/>
                </a:ln>
                <a:solidFill>
                  <a:srgbClr val="000000"/>
                </a:solidFill>
                <a:effectLst/>
                <a:cs typeface="Calibri" panose="020F0502020204030204" pitchFamily="34" charset="0"/>
              </a:rPr>
              <a:t>#</a:t>
            </a:r>
            <a:endParaRPr kumimoji="0" lang="en-US" altLang="zh-CN" sz="1200" b="0" i="0" u="none" strike="noStrike" cap="none" normalizeH="0" baseline="30000" dirty="0" smtClean="0">
              <a:ln>
                <a:noFill/>
              </a:ln>
              <a:solidFill>
                <a:srgbClr val="000000"/>
              </a:solidFill>
              <a:effectLst/>
              <a:cs typeface="Calibri" panose="020F0502020204030204" pitchFamily="34" charset="0"/>
            </a:endParaRPr>
          </a:p>
          <a:p>
            <a:pPr lvl="0" defTabSz="914400" eaLnBrk="0" fontAlgn="base" hangingPunct="0">
              <a:lnSpc>
                <a:spcPct val="140000"/>
              </a:lnSpc>
              <a:spcBef>
                <a:spcPct val="0"/>
              </a:spcBef>
              <a:spcAft>
                <a:spcPct val="0"/>
              </a:spcAft>
            </a:pPr>
            <a:r>
              <a:rPr lang="zh-CN" altLang="zh-CN" sz="1200" dirty="0">
                <a:solidFill>
                  <a:srgbClr val="000000"/>
                </a:solidFill>
                <a:cs typeface="Calibri" panose="020F0502020204030204" pitchFamily="34" charset="0"/>
              </a:rPr>
              <a:t>每年发生</a:t>
            </a:r>
            <a:r>
              <a:rPr lang="zh-CN" altLang="en-US" sz="1200" dirty="0">
                <a:solidFill>
                  <a:srgbClr val="000000"/>
                </a:solidFill>
                <a:cs typeface="Calibri" panose="020F0502020204030204" pitchFamily="34" charset="0"/>
              </a:rPr>
              <a:t>≥</a:t>
            </a:r>
            <a:r>
              <a:rPr lang="en-US" altLang="zh-CN" sz="1200" dirty="0">
                <a:solidFill>
                  <a:srgbClr val="000000"/>
                </a:solidFill>
                <a:cs typeface="Calibri" panose="020F0502020204030204" pitchFamily="34" charset="0"/>
              </a:rPr>
              <a:t>2</a:t>
            </a:r>
            <a:r>
              <a:rPr lang="zh-CN" altLang="en-US" sz="1200" dirty="0">
                <a:solidFill>
                  <a:srgbClr val="000000"/>
                </a:solidFill>
                <a:cs typeface="Calibri" panose="020F0502020204030204" pitchFamily="34" charset="0"/>
              </a:rPr>
              <a:t>次慢阻肺病中度急性加重</a:t>
            </a:r>
            <a:r>
              <a:rPr lang="en-US" altLang="zh-CN" sz="1200" baseline="30000" dirty="0">
                <a:solidFill>
                  <a:srgbClr val="000000"/>
                </a:solidFill>
                <a:cs typeface="Calibri" panose="020F0502020204030204" pitchFamily="34" charset="0"/>
              </a:rPr>
              <a:t>#</a:t>
            </a:r>
            <a:endParaRPr lang="en-US" altLang="zh-CN" sz="1200" baseline="30000" dirty="0">
              <a:solidFill>
                <a:srgbClr val="000000"/>
              </a:solidFill>
              <a:cs typeface="Calibri" panose="020F0502020204030204" pitchFamily="34" charset="0"/>
            </a:endParaRPr>
          </a:p>
          <a:p>
            <a:pPr lvl="0" defTabSz="914400" eaLnBrk="0" fontAlgn="base" hangingPunct="0">
              <a:lnSpc>
                <a:spcPct val="140000"/>
              </a:lnSpc>
              <a:spcBef>
                <a:spcPct val="0"/>
              </a:spcBef>
              <a:spcAft>
                <a:spcPct val="0"/>
              </a:spcAft>
            </a:pPr>
            <a:r>
              <a:rPr lang="zh-CN" altLang="zh-CN" sz="1200" dirty="0">
                <a:solidFill>
                  <a:srgbClr val="000000"/>
                </a:solidFill>
                <a:cs typeface="Calibri" panose="020F0502020204030204" pitchFamily="34" charset="0"/>
              </a:rPr>
              <a:t>血嗜酸性粒细胞计数</a:t>
            </a:r>
            <a:r>
              <a:rPr lang="zh-CN" altLang="en-US" sz="1200" dirty="0">
                <a:solidFill>
                  <a:srgbClr val="000000"/>
                </a:solidFill>
                <a:cs typeface="Calibri" panose="020F0502020204030204" pitchFamily="34" charset="0"/>
              </a:rPr>
              <a:t>≥</a:t>
            </a:r>
            <a:r>
              <a:rPr lang="en-US" altLang="zh-CN" sz="1200" dirty="0">
                <a:solidFill>
                  <a:srgbClr val="000000"/>
                </a:solidFill>
                <a:cs typeface="Calibri" panose="020F0502020204030204" pitchFamily="34" charset="0"/>
              </a:rPr>
              <a:t>300</a:t>
            </a:r>
            <a:r>
              <a:rPr lang="zh-CN" altLang="en-US" sz="1200" dirty="0">
                <a:solidFill>
                  <a:srgbClr val="000000"/>
                </a:solidFill>
                <a:cs typeface="Calibri" panose="020F0502020204030204" pitchFamily="34" charset="0"/>
              </a:rPr>
              <a:t>个细胞</a:t>
            </a:r>
            <a:r>
              <a:rPr lang="en-US" altLang="zh-CN" sz="1200" dirty="0">
                <a:solidFill>
                  <a:srgbClr val="000000"/>
                </a:solidFill>
                <a:cs typeface="Calibri" panose="020F0502020204030204" pitchFamily="34" charset="0"/>
              </a:rPr>
              <a:t>/</a:t>
            </a:r>
            <a:r>
              <a:rPr lang="en-US" altLang="zh-CN" sz="1200" dirty="0" err="1">
                <a:solidFill>
                  <a:srgbClr val="000000"/>
                </a:solidFill>
                <a:cs typeface="Calibri" panose="020F0502020204030204" pitchFamily="34" charset="0"/>
              </a:rPr>
              <a:t>μL</a:t>
            </a:r>
            <a:endParaRPr lang="en-US" altLang="zh-CN" sz="1200" dirty="0">
              <a:solidFill>
                <a:srgbClr val="000000"/>
              </a:solidFill>
              <a:cs typeface="Calibri" panose="020F0502020204030204" pitchFamily="34" charset="0"/>
            </a:endParaRPr>
          </a:p>
          <a:p>
            <a:pPr lvl="0" defTabSz="914400" eaLnBrk="0" fontAlgn="base" hangingPunct="0">
              <a:lnSpc>
                <a:spcPct val="140000"/>
              </a:lnSpc>
              <a:spcBef>
                <a:spcPct val="0"/>
              </a:spcBef>
              <a:spcAft>
                <a:spcPct val="0"/>
              </a:spcAft>
            </a:pPr>
            <a:r>
              <a:rPr lang="zh-CN" altLang="en-US" sz="1200" dirty="0">
                <a:solidFill>
                  <a:srgbClr val="000000"/>
                </a:solidFill>
                <a:cs typeface="Calibri" panose="020F0502020204030204" pitchFamily="34" charset="0"/>
              </a:rPr>
              <a:t>存在哮喘病史或哮喘</a:t>
            </a:r>
            <a:r>
              <a:rPr lang="zh-CN" altLang="en-US" sz="1200" dirty="0" smtClean="0">
                <a:solidFill>
                  <a:srgbClr val="000000"/>
                </a:solidFill>
                <a:cs typeface="Calibri" panose="020F0502020204030204" pitchFamily="34" charset="0"/>
              </a:rPr>
              <a:t>合并症</a:t>
            </a:r>
            <a:endParaRPr kumimoji="0" lang="en-US" altLang="zh-CN" sz="1200" b="0" i="0" u="none" strike="noStrike" cap="none" normalizeH="0" baseline="0" dirty="0">
              <a:ln>
                <a:noFill/>
              </a:ln>
              <a:solidFill>
                <a:schemeClr val="tx1"/>
              </a:solidFill>
              <a:effectLst/>
            </a:endParaRPr>
          </a:p>
        </p:txBody>
      </p:sp>
      <p:sp>
        <p:nvSpPr>
          <p:cNvPr id="27" name="Text Box 13"/>
          <p:cNvSpPr txBox="1">
            <a:spLocks noChangeArrowheads="1"/>
          </p:cNvSpPr>
          <p:nvPr/>
        </p:nvSpPr>
        <p:spPr bwMode="auto">
          <a:xfrm>
            <a:off x="5025999" y="4335531"/>
            <a:ext cx="2695974" cy="75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lnSpc>
                <a:spcPct val="140000"/>
              </a:lnSpc>
              <a:spcBef>
                <a:spcPct val="0"/>
              </a:spcBef>
              <a:spcAft>
                <a:spcPct val="0"/>
              </a:spcAft>
              <a:buClrTx/>
              <a:buSzTx/>
              <a:buFontTx/>
              <a:buNone/>
            </a:pPr>
            <a:r>
              <a:rPr kumimoji="0" lang="zh-CN" altLang="en-US" sz="1200" b="0" i="0" u="none" strike="noStrike" cap="none" normalizeH="0" baseline="0" dirty="0">
                <a:ln>
                  <a:noFill/>
                </a:ln>
                <a:solidFill>
                  <a:srgbClr val="000000"/>
                </a:solidFill>
                <a:effectLst/>
                <a:cs typeface="Calibri" panose="020F0502020204030204" pitchFamily="34" charset="0"/>
              </a:rPr>
              <a:t>反复发生肺炎</a:t>
            </a:r>
            <a:r>
              <a:rPr kumimoji="0" lang="zh-CN" altLang="en-US" sz="1200" b="0" i="0" u="none" strike="noStrike" cap="none" normalizeH="0" baseline="0" dirty="0" smtClean="0">
                <a:ln>
                  <a:noFill/>
                </a:ln>
                <a:solidFill>
                  <a:srgbClr val="000000"/>
                </a:solidFill>
                <a:effectLst/>
                <a:cs typeface="Calibri" panose="020F0502020204030204" pitchFamily="34" charset="0"/>
              </a:rPr>
              <a:t>事件</a:t>
            </a:r>
            <a:endParaRPr kumimoji="0" lang="en-US" altLang="zh-CN" sz="1200" b="0" i="0" u="none" strike="noStrike" cap="none" normalizeH="0" baseline="0" dirty="0" smtClean="0">
              <a:ln>
                <a:noFill/>
              </a:ln>
              <a:solidFill>
                <a:srgbClr val="000000"/>
              </a:solidFill>
              <a:effectLst/>
              <a:cs typeface="Calibri" panose="020F0502020204030204" pitchFamily="34" charset="0"/>
            </a:endParaRPr>
          </a:p>
          <a:p>
            <a:pPr lvl="0" defTabSz="914400" eaLnBrk="0" fontAlgn="base" hangingPunct="0">
              <a:lnSpc>
                <a:spcPct val="140000"/>
              </a:lnSpc>
              <a:spcBef>
                <a:spcPct val="0"/>
              </a:spcBef>
              <a:spcAft>
                <a:spcPct val="0"/>
              </a:spcAft>
            </a:pPr>
            <a:r>
              <a:rPr lang="zh-CN" altLang="zh-CN" sz="1200" dirty="0">
                <a:solidFill>
                  <a:srgbClr val="000000"/>
                </a:solidFill>
                <a:cs typeface="Calibri" panose="020F0502020204030204" pitchFamily="34" charset="0"/>
              </a:rPr>
              <a:t>血嗜酸性粒细胞计数</a:t>
            </a:r>
            <a:r>
              <a:rPr lang="en-US" altLang="zh-CN" sz="1200" dirty="0">
                <a:solidFill>
                  <a:srgbClr val="000000"/>
                </a:solidFill>
                <a:cs typeface="Calibri" panose="020F0502020204030204" pitchFamily="34" charset="0"/>
              </a:rPr>
              <a:t>&lt;100</a:t>
            </a:r>
            <a:r>
              <a:rPr lang="zh-CN" altLang="en-US" sz="1200" dirty="0">
                <a:solidFill>
                  <a:srgbClr val="000000"/>
                </a:solidFill>
                <a:cs typeface="Calibri" panose="020F0502020204030204" pitchFamily="34" charset="0"/>
              </a:rPr>
              <a:t>个细胞</a:t>
            </a:r>
            <a:r>
              <a:rPr lang="en-US" altLang="zh-CN" sz="1200" dirty="0">
                <a:solidFill>
                  <a:srgbClr val="000000"/>
                </a:solidFill>
                <a:cs typeface="Calibri" panose="020F0502020204030204" pitchFamily="34" charset="0"/>
              </a:rPr>
              <a:t>/</a:t>
            </a:r>
            <a:r>
              <a:rPr lang="en-US" altLang="zh-CN" sz="1200" dirty="0" err="1">
                <a:solidFill>
                  <a:srgbClr val="000000"/>
                </a:solidFill>
                <a:cs typeface="Calibri" panose="020F0502020204030204" pitchFamily="34" charset="0"/>
              </a:rPr>
              <a:t>μL</a:t>
            </a:r>
            <a:endParaRPr lang="en-US" altLang="zh-CN" sz="1200" dirty="0">
              <a:solidFill>
                <a:srgbClr val="000000"/>
              </a:solidFill>
              <a:cs typeface="Calibri" panose="020F0502020204030204" pitchFamily="34" charset="0"/>
            </a:endParaRPr>
          </a:p>
          <a:p>
            <a:pPr lvl="0" defTabSz="914400" eaLnBrk="0" fontAlgn="base" hangingPunct="0">
              <a:lnSpc>
                <a:spcPct val="140000"/>
              </a:lnSpc>
              <a:spcBef>
                <a:spcPct val="0"/>
              </a:spcBef>
              <a:spcAft>
                <a:spcPct val="0"/>
              </a:spcAft>
            </a:pPr>
            <a:r>
              <a:rPr lang="zh-CN" altLang="en-US" sz="1200" dirty="0">
                <a:solidFill>
                  <a:srgbClr val="000000"/>
                </a:solidFill>
                <a:cs typeface="Calibri" panose="020F0502020204030204" pitchFamily="34" charset="0"/>
              </a:rPr>
              <a:t>存在分枝杆菌感染</a:t>
            </a:r>
            <a:r>
              <a:rPr lang="zh-CN" altLang="en-US" sz="1200" dirty="0" smtClean="0">
                <a:solidFill>
                  <a:srgbClr val="000000"/>
                </a:solidFill>
                <a:cs typeface="Calibri" panose="020F0502020204030204" pitchFamily="34" charset="0"/>
              </a:rPr>
              <a:t>史</a:t>
            </a:r>
            <a:endParaRPr kumimoji="0" lang="zh-CN" altLang="en-US" sz="1200" b="0" i="0" u="none" strike="noStrike" cap="none" normalizeH="0" baseline="0" dirty="0">
              <a:ln>
                <a:noFill/>
              </a:ln>
              <a:solidFill>
                <a:schemeClr val="tx1"/>
              </a:solidFill>
              <a:effectLst/>
            </a:endParaRPr>
          </a:p>
        </p:txBody>
      </p:sp>
      <p:sp>
        <p:nvSpPr>
          <p:cNvPr id="29" name="Text Box 16"/>
          <p:cNvSpPr txBox="1">
            <a:spLocks noChangeArrowheads="1"/>
          </p:cNvSpPr>
          <p:nvPr/>
        </p:nvSpPr>
        <p:spPr bwMode="auto">
          <a:xfrm>
            <a:off x="2725037" y="5442598"/>
            <a:ext cx="6825364" cy="803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lnSpc>
                <a:spcPct val="120000"/>
              </a:lnSpc>
              <a:spcBef>
                <a:spcPct val="0"/>
              </a:spcBef>
              <a:spcAft>
                <a:spcPts val="600"/>
              </a:spcAft>
              <a:buClrTx/>
              <a:buSzTx/>
              <a:buFontTx/>
              <a:buNone/>
            </a:pPr>
            <a:r>
              <a:rPr kumimoji="0" lang="en-US" altLang="zh-CN" sz="1000" b="0" i="0" u="none" strike="noStrike" cap="none" normalizeH="0" baseline="30000" dirty="0">
                <a:ln>
                  <a:noFill/>
                </a:ln>
                <a:solidFill>
                  <a:srgbClr val="000000"/>
                </a:solidFill>
                <a:effectLst/>
                <a:cs typeface="Calibri" panose="020F0502020204030204" pitchFamily="34" charset="0"/>
              </a:rPr>
              <a:t>#</a:t>
            </a:r>
            <a:r>
              <a:rPr kumimoji="0" lang="en-US" altLang="zh-CN" sz="1000" b="0" i="0" u="none" strike="noStrike" cap="none" normalizeH="0" baseline="0" dirty="0">
                <a:ln>
                  <a:noFill/>
                </a:ln>
                <a:solidFill>
                  <a:srgbClr val="000000"/>
                </a:solidFill>
                <a:effectLst/>
                <a:cs typeface="Calibri" panose="020F0502020204030204" pitchFamily="34" charset="0"/>
              </a:rPr>
              <a:t> </a:t>
            </a:r>
            <a:r>
              <a:rPr kumimoji="0" lang="zh-CN" altLang="en-US" sz="1000" b="0" i="0" u="none" strike="noStrike" cap="none" normalizeH="0" baseline="0" dirty="0">
                <a:ln>
                  <a:noFill/>
                </a:ln>
                <a:solidFill>
                  <a:srgbClr val="000000"/>
                </a:solidFill>
                <a:effectLst/>
                <a:cs typeface="Calibri" panose="020F0502020204030204" pitchFamily="34" charset="0"/>
              </a:rPr>
              <a:t>尽管已接受适当的长效支气管舒张剂维持治疗（参见图</a:t>
            </a:r>
            <a:r>
              <a:rPr kumimoji="0" lang="en-US" altLang="zh-CN" sz="1000" b="0" i="0" u="none" strike="noStrike" cap="none" normalizeH="0" baseline="0" dirty="0">
                <a:ln>
                  <a:noFill/>
                </a:ln>
                <a:solidFill>
                  <a:srgbClr val="000000"/>
                </a:solidFill>
                <a:effectLst/>
                <a:cs typeface="Calibri" panose="020F0502020204030204" pitchFamily="34" charset="0"/>
              </a:rPr>
              <a:t>3.8 &amp; A3.1</a:t>
            </a:r>
            <a:r>
              <a:rPr kumimoji="0" lang="zh-CN" altLang="en-US" sz="1000" b="0" i="0" u="none" strike="noStrike" cap="none" normalizeH="0" baseline="0" dirty="0">
                <a:ln>
                  <a:noFill/>
                </a:ln>
                <a:solidFill>
                  <a:srgbClr val="000000"/>
                </a:solidFill>
                <a:effectLst/>
                <a:cs typeface="Calibri" panose="020F0502020204030204" pitchFamily="34" charset="0"/>
              </a:rPr>
              <a:t>中的推荐）；* 请注意，血嗜酸性粒细胞应被视为一个连续变量；文中列出的数值仅为近似阈值；嗜酸性粒细胞计数可能会出现波动。</a:t>
            </a:r>
            <a:endParaRPr kumimoji="0" lang="zh-CN" altLang="en-US" sz="1000" b="0" i="0" u="none" strike="noStrike" cap="none" normalizeH="0" baseline="0" dirty="0">
              <a:ln>
                <a:noFill/>
              </a:ln>
              <a:solidFill>
                <a:schemeClr val="tx1"/>
              </a:solidFill>
              <a:effectLst/>
            </a:endParaRPr>
          </a:p>
          <a:p>
            <a:pPr marL="0" marR="0" lvl="0" indent="0" defTabSz="914400" rtl="0" eaLnBrk="0" fontAlgn="base" latinLnBrk="0" hangingPunct="0">
              <a:lnSpc>
                <a:spcPct val="120000"/>
              </a:lnSpc>
              <a:spcBef>
                <a:spcPct val="0"/>
              </a:spcBef>
              <a:spcAft>
                <a:spcPts val="600"/>
              </a:spcAft>
              <a:buClrTx/>
              <a:buSzTx/>
              <a:buFontTx/>
              <a:buNone/>
            </a:pPr>
            <a:r>
              <a:rPr kumimoji="0" lang="zh-CN" altLang="en-US" sz="1000" b="0" i="0" u="none" strike="noStrike" cap="none" normalizeH="0" baseline="0" dirty="0" smtClean="0">
                <a:ln>
                  <a:noFill/>
                </a:ln>
                <a:solidFill>
                  <a:srgbClr val="000000"/>
                </a:solidFill>
                <a:effectLst/>
                <a:cs typeface="Calibri" panose="020F0502020204030204" pitchFamily="34" charset="0"/>
              </a:rPr>
              <a:t>改编</a:t>
            </a:r>
            <a:r>
              <a:rPr kumimoji="0" lang="zh-CN" altLang="en-US" sz="1000" b="0" i="0" u="none" strike="noStrike" cap="none" normalizeH="0" baseline="0" dirty="0">
                <a:ln>
                  <a:noFill/>
                </a:ln>
                <a:solidFill>
                  <a:srgbClr val="000000"/>
                </a:solidFill>
                <a:effectLst/>
                <a:cs typeface="Calibri" panose="020F0502020204030204" pitchFamily="34" charset="0"/>
              </a:rPr>
              <a:t>自并获</a:t>
            </a:r>
            <a:r>
              <a:rPr kumimoji="0" lang="en-US" altLang="zh-CN" sz="1000" b="0" i="0" u="none" strike="noStrike" cap="none" normalizeH="0" baseline="0" dirty="0">
                <a:ln>
                  <a:noFill/>
                </a:ln>
                <a:solidFill>
                  <a:srgbClr val="000000"/>
                </a:solidFill>
                <a:effectLst/>
                <a:cs typeface="Calibri" panose="020F0502020204030204" pitchFamily="34" charset="0"/>
              </a:rPr>
              <a:t>© ERS 2019</a:t>
            </a:r>
            <a:r>
              <a:rPr kumimoji="0" lang="zh-CN" altLang="en-US" sz="1000" b="0" i="0" u="none" strike="noStrike" cap="none" normalizeH="0" baseline="0" dirty="0">
                <a:ln>
                  <a:noFill/>
                </a:ln>
                <a:solidFill>
                  <a:srgbClr val="000000"/>
                </a:solidFill>
                <a:effectLst/>
                <a:cs typeface="Calibri" panose="020F0502020204030204" pitchFamily="34" charset="0"/>
              </a:rPr>
              <a:t>许可使用：</a:t>
            </a:r>
            <a:r>
              <a:rPr kumimoji="0" lang="en-US" altLang="zh-CN" sz="1000" b="0" i="1" u="none" strike="noStrike" cap="none" normalizeH="0" baseline="0" dirty="0">
                <a:ln>
                  <a:noFill/>
                </a:ln>
                <a:solidFill>
                  <a:srgbClr val="000000"/>
                </a:solidFill>
                <a:effectLst/>
                <a:cs typeface="Calibri" panose="020F0502020204030204" pitchFamily="34" charset="0"/>
              </a:rPr>
              <a:t>《</a:t>
            </a:r>
            <a:r>
              <a:rPr kumimoji="0" lang="zh-CN" altLang="en-US" sz="1000" b="0" i="1" u="none" strike="noStrike" cap="none" normalizeH="0" baseline="0" dirty="0">
                <a:ln>
                  <a:noFill/>
                </a:ln>
                <a:solidFill>
                  <a:srgbClr val="000000"/>
                </a:solidFill>
                <a:effectLst/>
                <a:cs typeface="Calibri" panose="020F0502020204030204" pitchFamily="34" charset="0"/>
              </a:rPr>
              <a:t>欧洲呼吸杂志</a:t>
            </a:r>
            <a:r>
              <a:rPr kumimoji="0" lang="en-US" altLang="zh-CN" sz="1000" b="0" i="1" u="none" strike="noStrike" cap="none" normalizeH="0" baseline="0" dirty="0">
                <a:ln>
                  <a:noFill/>
                </a:ln>
                <a:solidFill>
                  <a:srgbClr val="000000"/>
                </a:solidFill>
                <a:effectLst/>
                <a:cs typeface="Calibri" panose="020F0502020204030204" pitchFamily="34" charset="0"/>
              </a:rPr>
              <a:t>》52 (6) 1801219; DOI: 10.1183/13993003.01219-2018, </a:t>
            </a:r>
            <a:r>
              <a:rPr kumimoji="0" lang="zh-CN" altLang="en-US" sz="1000" b="0" i="1" u="none" strike="noStrike" cap="none" normalizeH="0" baseline="0" dirty="0">
                <a:ln>
                  <a:noFill/>
                </a:ln>
                <a:solidFill>
                  <a:srgbClr val="000000"/>
                </a:solidFill>
                <a:effectLst/>
                <a:cs typeface="Calibri" panose="020F0502020204030204" pitchFamily="34" charset="0"/>
              </a:rPr>
              <a:t>出版于</a:t>
            </a:r>
            <a:r>
              <a:rPr kumimoji="0" lang="en-US" altLang="zh-CN" sz="1000" b="0" i="1" u="none" strike="noStrike" cap="none" normalizeH="0" baseline="0" dirty="0">
                <a:ln>
                  <a:noFill/>
                </a:ln>
                <a:solidFill>
                  <a:srgbClr val="000000"/>
                </a:solidFill>
                <a:effectLst/>
                <a:cs typeface="Calibri" panose="020F0502020204030204" pitchFamily="34" charset="0"/>
              </a:rPr>
              <a:t>2018</a:t>
            </a:r>
            <a:r>
              <a:rPr kumimoji="0" lang="zh-CN" altLang="en-US" sz="1000" b="0" i="1" u="none" strike="noStrike" cap="none" normalizeH="0" baseline="0" dirty="0">
                <a:ln>
                  <a:noFill/>
                </a:ln>
                <a:solidFill>
                  <a:srgbClr val="000000"/>
                </a:solidFill>
                <a:effectLst/>
                <a:cs typeface="Calibri" panose="020F0502020204030204" pitchFamily="34" charset="0"/>
              </a:rPr>
              <a:t>年</a:t>
            </a:r>
            <a:r>
              <a:rPr kumimoji="0" lang="en-US" altLang="zh-CN" sz="1000" b="0" i="1" u="none" strike="noStrike" cap="none" normalizeH="0" baseline="0" dirty="0">
                <a:ln>
                  <a:noFill/>
                </a:ln>
                <a:solidFill>
                  <a:srgbClr val="000000"/>
                </a:solidFill>
                <a:effectLst/>
                <a:cs typeface="Calibri" panose="020F0502020204030204" pitchFamily="34" charset="0"/>
              </a:rPr>
              <a:t>12</a:t>
            </a:r>
            <a:r>
              <a:rPr kumimoji="0" lang="zh-CN" altLang="en-US" sz="1000" b="0" i="1" u="none" strike="noStrike" cap="none" normalizeH="0" baseline="0" dirty="0">
                <a:ln>
                  <a:noFill/>
                </a:ln>
                <a:solidFill>
                  <a:srgbClr val="000000"/>
                </a:solidFill>
                <a:effectLst/>
                <a:cs typeface="Calibri" panose="020F0502020204030204" pitchFamily="34" charset="0"/>
              </a:rPr>
              <a:t>月</a:t>
            </a:r>
            <a:r>
              <a:rPr kumimoji="0" lang="en-US" altLang="zh-CN" sz="1000" b="0" i="1" u="none" strike="noStrike" cap="none" normalizeH="0" baseline="0" dirty="0">
                <a:ln>
                  <a:noFill/>
                </a:ln>
                <a:solidFill>
                  <a:srgbClr val="000000"/>
                </a:solidFill>
                <a:effectLst/>
                <a:cs typeface="Calibri" panose="020F0502020204030204" pitchFamily="34" charset="0"/>
              </a:rPr>
              <a:t>13</a:t>
            </a:r>
            <a:r>
              <a:rPr kumimoji="0" lang="zh-CN" altLang="en-US" sz="1000" b="0" i="1" u="none" strike="noStrike" cap="none" normalizeH="0" baseline="0" dirty="0">
                <a:ln>
                  <a:noFill/>
                </a:ln>
                <a:solidFill>
                  <a:srgbClr val="000000"/>
                </a:solidFill>
                <a:effectLst/>
                <a:cs typeface="Calibri" panose="020F0502020204030204" pitchFamily="34" charset="0"/>
              </a:rPr>
              <a:t>日</a:t>
            </a:r>
            <a:endParaRPr kumimoji="0" lang="zh-CN" altLang="en-US" sz="1000" b="0" i="0" u="none" strike="noStrike" cap="none" normalizeH="0" baseline="0" dirty="0">
              <a:ln>
                <a:noFill/>
              </a:ln>
              <a:solidFill>
                <a:schemeClr val="tx1"/>
              </a:solidFill>
              <a:effectLst/>
            </a:endParaRPr>
          </a:p>
        </p:txBody>
      </p:sp>
      <p:sp>
        <p:nvSpPr>
          <p:cNvPr id="30" name="Text Box 5"/>
          <p:cNvSpPr txBox="1">
            <a:spLocks noChangeArrowheads="1"/>
          </p:cNvSpPr>
          <p:nvPr/>
        </p:nvSpPr>
        <p:spPr bwMode="auto">
          <a:xfrm>
            <a:off x="2800723" y="1497830"/>
            <a:ext cx="52514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zh-CN" sz="1600" b="1" i="0" u="none" strike="noStrike" cap="none" normalizeH="0" baseline="0" dirty="0">
                <a:ln>
                  <a:noFill/>
                </a:ln>
                <a:solidFill>
                  <a:srgbClr val="1F3661"/>
                </a:solidFill>
                <a:effectLst/>
                <a:cs typeface="Calibri" panose="020F0502020204030204" pitchFamily="34" charset="0"/>
              </a:rPr>
              <a:t>在长效支气管舒张剂中加入</a:t>
            </a:r>
            <a:r>
              <a:rPr kumimoji="0" lang="en-US" altLang="zh-CN" sz="1600" b="1" i="0" u="none" strike="noStrike" cap="none" normalizeH="0" baseline="0" dirty="0">
                <a:ln>
                  <a:noFill/>
                </a:ln>
                <a:solidFill>
                  <a:srgbClr val="1F3661"/>
                </a:solidFill>
                <a:effectLst/>
                <a:cs typeface="Calibri" panose="020F0502020204030204" pitchFamily="34" charset="0"/>
              </a:rPr>
              <a:t>ICS</a:t>
            </a:r>
            <a:r>
              <a:rPr kumimoji="0" lang="zh-CN" altLang="en-US" sz="1600" b="1" i="0" u="none" strike="noStrike" cap="none" normalizeH="0" baseline="0" dirty="0">
                <a:ln>
                  <a:noFill/>
                </a:ln>
                <a:solidFill>
                  <a:srgbClr val="1F3661"/>
                </a:solidFill>
                <a:effectLst/>
                <a:cs typeface="Calibri" panose="020F0502020204030204" pitchFamily="34" charset="0"/>
              </a:rPr>
              <a:t>时需要考虑的因素：</a:t>
            </a:r>
            <a:endParaRPr kumimoji="0" lang="zh-CN" altLang="en-US" sz="1600" b="0" i="0" u="none" strike="noStrike" cap="none" normalizeH="0" baseline="0" dirty="0">
              <a:ln>
                <a:noFill/>
              </a:ln>
              <a:solidFill>
                <a:srgbClr val="1F3661"/>
              </a:solidFill>
              <a:effectLst/>
            </a:endParaRPr>
          </a:p>
          <a:p>
            <a:pPr marL="0" marR="0" lvl="0" indent="0" defTabSz="914400" rtl="0" eaLnBrk="0" fontAlgn="base" latinLnBrk="0" hangingPunct="0">
              <a:spcBef>
                <a:spcPct val="0"/>
              </a:spcBef>
              <a:spcAft>
                <a:spcPct val="0"/>
              </a:spcAft>
              <a:buClrTx/>
              <a:buSzTx/>
              <a:buFontTx/>
              <a:buNone/>
            </a:pPr>
            <a:r>
              <a:rPr kumimoji="0" lang="zh-CN" altLang="en-US" sz="1200" b="0" i="0" u="none" strike="noStrike" cap="none" normalizeH="0" baseline="0" dirty="0">
                <a:ln>
                  <a:noFill/>
                </a:ln>
                <a:solidFill>
                  <a:srgbClr val="1F3661"/>
                </a:solidFill>
                <a:effectLst/>
                <a:cs typeface="Calibri" panose="020F0502020204030204" pitchFamily="34" charset="0"/>
              </a:rPr>
              <a:t>（请注意，考虑撤出</a:t>
            </a:r>
            <a:r>
              <a:rPr kumimoji="0" lang="en-US" altLang="zh-CN" sz="1200" b="0" i="0" u="none" strike="noStrike" cap="none" normalizeH="0" baseline="0" dirty="0">
                <a:ln>
                  <a:noFill/>
                </a:ln>
                <a:solidFill>
                  <a:srgbClr val="1F3661"/>
                </a:solidFill>
                <a:effectLst/>
                <a:cs typeface="Calibri" panose="020F0502020204030204" pitchFamily="34" charset="0"/>
              </a:rPr>
              <a:t>ICS</a:t>
            </a:r>
            <a:r>
              <a:rPr kumimoji="0" lang="zh-CN" altLang="en-US" sz="1200" b="0" i="0" u="none" strike="noStrike" cap="none" normalizeH="0" baseline="0" dirty="0">
                <a:ln>
                  <a:noFill/>
                </a:ln>
                <a:solidFill>
                  <a:srgbClr val="1F3661"/>
                </a:solidFill>
                <a:effectLst/>
                <a:cs typeface="Calibri" panose="020F0502020204030204" pitchFamily="34" charset="0"/>
              </a:rPr>
              <a:t>时，不同情况的不同方案）</a:t>
            </a:r>
            <a:endParaRPr kumimoji="0" lang="zh-CN" altLang="en-US" sz="1200" b="0" i="0" u="none" strike="noStrike" cap="none" normalizeH="0" baseline="0" dirty="0">
              <a:ln>
                <a:noFill/>
              </a:ln>
              <a:solidFill>
                <a:srgbClr val="1F3661"/>
              </a:solidFill>
              <a:effectLst/>
            </a:endParaRPr>
          </a:p>
        </p:txBody>
      </p:sp>
      <p:sp>
        <p:nvSpPr>
          <p:cNvPr id="34" name="Text Box 7"/>
          <p:cNvSpPr txBox="1">
            <a:spLocks noChangeArrowheads="1"/>
          </p:cNvSpPr>
          <p:nvPr/>
        </p:nvSpPr>
        <p:spPr bwMode="auto">
          <a:xfrm>
            <a:off x="5025999" y="3559514"/>
            <a:ext cx="2873401" cy="493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lnSpc>
                <a:spcPct val="140000"/>
              </a:lnSpc>
              <a:spcBef>
                <a:spcPct val="0"/>
              </a:spcBef>
              <a:spcAft>
                <a:spcPct val="0"/>
              </a:spcAft>
              <a:buClrTx/>
              <a:buSzTx/>
              <a:buFontTx/>
              <a:buNone/>
            </a:pPr>
            <a:r>
              <a:rPr kumimoji="0" lang="zh-CN" altLang="zh-CN" sz="1200" b="0" i="0" u="none" strike="noStrike" cap="none" normalizeH="0" baseline="0" dirty="0">
                <a:ln>
                  <a:noFill/>
                </a:ln>
                <a:solidFill>
                  <a:srgbClr val="000000"/>
                </a:solidFill>
                <a:effectLst/>
                <a:cs typeface="Calibri" panose="020F0502020204030204" pitchFamily="34" charset="0"/>
              </a:rPr>
              <a:t>每年发生</a:t>
            </a:r>
            <a:r>
              <a:rPr kumimoji="0" lang="en-US" altLang="zh-CN" sz="1200" b="0" i="0" u="none" strike="noStrike" cap="none" normalizeH="0" baseline="0" dirty="0">
                <a:ln>
                  <a:noFill/>
                </a:ln>
                <a:solidFill>
                  <a:srgbClr val="000000"/>
                </a:solidFill>
                <a:effectLst/>
                <a:cs typeface="Calibri" panose="020F0502020204030204" pitchFamily="34" charset="0"/>
              </a:rPr>
              <a:t>1</a:t>
            </a:r>
            <a:r>
              <a:rPr kumimoji="0" lang="zh-CN" altLang="en-US" sz="1200" b="0" i="0" u="none" strike="noStrike" cap="none" normalizeH="0" baseline="0" dirty="0">
                <a:ln>
                  <a:noFill/>
                </a:ln>
                <a:solidFill>
                  <a:srgbClr val="000000"/>
                </a:solidFill>
                <a:effectLst/>
                <a:cs typeface="Calibri" panose="020F0502020204030204" pitchFamily="34" charset="0"/>
              </a:rPr>
              <a:t>次慢阻肺病中度急性加重</a:t>
            </a:r>
            <a:r>
              <a:rPr kumimoji="0" lang="en-US" altLang="zh-CN" sz="1200" b="0" i="0" u="none" strike="noStrike" cap="none" normalizeH="0" baseline="30000" dirty="0" smtClean="0">
                <a:ln>
                  <a:noFill/>
                </a:ln>
                <a:solidFill>
                  <a:srgbClr val="000000"/>
                </a:solidFill>
                <a:effectLst/>
                <a:cs typeface="Calibri" panose="020F0502020204030204" pitchFamily="34" charset="0"/>
              </a:rPr>
              <a:t>#</a:t>
            </a:r>
            <a:endParaRPr kumimoji="0" lang="en-US" altLang="zh-CN" sz="1200" b="0" i="0" u="none" strike="noStrike" cap="none" normalizeH="0" baseline="30000" dirty="0" smtClean="0">
              <a:ln>
                <a:noFill/>
              </a:ln>
              <a:solidFill>
                <a:srgbClr val="000000"/>
              </a:solidFill>
              <a:effectLst/>
              <a:cs typeface="Calibri" panose="020F0502020204030204" pitchFamily="34" charset="0"/>
            </a:endParaRPr>
          </a:p>
          <a:p>
            <a:pPr lvl="0" defTabSz="914400" eaLnBrk="0" fontAlgn="base" hangingPunct="0">
              <a:lnSpc>
                <a:spcPct val="140000"/>
              </a:lnSpc>
              <a:spcBef>
                <a:spcPct val="0"/>
              </a:spcBef>
              <a:spcAft>
                <a:spcPct val="0"/>
              </a:spcAft>
            </a:pPr>
            <a:r>
              <a:rPr lang="zh-CN" altLang="zh-CN" sz="1200" dirty="0">
                <a:solidFill>
                  <a:srgbClr val="000000"/>
                </a:solidFill>
                <a:cs typeface="Calibri" panose="020F0502020204030204" pitchFamily="34" charset="0"/>
              </a:rPr>
              <a:t>血嗜酸性粒细胞计数</a:t>
            </a:r>
            <a:r>
              <a:rPr lang="en-US" altLang="zh-CN" sz="1200" dirty="0">
                <a:solidFill>
                  <a:srgbClr val="000000"/>
                </a:solidFill>
                <a:cs typeface="Calibri" panose="020F0502020204030204" pitchFamily="34" charset="0"/>
              </a:rPr>
              <a:t>100-300</a:t>
            </a:r>
            <a:r>
              <a:rPr lang="zh-CN" altLang="en-US" sz="1200" dirty="0">
                <a:solidFill>
                  <a:srgbClr val="000000"/>
                </a:solidFill>
                <a:cs typeface="Calibri" panose="020F0502020204030204" pitchFamily="34" charset="0"/>
              </a:rPr>
              <a:t>个细胞</a:t>
            </a:r>
            <a:r>
              <a:rPr lang="en-US" altLang="zh-CN" sz="1200" dirty="0">
                <a:solidFill>
                  <a:srgbClr val="000000"/>
                </a:solidFill>
                <a:cs typeface="Calibri" panose="020F0502020204030204" pitchFamily="34" charset="0"/>
              </a:rPr>
              <a:t>/</a:t>
            </a:r>
            <a:r>
              <a:rPr lang="en-US" altLang="zh-CN" sz="1200" dirty="0" err="1" smtClean="0">
                <a:solidFill>
                  <a:srgbClr val="000000"/>
                </a:solidFill>
                <a:cs typeface="Calibri" panose="020F0502020204030204" pitchFamily="34" charset="0"/>
              </a:rPr>
              <a:t>μL</a:t>
            </a:r>
            <a:endParaRPr kumimoji="0" lang="en-US" altLang="zh-CN" sz="1200" b="0" i="0" u="none" strike="noStrike" cap="none" normalizeH="0" baseline="0" dirty="0">
              <a:ln>
                <a:noFill/>
              </a:ln>
              <a:solidFill>
                <a:schemeClr val="tx1"/>
              </a:solidFill>
              <a:effectLst/>
            </a:endParaRPr>
          </a:p>
        </p:txBody>
      </p:sp>
      <p:grpSp>
        <p:nvGrpSpPr>
          <p:cNvPr id="2" name="Group 5"/>
          <p:cNvGrpSpPr/>
          <p:nvPr/>
        </p:nvGrpSpPr>
        <p:grpSpPr>
          <a:xfrm>
            <a:off x="10539080" y="0"/>
            <a:ext cx="1652920" cy="1699260"/>
            <a:chOff x="5105399" y="0"/>
            <a:chExt cx="1652920" cy="1699260"/>
          </a:xfrm>
        </p:grpSpPr>
        <p:pic>
          <p:nvPicPr>
            <p:cNvPr id="5"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20"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28"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31" name="Group 9"/>
          <p:cNvGrpSpPr/>
          <p:nvPr/>
        </p:nvGrpSpPr>
        <p:grpSpPr>
          <a:xfrm>
            <a:off x="10446950" y="0"/>
            <a:ext cx="1745050" cy="1652322"/>
            <a:chOff x="10446950" y="0"/>
            <a:chExt cx="1745050" cy="1652322"/>
          </a:xfrm>
        </p:grpSpPr>
        <p:pic>
          <p:nvPicPr>
            <p:cNvPr id="32"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33"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35" name="Group 19"/>
          <p:cNvGrpSpPr/>
          <p:nvPr/>
        </p:nvGrpSpPr>
        <p:grpSpPr>
          <a:xfrm>
            <a:off x="10240225" y="0"/>
            <a:ext cx="1951774" cy="1885964"/>
            <a:chOff x="10240225" y="0"/>
            <a:chExt cx="1951774" cy="1885964"/>
          </a:xfrm>
        </p:grpSpPr>
        <p:pic>
          <p:nvPicPr>
            <p:cNvPr id="36"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37"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38"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3.11 outlines the RCT evidence supporting the use of biologics in the treatment of COPD"/>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7" name="Title 6"/>
          <p:cNvSpPr>
            <a:spLocks noGrp="1"/>
          </p:cNvSpPr>
          <p:nvPr>
            <p:ph type="ctrTitle"/>
          </p:nvPr>
        </p:nvSpPr>
        <p:spPr>
          <a:xfrm>
            <a:off x="1524000" y="-2387600"/>
            <a:ext cx="9144000" cy="2387600"/>
          </a:xfrm>
        </p:spPr>
        <p:txBody>
          <a:bodyPr vert="horz" lIns="91440" tIns="45720" rIns="91440" bIns="45720" rtlCol="0" anchor="b">
            <a:normAutofit fontScale="90000"/>
          </a:bodyPr>
          <a:lstStyle/>
          <a:p>
            <a:pPr>
              <a:lnSpc>
                <a:spcPct val="100000"/>
              </a:lnSpc>
            </a:pPr>
            <a:r>
              <a:rPr lang="en-AU" dirty="0">
                <a:latin typeface="+mj-lt"/>
                <a:ea typeface="+mn-ea"/>
              </a:rPr>
              <a:t>Evidence supporting the use of biologics in the treatment of COPD</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10244" name="图片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6952" y="1789"/>
            <a:ext cx="5239231" cy="6634800"/>
          </a:xfrm>
          <a:prstGeom prst="rect">
            <a:avLst/>
          </a:prstGeom>
          <a:noFill/>
          <a:extLst>
            <a:ext uri="{909E8E84-426E-40DD-AFC4-6F175D3DCCD1}">
              <a14:hiddenFill xmlns:a14="http://schemas.microsoft.com/office/drawing/2010/main">
                <a:solidFill>
                  <a:srgbClr val="FFFFFF"/>
                </a:solidFill>
              </a14:hiddenFill>
            </a:ext>
          </a:extLst>
        </p:spPr>
      </p:pic>
      <p:sp>
        <p:nvSpPr>
          <p:cNvPr id="21" name="文本框 2"/>
          <p:cNvSpPr txBox="1">
            <a:spLocks noChangeArrowheads="1"/>
          </p:cNvSpPr>
          <p:nvPr/>
        </p:nvSpPr>
        <p:spPr bwMode="auto">
          <a:xfrm>
            <a:off x="3677253" y="181767"/>
            <a:ext cx="449578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0" fontAlgn="base" latinLnBrk="0" hangingPunct="0">
              <a:spcBef>
                <a:spcPct val="0"/>
              </a:spcBef>
              <a:spcAft>
                <a:spcPct val="0"/>
              </a:spcAft>
              <a:buClrTx/>
              <a:buSzTx/>
              <a:buFontTx/>
              <a:buNone/>
            </a:pPr>
            <a:r>
              <a:rPr kumimoji="0" lang="zh-CN" altLang="zh-CN" b="1" i="0" u="none" strike="noStrike" cap="none" normalizeH="0" baseline="0" dirty="0">
                <a:ln>
                  <a:noFill/>
                </a:ln>
                <a:solidFill>
                  <a:srgbClr val="FFFFFF"/>
                </a:solidFill>
                <a:effectLst/>
                <a:cs typeface="Calibri" panose="020F0502020204030204" pitchFamily="34" charset="0"/>
              </a:rPr>
              <a:t>慢阻肺病治疗中使用生物制剂的证据支持</a:t>
            </a:r>
            <a:endParaRPr kumimoji="0" lang="zh-CN" altLang="zh-CN" b="0" i="0" u="none" strike="noStrike" cap="none" normalizeH="0" baseline="0" dirty="0">
              <a:ln>
                <a:noFill/>
              </a:ln>
              <a:solidFill>
                <a:schemeClr val="tx1"/>
              </a:solidFill>
              <a:effectLst/>
            </a:endParaRPr>
          </a:p>
        </p:txBody>
      </p:sp>
      <p:sp>
        <p:nvSpPr>
          <p:cNvPr id="22" name="Text Box 6"/>
          <p:cNvSpPr txBox="1">
            <a:spLocks noChangeArrowheads="1"/>
          </p:cNvSpPr>
          <p:nvPr/>
        </p:nvSpPr>
        <p:spPr bwMode="auto">
          <a:xfrm>
            <a:off x="8092415" y="326706"/>
            <a:ext cx="630423"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0" fontAlgn="base" latinLnBrk="0" hangingPunct="0">
              <a:spcBef>
                <a:spcPct val="0"/>
              </a:spcBef>
              <a:spcAft>
                <a:spcPct val="0"/>
              </a:spcAft>
              <a:buClrTx/>
              <a:buSzTx/>
              <a:buFontTx/>
              <a:buNone/>
            </a:pPr>
            <a:r>
              <a:rPr kumimoji="0" lang="zh-CN" altLang="en-US" sz="1200" b="1" i="0" u="none" strike="noStrike" cap="none" normalizeH="0" baseline="0" dirty="0">
                <a:ln>
                  <a:noFill/>
                </a:ln>
                <a:solidFill>
                  <a:srgbClr val="FFFFFF"/>
                </a:solidFill>
                <a:effectLst/>
                <a:cs typeface="Calibri" panose="020F0502020204030204" pitchFamily="34" charset="0"/>
              </a:rPr>
              <a:t>图 </a:t>
            </a:r>
            <a:r>
              <a:rPr kumimoji="0" lang="en-US" altLang="zh-CN" sz="1200" b="1" i="0" u="none" strike="noStrike" cap="none" normalizeH="0" baseline="0" dirty="0">
                <a:ln>
                  <a:noFill/>
                </a:ln>
                <a:solidFill>
                  <a:srgbClr val="FFFFFF"/>
                </a:solidFill>
                <a:effectLst/>
                <a:cs typeface="Calibri" panose="020F0502020204030204" pitchFamily="34" charset="0"/>
              </a:rPr>
              <a:t>3.11</a:t>
            </a:r>
            <a:endParaRPr kumimoji="0" lang="en-US" altLang="zh-CN" sz="1200" b="0" i="0" u="none" strike="noStrike" cap="none" normalizeH="0" baseline="0" dirty="0">
              <a:ln>
                <a:noFill/>
              </a:ln>
              <a:solidFill>
                <a:schemeClr val="tx1"/>
              </a:solidFill>
              <a:effectLst/>
            </a:endParaRPr>
          </a:p>
        </p:txBody>
      </p:sp>
      <p:sp>
        <p:nvSpPr>
          <p:cNvPr id="23" name="Text Box 11"/>
          <p:cNvSpPr txBox="1">
            <a:spLocks noChangeArrowheads="1"/>
          </p:cNvSpPr>
          <p:nvPr/>
        </p:nvSpPr>
        <p:spPr bwMode="auto">
          <a:xfrm>
            <a:off x="3797903" y="741238"/>
            <a:ext cx="9168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1000" b="1" i="0" u="none" strike="noStrike" cap="none" normalizeH="0" baseline="0" dirty="0">
                <a:ln>
                  <a:noFill/>
                </a:ln>
                <a:solidFill>
                  <a:srgbClr val="1F3661"/>
                </a:solidFill>
                <a:effectLst/>
                <a:cs typeface="Calibri" panose="020F0502020204030204" pitchFamily="34" charset="0"/>
              </a:rPr>
              <a:t>药物</a:t>
            </a:r>
            <a:r>
              <a:rPr kumimoji="0" lang="en-US" altLang="zh-CN" sz="1000" b="1" i="0" u="none" strike="noStrike" cap="none" normalizeH="0" baseline="0" dirty="0">
                <a:ln>
                  <a:noFill/>
                </a:ln>
                <a:solidFill>
                  <a:srgbClr val="1F3661"/>
                </a:solidFill>
                <a:effectLst/>
                <a:cs typeface="Calibri" panose="020F0502020204030204" pitchFamily="34" charset="0"/>
              </a:rPr>
              <a:t>/</a:t>
            </a:r>
            <a:r>
              <a:rPr kumimoji="0" lang="zh-CN" altLang="en-US" sz="1000" b="1" i="0" u="none" strike="noStrike" cap="none" normalizeH="0" baseline="0" dirty="0">
                <a:ln>
                  <a:noFill/>
                </a:ln>
                <a:solidFill>
                  <a:srgbClr val="1F3661"/>
                </a:solidFill>
                <a:effectLst/>
                <a:cs typeface="Calibri" panose="020F0502020204030204" pitchFamily="34" charset="0"/>
              </a:rPr>
              <a:t>随机对照试验*</a:t>
            </a:r>
            <a:endParaRPr kumimoji="0" lang="zh-CN" altLang="en-US" sz="1000" b="0" i="0" u="none" strike="noStrike" cap="none" normalizeH="0" baseline="0" dirty="0">
              <a:ln>
                <a:noFill/>
              </a:ln>
              <a:solidFill>
                <a:srgbClr val="1F3661"/>
              </a:solidFill>
              <a:effectLst/>
            </a:endParaRPr>
          </a:p>
        </p:txBody>
      </p:sp>
      <p:sp>
        <p:nvSpPr>
          <p:cNvPr id="24" name="Text Box 7"/>
          <p:cNvSpPr txBox="1">
            <a:spLocks noChangeArrowheads="1"/>
          </p:cNvSpPr>
          <p:nvPr/>
        </p:nvSpPr>
        <p:spPr bwMode="auto">
          <a:xfrm>
            <a:off x="4754452" y="741238"/>
            <a:ext cx="1057275"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1000" b="1" i="0" u="none" strike="noStrike" cap="none" normalizeH="0" baseline="0" dirty="0">
                <a:ln>
                  <a:noFill/>
                </a:ln>
                <a:solidFill>
                  <a:srgbClr val="1F3661"/>
                </a:solidFill>
                <a:effectLst/>
                <a:cs typeface="Calibri" panose="020F0502020204030204" pitchFamily="34" charset="0"/>
              </a:rPr>
              <a:t>关键入组标准</a:t>
            </a:r>
            <a:r>
              <a:rPr kumimoji="0" lang="en-US" altLang="zh-CN" sz="1000" b="1" i="0" u="none" strike="noStrike" cap="none" normalizeH="0" baseline="30000" dirty="0">
                <a:ln>
                  <a:noFill/>
                </a:ln>
                <a:solidFill>
                  <a:srgbClr val="1F3661"/>
                </a:solidFill>
                <a:effectLst/>
                <a:cs typeface="Calibri" panose="020F0502020204030204" pitchFamily="34" charset="0"/>
              </a:rPr>
              <a:t>a</a:t>
            </a:r>
            <a:endParaRPr kumimoji="0" lang="en-US" altLang="zh-CN" sz="1000" b="0" i="0" u="none" strike="noStrike" cap="none" normalizeH="0" baseline="0" dirty="0">
              <a:ln>
                <a:noFill/>
              </a:ln>
              <a:solidFill>
                <a:srgbClr val="1F3661"/>
              </a:solidFill>
              <a:effectLst/>
            </a:endParaRPr>
          </a:p>
        </p:txBody>
      </p:sp>
      <p:sp>
        <p:nvSpPr>
          <p:cNvPr id="25" name="Text Box 8"/>
          <p:cNvSpPr txBox="1">
            <a:spLocks noChangeArrowheads="1"/>
          </p:cNvSpPr>
          <p:nvPr/>
        </p:nvSpPr>
        <p:spPr bwMode="auto">
          <a:xfrm>
            <a:off x="5946587" y="741238"/>
            <a:ext cx="83502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1000" b="1" i="0" u="none" strike="noStrike" cap="none" normalizeH="0" baseline="0" dirty="0" smtClean="0">
                <a:ln>
                  <a:noFill/>
                </a:ln>
                <a:solidFill>
                  <a:srgbClr val="1F3661"/>
                </a:solidFill>
                <a:effectLst/>
                <a:cs typeface="Calibri" panose="020F0502020204030204" pitchFamily="34" charset="0"/>
              </a:rPr>
              <a:t>年</a:t>
            </a:r>
            <a:r>
              <a:rPr kumimoji="0" lang="zh-CN" altLang="en-US" sz="1000" b="1" i="0" u="none" strike="noStrike" cap="none" normalizeH="0" baseline="0" dirty="0">
                <a:ln>
                  <a:noFill/>
                </a:ln>
                <a:solidFill>
                  <a:srgbClr val="1F3661"/>
                </a:solidFill>
                <a:effectLst/>
                <a:cs typeface="Calibri" panose="020F0502020204030204" pitchFamily="34" charset="0"/>
              </a:rPr>
              <a:t>化中</a:t>
            </a:r>
            <a:r>
              <a:rPr kumimoji="0" lang="en-US" altLang="zh-CN" sz="1000" b="1" i="0" u="none" strike="noStrike" cap="none" normalizeH="0" baseline="0" dirty="0">
                <a:ln>
                  <a:noFill/>
                </a:ln>
                <a:solidFill>
                  <a:srgbClr val="1F3661"/>
                </a:solidFill>
                <a:effectLst/>
                <a:cs typeface="Calibri" panose="020F0502020204030204" pitchFamily="34" charset="0"/>
              </a:rPr>
              <a:t>/</a:t>
            </a:r>
            <a:r>
              <a:rPr kumimoji="0" lang="zh-CN" altLang="en-US" sz="1000" b="1" i="0" u="none" strike="noStrike" cap="none" normalizeH="0" baseline="0" dirty="0">
                <a:ln>
                  <a:noFill/>
                </a:ln>
                <a:solidFill>
                  <a:srgbClr val="1F3661"/>
                </a:solidFill>
                <a:effectLst/>
                <a:cs typeface="Calibri" panose="020F0502020204030204" pitchFamily="34" charset="0"/>
              </a:rPr>
              <a:t>重度急性加重率</a:t>
            </a:r>
            <a:endParaRPr kumimoji="0" lang="zh-CN" altLang="en-US" sz="1000" b="0" i="0" u="none" strike="noStrike" cap="none" normalizeH="0" baseline="0" dirty="0">
              <a:ln>
                <a:noFill/>
              </a:ln>
              <a:solidFill>
                <a:srgbClr val="1F3661"/>
              </a:solidFill>
              <a:effectLst/>
            </a:endParaRPr>
          </a:p>
        </p:txBody>
      </p:sp>
      <p:sp>
        <p:nvSpPr>
          <p:cNvPr id="26" name="Text Box 39"/>
          <p:cNvSpPr txBox="1">
            <a:spLocks noChangeArrowheads="1"/>
          </p:cNvSpPr>
          <p:nvPr/>
        </p:nvSpPr>
        <p:spPr bwMode="auto">
          <a:xfrm>
            <a:off x="6934014" y="741238"/>
            <a:ext cx="824702" cy="46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zh-CN" sz="1000" b="1" i="0" u="none" strike="noStrike" cap="none" normalizeH="0" baseline="0" dirty="0">
                <a:ln>
                  <a:noFill/>
                </a:ln>
                <a:solidFill>
                  <a:srgbClr val="1F3661"/>
                </a:solidFill>
                <a:effectLst/>
                <a:cs typeface="Calibri" panose="020F0502020204030204" pitchFamily="34" charset="0"/>
              </a:rPr>
              <a:t>肺功能改善（吸入支气管舒张剂前</a:t>
            </a:r>
            <a:r>
              <a:rPr kumimoji="0" lang="en-US" altLang="zh-CN" sz="1000" b="1" i="0" u="none" strike="noStrike" cap="none" normalizeH="0" baseline="0" dirty="0">
                <a:ln>
                  <a:noFill/>
                </a:ln>
                <a:solidFill>
                  <a:srgbClr val="1F3661"/>
                </a:solidFill>
                <a:effectLst/>
                <a:cs typeface="Calibri" panose="020F0502020204030204" pitchFamily="34" charset="0"/>
              </a:rPr>
              <a:t>FEV</a:t>
            </a:r>
            <a:r>
              <a:rPr kumimoji="0" lang="en-US" altLang="zh-CN" sz="1000" b="1" i="0" u="none" strike="noStrike" cap="none" normalizeH="0" baseline="-30000" dirty="0">
                <a:ln>
                  <a:noFill/>
                </a:ln>
                <a:solidFill>
                  <a:srgbClr val="1F3661"/>
                </a:solidFill>
                <a:effectLst/>
                <a:cs typeface="Calibri" panose="020F0502020204030204" pitchFamily="34" charset="0"/>
              </a:rPr>
              <a:t>1</a:t>
            </a:r>
            <a:r>
              <a:rPr kumimoji="0" lang="zh-CN" altLang="en-US" sz="1000" b="1" i="0" u="none" strike="noStrike" cap="none" normalizeH="0" baseline="0" dirty="0">
                <a:ln>
                  <a:noFill/>
                </a:ln>
                <a:solidFill>
                  <a:srgbClr val="1F3661"/>
                </a:solidFill>
                <a:effectLst/>
                <a:cs typeface="Calibri" panose="020F0502020204030204" pitchFamily="34" charset="0"/>
              </a:rPr>
              <a:t>）</a:t>
            </a:r>
            <a:r>
              <a:rPr kumimoji="0" lang="en-US" altLang="zh-CN" sz="1000" b="1" i="0" u="none" strike="noStrike" cap="none" normalizeH="0" baseline="30000" dirty="0">
                <a:ln>
                  <a:noFill/>
                </a:ln>
                <a:solidFill>
                  <a:srgbClr val="1F3661"/>
                </a:solidFill>
                <a:effectLst/>
                <a:cs typeface="Calibri" panose="020F0502020204030204" pitchFamily="34" charset="0"/>
              </a:rPr>
              <a:t>d</a:t>
            </a:r>
            <a:endParaRPr kumimoji="0" lang="en-US" altLang="zh-CN" sz="1000" b="0" i="0" u="none" strike="noStrike" cap="none" normalizeH="0" baseline="0" dirty="0">
              <a:ln>
                <a:noFill/>
              </a:ln>
              <a:solidFill>
                <a:srgbClr val="1F3661"/>
              </a:solidFill>
              <a:effectLst/>
            </a:endParaRPr>
          </a:p>
        </p:txBody>
      </p:sp>
      <p:sp>
        <p:nvSpPr>
          <p:cNvPr id="27" name="Text Box 9"/>
          <p:cNvSpPr txBox="1">
            <a:spLocks noChangeArrowheads="1"/>
          </p:cNvSpPr>
          <p:nvPr/>
        </p:nvSpPr>
        <p:spPr bwMode="auto">
          <a:xfrm>
            <a:off x="7785902" y="741238"/>
            <a:ext cx="7286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zh-CN" sz="1000" b="1" i="0" u="none" strike="noStrike" cap="none" normalizeH="0" baseline="0" dirty="0" smtClean="0">
                <a:ln>
                  <a:noFill/>
                </a:ln>
                <a:solidFill>
                  <a:srgbClr val="1F3661"/>
                </a:solidFill>
                <a:effectLst/>
                <a:cs typeface="Calibri" panose="020F0502020204030204" pitchFamily="34" charset="0"/>
              </a:rPr>
              <a:t>生活</a:t>
            </a:r>
            <a:r>
              <a:rPr kumimoji="0" lang="zh-CN" altLang="zh-CN" sz="1000" b="1" i="0" u="none" strike="noStrike" cap="none" normalizeH="0" baseline="0" dirty="0">
                <a:ln>
                  <a:noFill/>
                </a:ln>
                <a:solidFill>
                  <a:srgbClr val="1F3661"/>
                </a:solidFill>
                <a:effectLst/>
                <a:cs typeface="Calibri" panose="020F0502020204030204" pitchFamily="34" charset="0"/>
              </a:rPr>
              <a:t>质量改善（</a:t>
            </a:r>
            <a:r>
              <a:rPr kumimoji="0" lang="en-US" altLang="zh-CN" sz="1000" b="1" i="0" u="none" strike="noStrike" cap="none" normalizeH="0" baseline="0" dirty="0">
                <a:ln>
                  <a:noFill/>
                </a:ln>
                <a:solidFill>
                  <a:srgbClr val="1F3661"/>
                </a:solidFill>
                <a:effectLst/>
                <a:cs typeface="Calibri" panose="020F0502020204030204" pitchFamily="34" charset="0"/>
              </a:rPr>
              <a:t>SGRQ</a:t>
            </a:r>
            <a:r>
              <a:rPr kumimoji="0" lang="zh-CN" altLang="en-US" sz="1000" b="1" i="0" u="none" strike="noStrike" cap="none" normalizeH="0" baseline="0" dirty="0">
                <a:ln>
                  <a:noFill/>
                </a:ln>
                <a:solidFill>
                  <a:srgbClr val="1F3661"/>
                </a:solidFill>
                <a:effectLst/>
                <a:cs typeface="Calibri" panose="020F0502020204030204" pitchFamily="34" charset="0"/>
              </a:rPr>
              <a:t>）</a:t>
            </a:r>
            <a:endParaRPr kumimoji="0" lang="zh-CN" altLang="en-US" sz="1000" b="0" i="0" u="none" strike="noStrike" cap="none" normalizeH="0" baseline="0" dirty="0">
              <a:ln>
                <a:noFill/>
              </a:ln>
              <a:solidFill>
                <a:srgbClr val="1F3661"/>
              </a:solidFill>
              <a:effectLst/>
            </a:endParaRPr>
          </a:p>
        </p:txBody>
      </p:sp>
      <p:sp>
        <p:nvSpPr>
          <p:cNvPr id="28" name="Text Box 13"/>
          <p:cNvSpPr txBox="1">
            <a:spLocks noChangeArrowheads="1"/>
          </p:cNvSpPr>
          <p:nvPr/>
        </p:nvSpPr>
        <p:spPr bwMode="auto">
          <a:xfrm>
            <a:off x="3836003" y="1238055"/>
            <a:ext cx="80388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0" fontAlgn="base" latinLnBrk="0" hangingPunct="0">
              <a:lnSpc>
                <a:spcPct val="130000"/>
              </a:lnSpc>
              <a:spcBef>
                <a:spcPct val="0"/>
              </a:spcBef>
              <a:spcAft>
                <a:spcPct val="0"/>
              </a:spcAft>
              <a:buClrTx/>
              <a:buSzTx/>
              <a:buFontTx/>
              <a:buNone/>
            </a:pPr>
            <a:r>
              <a:rPr kumimoji="0" lang="zh-CN" altLang="en-US" sz="1000" b="1" i="0" u="none" strike="noStrike" cap="none" normalizeH="0" baseline="0" dirty="0">
                <a:ln>
                  <a:noFill/>
                </a:ln>
                <a:solidFill>
                  <a:srgbClr val="1F3661"/>
                </a:solidFill>
                <a:effectLst/>
                <a:cs typeface="Calibri" panose="020F0502020204030204" pitchFamily="34" charset="0"/>
              </a:rPr>
              <a:t>度普利尤单抗</a:t>
            </a:r>
            <a:endParaRPr kumimoji="0" lang="zh-CN" altLang="en-US" sz="1000" b="0" i="0" u="none" strike="noStrike" cap="none" normalizeH="0" baseline="0" dirty="0">
              <a:ln>
                <a:noFill/>
              </a:ln>
              <a:solidFill>
                <a:srgbClr val="1F3661"/>
              </a:solidFill>
              <a:effectLst/>
            </a:endParaRPr>
          </a:p>
          <a:p>
            <a:pPr marL="0" marR="0" lvl="0" indent="0" algn="l" defTabSz="914400" rtl="0" eaLnBrk="0" fontAlgn="base" latinLnBrk="0" hangingPunct="0">
              <a:lnSpc>
                <a:spcPct val="130000"/>
              </a:lnSpc>
              <a:spcBef>
                <a:spcPct val="0"/>
              </a:spcBef>
              <a:spcAft>
                <a:spcPct val="0"/>
              </a:spcAft>
              <a:buClrTx/>
              <a:buSzTx/>
              <a:buFontTx/>
              <a:buNone/>
            </a:pPr>
            <a:r>
              <a:rPr kumimoji="0" lang="en-US" altLang="zh-CN" sz="1000" b="0" i="0" u="none" strike="noStrike" cap="none" normalizeH="0" baseline="0" dirty="0">
                <a:ln>
                  <a:noFill/>
                </a:ln>
                <a:solidFill>
                  <a:srgbClr val="1F3661"/>
                </a:solidFill>
                <a:effectLst/>
                <a:cs typeface="Calibri" panose="020F0502020204030204" pitchFamily="34" charset="0"/>
              </a:rPr>
              <a:t>(300 mg/2</a:t>
            </a:r>
            <a:r>
              <a:rPr kumimoji="0" lang="zh-CN" altLang="en-US" sz="1000" b="0" i="0" u="none" strike="noStrike" cap="none" normalizeH="0" baseline="0" dirty="0">
                <a:ln>
                  <a:noFill/>
                </a:ln>
                <a:solidFill>
                  <a:srgbClr val="1F3661"/>
                </a:solidFill>
                <a:effectLst/>
                <a:cs typeface="Calibri" panose="020F0502020204030204" pitchFamily="34" charset="0"/>
              </a:rPr>
              <a:t>周</a:t>
            </a:r>
            <a:r>
              <a:rPr kumimoji="0" lang="en-US" altLang="zh-CN" sz="1000" b="0" i="0" u="none" strike="noStrike" cap="none" normalizeH="0" baseline="0" dirty="0">
                <a:ln>
                  <a:noFill/>
                </a:ln>
                <a:solidFill>
                  <a:srgbClr val="1F3661"/>
                </a:solidFill>
                <a:effectLst/>
                <a:cs typeface="Calibri" panose="020F0502020204030204" pitchFamily="34" charset="0"/>
              </a:rPr>
              <a:t>)</a:t>
            </a:r>
            <a:endParaRPr kumimoji="0" lang="en-US" altLang="zh-CN" sz="1000" b="0" i="0" u="none" strike="noStrike" cap="none" normalizeH="0" baseline="0" dirty="0">
              <a:ln>
                <a:noFill/>
              </a:ln>
              <a:solidFill>
                <a:srgbClr val="1F3661"/>
              </a:solidFill>
              <a:effectLst/>
            </a:endParaRPr>
          </a:p>
        </p:txBody>
      </p:sp>
      <p:sp>
        <p:nvSpPr>
          <p:cNvPr id="29" name="Text Box 12"/>
          <p:cNvSpPr txBox="1">
            <a:spLocks noChangeArrowheads="1"/>
          </p:cNvSpPr>
          <p:nvPr/>
        </p:nvSpPr>
        <p:spPr bwMode="auto">
          <a:xfrm>
            <a:off x="3836003" y="2753199"/>
            <a:ext cx="9302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0" fontAlgn="base" latinLnBrk="0" hangingPunct="0">
              <a:lnSpc>
                <a:spcPct val="130000"/>
              </a:lnSpc>
              <a:spcBef>
                <a:spcPct val="0"/>
              </a:spcBef>
              <a:spcAft>
                <a:spcPct val="0"/>
              </a:spcAft>
              <a:buClrTx/>
              <a:buSzTx/>
              <a:buFontTx/>
              <a:buNone/>
            </a:pPr>
            <a:r>
              <a:rPr kumimoji="0" lang="zh-CN" altLang="en-US" sz="1000" b="1" i="0" u="none" strike="noStrike" cap="none" normalizeH="0" baseline="0" dirty="0">
                <a:ln>
                  <a:noFill/>
                </a:ln>
                <a:solidFill>
                  <a:srgbClr val="1F3661"/>
                </a:solidFill>
                <a:effectLst/>
                <a:cs typeface="Calibri" panose="020F0502020204030204" pitchFamily="34" charset="0"/>
              </a:rPr>
              <a:t>美泊利珠单抗</a:t>
            </a:r>
            <a:endParaRPr kumimoji="0" lang="zh-CN" altLang="en-US" sz="1000" b="0" i="0" u="none" strike="noStrike" cap="none" normalizeH="0" baseline="0" dirty="0">
              <a:ln>
                <a:noFill/>
              </a:ln>
              <a:solidFill>
                <a:srgbClr val="1F3661"/>
              </a:solidFill>
              <a:effectLst/>
            </a:endParaRPr>
          </a:p>
          <a:p>
            <a:pPr marL="0" marR="0" lvl="0" indent="0" algn="l" defTabSz="914400" rtl="0" eaLnBrk="0" fontAlgn="base" latinLnBrk="0" hangingPunct="0">
              <a:lnSpc>
                <a:spcPct val="130000"/>
              </a:lnSpc>
              <a:spcBef>
                <a:spcPct val="0"/>
              </a:spcBef>
              <a:spcAft>
                <a:spcPct val="0"/>
              </a:spcAft>
              <a:buClrTx/>
              <a:buSzTx/>
              <a:buFontTx/>
              <a:buNone/>
            </a:pPr>
            <a:r>
              <a:rPr kumimoji="0" lang="en-US" altLang="zh-CN" sz="1000" b="0" i="0" u="none" strike="noStrike" cap="none" normalizeH="0" baseline="0" dirty="0">
                <a:ln>
                  <a:noFill/>
                </a:ln>
                <a:solidFill>
                  <a:srgbClr val="1F3661"/>
                </a:solidFill>
                <a:effectLst/>
                <a:cs typeface="Calibri" panose="020F0502020204030204" pitchFamily="34" charset="0"/>
              </a:rPr>
              <a:t>(100 mg/4</a:t>
            </a:r>
            <a:r>
              <a:rPr kumimoji="0" lang="zh-CN" altLang="en-US" sz="1000" b="0" i="0" u="none" strike="noStrike" cap="none" normalizeH="0" baseline="0" dirty="0">
                <a:ln>
                  <a:noFill/>
                </a:ln>
                <a:solidFill>
                  <a:srgbClr val="1F3661"/>
                </a:solidFill>
                <a:effectLst/>
                <a:cs typeface="Calibri" panose="020F0502020204030204" pitchFamily="34" charset="0"/>
              </a:rPr>
              <a:t>周</a:t>
            </a:r>
            <a:r>
              <a:rPr kumimoji="0" lang="en-US" altLang="zh-CN" sz="1000" b="0" i="0" u="none" strike="noStrike" cap="none" normalizeH="0" baseline="0" dirty="0">
                <a:ln>
                  <a:noFill/>
                </a:ln>
                <a:solidFill>
                  <a:srgbClr val="1F3661"/>
                </a:solidFill>
                <a:effectLst/>
                <a:cs typeface="Calibri" panose="020F0502020204030204" pitchFamily="34" charset="0"/>
              </a:rPr>
              <a:t>)</a:t>
            </a:r>
            <a:endParaRPr kumimoji="0" lang="en-US" altLang="zh-CN" sz="1000" b="0" i="0" u="none" strike="noStrike" cap="none" normalizeH="0" baseline="0" dirty="0">
              <a:ln>
                <a:noFill/>
              </a:ln>
              <a:solidFill>
                <a:srgbClr val="1F3661"/>
              </a:solidFill>
              <a:effectLst/>
            </a:endParaRPr>
          </a:p>
        </p:txBody>
      </p:sp>
      <p:sp>
        <p:nvSpPr>
          <p:cNvPr id="30" name="Text Box 14"/>
          <p:cNvSpPr txBox="1">
            <a:spLocks noChangeArrowheads="1"/>
          </p:cNvSpPr>
          <p:nvPr/>
        </p:nvSpPr>
        <p:spPr bwMode="auto">
          <a:xfrm>
            <a:off x="4722385" y="1670825"/>
            <a:ext cx="1082666" cy="540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0" fontAlgn="base" latinLnBrk="0" hangingPunct="0">
              <a:lnSpc>
                <a:spcPct val="130000"/>
              </a:lnSpc>
              <a:spcBef>
                <a:spcPct val="0"/>
              </a:spcBef>
              <a:spcAft>
                <a:spcPct val="0"/>
              </a:spcAft>
              <a:buClrTx/>
              <a:buSzTx/>
              <a:buFontTx/>
              <a:buNone/>
            </a:pPr>
            <a:r>
              <a:rPr kumimoji="0" lang="en-US" altLang="zh-CN" sz="900" b="0" i="0" u="none" strike="noStrike" cap="none" normalizeH="0" baseline="0" dirty="0">
                <a:ln>
                  <a:noFill/>
                </a:ln>
                <a:solidFill>
                  <a:schemeClr val="tx1"/>
                </a:solidFill>
                <a:effectLst/>
                <a:cs typeface="Calibri" panose="020F0502020204030204" pitchFamily="34" charset="0"/>
              </a:rPr>
              <a:t>FEV</a:t>
            </a:r>
            <a:r>
              <a:rPr kumimoji="0" lang="en-US" altLang="zh-CN" sz="900" b="0" i="0" u="none" strike="noStrike" cap="none" normalizeH="0" baseline="-30000" dirty="0">
                <a:ln>
                  <a:noFill/>
                </a:ln>
                <a:solidFill>
                  <a:schemeClr val="tx1"/>
                </a:solidFill>
                <a:effectLst/>
                <a:cs typeface="Calibri" panose="020F0502020204030204" pitchFamily="34" charset="0"/>
              </a:rPr>
              <a:t>1</a:t>
            </a:r>
            <a:r>
              <a:rPr kumimoji="0" lang="en-US" altLang="zh-CN" sz="900" b="0" i="0" u="none" strike="noStrike" cap="none" normalizeH="0" baseline="0" dirty="0">
                <a:ln>
                  <a:noFill/>
                </a:ln>
                <a:solidFill>
                  <a:schemeClr val="tx1"/>
                </a:solidFill>
                <a:effectLst/>
                <a:cs typeface="Calibri" panose="020F0502020204030204" pitchFamily="34" charset="0"/>
              </a:rPr>
              <a:t> post-BD 30-70% </a:t>
            </a:r>
            <a:r>
              <a:rPr kumimoji="0" lang="zh-CN" altLang="en-US" sz="900" b="0" i="0" u="none" strike="noStrike" cap="none" normalizeH="0" baseline="0" dirty="0">
                <a:ln>
                  <a:noFill/>
                </a:ln>
                <a:solidFill>
                  <a:schemeClr val="tx1"/>
                </a:solidFill>
                <a:effectLst/>
                <a:cs typeface="Calibri" panose="020F0502020204030204" pitchFamily="34" charset="0"/>
              </a:rPr>
              <a:t>慢性支气管炎</a:t>
            </a:r>
            <a:r>
              <a:rPr kumimoji="0" lang="en-US" altLang="zh-CN" sz="900" b="0" i="0" u="none" strike="noStrike" cap="none" normalizeH="0" baseline="30000" dirty="0">
                <a:ln>
                  <a:noFill/>
                </a:ln>
                <a:solidFill>
                  <a:schemeClr val="tx1"/>
                </a:solidFill>
                <a:effectLst/>
                <a:cs typeface="Calibri" panose="020F0502020204030204" pitchFamily="34" charset="0"/>
              </a:rPr>
              <a:t>b</a:t>
            </a:r>
            <a:endParaRPr kumimoji="0" lang="en-US" altLang="zh-CN" sz="900" b="0" i="0" u="none" strike="noStrike" cap="none" normalizeH="0" baseline="0" dirty="0">
              <a:ln>
                <a:noFill/>
              </a:ln>
              <a:solidFill>
                <a:schemeClr val="tx1"/>
              </a:solidFill>
              <a:effectLst/>
            </a:endParaRPr>
          </a:p>
          <a:p>
            <a:pPr marL="0" marR="0" lvl="0" indent="0" algn="l" defTabSz="914400" rtl="0" eaLnBrk="0" fontAlgn="base" latinLnBrk="0" hangingPunct="0">
              <a:lnSpc>
                <a:spcPct val="130000"/>
              </a:lnSpc>
              <a:spcBef>
                <a:spcPct val="0"/>
              </a:spcBef>
              <a:spcAft>
                <a:spcPct val="0"/>
              </a:spcAft>
              <a:buClrTx/>
              <a:buSzTx/>
              <a:buFontTx/>
              <a:buNone/>
            </a:pPr>
            <a:r>
              <a:rPr kumimoji="0" lang="en-US" altLang="zh-CN" sz="900" b="0" i="0" u="none" strike="noStrike" cap="none" normalizeH="0" baseline="0" dirty="0" err="1">
                <a:ln>
                  <a:noFill/>
                </a:ln>
                <a:solidFill>
                  <a:schemeClr val="tx1"/>
                </a:solidFill>
                <a:effectLst/>
                <a:cs typeface="Calibri" panose="020F0502020204030204" pitchFamily="34" charset="0"/>
              </a:rPr>
              <a:t>eos</a:t>
            </a:r>
            <a:r>
              <a:rPr kumimoji="0" lang="en-US" altLang="zh-CN" sz="900" b="0" i="0" u="none" strike="noStrike" cap="none" normalizeH="0" baseline="0" dirty="0">
                <a:ln>
                  <a:noFill/>
                </a:ln>
                <a:solidFill>
                  <a:schemeClr val="tx1"/>
                </a:solidFill>
                <a:effectLst/>
                <a:cs typeface="Calibri" panose="020F0502020204030204" pitchFamily="34" charset="0"/>
              </a:rPr>
              <a:t> ≥ 300 (</a:t>
            </a:r>
            <a:r>
              <a:rPr kumimoji="0" lang="zh-CN" altLang="en-US" sz="900" b="0" i="0" u="none" strike="noStrike" cap="none" normalizeH="0" baseline="0" dirty="0">
                <a:ln>
                  <a:noFill/>
                </a:ln>
                <a:solidFill>
                  <a:schemeClr val="tx1"/>
                </a:solidFill>
                <a:effectLst/>
                <a:cs typeface="Calibri" panose="020F0502020204030204" pitchFamily="34" charset="0"/>
              </a:rPr>
              <a:t>筛查</a:t>
            </a:r>
            <a:r>
              <a:rPr kumimoji="0" lang="en-US" altLang="zh-CN" sz="900" b="0" i="0" u="none" strike="noStrike" cap="none" normalizeH="0" baseline="0" dirty="0">
                <a:ln>
                  <a:noFill/>
                </a:ln>
                <a:solidFill>
                  <a:schemeClr val="tx1"/>
                </a:solidFill>
                <a:effectLst/>
                <a:cs typeface="Calibri" panose="020F0502020204030204" pitchFamily="34" charset="0"/>
              </a:rPr>
              <a:t>)</a:t>
            </a:r>
            <a:endParaRPr kumimoji="0" lang="en-US" altLang="zh-CN" sz="900" b="0" i="0" u="none" strike="noStrike" cap="none" normalizeH="0" baseline="0" dirty="0">
              <a:ln>
                <a:noFill/>
              </a:ln>
              <a:solidFill>
                <a:schemeClr val="tx1"/>
              </a:solidFill>
              <a:effectLst/>
            </a:endParaRPr>
          </a:p>
        </p:txBody>
      </p:sp>
      <p:sp>
        <p:nvSpPr>
          <p:cNvPr id="31" name="Text Box 15"/>
          <p:cNvSpPr txBox="1">
            <a:spLocks noChangeArrowheads="1"/>
          </p:cNvSpPr>
          <p:nvPr/>
        </p:nvSpPr>
        <p:spPr bwMode="auto">
          <a:xfrm>
            <a:off x="4722385" y="2237889"/>
            <a:ext cx="1082666" cy="540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0" fontAlgn="base" latinLnBrk="0" hangingPunct="0">
              <a:lnSpc>
                <a:spcPct val="130000"/>
              </a:lnSpc>
              <a:spcBef>
                <a:spcPct val="0"/>
              </a:spcBef>
              <a:spcAft>
                <a:spcPct val="0"/>
              </a:spcAft>
              <a:buClrTx/>
              <a:buSzTx/>
              <a:buFontTx/>
              <a:buNone/>
            </a:pPr>
            <a:r>
              <a:rPr kumimoji="0" lang="en-US" altLang="zh-CN" sz="900" b="0" i="0" u="none" strike="noStrike" cap="none" normalizeH="0" baseline="0" dirty="0">
                <a:ln>
                  <a:noFill/>
                </a:ln>
                <a:solidFill>
                  <a:schemeClr val="tx1"/>
                </a:solidFill>
                <a:effectLst/>
                <a:cs typeface="Calibri" panose="020F0502020204030204" pitchFamily="34" charset="0"/>
              </a:rPr>
              <a:t>FEV</a:t>
            </a:r>
            <a:r>
              <a:rPr kumimoji="0" lang="en-US" altLang="zh-CN" sz="900" b="0" i="0" u="none" strike="noStrike" cap="none" normalizeH="0" baseline="-30000" dirty="0">
                <a:ln>
                  <a:noFill/>
                </a:ln>
                <a:solidFill>
                  <a:schemeClr val="tx1"/>
                </a:solidFill>
                <a:effectLst/>
                <a:cs typeface="Calibri" panose="020F0502020204030204" pitchFamily="34" charset="0"/>
              </a:rPr>
              <a:t>1</a:t>
            </a:r>
            <a:r>
              <a:rPr kumimoji="0" lang="en-US" altLang="zh-CN" sz="900" b="0" i="0" u="none" strike="noStrike" cap="none" normalizeH="0" baseline="0" dirty="0">
                <a:ln>
                  <a:noFill/>
                </a:ln>
                <a:solidFill>
                  <a:schemeClr val="tx1"/>
                </a:solidFill>
                <a:effectLst/>
                <a:cs typeface="Calibri" panose="020F0502020204030204" pitchFamily="34" charset="0"/>
              </a:rPr>
              <a:t> post-BD 30-70% </a:t>
            </a:r>
            <a:r>
              <a:rPr kumimoji="0" lang="zh-CN" altLang="en-US" sz="900" b="0" i="0" u="none" strike="noStrike" cap="none" normalizeH="0" baseline="0" dirty="0">
                <a:ln>
                  <a:noFill/>
                </a:ln>
                <a:solidFill>
                  <a:schemeClr val="tx1"/>
                </a:solidFill>
                <a:effectLst/>
                <a:cs typeface="Calibri" panose="020F0502020204030204" pitchFamily="34" charset="0"/>
              </a:rPr>
              <a:t>慢性支气管炎</a:t>
            </a:r>
            <a:r>
              <a:rPr kumimoji="0" lang="en-US" altLang="zh-CN" sz="900" b="0" i="0" u="none" strike="noStrike" cap="none" normalizeH="0" baseline="30000" dirty="0">
                <a:ln>
                  <a:noFill/>
                </a:ln>
                <a:solidFill>
                  <a:schemeClr val="tx1"/>
                </a:solidFill>
                <a:effectLst/>
                <a:cs typeface="Calibri" panose="020F0502020204030204" pitchFamily="34" charset="0"/>
              </a:rPr>
              <a:t>b</a:t>
            </a:r>
            <a:endParaRPr kumimoji="0" lang="en-US" altLang="zh-CN" sz="900" b="0" i="0" u="none" strike="noStrike" cap="none" normalizeH="0" baseline="0" dirty="0">
              <a:ln>
                <a:noFill/>
              </a:ln>
              <a:solidFill>
                <a:schemeClr val="tx1"/>
              </a:solidFill>
              <a:effectLst/>
            </a:endParaRPr>
          </a:p>
          <a:p>
            <a:pPr marL="0" marR="0" lvl="0" indent="0" algn="l" defTabSz="914400" rtl="0" eaLnBrk="0" fontAlgn="base" latinLnBrk="0" hangingPunct="0">
              <a:lnSpc>
                <a:spcPct val="130000"/>
              </a:lnSpc>
              <a:spcBef>
                <a:spcPct val="0"/>
              </a:spcBef>
              <a:spcAft>
                <a:spcPct val="0"/>
              </a:spcAft>
              <a:buClrTx/>
              <a:buSzTx/>
              <a:buFontTx/>
              <a:buNone/>
            </a:pPr>
            <a:r>
              <a:rPr kumimoji="0" lang="en-US" altLang="zh-CN" sz="900" b="0" i="0" u="none" strike="noStrike" cap="none" normalizeH="0" baseline="0" dirty="0" err="1">
                <a:ln>
                  <a:noFill/>
                </a:ln>
                <a:solidFill>
                  <a:schemeClr val="tx1"/>
                </a:solidFill>
                <a:effectLst/>
                <a:cs typeface="Calibri" panose="020F0502020204030204" pitchFamily="34" charset="0"/>
              </a:rPr>
              <a:t>eos</a:t>
            </a:r>
            <a:r>
              <a:rPr kumimoji="0" lang="en-US" altLang="zh-CN" sz="900" b="0" i="0" u="none" strike="noStrike" cap="none" normalizeH="0" baseline="0" dirty="0">
                <a:ln>
                  <a:noFill/>
                </a:ln>
                <a:solidFill>
                  <a:schemeClr val="tx1"/>
                </a:solidFill>
                <a:effectLst/>
                <a:cs typeface="Calibri" panose="020F0502020204030204" pitchFamily="34" charset="0"/>
              </a:rPr>
              <a:t> ≥ 300 (</a:t>
            </a:r>
            <a:r>
              <a:rPr kumimoji="0" lang="zh-CN" altLang="en-US" sz="900" b="0" i="0" u="none" strike="noStrike" cap="none" normalizeH="0" baseline="0" dirty="0">
                <a:ln>
                  <a:noFill/>
                </a:ln>
                <a:solidFill>
                  <a:schemeClr val="tx1"/>
                </a:solidFill>
                <a:effectLst/>
                <a:cs typeface="Calibri" panose="020F0502020204030204" pitchFamily="34" charset="0"/>
              </a:rPr>
              <a:t>筛查</a:t>
            </a:r>
            <a:r>
              <a:rPr kumimoji="0" lang="en-US" altLang="zh-CN" sz="900" b="0" i="0" u="none" strike="noStrike" cap="none" normalizeH="0" baseline="0" dirty="0">
                <a:ln>
                  <a:noFill/>
                </a:ln>
                <a:solidFill>
                  <a:schemeClr val="tx1"/>
                </a:solidFill>
                <a:effectLst/>
                <a:cs typeface="Calibri" panose="020F0502020204030204" pitchFamily="34" charset="0"/>
              </a:rPr>
              <a:t>)</a:t>
            </a:r>
            <a:endParaRPr kumimoji="0" lang="en-US" altLang="zh-CN" sz="900" b="0" i="0" u="none" strike="noStrike" cap="none" normalizeH="0" baseline="0" dirty="0">
              <a:ln>
                <a:noFill/>
              </a:ln>
              <a:solidFill>
                <a:schemeClr val="tx1"/>
              </a:solidFill>
              <a:effectLst/>
            </a:endParaRPr>
          </a:p>
        </p:txBody>
      </p:sp>
      <p:sp>
        <p:nvSpPr>
          <p:cNvPr id="32" name="Text Box 16"/>
          <p:cNvSpPr txBox="1">
            <a:spLocks noChangeArrowheads="1"/>
          </p:cNvSpPr>
          <p:nvPr/>
        </p:nvSpPr>
        <p:spPr bwMode="auto">
          <a:xfrm>
            <a:off x="4722385" y="3197126"/>
            <a:ext cx="1128713" cy="540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0" fontAlgn="base" latinLnBrk="0" hangingPunct="0">
              <a:lnSpc>
                <a:spcPct val="130000"/>
              </a:lnSpc>
              <a:spcBef>
                <a:spcPct val="0"/>
              </a:spcBef>
              <a:spcAft>
                <a:spcPct val="0"/>
              </a:spcAft>
              <a:buClrTx/>
              <a:buSzTx/>
              <a:buFontTx/>
              <a:buNone/>
            </a:pPr>
            <a:r>
              <a:rPr kumimoji="0" lang="en-US" altLang="zh-CN" sz="900" b="0" i="0" u="none" strike="noStrike" cap="none" normalizeH="0" baseline="0" dirty="0">
                <a:ln>
                  <a:noFill/>
                </a:ln>
                <a:solidFill>
                  <a:schemeClr val="tx1"/>
                </a:solidFill>
                <a:effectLst/>
                <a:cs typeface="Calibri" panose="020F0502020204030204" pitchFamily="34" charset="0"/>
              </a:rPr>
              <a:t>FEV</a:t>
            </a:r>
            <a:r>
              <a:rPr kumimoji="0" lang="en-US" altLang="zh-CN" sz="900" b="0" i="0" u="none" strike="noStrike" cap="none" normalizeH="0" baseline="-30000" dirty="0">
                <a:ln>
                  <a:noFill/>
                </a:ln>
                <a:solidFill>
                  <a:schemeClr val="tx1"/>
                </a:solidFill>
                <a:effectLst/>
                <a:cs typeface="Calibri" panose="020F0502020204030204" pitchFamily="34" charset="0"/>
              </a:rPr>
              <a:t>1</a:t>
            </a:r>
            <a:r>
              <a:rPr kumimoji="0" lang="en-US" altLang="zh-CN" sz="900" b="0" i="0" u="none" strike="noStrike" cap="none" normalizeH="0" baseline="0" dirty="0">
                <a:ln>
                  <a:noFill/>
                </a:ln>
                <a:solidFill>
                  <a:schemeClr val="tx1"/>
                </a:solidFill>
                <a:effectLst/>
                <a:cs typeface="Calibri" panose="020F0502020204030204" pitchFamily="34" charset="0"/>
              </a:rPr>
              <a:t> post-BD 20-80% </a:t>
            </a:r>
            <a:r>
              <a:rPr kumimoji="0" lang="en-US" altLang="zh-CN" sz="900" b="0" i="0" u="none" strike="noStrike" cap="none" normalizeH="0" baseline="0" dirty="0" err="1">
                <a:ln>
                  <a:noFill/>
                </a:ln>
                <a:solidFill>
                  <a:schemeClr val="tx1"/>
                </a:solidFill>
                <a:effectLst/>
                <a:cs typeface="Calibri" panose="020F0502020204030204" pitchFamily="34" charset="0"/>
              </a:rPr>
              <a:t>eos</a:t>
            </a:r>
            <a:r>
              <a:rPr kumimoji="0" lang="en-US" altLang="zh-CN" sz="900" b="0" i="0" u="none" strike="noStrike" cap="none" normalizeH="0" baseline="0" dirty="0">
                <a:ln>
                  <a:noFill/>
                </a:ln>
                <a:solidFill>
                  <a:schemeClr val="tx1"/>
                </a:solidFill>
                <a:effectLst/>
                <a:cs typeface="Calibri" panose="020F0502020204030204" pitchFamily="34" charset="0"/>
              </a:rPr>
              <a:t> ≥ 150 (</a:t>
            </a:r>
            <a:r>
              <a:rPr kumimoji="0" lang="zh-CN" altLang="en-US" sz="900" b="0" i="0" u="none" strike="noStrike" cap="none" normalizeH="0" baseline="0" dirty="0">
                <a:ln>
                  <a:noFill/>
                </a:ln>
                <a:solidFill>
                  <a:schemeClr val="tx1"/>
                </a:solidFill>
                <a:effectLst/>
                <a:cs typeface="Calibri" panose="020F0502020204030204" pitchFamily="34" charset="0"/>
              </a:rPr>
              <a:t>筛查</a:t>
            </a:r>
            <a:r>
              <a:rPr kumimoji="0" lang="en-US" altLang="zh-CN" sz="900" b="0" i="0" u="none" strike="noStrike" cap="none" normalizeH="0" baseline="0" dirty="0">
                <a:ln>
                  <a:noFill/>
                </a:ln>
                <a:solidFill>
                  <a:schemeClr val="tx1"/>
                </a:solidFill>
                <a:effectLst/>
                <a:cs typeface="Calibri" panose="020F0502020204030204" pitchFamily="34" charset="0"/>
              </a:rPr>
              <a:t>)</a:t>
            </a:r>
            <a:r>
              <a:rPr kumimoji="0" lang="zh-CN" altLang="en-US" sz="900" b="0" i="0" u="none" strike="noStrike" cap="none" normalizeH="0" baseline="0" dirty="0">
                <a:ln>
                  <a:noFill/>
                </a:ln>
                <a:solidFill>
                  <a:schemeClr val="tx1"/>
                </a:solidFill>
                <a:effectLst/>
                <a:cs typeface="Calibri" panose="020F0502020204030204" pitchFamily="34" charset="0"/>
              </a:rPr>
              <a:t>或</a:t>
            </a:r>
            <a:endParaRPr kumimoji="0" lang="zh-CN" altLang="en-US" sz="900" b="0" i="0" u="none" strike="noStrike" cap="none" normalizeH="0" baseline="0" dirty="0">
              <a:ln>
                <a:noFill/>
              </a:ln>
              <a:solidFill>
                <a:schemeClr val="tx1"/>
              </a:solidFill>
              <a:effectLst/>
            </a:endParaRPr>
          </a:p>
          <a:p>
            <a:pPr marL="0" marR="0" lvl="0" indent="0" algn="l" defTabSz="914400" rtl="0" eaLnBrk="0" fontAlgn="base" latinLnBrk="0" hangingPunct="0">
              <a:lnSpc>
                <a:spcPct val="130000"/>
              </a:lnSpc>
              <a:spcBef>
                <a:spcPct val="0"/>
              </a:spcBef>
              <a:spcAft>
                <a:spcPct val="0"/>
              </a:spcAft>
              <a:buClrTx/>
              <a:buSzTx/>
              <a:buFontTx/>
              <a:buNone/>
            </a:pPr>
            <a:r>
              <a:rPr kumimoji="0" lang="en-US" altLang="zh-CN" sz="900" b="0" i="0" u="none" strike="noStrike" cap="none" normalizeH="0" baseline="0" dirty="0" err="1">
                <a:ln>
                  <a:noFill/>
                </a:ln>
                <a:solidFill>
                  <a:schemeClr val="tx1"/>
                </a:solidFill>
                <a:effectLst/>
                <a:cs typeface="Calibri" panose="020F0502020204030204" pitchFamily="34" charset="0"/>
              </a:rPr>
              <a:t>eos</a:t>
            </a:r>
            <a:r>
              <a:rPr kumimoji="0" lang="en-US" altLang="zh-CN" sz="900" b="0" i="0" u="none" strike="noStrike" cap="none" normalizeH="0" baseline="0" dirty="0">
                <a:ln>
                  <a:noFill/>
                </a:ln>
                <a:solidFill>
                  <a:schemeClr val="tx1"/>
                </a:solidFill>
                <a:effectLst/>
                <a:cs typeface="Calibri" panose="020F0502020204030204" pitchFamily="34" charset="0"/>
              </a:rPr>
              <a:t> ≥ 300 (</a:t>
            </a:r>
            <a:r>
              <a:rPr kumimoji="0" lang="zh-CN" altLang="en-US" sz="900" b="0" i="0" u="none" strike="noStrike" cap="none" normalizeH="0" baseline="0" dirty="0">
                <a:ln>
                  <a:noFill/>
                </a:ln>
                <a:solidFill>
                  <a:schemeClr val="tx1"/>
                </a:solidFill>
                <a:effectLst/>
                <a:cs typeface="Calibri" panose="020F0502020204030204" pitchFamily="34" charset="0"/>
              </a:rPr>
              <a:t>过去一年</a:t>
            </a:r>
            <a:r>
              <a:rPr kumimoji="0" lang="en-US" altLang="zh-CN" sz="900" b="0" i="0" u="none" strike="noStrike" cap="none" normalizeH="0" baseline="0" dirty="0">
                <a:ln>
                  <a:noFill/>
                </a:ln>
                <a:solidFill>
                  <a:schemeClr val="tx1"/>
                </a:solidFill>
                <a:effectLst/>
                <a:cs typeface="Calibri" panose="020F0502020204030204" pitchFamily="34" charset="0"/>
              </a:rPr>
              <a:t>)</a:t>
            </a:r>
            <a:endParaRPr kumimoji="0" lang="en-US" altLang="zh-CN" sz="900" b="0" i="0" u="none" strike="noStrike" cap="none" normalizeH="0" baseline="0" dirty="0">
              <a:ln>
                <a:noFill/>
              </a:ln>
              <a:solidFill>
                <a:schemeClr val="tx1"/>
              </a:solidFill>
              <a:effectLst/>
            </a:endParaRPr>
          </a:p>
        </p:txBody>
      </p:sp>
      <p:sp>
        <p:nvSpPr>
          <p:cNvPr id="33" name="Text Box 17"/>
          <p:cNvSpPr txBox="1">
            <a:spLocks noChangeArrowheads="1"/>
          </p:cNvSpPr>
          <p:nvPr/>
        </p:nvSpPr>
        <p:spPr bwMode="auto">
          <a:xfrm>
            <a:off x="4722385" y="3854532"/>
            <a:ext cx="1120775" cy="540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0" fontAlgn="base" latinLnBrk="0" hangingPunct="0">
              <a:lnSpc>
                <a:spcPct val="130000"/>
              </a:lnSpc>
              <a:spcBef>
                <a:spcPct val="0"/>
              </a:spcBef>
              <a:spcAft>
                <a:spcPct val="0"/>
              </a:spcAft>
              <a:buClrTx/>
              <a:buSzTx/>
              <a:buFontTx/>
              <a:buNone/>
            </a:pPr>
            <a:r>
              <a:rPr kumimoji="0" lang="en-US" altLang="zh-CN" sz="900" b="0" i="0" u="none" strike="noStrike" cap="none" normalizeH="0" baseline="0" dirty="0">
                <a:ln>
                  <a:noFill/>
                </a:ln>
                <a:solidFill>
                  <a:schemeClr val="tx1"/>
                </a:solidFill>
                <a:effectLst/>
                <a:cs typeface="Calibri" panose="020F0502020204030204" pitchFamily="34" charset="0"/>
              </a:rPr>
              <a:t>FEV</a:t>
            </a:r>
            <a:r>
              <a:rPr kumimoji="0" lang="en-US" altLang="zh-CN" sz="900" b="0" i="0" u="none" strike="noStrike" cap="none" normalizeH="0" baseline="-30000" dirty="0">
                <a:ln>
                  <a:noFill/>
                </a:ln>
                <a:solidFill>
                  <a:schemeClr val="tx1"/>
                </a:solidFill>
                <a:effectLst/>
                <a:cs typeface="Calibri" panose="020F0502020204030204" pitchFamily="34" charset="0"/>
              </a:rPr>
              <a:t>1</a:t>
            </a:r>
            <a:r>
              <a:rPr kumimoji="0" lang="en-US" altLang="zh-CN" sz="900" b="0" i="0" u="none" strike="noStrike" cap="none" normalizeH="0" baseline="0" dirty="0">
                <a:ln>
                  <a:noFill/>
                </a:ln>
                <a:solidFill>
                  <a:schemeClr val="tx1"/>
                </a:solidFill>
                <a:effectLst/>
                <a:cs typeface="Calibri" panose="020F0502020204030204" pitchFamily="34" charset="0"/>
              </a:rPr>
              <a:t> post-BD 20-80% </a:t>
            </a:r>
            <a:r>
              <a:rPr kumimoji="0" lang="en-US" altLang="zh-CN" sz="900" b="0" i="0" u="none" strike="noStrike" cap="none" normalizeH="0" baseline="0" dirty="0" err="1">
                <a:ln>
                  <a:noFill/>
                </a:ln>
                <a:solidFill>
                  <a:schemeClr val="tx1"/>
                </a:solidFill>
                <a:effectLst/>
                <a:cs typeface="Calibri" panose="020F0502020204030204" pitchFamily="34" charset="0"/>
              </a:rPr>
              <a:t>eos</a:t>
            </a:r>
            <a:r>
              <a:rPr kumimoji="0" lang="en-US" altLang="zh-CN" sz="900" b="0" i="0" u="none" strike="noStrike" cap="none" normalizeH="0" baseline="0" dirty="0">
                <a:ln>
                  <a:noFill/>
                </a:ln>
                <a:solidFill>
                  <a:schemeClr val="tx1"/>
                </a:solidFill>
                <a:effectLst/>
                <a:cs typeface="Calibri" panose="020F0502020204030204" pitchFamily="34" charset="0"/>
              </a:rPr>
              <a:t> ≥ 150 (</a:t>
            </a:r>
            <a:r>
              <a:rPr kumimoji="0" lang="zh-CN" altLang="en-US" sz="900" b="0" i="0" u="none" strike="noStrike" cap="none" normalizeH="0" baseline="0" dirty="0">
                <a:ln>
                  <a:noFill/>
                </a:ln>
                <a:solidFill>
                  <a:schemeClr val="tx1"/>
                </a:solidFill>
                <a:effectLst/>
                <a:cs typeface="Calibri" panose="020F0502020204030204" pitchFamily="34" charset="0"/>
              </a:rPr>
              <a:t>筛查</a:t>
            </a:r>
            <a:r>
              <a:rPr kumimoji="0" lang="en-US" altLang="zh-CN" sz="900" b="0" i="0" u="none" strike="noStrike" cap="none" normalizeH="0" baseline="0" dirty="0">
                <a:ln>
                  <a:noFill/>
                </a:ln>
                <a:solidFill>
                  <a:schemeClr val="tx1"/>
                </a:solidFill>
                <a:effectLst/>
                <a:cs typeface="Calibri" panose="020F0502020204030204" pitchFamily="34" charset="0"/>
              </a:rPr>
              <a:t>)</a:t>
            </a:r>
            <a:r>
              <a:rPr kumimoji="0" lang="zh-CN" altLang="en-US" sz="900" b="0" i="0" u="none" strike="noStrike" cap="none" normalizeH="0" baseline="0" dirty="0">
                <a:ln>
                  <a:noFill/>
                </a:ln>
                <a:solidFill>
                  <a:schemeClr val="tx1"/>
                </a:solidFill>
                <a:effectLst/>
                <a:cs typeface="Calibri" panose="020F0502020204030204" pitchFamily="34" charset="0"/>
              </a:rPr>
              <a:t>或</a:t>
            </a:r>
            <a:endParaRPr kumimoji="0" lang="zh-CN" altLang="en-US" sz="900" b="0" i="0" u="none" strike="noStrike" cap="none" normalizeH="0" baseline="0" dirty="0">
              <a:ln>
                <a:noFill/>
              </a:ln>
              <a:solidFill>
                <a:schemeClr val="tx1"/>
              </a:solidFill>
              <a:effectLst/>
            </a:endParaRPr>
          </a:p>
          <a:p>
            <a:pPr marL="0" marR="0" lvl="0" indent="0" algn="l" defTabSz="914400" rtl="0" eaLnBrk="0" fontAlgn="base" latinLnBrk="0" hangingPunct="0">
              <a:lnSpc>
                <a:spcPct val="130000"/>
              </a:lnSpc>
              <a:spcBef>
                <a:spcPct val="0"/>
              </a:spcBef>
              <a:spcAft>
                <a:spcPct val="0"/>
              </a:spcAft>
              <a:buClrTx/>
              <a:buSzTx/>
              <a:buFontTx/>
              <a:buNone/>
            </a:pPr>
            <a:r>
              <a:rPr kumimoji="0" lang="en-US" altLang="zh-CN" sz="900" b="0" i="0" u="none" strike="noStrike" cap="none" normalizeH="0" baseline="0" dirty="0" err="1">
                <a:ln>
                  <a:noFill/>
                </a:ln>
                <a:solidFill>
                  <a:schemeClr val="tx1"/>
                </a:solidFill>
                <a:effectLst/>
                <a:cs typeface="Calibri" panose="020F0502020204030204" pitchFamily="34" charset="0"/>
              </a:rPr>
              <a:t>eos</a:t>
            </a:r>
            <a:r>
              <a:rPr kumimoji="0" lang="en-US" altLang="zh-CN" sz="900" b="0" i="0" u="none" strike="noStrike" cap="none" normalizeH="0" baseline="0" dirty="0">
                <a:ln>
                  <a:noFill/>
                </a:ln>
                <a:solidFill>
                  <a:schemeClr val="tx1"/>
                </a:solidFill>
                <a:effectLst/>
                <a:cs typeface="Calibri" panose="020F0502020204030204" pitchFamily="34" charset="0"/>
              </a:rPr>
              <a:t> ≥ 300 (</a:t>
            </a:r>
            <a:r>
              <a:rPr kumimoji="0" lang="zh-CN" altLang="en-US" sz="900" b="0" i="0" u="none" strike="noStrike" cap="none" normalizeH="0" baseline="0" dirty="0">
                <a:ln>
                  <a:noFill/>
                </a:ln>
                <a:solidFill>
                  <a:schemeClr val="tx1"/>
                </a:solidFill>
                <a:effectLst/>
                <a:cs typeface="Calibri" panose="020F0502020204030204" pitchFamily="34" charset="0"/>
              </a:rPr>
              <a:t>过去一年</a:t>
            </a:r>
            <a:r>
              <a:rPr kumimoji="0" lang="en-US" altLang="zh-CN" sz="900" b="0" i="0" u="none" strike="noStrike" cap="none" normalizeH="0" baseline="0" dirty="0">
                <a:ln>
                  <a:noFill/>
                </a:ln>
                <a:solidFill>
                  <a:schemeClr val="tx1"/>
                </a:solidFill>
                <a:effectLst/>
                <a:cs typeface="Calibri" panose="020F0502020204030204" pitchFamily="34" charset="0"/>
              </a:rPr>
              <a:t>)</a:t>
            </a:r>
            <a:r>
              <a:rPr kumimoji="0" lang="en-US" altLang="zh-CN" sz="900" b="0" i="0" u="none" strike="noStrike" cap="none" normalizeH="0" baseline="30000" dirty="0">
                <a:ln>
                  <a:noFill/>
                </a:ln>
                <a:solidFill>
                  <a:schemeClr val="tx1"/>
                </a:solidFill>
                <a:effectLst/>
                <a:cs typeface="Calibri" panose="020F0502020204030204" pitchFamily="34" charset="0"/>
              </a:rPr>
              <a:t>c</a:t>
            </a:r>
            <a:endParaRPr kumimoji="0" lang="en-US" altLang="zh-CN" sz="900" b="0" i="0" u="none" strike="noStrike" cap="none" normalizeH="0" baseline="0" dirty="0">
              <a:ln>
                <a:noFill/>
              </a:ln>
              <a:solidFill>
                <a:schemeClr val="tx1"/>
              </a:solidFill>
              <a:effectLst/>
            </a:endParaRPr>
          </a:p>
        </p:txBody>
      </p:sp>
      <p:sp>
        <p:nvSpPr>
          <p:cNvPr id="34" name="Text Box 18"/>
          <p:cNvSpPr txBox="1">
            <a:spLocks noChangeArrowheads="1"/>
          </p:cNvSpPr>
          <p:nvPr/>
        </p:nvSpPr>
        <p:spPr bwMode="auto">
          <a:xfrm>
            <a:off x="4722385" y="4545098"/>
            <a:ext cx="1120775" cy="540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0" fontAlgn="base" latinLnBrk="0" hangingPunct="0">
              <a:lnSpc>
                <a:spcPct val="130000"/>
              </a:lnSpc>
              <a:spcBef>
                <a:spcPct val="0"/>
              </a:spcBef>
              <a:spcAft>
                <a:spcPct val="0"/>
              </a:spcAft>
              <a:buClrTx/>
              <a:buSzTx/>
              <a:buFontTx/>
              <a:buNone/>
            </a:pPr>
            <a:r>
              <a:rPr kumimoji="0" lang="en-US" altLang="zh-CN" sz="900" b="0" i="0" u="none" strike="noStrike" cap="none" normalizeH="0" baseline="0" dirty="0">
                <a:ln>
                  <a:noFill/>
                </a:ln>
                <a:solidFill>
                  <a:schemeClr val="tx1"/>
                </a:solidFill>
                <a:effectLst/>
                <a:cs typeface="Calibri" panose="020F0502020204030204" pitchFamily="34" charset="0"/>
              </a:rPr>
              <a:t>FEV</a:t>
            </a:r>
            <a:r>
              <a:rPr kumimoji="0" lang="en-US" altLang="zh-CN" sz="900" b="0" i="0" u="none" strike="noStrike" cap="none" normalizeH="0" baseline="-30000" dirty="0">
                <a:ln>
                  <a:noFill/>
                </a:ln>
                <a:solidFill>
                  <a:schemeClr val="tx1"/>
                </a:solidFill>
                <a:effectLst/>
                <a:cs typeface="Calibri" panose="020F0502020204030204" pitchFamily="34" charset="0"/>
              </a:rPr>
              <a:t>1</a:t>
            </a:r>
            <a:r>
              <a:rPr kumimoji="0" lang="en-US" altLang="zh-CN" sz="900" b="0" i="0" u="none" strike="noStrike" cap="none" normalizeH="0" baseline="0" dirty="0">
                <a:ln>
                  <a:noFill/>
                </a:ln>
                <a:solidFill>
                  <a:schemeClr val="tx1"/>
                </a:solidFill>
                <a:effectLst/>
                <a:cs typeface="Calibri" panose="020F0502020204030204" pitchFamily="34" charset="0"/>
              </a:rPr>
              <a:t> post-BD 20-80% </a:t>
            </a:r>
            <a:r>
              <a:rPr kumimoji="0" lang="en-US" altLang="zh-CN" sz="900" b="0" i="0" u="none" strike="noStrike" cap="none" normalizeH="0" baseline="0" dirty="0" err="1">
                <a:ln>
                  <a:noFill/>
                </a:ln>
                <a:solidFill>
                  <a:schemeClr val="tx1"/>
                </a:solidFill>
                <a:effectLst/>
                <a:cs typeface="Calibri" panose="020F0502020204030204" pitchFamily="34" charset="0"/>
              </a:rPr>
              <a:t>eos</a:t>
            </a:r>
            <a:r>
              <a:rPr kumimoji="0" lang="en-US" altLang="zh-CN" sz="900" b="0" i="0" u="none" strike="noStrike" cap="none" normalizeH="0" baseline="0" dirty="0">
                <a:ln>
                  <a:noFill/>
                </a:ln>
                <a:solidFill>
                  <a:schemeClr val="tx1"/>
                </a:solidFill>
                <a:effectLst/>
                <a:cs typeface="Calibri" panose="020F0502020204030204" pitchFamily="34" charset="0"/>
              </a:rPr>
              <a:t> ≥ 300 (</a:t>
            </a:r>
            <a:r>
              <a:rPr kumimoji="0" lang="zh-CN" altLang="en-US" sz="900" b="0" i="0" u="none" strike="noStrike" cap="none" normalizeH="0" baseline="0" dirty="0">
                <a:ln>
                  <a:noFill/>
                </a:ln>
                <a:solidFill>
                  <a:schemeClr val="tx1"/>
                </a:solidFill>
                <a:effectLst/>
                <a:cs typeface="Calibri" panose="020F0502020204030204" pitchFamily="34" charset="0"/>
              </a:rPr>
              <a:t>筛查</a:t>
            </a:r>
            <a:r>
              <a:rPr kumimoji="0" lang="en-US" altLang="zh-CN" sz="900" b="0" i="0" u="none" strike="noStrike" cap="none" normalizeH="0" baseline="0" dirty="0">
                <a:ln>
                  <a:noFill/>
                </a:ln>
                <a:solidFill>
                  <a:schemeClr val="tx1"/>
                </a:solidFill>
                <a:effectLst/>
                <a:cs typeface="Calibri" panose="020F0502020204030204" pitchFamily="34" charset="0"/>
              </a:rPr>
              <a:t>)</a:t>
            </a:r>
            <a:r>
              <a:rPr kumimoji="0" lang="zh-CN" altLang="en-US" sz="900" b="0" i="0" u="none" strike="noStrike" cap="none" normalizeH="0" baseline="0" dirty="0">
                <a:ln>
                  <a:noFill/>
                </a:ln>
                <a:solidFill>
                  <a:schemeClr val="tx1"/>
                </a:solidFill>
                <a:effectLst/>
                <a:cs typeface="Calibri" panose="020F0502020204030204" pitchFamily="34" charset="0"/>
              </a:rPr>
              <a:t>且</a:t>
            </a:r>
            <a:endParaRPr kumimoji="0" lang="zh-CN" altLang="en-US" sz="900" b="0" i="0" u="none" strike="noStrike" cap="none" normalizeH="0" baseline="0" dirty="0">
              <a:ln>
                <a:noFill/>
              </a:ln>
              <a:solidFill>
                <a:schemeClr val="tx1"/>
              </a:solidFill>
              <a:effectLst/>
            </a:endParaRPr>
          </a:p>
          <a:p>
            <a:pPr marL="0" marR="0" lvl="0" indent="0" algn="l" defTabSz="914400" rtl="0" eaLnBrk="0" fontAlgn="base" latinLnBrk="0" hangingPunct="0">
              <a:lnSpc>
                <a:spcPct val="130000"/>
              </a:lnSpc>
              <a:spcBef>
                <a:spcPct val="0"/>
              </a:spcBef>
              <a:spcAft>
                <a:spcPct val="0"/>
              </a:spcAft>
              <a:buClrTx/>
              <a:buSzTx/>
              <a:buFontTx/>
              <a:buNone/>
            </a:pPr>
            <a:r>
              <a:rPr kumimoji="0" lang="en-US" altLang="zh-CN" sz="900" b="0" i="0" u="none" strike="noStrike" cap="none" normalizeH="0" baseline="0" dirty="0" err="1">
                <a:ln>
                  <a:noFill/>
                </a:ln>
                <a:solidFill>
                  <a:schemeClr val="tx1"/>
                </a:solidFill>
                <a:effectLst/>
                <a:cs typeface="Calibri" panose="020F0502020204030204" pitchFamily="34" charset="0"/>
              </a:rPr>
              <a:t>eos</a:t>
            </a:r>
            <a:r>
              <a:rPr kumimoji="0" lang="en-US" altLang="zh-CN" sz="900" b="0" i="0" u="none" strike="noStrike" cap="none" normalizeH="0" baseline="0" dirty="0">
                <a:ln>
                  <a:noFill/>
                </a:ln>
                <a:solidFill>
                  <a:schemeClr val="tx1"/>
                </a:solidFill>
                <a:effectLst/>
                <a:cs typeface="Calibri" panose="020F0502020204030204" pitchFamily="34" charset="0"/>
              </a:rPr>
              <a:t> ≥ 150 (</a:t>
            </a:r>
            <a:r>
              <a:rPr kumimoji="0" lang="zh-CN" altLang="en-US" sz="900" b="0" i="0" u="none" strike="noStrike" cap="none" normalizeH="0" baseline="0" dirty="0">
                <a:ln>
                  <a:noFill/>
                </a:ln>
                <a:solidFill>
                  <a:schemeClr val="tx1"/>
                </a:solidFill>
                <a:effectLst/>
                <a:cs typeface="Calibri" panose="020F0502020204030204" pitchFamily="34" charset="0"/>
              </a:rPr>
              <a:t>过去一年</a:t>
            </a:r>
            <a:r>
              <a:rPr kumimoji="0" lang="en-US" altLang="zh-CN" sz="900" b="0" i="0" u="none" strike="noStrike" cap="none" normalizeH="0" baseline="0" dirty="0">
                <a:ln>
                  <a:noFill/>
                </a:ln>
                <a:solidFill>
                  <a:schemeClr val="tx1"/>
                </a:solidFill>
                <a:effectLst/>
                <a:cs typeface="Calibri" panose="020F0502020204030204" pitchFamily="34" charset="0"/>
              </a:rPr>
              <a:t>)</a:t>
            </a:r>
            <a:endParaRPr kumimoji="0" lang="en-US" altLang="zh-CN" sz="900" b="0" i="0" u="none" strike="noStrike" cap="none" normalizeH="0" baseline="0" dirty="0">
              <a:ln>
                <a:noFill/>
              </a:ln>
              <a:solidFill>
                <a:schemeClr val="tx1"/>
              </a:solidFill>
              <a:effectLst/>
            </a:endParaRPr>
          </a:p>
        </p:txBody>
      </p:sp>
      <p:sp>
        <p:nvSpPr>
          <p:cNvPr id="35" name="Text Box 10"/>
          <p:cNvSpPr txBox="1">
            <a:spLocks noChangeArrowheads="1"/>
          </p:cNvSpPr>
          <p:nvPr/>
        </p:nvSpPr>
        <p:spPr bwMode="auto">
          <a:xfrm>
            <a:off x="3701003" y="5237731"/>
            <a:ext cx="489136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0" fontAlgn="base" latinLnBrk="0" hangingPunct="0">
              <a:spcBef>
                <a:spcPct val="0"/>
              </a:spcBef>
              <a:spcAft>
                <a:spcPts val="300"/>
              </a:spcAft>
              <a:buClrTx/>
              <a:buSzTx/>
              <a:buFontTx/>
              <a:buNone/>
            </a:pPr>
            <a:r>
              <a:rPr kumimoji="0" lang="en-US" altLang="zh-CN" sz="800" b="0" i="0" u="none" strike="noStrike" cap="none" normalizeH="0" baseline="0" dirty="0" smtClean="0">
                <a:ln>
                  <a:noFill/>
                </a:ln>
                <a:solidFill>
                  <a:srgbClr val="000000"/>
                </a:solidFill>
                <a:effectLst/>
                <a:cs typeface="Calibri" panose="020F0502020204030204" pitchFamily="34" charset="0"/>
              </a:rPr>
              <a:t>* </a:t>
            </a:r>
            <a:r>
              <a:rPr kumimoji="0" lang="zh-CN" altLang="en-US" sz="800" b="0" i="0" u="none" strike="noStrike" cap="none" normalizeH="0" baseline="0" dirty="0">
                <a:ln>
                  <a:noFill/>
                </a:ln>
                <a:solidFill>
                  <a:srgbClr val="000000"/>
                </a:solidFill>
                <a:effectLst/>
                <a:cs typeface="Calibri" panose="020F0502020204030204" pitchFamily="34" charset="0"/>
              </a:rPr>
              <a:t>药物按美国批准顺序排列。</a:t>
            </a:r>
            <a:endParaRPr kumimoji="0" lang="zh-CN" altLang="en-US" sz="800" b="0" i="0" u="none" strike="noStrike" cap="none" normalizeH="0" baseline="0" dirty="0">
              <a:ln>
                <a:noFill/>
              </a:ln>
              <a:solidFill>
                <a:schemeClr val="tx1"/>
              </a:solidFill>
              <a:effectLst/>
            </a:endParaRPr>
          </a:p>
          <a:p>
            <a:pPr marL="0" marR="0" lvl="0" indent="0" algn="l" defTabSz="914400" rtl="0" eaLnBrk="0" fontAlgn="base" latinLnBrk="0" hangingPunct="0">
              <a:spcBef>
                <a:spcPct val="0"/>
              </a:spcBef>
              <a:spcAft>
                <a:spcPts val="300"/>
              </a:spcAft>
              <a:buClrTx/>
              <a:buSzTx/>
              <a:buFontTx/>
              <a:buNone/>
            </a:pPr>
            <a:r>
              <a:rPr kumimoji="0" lang="zh-CN" altLang="en-US" sz="800" b="0" i="0" u="none" strike="noStrike" cap="none" normalizeH="0" baseline="0" dirty="0">
                <a:ln>
                  <a:noFill/>
                </a:ln>
                <a:solidFill>
                  <a:srgbClr val="000000"/>
                </a:solidFill>
                <a:effectLst/>
                <a:cs typeface="Calibri" panose="020F0502020204030204" pitchFamily="34" charset="0"/>
              </a:rPr>
              <a:t>由于各项试验纳入的患者人群不同，这些结果不能直接在不同试验间进行比较。</a:t>
            </a:r>
            <a:endParaRPr kumimoji="0" lang="zh-CN" altLang="en-US" sz="800" b="0" i="0" u="none" strike="noStrike" cap="none" normalizeH="0" baseline="0" dirty="0">
              <a:ln>
                <a:noFill/>
              </a:ln>
              <a:solidFill>
                <a:schemeClr val="tx1"/>
              </a:solidFill>
              <a:effectLst/>
            </a:endParaRPr>
          </a:p>
          <a:p>
            <a:pPr marL="0" marR="0" lvl="0" indent="0" algn="l" defTabSz="914400" rtl="0" eaLnBrk="0" fontAlgn="base" latinLnBrk="0" hangingPunct="0">
              <a:spcBef>
                <a:spcPct val="0"/>
              </a:spcBef>
              <a:spcAft>
                <a:spcPct val="0"/>
              </a:spcAft>
              <a:buClrTx/>
              <a:buSzTx/>
              <a:buFontTx/>
              <a:buNone/>
            </a:pPr>
            <a:r>
              <a:rPr kumimoji="0" lang="en-US" altLang="zh-CN" sz="600" b="1" i="0" u="none" strike="noStrike" cap="none" normalizeH="0" baseline="0" dirty="0">
                <a:ln>
                  <a:noFill/>
                </a:ln>
                <a:solidFill>
                  <a:srgbClr val="000000"/>
                </a:solidFill>
                <a:effectLst/>
                <a:cs typeface="Calibri" panose="020F0502020204030204" pitchFamily="34" charset="0"/>
              </a:rPr>
              <a:t>a</a:t>
            </a:r>
            <a:r>
              <a:rPr kumimoji="0" lang="zh-CN" altLang="en-US" sz="600" b="0" i="0" u="none" strike="noStrike" cap="none" normalizeH="0" baseline="0" dirty="0">
                <a:ln>
                  <a:noFill/>
                </a:ln>
                <a:solidFill>
                  <a:srgbClr val="000000"/>
                </a:solidFill>
                <a:effectLst/>
                <a:cs typeface="Calibri" panose="020F0502020204030204" pitchFamily="34" charset="0"/>
              </a:rPr>
              <a:t>：所有研究均揭露了在既往一年内接受吸入三联疗法期间发生急性加重的患者。</a:t>
            </a:r>
            <a:endParaRPr kumimoji="0" lang="zh-CN" altLang="en-US" sz="600" b="0" i="0" u="none" strike="noStrike" cap="none" normalizeH="0" baseline="0" dirty="0">
              <a:ln>
                <a:noFill/>
              </a:ln>
              <a:solidFill>
                <a:schemeClr val="tx1"/>
              </a:solidFill>
              <a:effectLst/>
            </a:endParaRPr>
          </a:p>
          <a:p>
            <a:pPr marL="0" marR="0" lvl="0" indent="0" algn="l" defTabSz="914400" rtl="0" eaLnBrk="0" fontAlgn="base" latinLnBrk="0" hangingPunct="0">
              <a:spcBef>
                <a:spcPct val="0"/>
              </a:spcBef>
              <a:spcAft>
                <a:spcPct val="0"/>
              </a:spcAft>
              <a:buClrTx/>
              <a:buSzTx/>
              <a:buFontTx/>
              <a:buNone/>
            </a:pPr>
            <a:r>
              <a:rPr kumimoji="0" lang="en-US" altLang="zh-CN" sz="600" b="1" i="0" u="none" strike="noStrike" cap="none" normalizeH="0" baseline="0" dirty="0">
                <a:ln>
                  <a:noFill/>
                </a:ln>
                <a:solidFill>
                  <a:srgbClr val="000000"/>
                </a:solidFill>
                <a:effectLst/>
                <a:cs typeface="Calibri" panose="020F0502020204030204" pitchFamily="34" charset="0"/>
              </a:rPr>
              <a:t>b</a:t>
            </a:r>
            <a:r>
              <a:rPr kumimoji="0" lang="zh-CN" altLang="en-US" sz="600" b="0" i="0" u="none" strike="noStrike" cap="none" normalizeH="0" baseline="0" dirty="0">
                <a:ln>
                  <a:noFill/>
                </a:ln>
                <a:solidFill>
                  <a:srgbClr val="000000"/>
                </a:solidFill>
                <a:effectLst/>
                <a:cs typeface="Calibri" panose="020F0502020204030204" pitchFamily="34" charset="0"/>
              </a:rPr>
              <a:t>：患者自报告后第一年内为期</a:t>
            </a:r>
            <a:r>
              <a:rPr kumimoji="0" lang="en-US" altLang="zh-CN" sz="600" b="0" i="0" u="none" strike="noStrike" cap="none" normalizeH="0" baseline="0" dirty="0">
                <a:ln>
                  <a:noFill/>
                </a:ln>
                <a:solidFill>
                  <a:srgbClr val="000000"/>
                </a:solidFill>
                <a:effectLst/>
                <a:cs typeface="Calibri" panose="020F0502020204030204" pitchFamily="34" charset="0"/>
              </a:rPr>
              <a:t>3</a:t>
            </a:r>
            <a:r>
              <a:rPr kumimoji="0" lang="zh-CN" altLang="en-US" sz="600" b="0" i="0" u="none" strike="noStrike" cap="none" normalizeH="0" baseline="0" dirty="0">
                <a:ln>
                  <a:noFill/>
                </a:ln>
                <a:solidFill>
                  <a:srgbClr val="000000"/>
                </a:solidFill>
                <a:effectLst/>
                <a:cs typeface="Calibri" panose="020F0502020204030204" pitchFamily="34" charset="0"/>
              </a:rPr>
              <a:t>个月的慢性支气管炎（慢性咳痰）病史，且无其他已知病因。</a:t>
            </a:r>
            <a:endParaRPr kumimoji="0" lang="zh-CN" altLang="en-US" sz="600" b="0" i="0" u="none" strike="noStrike" cap="none" normalizeH="0" baseline="0" dirty="0">
              <a:ln>
                <a:noFill/>
              </a:ln>
              <a:solidFill>
                <a:schemeClr val="tx1"/>
              </a:solidFill>
              <a:effectLst/>
            </a:endParaRPr>
          </a:p>
          <a:p>
            <a:pPr marL="0" marR="0" lvl="0" indent="0" algn="l" defTabSz="914400" rtl="0" eaLnBrk="0" fontAlgn="base" latinLnBrk="0" hangingPunct="0">
              <a:spcBef>
                <a:spcPct val="0"/>
              </a:spcBef>
              <a:spcAft>
                <a:spcPct val="0"/>
              </a:spcAft>
              <a:buClrTx/>
              <a:buSzTx/>
              <a:buFontTx/>
              <a:buNone/>
            </a:pPr>
            <a:r>
              <a:rPr kumimoji="0" lang="en-US" altLang="zh-CN" sz="600" b="1" i="0" u="none" strike="noStrike" cap="none" normalizeH="0" baseline="0" dirty="0">
                <a:ln>
                  <a:noFill/>
                </a:ln>
                <a:solidFill>
                  <a:srgbClr val="000000"/>
                </a:solidFill>
                <a:effectLst/>
                <a:cs typeface="Calibri" panose="020F0502020204030204" pitchFamily="34" charset="0"/>
              </a:rPr>
              <a:t>c</a:t>
            </a:r>
            <a:r>
              <a:rPr kumimoji="0" lang="zh-CN" altLang="en-US" sz="600" b="0" i="0" u="none" strike="noStrike" cap="none" normalizeH="0" baseline="0" dirty="0">
                <a:ln>
                  <a:noFill/>
                </a:ln>
                <a:solidFill>
                  <a:srgbClr val="000000"/>
                </a:solidFill>
                <a:effectLst/>
                <a:cs typeface="Calibri" panose="020F0502020204030204" pitchFamily="34" charset="0"/>
              </a:rPr>
              <a:t>：预定义的静脉血酸粒性粒细胞增多人群。</a:t>
            </a:r>
            <a:endParaRPr kumimoji="0" lang="zh-CN" altLang="en-US" sz="600" b="0" i="0" u="none" strike="noStrike" cap="none" normalizeH="0" baseline="0" dirty="0">
              <a:ln>
                <a:noFill/>
              </a:ln>
              <a:solidFill>
                <a:schemeClr val="tx1"/>
              </a:solidFill>
              <a:effectLst/>
            </a:endParaRPr>
          </a:p>
          <a:p>
            <a:pPr marL="0" marR="0" lvl="0" indent="0" algn="l" defTabSz="914400" rtl="0" eaLnBrk="0" fontAlgn="base" latinLnBrk="0" hangingPunct="0">
              <a:spcBef>
                <a:spcPct val="0"/>
              </a:spcBef>
              <a:spcAft>
                <a:spcPct val="0"/>
              </a:spcAft>
              <a:buClrTx/>
              <a:buSzTx/>
              <a:buFontTx/>
              <a:buNone/>
            </a:pPr>
            <a:r>
              <a:rPr kumimoji="0" lang="en-US" altLang="zh-CN" sz="600" b="1" i="0" u="none" strike="noStrike" cap="none" normalizeH="0" baseline="0" dirty="0">
                <a:ln>
                  <a:noFill/>
                </a:ln>
                <a:solidFill>
                  <a:srgbClr val="000000"/>
                </a:solidFill>
                <a:effectLst/>
                <a:cs typeface="Calibri" panose="020F0502020204030204" pitchFamily="34" charset="0"/>
              </a:rPr>
              <a:t>d</a:t>
            </a:r>
            <a:r>
              <a:rPr kumimoji="0" lang="zh-CN" altLang="en-US" sz="600" b="0" i="0" u="none" strike="noStrike" cap="none" normalizeH="0" baseline="0" dirty="0">
                <a:ln>
                  <a:noFill/>
                </a:ln>
                <a:solidFill>
                  <a:srgbClr val="000000"/>
                </a:solidFill>
                <a:effectLst/>
                <a:cs typeface="Calibri" panose="020F0502020204030204" pitchFamily="34" charset="0"/>
              </a:rPr>
              <a:t>：结果为</a:t>
            </a:r>
            <a:r>
              <a:rPr kumimoji="0" lang="en-US" altLang="zh-CN" sz="600" b="0" i="0" u="none" strike="noStrike" cap="none" normalizeH="0" baseline="0" dirty="0">
                <a:ln>
                  <a:noFill/>
                </a:ln>
                <a:solidFill>
                  <a:srgbClr val="000000"/>
                </a:solidFill>
                <a:effectLst/>
                <a:cs typeface="Calibri" panose="020F0502020204030204" pitchFamily="34" charset="0"/>
              </a:rPr>
              <a:t>52</a:t>
            </a:r>
            <a:r>
              <a:rPr kumimoji="0" lang="zh-CN" altLang="en-US" sz="600" b="0" i="0" u="none" strike="noStrike" cap="none" normalizeH="0" baseline="0" dirty="0">
                <a:ln>
                  <a:noFill/>
                </a:ln>
                <a:solidFill>
                  <a:srgbClr val="000000"/>
                </a:solidFill>
                <a:effectLst/>
                <a:cs typeface="Calibri" panose="020F0502020204030204" pitchFamily="34" charset="0"/>
              </a:rPr>
              <a:t>周时。</a:t>
            </a:r>
            <a:endParaRPr kumimoji="0" lang="zh-CN" altLang="en-US" sz="600" b="0" i="0" u="none" strike="noStrike" cap="none" normalizeH="0" baseline="0" dirty="0">
              <a:ln>
                <a:noFill/>
              </a:ln>
              <a:solidFill>
                <a:schemeClr val="tx1"/>
              </a:solidFill>
              <a:effectLst/>
            </a:endParaRPr>
          </a:p>
          <a:p>
            <a:pPr marL="0" marR="0" lvl="0" indent="0" algn="l" defTabSz="914400" rtl="0" eaLnBrk="0" fontAlgn="base" latinLnBrk="0" hangingPunct="0">
              <a:spcBef>
                <a:spcPct val="0"/>
              </a:spcBef>
              <a:spcAft>
                <a:spcPts val="300"/>
              </a:spcAft>
              <a:buClrTx/>
              <a:buSzTx/>
              <a:buFontTx/>
              <a:buNone/>
            </a:pPr>
            <a:r>
              <a:rPr kumimoji="0" lang="en-US" altLang="zh-CN" sz="600" b="1" i="0" u="none" strike="noStrike" cap="none" normalizeH="0" baseline="0" dirty="0">
                <a:ln>
                  <a:noFill/>
                </a:ln>
                <a:solidFill>
                  <a:srgbClr val="000000"/>
                </a:solidFill>
                <a:effectLst/>
                <a:cs typeface="Calibri" panose="020F0502020204030204" pitchFamily="34" charset="0"/>
              </a:rPr>
              <a:t>e</a:t>
            </a:r>
            <a:r>
              <a:rPr kumimoji="0" lang="zh-CN" altLang="en-US" sz="600" b="0" i="0" u="none" strike="noStrike" cap="none" normalizeH="0" baseline="0" dirty="0">
                <a:ln>
                  <a:noFill/>
                </a:ln>
                <a:solidFill>
                  <a:srgbClr val="000000"/>
                </a:solidFill>
                <a:effectLst/>
                <a:cs typeface="Calibri" panose="020F0502020204030204" pitchFamily="34" charset="0"/>
              </a:rPr>
              <a:t>：根据预定义敏感性分析检验显著性</a:t>
            </a:r>
            <a:endParaRPr kumimoji="0" lang="zh-CN" altLang="en-US" sz="600" b="0" i="0" u="none" strike="noStrike" cap="none" normalizeH="0" baseline="0" dirty="0">
              <a:ln>
                <a:noFill/>
              </a:ln>
              <a:solidFill>
                <a:schemeClr val="tx1"/>
              </a:solidFill>
              <a:effectLst/>
            </a:endParaRPr>
          </a:p>
          <a:p>
            <a:pPr marL="0" marR="0" lvl="0" indent="0" algn="l" defTabSz="914400" rtl="0" eaLnBrk="0" fontAlgn="base" latinLnBrk="0" hangingPunct="0">
              <a:spcBef>
                <a:spcPct val="0"/>
              </a:spcBef>
              <a:spcAft>
                <a:spcPts val="300"/>
              </a:spcAft>
              <a:buClrTx/>
              <a:buSzTx/>
              <a:buFontTx/>
              <a:buNone/>
            </a:pPr>
            <a:r>
              <a:rPr kumimoji="0" lang="en-US" altLang="zh-CN" sz="600" b="0" i="0" u="none" strike="noStrike" cap="none" normalizeH="0" baseline="0" dirty="0">
                <a:ln>
                  <a:noFill/>
                </a:ln>
                <a:solidFill>
                  <a:srgbClr val="000000"/>
                </a:solidFill>
                <a:effectLst/>
                <a:cs typeface="Calibri" panose="020F0502020204030204" pitchFamily="34" charset="0"/>
              </a:rPr>
              <a:t>NS</a:t>
            </a:r>
            <a:r>
              <a:rPr kumimoji="0" lang="zh-CN" altLang="en-US" sz="600" b="0" i="0" u="none" strike="noStrike" cap="none" normalizeH="0" baseline="0" dirty="0">
                <a:ln>
                  <a:noFill/>
                </a:ln>
                <a:solidFill>
                  <a:srgbClr val="000000"/>
                </a:solidFill>
                <a:effectLst/>
                <a:cs typeface="Calibri" panose="020F0502020204030204" pitchFamily="34" charset="0"/>
              </a:rPr>
              <a:t>：无统计学显著性；</a:t>
            </a:r>
            <a:r>
              <a:rPr kumimoji="0" lang="en-US" altLang="zh-CN" sz="600" b="0" i="0" u="none" strike="noStrike" cap="none" normalizeH="0" baseline="0" dirty="0" err="1">
                <a:ln>
                  <a:noFill/>
                </a:ln>
                <a:solidFill>
                  <a:srgbClr val="000000"/>
                </a:solidFill>
                <a:effectLst/>
                <a:cs typeface="Calibri" panose="020F0502020204030204" pitchFamily="34" charset="0"/>
              </a:rPr>
              <a:t>eos</a:t>
            </a:r>
            <a:r>
              <a:rPr kumimoji="0" lang="zh-CN" altLang="en-US" sz="600" b="0" i="0" u="none" strike="noStrike" cap="none" normalizeH="0" baseline="0" dirty="0">
                <a:ln>
                  <a:noFill/>
                </a:ln>
                <a:solidFill>
                  <a:srgbClr val="000000"/>
                </a:solidFill>
                <a:effectLst/>
                <a:cs typeface="Calibri" panose="020F0502020204030204" pitchFamily="34" charset="0"/>
              </a:rPr>
              <a:t>：血嗜酸性粒细胞（细胞数</a:t>
            </a:r>
            <a:r>
              <a:rPr kumimoji="0" lang="en-US" altLang="zh-CN" sz="600" b="0" i="0" u="none" strike="noStrike" cap="none" normalizeH="0" baseline="0" dirty="0">
                <a:ln>
                  <a:noFill/>
                </a:ln>
                <a:solidFill>
                  <a:srgbClr val="000000"/>
                </a:solidFill>
                <a:effectLst/>
                <a:cs typeface="Calibri" panose="020F0502020204030204" pitchFamily="34" charset="0"/>
              </a:rPr>
              <a:t>/</a:t>
            </a:r>
            <a:r>
              <a:rPr kumimoji="0" lang="en-US" altLang="zh-CN" sz="600" b="0" i="0" u="none" strike="noStrike" cap="none" normalizeH="0" baseline="0" dirty="0" err="1">
                <a:ln>
                  <a:noFill/>
                </a:ln>
                <a:solidFill>
                  <a:srgbClr val="000000"/>
                </a:solidFill>
                <a:effectLst/>
                <a:cs typeface="Calibri" panose="020F0502020204030204" pitchFamily="34" charset="0"/>
              </a:rPr>
              <a:t>μL</a:t>
            </a:r>
            <a:r>
              <a:rPr kumimoji="0" lang="zh-CN" altLang="en-US" sz="600" b="0" i="0" u="none" strike="noStrike" cap="none" normalizeH="0" baseline="0" dirty="0">
                <a:ln>
                  <a:noFill/>
                </a:ln>
                <a:solidFill>
                  <a:srgbClr val="000000"/>
                </a:solidFill>
                <a:effectLst/>
                <a:cs typeface="Calibri" panose="020F0502020204030204" pitchFamily="34" charset="0"/>
              </a:rPr>
              <a:t>）；</a:t>
            </a:r>
            <a:r>
              <a:rPr kumimoji="0" lang="en-US" altLang="zh-CN" sz="600" b="0" i="0" u="none" strike="noStrike" cap="none" normalizeH="0" baseline="0" dirty="0">
                <a:ln>
                  <a:noFill/>
                </a:ln>
                <a:solidFill>
                  <a:srgbClr val="000000"/>
                </a:solidFill>
                <a:effectLst/>
                <a:cs typeface="Calibri" panose="020F0502020204030204" pitchFamily="34" charset="0"/>
              </a:rPr>
              <a:t>SGRQ</a:t>
            </a:r>
            <a:r>
              <a:rPr kumimoji="0" lang="zh-CN" altLang="en-US" sz="600" b="0" i="0" u="none" strike="noStrike" cap="none" normalizeH="0" baseline="0" dirty="0">
                <a:ln>
                  <a:noFill/>
                </a:ln>
                <a:solidFill>
                  <a:srgbClr val="000000"/>
                </a:solidFill>
                <a:effectLst/>
                <a:cs typeface="Calibri" panose="020F0502020204030204" pitchFamily="34" charset="0"/>
              </a:rPr>
              <a:t>：圣乔治呼吸问卷；</a:t>
            </a:r>
            <a:r>
              <a:rPr kumimoji="0" lang="en-US" altLang="zh-CN" sz="600" b="0" i="0" u="none" strike="noStrike" cap="none" normalizeH="0" baseline="0" dirty="0">
                <a:ln>
                  <a:noFill/>
                </a:ln>
                <a:solidFill>
                  <a:srgbClr val="000000"/>
                </a:solidFill>
                <a:effectLst/>
                <a:cs typeface="Calibri" panose="020F0502020204030204" pitchFamily="34" charset="0"/>
              </a:rPr>
              <a:t>BD</a:t>
            </a:r>
            <a:r>
              <a:rPr kumimoji="0" lang="zh-CN" altLang="en-US" sz="600" b="0" i="0" u="none" strike="noStrike" cap="none" normalizeH="0" baseline="0" dirty="0">
                <a:ln>
                  <a:noFill/>
                </a:ln>
                <a:solidFill>
                  <a:srgbClr val="000000"/>
                </a:solidFill>
                <a:effectLst/>
                <a:cs typeface="Calibri" panose="020F0502020204030204" pitchFamily="34" charset="0"/>
              </a:rPr>
              <a:t>：支气管舒张剂；</a:t>
            </a:r>
            <a:r>
              <a:rPr kumimoji="0" lang="en-US" altLang="zh-CN" sz="600" b="0" i="0" u="none" strike="noStrike" cap="none" normalizeH="0" baseline="0" dirty="0">
                <a:ln>
                  <a:noFill/>
                </a:ln>
                <a:solidFill>
                  <a:srgbClr val="000000"/>
                </a:solidFill>
                <a:effectLst/>
                <a:cs typeface="Calibri" panose="020F0502020204030204" pitchFamily="34" charset="0"/>
              </a:rPr>
              <a:t>RR</a:t>
            </a:r>
            <a:r>
              <a:rPr kumimoji="0" lang="zh-CN" altLang="en-US" sz="600" b="0" i="0" u="none" strike="noStrike" cap="none" normalizeH="0" baseline="0" dirty="0">
                <a:ln>
                  <a:noFill/>
                </a:ln>
                <a:solidFill>
                  <a:srgbClr val="000000"/>
                </a:solidFill>
                <a:effectLst/>
                <a:cs typeface="Calibri" panose="020F0502020204030204" pitchFamily="34" charset="0"/>
              </a:rPr>
              <a:t>：风险比。</a:t>
            </a:r>
            <a:endParaRPr kumimoji="0" lang="zh-CN" altLang="en-US" sz="600" b="0" i="0" u="none" strike="noStrike" cap="none" normalizeH="0" baseline="0" dirty="0">
              <a:ln>
                <a:noFill/>
              </a:ln>
              <a:solidFill>
                <a:schemeClr val="tx1"/>
              </a:solidFill>
              <a:effectLst/>
            </a:endParaRPr>
          </a:p>
          <a:p>
            <a:pPr marL="0" marR="0" lvl="0" indent="0" algn="l" defTabSz="914400" rtl="0" eaLnBrk="0" fontAlgn="base" latinLnBrk="0" hangingPunct="0">
              <a:spcBef>
                <a:spcPct val="0"/>
              </a:spcBef>
              <a:spcAft>
                <a:spcPct val="0"/>
              </a:spcAft>
              <a:buClrTx/>
              <a:buSzTx/>
              <a:buFontTx/>
              <a:buNone/>
            </a:pPr>
            <a:r>
              <a:rPr kumimoji="0" lang="zh-CN" altLang="en-US" sz="800" b="1" i="0" u="none" strike="noStrike" cap="none" normalizeH="0" baseline="0" dirty="0">
                <a:ln>
                  <a:noFill/>
                </a:ln>
                <a:solidFill>
                  <a:srgbClr val="000000"/>
                </a:solidFill>
                <a:effectLst/>
                <a:cs typeface="Calibri" panose="020F0502020204030204" pitchFamily="34" charset="0"/>
              </a:rPr>
              <a:t>参考文献：</a:t>
            </a:r>
            <a:r>
              <a:rPr kumimoji="0" lang="en-US" altLang="zh-CN" sz="800" b="0" i="0" u="none" strike="noStrike" cap="none" normalizeH="0" baseline="30000" dirty="0">
                <a:ln>
                  <a:noFill/>
                </a:ln>
                <a:solidFill>
                  <a:srgbClr val="000000"/>
                </a:solidFill>
                <a:effectLst/>
                <a:cs typeface="Calibri" panose="020F0502020204030204" pitchFamily="34" charset="0"/>
              </a:rPr>
              <a:t>1</a:t>
            </a:r>
            <a:r>
              <a:rPr kumimoji="0" lang="en-US" altLang="zh-CN" sz="800" b="0" i="0" u="none" strike="noStrike" cap="none" normalizeH="0" baseline="0" dirty="0">
                <a:ln>
                  <a:noFill/>
                </a:ln>
                <a:solidFill>
                  <a:srgbClr val="000000"/>
                </a:solidFill>
                <a:effectLst/>
                <a:cs typeface="Calibri" panose="020F0502020204030204" pitchFamily="34" charset="0"/>
              </a:rPr>
              <a:t>Bhatt et al. N Engl J Med 2023;389:205-214; </a:t>
            </a:r>
            <a:r>
              <a:rPr kumimoji="0" lang="en-US" altLang="zh-CN" sz="800" b="0" i="0" u="none" strike="noStrike" cap="none" normalizeH="0" baseline="30000" dirty="0">
                <a:ln>
                  <a:noFill/>
                </a:ln>
                <a:solidFill>
                  <a:srgbClr val="000000"/>
                </a:solidFill>
                <a:effectLst/>
                <a:cs typeface="Calibri" panose="020F0502020204030204" pitchFamily="34" charset="0"/>
              </a:rPr>
              <a:t>2</a:t>
            </a:r>
            <a:r>
              <a:rPr kumimoji="0" lang="en-US" altLang="zh-CN" sz="800" b="0" i="0" u="none" strike="noStrike" cap="none" normalizeH="0" baseline="0" dirty="0">
                <a:ln>
                  <a:noFill/>
                </a:ln>
                <a:solidFill>
                  <a:srgbClr val="000000"/>
                </a:solidFill>
                <a:effectLst/>
                <a:cs typeface="Calibri" panose="020F0502020204030204" pitchFamily="34" charset="0"/>
              </a:rPr>
              <a:t>Bhatt et al. N Engl J Med 2024;390:2274-2283; </a:t>
            </a:r>
            <a:r>
              <a:rPr kumimoji="0" lang="en-US" altLang="zh-CN" sz="800" b="0" i="0" u="none" strike="noStrike" cap="none" normalizeH="0" baseline="30000" dirty="0">
                <a:ln>
                  <a:noFill/>
                </a:ln>
                <a:solidFill>
                  <a:srgbClr val="000000"/>
                </a:solidFill>
                <a:effectLst/>
                <a:cs typeface="Calibri" panose="020F0502020204030204" pitchFamily="34" charset="0"/>
              </a:rPr>
              <a:t>3</a:t>
            </a:r>
            <a:r>
              <a:rPr kumimoji="0" lang="en-US" altLang="zh-CN" sz="800" b="0" i="0" u="none" strike="noStrike" cap="none" normalizeH="0" baseline="0" dirty="0">
                <a:ln>
                  <a:noFill/>
                </a:ln>
                <a:solidFill>
                  <a:srgbClr val="000000"/>
                </a:solidFill>
                <a:effectLst/>
                <a:cs typeface="Calibri" panose="020F0502020204030204" pitchFamily="34" charset="0"/>
              </a:rPr>
              <a:t>Pavord et al. N Engl J Med 2017;377:1613-1629; </a:t>
            </a:r>
            <a:r>
              <a:rPr kumimoji="0" lang="en-US" altLang="zh-CN" sz="800" b="0" i="0" u="none" strike="noStrike" cap="none" normalizeH="0" baseline="30000" dirty="0">
                <a:ln>
                  <a:noFill/>
                </a:ln>
                <a:solidFill>
                  <a:srgbClr val="000000"/>
                </a:solidFill>
                <a:effectLst/>
                <a:cs typeface="Calibri" panose="020F0502020204030204" pitchFamily="34" charset="0"/>
              </a:rPr>
              <a:t>4</a:t>
            </a:r>
            <a:r>
              <a:rPr kumimoji="0" lang="en-US" altLang="zh-CN" sz="800" b="0" i="0" u="none" strike="noStrike" cap="none" normalizeH="0" baseline="0" dirty="0">
                <a:ln>
                  <a:noFill/>
                </a:ln>
                <a:solidFill>
                  <a:srgbClr val="000000"/>
                </a:solidFill>
                <a:effectLst/>
                <a:cs typeface="Calibri" panose="020F0502020204030204" pitchFamily="34" charset="0"/>
              </a:rPr>
              <a:t>Sciurba et al. N Engl J Med 2025;392:1710-1720.</a:t>
            </a:r>
            <a:endParaRPr kumimoji="0" lang="en-US" altLang="zh-CN" sz="800" b="0" i="0" u="none" strike="noStrike" cap="none" normalizeH="0" baseline="0" dirty="0">
              <a:ln>
                <a:noFill/>
              </a:ln>
              <a:solidFill>
                <a:schemeClr val="tx1"/>
              </a:solidFill>
              <a:effectLst/>
            </a:endParaRPr>
          </a:p>
        </p:txBody>
      </p:sp>
      <p:sp>
        <p:nvSpPr>
          <p:cNvPr id="36" name="Text Box 19"/>
          <p:cNvSpPr txBox="1">
            <a:spLocks noChangeArrowheads="1"/>
          </p:cNvSpPr>
          <p:nvPr/>
        </p:nvSpPr>
        <p:spPr bwMode="auto">
          <a:xfrm>
            <a:off x="3836003" y="1670825"/>
            <a:ext cx="642387" cy="400110"/>
          </a:xfrm>
          <a:prstGeom prst="rect">
            <a:avLst/>
          </a:prstGeom>
          <a:solidFill>
            <a:srgbClr val="FAED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0" fontAlgn="base" latinLnBrk="0" hangingPunct="0">
              <a:lnSpc>
                <a:spcPct val="130000"/>
              </a:lnSpc>
              <a:spcBef>
                <a:spcPct val="0"/>
              </a:spcBef>
              <a:spcAft>
                <a:spcPct val="0"/>
              </a:spcAft>
              <a:buClrTx/>
              <a:buSzTx/>
              <a:buFontTx/>
              <a:buNone/>
            </a:pPr>
            <a:r>
              <a:rPr kumimoji="0" lang="en-US" altLang="zh-CN" sz="1000" b="0" i="0" u="none" strike="noStrike" cap="none" normalizeH="0" baseline="0" dirty="0">
                <a:ln>
                  <a:noFill/>
                </a:ln>
                <a:solidFill>
                  <a:schemeClr val="tx1"/>
                </a:solidFill>
                <a:effectLst/>
                <a:cs typeface="Calibri" panose="020F0502020204030204" pitchFamily="34" charset="0"/>
              </a:rPr>
              <a:t>BOREAS</a:t>
            </a:r>
            <a:r>
              <a:rPr kumimoji="0" lang="en-US" altLang="ja-JP" sz="1000" b="0" i="0" u="none" strike="noStrike" cap="none" normalizeH="0" baseline="30000" dirty="0">
                <a:ln>
                  <a:noFill/>
                </a:ln>
                <a:solidFill>
                  <a:schemeClr val="tx1"/>
                </a:solidFill>
                <a:effectLst/>
                <a:cs typeface="Calibri" panose="020F0502020204030204" pitchFamily="34" charset="0"/>
              </a:rPr>
              <a:t>1</a:t>
            </a:r>
            <a:endParaRPr kumimoji="0" lang="en-US" altLang="zh-CN"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30000"/>
              </a:lnSpc>
              <a:spcBef>
                <a:spcPct val="0"/>
              </a:spcBef>
              <a:spcAft>
                <a:spcPct val="0"/>
              </a:spcAft>
              <a:buClrTx/>
              <a:buSzTx/>
              <a:buFontTx/>
              <a:buNone/>
            </a:pPr>
            <a:r>
              <a:rPr kumimoji="0" lang="en-US" altLang="zh-CN" sz="1000" b="0" i="0" u="none" strike="noStrike" cap="none" normalizeH="0" baseline="0" dirty="0">
                <a:ln>
                  <a:noFill/>
                </a:ln>
                <a:solidFill>
                  <a:schemeClr val="tx1"/>
                </a:solidFill>
                <a:effectLst/>
                <a:cs typeface="Calibri" panose="020F0502020204030204" pitchFamily="34" charset="0"/>
              </a:rPr>
              <a:t>(n=939)</a:t>
            </a:r>
            <a:endParaRPr kumimoji="0" lang="en-US" altLang="zh-CN" sz="1000" b="0" i="0" u="none" strike="noStrike" cap="none" normalizeH="0" baseline="0" dirty="0">
              <a:ln>
                <a:noFill/>
              </a:ln>
              <a:solidFill>
                <a:schemeClr val="tx1"/>
              </a:solidFill>
              <a:effectLst/>
            </a:endParaRPr>
          </a:p>
        </p:txBody>
      </p:sp>
      <p:sp>
        <p:nvSpPr>
          <p:cNvPr id="37" name="Text Box 20"/>
          <p:cNvSpPr txBox="1">
            <a:spLocks noChangeArrowheads="1"/>
          </p:cNvSpPr>
          <p:nvPr/>
        </p:nvSpPr>
        <p:spPr bwMode="auto">
          <a:xfrm>
            <a:off x="3836003" y="2237889"/>
            <a:ext cx="708025" cy="400110"/>
          </a:xfrm>
          <a:prstGeom prst="rect">
            <a:avLst/>
          </a:prstGeom>
          <a:solidFill>
            <a:srgbClr val="FAED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0" fontAlgn="base" latinLnBrk="0" hangingPunct="0">
              <a:lnSpc>
                <a:spcPct val="130000"/>
              </a:lnSpc>
              <a:spcBef>
                <a:spcPct val="0"/>
              </a:spcBef>
              <a:spcAft>
                <a:spcPct val="0"/>
              </a:spcAft>
              <a:buClrTx/>
              <a:buSzTx/>
              <a:buFontTx/>
              <a:buNone/>
            </a:pPr>
            <a:r>
              <a:rPr kumimoji="0" lang="en-US" altLang="zh-CN" sz="1000" b="0" i="0" u="none" strike="noStrike" cap="none" normalizeH="0" baseline="0" dirty="0">
                <a:ln>
                  <a:noFill/>
                </a:ln>
                <a:solidFill>
                  <a:schemeClr val="tx1"/>
                </a:solidFill>
                <a:effectLst/>
                <a:cs typeface="Calibri" panose="020F0502020204030204" pitchFamily="34" charset="0"/>
              </a:rPr>
              <a:t>NOTUS</a:t>
            </a:r>
            <a:r>
              <a:rPr kumimoji="0" lang="en-US" altLang="ja-JP" sz="1000" b="0" i="0" u="none" strike="noStrike" cap="none" normalizeH="0" baseline="30000" dirty="0">
                <a:ln>
                  <a:noFill/>
                </a:ln>
                <a:solidFill>
                  <a:schemeClr val="tx1"/>
                </a:solidFill>
                <a:effectLst/>
                <a:cs typeface="Calibri" panose="020F0502020204030204" pitchFamily="34" charset="0"/>
              </a:rPr>
              <a:t>2</a:t>
            </a:r>
            <a:endParaRPr kumimoji="0" lang="en-US" altLang="zh-CN"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30000"/>
              </a:lnSpc>
              <a:spcBef>
                <a:spcPct val="0"/>
              </a:spcBef>
              <a:spcAft>
                <a:spcPct val="0"/>
              </a:spcAft>
              <a:buClrTx/>
              <a:buSzTx/>
              <a:buFontTx/>
              <a:buNone/>
            </a:pPr>
            <a:r>
              <a:rPr kumimoji="0" lang="en-US" altLang="zh-CN" sz="1000" b="0" i="0" u="none" strike="noStrike" cap="none" normalizeH="0" baseline="0" dirty="0">
                <a:ln>
                  <a:noFill/>
                </a:ln>
                <a:solidFill>
                  <a:schemeClr val="tx1"/>
                </a:solidFill>
                <a:effectLst/>
                <a:cs typeface="Calibri" panose="020F0502020204030204" pitchFamily="34" charset="0"/>
              </a:rPr>
              <a:t>(n=935)</a:t>
            </a:r>
            <a:endParaRPr kumimoji="0" lang="en-US" altLang="zh-CN" sz="1000" b="0" i="0" u="none" strike="noStrike" cap="none" normalizeH="0" baseline="0" dirty="0">
              <a:ln>
                <a:noFill/>
              </a:ln>
              <a:solidFill>
                <a:schemeClr val="tx1"/>
              </a:solidFill>
              <a:effectLst/>
            </a:endParaRPr>
          </a:p>
        </p:txBody>
      </p:sp>
      <p:sp>
        <p:nvSpPr>
          <p:cNvPr id="38" name="Text Box 23"/>
          <p:cNvSpPr txBox="1">
            <a:spLocks noChangeArrowheads="1"/>
          </p:cNvSpPr>
          <p:nvPr/>
        </p:nvSpPr>
        <p:spPr bwMode="auto">
          <a:xfrm>
            <a:off x="3836003" y="3197126"/>
            <a:ext cx="708025" cy="400110"/>
          </a:xfrm>
          <a:prstGeom prst="rect">
            <a:avLst/>
          </a:prstGeom>
          <a:solidFill>
            <a:srgbClr val="FAED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0" fontAlgn="base" latinLnBrk="0" hangingPunct="0">
              <a:lnSpc>
                <a:spcPct val="130000"/>
              </a:lnSpc>
              <a:spcBef>
                <a:spcPct val="0"/>
              </a:spcBef>
              <a:spcAft>
                <a:spcPct val="0"/>
              </a:spcAft>
              <a:buClrTx/>
              <a:buSzTx/>
              <a:buFontTx/>
              <a:buNone/>
            </a:pPr>
            <a:r>
              <a:rPr kumimoji="0" lang="en-US" altLang="zh-CN" sz="1000" b="0" i="0" u="none" strike="noStrike" cap="none" normalizeH="0" baseline="0" dirty="0" smtClean="0">
                <a:ln>
                  <a:noFill/>
                </a:ln>
                <a:solidFill>
                  <a:schemeClr val="tx1"/>
                </a:solidFill>
                <a:effectLst/>
                <a:cs typeface="Calibri" panose="020F0502020204030204" pitchFamily="34" charset="0"/>
              </a:rPr>
              <a:t>METREO</a:t>
            </a:r>
            <a:r>
              <a:rPr kumimoji="0" lang="en-US" altLang="zh-CN" sz="1000" b="0" i="0" u="none" strike="noStrike" cap="none" normalizeH="0" baseline="30000" dirty="0" smtClean="0">
                <a:ln>
                  <a:noFill/>
                </a:ln>
                <a:solidFill>
                  <a:schemeClr val="tx1"/>
                </a:solidFill>
                <a:effectLst/>
                <a:cs typeface="Calibri" panose="020F0502020204030204" pitchFamily="34" charset="0"/>
              </a:rPr>
              <a:t>3</a:t>
            </a:r>
            <a:endParaRPr kumimoji="0" lang="en-US" altLang="zh-CN"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30000"/>
              </a:lnSpc>
              <a:spcBef>
                <a:spcPct val="0"/>
              </a:spcBef>
              <a:spcAft>
                <a:spcPct val="0"/>
              </a:spcAft>
              <a:buClrTx/>
              <a:buSzTx/>
              <a:buFontTx/>
              <a:buNone/>
            </a:pPr>
            <a:r>
              <a:rPr kumimoji="0" lang="en-US" altLang="zh-CN" sz="1000" b="0" i="0" u="none" strike="noStrike" cap="none" normalizeH="0" baseline="0" dirty="0">
                <a:ln>
                  <a:noFill/>
                </a:ln>
                <a:solidFill>
                  <a:schemeClr val="tx1"/>
                </a:solidFill>
                <a:effectLst/>
                <a:cs typeface="Calibri" panose="020F0502020204030204" pitchFamily="34" charset="0"/>
              </a:rPr>
              <a:t>(n=674)</a:t>
            </a:r>
            <a:endParaRPr kumimoji="0" lang="en-US" altLang="zh-CN" sz="1000" b="0" i="0" u="none" strike="noStrike" cap="none" normalizeH="0" baseline="0" dirty="0">
              <a:ln>
                <a:noFill/>
              </a:ln>
              <a:solidFill>
                <a:schemeClr val="tx1"/>
              </a:solidFill>
              <a:effectLst/>
            </a:endParaRPr>
          </a:p>
        </p:txBody>
      </p:sp>
      <p:sp>
        <p:nvSpPr>
          <p:cNvPr id="39" name="Text Box 21"/>
          <p:cNvSpPr txBox="1">
            <a:spLocks noChangeArrowheads="1"/>
          </p:cNvSpPr>
          <p:nvPr/>
        </p:nvSpPr>
        <p:spPr bwMode="auto">
          <a:xfrm>
            <a:off x="3836003" y="3854532"/>
            <a:ext cx="708025" cy="400110"/>
          </a:xfrm>
          <a:prstGeom prst="rect">
            <a:avLst/>
          </a:prstGeom>
          <a:solidFill>
            <a:srgbClr val="FAED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0" fontAlgn="base" latinLnBrk="0" hangingPunct="0">
              <a:lnSpc>
                <a:spcPct val="130000"/>
              </a:lnSpc>
              <a:spcBef>
                <a:spcPct val="0"/>
              </a:spcBef>
              <a:spcAft>
                <a:spcPct val="0"/>
              </a:spcAft>
              <a:buClrTx/>
              <a:buSzTx/>
              <a:buFontTx/>
              <a:buNone/>
            </a:pPr>
            <a:r>
              <a:rPr kumimoji="0" lang="en-US" altLang="zh-CN" sz="1000" b="0" i="0" u="none" strike="noStrike" cap="none" normalizeH="0" baseline="0" dirty="0">
                <a:ln>
                  <a:noFill/>
                </a:ln>
                <a:solidFill>
                  <a:schemeClr val="tx1"/>
                </a:solidFill>
                <a:effectLst/>
                <a:cs typeface="Calibri" panose="020F0502020204030204" pitchFamily="34" charset="0"/>
              </a:rPr>
              <a:t>METREX</a:t>
            </a:r>
            <a:r>
              <a:rPr kumimoji="0" lang="en-US" altLang="zh-CN" sz="1000" b="0" i="0" u="none" strike="noStrike" cap="none" normalizeH="0" baseline="30000" dirty="0">
                <a:ln>
                  <a:noFill/>
                </a:ln>
                <a:solidFill>
                  <a:schemeClr val="tx1"/>
                </a:solidFill>
                <a:effectLst/>
                <a:cs typeface="Calibri" panose="020F0502020204030204" pitchFamily="34" charset="0"/>
              </a:rPr>
              <a:t>3</a:t>
            </a:r>
            <a:endParaRPr kumimoji="0" lang="en-US" altLang="zh-CN"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30000"/>
              </a:lnSpc>
              <a:spcBef>
                <a:spcPct val="0"/>
              </a:spcBef>
              <a:spcAft>
                <a:spcPct val="0"/>
              </a:spcAft>
              <a:buClrTx/>
              <a:buSzTx/>
              <a:buFontTx/>
              <a:buNone/>
            </a:pPr>
            <a:r>
              <a:rPr kumimoji="0" lang="en-US" altLang="zh-CN" sz="1000" b="0" i="0" u="none" strike="noStrike" cap="none" normalizeH="0" baseline="0" dirty="0">
                <a:ln>
                  <a:noFill/>
                </a:ln>
                <a:solidFill>
                  <a:schemeClr val="tx1"/>
                </a:solidFill>
                <a:effectLst/>
                <a:cs typeface="Calibri" panose="020F0502020204030204" pitchFamily="34" charset="0"/>
              </a:rPr>
              <a:t>(n=836)</a:t>
            </a:r>
            <a:endParaRPr kumimoji="0" lang="en-US" altLang="zh-CN" sz="1000" b="0" i="0" u="none" strike="noStrike" cap="none" normalizeH="0" baseline="0" dirty="0">
              <a:ln>
                <a:noFill/>
              </a:ln>
              <a:solidFill>
                <a:schemeClr val="tx1"/>
              </a:solidFill>
              <a:effectLst/>
            </a:endParaRPr>
          </a:p>
        </p:txBody>
      </p:sp>
      <p:sp>
        <p:nvSpPr>
          <p:cNvPr id="40" name="Text Box 22"/>
          <p:cNvSpPr txBox="1">
            <a:spLocks noChangeArrowheads="1"/>
          </p:cNvSpPr>
          <p:nvPr/>
        </p:nvSpPr>
        <p:spPr bwMode="auto">
          <a:xfrm>
            <a:off x="3836003" y="4545098"/>
            <a:ext cx="708025" cy="400110"/>
          </a:xfrm>
          <a:prstGeom prst="rect">
            <a:avLst/>
          </a:prstGeom>
          <a:solidFill>
            <a:srgbClr val="FAED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0" fontAlgn="base" latinLnBrk="0" hangingPunct="0">
              <a:lnSpc>
                <a:spcPct val="130000"/>
              </a:lnSpc>
              <a:spcBef>
                <a:spcPct val="0"/>
              </a:spcBef>
              <a:spcAft>
                <a:spcPct val="0"/>
              </a:spcAft>
              <a:buClrTx/>
              <a:buSzTx/>
              <a:buFontTx/>
              <a:buNone/>
            </a:pPr>
            <a:r>
              <a:rPr kumimoji="0" lang="en-US" altLang="zh-CN" sz="1000" b="0" i="0" u="none" strike="noStrike" cap="none" normalizeH="0" baseline="0" dirty="0">
                <a:ln>
                  <a:noFill/>
                </a:ln>
                <a:solidFill>
                  <a:schemeClr val="tx1"/>
                </a:solidFill>
                <a:effectLst/>
                <a:cs typeface="Calibri" panose="020F0502020204030204" pitchFamily="34" charset="0"/>
              </a:rPr>
              <a:t>MATINEE</a:t>
            </a:r>
            <a:r>
              <a:rPr kumimoji="0" lang="en-US" altLang="ja-JP" sz="1000" b="0" i="0" u="none" strike="noStrike" cap="none" normalizeH="0" baseline="30000" dirty="0">
                <a:ln>
                  <a:noFill/>
                </a:ln>
                <a:solidFill>
                  <a:schemeClr val="tx1"/>
                </a:solidFill>
                <a:effectLst/>
                <a:cs typeface="Calibri" panose="020F0502020204030204" pitchFamily="34" charset="0"/>
              </a:rPr>
              <a:t>4</a:t>
            </a:r>
            <a:endParaRPr kumimoji="0" lang="en-US" altLang="zh-CN"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30000"/>
              </a:lnSpc>
              <a:spcBef>
                <a:spcPct val="0"/>
              </a:spcBef>
              <a:spcAft>
                <a:spcPct val="0"/>
              </a:spcAft>
              <a:buClrTx/>
              <a:buSzTx/>
              <a:buFontTx/>
              <a:buNone/>
            </a:pPr>
            <a:r>
              <a:rPr kumimoji="0" lang="en-US" altLang="zh-CN" sz="1000" b="0" i="0" u="none" strike="noStrike" cap="none" normalizeH="0" baseline="0" dirty="0">
                <a:ln>
                  <a:noFill/>
                </a:ln>
                <a:solidFill>
                  <a:schemeClr val="tx1"/>
                </a:solidFill>
                <a:effectLst/>
                <a:cs typeface="Calibri" panose="020F0502020204030204" pitchFamily="34" charset="0"/>
              </a:rPr>
              <a:t>(n=804)</a:t>
            </a:r>
            <a:endParaRPr kumimoji="0" lang="en-US" altLang="zh-CN" sz="1000" b="0" i="0" u="none" strike="noStrike" cap="none" normalizeH="0" baseline="0" dirty="0">
              <a:ln>
                <a:noFill/>
              </a:ln>
              <a:solidFill>
                <a:schemeClr val="tx1"/>
              </a:solidFill>
              <a:effectLst/>
            </a:endParaRPr>
          </a:p>
        </p:txBody>
      </p:sp>
      <p:sp>
        <p:nvSpPr>
          <p:cNvPr id="41" name="Text Box 28"/>
          <p:cNvSpPr txBox="1">
            <a:spLocks noChangeArrowheads="1"/>
          </p:cNvSpPr>
          <p:nvPr/>
        </p:nvSpPr>
        <p:spPr bwMode="auto">
          <a:xfrm>
            <a:off x="5857457" y="1670825"/>
            <a:ext cx="1012910" cy="18004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0" fontAlgn="base" latinLnBrk="0" hangingPunct="0">
              <a:lnSpc>
                <a:spcPct val="130000"/>
              </a:lnSpc>
              <a:spcBef>
                <a:spcPct val="0"/>
              </a:spcBef>
              <a:spcAft>
                <a:spcPct val="0"/>
              </a:spcAft>
              <a:buClrTx/>
              <a:buSzTx/>
              <a:buFontTx/>
              <a:buNone/>
            </a:pPr>
            <a:r>
              <a:rPr kumimoji="0" lang="en-US" altLang="zh-CN" sz="900" b="0" i="0" u="none" strike="noStrike" cap="none" normalizeH="0" baseline="0" dirty="0">
                <a:ln>
                  <a:noFill/>
                </a:ln>
                <a:solidFill>
                  <a:schemeClr val="tx1"/>
                </a:solidFill>
                <a:effectLst/>
                <a:cs typeface="Calibri" panose="020F0502020204030204" pitchFamily="34" charset="0"/>
              </a:rPr>
              <a:t>RR 0.70; P &lt; 0.001</a:t>
            </a:r>
            <a:endParaRPr kumimoji="0" lang="en-US" altLang="zh-CN" sz="1800" b="0" i="0" u="none" strike="noStrike" cap="none" normalizeH="0" baseline="0" dirty="0">
              <a:ln>
                <a:noFill/>
              </a:ln>
              <a:solidFill>
                <a:schemeClr val="tx1"/>
              </a:solidFill>
              <a:effectLst/>
            </a:endParaRPr>
          </a:p>
        </p:txBody>
      </p:sp>
      <p:sp>
        <p:nvSpPr>
          <p:cNvPr id="42" name="Text Box 24"/>
          <p:cNvSpPr txBox="1">
            <a:spLocks noChangeArrowheads="1"/>
          </p:cNvSpPr>
          <p:nvPr/>
        </p:nvSpPr>
        <p:spPr bwMode="auto">
          <a:xfrm>
            <a:off x="5857457" y="2237889"/>
            <a:ext cx="1028526" cy="18004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0" fontAlgn="base" latinLnBrk="0" hangingPunct="0">
              <a:lnSpc>
                <a:spcPct val="130000"/>
              </a:lnSpc>
              <a:spcBef>
                <a:spcPct val="0"/>
              </a:spcBef>
              <a:spcAft>
                <a:spcPct val="0"/>
              </a:spcAft>
              <a:buClrTx/>
              <a:buSzTx/>
              <a:buFontTx/>
              <a:buNone/>
            </a:pPr>
            <a:r>
              <a:rPr kumimoji="0" lang="en-US" altLang="zh-CN" sz="900" b="0" i="0" u="none" strike="noStrike" cap="none" normalizeH="0" baseline="0" dirty="0">
                <a:ln>
                  <a:noFill/>
                </a:ln>
                <a:solidFill>
                  <a:schemeClr val="tx1"/>
                </a:solidFill>
                <a:effectLst/>
                <a:cs typeface="Calibri" panose="020F0502020204030204" pitchFamily="34" charset="0"/>
              </a:rPr>
              <a:t>RR 0.66; P &lt; 0.001</a:t>
            </a:r>
            <a:endParaRPr kumimoji="0" lang="en-US" altLang="zh-CN" sz="1800" b="0" i="0" u="none" strike="noStrike" cap="none" normalizeH="0" baseline="0" dirty="0">
              <a:ln>
                <a:noFill/>
              </a:ln>
              <a:solidFill>
                <a:schemeClr val="tx1"/>
              </a:solidFill>
              <a:effectLst/>
            </a:endParaRPr>
          </a:p>
        </p:txBody>
      </p:sp>
      <p:sp>
        <p:nvSpPr>
          <p:cNvPr id="43" name="Text Box 25"/>
          <p:cNvSpPr txBox="1">
            <a:spLocks noChangeArrowheads="1"/>
          </p:cNvSpPr>
          <p:nvPr/>
        </p:nvSpPr>
        <p:spPr bwMode="auto">
          <a:xfrm>
            <a:off x="5857457" y="3197126"/>
            <a:ext cx="839442" cy="18004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0" fontAlgn="base" latinLnBrk="0" hangingPunct="0">
              <a:lnSpc>
                <a:spcPct val="130000"/>
              </a:lnSpc>
              <a:spcBef>
                <a:spcPct val="0"/>
              </a:spcBef>
              <a:spcAft>
                <a:spcPct val="0"/>
              </a:spcAft>
              <a:buClrTx/>
              <a:buSzTx/>
              <a:buFontTx/>
              <a:buNone/>
            </a:pPr>
            <a:r>
              <a:rPr kumimoji="0" lang="en-US" altLang="zh-CN" sz="900" b="0" i="0" u="none" strike="noStrike" cap="none" normalizeH="0" baseline="0" dirty="0">
                <a:ln>
                  <a:noFill/>
                </a:ln>
                <a:solidFill>
                  <a:schemeClr val="tx1"/>
                </a:solidFill>
                <a:effectLst/>
                <a:cs typeface="Calibri" panose="020F0502020204030204" pitchFamily="34" charset="0"/>
              </a:rPr>
              <a:t>RR 0.80; NS</a:t>
            </a:r>
            <a:endParaRPr kumimoji="0" lang="en-US" altLang="zh-CN" sz="1800" b="0" i="0" u="none" strike="noStrike" cap="none" normalizeH="0" baseline="0" dirty="0">
              <a:ln>
                <a:noFill/>
              </a:ln>
              <a:solidFill>
                <a:schemeClr val="tx1"/>
              </a:solidFill>
              <a:effectLst/>
            </a:endParaRPr>
          </a:p>
        </p:txBody>
      </p:sp>
      <p:sp>
        <p:nvSpPr>
          <p:cNvPr id="44" name="Text Box 26"/>
          <p:cNvSpPr txBox="1">
            <a:spLocks noChangeArrowheads="1"/>
          </p:cNvSpPr>
          <p:nvPr/>
        </p:nvSpPr>
        <p:spPr bwMode="auto">
          <a:xfrm>
            <a:off x="5857457" y="3854532"/>
            <a:ext cx="1012910" cy="18004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0" fontAlgn="base" latinLnBrk="0" hangingPunct="0">
              <a:lnSpc>
                <a:spcPct val="130000"/>
              </a:lnSpc>
              <a:spcBef>
                <a:spcPct val="0"/>
              </a:spcBef>
              <a:spcAft>
                <a:spcPct val="0"/>
              </a:spcAft>
              <a:buClrTx/>
              <a:buSzTx/>
              <a:buFontTx/>
              <a:buNone/>
            </a:pPr>
            <a:r>
              <a:rPr kumimoji="0" lang="en-US" altLang="zh-CN" sz="900" b="0" i="0" u="none" strike="noStrike" cap="none" normalizeH="0" baseline="0" dirty="0">
                <a:ln>
                  <a:noFill/>
                </a:ln>
                <a:solidFill>
                  <a:schemeClr val="tx1"/>
                </a:solidFill>
                <a:effectLst/>
                <a:cs typeface="Calibri" panose="020F0502020204030204" pitchFamily="34" charset="0"/>
              </a:rPr>
              <a:t>RR 0.82;</a:t>
            </a:r>
            <a:r>
              <a:rPr kumimoji="0" lang="en-US" altLang="ja-JP" sz="900" b="0" i="0" u="none" strike="noStrike" cap="none" normalizeH="0" baseline="0" dirty="0">
                <a:ln>
                  <a:noFill/>
                </a:ln>
                <a:solidFill>
                  <a:schemeClr val="tx1"/>
                </a:solidFill>
                <a:effectLst/>
                <a:cs typeface="Calibri" panose="020F0502020204030204" pitchFamily="34" charset="0"/>
              </a:rPr>
              <a:t> P =</a:t>
            </a:r>
            <a:r>
              <a:rPr kumimoji="0" lang="en-US" altLang="zh-CN" sz="900" b="0" i="0" u="none" strike="noStrike" cap="none" normalizeH="0" baseline="0" dirty="0">
                <a:ln>
                  <a:noFill/>
                </a:ln>
                <a:solidFill>
                  <a:schemeClr val="tx1"/>
                </a:solidFill>
                <a:effectLst/>
                <a:cs typeface="Calibri" panose="020F0502020204030204" pitchFamily="34" charset="0"/>
              </a:rPr>
              <a:t> 0.04</a:t>
            </a:r>
            <a:endParaRPr kumimoji="0" lang="en-US" altLang="zh-CN" sz="1800" b="0" i="0" u="none" strike="noStrike" cap="none" normalizeH="0" baseline="0" dirty="0">
              <a:ln>
                <a:noFill/>
              </a:ln>
              <a:solidFill>
                <a:schemeClr val="tx1"/>
              </a:solidFill>
              <a:effectLst/>
            </a:endParaRPr>
          </a:p>
        </p:txBody>
      </p:sp>
      <p:sp>
        <p:nvSpPr>
          <p:cNvPr id="45" name="Text Box 27"/>
          <p:cNvSpPr txBox="1">
            <a:spLocks noChangeArrowheads="1"/>
          </p:cNvSpPr>
          <p:nvPr/>
        </p:nvSpPr>
        <p:spPr bwMode="auto">
          <a:xfrm>
            <a:off x="5857457" y="4545098"/>
            <a:ext cx="954088" cy="18004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0" fontAlgn="base" latinLnBrk="0" hangingPunct="0">
              <a:lnSpc>
                <a:spcPct val="130000"/>
              </a:lnSpc>
              <a:spcBef>
                <a:spcPct val="0"/>
              </a:spcBef>
              <a:spcAft>
                <a:spcPct val="0"/>
              </a:spcAft>
              <a:buClrTx/>
              <a:buSzTx/>
              <a:buFontTx/>
              <a:buNone/>
            </a:pPr>
            <a:r>
              <a:rPr kumimoji="0" lang="en-US" altLang="zh-CN" sz="900" b="0" i="0" u="none" strike="noStrike" cap="none" normalizeH="0" baseline="0" dirty="0">
                <a:ln>
                  <a:noFill/>
                </a:ln>
                <a:solidFill>
                  <a:schemeClr val="tx1"/>
                </a:solidFill>
                <a:effectLst/>
                <a:cs typeface="Calibri" panose="020F0502020204030204" pitchFamily="34" charset="0"/>
              </a:rPr>
              <a:t>RR 0.79; P = 0.01</a:t>
            </a:r>
            <a:endParaRPr kumimoji="0" lang="en-US" altLang="zh-CN" sz="1800" b="0" i="0" u="none" strike="noStrike" cap="none" normalizeH="0" baseline="0" dirty="0">
              <a:ln>
                <a:noFill/>
              </a:ln>
              <a:solidFill>
                <a:schemeClr val="tx1"/>
              </a:solidFill>
              <a:effectLst/>
            </a:endParaRPr>
          </a:p>
        </p:txBody>
      </p:sp>
      <p:sp>
        <p:nvSpPr>
          <p:cNvPr id="46" name="Text Box 33"/>
          <p:cNvSpPr txBox="1">
            <a:spLocks noChangeArrowheads="1"/>
          </p:cNvSpPr>
          <p:nvPr/>
        </p:nvSpPr>
        <p:spPr bwMode="auto">
          <a:xfrm>
            <a:off x="6955360" y="1670825"/>
            <a:ext cx="763364" cy="3200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0" fontAlgn="base" latinLnBrk="0" hangingPunct="0">
              <a:lnSpc>
                <a:spcPct val="130000"/>
              </a:lnSpc>
              <a:spcBef>
                <a:spcPct val="0"/>
              </a:spcBef>
              <a:spcAft>
                <a:spcPct val="0"/>
              </a:spcAft>
              <a:buClrTx/>
              <a:buSzTx/>
              <a:buFontTx/>
              <a:buNone/>
            </a:pPr>
            <a:r>
              <a:rPr kumimoji="0" lang="en-US" altLang="zh-CN" sz="900" b="0" i="0" u="none" strike="noStrike" cap="none" normalizeH="0" baseline="0" dirty="0">
                <a:ln>
                  <a:noFill/>
                </a:ln>
                <a:solidFill>
                  <a:schemeClr val="tx1"/>
                </a:solidFill>
                <a:effectLst/>
                <a:cs typeface="Calibri" panose="020F0502020204030204" pitchFamily="34" charset="0"/>
              </a:rPr>
              <a:t>83mL; P &lt;</a:t>
            </a:r>
            <a:r>
              <a:rPr kumimoji="0" lang="en-US" altLang="ja-JP" sz="900" b="0" i="0" u="none" strike="noStrike" cap="none" normalizeH="0" baseline="0" dirty="0">
                <a:ln>
                  <a:noFill/>
                </a:ln>
                <a:solidFill>
                  <a:schemeClr val="tx1"/>
                </a:solidFill>
                <a:effectLst/>
                <a:cs typeface="Calibri" panose="020F0502020204030204" pitchFamily="34" charset="0"/>
              </a:rPr>
              <a:t> 0.001</a:t>
            </a:r>
            <a:endParaRPr kumimoji="0" lang="en-US" altLang="zh-CN" sz="800" b="0" i="0" u="none" strike="noStrike" cap="none" normalizeH="0" baseline="0" dirty="0">
              <a:ln>
                <a:noFill/>
              </a:ln>
              <a:solidFill>
                <a:schemeClr val="tx1"/>
              </a:solidFill>
              <a:effectLst/>
            </a:endParaRPr>
          </a:p>
          <a:p>
            <a:pPr marL="0" marR="0" lvl="0" indent="0" algn="l" defTabSz="914400" rtl="0" eaLnBrk="0" fontAlgn="base" latinLnBrk="0" hangingPunct="0">
              <a:lnSpc>
                <a:spcPct val="130000"/>
              </a:lnSpc>
              <a:spcBef>
                <a:spcPct val="0"/>
              </a:spcBef>
              <a:spcAft>
                <a:spcPct val="0"/>
              </a:spcAft>
              <a:buClrTx/>
              <a:buSzTx/>
              <a:buFontTx/>
              <a:buNone/>
            </a:pPr>
            <a:r>
              <a:rPr kumimoji="0" lang="en-US" altLang="zh-CN" sz="700" b="0" i="0" u="none" strike="noStrike" cap="none" normalizeH="0" baseline="0" dirty="0">
                <a:ln>
                  <a:noFill/>
                </a:ln>
                <a:solidFill>
                  <a:schemeClr val="tx1"/>
                </a:solidFill>
                <a:effectLst/>
                <a:cs typeface="Calibri" panose="020F0502020204030204" pitchFamily="34" charset="0"/>
              </a:rPr>
              <a:t>(95% CI: 42, 125)</a:t>
            </a:r>
            <a:endParaRPr kumimoji="0" lang="en-US" altLang="zh-CN" sz="1800" b="0" i="0" u="none" strike="noStrike" cap="none" normalizeH="0" baseline="0" dirty="0">
              <a:ln>
                <a:noFill/>
              </a:ln>
              <a:solidFill>
                <a:schemeClr val="tx1"/>
              </a:solidFill>
              <a:effectLst/>
            </a:endParaRPr>
          </a:p>
        </p:txBody>
      </p:sp>
      <p:sp>
        <p:nvSpPr>
          <p:cNvPr id="47" name="Text Box 32"/>
          <p:cNvSpPr txBox="1">
            <a:spLocks noChangeArrowheads="1"/>
          </p:cNvSpPr>
          <p:nvPr/>
        </p:nvSpPr>
        <p:spPr bwMode="auto">
          <a:xfrm>
            <a:off x="6955360" y="2237889"/>
            <a:ext cx="788116" cy="3200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0" fontAlgn="base" latinLnBrk="0" hangingPunct="0">
              <a:lnSpc>
                <a:spcPct val="130000"/>
              </a:lnSpc>
              <a:spcBef>
                <a:spcPct val="0"/>
              </a:spcBef>
              <a:spcAft>
                <a:spcPct val="0"/>
              </a:spcAft>
              <a:buClrTx/>
              <a:buSzTx/>
              <a:buFontTx/>
              <a:buNone/>
            </a:pPr>
            <a:r>
              <a:rPr kumimoji="0" lang="en-US" altLang="zh-CN" sz="900" b="0" i="0" u="none" strike="noStrike" cap="none" normalizeH="0" baseline="0" dirty="0">
                <a:ln>
                  <a:noFill/>
                </a:ln>
                <a:solidFill>
                  <a:schemeClr val="tx1"/>
                </a:solidFill>
                <a:effectLst/>
                <a:cs typeface="Calibri" panose="020F0502020204030204" pitchFamily="34" charset="0"/>
              </a:rPr>
              <a:t>62mL; P =</a:t>
            </a:r>
            <a:r>
              <a:rPr kumimoji="0" lang="en-US" altLang="ja-JP" sz="900" b="0" i="0" u="none" strike="noStrike" cap="none" normalizeH="0" baseline="0" dirty="0">
                <a:ln>
                  <a:noFill/>
                </a:ln>
                <a:solidFill>
                  <a:schemeClr val="tx1"/>
                </a:solidFill>
                <a:effectLst/>
                <a:cs typeface="Calibri" panose="020F0502020204030204" pitchFamily="34" charset="0"/>
              </a:rPr>
              <a:t> 0.02</a:t>
            </a:r>
            <a:endParaRPr kumimoji="0" lang="en-US" altLang="zh-CN" sz="900" b="0" i="0" u="none" strike="noStrike" cap="none" normalizeH="0" baseline="0" dirty="0">
              <a:ln>
                <a:noFill/>
              </a:ln>
              <a:solidFill>
                <a:schemeClr val="tx1"/>
              </a:solidFill>
              <a:effectLst/>
            </a:endParaRPr>
          </a:p>
          <a:p>
            <a:pPr marL="0" marR="0" lvl="0" indent="0" algn="l" defTabSz="914400" rtl="0" eaLnBrk="0" fontAlgn="base" latinLnBrk="0" hangingPunct="0">
              <a:lnSpc>
                <a:spcPct val="130000"/>
              </a:lnSpc>
              <a:spcBef>
                <a:spcPct val="0"/>
              </a:spcBef>
              <a:spcAft>
                <a:spcPct val="0"/>
              </a:spcAft>
              <a:buClrTx/>
              <a:buSzTx/>
              <a:buFontTx/>
              <a:buNone/>
            </a:pPr>
            <a:r>
              <a:rPr kumimoji="0" lang="en-US" altLang="zh-CN" sz="700" b="0" i="0" u="none" strike="noStrike" cap="none" normalizeH="0" baseline="0" dirty="0">
                <a:ln>
                  <a:noFill/>
                </a:ln>
                <a:solidFill>
                  <a:schemeClr val="tx1"/>
                </a:solidFill>
                <a:effectLst/>
                <a:cs typeface="Calibri" panose="020F0502020204030204" pitchFamily="34" charset="0"/>
              </a:rPr>
              <a:t>(95% CI: 11, 113</a:t>
            </a:r>
            <a:r>
              <a:rPr kumimoji="0" lang="en-US" altLang="ja-JP" sz="700" b="0" i="0" u="none" strike="noStrike" cap="none" normalizeH="0" baseline="0" dirty="0">
                <a:ln>
                  <a:noFill/>
                </a:ln>
                <a:solidFill>
                  <a:schemeClr val="tx1"/>
                </a:solidFill>
                <a:effectLst/>
                <a:cs typeface="Calibri" panose="020F0502020204030204" pitchFamily="34" charset="0"/>
              </a:rPr>
              <a:t>)</a:t>
            </a:r>
            <a:endParaRPr kumimoji="0" lang="en-US" altLang="ja-JP" sz="700" b="0" i="0" u="none" strike="noStrike" cap="none" normalizeH="0" baseline="0" dirty="0">
              <a:ln>
                <a:noFill/>
              </a:ln>
              <a:solidFill>
                <a:schemeClr val="tx1"/>
              </a:solidFill>
              <a:effectLst/>
            </a:endParaRPr>
          </a:p>
        </p:txBody>
      </p:sp>
      <p:sp>
        <p:nvSpPr>
          <p:cNvPr id="48" name="Text Box 31"/>
          <p:cNvSpPr txBox="1">
            <a:spLocks noChangeArrowheads="1"/>
          </p:cNvSpPr>
          <p:nvPr/>
        </p:nvSpPr>
        <p:spPr bwMode="auto">
          <a:xfrm>
            <a:off x="6955360" y="3197126"/>
            <a:ext cx="763363" cy="3200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0" fontAlgn="base" latinLnBrk="0" hangingPunct="0">
              <a:lnSpc>
                <a:spcPct val="130000"/>
              </a:lnSpc>
              <a:spcBef>
                <a:spcPct val="0"/>
              </a:spcBef>
              <a:spcAft>
                <a:spcPct val="0"/>
              </a:spcAft>
              <a:buClrTx/>
              <a:buSzTx/>
              <a:buFontTx/>
              <a:buNone/>
            </a:pPr>
            <a:r>
              <a:rPr kumimoji="0" lang="en-US" altLang="zh-CN" sz="900" b="0" i="0" u="none" strike="noStrike" cap="none" normalizeH="0" baseline="0" dirty="0">
                <a:ln>
                  <a:noFill/>
                </a:ln>
                <a:solidFill>
                  <a:schemeClr val="tx1"/>
                </a:solidFill>
                <a:effectLst/>
                <a:cs typeface="Calibri" panose="020F0502020204030204" pitchFamily="34" charset="0"/>
              </a:rPr>
              <a:t>19mL; NS</a:t>
            </a:r>
            <a:endParaRPr kumimoji="0" lang="en-US" altLang="zh-CN" sz="900" b="0" i="0" u="none" strike="noStrike" cap="none" normalizeH="0" baseline="0" dirty="0">
              <a:ln>
                <a:noFill/>
              </a:ln>
              <a:solidFill>
                <a:schemeClr val="tx1"/>
              </a:solidFill>
              <a:effectLst/>
            </a:endParaRPr>
          </a:p>
          <a:p>
            <a:pPr marL="0" marR="0" lvl="0" indent="0" algn="l" defTabSz="914400" rtl="0" eaLnBrk="0" fontAlgn="base" latinLnBrk="0" hangingPunct="0">
              <a:lnSpc>
                <a:spcPct val="130000"/>
              </a:lnSpc>
              <a:spcBef>
                <a:spcPct val="0"/>
              </a:spcBef>
              <a:spcAft>
                <a:spcPct val="0"/>
              </a:spcAft>
              <a:buClrTx/>
              <a:buSzTx/>
              <a:buFontTx/>
              <a:buNone/>
            </a:pPr>
            <a:r>
              <a:rPr kumimoji="0" lang="en-US" altLang="zh-CN" sz="700" b="0" i="0" u="none" strike="noStrike" cap="none" normalizeH="0" baseline="0" dirty="0">
                <a:ln>
                  <a:noFill/>
                </a:ln>
                <a:solidFill>
                  <a:schemeClr val="tx1"/>
                </a:solidFill>
                <a:effectLst/>
                <a:cs typeface="Calibri" panose="020F0502020204030204" pitchFamily="34" charset="0"/>
              </a:rPr>
              <a:t>(95% CI: -29, 67)</a:t>
            </a:r>
            <a:endParaRPr kumimoji="0" lang="en-US" altLang="zh-CN" sz="700" b="0" i="0" u="none" strike="noStrike" cap="none" normalizeH="0" baseline="0" dirty="0">
              <a:ln>
                <a:noFill/>
              </a:ln>
              <a:solidFill>
                <a:schemeClr val="tx1"/>
              </a:solidFill>
              <a:effectLst/>
            </a:endParaRPr>
          </a:p>
        </p:txBody>
      </p:sp>
      <p:sp>
        <p:nvSpPr>
          <p:cNvPr id="49" name="Text Box 30"/>
          <p:cNvSpPr txBox="1">
            <a:spLocks noChangeArrowheads="1"/>
          </p:cNvSpPr>
          <p:nvPr/>
        </p:nvSpPr>
        <p:spPr bwMode="auto">
          <a:xfrm>
            <a:off x="6955360" y="3854532"/>
            <a:ext cx="763363" cy="3200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0" fontAlgn="base" latinLnBrk="0" hangingPunct="0">
              <a:lnSpc>
                <a:spcPct val="130000"/>
              </a:lnSpc>
              <a:spcBef>
                <a:spcPct val="0"/>
              </a:spcBef>
              <a:spcAft>
                <a:spcPct val="0"/>
              </a:spcAft>
              <a:buClrTx/>
              <a:buSzTx/>
              <a:buFontTx/>
              <a:buNone/>
            </a:pPr>
            <a:r>
              <a:rPr kumimoji="0" lang="en-US" altLang="zh-CN" sz="900" b="0" i="0" u="none" strike="noStrike" cap="none" normalizeH="0" baseline="0" dirty="0">
                <a:ln>
                  <a:noFill/>
                </a:ln>
                <a:solidFill>
                  <a:schemeClr val="tx1"/>
                </a:solidFill>
                <a:effectLst/>
                <a:cs typeface="Calibri" panose="020F0502020204030204" pitchFamily="34" charset="0"/>
              </a:rPr>
              <a:t>-10mL; NS</a:t>
            </a:r>
            <a:endParaRPr kumimoji="0" lang="en-US" altLang="zh-CN" sz="900" b="0" i="0" u="none" strike="noStrike" cap="none" normalizeH="0" baseline="0" dirty="0">
              <a:ln>
                <a:noFill/>
              </a:ln>
              <a:solidFill>
                <a:schemeClr val="tx1"/>
              </a:solidFill>
              <a:effectLst/>
            </a:endParaRPr>
          </a:p>
          <a:p>
            <a:pPr marL="0" marR="0" lvl="0" indent="0" algn="l" defTabSz="914400" rtl="0" eaLnBrk="0" fontAlgn="base" latinLnBrk="0" hangingPunct="0">
              <a:lnSpc>
                <a:spcPct val="130000"/>
              </a:lnSpc>
              <a:spcBef>
                <a:spcPct val="0"/>
              </a:spcBef>
              <a:spcAft>
                <a:spcPct val="0"/>
              </a:spcAft>
              <a:buClrTx/>
              <a:buSzTx/>
              <a:buFontTx/>
              <a:buNone/>
            </a:pPr>
            <a:r>
              <a:rPr kumimoji="0" lang="en-US" altLang="zh-CN" sz="700" b="0" i="0" u="none" strike="noStrike" cap="none" normalizeH="0" baseline="0" dirty="0">
                <a:ln>
                  <a:noFill/>
                </a:ln>
                <a:solidFill>
                  <a:schemeClr val="tx1"/>
                </a:solidFill>
                <a:effectLst/>
                <a:cs typeface="Calibri" panose="020F0502020204030204" pitchFamily="34" charset="0"/>
              </a:rPr>
              <a:t>(95% CI: -54, 33)</a:t>
            </a:r>
            <a:endParaRPr kumimoji="0" lang="en-US" altLang="zh-CN" sz="700" b="0" i="0" u="none" strike="noStrike" cap="none" normalizeH="0" baseline="0" dirty="0">
              <a:ln>
                <a:noFill/>
              </a:ln>
              <a:solidFill>
                <a:schemeClr val="tx1"/>
              </a:solidFill>
              <a:effectLst/>
            </a:endParaRPr>
          </a:p>
        </p:txBody>
      </p:sp>
      <p:sp>
        <p:nvSpPr>
          <p:cNvPr id="50" name="Text Box 29"/>
          <p:cNvSpPr txBox="1">
            <a:spLocks noChangeArrowheads="1"/>
          </p:cNvSpPr>
          <p:nvPr/>
        </p:nvSpPr>
        <p:spPr bwMode="auto">
          <a:xfrm>
            <a:off x="6955360" y="4545098"/>
            <a:ext cx="771308" cy="3200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0" fontAlgn="base" latinLnBrk="0" hangingPunct="0">
              <a:lnSpc>
                <a:spcPct val="130000"/>
              </a:lnSpc>
              <a:spcBef>
                <a:spcPct val="0"/>
              </a:spcBef>
              <a:spcAft>
                <a:spcPct val="0"/>
              </a:spcAft>
              <a:buClrTx/>
              <a:buSzTx/>
              <a:buFontTx/>
              <a:buNone/>
            </a:pPr>
            <a:r>
              <a:rPr kumimoji="0" lang="en-US" altLang="zh-CN" sz="900" b="0" i="0" u="none" strike="noStrike" cap="none" normalizeH="0" baseline="0" dirty="0">
                <a:ln>
                  <a:noFill/>
                </a:ln>
                <a:solidFill>
                  <a:schemeClr val="tx1"/>
                </a:solidFill>
                <a:effectLst/>
                <a:cs typeface="Calibri" panose="020F0502020204030204" pitchFamily="34" charset="0"/>
              </a:rPr>
              <a:t>-9.0mL; NS</a:t>
            </a:r>
            <a:endParaRPr kumimoji="0" lang="en-US" altLang="zh-CN" sz="900" b="0" i="0" u="none" strike="noStrike" cap="none" normalizeH="0" baseline="0" dirty="0">
              <a:ln>
                <a:noFill/>
              </a:ln>
              <a:solidFill>
                <a:schemeClr val="tx1"/>
              </a:solidFill>
              <a:effectLst/>
            </a:endParaRPr>
          </a:p>
          <a:p>
            <a:pPr marL="0" marR="0" lvl="0" indent="0" algn="l" defTabSz="914400" rtl="0" eaLnBrk="0" fontAlgn="base" latinLnBrk="0" hangingPunct="0">
              <a:lnSpc>
                <a:spcPct val="130000"/>
              </a:lnSpc>
              <a:spcBef>
                <a:spcPct val="0"/>
              </a:spcBef>
              <a:spcAft>
                <a:spcPct val="0"/>
              </a:spcAft>
              <a:buClrTx/>
              <a:buSzTx/>
              <a:buFontTx/>
              <a:buNone/>
            </a:pPr>
            <a:r>
              <a:rPr kumimoji="0" lang="en-US" altLang="zh-CN" sz="700" b="0" i="0" u="none" strike="noStrike" cap="none" normalizeH="0" baseline="0" dirty="0">
                <a:ln>
                  <a:noFill/>
                </a:ln>
                <a:solidFill>
                  <a:schemeClr val="tx1"/>
                </a:solidFill>
                <a:effectLst/>
                <a:cs typeface="Calibri" panose="020F0502020204030204" pitchFamily="34" charset="0"/>
              </a:rPr>
              <a:t>(95% CI: -60.1, 42.1)</a:t>
            </a:r>
            <a:endParaRPr kumimoji="0" lang="en-US" altLang="zh-CN" sz="700" b="0" i="0" u="none" strike="noStrike" cap="none" normalizeH="0" baseline="0" dirty="0">
              <a:ln>
                <a:noFill/>
              </a:ln>
              <a:solidFill>
                <a:schemeClr val="tx1"/>
              </a:solidFill>
              <a:effectLst/>
            </a:endParaRPr>
          </a:p>
        </p:txBody>
      </p:sp>
      <p:sp>
        <p:nvSpPr>
          <p:cNvPr id="51" name="Text Box 38"/>
          <p:cNvSpPr txBox="1">
            <a:spLocks noChangeArrowheads="1"/>
          </p:cNvSpPr>
          <p:nvPr/>
        </p:nvSpPr>
        <p:spPr bwMode="auto">
          <a:xfrm>
            <a:off x="7783376" y="1670825"/>
            <a:ext cx="754073" cy="3200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0" fontAlgn="base" latinLnBrk="0" hangingPunct="0">
              <a:lnSpc>
                <a:spcPct val="130000"/>
              </a:lnSpc>
              <a:spcBef>
                <a:spcPct val="0"/>
              </a:spcBef>
              <a:spcAft>
                <a:spcPct val="0"/>
              </a:spcAft>
              <a:buClrTx/>
              <a:buSzTx/>
              <a:buFontTx/>
              <a:buNone/>
            </a:pPr>
            <a:r>
              <a:rPr kumimoji="0" lang="en-US" altLang="zh-CN" sz="900" b="0" i="0" u="none" strike="noStrike" cap="none" normalizeH="0" baseline="0" dirty="0">
                <a:ln>
                  <a:noFill/>
                </a:ln>
                <a:solidFill>
                  <a:schemeClr val="tx1"/>
                </a:solidFill>
                <a:effectLst/>
                <a:cs typeface="Calibri" panose="020F0502020204030204" pitchFamily="34" charset="0"/>
              </a:rPr>
              <a:t>-3.4; P = 0.002</a:t>
            </a:r>
            <a:endParaRPr kumimoji="0" lang="en-US" altLang="zh-CN" sz="800" b="0" i="0" u="none" strike="noStrike" cap="none" normalizeH="0" baseline="0" dirty="0">
              <a:ln>
                <a:noFill/>
              </a:ln>
              <a:solidFill>
                <a:schemeClr val="tx1"/>
              </a:solidFill>
              <a:effectLst/>
            </a:endParaRPr>
          </a:p>
          <a:p>
            <a:pPr marL="0" marR="0" lvl="0" indent="0" algn="l" defTabSz="914400" rtl="0" eaLnBrk="0" fontAlgn="base" latinLnBrk="0" hangingPunct="0">
              <a:lnSpc>
                <a:spcPct val="130000"/>
              </a:lnSpc>
              <a:spcBef>
                <a:spcPct val="0"/>
              </a:spcBef>
              <a:spcAft>
                <a:spcPct val="0"/>
              </a:spcAft>
              <a:buClrTx/>
              <a:buSzTx/>
              <a:buFontTx/>
              <a:buNone/>
            </a:pPr>
            <a:r>
              <a:rPr kumimoji="0" lang="en-US" altLang="zh-CN" sz="700" b="0" i="0" u="none" strike="noStrike" cap="none" normalizeH="0" baseline="0" dirty="0">
                <a:ln>
                  <a:noFill/>
                </a:ln>
                <a:solidFill>
                  <a:schemeClr val="tx1"/>
                </a:solidFill>
                <a:effectLst/>
                <a:cs typeface="Calibri" panose="020F0502020204030204" pitchFamily="34" charset="0"/>
              </a:rPr>
              <a:t>(95% CI: -5.5, -1.3)</a:t>
            </a:r>
            <a:endParaRPr kumimoji="0" lang="en-US" altLang="zh-CN" sz="700" b="0" i="0" u="none" strike="noStrike" cap="none" normalizeH="0" baseline="0" dirty="0">
              <a:ln>
                <a:noFill/>
              </a:ln>
              <a:solidFill>
                <a:schemeClr val="tx1"/>
              </a:solidFill>
              <a:effectLst/>
            </a:endParaRPr>
          </a:p>
        </p:txBody>
      </p:sp>
      <p:sp>
        <p:nvSpPr>
          <p:cNvPr id="52" name="Text Box 37"/>
          <p:cNvSpPr txBox="1">
            <a:spLocks noChangeArrowheads="1"/>
          </p:cNvSpPr>
          <p:nvPr/>
        </p:nvSpPr>
        <p:spPr bwMode="auto">
          <a:xfrm>
            <a:off x="7783376" y="2237889"/>
            <a:ext cx="754073" cy="3200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0" fontAlgn="base" latinLnBrk="0" hangingPunct="0">
              <a:lnSpc>
                <a:spcPct val="130000"/>
              </a:lnSpc>
              <a:spcBef>
                <a:spcPct val="0"/>
              </a:spcBef>
              <a:spcAft>
                <a:spcPct val="0"/>
              </a:spcAft>
              <a:buClrTx/>
              <a:buSzTx/>
              <a:buFontTx/>
              <a:buNone/>
            </a:pPr>
            <a:r>
              <a:rPr kumimoji="0" lang="en-US" altLang="zh-CN" sz="900" b="0" i="0" u="none" strike="noStrike" cap="none" normalizeH="0" baseline="0" dirty="0">
                <a:ln>
                  <a:noFill/>
                </a:ln>
                <a:solidFill>
                  <a:schemeClr val="tx1"/>
                </a:solidFill>
                <a:effectLst/>
                <a:cs typeface="Calibri" panose="020F0502020204030204" pitchFamily="34" charset="0"/>
              </a:rPr>
              <a:t>-3.4</a:t>
            </a:r>
            <a:r>
              <a:rPr kumimoji="0" lang="en-US" altLang="zh-CN" sz="900" b="0" i="0" u="none" strike="noStrike" cap="none" normalizeH="0" baseline="30000" dirty="0">
                <a:ln>
                  <a:noFill/>
                </a:ln>
                <a:solidFill>
                  <a:schemeClr val="tx1"/>
                </a:solidFill>
                <a:effectLst/>
                <a:cs typeface="Calibri" panose="020F0502020204030204" pitchFamily="34" charset="0"/>
              </a:rPr>
              <a:t>e</a:t>
            </a:r>
            <a:endParaRPr kumimoji="0" lang="en-US" altLang="zh-CN" sz="800" b="0" i="0" u="none" strike="noStrike" cap="none" normalizeH="0" baseline="0" dirty="0">
              <a:ln>
                <a:noFill/>
              </a:ln>
              <a:solidFill>
                <a:schemeClr val="tx1"/>
              </a:solidFill>
              <a:effectLst/>
            </a:endParaRPr>
          </a:p>
          <a:p>
            <a:pPr marL="0" marR="0" lvl="0" indent="0" algn="l" defTabSz="914400" rtl="0" eaLnBrk="0" fontAlgn="base" latinLnBrk="0" hangingPunct="0">
              <a:lnSpc>
                <a:spcPct val="130000"/>
              </a:lnSpc>
              <a:spcBef>
                <a:spcPct val="0"/>
              </a:spcBef>
              <a:spcAft>
                <a:spcPct val="0"/>
              </a:spcAft>
              <a:buClrTx/>
              <a:buSzTx/>
              <a:buFontTx/>
              <a:buNone/>
            </a:pPr>
            <a:r>
              <a:rPr kumimoji="0" lang="en-US" altLang="zh-CN" sz="700" b="0" i="0" u="none" strike="noStrike" cap="none" normalizeH="0" baseline="0" dirty="0">
                <a:ln>
                  <a:noFill/>
                </a:ln>
                <a:solidFill>
                  <a:schemeClr val="tx1"/>
                </a:solidFill>
                <a:effectLst/>
                <a:cs typeface="Calibri" panose="020F0502020204030204" pitchFamily="34" charset="0"/>
              </a:rPr>
              <a:t>(95% CI: -5.8, -0.9)</a:t>
            </a:r>
            <a:endParaRPr kumimoji="0" lang="en-US" altLang="zh-CN" sz="700" b="0" i="0" u="none" strike="noStrike" cap="none" normalizeH="0" baseline="0" dirty="0">
              <a:ln>
                <a:noFill/>
              </a:ln>
              <a:solidFill>
                <a:schemeClr val="tx1"/>
              </a:solidFill>
              <a:effectLst/>
            </a:endParaRPr>
          </a:p>
        </p:txBody>
      </p:sp>
      <p:sp>
        <p:nvSpPr>
          <p:cNvPr id="53" name="Text Box 36"/>
          <p:cNvSpPr txBox="1">
            <a:spLocks noChangeArrowheads="1"/>
          </p:cNvSpPr>
          <p:nvPr/>
        </p:nvSpPr>
        <p:spPr bwMode="auto">
          <a:xfrm>
            <a:off x="7783376" y="3197126"/>
            <a:ext cx="785244" cy="3200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0" fontAlgn="base" latinLnBrk="0" hangingPunct="0">
              <a:lnSpc>
                <a:spcPct val="130000"/>
              </a:lnSpc>
              <a:spcBef>
                <a:spcPct val="0"/>
              </a:spcBef>
              <a:spcAft>
                <a:spcPct val="0"/>
              </a:spcAft>
              <a:buClrTx/>
              <a:buSzTx/>
              <a:buFontTx/>
              <a:buNone/>
            </a:pPr>
            <a:r>
              <a:rPr kumimoji="0" lang="en-US" altLang="zh-CN" sz="900" b="0" i="0" u="none" strike="noStrike" cap="none" normalizeH="0" baseline="0" dirty="0">
                <a:ln>
                  <a:noFill/>
                </a:ln>
                <a:solidFill>
                  <a:schemeClr val="tx1"/>
                </a:solidFill>
                <a:effectLst/>
                <a:cs typeface="Calibri" panose="020F0502020204030204" pitchFamily="34" charset="0"/>
              </a:rPr>
              <a:t>-1.8; NS</a:t>
            </a:r>
            <a:endParaRPr kumimoji="0" lang="en-US" altLang="zh-CN" sz="900" b="0" i="0" u="none" strike="noStrike" cap="none" normalizeH="0" baseline="0" dirty="0">
              <a:ln>
                <a:noFill/>
              </a:ln>
              <a:solidFill>
                <a:schemeClr val="tx1"/>
              </a:solidFill>
              <a:effectLst/>
            </a:endParaRPr>
          </a:p>
          <a:p>
            <a:pPr marL="0" marR="0" lvl="0" indent="0" algn="l" defTabSz="914400" rtl="0" eaLnBrk="0" fontAlgn="base" latinLnBrk="0" hangingPunct="0">
              <a:lnSpc>
                <a:spcPct val="130000"/>
              </a:lnSpc>
              <a:spcBef>
                <a:spcPct val="0"/>
              </a:spcBef>
              <a:spcAft>
                <a:spcPct val="0"/>
              </a:spcAft>
              <a:buClrTx/>
              <a:buSzTx/>
              <a:buFontTx/>
              <a:buNone/>
            </a:pPr>
            <a:r>
              <a:rPr kumimoji="0" lang="en-US" altLang="zh-CN" sz="700" b="0" i="0" u="none" strike="noStrike" cap="none" normalizeH="0" baseline="0" dirty="0">
                <a:ln>
                  <a:noFill/>
                </a:ln>
                <a:solidFill>
                  <a:schemeClr val="tx1"/>
                </a:solidFill>
                <a:effectLst/>
                <a:cs typeface="Calibri" panose="020F0502020204030204" pitchFamily="34" charset="0"/>
              </a:rPr>
              <a:t>(95% CI: -4.5, 0.8)</a:t>
            </a:r>
            <a:endParaRPr kumimoji="0" lang="en-US" altLang="zh-CN" sz="700" b="0" i="0" u="none" strike="noStrike" cap="none" normalizeH="0" baseline="0" dirty="0">
              <a:ln>
                <a:noFill/>
              </a:ln>
              <a:solidFill>
                <a:schemeClr val="tx1"/>
              </a:solidFill>
              <a:effectLst/>
            </a:endParaRPr>
          </a:p>
        </p:txBody>
      </p:sp>
      <p:sp>
        <p:nvSpPr>
          <p:cNvPr id="54" name="Text Box 35"/>
          <p:cNvSpPr txBox="1">
            <a:spLocks noChangeArrowheads="1"/>
          </p:cNvSpPr>
          <p:nvPr/>
        </p:nvSpPr>
        <p:spPr bwMode="auto">
          <a:xfrm>
            <a:off x="7783376" y="3854532"/>
            <a:ext cx="763364" cy="3200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0" fontAlgn="base" latinLnBrk="0" hangingPunct="0">
              <a:lnSpc>
                <a:spcPct val="130000"/>
              </a:lnSpc>
              <a:spcBef>
                <a:spcPct val="0"/>
              </a:spcBef>
              <a:spcAft>
                <a:spcPct val="0"/>
              </a:spcAft>
              <a:buClrTx/>
              <a:buSzTx/>
              <a:buFontTx/>
              <a:buNone/>
            </a:pPr>
            <a:r>
              <a:rPr kumimoji="0" lang="en-US" altLang="zh-CN" sz="900" b="0" i="0" u="none" strike="noStrike" cap="none" normalizeH="0" baseline="0" dirty="0">
                <a:ln>
                  <a:noFill/>
                </a:ln>
                <a:solidFill>
                  <a:schemeClr val="tx1"/>
                </a:solidFill>
                <a:effectLst/>
                <a:cs typeface="Calibri" panose="020F0502020204030204" pitchFamily="34" charset="0"/>
              </a:rPr>
              <a:t>0.2;</a:t>
            </a:r>
            <a:r>
              <a:rPr kumimoji="0" lang="en-US" altLang="ja-JP" sz="900" b="0" i="0" u="none" strike="noStrike" cap="none" normalizeH="0" baseline="0" dirty="0">
                <a:ln>
                  <a:noFill/>
                </a:ln>
                <a:solidFill>
                  <a:schemeClr val="tx1"/>
                </a:solidFill>
                <a:effectLst/>
                <a:cs typeface="Calibri" panose="020F0502020204030204" pitchFamily="34" charset="0"/>
              </a:rPr>
              <a:t> NS</a:t>
            </a:r>
            <a:endParaRPr kumimoji="0" lang="en-US" altLang="zh-CN" sz="900" b="0" i="0" u="none" strike="noStrike" cap="none" normalizeH="0" baseline="0" dirty="0">
              <a:ln>
                <a:noFill/>
              </a:ln>
              <a:solidFill>
                <a:schemeClr val="tx1"/>
              </a:solidFill>
              <a:effectLst/>
            </a:endParaRPr>
          </a:p>
          <a:p>
            <a:pPr marL="0" marR="0" lvl="0" indent="0" algn="l" defTabSz="914400" rtl="0" eaLnBrk="0" fontAlgn="base" latinLnBrk="0" hangingPunct="0">
              <a:lnSpc>
                <a:spcPct val="130000"/>
              </a:lnSpc>
              <a:spcBef>
                <a:spcPct val="0"/>
              </a:spcBef>
              <a:spcAft>
                <a:spcPct val="0"/>
              </a:spcAft>
              <a:buClrTx/>
              <a:buSzTx/>
              <a:buFontTx/>
              <a:buNone/>
            </a:pPr>
            <a:r>
              <a:rPr kumimoji="0" lang="en-US" altLang="zh-CN" sz="700" b="0" i="0" u="none" strike="noStrike" cap="none" normalizeH="0" baseline="0" dirty="0">
                <a:ln>
                  <a:noFill/>
                </a:ln>
                <a:solidFill>
                  <a:schemeClr val="tx1"/>
                </a:solidFill>
                <a:effectLst/>
                <a:cs typeface="Calibri" panose="020F0502020204030204" pitchFamily="34" charset="0"/>
              </a:rPr>
              <a:t>(95% CI: -2.8, 3.2)</a:t>
            </a:r>
            <a:endParaRPr kumimoji="0" lang="en-US" altLang="zh-CN" sz="700" b="0" i="0" u="none" strike="noStrike" cap="none" normalizeH="0" baseline="0" dirty="0">
              <a:ln>
                <a:noFill/>
              </a:ln>
              <a:solidFill>
                <a:schemeClr val="tx1"/>
              </a:solidFill>
              <a:effectLst/>
            </a:endParaRPr>
          </a:p>
        </p:txBody>
      </p:sp>
      <p:sp>
        <p:nvSpPr>
          <p:cNvPr id="55" name="Text Box 34"/>
          <p:cNvSpPr txBox="1">
            <a:spLocks noChangeArrowheads="1"/>
          </p:cNvSpPr>
          <p:nvPr/>
        </p:nvSpPr>
        <p:spPr bwMode="auto">
          <a:xfrm>
            <a:off x="7783376" y="4545098"/>
            <a:ext cx="739041" cy="3200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0" fontAlgn="base" latinLnBrk="0" hangingPunct="0">
              <a:lnSpc>
                <a:spcPct val="130000"/>
              </a:lnSpc>
              <a:spcBef>
                <a:spcPct val="0"/>
              </a:spcBef>
              <a:spcAft>
                <a:spcPct val="0"/>
              </a:spcAft>
              <a:buClrTx/>
              <a:buSzTx/>
              <a:buFontTx/>
              <a:buNone/>
            </a:pPr>
            <a:r>
              <a:rPr kumimoji="0" lang="en-US" altLang="zh-CN" sz="900" b="0" i="0" u="none" strike="noStrike" cap="none" normalizeH="0" baseline="0" dirty="0">
                <a:ln>
                  <a:noFill/>
                </a:ln>
                <a:solidFill>
                  <a:schemeClr val="tx1"/>
                </a:solidFill>
                <a:effectLst/>
                <a:cs typeface="Calibri" panose="020F0502020204030204" pitchFamily="34" charset="0"/>
              </a:rPr>
              <a:t>-2.3; NS</a:t>
            </a:r>
            <a:endParaRPr kumimoji="0" lang="en-US" altLang="zh-CN" sz="900" b="0" i="0" u="none" strike="noStrike" cap="none" normalizeH="0" baseline="0" dirty="0">
              <a:ln>
                <a:noFill/>
              </a:ln>
              <a:solidFill>
                <a:schemeClr val="tx1"/>
              </a:solidFill>
              <a:effectLst/>
            </a:endParaRPr>
          </a:p>
          <a:p>
            <a:pPr marL="0" marR="0" lvl="0" indent="0" algn="l" defTabSz="914400" rtl="0" eaLnBrk="0" fontAlgn="base" latinLnBrk="0" hangingPunct="0">
              <a:lnSpc>
                <a:spcPct val="130000"/>
              </a:lnSpc>
              <a:spcBef>
                <a:spcPct val="0"/>
              </a:spcBef>
              <a:spcAft>
                <a:spcPct val="0"/>
              </a:spcAft>
              <a:buClrTx/>
              <a:buSzTx/>
              <a:buFontTx/>
              <a:buNone/>
            </a:pPr>
            <a:r>
              <a:rPr kumimoji="0" lang="en-US" altLang="zh-CN" sz="700" b="0" i="0" u="none" strike="noStrike" cap="none" normalizeH="0" baseline="0" dirty="0">
                <a:ln>
                  <a:noFill/>
                </a:ln>
                <a:solidFill>
                  <a:schemeClr val="tx1"/>
                </a:solidFill>
                <a:effectLst/>
                <a:cs typeface="Calibri" panose="020F0502020204030204" pitchFamily="34" charset="0"/>
              </a:rPr>
              <a:t>(95% CI: -4.6, 0.1)</a:t>
            </a:r>
            <a:endParaRPr kumimoji="0" lang="en-US" altLang="zh-CN" sz="700" b="0" i="0" u="none" strike="noStrike" cap="none" normalizeH="0" baseline="0" dirty="0">
              <a:ln>
                <a:noFill/>
              </a:ln>
              <a:solidFill>
                <a:schemeClr val="tx1"/>
              </a:solidFill>
              <a:effectLst/>
            </a:endParaRPr>
          </a:p>
        </p:txBody>
      </p:sp>
      <p:grpSp>
        <p:nvGrpSpPr>
          <p:cNvPr id="2" name="Group 5"/>
          <p:cNvGrpSpPr/>
          <p:nvPr/>
        </p:nvGrpSpPr>
        <p:grpSpPr>
          <a:xfrm>
            <a:off x="10539080" y="0"/>
            <a:ext cx="1652920" cy="1699260"/>
            <a:chOff x="5105399" y="0"/>
            <a:chExt cx="1652920" cy="1699260"/>
          </a:xfrm>
        </p:grpSpPr>
        <p:pic>
          <p:nvPicPr>
            <p:cNvPr id="5"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20"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56"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57" name="Group 9"/>
          <p:cNvGrpSpPr/>
          <p:nvPr/>
        </p:nvGrpSpPr>
        <p:grpSpPr>
          <a:xfrm>
            <a:off x="10446950" y="0"/>
            <a:ext cx="1745050" cy="1652322"/>
            <a:chOff x="10446950" y="0"/>
            <a:chExt cx="1745050" cy="1652322"/>
          </a:xfrm>
        </p:grpSpPr>
        <p:pic>
          <p:nvPicPr>
            <p:cNvPr id="58"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59"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60" name="Group 19"/>
          <p:cNvGrpSpPr/>
          <p:nvPr/>
        </p:nvGrpSpPr>
        <p:grpSpPr>
          <a:xfrm>
            <a:off x="10240225" y="0"/>
            <a:ext cx="1951774" cy="1885964"/>
            <a:chOff x="10240225" y="0"/>
            <a:chExt cx="1951774" cy="1885964"/>
          </a:xfrm>
        </p:grpSpPr>
        <p:pic>
          <p:nvPicPr>
            <p:cNvPr id="61"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62"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63"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3.12 gives an algorithm for the Management of patients currently on LABA+ICS"/>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7" name="Title 6" descr="Figure 3.12 gives an algorithm for the Management of patients currently on LABA+ICS"/>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rPr>
              <a:t>Management of patients currently on LABA+ICS</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2049" name="图片 1"/>
          <p:cNvPicPr>
            <a:picLocks noChangeAspect="1" noChangeArrowheads="1"/>
          </p:cNvPicPr>
          <p:nvPr/>
        </p:nvPicPr>
        <p:blipFill rotWithShape="1">
          <a:blip r:embed="rId2">
            <a:extLst>
              <a:ext uri="{28A0092B-C50C-407E-A947-70E740481C1C}">
                <a14:useLocalDpi xmlns:a14="http://schemas.microsoft.com/office/drawing/2010/main" val="0"/>
              </a:ext>
            </a:extLst>
          </a:blip>
          <a:srcRect t="1545" r="1311" b="833"/>
          <a:stretch>
            <a:fillRect/>
          </a:stretch>
        </p:blipFill>
        <p:spPr bwMode="auto">
          <a:xfrm>
            <a:off x="2593915" y="548604"/>
            <a:ext cx="6307489" cy="5774293"/>
          </a:xfrm>
          <a:prstGeom prst="rect">
            <a:avLst/>
          </a:prstGeom>
          <a:noFill/>
          <a:extLst>
            <a:ext uri="{909E8E84-426E-40DD-AFC4-6F175D3DCCD1}">
              <a14:hiddenFill xmlns:a14="http://schemas.microsoft.com/office/drawing/2010/main">
                <a:solidFill>
                  <a:srgbClr val="FFFFFF"/>
                </a:solidFill>
              </a14:hiddenFill>
            </a:ext>
          </a:extLst>
        </p:spPr>
      </p:pic>
      <p:sp>
        <p:nvSpPr>
          <p:cNvPr id="5" name="文本框 2"/>
          <p:cNvSpPr txBox="1">
            <a:spLocks noChangeArrowheads="1"/>
          </p:cNvSpPr>
          <p:nvPr/>
        </p:nvSpPr>
        <p:spPr bwMode="auto">
          <a:xfrm>
            <a:off x="2871886" y="744764"/>
            <a:ext cx="5403850" cy="245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zh-CN" sz="1600" b="1" i="0" u="none" strike="noStrike" cap="none" normalizeH="0" baseline="0" dirty="0">
                <a:ln>
                  <a:noFill/>
                </a:ln>
                <a:solidFill>
                  <a:srgbClr val="FFFFFF"/>
                </a:solidFill>
                <a:effectLst/>
                <a:cs typeface="Calibri" panose="020F0502020204030204" pitchFamily="34" charset="0"/>
              </a:rPr>
              <a:t>对于当前正在接受</a:t>
            </a:r>
            <a:r>
              <a:rPr kumimoji="0" lang="en-US" altLang="zh-CN" sz="1600" b="1" i="0" u="none" strike="noStrike" cap="none" normalizeH="0" baseline="0" dirty="0">
                <a:ln>
                  <a:noFill/>
                </a:ln>
                <a:solidFill>
                  <a:srgbClr val="FFFFFF"/>
                </a:solidFill>
                <a:effectLst/>
                <a:cs typeface="Calibri" panose="020F0502020204030204" pitchFamily="34" charset="0"/>
              </a:rPr>
              <a:t> LABA + ICS </a:t>
            </a:r>
            <a:r>
              <a:rPr kumimoji="0" lang="zh-CN" altLang="en-US" sz="1600" b="1" i="0" u="none" strike="noStrike" cap="none" normalizeH="0" baseline="0" dirty="0">
                <a:ln>
                  <a:noFill/>
                </a:ln>
                <a:solidFill>
                  <a:srgbClr val="FFFFFF"/>
                </a:solidFill>
                <a:effectLst/>
                <a:cs typeface="Calibri" panose="020F0502020204030204" pitchFamily="34" charset="0"/>
              </a:rPr>
              <a:t>治疗患者的治疗方案管理</a:t>
            </a:r>
            <a:endParaRPr kumimoji="0" lang="zh-CN" altLang="en-US" sz="1600" b="0" i="0" u="none" strike="noStrike" cap="none" normalizeH="0" baseline="0" dirty="0">
              <a:ln>
                <a:noFill/>
              </a:ln>
              <a:solidFill>
                <a:schemeClr val="tx1"/>
              </a:solidFill>
              <a:effectLst/>
            </a:endParaRPr>
          </a:p>
        </p:txBody>
      </p:sp>
      <p:sp>
        <p:nvSpPr>
          <p:cNvPr id="20" name="Text Box 6"/>
          <p:cNvSpPr txBox="1">
            <a:spLocks noChangeArrowheads="1"/>
          </p:cNvSpPr>
          <p:nvPr/>
        </p:nvSpPr>
        <p:spPr bwMode="auto">
          <a:xfrm>
            <a:off x="8026362" y="955675"/>
            <a:ext cx="73501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400" b="1" i="0" u="none" strike="noStrike" cap="none" normalizeH="0" baseline="0" dirty="0">
                <a:ln>
                  <a:noFill/>
                </a:ln>
                <a:solidFill>
                  <a:srgbClr val="FFFFFF"/>
                </a:solidFill>
                <a:effectLst/>
                <a:cs typeface="Calibri" panose="020F0502020204030204" pitchFamily="34" charset="0"/>
              </a:rPr>
              <a:t>图 </a:t>
            </a:r>
            <a:r>
              <a:rPr kumimoji="0" lang="en-US" altLang="zh-CN" sz="1400" b="1" i="0" u="none" strike="noStrike" cap="none" normalizeH="0" baseline="0" dirty="0">
                <a:ln>
                  <a:noFill/>
                </a:ln>
                <a:solidFill>
                  <a:srgbClr val="FFFFFF"/>
                </a:solidFill>
                <a:effectLst/>
                <a:cs typeface="Calibri" panose="020F0502020204030204" pitchFamily="34" charset="0"/>
              </a:rPr>
              <a:t>3.12</a:t>
            </a:r>
            <a:endParaRPr kumimoji="0" lang="en-US" altLang="zh-CN" sz="1400" b="0" i="0" u="none" strike="noStrike" cap="none" normalizeH="0" baseline="0" dirty="0">
              <a:ln>
                <a:noFill/>
              </a:ln>
              <a:solidFill>
                <a:schemeClr val="tx1"/>
              </a:solidFill>
              <a:effectLst/>
            </a:endParaRPr>
          </a:p>
        </p:txBody>
      </p:sp>
      <p:sp>
        <p:nvSpPr>
          <p:cNvPr id="21" name="Text Box 11"/>
          <p:cNvSpPr txBox="1">
            <a:spLocks noChangeArrowheads="1"/>
          </p:cNvSpPr>
          <p:nvPr/>
        </p:nvSpPr>
        <p:spPr bwMode="auto">
          <a:xfrm>
            <a:off x="4961487" y="1670004"/>
            <a:ext cx="156088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1200" b="1" i="0" u="none" strike="noStrike" cap="none" normalizeH="0" baseline="0" dirty="0">
                <a:ln>
                  <a:noFill/>
                </a:ln>
                <a:solidFill>
                  <a:srgbClr val="1F3661"/>
                </a:solidFill>
                <a:effectLst/>
                <a:cs typeface="Calibri" panose="020F0502020204030204" pitchFamily="34" charset="0"/>
              </a:rPr>
              <a:t>当前正在接受</a:t>
            </a:r>
            <a:r>
              <a:rPr kumimoji="0" lang="en-US" altLang="zh-CN" sz="1200" b="1" i="0" u="none" strike="noStrike" cap="none" normalizeH="0" baseline="0" dirty="0">
                <a:ln>
                  <a:noFill/>
                </a:ln>
                <a:solidFill>
                  <a:srgbClr val="1F3661"/>
                </a:solidFill>
                <a:effectLst/>
                <a:cs typeface="Calibri" panose="020F0502020204030204" pitchFamily="34" charset="0"/>
              </a:rPr>
              <a:t>LABA+ICS</a:t>
            </a:r>
            <a:r>
              <a:rPr kumimoji="0" lang="zh-CN" altLang="en-US" sz="1200" b="1" i="0" u="none" strike="noStrike" cap="none" normalizeH="0" baseline="0" dirty="0">
                <a:ln>
                  <a:noFill/>
                </a:ln>
                <a:solidFill>
                  <a:srgbClr val="1F3661"/>
                </a:solidFill>
                <a:effectLst/>
                <a:cs typeface="Calibri" panose="020F0502020204030204" pitchFamily="34" charset="0"/>
              </a:rPr>
              <a:t>治疗的患者</a:t>
            </a:r>
            <a:endParaRPr kumimoji="0" lang="zh-CN" altLang="en-US" sz="1200" b="0" i="0" u="none" strike="noStrike" cap="none" normalizeH="0" baseline="0" dirty="0">
              <a:ln>
                <a:noFill/>
              </a:ln>
              <a:solidFill>
                <a:srgbClr val="1F3661"/>
              </a:solidFill>
              <a:effectLst/>
            </a:endParaRPr>
          </a:p>
        </p:txBody>
      </p:sp>
      <p:sp>
        <p:nvSpPr>
          <p:cNvPr id="22" name="Text Box 8"/>
          <p:cNvSpPr txBox="1">
            <a:spLocks noChangeArrowheads="1"/>
          </p:cNvSpPr>
          <p:nvPr/>
        </p:nvSpPr>
        <p:spPr bwMode="auto">
          <a:xfrm>
            <a:off x="3010250" y="2675676"/>
            <a:ext cx="14379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85725" marR="0" lvl="0" indent="-85725" algn="ctr" defTabSz="914400" rtl="0" eaLnBrk="0" fontAlgn="base" latinLnBrk="0" hangingPunct="0">
              <a:spcBef>
                <a:spcPct val="0"/>
              </a:spcBef>
              <a:spcAft>
                <a:spcPct val="0"/>
              </a:spcAft>
              <a:buClr>
                <a:srgbClr val="E8A900"/>
              </a:buClr>
              <a:buSzTx/>
              <a:buFont typeface="Arial" panose="020B0604020202020204" pitchFamily="34" charset="0"/>
              <a:buChar char="•"/>
            </a:pPr>
            <a:r>
              <a:rPr kumimoji="0" lang="zh-CN" altLang="en-US" sz="1200" b="0" i="0" u="none" strike="noStrike" cap="none" normalizeH="0" baseline="0" dirty="0" smtClean="0">
                <a:ln>
                  <a:noFill/>
                </a:ln>
                <a:solidFill>
                  <a:schemeClr val="tx1"/>
                </a:solidFill>
                <a:effectLst/>
                <a:cs typeface="Calibri" panose="020F0502020204030204" pitchFamily="34" charset="0"/>
              </a:rPr>
              <a:t>当前</a:t>
            </a:r>
            <a:r>
              <a:rPr kumimoji="0" lang="zh-CN" altLang="en-US" sz="1200" b="0" i="0" u="none" strike="noStrike" cap="none" normalizeH="0" baseline="0" dirty="0">
                <a:ln>
                  <a:noFill/>
                </a:ln>
                <a:solidFill>
                  <a:schemeClr val="tx1"/>
                </a:solidFill>
                <a:effectLst/>
                <a:cs typeface="Calibri" panose="020F0502020204030204" pitchFamily="34" charset="0"/>
              </a:rPr>
              <a:t>无急性</a:t>
            </a:r>
            <a:r>
              <a:rPr kumimoji="0" lang="zh-CN" altLang="en-US" sz="1200" b="0" i="0" u="none" strike="noStrike" cap="none" normalizeH="0" baseline="0" dirty="0" smtClean="0">
                <a:ln>
                  <a:noFill/>
                </a:ln>
                <a:solidFill>
                  <a:schemeClr val="tx1"/>
                </a:solidFill>
                <a:effectLst/>
                <a:cs typeface="Calibri" panose="020F0502020204030204" pitchFamily="34" charset="0"/>
              </a:rPr>
              <a:t>加重</a:t>
            </a:r>
            <a:endParaRPr kumimoji="0" lang="en-US" altLang="zh-CN" sz="1200" b="0" i="0" u="none" strike="noStrike" cap="none" normalizeH="0" baseline="0" dirty="0" smtClean="0">
              <a:ln>
                <a:noFill/>
              </a:ln>
              <a:solidFill>
                <a:schemeClr val="tx1"/>
              </a:solidFill>
              <a:effectLst/>
              <a:cs typeface="Calibri" panose="020F0502020204030204" pitchFamily="34" charset="0"/>
            </a:endParaRPr>
          </a:p>
          <a:p>
            <a:pPr marL="85725" lvl="0" indent="-85725" algn="ctr" defTabSz="914400" eaLnBrk="0" fontAlgn="base" hangingPunct="0">
              <a:spcBef>
                <a:spcPct val="0"/>
              </a:spcBef>
              <a:spcAft>
                <a:spcPct val="0"/>
              </a:spcAft>
              <a:buClr>
                <a:srgbClr val="E8A900"/>
              </a:buClr>
              <a:buFont typeface="Arial" panose="020B0604020202020204" pitchFamily="34" charset="0"/>
              <a:buChar char="•"/>
            </a:pPr>
            <a:r>
              <a:rPr lang="zh-CN" altLang="en-US" sz="1200" dirty="0">
                <a:solidFill>
                  <a:prstClr val="black"/>
                </a:solidFill>
                <a:cs typeface="Calibri" panose="020F0502020204030204" pitchFamily="34" charset="0"/>
              </a:rPr>
              <a:t>既往治疗效果良好</a:t>
            </a:r>
            <a:r>
              <a:rPr lang="zh-CN" altLang="en-US" sz="1200" dirty="0" smtClean="0">
                <a:solidFill>
                  <a:srgbClr val="000000"/>
                </a:solidFill>
                <a:cs typeface="Calibri" panose="020F0502020204030204" pitchFamily="34" charset="0"/>
              </a:rPr>
              <a:t>*</a:t>
            </a:r>
            <a:endParaRPr kumimoji="0" lang="zh-CN" altLang="en-US" sz="1200" b="0" i="0" u="none" strike="noStrike" cap="none" normalizeH="0" baseline="0" dirty="0">
              <a:ln>
                <a:noFill/>
              </a:ln>
              <a:solidFill>
                <a:schemeClr val="tx1"/>
              </a:solidFill>
              <a:effectLst/>
            </a:endParaRPr>
          </a:p>
        </p:txBody>
      </p:sp>
      <p:sp>
        <p:nvSpPr>
          <p:cNvPr id="24" name="Text Box 5"/>
          <p:cNvSpPr txBox="1">
            <a:spLocks noChangeArrowheads="1"/>
          </p:cNvSpPr>
          <p:nvPr/>
        </p:nvSpPr>
        <p:spPr bwMode="auto">
          <a:xfrm>
            <a:off x="5154552" y="2683828"/>
            <a:ext cx="117957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85725" marR="0" lvl="0" indent="-85725" algn="ctr" defTabSz="914400" rtl="0" eaLnBrk="0" fontAlgn="base" latinLnBrk="0" hangingPunct="0">
              <a:spcBef>
                <a:spcPct val="0"/>
              </a:spcBef>
              <a:spcAft>
                <a:spcPct val="0"/>
              </a:spcAft>
              <a:buClr>
                <a:srgbClr val="E8A900"/>
              </a:buClr>
              <a:buSzTx/>
              <a:buFont typeface="Arial" panose="020B0604020202020204" pitchFamily="34" charset="0"/>
              <a:buChar char="•"/>
            </a:pPr>
            <a:r>
              <a:rPr kumimoji="0" lang="zh-CN" altLang="en-US" sz="1200" b="0" i="0" u="none" strike="noStrike" cap="none" normalizeH="0" baseline="0" dirty="0" smtClean="0">
                <a:ln>
                  <a:noFill/>
                </a:ln>
                <a:solidFill>
                  <a:schemeClr val="tx1"/>
                </a:solidFill>
                <a:effectLst/>
                <a:cs typeface="Calibri" panose="020F0502020204030204" pitchFamily="34" charset="0"/>
              </a:rPr>
              <a:t>无</a:t>
            </a:r>
            <a:r>
              <a:rPr kumimoji="0" lang="zh-CN" altLang="en-US" sz="1200" b="0" i="0" u="none" strike="noStrike" cap="none" normalizeH="0" baseline="0" dirty="0">
                <a:ln>
                  <a:noFill/>
                </a:ln>
                <a:solidFill>
                  <a:schemeClr val="tx1"/>
                </a:solidFill>
                <a:effectLst/>
                <a:cs typeface="Calibri" panose="020F0502020204030204" pitchFamily="34" charset="0"/>
              </a:rPr>
              <a:t>急性加重相关病史</a:t>
            </a:r>
            <a:endParaRPr kumimoji="0" lang="zh-CN" altLang="en-US" sz="1200" b="0" i="0" u="none" strike="noStrike" cap="none" normalizeH="0" baseline="0" dirty="0">
              <a:ln>
                <a:noFill/>
              </a:ln>
              <a:solidFill>
                <a:schemeClr val="tx1"/>
              </a:solidFill>
              <a:effectLst/>
            </a:endParaRPr>
          </a:p>
        </p:txBody>
      </p:sp>
      <p:sp>
        <p:nvSpPr>
          <p:cNvPr id="25" name="Text Box 10"/>
          <p:cNvSpPr txBox="1">
            <a:spLocks noChangeArrowheads="1"/>
          </p:cNvSpPr>
          <p:nvPr/>
        </p:nvSpPr>
        <p:spPr bwMode="auto">
          <a:xfrm>
            <a:off x="7217341" y="2752725"/>
            <a:ext cx="1096962"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85725" marR="0" lvl="0" indent="-85725" algn="ctr" defTabSz="914400" rtl="0" eaLnBrk="0" fontAlgn="base" latinLnBrk="0" hangingPunct="0">
              <a:spcBef>
                <a:spcPct val="0"/>
              </a:spcBef>
              <a:spcAft>
                <a:spcPct val="0"/>
              </a:spcAft>
              <a:buClr>
                <a:srgbClr val="E8A900"/>
              </a:buClr>
              <a:buSzTx/>
              <a:buFont typeface="Arial" panose="020B0604020202020204" pitchFamily="34" charset="0"/>
              <a:buChar char="•"/>
            </a:pPr>
            <a:r>
              <a:rPr kumimoji="0" lang="zh-CN" altLang="en-US" sz="1200" b="0" i="0" u="none" strike="noStrike" cap="none" normalizeH="0" baseline="0" dirty="0" smtClean="0">
                <a:ln>
                  <a:noFill/>
                </a:ln>
                <a:solidFill>
                  <a:schemeClr val="tx1"/>
                </a:solidFill>
                <a:effectLst/>
                <a:cs typeface="Calibri" panose="020F0502020204030204" pitchFamily="34" charset="0"/>
              </a:rPr>
              <a:t>当前</a:t>
            </a:r>
            <a:r>
              <a:rPr kumimoji="0" lang="zh-CN" altLang="en-US" sz="1200" b="0" i="0" u="none" strike="noStrike" cap="none" normalizeH="0" baseline="0" dirty="0">
                <a:ln>
                  <a:noFill/>
                </a:ln>
                <a:solidFill>
                  <a:schemeClr val="tx1"/>
                </a:solidFill>
                <a:effectLst/>
                <a:cs typeface="Calibri" panose="020F0502020204030204" pitchFamily="34" charset="0"/>
              </a:rPr>
              <a:t>急性加重</a:t>
            </a:r>
            <a:endParaRPr kumimoji="0" lang="zh-CN" altLang="en-US" sz="1200" b="0" i="0" u="none" strike="noStrike" cap="none" normalizeH="0" baseline="0" dirty="0">
              <a:ln>
                <a:noFill/>
              </a:ln>
              <a:solidFill>
                <a:schemeClr val="tx1"/>
              </a:solidFill>
              <a:effectLst/>
            </a:endParaRPr>
          </a:p>
        </p:txBody>
      </p:sp>
      <p:sp>
        <p:nvSpPr>
          <p:cNvPr id="26" name="Text Box 12"/>
          <p:cNvSpPr txBox="1">
            <a:spLocks noChangeArrowheads="1"/>
          </p:cNvSpPr>
          <p:nvPr/>
        </p:nvSpPr>
        <p:spPr bwMode="auto">
          <a:xfrm>
            <a:off x="2940784" y="3728780"/>
            <a:ext cx="7239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1200" b="1" i="0" u="none" strike="noStrike" cap="none" normalizeH="0" baseline="0" dirty="0">
                <a:ln>
                  <a:noFill/>
                </a:ln>
                <a:solidFill>
                  <a:srgbClr val="1F3661"/>
                </a:solidFill>
                <a:effectLst/>
                <a:cs typeface="Calibri" panose="020F0502020204030204" pitchFamily="34" charset="0"/>
              </a:rPr>
              <a:t>症状负担</a:t>
            </a:r>
            <a:endParaRPr kumimoji="0" lang="zh-CN" altLang="en-US" sz="1200" b="0" i="0" u="none" strike="noStrike" cap="none" normalizeH="0" baseline="0" dirty="0">
              <a:ln>
                <a:noFill/>
              </a:ln>
              <a:solidFill>
                <a:srgbClr val="1F3661"/>
              </a:solidFill>
              <a:effectLst/>
            </a:endParaRPr>
          </a:p>
          <a:p>
            <a:pPr marL="0" marR="0" lvl="0" indent="0" algn="ctr" defTabSz="914400" rtl="0" eaLnBrk="0" fontAlgn="base" latinLnBrk="0" hangingPunct="0">
              <a:spcBef>
                <a:spcPct val="0"/>
              </a:spcBef>
              <a:spcAft>
                <a:spcPct val="0"/>
              </a:spcAft>
              <a:buClrTx/>
              <a:buSzTx/>
              <a:buFontTx/>
              <a:buNone/>
            </a:pPr>
            <a:r>
              <a:rPr kumimoji="0" lang="zh-CN" altLang="en-US" sz="1200" b="1" i="0" u="none" strike="noStrike" cap="none" normalizeH="0" baseline="0" dirty="0">
                <a:ln>
                  <a:noFill/>
                </a:ln>
                <a:solidFill>
                  <a:srgbClr val="1F3661"/>
                </a:solidFill>
                <a:effectLst/>
                <a:cs typeface="Calibri" panose="020F0502020204030204" pitchFamily="34" charset="0"/>
              </a:rPr>
              <a:t>轻</a:t>
            </a:r>
            <a:endParaRPr kumimoji="0" lang="zh-CN" altLang="en-US" sz="1200" b="0" i="0" u="none" strike="noStrike" cap="none" normalizeH="0" baseline="0" dirty="0">
              <a:ln>
                <a:noFill/>
              </a:ln>
              <a:solidFill>
                <a:srgbClr val="1F3661"/>
              </a:solidFill>
              <a:effectLst/>
            </a:endParaRPr>
          </a:p>
        </p:txBody>
      </p:sp>
      <p:sp>
        <p:nvSpPr>
          <p:cNvPr id="27" name="Text Box 13"/>
          <p:cNvSpPr txBox="1">
            <a:spLocks noChangeArrowheads="1"/>
          </p:cNvSpPr>
          <p:nvPr/>
        </p:nvSpPr>
        <p:spPr bwMode="auto">
          <a:xfrm>
            <a:off x="3852010" y="3728780"/>
            <a:ext cx="8747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1200" b="1" i="0" u="none" strike="noStrike" cap="none" normalizeH="0" baseline="0" dirty="0">
                <a:ln>
                  <a:noFill/>
                </a:ln>
                <a:solidFill>
                  <a:srgbClr val="1F3661"/>
                </a:solidFill>
                <a:effectLst/>
                <a:cs typeface="Calibri" panose="020F0502020204030204" pitchFamily="34" charset="0"/>
              </a:rPr>
              <a:t>症状负担</a:t>
            </a:r>
            <a:endParaRPr kumimoji="0" lang="zh-CN" altLang="en-US" sz="1200" b="0" i="0" u="none" strike="noStrike" cap="none" normalizeH="0" baseline="0" dirty="0">
              <a:ln>
                <a:noFill/>
              </a:ln>
              <a:solidFill>
                <a:srgbClr val="1F3661"/>
              </a:solidFill>
              <a:effectLst/>
            </a:endParaRPr>
          </a:p>
          <a:p>
            <a:pPr marL="0" marR="0" lvl="0" indent="0" algn="ctr" defTabSz="914400" rtl="0" eaLnBrk="0" fontAlgn="base" latinLnBrk="0" hangingPunct="0">
              <a:spcBef>
                <a:spcPct val="0"/>
              </a:spcBef>
              <a:spcAft>
                <a:spcPct val="0"/>
              </a:spcAft>
              <a:buClrTx/>
              <a:buSzTx/>
              <a:buFontTx/>
              <a:buNone/>
            </a:pPr>
            <a:r>
              <a:rPr kumimoji="0" lang="zh-CN" altLang="en-US" sz="1200" b="1" i="0" u="none" strike="noStrike" cap="none" normalizeH="0" baseline="0" dirty="0">
                <a:ln>
                  <a:noFill/>
                </a:ln>
                <a:solidFill>
                  <a:srgbClr val="1F3661"/>
                </a:solidFill>
                <a:effectLst/>
                <a:cs typeface="Calibri" panose="020F0502020204030204" pitchFamily="34" charset="0"/>
              </a:rPr>
              <a:t>重</a:t>
            </a:r>
            <a:endParaRPr kumimoji="0" lang="zh-CN" altLang="en-US" sz="1200" b="0" i="0" u="none" strike="noStrike" cap="none" normalizeH="0" baseline="0" dirty="0">
              <a:ln>
                <a:noFill/>
              </a:ln>
              <a:solidFill>
                <a:srgbClr val="1F3661"/>
              </a:solidFill>
              <a:effectLst/>
            </a:endParaRPr>
          </a:p>
        </p:txBody>
      </p:sp>
      <p:sp>
        <p:nvSpPr>
          <p:cNvPr id="28" name="Text Box 3"/>
          <p:cNvSpPr txBox="1">
            <a:spLocks noChangeArrowheads="1"/>
          </p:cNvSpPr>
          <p:nvPr/>
        </p:nvSpPr>
        <p:spPr bwMode="auto">
          <a:xfrm>
            <a:off x="5124908" y="3793900"/>
            <a:ext cx="12350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1200" b="1" i="0" u="none" strike="noStrike" cap="none" normalizeH="0" baseline="0" dirty="0">
                <a:ln>
                  <a:noFill/>
                </a:ln>
                <a:solidFill>
                  <a:srgbClr val="1F3661"/>
                </a:solidFill>
                <a:effectLst/>
                <a:cs typeface="Calibri" panose="020F0502020204030204" pitchFamily="34" charset="0"/>
              </a:rPr>
              <a:t>考虑更换为</a:t>
            </a:r>
            <a:endParaRPr kumimoji="0" lang="zh-CN" altLang="en-US" sz="1200" b="0" i="0" u="none" strike="noStrike" cap="none" normalizeH="0" baseline="0" dirty="0">
              <a:ln>
                <a:noFill/>
              </a:ln>
              <a:solidFill>
                <a:srgbClr val="1F3661"/>
              </a:solidFill>
              <a:effectLst/>
            </a:endParaRPr>
          </a:p>
          <a:p>
            <a:pPr marL="0" marR="0" lvl="0" indent="0" algn="ctr" defTabSz="914400" rtl="0" eaLnBrk="0" fontAlgn="base" latinLnBrk="0" hangingPunct="0">
              <a:spcBef>
                <a:spcPct val="0"/>
              </a:spcBef>
              <a:spcAft>
                <a:spcPct val="0"/>
              </a:spcAft>
              <a:buClrTx/>
              <a:buSzTx/>
              <a:buFontTx/>
              <a:buNone/>
            </a:pPr>
            <a:r>
              <a:rPr kumimoji="0" lang="en-US" altLang="zh-CN" sz="1200" b="1" i="0" u="none" strike="noStrike" cap="none" normalizeH="0" baseline="0" dirty="0">
                <a:ln>
                  <a:noFill/>
                </a:ln>
                <a:solidFill>
                  <a:srgbClr val="1F3661"/>
                </a:solidFill>
                <a:effectLst/>
                <a:cs typeface="Calibri" panose="020F0502020204030204" pitchFamily="34" charset="0"/>
              </a:rPr>
              <a:t>LABA+LAMA</a:t>
            </a:r>
            <a:endParaRPr kumimoji="0" lang="en-US" altLang="zh-CN" sz="1200" b="0" i="0" u="none" strike="noStrike" cap="none" normalizeH="0" baseline="0" dirty="0">
              <a:ln>
                <a:noFill/>
              </a:ln>
              <a:solidFill>
                <a:srgbClr val="1F3661"/>
              </a:solidFill>
              <a:effectLst/>
            </a:endParaRPr>
          </a:p>
        </p:txBody>
      </p:sp>
      <p:sp>
        <p:nvSpPr>
          <p:cNvPr id="29" name="Text Box 16"/>
          <p:cNvSpPr txBox="1">
            <a:spLocks noChangeArrowheads="1"/>
          </p:cNvSpPr>
          <p:nvPr/>
        </p:nvSpPr>
        <p:spPr bwMode="auto">
          <a:xfrm>
            <a:off x="6865877" y="3717100"/>
            <a:ext cx="874712" cy="407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ts val="300"/>
              </a:spcAft>
              <a:buClrTx/>
              <a:buSzTx/>
              <a:buFontTx/>
              <a:buNone/>
            </a:pPr>
            <a:r>
              <a:rPr kumimoji="0" lang="zh-CN" altLang="en-US" sz="1200" b="1" i="0" u="none" strike="noStrike" cap="none" normalizeH="0" baseline="0" dirty="0">
                <a:ln>
                  <a:noFill/>
                </a:ln>
                <a:solidFill>
                  <a:srgbClr val="1F3661"/>
                </a:solidFill>
                <a:effectLst/>
                <a:cs typeface="Calibri" panose="020F0502020204030204" pitchFamily="34" charset="0"/>
              </a:rPr>
              <a:t>血</a:t>
            </a:r>
            <a:r>
              <a:rPr kumimoji="0" lang="en-US" altLang="zh-CN" sz="1200" b="1" i="0" u="none" strike="noStrike" cap="none" normalizeH="0" baseline="0" dirty="0">
                <a:ln>
                  <a:noFill/>
                </a:ln>
                <a:solidFill>
                  <a:srgbClr val="1F3661"/>
                </a:solidFill>
                <a:effectLst/>
                <a:cs typeface="Calibri" panose="020F0502020204030204" pitchFamily="34" charset="0"/>
              </a:rPr>
              <a:t>EOS</a:t>
            </a:r>
            <a:endParaRPr kumimoji="0" lang="en-US" altLang="zh-CN" sz="1200" b="0" i="0" u="none" strike="noStrike" cap="none" normalizeH="0" baseline="0" dirty="0">
              <a:ln>
                <a:noFill/>
              </a:ln>
              <a:solidFill>
                <a:srgbClr val="1F3661"/>
              </a:solidFill>
              <a:effectLst/>
            </a:endParaRPr>
          </a:p>
          <a:p>
            <a:pPr marL="0" marR="0" lvl="0" indent="0" algn="ctr" defTabSz="914400" rtl="0" eaLnBrk="0" fontAlgn="base" latinLnBrk="0" hangingPunct="0">
              <a:spcBef>
                <a:spcPct val="0"/>
              </a:spcBef>
              <a:spcAft>
                <a:spcPts val="300"/>
              </a:spcAft>
              <a:buClrTx/>
              <a:buSzTx/>
              <a:buFontTx/>
              <a:buNone/>
            </a:pPr>
            <a:r>
              <a:rPr kumimoji="0" lang="en-US" altLang="zh-CN" sz="1200" b="1" i="0" u="none" strike="noStrike" cap="none" normalizeH="0" baseline="0" dirty="0">
                <a:ln>
                  <a:noFill/>
                </a:ln>
                <a:solidFill>
                  <a:srgbClr val="1F3661"/>
                </a:solidFill>
                <a:effectLst/>
                <a:cs typeface="Calibri" panose="020F0502020204030204" pitchFamily="34" charset="0"/>
              </a:rPr>
              <a:t>&lt; 100</a:t>
            </a:r>
            <a:r>
              <a:rPr kumimoji="0" lang="zh-CN" altLang="en-US" sz="1200" b="1" i="0" u="none" strike="noStrike" cap="none" normalizeH="0" baseline="0" dirty="0">
                <a:ln>
                  <a:noFill/>
                </a:ln>
                <a:solidFill>
                  <a:srgbClr val="1F3661"/>
                </a:solidFill>
                <a:effectLst/>
                <a:cs typeface="Calibri" panose="020F0502020204030204" pitchFamily="34" charset="0"/>
              </a:rPr>
              <a:t>个</a:t>
            </a:r>
            <a:r>
              <a:rPr kumimoji="0" lang="en-US" altLang="zh-CN" sz="1200" b="1" i="0" u="none" strike="noStrike" cap="none" normalizeH="0" baseline="0" dirty="0">
                <a:ln>
                  <a:noFill/>
                </a:ln>
                <a:solidFill>
                  <a:srgbClr val="1F3661"/>
                </a:solidFill>
                <a:effectLst/>
                <a:cs typeface="Calibri" panose="020F0502020204030204" pitchFamily="34" charset="0"/>
              </a:rPr>
              <a:t>/</a:t>
            </a:r>
            <a:r>
              <a:rPr kumimoji="0" lang="en-US" altLang="zh-CN" sz="1200" b="1" i="0" u="none" strike="noStrike" cap="none" normalizeH="0" baseline="0" dirty="0" err="1">
                <a:ln>
                  <a:noFill/>
                </a:ln>
                <a:solidFill>
                  <a:srgbClr val="1F3661"/>
                </a:solidFill>
                <a:effectLst/>
                <a:cs typeface="Calibri" panose="020F0502020204030204" pitchFamily="34" charset="0"/>
              </a:rPr>
              <a:t>μL</a:t>
            </a:r>
            <a:endParaRPr kumimoji="0" lang="en-US" altLang="zh-CN" sz="1200" b="0" i="0" u="none" strike="noStrike" cap="none" normalizeH="0" baseline="0" dirty="0">
              <a:ln>
                <a:noFill/>
              </a:ln>
              <a:solidFill>
                <a:srgbClr val="1F3661"/>
              </a:solidFill>
              <a:effectLst/>
            </a:endParaRPr>
          </a:p>
        </p:txBody>
      </p:sp>
      <p:sp>
        <p:nvSpPr>
          <p:cNvPr id="30" name="Text Box 15"/>
          <p:cNvSpPr txBox="1">
            <a:spLocks noChangeArrowheads="1"/>
          </p:cNvSpPr>
          <p:nvPr/>
        </p:nvSpPr>
        <p:spPr bwMode="auto">
          <a:xfrm>
            <a:off x="7810909" y="3717100"/>
            <a:ext cx="875891" cy="407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ts val="300"/>
              </a:spcAft>
              <a:buClrTx/>
              <a:buSzTx/>
              <a:buFontTx/>
              <a:buNone/>
            </a:pPr>
            <a:r>
              <a:rPr kumimoji="0" lang="zh-CN" altLang="en-US" sz="1200" b="1" i="0" u="none" strike="noStrike" cap="none" normalizeH="0" baseline="0" dirty="0">
                <a:ln>
                  <a:noFill/>
                </a:ln>
                <a:solidFill>
                  <a:srgbClr val="1F3661"/>
                </a:solidFill>
                <a:effectLst/>
                <a:cs typeface="Calibri" panose="020F0502020204030204" pitchFamily="34" charset="0"/>
              </a:rPr>
              <a:t>血</a:t>
            </a:r>
            <a:r>
              <a:rPr kumimoji="0" lang="en-US" altLang="zh-CN" sz="1200" b="1" i="0" u="none" strike="noStrike" cap="none" normalizeH="0" baseline="0" dirty="0">
                <a:ln>
                  <a:noFill/>
                </a:ln>
                <a:solidFill>
                  <a:srgbClr val="1F3661"/>
                </a:solidFill>
                <a:effectLst/>
                <a:cs typeface="Calibri" panose="020F0502020204030204" pitchFamily="34" charset="0"/>
              </a:rPr>
              <a:t>EOS</a:t>
            </a:r>
            <a:endParaRPr kumimoji="0" lang="en-US" altLang="zh-CN" sz="1200" b="0" i="0" u="none" strike="noStrike" cap="none" normalizeH="0" baseline="0" dirty="0">
              <a:ln>
                <a:noFill/>
              </a:ln>
              <a:solidFill>
                <a:srgbClr val="1F3661"/>
              </a:solidFill>
              <a:effectLst/>
            </a:endParaRPr>
          </a:p>
          <a:p>
            <a:pPr marL="0" marR="0" lvl="0" indent="0" algn="ctr" defTabSz="914400" rtl="0" eaLnBrk="0" fontAlgn="base" latinLnBrk="0" hangingPunct="0">
              <a:spcBef>
                <a:spcPct val="0"/>
              </a:spcBef>
              <a:spcAft>
                <a:spcPts val="300"/>
              </a:spcAft>
              <a:buClrTx/>
              <a:buSzTx/>
              <a:buFontTx/>
              <a:buNone/>
            </a:pPr>
            <a:r>
              <a:rPr kumimoji="0" lang="en-US" altLang="zh-CN" sz="1200" b="1" i="0" u="none" strike="noStrike" cap="none" normalizeH="0" baseline="0" dirty="0">
                <a:ln>
                  <a:noFill/>
                </a:ln>
                <a:solidFill>
                  <a:srgbClr val="1F3661"/>
                </a:solidFill>
                <a:effectLst/>
                <a:cs typeface="Calibri" panose="020F0502020204030204" pitchFamily="34" charset="0"/>
              </a:rPr>
              <a:t>≥ 100</a:t>
            </a:r>
            <a:r>
              <a:rPr kumimoji="0" lang="zh-CN" altLang="en-US" sz="1200" b="1" i="0" u="none" strike="noStrike" cap="none" normalizeH="0" baseline="0" dirty="0">
                <a:ln>
                  <a:noFill/>
                </a:ln>
                <a:solidFill>
                  <a:srgbClr val="1F3661"/>
                </a:solidFill>
                <a:effectLst/>
                <a:cs typeface="Calibri" panose="020F0502020204030204" pitchFamily="34" charset="0"/>
              </a:rPr>
              <a:t>个</a:t>
            </a:r>
            <a:r>
              <a:rPr kumimoji="0" lang="en-US" altLang="zh-CN" sz="1200" b="1" i="0" u="none" strike="noStrike" cap="none" normalizeH="0" baseline="0" dirty="0">
                <a:ln>
                  <a:noFill/>
                </a:ln>
                <a:solidFill>
                  <a:srgbClr val="1F3661"/>
                </a:solidFill>
                <a:effectLst/>
                <a:cs typeface="Calibri" panose="020F0502020204030204" pitchFamily="34" charset="0"/>
              </a:rPr>
              <a:t>/</a:t>
            </a:r>
            <a:r>
              <a:rPr kumimoji="0" lang="en-US" altLang="zh-CN" sz="1200" b="1" i="0" u="none" strike="noStrike" cap="none" normalizeH="0" baseline="0" dirty="0" err="1">
                <a:ln>
                  <a:noFill/>
                </a:ln>
                <a:solidFill>
                  <a:srgbClr val="1F3661"/>
                </a:solidFill>
                <a:effectLst/>
                <a:cs typeface="Calibri" panose="020F0502020204030204" pitchFamily="34" charset="0"/>
              </a:rPr>
              <a:t>μL</a:t>
            </a:r>
            <a:endParaRPr kumimoji="0" lang="en-US" altLang="zh-CN" sz="1200" b="0" i="0" u="none" strike="noStrike" cap="none" normalizeH="0" baseline="0" dirty="0">
              <a:ln>
                <a:noFill/>
              </a:ln>
              <a:solidFill>
                <a:srgbClr val="1F3661"/>
              </a:solidFill>
              <a:effectLst/>
            </a:endParaRPr>
          </a:p>
        </p:txBody>
      </p:sp>
      <p:sp>
        <p:nvSpPr>
          <p:cNvPr id="31" name="Text Box 4"/>
          <p:cNvSpPr txBox="1">
            <a:spLocks noChangeArrowheads="1"/>
          </p:cNvSpPr>
          <p:nvPr/>
        </p:nvSpPr>
        <p:spPr bwMode="auto">
          <a:xfrm>
            <a:off x="5078353" y="4736466"/>
            <a:ext cx="13827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1200" b="1" i="0" u="none" strike="noStrike" cap="none" normalizeH="0" baseline="0" dirty="0">
                <a:ln>
                  <a:noFill/>
                </a:ln>
                <a:solidFill>
                  <a:srgbClr val="1F3661"/>
                </a:solidFill>
                <a:effectLst/>
                <a:cs typeface="Calibri" panose="020F0502020204030204" pitchFamily="34" charset="0"/>
              </a:rPr>
              <a:t>考虑升级为</a:t>
            </a:r>
            <a:endParaRPr kumimoji="0" lang="zh-CN" altLang="en-US" sz="1200" b="0" i="0" u="none" strike="noStrike" cap="none" normalizeH="0" baseline="0" dirty="0">
              <a:ln>
                <a:noFill/>
              </a:ln>
              <a:solidFill>
                <a:srgbClr val="1F3661"/>
              </a:solidFill>
              <a:effectLst/>
            </a:endParaRPr>
          </a:p>
          <a:p>
            <a:pPr marL="0" marR="0" lvl="0" indent="0" algn="ctr" defTabSz="914400" rtl="0" eaLnBrk="0" fontAlgn="base" latinLnBrk="0" hangingPunct="0">
              <a:spcBef>
                <a:spcPct val="0"/>
              </a:spcBef>
              <a:spcAft>
                <a:spcPct val="0"/>
              </a:spcAft>
              <a:buClrTx/>
              <a:buSzTx/>
              <a:buFontTx/>
              <a:buNone/>
            </a:pPr>
            <a:r>
              <a:rPr kumimoji="0" lang="en-US" altLang="zh-CN" sz="1200" b="1" i="0" u="none" strike="noStrike" cap="none" normalizeH="0" baseline="0" dirty="0">
                <a:ln>
                  <a:noFill/>
                </a:ln>
                <a:solidFill>
                  <a:srgbClr val="1F3661"/>
                </a:solidFill>
                <a:effectLst/>
                <a:cs typeface="Calibri" panose="020F0502020204030204" pitchFamily="34" charset="0"/>
              </a:rPr>
              <a:t>LABA+LAMA+ICS</a:t>
            </a:r>
            <a:endParaRPr kumimoji="0" lang="en-US" altLang="zh-CN" sz="1200" b="0" i="0" u="none" strike="noStrike" cap="none" normalizeH="0" baseline="0" dirty="0">
              <a:ln>
                <a:noFill/>
              </a:ln>
              <a:solidFill>
                <a:srgbClr val="1F3661"/>
              </a:solidFill>
              <a:effectLst/>
            </a:endParaRPr>
          </a:p>
        </p:txBody>
      </p:sp>
      <p:sp>
        <p:nvSpPr>
          <p:cNvPr id="32" name="Text Box 14"/>
          <p:cNvSpPr txBox="1">
            <a:spLocks noChangeArrowheads="1"/>
          </p:cNvSpPr>
          <p:nvPr/>
        </p:nvSpPr>
        <p:spPr bwMode="auto">
          <a:xfrm>
            <a:off x="2940401" y="4754563"/>
            <a:ext cx="7667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1200" b="1" i="0" u="none" strike="noStrike" cap="none" normalizeH="0" baseline="0" dirty="0">
                <a:ln>
                  <a:noFill/>
                </a:ln>
                <a:solidFill>
                  <a:srgbClr val="1F3661"/>
                </a:solidFill>
                <a:effectLst/>
                <a:cs typeface="Calibri" panose="020F0502020204030204" pitchFamily="34" charset="0"/>
              </a:rPr>
              <a:t>原方案</a:t>
            </a:r>
            <a:endParaRPr kumimoji="0" lang="zh-CN" altLang="en-US" sz="1200" b="0" i="0" u="none" strike="noStrike" cap="none" normalizeH="0" baseline="0" dirty="0">
              <a:ln>
                <a:noFill/>
              </a:ln>
              <a:solidFill>
                <a:srgbClr val="1F3661"/>
              </a:solidFill>
              <a:effectLst/>
            </a:endParaRPr>
          </a:p>
          <a:p>
            <a:pPr marL="0" marR="0" lvl="0" indent="0" algn="ctr" defTabSz="914400" rtl="0" eaLnBrk="0" fontAlgn="base" latinLnBrk="0" hangingPunct="0">
              <a:spcBef>
                <a:spcPct val="0"/>
              </a:spcBef>
              <a:spcAft>
                <a:spcPct val="0"/>
              </a:spcAft>
              <a:buClrTx/>
              <a:buSzTx/>
              <a:buFontTx/>
              <a:buNone/>
            </a:pPr>
            <a:r>
              <a:rPr kumimoji="0" lang="zh-CN" altLang="en-US" sz="1200" b="1" i="0" u="none" strike="noStrike" cap="none" normalizeH="0" baseline="0" dirty="0">
                <a:ln>
                  <a:noFill/>
                </a:ln>
                <a:solidFill>
                  <a:srgbClr val="1F3661"/>
                </a:solidFill>
                <a:effectLst/>
                <a:cs typeface="Calibri" panose="020F0502020204030204" pitchFamily="34" charset="0"/>
              </a:rPr>
              <a:t>维持治疗</a:t>
            </a:r>
            <a:endParaRPr kumimoji="0" lang="zh-CN" altLang="en-US" sz="1200" b="0" i="0" u="none" strike="noStrike" cap="none" normalizeH="0" baseline="0" dirty="0">
              <a:ln>
                <a:noFill/>
              </a:ln>
              <a:solidFill>
                <a:srgbClr val="1F3661"/>
              </a:solidFill>
              <a:effectLst/>
            </a:endParaRPr>
          </a:p>
        </p:txBody>
      </p:sp>
      <p:sp>
        <p:nvSpPr>
          <p:cNvPr id="33" name="Text Box 2"/>
          <p:cNvSpPr txBox="1">
            <a:spLocks noChangeArrowheads="1"/>
          </p:cNvSpPr>
          <p:nvPr/>
        </p:nvSpPr>
        <p:spPr bwMode="auto">
          <a:xfrm>
            <a:off x="2860615" y="5611813"/>
            <a:ext cx="313896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endParaRPr kumimoji="0" lang="en-US" altLang="zh-CN" sz="800" b="0" i="0" u="none" strike="noStrike" cap="none" normalizeH="0" baseline="0" dirty="0">
              <a:ln>
                <a:noFill/>
              </a:ln>
              <a:solidFill>
                <a:srgbClr val="000000"/>
              </a:solidFill>
              <a:effectLst/>
              <a:cs typeface="Calibri" panose="020F0502020204030204" pitchFamily="34" charset="0"/>
            </a:endParaRPr>
          </a:p>
          <a:p>
            <a:pPr marL="0" marR="0" lvl="0" indent="0" defTabSz="914400" rtl="0" eaLnBrk="0" fontAlgn="base" latinLnBrk="0" hangingPunct="0">
              <a:spcBef>
                <a:spcPct val="0"/>
              </a:spcBef>
              <a:spcAft>
                <a:spcPct val="0"/>
              </a:spcAft>
              <a:buClrTx/>
              <a:buSzTx/>
              <a:buFontTx/>
              <a:buNone/>
            </a:pPr>
            <a:r>
              <a:rPr kumimoji="0" lang="en-US" altLang="zh-CN" sz="1000" b="0" i="0" u="none" strike="noStrike" cap="none" normalizeH="0" baseline="0" dirty="0">
                <a:ln>
                  <a:noFill/>
                </a:ln>
                <a:solidFill>
                  <a:srgbClr val="000000"/>
                </a:solidFill>
                <a:effectLst/>
                <a:cs typeface="Calibri" panose="020F0502020204030204" pitchFamily="34" charset="0"/>
              </a:rPr>
              <a:t>* </a:t>
            </a:r>
            <a:r>
              <a:rPr kumimoji="0" lang="zh-CN" altLang="en-US" sz="1000" b="0" i="0" u="none" strike="noStrike" cap="none" normalizeH="0" baseline="0" dirty="0">
                <a:ln>
                  <a:noFill/>
                </a:ln>
                <a:solidFill>
                  <a:srgbClr val="000000"/>
                </a:solidFill>
                <a:effectLst/>
                <a:cs typeface="Calibri" panose="020F0502020204030204" pitchFamily="34" charset="0"/>
              </a:rPr>
              <a:t>患者既往有急性加重史并对</a:t>
            </a:r>
            <a:r>
              <a:rPr kumimoji="0" lang="en-US" altLang="zh-CN" sz="1000" b="0" i="0" u="none" strike="noStrike" cap="none" normalizeH="0" baseline="0" dirty="0">
                <a:ln>
                  <a:noFill/>
                </a:ln>
                <a:solidFill>
                  <a:srgbClr val="000000"/>
                </a:solidFill>
                <a:effectLst/>
                <a:cs typeface="Calibri" panose="020F0502020204030204" pitchFamily="34" charset="0"/>
              </a:rPr>
              <a:t>LABA+ICS</a:t>
            </a:r>
            <a:r>
              <a:rPr kumimoji="0" lang="zh-CN" altLang="en-US" sz="1000" b="0" i="0" u="none" strike="noStrike" cap="none" normalizeH="0" baseline="0" dirty="0">
                <a:ln>
                  <a:noFill/>
                </a:ln>
                <a:solidFill>
                  <a:srgbClr val="000000"/>
                </a:solidFill>
                <a:effectLst/>
                <a:cs typeface="Calibri" panose="020F0502020204030204" pitchFamily="34" charset="0"/>
              </a:rPr>
              <a:t>治疗有反应</a:t>
            </a:r>
            <a:endParaRPr kumimoji="0" lang="zh-CN" altLang="en-US" sz="1000" b="0" i="0" u="none" strike="noStrike" cap="none" normalizeH="0" baseline="0" dirty="0">
              <a:ln>
                <a:noFill/>
              </a:ln>
              <a:solidFill>
                <a:schemeClr val="tx1"/>
              </a:solidFill>
              <a:effectLst/>
            </a:endParaRPr>
          </a:p>
        </p:txBody>
      </p:sp>
      <p:grpSp>
        <p:nvGrpSpPr>
          <p:cNvPr id="2" name="Group 5"/>
          <p:cNvGrpSpPr/>
          <p:nvPr/>
        </p:nvGrpSpPr>
        <p:grpSpPr>
          <a:xfrm>
            <a:off x="10539080" y="0"/>
            <a:ext cx="1652920" cy="1699260"/>
            <a:chOff x="5105399" y="0"/>
            <a:chExt cx="1652920" cy="1699260"/>
          </a:xfrm>
        </p:grpSpPr>
        <p:pic>
          <p:nvPicPr>
            <p:cNvPr id="23"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34"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35"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36" name="Group 9"/>
          <p:cNvGrpSpPr/>
          <p:nvPr/>
        </p:nvGrpSpPr>
        <p:grpSpPr>
          <a:xfrm>
            <a:off x="10446950" y="0"/>
            <a:ext cx="1745050" cy="1652322"/>
            <a:chOff x="10446950" y="0"/>
            <a:chExt cx="1745050" cy="1652322"/>
          </a:xfrm>
        </p:grpSpPr>
        <p:pic>
          <p:nvPicPr>
            <p:cNvPr id="37"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38"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39" name="Group 19"/>
          <p:cNvGrpSpPr/>
          <p:nvPr/>
        </p:nvGrpSpPr>
        <p:grpSpPr>
          <a:xfrm>
            <a:off x="10240225" y="0"/>
            <a:ext cx="1951774" cy="1885964"/>
            <a:chOff x="10240225" y="0"/>
            <a:chExt cx="1951774" cy="1885964"/>
          </a:xfrm>
        </p:grpSpPr>
        <p:pic>
          <p:nvPicPr>
            <p:cNvPr id="40"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41"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42"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3.13 gives key points for the inhalation of drugs"/>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7" name="Title 6"/>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rPr>
              <a:t>Key points for inhalation of drugs</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3073" name="图片 1"/>
          <p:cNvPicPr>
            <a:picLocks noChangeAspect="1" noChangeArrowheads="1"/>
          </p:cNvPicPr>
          <p:nvPr/>
        </p:nvPicPr>
        <p:blipFill rotWithShape="1">
          <a:blip r:embed="rId2">
            <a:extLst>
              <a:ext uri="{28A0092B-C50C-407E-A947-70E740481C1C}">
                <a14:useLocalDpi xmlns:a14="http://schemas.microsoft.com/office/drawing/2010/main" val="0"/>
              </a:ext>
            </a:extLst>
          </a:blip>
          <a:srcRect l="1178" t="3672" r="353" b="3148"/>
          <a:stretch>
            <a:fillRect/>
          </a:stretch>
        </p:blipFill>
        <p:spPr bwMode="auto">
          <a:xfrm>
            <a:off x="2864797" y="1810139"/>
            <a:ext cx="6115253" cy="2813498"/>
          </a:xfrm>
          <a:prstGeom prst="rect">
            <a:avLst/>
          </a:prstGeom>
          <a:noFill/>
          <a:extLst>
            <a:ext uri="{909E8E84-426E-40DD-AFC4-6F175D3DCCD1}">
              <a14:hiddenFill xmlns:a14="http://schemas.microsoft.com/office/drawing/2010/main">
                <a:solidFill>
                  <a:srgbClr val="FFFFFF"/>
                </a:solidFill>
              </a14:hiddenFill>
            </a:ext>
          </a:extLst>
        </p:spPr>
      </p:pic>
      <p:sp>
        <p:nvSpPr>
          <p:cNvPr id="11" name="文本框 2"/>
          <p:cNvSpPr txBox="1">
            <a:spLocks noChangeArrowheads="1"/>
          </p:cNvSpPr>
          <p:nvPr/>
        </p:nvSpPr>
        <p:spPr bwMode="auto">
          <a:xfrm>
            <a:off x="3236185" y="2715506"/>
            <a:ext cx="547846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85725" marR="0" lvl="0" indent="-85725" defTabSz="914400" rtl="0" eaLnBrk="0" fontAlgn="base" latinLnBrk="0" hangingPunct="0">
              <a:spcBef>
                <a:spcPct val="0"/>
              </a:spcBef>
              <a:spcAft>
                <a:spcPts val="1200"/>
              </a:spcAft>
              <a:buClr>
                <a:srgbClr val="E8A900"/>
              </a:buClr>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cs typeface="Calibri" panose="020F0502020204030204" pitchFamily="34" charset="0"/>
              </a:rPr>
              <a:t>当患者</a:t>
            </a:r>
            <a:r>
              <a:rPr kumimoji="0" lang="zh-CN" altLang="en-US" sz="1200" b="0" i="0" u="none" strike="noStrike" cap="none" normalizeH="0" baseline="0" dirty="0">
                <a:ln>
                  <a:noFill/>
                </a:ln>
                <a:solidFill>
                  <a:srgbClr val="000000"/>
                </a:solidFill>
                <a:effectLst/>
                <a:cs typeface="Calibri" panose="020F0502020204030204" pitchFamily="34" charset="0"/>
              </a:rPr>
              <a:t>通过吸入途径治疗时，吸入装置技术方面的教育和培训</a:t>
            </a:r>
            <a:r>
              <a:rPr kumimoji="0" lang="zh-CN" altLang="en-US" sz="1200" b="0" i="0" u="none" strike="noStrike" cap="none" normalizeH="0" baseline="0" dirty="0" smtClean="0">
                <a:ln>
                  <a:noFill/>
                </a:ln>
                <a:solidFill>
                  <a:srgbClr val="000000"/>
                </a:solidFill>
                <a:effectLst/>
                <a:cs typeface="Calibri" panose="020F0502020204030204" pitchFamily="34" charset="0"/>
              </a:rPr>
              <a:t>至关重要</a:t>
            </a:r>
            <a:endParaRPr kumimoji="0" lang="en-US" altLang="zh-CN" sz="1200" b="0" i="0" u="none" strike="noStrike" cap="none" normalizeH="0" baseline="0" dirty="0" smtClean="0">
              <a:ln>
                <a:noFill/>
              </a:ln>
              <a:solidFill>
                <a:srgbClr val="000000"/>
              </a:solidFill>
              <a:effectLst/>
              <a:cs typeface="Calibri" panose="020F0502020204030204" pitchFamily="34" charset="0"/>
            </a:endParaRPr>
          </a:p>
          <a:p>
            <a:pPr marL="85725" lvl="0" indent="-85725" defTabSz="914400" eaLnBrk="0" fontAlgn="base" hangingPunct="0">
              <a:spcBef>
                <a:spcPct val="0"/>
              </a:spcBef>
              <a:spcAft>
                <a:spcPts val="1200"/>
              </a:spcAft>
              <a:buClr>
                <a:srgbClr val="E8A900"/>
              </a:buClr>
              <a:buFont typeface="Arial" panose="020B0604020202020204" pitchFamily="34" charset="0"/>
              <a:buChar char="•"/>
            </a:pPr>
            <a:r>
              <a:rPr lang="zh-CN" altLang="en-US" sz="1200" dirty="0">
                <a:solidFill>
                  <a:srgbClr val="000000"/>
                </a:solidFill>
                <a:cs typeface="Calibri" panose="020F0502020204030204" pitchFamily="34" charset="0"/>
              </a:rPr>
              <a:t>吸入装置的选择必须因人而异，将取决于可及性、费用、处方医生，最重要的是根据患者的能力和偏好</a:t>
            </a:r>
            <a:endParaRPr lang="en-US" altLang="zh-CN" sz="1200" dirty="0">
              <a:solidFill>
                <a:srgbClr val="000000"/>
              </a:solidFill>
              <a:cs typeface="Calibri" panose="020F0502020204030204" pitchFamily="34" charset="0"/>
            </a:endParaRPr>
          </a:p>
          <a:p>
            <a:pPr marL="85725" lvl="0" indent="-85725" defTabSz="914400" eaLnBrk="0" fontAlgn="base" hangingPunct="0">
              <a:spcBef>
                <a:spcPct val="0"/>
              </a:spcBef>
              <a:spcAft>
                <a:spcPts val="1200"/>
              </a:spcAft>
              <a:buClr>
                <a:srgbClr val="E8A900"/>
              </a:buClr>
              <a:buFont typeface="Arial" panose="020B0604020202020204" pitchFamily="34" charset="0"/>
              <a:buChar char="•"/>
            </a:pPr>
            <a:r>
              <a:rPr lang="zh-CN" altLang="en-US" sz="1200" dirty="0">
                <a:solidFill>
                  <a:srgbClr val="000000"/>
                </a:solidFill>
                <a:cs typeface="Calibri" panose="020F0502020204030204" pitchFamily="34" charset="0"/>
              </a:rPr>
              <a:t>开具装置处方时，必须提供指导并演示正确的吸入技术，以确保患者充分掌握吸入技术，并在每次随访时重新检查患者是否继续正确操作其吸入器</a:t>
            </a:r>
            <a:endParaRPr lang="en-US" altLang="zh-CN" sz="1200" dirty="0">
              <a:solidFill>
                <a:srgbClr val="000000"/>
              </a:solidFill>
              <a:cs typeface="Calibri" panose="020F0502020204030204" pitchFamily="34" charset="0"/>
            </a:endParaRPr>
          </a:p>
          <a:p>
            <a:pPr marL="85725" lvl="0" indent="-85725" defTabSz="914400" eaLnBrk="0" fontAlgn="base" hangingPunct="0">
              <a:spcBef>
                <a:spcPct val="0"/>
              </a:spcBef>
              <a:spcAft>
                <a:spcPts val="1200"/>
              </a:spcAft>
              <a:buClr>
                <a:srgbClr val="E8A900"/>
              </a:buClr>
              <a:buFont typeface="Arial" panose="020B0604020202020204" pitchFamily="34" charset="0"/>
              <a:buChar char="•"/>
            </a:pPr>
            <a:r>
              <a:rPr lang="zh-CN" altLang="en-US" sz="1200" dirty="0">
                <a:solidFill>
                  <a:srgbClr val="000000"/>
                </a:solidFill>
                <a:cs typeface="Calibri" panose="020F0502020204030204" pitchFamily="34" charset="0"/>
              </a:rPr>
              <a:t>在得出当前治疗不足的结论之前，应评估吸入技术（以及治疗依从性</a:t>
            </a:r>
            <a:r>
              <a:rPr lang="zh-CN" altLang="en-US" sz="1200" dirty="0" smtClean="0">
                <a:solidFill>
                  <a:srgbClr val="000000"/>
                </a:solidFill>
                <a:cs typeface="Calibri" panose="020F0502020204030204" pitchFamily="34" charset="0"/>
              </a:rPr>
              <a:t>）</a:t>
            </a:r>
            <a:endParaRPr kumimoji="0" lang="zh-CN" altLang="en-US" sz="1200" b="0" i="0" u="none" strike="noStrike" cap="none" normalizeH="0" baseline="0" dirty="0">
              <a:ln>
                <a:noFill/>
              </a:ln>
              <a:solidFill>
                <a:schemeClr val="tx1"/>
              </a:solidFill>
              <a:effectLst/>
            </a:endParaRPr>
          </a:p>
        </p:txBody>
      </p:sp>
      <p:sp>
        <p:nvSpPr>
          <p:cNvPr id="20" name="Text Box 3"/>
          <p:cNvSpPr txBox="1">
            <a:spLocks noChangeArrowheads="1"/>
          </p:cNvSpPr>
          <p:nvPr/>
        </p:nvSpPr>
        <p:spPr bwMode="auto">
          <a:xfrm>
            <a:off x="8086511" y="2121019"/>
            <a:ext cx="73501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400" b="1" i="0" u="none" strike="noStrike" cap="none" normalizeH="0" baseline="0" dirty="0">
                <a:ln>
                  <a:noFill/>
                </a:ln>
                <a:solidFill>
                  <a:srgbClr val="FFFFFF"/>
                </a:solidFill>
                <a:effectLst/>
                <a:cs typeface="Calibri" panose="020F0502020204030204" pitchFamily="34" charset="0"/>
              </a:rPr>
              <a:t>图 </a:t>
            </a:r>
            <a:r>
              <a:rPr kumimoji="0" lang="en-US" altLang="zh-CN" sz="1400" b="1" i="0" u="none" strike="noStrike" cap="none" normalizeH="0" baseline="0" dirty="0">
                <a:ln>
                  <a:noFill/>
                </a:ln>
                <a:solidFill>
                  <a:srgbClr val="FFFFFF"/>
                </a:solidFill>
                <a:effectLst/>
                <a:cs typeface="Calibri" panose="020F0502020204030204" pitchFamily="34" charset="0"/>
              </a:rPr>
              <a:t>3.13</a:t>
            </a:r>
            <a:endParaRPr kumimoji="0" lang="en-US" altLang="zh-CN" sz="1400" b="0" i="0" u="none" strike="noStrike" cap="none" normalizeH="0" baseline="0" dirty="0">
              <a:ln>
                <a:noFill/>
              </a:ln>
              <a:solidFill>
                <a:schemeClr val="tx1"/>
              </a:solidFill>
              <a:effectLst/>
            </a:endParaRPr>
          </a:p>
        </p:txBody>
      </p:sp>
      <p:sp>
        <p:nvSpPr>
          <p:cNvPr id="21" name="Text Box 2"/>
          <p:cNvSpPr txBox="1">
            <a:spLocks noChangeArrowheads="1"/>
          </p:cNvSpPr>
          <p:nvPr/>
        </p:nvSpPr>
        <p:spPr bwMode="auto">
          <a:xfrm>
            <a:off x="3156810" y="2016760"/>
            <a:ext cx="248818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2000" b="1" i="0" u="none" strike="noStrike" cap="none" normalizeH="0" baseline="0" dirty="0">
                <a:ln>
                  <a:noFill/>
                </a:ln>
                <a:solidFill>
                  <a:srgbClr val="FFFFFF"/>
                </a:solidFill>
                <a:effectLst/>
                <a:cs typeface="Calibri" panose="020F0502020204030204" pitchFamily="34" charset="0"/>
              </a:rPr>
              <a:t>药物吸入的关键要点</a:t>
            </a:r>
            <a:endParaRPr kumimoji="0" lang="zh-CN" altLang="en-US" sz="2000" b="0" i="0" u="none" strike="noStrike" cap="none" normalizeH="0" baseline="0" dirty="0">
              <a:ln>
                <a:noFill/>
              </a:ln>
              <a:solidFill>
                <a:schemeClr val="tx1"/>
              </a:solidFill>
              <a:effectLst/>
            </a:endParaRPr>
          </a:p>
        </p:txBody>
      </p:sp>
      <p:grpSp>
        <p:nvGrpSpPr>
          <p:cNvPr id="2" name="Group 5"/>
          <p:cNvGrpSpPr/>
          <p:nvPr/>
        </p:nvGrpSpPr>
        <p:grpSpPr>
          <a:xfrm>
            <a:off x="10539080" y="0"/>
            <a:ext cx="1652920" cy="1699260"/>
            <a:chOff x="5105399" y="0"/>
            <a:chExt cx="1652920" cy="1699260"/>
          </a:xfrm>
        </p:grpSpPr>
        <p:pic>
          <p:nvPicPr>
            <p:cNvPr id="22"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23"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24"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25" name="Group 9"/>
          <p:cNvGrpSpPr/>
          <p:nvPr/>
        </p:nvGrpSpPr>
        <p:grpSpPr>
          <a:xfrm>
            <a:off x="10446950" y="0"/>
            <a:ext cx="1745050" cy="1652322"/>
            <a:chOff x="10446950" y="0"/>
            <a:chExt cx="1745050" cy="1652322"/>
          </a:xfrm>
        </p:grpSpPr>
        <p:pic>
          <p:nvPicPr>
            <p:cNvPr id="26"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27"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28" name="Group 19"/>
          <p:cNvGrpSpPr/>
          <p:nvPr/>
        </p:nvGrpSpPr>
        <p:grpSpPr>
          <a:xfrm>
            <a:off x="10240225" y="0"/>
            <a:ext cx="1951774" cy="1885964"/>
            <a:chOff x="10240225" y="0"/>
            <a:chExt cx="1951774" cy="1885964"/>
          </a:xfrm>
        </p:grpSpPr>
        <p:pic>
          <p:nvPicPr>
            <p:cNvPr id="29"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30"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31"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3.14 gives Basic principles for appropriate inhalation device choice"/>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7" name="Title 6"/>
          <p:cNvSpPr>
            <a:spLocks noGrp="1"/>
          </p:cNvSpPr>
          <p:nvPr>
            <p:ph type="ctrTitle"/>
          </p:nvPr>
        </p:nvSpPr>
        <p:spPr>
          <a:xfrm>
            <a:off x="1524000" y="-2387600"/>
            <a:ext cx="9144000" cy="2387600"/>
          </a:xfrm>
        </p:spPr>
        <p:txBody>
          <a:bodyPr vert="horz" lIns="91440" tIns="45720" rIns="91440" bIns="45720" rtlCol="0" anchor="b">
            <a:normAutofit fontScale="90000"/>
          </a:bodyPr>
          <a:lstStyle/>
          <a:p>
            <a:pPr>
              <a:lnSpc>
                <a:spcPct val="100000"/>
              </a:lnSpc>
            </a:pPr>
            <a:r>
              <a:rPr lang="en-AU" dirty="0">
                <a:latin typeface="+mj-lt"/>
                <a:ea typeface="+mn-ea"/>
              </a:rPr>
              <a:t>Basic principles for appropriate inhalation device choice</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4097" name="图片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0464" y="357720"/>
            <a:ext cx="6581775" cy="5953125"/>
          </a:xfrm>
          <a:prstGeom prst="rect">
            <a:avLst/>
          </a:prstGeom>
          <a:noFill/>
          <a:extLst>
            <a:ext uri="{909E8E84-426E-40DD-AFC4-6F175D3DCCD1}">
              <a14:hiddenFill xmlns:a14="http://schemas.microsoft.com/office/drawing/2010/main">
                <a:solidFill>
                  <a:srgbClr val="FFFFFF"/>
                </a:solidFill>
              </a14:hiddenFill>
            </a:ext>
          </a:extLst>
        </p:spPr>
      </p:pic>
      <p:sp>
        <p:nvSpPr>
          <p:cNvPr id="11" name="文本框 2"/>
          <p:cNvSpPr txBox="1">
            <a:spLocks noChangeArrowheads="1"/>
          </p:cNvSpPr>
          <p:nvPr/>
        </p:nvSpPr>
        <p:spPr bwMode="auto">
          <a:xfrm>
            <a:off x="3215228" y="637444"/>
            <a:ext cx="346269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zh-CN" sz="2000" b="1" i="0" u="none" strike="noStrike" cap="none" normalizeH="0" baseline="0" dirty="0">
                <a:ln>
                  <a:noFill/>
                </a:ln>
                <a:solidFill>
                  <a:srgbClr val="FFFFFF"/>
                </a:solidFill>
                <a:effectLst/>
                <a:cs typeface="Calibri" panose="020F0502020204030204" pitchFamily="34" charset="0"/>
              </a:rPr>
              <a:t>选择合适吸入装置的基本原则</a:t>
            </a:r>
            <a:endParaRPr kumimoji="0" lang="zh-CN" altLang="zh-CN" sz="2000" b="0" i="0" u="none" strike="noStrike" cap="none" normalizeH="0" baseline="0" dirty="0">
              <a:ln>
                <a:noFill/>
              </a:ln>
              <a:solidFill>
                <a:schemeClr val="tx1"/>
              </a:solidFill>
              <a:effectLst/>
            </a:endParaRPr>
          </a:p>
        </p:txBody>
      </p:sp>
      <p:sp>
        <p:nvSpPr>
          <p:cNvPr id="20" name="Text Box 8"/>
          <p:cNvSpPr txBox="1">
            <a:spLocks noChangeArrowheads="1"/>
          </p:cNvSpPr>
          <p:nvPr/>
        </p:nvSpPr>
        <p:spPr bwMode="auto">
          <a:xfrm>
            <a:off x="8459298" y="796923"/>
            <a:ext cx="73501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400" b="1" i="0" u="none" strike="noStrike" cap="none" normalizeH="0" baseline="0" dirty="0">
                <a:ln>
                  <a:noFill/>
                </a:ln>
                <a:solidFill>
                  <a:srgbClr val="FFFFFF"/>
                </a:solidFill>
                <a:effectLst/>
                <a:cs typeface="Calibri" panose="020F0502020204030204" pitchFamily="34" charset="0"/>
              </a:rPr>
              <a:t>图 </a:t>
            </a:r>
            <a:r>
              <a:rPr kumimoji="0" lang="en-US" altLang="zh-CN" sz="1400" b="1" i="0" u="none" strike="noStrike" cap="none" normalizeH="0" baseline="0" dirty="0">
                <a:ln>
                  <a:noFill/>
                </a:ln>
                <a:solidFill>
                  <a:srgbClr val="FFFFFF"/>
                </a:solidFill>
                <a:effectLst/>
                <a:cs typeface="Calibri" panose="020F0502020204030204" pitchFamily="34" charset="0"/>
              </a:rPr>
              <a:t>3.14</a:t>
            </a:r>
            <a:endParaRPr kumimoji="0" lang="en-US" altLang="zh-CN" sz="1400" b="0" i="0" u="none" strike="noStrike" cap="none" normalizeH="0" baseline="0" dirty="0">
              <a:ln>
                <a:noFill/>
              </a:ln>
              <a:solidFill>
                <a:schemeClr val="tx1"/>
              </a:solidFill>
              <a:effectLst/>
            </a:endParaRPr>
          </a:p>
        </p:txBody>
      </p:sp>
      <p:sp>
        <p:nvSpPr>
          <p:cNvPr id="33" name="Text Box 11"/>
          <p:cNvSpPr txBox="1">
            <a:spLocks noChangeArrowheads="1"/>
          </p:cNvSpPr>
          <p:nvPr/>
        </p:nvSpPr>
        <p:spPr bwMode="auto">
          <a:xfrm>
            <a:off x="3281337" y="1404406"/>
            <a:ext cx="5659768" cy="443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85725" marR="0" lvl="0" indent="-85725" defTabSz="914400" rtl="0" eaLnBrk="0" fontAlgn="base" latinLnBrk="0" hangingPunct="0">
              <a:spcBef>
                <a:spcPct val="0"/>
              </a:spcBef>
              <a:spcAft>
                <a:spcPts val="600"/>
              </a:spcAft>
              <a:buClr>
                <a:srgbClr val="E8A900"/>
              </a:buClr>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cs typeface="Calibri" panose="020F0502020204030204" pitchFamily="34" charset="0"/>
              </a:rPr>
              <a:t>药物</a:t>
            </a:r>
            <a:r>
              <a:rPr kumimoji="0" lang="zh-CN" altLang="en-US" sz="1200" b="0" i="0" u="none" strike="noStrike" cap="none" normalizeH="0" baseline="0" dirty="0">
                <a:ln>
                  <a:noFill/>
                </a:ln>
                <a:solidFill>
                  <a:srgbClr val="000000"/>
                </a:solidFill>
                <a:effectLst/>
                <a:cs typeface="Calibri" panose="020F0502020204030204" pitchFamily="34" charset="0"/>
              </a:rPr>
              <a:t>在该装置中的可获得性</a:t>
            </a:r>
            <a:r>
              <a:rPr kumimoji="0" lang="zh-CN" altLang="en-US" sz="1200" b="0" i="0" u="none" strike="noStrike" cap="none" normalizeH="0" baseline="0" dirty="0" smtClean="0">
                <a:ln>
                  <a:noFill/>
                </a:ln>
                <a:solidFill>
                  <a:srgbClr val="000000"/>
                </a:solidFill>
                <a:effectLst/>
                <a:cs typeface="Calibri" panose="020F0502020204030204" pitchFamily="34" charset="0"/>
              </a:rPr>
              <a:t>。</a:t>
            </a:r>
            <a:endParaRPr kumimoji="0" lang="en-US" altLang="zh-CN" sz="1200" b="0" i="0" u="none" strike="noStrike" cap="none" normalizeH="0" baseline="0" dirty="0" smtClean="0">
              <a:ln>
                <a:noFill/>
              </a:ln>
              <a:solidFill>
                <a:srgbClr val="000000"/>
              </a:solidFill>
              <a:effectLst/>
              <a:cs typeface="Calibri" panose="020F0502020204030204" pitchFamily="34" charset="0"/>
            </a:endParaRPr>
          </a:p>
          <a:p>
            <a:pPr marL="85725" lvl="0" indent="-85725" defTabSz="914400" eaLnBrk="0" fontAlgn="base" hangingPunct="0">
              <a:spcBef>
                <a:spcPct val="0"/>
              </a:spcBef>
              <a:spcAft>
                <a:spcPts val="600"/>
              </a:spcAft>
              <a:buClr>
                <a:srgbClr val="E8A900"/>
              </a:buClr>
              <a:buFont typeface="Arial" panose="020B0604020202020204" pitchFamily="34" charset="0"/>
              <a:buChar char="•"/>
            </a:pPr>
            <a:r>
              <a:rPr lang="zh-CN" altLang="en-US" sz="1200" dirty="0">
                <a:solidFill>
                  <a:srgbClr val="000000"/>
                </a:solidFill>
                <a:cs typeface="Calibri" panose="020F0502020204030204" pitchFamily="34" charset="0"/>
              </a:rPr>
              <a:t>需要评估和考虑患者的观念、对当前及既往装置的满意度以及偏好。</a:t>
            </a:r>
            <a:endParaRPr lang="en-US" altLang="zh-CN" sz="1200" dirty="0">
              <a:solidFill>
                <a:srgbClr val="000000"/>
              </a:solidFill>
              <a:cs typeface="Calibri" panose="020F0502020204030204" pitchFamily="34" charset="0"/>
            </a:endParaRPr>
          </a:p>
          <a:p>
            <a:pPr marL="85725" lvl="0" indent="-85725" defTabSz="914400" eaLnBrk="0" fontAlgn="base" hangingPunct="0">
              <a:spcBef>
                <a:spcPct val="0"/>
              </a:spcBef>
              <a:spcAft>
                <a:spcPts val="600"/>
              </a:spcAft>
              <a:buClr>
                <a:srgbClr val="E8A900"/>
              </a:buClr>
              <a:buFont typeface="Arial" panose="020B0604020202020204" pitchFamily="34" charset="0"/>
              <a:buChar char="•"/>
            </a:pPr>
            <a:r>
              <a:rPr lang="zh-CN" altLang="en-US" sz="1200" dirty="0">
                <a:solidFill>
                  <a:srgbClr val="000000"/>
                </a:solidFill>
                <a:cs typeface="Calibri" panose="020F0502020204030204" pitchFamily="34" charset="0"/>
              </a:rPr>
              <a:t>应为每位患者尽量减少所使用的不同装置类型的数量。</a:t>
            </a:r>
            <a:endParaRPr lang="en-US" altLang="zh-CN" sz="1200" dirty="0">
              <a:solidFill>
                <a:srgbClr val="000000"/>
              </a:solidFill>
              <a:cs typeface="Calibri" panose="020F0502020204030204" pitchFamily="34" charset="0"/>
            </a:endParaRPr>
          </a:p>
          <a:p>
            <a:pPr marL="85725" lvl="0" indent="-85725" algn="just" defTabSz="914400" eaLnBrk="0" fontAlgn="base" hangingPunct="0">
              <a:spcBef>
                <a:spcPct val="0"/>
              </a:spcBef>
              <a:spcAft>
                <a:spcPts val="600"/>
              </a:spcAft>
              <a:buClr>
                <a:srgbClr val="E8A900"/>
              </a:buClr>
              <a:buFont typeface="Arial" panose="020B0604020202020204" pitchFamily="34" charset="0"/>
              <a:buChar char="•"/>
            </a:pPr>
            <a:r>
              <a:rPr lang="zh-CN" altLang="en-US" sz="1200" dirty="0">
                <a:solidFill>
                  <a:srgbClr val="000000"/>
                </a:solidFill>
                <a:cs typeface="Calibri" panose="020F0502020204030204" pitchFamily="34" charset="0"/>
              </a:rPr>
              <a:t>在没有临床依据、或未提供适当信息、教育和医学随访的情况下，不应更换装置类型。</a:t>
            </a:r>
            <a:endParaRPr lang="en-US" altLang="zh-CN" sz="1200" dirty="0">
              <a:solidFill>
                <a:srgbClr val="000000"/>
              </a:solidFill>
              <a:cs typeface="Calibri" panose="020F0502020204030204" pitchFamily="34" charset="0"/>
            </a:endParaRPr>
          </a:p>
          <a:p>
            <a:pPr marL="85725" lvl="0" indent="-85725" defTabSz="914400" eaLnBrk="0" fontAlgn="base" hangingPunct="0">
              <a:spcBef>
                <a:spcPct val="0"/>
              </a:spcBef>
              <a:spcAft>
                <a:spcPts val="600"/>
              </a:spcAft>
              <a:buClr>
                <a:srgbClr val="E8A900"/>
              </a:buClr>
              <a:buFont typeface="Arial" panose="020B0604020202020204" pitchFamily="34" charset="0"/>
              <a:buChar char="•"/>
            </a:pPr>
            <a:r>
              <a:rPr lang="zh-CN" altLang="en-US" sz="1200" dirty="0">
                <a:solidFill>
                  <a:srgbClr val="000000"/>
                </a:solidFill>
                <a:cs typeface="Calibri" panose="020F0502020204030204" pitchFamily="34" charset="0"/>
              </a:rPr>
              <a:t>共同决策是选择吸入装置最合适的策略。</a:t>
            </a:r>
            <a:endParaRPr lang="en-US" altLang="zh-CN" sz="1200" dirty="0">
              <a:solidFill>
                <a:srgbClr val="000000"/>
              </a:solidFill>
              <a:cs typeface="Calibri" panose="020F0502020204030204" pitchFamily="34" charset="0"/>
            </a:endParaRPr>
          </a:p>
          <a:p>
            <a:pPr marL="85725" lvl="0" indent="-85725" defTabSz="914400" eaLnBrk="0" fontAlgn="base" hangingPunct="0">
              <a:spcBef>
                <a:spcPct val="0"/>
              </a:spcBef>
              <a:spcAft>
                <a:spcPts val="600"/>
              </a:spcAft>
              <a:buClr>
                <a:srgbClr val="E8A900"/>
              </a:buClr>
              <a:buFont typeface="Arial" panose="020B0604020202020204" pitchFamily="34" charset="0"/>
              <a:buChar char="•"/>
            </a:pPr>
            <a:r>
              <a:rPr lang="zh-CN" altLang="en-US" sz="1200" dirty="0">
                <a:solidFill>
                  <a:srgbClr val="000000"/>
                </a:solidFill>
                <a:cs typeface="Calibri" panose="020F0502020204030204" pitchFamily="34" charset="0"/>
              </a:rPr>
              <a:t>必须考虑患者的认知能力、操作灵巧度和力量。</a:t>
            </a:r>
            <a:endParaRPr lang="en-US" altLang="zh-CN" sz="1200" dirty="0">
              <a:solidFill>
                <a:srgbClr val="000000"/>
              </a:solidFill>
              <a:cs typeface="Calibri" panose="020F0502020204030204" pitchFamily="34" charset="0"/>
            </a:endParaRPr>
          </a:p>
          <a:p>
            <a:pPr marL="85725" lvl="0" indent="-85725" defTabSz="914400" eaLnBrk="0" fontAlgn="base" hangingPunct="0">
              <a:spcBef>
                <a:spcPct val="0"/>
              </a:spcBef>
              <a:spcAft>
                <a:spcPts val="600"/>
              </a:spcAft>
              <a:buClr>
                <a:srgbClr val="E8A900"/>
              </a:buClr>
              <a:buFont typeface="Arial" panose="020B0604020202020204" pitchFamily="34" charset="0"/>
              <a:buChar char="•"/>
            </a:pPr>
            <a:r>
              <a:rPr lang="zh-CN" altLang="en-US" sz="1200" dirty="0">
                <a:solidFill>
                  <a:srgbClr val="000000"/>
                </a:solidFill>
                <a:cs typeface="Calibri" panose="020F0502020204030204" pitchFamily="34" charset="0"/>
              </a:rPr>
              <a:t>必须评估患者能否针对装置执行正确的特定吸入操作</a:t>
            </a:r>
            <a:r>
              <a:rPr lang="zh-CN" altLang="en-US" sz="1200" dirty="0" smtClean="0">
                <a:solidFill>
                  <a:srgbClr val="000000"/>
                </a:solidFill>
                <a:cs typeface="Calibri" panose="020F0502020204030204" pitchFamily="34" charset="0"/>
              </a:rPr>
              <a:t>：</a:t>
            </a:r>
            <a:endParaRPr lang="en-US" altLang="zh-CN" sz="1200" dirty="0" smtClean="0">
              <a:solidFill>
                <a:srgbClr val="000000"/>
              </a:solidFill>
              <a:cs typeface="Calibri" panose="020F0502020204030204" pitchFamily="34" charset="0"/>
            </a:endParaRPr>
          </a:p>
          <a:p>
            <a:pPr marL="180975" lvl="0" indent="-85725" defTabSz="914400" eaLnBrk="0" fontAlgn="base" hangingPunct="0">
              <a:spcBef>
                <a:spcPct val="0"/>
              </a:spcBef>
              <a:spcAft>
                <a:spcPts val="600"/>
              </a:spcAft>
              <a:buClr>
                <a:srgbClr val="E8A900"/>
              </a:buClr>
              <a:buFont typeface="Times New Roman" panose="02020603050405020304" pitchFamily="18" charset="0"/>
              <a:buChar char="▪"/>
            </a:pPr>
            <a:r>
              <a:rPr lang="zh-CN" altLang="en-US" sz="1200" dirty="0">
                <a:solidFill>
                  <a:srgbClr val="000000"/>
                </a:solidFill>
                <a:cs typeface="Calibri" panose="020F0502020204030204" pitchFamily="34" charset="0"/>
              </a:rPr>
              <a:t>粉雾吸入器仅适用于能够进行有力、深吸气的患者。应目视检查患者能否通过装置有力吸入</a:t>
            </a:r>
            <a:r>
              <a:rPr lang="en-US" altLang="zh-CN" sz="1200" dirty="0">
                <a:solidFill>
                  <a:srgbClr val="000000"/>
                </a:solidFill>
                <a:cs typeface="Calibri" panose="020F0502020204030204" pitchFamily="34" charset="0"/>
              </a:rPr>
              <a:t>——</a:t>
            </a:r>
            <a:r>
              <a:rPr lang="zh-CN" altLang="en-US" sz="1200" dirty="0">
                <a:solidFill>
                  <a:srgbClr val="000000"/>
                </a:solidFill>
                <a:cs typeface="Calibri" panose="020F0502020204030204" pitchFamily="34" charset="0"/>
              </a:rPr>
              <a:t>如有疑问，应进行客观评估或选择替代装置。</a:t>
            </a:r>
            <a:endParaRPr lang="en-US" altLang="zh-CN" sz="1200" dirty="0">
              <a:solidFill>
                <a:srgbClr val="000000"/>
              </a:solidFill>
              <a:cs typeface="Calibri" panose="020F0502020204030204" pitchFamily="34" charset="0"/>
            </a:endParaRPr>
          </a:p>
          <a:p>
            <a:pPr marL="180975" lvl="0" indent="-85725" defTabSz="914400" eaLnBrk="0" fontAlgn="base" hangingPunct="0">
              <a:spcBef>
                <a:spcPct val="0"/>
              </a:spcBef>
              <a:spcAft>
                <a:spcPts val="600"/>
              </a:spcAft>
              <a:buClr>
                <a:srgbClr val="E8A900"/>
              </a:buClr>
              <a:buFont typeface="Times New Roman" panose="02020603050405020304" pitchFamily="18" charset="0"/>
              <a:buChar char="▪"/>
            </a:pPr>
            <a:r>
              <a:rPr lang="zh-CN" altLang="en-US" sz="1200" dirty="0">
                <a:solidFill>
                  <a:srgbClr val="000000"/>
                </a:solidFill>
                <a:cs typeface="Calibri" panose="020F0502020204030204" pitchFamily="34" charset="0"/>
              </a:rPr>
              <a:t>定量吸入器以及（在较小程度上）软雾吸入器，需要装置触发与吸气动作之间的协调性，且患者需要能够进行缓慢而深的吸气。应目视检查患者能否通过装置缓慢而深地吸气</a:t>
            </a:r>
            <a:r>
              <a:rPr lang="en-US" altLang="zh-CN" sz="1200" dirty="0">
                <a:solidFill>
                  <a:srgbClr val="000000"/>
                </a:solidFill>
                <a:cs typeface="Calibri" panose="020F0502020204030204" pitchFamily="34" charset="0"/>
              </a:rPr>
              <a:t>——</a:t>
            </a:r>
            <a:r>
              <a:rPr lang="zh-CN" altLang="en-US" sz="1200" dirty="0">
                <a:solidFill>
                  <a:srgbClr val="000000"/>
                </a:solidFill>
                <a:cs typeface="Calibri" panose="020F0502020204030204" pitchFamily="34" charset="0"/>
              </a:rPr>
              <a:t>如有疑问，应考虑加用储雾罐</a:t>
            </a:r>
            <a:r>
              <a:rPr lang="en-US" altLang="zh-CN" sz="1200" dirty="0">
                <a:solidFill>
                  <a:srgbClr val="000000"/>
                </a:solidFill>
                <a:cs typeface="Calibri" panose="020F0502020204030204" pitchFamily="34" charset="0"/>
              </a:rPr>
              <a:t>/</a:t>
            </a:r>
            <a:r>
              <a:rPr lang="zh-CN" altLang="en-US" sz="1200" dirty="0">
                <a:solidFill>
                  <a:srgbClr val="000000"/>
                </a:solidFill>
                <a:cs typeface="Calibri" panose="020F0502020204030204" pitchFamily="34" charset="0"/>
              </a:rPr>
              <a:t>阀控储雾罐或选择替代装置。</a:t>
            </a:r>
            <a:endParaRPr lang="en-US" altLang="zh-CN" sz="1200" dirty="0">
              <a:solidFill>
                <a:srgbClr val="000000"/>
              </a:solidFill>
              <a:cs typeface="Calibri" panose="020F0502020204030204" pitchFamily="34" charset="0"/>
            </a:endParaRPr>
          </a:p>
          <a:p>
            <a:pPr marL="180975" lvl="0" indent="-85725" defTabSz="914400" eaLnBrk="0" fontAlgn="base" hangingPunct="0">
              <a:spcBef>
                <a:spcPct val="0"/>
              </a:spcBef>
              <a:spcAft>
                <a:spcPts val="600"/>
              </a:spcAft>
              <a:buClr>
                <a:srgbClr val="E8A900"/>
              </a:buClr>
              <a:buFont typeface="Times New Roman" panose="02020603050405020304" pitchFamily="18" charset="0"/>
              <a:buChar char="▪"/>
            </a:pPr>
            <a:r>
              <a:rPr lang="zh-CN" altLang="en-US" sz="1200" dirty="0">
                <a:solidFill>
                  <a:srgbClr val="000000"/>
                </a:solidFill>
                <a:cs typeface="Calibri" panose="020F0502020204030204" pitchFamily="34" charset="0"/>
              </a:rPr>
              <a:t>对于无法使用定量吸入器（无论是否使用储雾罐</a:t>
            </a:r>
            <a:r>
              <a:rPr lang="en-US" altLang="zh-CN" sz="1200" dirty="0">
                <a:solidFill>
                  <a:srgbClr val="000000"/>
                </a:solidFill>
                <a:cs typeface="Calibri" panose="020F0502020204030204" pitchFamily="34" charset="0"/>
              </a:rPr>
              <a:t>/VHC</a:t>
            </a:r>
            <a:r>
              <a:rPr lang="zh-CN" altLang="en-US" sz="1200" dirty="0">
                <a:solidFill>
                  <a:srgbClr val="000000"/>
                </a:solidFill>
                <a:cs typeface="Calibri" panose="020F0502020204030204" pitchFamily="34" charset="0"/>
              </a:rPr>
              <a:t>）、软雾吸入器或粉雾吸入器的患者，应考虑使用雾化器</a:t>
            </a:r>
            <a:r>
              <a:rPr lang="zh-CN" altLang="en-US" sz="1200" dirty="0" smtClean="0">
                <a:solidFill>
                  <a:srgbClr val="000000"/>
                </a:solidFill>
                <a:cs typeface="Calibri" panose="020F0502020204030204" pitchFamily="34" charset="0"/>
              </a:rPr>
              <a:t>。</a:t>
            </a:r>
            <a:endParaRPr lang="en-US" altLang="zh-CN" sz="1200" dirty="0" smtClean="0">
              <a:solidFill>
                <a:srgbClr val="000000"/>
              </a:solidFill>
              <a:cs typeface="Calibri" panose="020F0502020204030204" pitchFamily="34" charset="0"/>
            </a:endParaRPr>
          </a:p>
          <a:p>
            <a:pPr marL="85725" lvl="0" indent="-85725" defTabSz="914400" eaLnBrk="0" fontAlgn="base" hangingPunct="0">
              <a:spcBef>
                <a:spcPct val="0"/>
              </a:spcBef>
              <a:spcAft>
                <a:spcPts val="600"/>
              </a:spcAft>
              <a:buClr>
                <a:srgbClr val="E8A900"/>
              </a:buClr>
              <a:buFont typeface="Arial" panose="020B0604020202020204" pitchFamily="34" charset="0"/>
              <a:buChar char="•"/>
            </a:pPr>
            <a:r>
              <a:rPr lang="zh-CN" altLang="en-US" sz="1200" dirty="0">
                <a:solidFill>
                  <a:srgbClr val="000000"/>
                </a:solidFill>
                <a:cs typeface="Calibri" panose="020F0502020204030204" pitchFamily="34" charset="0"/>
              </a:rPr>
              <a:t>其他需要考虑的因素包括尺寸、便携性、成本。</a:t>
            </a:r>
            <a:endParaRPr lang="en-US" altLang="zh-CN" sz="1200" dirty="0">
              <a:solidFill>
                <a:srgbClr val="000000"/>
              </a:solidFill>
              <a:cs typeface="Calibri" panose="020F0502020204030204" pitchFamily="34" charset="0"/>
            </a:endParaRPr>
          </a:p>
          <a:p>
            <a:pPr marL="85725" lvl="0" indent="-85725" defTabSz="914400" eaLnBrk="0" fontAlgn="base" hangingPunct="0">
              <a:spcBef>
                <a:spcPct val="0"/>
              </a:spcBef>
              <a:spcAft>
                <a:spcPts val="600"/>
              </a:spcAft>
              <a:buClr>
                <a:srgbClr val="E8A900"/>
              </a:buClr>
              <a:buFont typeface="Arial" panose="020B0604020202020204" pitchFamily="34" charset="0"/>
              <a:buChar char="•"/>
            </a:pPr>
            <a:r>
              <a:rPr lang="zh-CN" altLang="en-US" sz="1200" dirty="0">
                <a:solidFill>
                  <a:srgbClr val="000000"/>
                </a:solidFill>
                <a:cs typeface="Calibri" panose="020F0502020204030204" pitchFamily="34" charset="0"/>
              </a:rPr>
              <a:t>如果存在依从性</a:t>
            </a:r>
            <a:r>
              <a:rPr lang="en-US" altLang="zh-CN" sz="1200" dirty="0">
                <a:solidFill>
                  <a:srgbClr val="000000"/>
                </a:solidFill>
                <a:cs typeface="Calibri" panose="020F0502020204030204" pitchFamily="34" charset="0"/>
              </a:rPr>
              <a:t>/</a:t>
            </a:r>
            <a:r>
              <a:rPr lang="zh-CN" altLang="en-US" sz="1200" dirty="0">
                <a:solidFill>
                  <a:srgbClr val="000000"/>
                </a:solidFill>
                <a:cs typeface="Calibri" panose="020F0502020204030204" pitchFamily="34" charset="0"/>
              </a:rPr>
              <a:t>持续使用或吸入技术方面的问题（对于能够检查该技术的装置），智能吸入器可能有用。</a:t>
            </a:r>
            <a:endParaRPr lang="en-US" altLang="zh-CN" sz="1200" dirty="0">
              <a:solidFill>
                <a:srgbClr val="000000"/>
              </a:solidFill>
              <a:cs typeface="Calibri" panose="020F0502020204030204" pitchFamily="34" charset="0"/>
            </a:endParaRPr>
          </a:p>
          <a:p>
            <a:pPr marL="85725" lvl="0" indent="-85725" defTabSz="914400" eaLnBrk="0" fontAlgn="base" hangingPunct="0">
              <a:spcBef>
                <a:spcPct val="0"/>
              </a:spcBef>
              <a:spcAft>
                <a:spcPts val="600"/>
              </a:spcAft>
              <a:buClr>
                <a:srgbClr val="E8A900"/>
              </a:buClr>
              <a:buFont typeface="Arial" panose="020B0604020202020204" pitchFamily="34" charset="0"/>
              <a:buChar char="•"/>
            </a:pPr>
            <a:r>
              <a:rPr lang="zh-CN" altLang="en-US" sz="1200" dirty="0">
                <a:solidFill>
                  <a:srgbClr val="000000"/>
                </a:solidFill>
                <a:cs typeface="Calibri" panose="020F0502020204030204" pitchFamily="34" charset="0"/>
              </a:rPr>
              <a:t>医生应仅开具他们（以及照护团队的其他成员）知道如何使用的装置</a:t>
            </a:r>
            <a:r>
              <a:rPr lang="zh-CN" altLang="en-US" sz="1200" dirty="0" smtClean="0">
                <a:solidFill>
                  <a:srgbClr val="000000"/>
                </a:solidFill>
                <a:cs typeface="Calibri" panose="020F0502020204030204" pitchFamily="34" charset="0"/>
              </a:rPr>
              <a:t>。</a:t>
            </a:r>
            <a:endParaRPr kumimoji="0" lang="zh-CN" altLang="en-US" sz="1200" b="0" i="0" u="none" strike="noStrike" cap="none" normalizeH="0" baseline="0" dirty="0">
              <a:ln>
                <a:noFill/>
              </a:ln>
              <a:solidFill>
                <a:schemeClr val="tx1"/>
              </a:solidFill>
              <a:effectLst/>
            </a:endParaRPr>
          </a:p>
        </p:txBody>
      </p:sp>
      <p:sp>
        <p:nvSpPr>
          <p:cNvPr id="34" name="Rectangle 17"/>
          <p:cNvSpPr>
            <a:spLocks noChangeArrowheads="1"/>
          </p:cNvSpPr>
          <p:nvPr/>
        </p:nvSpPr>
        <p:spPr bwMode="auto">
          <a:xfrm>
            <a:off x="8844098" y="-5554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algn="ctr"/>
            <a:endParaRPr lang="zh-CN" altLang="en-US"/>
          </a:p>
        </p:txBody>
      </p:sp>
      <p:sp>
        <p:nvSpPr>
          <p:cNvPr id="35" name="Rectangle 18"/>
          <p:cNvSpPr>
            <a:spLocks noChangeArrowheads="1"/>
          </p:cNvSpPr>
          <p:nvPr/>
        </p:nvSpPr>
        <p:spPr bwMode="auto">
          <a:xfrm>
            <a:off x="8844098" y="17305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algn="ctr"/>
            <a:endParaRPr lang="zh-CN" altLang="en-US"/>
          </a:p>
        </p:txBody>
      </p:sp>
      <p:sp>
        <p:nvSpPr>
          <p:cNvPr id="36" name="Rectangle 19"/>
          <p:cNvSpPr>
            <a:spLocks noChangeArrowheads="1"/>
          </p:cNvSpPr>
          <p:nvPr/>
        </p:nvSpPr>
        <p:spPr bwMode="auto">
          <a:xfrm>
            <a:off x="8844098" y="612617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algn="ctr"/>
            <a:endParaRPr lang="zh-CN" altLang="en-US"/>
          </a:p>
        </p:txBody>
      </p:sp>
      <p:grpSp>
        <p:nvGrpSpPr>
          <p:cNvPr id="2" name="Group 5"/>
          <p:cNvGrpSpPr/>
          <p:nvPr/>
        </p:nvGrpSpPr>
        <p:grpSpPr>
          <a:xfrm>
            <a:off x="10539080" y="0"/>
            <a:ext cx="1652920" cy="1699260"/>
            <a:chOff x="5105399" y="0"/>
            <a:chExt cx="1652920" cy="1699260"/>
          </a:xfrm>
        </p:grpSpPr>
        <p:pic>
          <p:nvPicPr>
            <p:cNvPr id="21"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22"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23"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24" name="Group 9"/>
          <p:cNvGrpSpPr/>
          <p:nvPr/>
        </p:nvGrpSpPr>
        <p:grpSpPr>
          <a:xfrm>
            <a:off x="10446950" y="0"/>
            <a:ext cx="1745050" cy="1652322"/>
            <a:chOff x="10446950" y="0"/>
            <a:chExt cx="1745050" cy="1652322"/>
          </a:xfrm>
        </p:grpSpPr>
        <p:pic>
          <p:nvPicPr>
            <p:cNvPr id="25"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26"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27" name="Group 19"/>
          <p:cNvGrpSpPr/>
          <p:nvPr/>
        </p:nvGrpSpPr>
        <p:grpSpPr>
          <a:xfrm>
            <a:off x="10240225" y="0"/>
            <a:ext cx="1951774" cy="1885964"/>
            <a:chOff x="10240225" y="0"/>
            <a:chExt cx="1951774" cy="1885964"/>
          </a:xfrm>
        </p:grpSpPr>
        <p:pic>
          <p:nvPicPr>
            <p:cNvPr id="28"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29"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30"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Non-pharmacological management of COPD for groups A, B and E including smoking cessation, pulmonary rehabilitation, physical activity and vaccinations"/>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3" name="Title 2" descr="Suggestions for non-pharmacological management of COPD for patient groups A, B and E including smoking cessation, physical activity and vaccination"/>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rPr>
              <a:t>Non-pharmacological management of COPD</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5127" name="图片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1908" y="522517"/>
            <a:ext cx="6534150" cy="5105400"/>
          </a:xfrm>
          <a:prstGeom prst="rect">
            <a:avLst/>
          </a:prstGeom>
          <a:noFill/>
          <a:extLst>
            <a:ext uri="{909E8E84-426E-40DD-AFC4-6F175D3DCCD1}">
              <a14:hiddenFill xmlns:a14="http://schemas.microsoft.com/office/drawing/2010/main">
                <a:solidFill>
                  <a:srgbClr val="FFFFFF"/>
                </a:solidFill>
              </a14:hiddenFill>
            </a:ext>
          </a:extLst>
        </p:spPr>
      </p:pic>
      <p:sp>
        <p:nvSpPr>
          <p:cNvPr id="23" name="文本框 2"/>
          <p:cNvSpPr txBox="1">
            <a:spLocks noChangeArrowheads="1"/>
          </p:cNvSpPr>
          <p:nvPr/>
        </p:nvSpPr>
        <p:spPr bwMode="auto">
          <a:xfrm>
            <a:off x="2836086" y="759309"/>
            <a:ext cx="5403850" cy="307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zh-CN" sz="2000" b="1" i="0" u="none" strike="noStrike" cap="none" normalizeH="0" baseline="0" dirty="0">
                <a:ln>
                  <a:noFill/>
                </a:ln>
                <a:solidFill>
                  <a:srgbClr val="FFFFFF"/>
                </a:solidFill>
                <a:effectLst/>
                <a:cs typeface="Calibri" panose="020F0502020204030204" pitchFamily="34" charset="0"/>
              </a:rPr>
              <a:t>慢阻肺病的非药物管理</a:t>
            </a:r>
            <a:r>
              <a:rPr kumimoji="0" lang="zh-CN" altLang="en-US" sz="2000" b="1" i="0" u="none" strike="noStrike" cap="none" normalizeH="0" baseline="0" dirty="0">
                <a:ln>
                  <a:noFill/>
                </a:ln>
                <a:solidFill>
                  <a:srgbClr val="FFFFFF"/>
                </a:solidFill>
                <a:effectLst/>
                <a:cs typeface="Calibri" panose="020F0502020204030204" pitchFamily="34" charset="0"/>
              </a:rPr>
              <a:t>*</a:t>
            </a:r>
            <a:endParaRPr kumimoji="0" lang="zh-CN" altLang="en-US" sz="2000" b="0" i="0" u="none" strike="noStrike" cap="none" normalizeH="0" baseline="0" dirty="0">
              <a:ln>
                <a:noFill/>
              </a:ln>
              <a:solidFill>
                <a:schemeClr val="tx1"/>
              </a:solidFill>
              <a:effectLst/>
            </a:endParaRPr>
          </a:p>
        </p:txBody>
      </p:sp>
      <p:sp>
        <p:nvSpPr>
          <p:cNvPr id="24" name="Text Box 10"/>
          <p:cNvSpPr txBox="1">
            <a:spLocks noChangeArrowheads="1"/>
          </p:cNvSpPr>
          <p:nvPr/>
        </p:nvSpPr>
        <p:spPr bwMode="auto">
          <a:xfrm>
            <a:off x="8239936" y="947370"/>
            <a:ext cx="73501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400" b="1" i="0" u="none" strike="noStrike" cap="none" normalizeH="0" baseline="0" dirty="0">
                <a:ln>
                  <a:noFill/>
                </a:ln>
                <a:solidFill>
                  <a:srgbClr val="FFFFFF"/>
                </a:solidFill>
                <a:effectLst/>
                <a:cs typeface="Calibri" panose="020F0502020204030204" pitchFamily="34" charset="0"/>
              </a:rPr>
              <a:t>图 </a:t>
            </a:r>
            <a:r>
              <a:rPr kumimoji="0" lang="en-US" altLang="zh-CN" sz="1400" b="1" i="0" u="none" strike="noStrike" cap="none" normalizeH="0" baseline="0" dirty="0">
                <a:ln>
                  <a:noFill/>
                </a:ln>
                <a:solidFill>
                  <a:srgbClr val="FFFFFF"/>
                </a:solidFill>
                <a:effectLst/>
                <a:cs typeface="Calibri" panose="020F0502020204030204" pitchFamily="34" charset="0"/>
              </a:rPr>
              <a:t>3.15</a:t>
            </a:r>
            <a:endParaRPr kumimoji="0" lang="en-US" altLang="zh-CN" sz="1400" b="0" i="0" u="none" strike="noStrike" cap="none" normalizeH="0" baseline="0" dirty="0">
              <a:ln>
                <a:noFill/>
              </a:ln>
              <a:solidFill>
                <a:schemeClr val="tx1"/>
              </a:solidFill>
              <a:effectLst/>
            </a:endParaRPr>
          </a:p>
        </p:txBody>
      </p:sp>
      <p:sp>
        <p:nvSpPr>
          <p:cNvPr id="25" name="Text Box 11"/>
          <p:cNvSpPr txBox="1">
            <a:spLocks noChangeArrowheads="1"/>
          </p:cNvSpPr>
          <p:nvPr/>
        </p:nvSpPr>
        <p:spPr bwMode="auto">
          <a:xfrm>
            <a:off x="3210587" y="1676407"/>
            <a:ext cx="86042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1400" b="1" i="0" u="none" strike="noStrike" cap="none" normalizeH="0" baseline="0" dirty="0">
                <a:ln>
                  <a:noFill/>
                </a:ln>
                <a:solidFill>
                  <a:srgbClr val="1F3661"/>
                </a:solidFill>
                <a:effectLst/>
                <a:cs typeface="Calibri" panose="020F0502020204030204" pitchFamily="34" charset="0"/>
              </a:rPr>
              <a:t>患者分组</a:t>
            </a:r>
            <a:endParaRPr kumimoji="0" lang="zh-CN" altLang="en-US" sz="1400" b="0" i="0" u="none" strike="noStrike" cap="none" normalizeH="0" baseline="0" dirty="0">
              <a:ln>
                <a:noFill/>
              </a:ln>
              <a:solidFill>
                <a:srgbClr val="1F3661"/>
              </a:solidFill>
              <a:effectLst/>
            </a:endParaRPr>
          </a:p>
        </p:txBody>
      </p:sp>
      <p:sp>
        <p:nvSpPr>
          <p:cNvPr id="26" name="Text Box 12"/>
          <p:cNvSpPr txBox="1">
            <a:spLocks noChangeArrowheads="1"/>
          </p:cNvSpPr>
          <p:nvPr/>
        </p:nvSpPr>
        <p:spPr bwMode="auto">
          <a:xfrm>
            <a:off x="4648352" y="1676407"/>
            <a:ext cx="86042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1400" b="1" i="0" u="none" strike="noStrike" cap="none" normalizeH="0" baseline="0" dirty="0">
                <a:ln>
                  <a:noFill/>
                </a:ln>
                <a:solidFill>
                  <a:srgbClr val="1F3661"/>
                </a:solidFill>
                <a:effectLst/>
                <a:cs typeface="Calibri" panose="020F0502020204030204" pitchFamily="34" charset="0"/>
              </a:rPr>
              <a:t>必需措施</a:t>
            </a:r>
            <a:endParaRPr kumimoji="0" lang="zh-CN" altLang="en-US" sz="1400" b="0" i="0" u="none" strike="noStrike" cap="none" normalizeH="0" baseline="0" dirty="0">
              <a:ln>
                <a:noFill/>
              </a:ln>
              <a:solidFill>
                <a:srgbClr val="1F3661"/>
              </a:solidFill>
              <a:effectLst/>
            </a:endParaRPr>
          </a:p>
        </p:txBody>
      </p:sp>
      <p:sp>
        <p:nvSpPr>
          <p:cNvPr id="27" name="Text Box 13"/>
          <p:cNvSpPr txBox="1">
            <a:spLocks noChangeArrowheads="1"/>
          </p:cNvSpPr>
          <p:nvPr/>
        </p:nvSpPr>
        <p:spPr bwMode="auto">
          <a:xfrm>
            <a:off x="5888983" y="1676407"/>
            <a:ext cx="86042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1400" b="1" i="0" u="none" strike="noStrike" cap="none" normalizeH="0" baseline="0" dirty="0">
                <a:ln>
                  <a:noFill/>
                </a:ln>
                <a:solidFill>
                  <a:srgbClr val="1F3661"/>
                </a:solidFill>
                <a:effectLst/>
                <a:cs typeface="Calibri" panose="020F0502020204030204" pitchFamily="34" charset="0"/>
              </a:rPr>
              <a:t>推荐措施</a:t>
            </a:r>
            <a:endParaRPr kumimoji="0" lang="zh-CN" altLang="en-US" sz="1400" b="0" i="0" u="none" strike="noStrike" cap="none" normalizeH="0" baseline="0" dirty="0">
              <a:ln>
                <a:noFill/>
              </a:ln>
              <a:solidFill>
                <a:srgbClr val="1F3661"/>
              </a:solidFill>
              <a:effectLst/>
            </a:endParaRPr>
          </a:p>
        </p:txBody>
      </p:sp>
      <p:sp>
        <p:nvSpPr>
          <p:cNvPr id="28" name="Text Box 14"/>
          <p:cNvSpPr txBox="1">
            <a:spLocks noChangeArrowheads="1"/>
          </p:cNvSpPr>
          <p:nvPr/>
        </p:nvSpPr>
        <p:spPr bwMode="auto">
          <a:xfrm>
            <a:off x="7019261" y="1676407"/>
            <a:ext cx="143668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1400" b="1" i="0" u="none" strike="noStrike" cap="none" normalizeH="0" baseline="0" dirty="0">
                <a:ln>
                  <a:noFill/>
                </a:ln>
                <a:solidFill>
                  <a:srgbClr val="1F3661"/>
                </a:solidFill>
                <a:effectLst/>
                <a:cs typeface="Calibri" panose="020F0502020204030204" pitchFamily="34" charset="0"/>
              </a:rPr>
              <a:t>根据当地指南决定</a:t>
            </a:r>
            <a:endParaRPr kumimoji="0" lang="zh-CN" altLang="en-US" sz="1400" b="0" i="0" u="none" strike="noStrike" cap="none" normalizeH="0" baseline="0" dirty="0">
              <a:ln>
                <a:noFill/>
              </a:ln>
              <a:solidFill>
                <a:srgbClr val="1F3661"/>
              </a:solidFill>
              <a:effectLst/>
            </a:endParaRPr>
          </a:p>
        </p:txBody>
      </p:sp>
      <p:sp>
        <p:nvSpPr>
          <p:cNvPr id="29" name="Text Box 15"/>
          <p:cNvSpPr txBox="1">
            <a:spLocks noChangeArrowheads="1"/>
          </p:cNvSpPr>
          <p:nvPr/>
        </p:nvSpPr>
        <p:spPr bwMode="auto">
          <a:xfrm>
            <a:off x="3491574" y="2636240"/>
            <a:ext cx="29845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en-US" altLang="zh-CN" sz="1400" b="1" i="0" u="none" strike="noStrike" cap="none" normalizeH="0" baseline="0" dirty="0">
                <a:ln>
                  <a:noFill/>
                </a:ln>
                <a:solidFill>
                  <a:srgbClr val="1F3661"/>
                </a:solidFill>
                <a:effectLst/>
                <a:cs typeface="Calibri" panose="020F0502020204030204" pitchFamily="34" charset="0"/>
              </a:rPr>
              <a:t>A</a:t>
            </a:r>
            <a:endParaRPr kumimoji="0" lang="en-US" altLang="zh-CN" sz="1400" b="0" i="0" u="none" strike="noStrike" cap="none" normalizeH="0" baseline="0" dirty="0">
              <a:ln>
                <a:noFill/>
              </a:ln>
              <a:solidFill>
                <a:srgbClr val="1F3661"/>
              </a:solidFill>
              <a:effectLst/>
            </a:endParaRPr>
          </a:p>
        </p:txBody>
      </p:sp>
      <p:sp>
        <p:nvSpPr>
          <p:cNvPr id="30" name="Text Box 16"/>
          <p:cNvSpPr txBox="1">
            <a:spLocks noChangeArrowheads="1"/>
          </p:cNvSpPr>
          <p:nvPr/>
        </p:nvSpPr>
        <p:spPr bwMode="auto">
          <a:xfrm>
            <a:off x="3311393" y="4110166"/>
            <a:ext cx="65881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en-US" altLang="zh-CN" sz="1400" b="1" i="0" u="none" strike="noStrike" cap="none" normalizeH="0" baseline="0" dirty="0">
                <a:ln>
                  <a:noFill/>
                </a:ln>
                <a:solidFill>
                  <a:srgbClr val="1F3661"/>
                </a:solidFill>
                <a:effectLst/>
                <a:cs typeface="Calibri" panose="020F0502020204030204" pitchFamily="34" charset="0"/>
              </a:rPr>
              <a:t>B</a:t>
            </a:r>
            <a:r>
              <a:rPr kumimoji="0" lang="zh-CN" altLang="en-US" sz="1400" b="1" i="0" u="none" strike="noStrike" cap="none" normalizeH="0" baseline="0" dirty="0">
                <a:ln>
                  <a:noFill/>
                </a:ln>
                <a:solidFill>
                  <a:srgbClr val="1F3661"/>
                </a:solidFill>
                <a:effectLst/>
                <a:cs typeface="Calibri" panose="020F0502020204030204" pitchFamily="34" charset="0"/>
              </a:rPr>
              <a:t>和</a:t>
            </a:r>
            <a:r>
              <a:rPr kumimoji="0" lang="en-US" altLang="zh-CN" sz="1400" b="1" i="0" u="none" strike="noStrike" cap="none" normalizeH="0" baseline="0" dirty="0">
                <a:ln>
                  <a:noFill/>
                </a:ln>
                <a:solidFill>
                  <a:srgbClr val="1F3661"/>
                </a:solidFill>
                <a:effectLst/>
                <a:cs typeface="Calibri" panose="020F0502020204030204" pitchFamily="34" charset="0"/>
              </a:rPr>
              <a:t>E</a:t>
            </a:r>
            <a:endParaRPr kumimoji="0" lang="en-US" altLang="zh-CN" sz="1400" b="0" i="0" u="none" strike="noStrike" cap="none" normalizeH="0" baseline="0" dirty="0">
              <a:ln>
                <a:noFill/>
              </a:ln>
              <a:solidFill>
                <a:srgbClr val="1F3661"/>
              </a:solidFill>
              <a:effectLst/>
            </a:endParaRPr>
          </a:p>
        </p:txBody>
      </p:sp>
      <p:sp>
        <p:nvSpPr>
          <p:cNvPr id="31" name="Text Box 20"/>
          <p:cNvSpPr txBox="1">
            <a:spLocks noChangeArrowheads="1"/>
          </p:cNvSpPr>
          <p:nvPr/>
        </p:nvSpPr>
        <p:spPr bwMode="auto">
          <a:xfrm>
            <a:off x="4371333" y="2574685"/>
            <a:ext cx="141446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ts val="300"/>
              </a:spcAft>
              <a:buClrTx/>
              <a:buSzTx/>
              <a:buFontTx/>
              <a:buNone/>
            </a:pPr>
            <a:r>
              <a:rPr kumimoji="0" lang="zh-CN" altLang="zh-CN" sz="1200" b="0" i="0" u="none" strike="noStrike" cap="none" normalizeH="0" baseline="0" dirty="0" smtClean="0">
                <a:ln>
                  <a:noFill/>
                </a:ln>
                <a:solidFill>
                  <a:srgbClr val="000000"/>
                </a:solidFill>
                <a:effectLst/>
                <a:cs typeface="Calibri" panose="020F0502020204030204" pitchFamily="34" charset="0"/>
              </a:rPr>
              <a:t>戒烟</a:t>
            </a:r>
            <a:br>
              <a:rPr kumimoji="0" lang="en-US" altLang="zh-CN" sz="1200" b="0" i="0" u="none" strike="noStrike" cap="none" normalizeH="0" baseline="0" dirty="0" smtClean="0">
                <a:ln>
                  <a:noFill/>
                </a:ln>
                <a:solidFill>
                  <a:srgbClr val="000000"/>
                </a:solidFill>
                <a:effectLst/>
                <a:cs typeface="Calibri" panose="020F0502020204030204" pitchFamily="34" charset="0"/>
              </a:rPr>
            </a:br>
            <a:r>
              <a:rPr kumimoji="0" lang="zh-CN" altLang="zh-CN" sz="1000" b="0" i="0" u="none" strike="noStrike" cap="none" normalizeH="0" baseline="0" dirty="0" smtClean="0">
                <a:ln>
                  <a:noFill/>
                </a:ln>
                <a:solidFill>
                  <a:srgbClr val="000000"/>
                </a:solidFill>
                <a:effectLst/>
                <a:cs typeface="Calibri" panose="020F0502020204030204" pitchFamily="34" charset="0"/>
              </a:rPr>
              <a:t>（</a:t>
            </a:r>
            <a:r>
              <a:rPr kumimoji="0" lang="zh-CN" altLang="zh-CN" sz="1000" b="0" i="0" u="none" strike="noStrike" cap="none" normalizeH="0" baseline="0" dirty="0">
                <a:ln>
                  <a:noFill/>
                </a:ln>
                <a:solidFill>
                  <a:srgbClr val="000000"/>
                </a:solidFill>
                <a:effectLst/>
                <a:cs typeface="Calibri" panose="020F0502020204030204" pitchFamily="34" charset="0"/>
              </a:rPr>
              <a:t>可包含药物治疗）</a:t>
            </a:r>
            <a:endParaRPr kumimoji="0" lang="zh-CN" altLang="zh-CN" sz="1000" b="0" i="0" u="none" strike="noStrike" cap="none" normalizeH="0" baseline="0" dirty="0">
              <a:ln>
                <a:noFill/>
              </a:ln>
              <a:solidFill>
                <a:schemeClr val="tx1"/>
              </a:solidFill>
              <a:effectLst/>
            </a:endParaRPr>
          </a:p>
        </p:txBody>
      </p:sp>
      <p:sp>
        <p:nvSpPr>
          <p:cNvPr id="32" name="Text Box 19"/>
          <p:cNvSpPr txBox="1">
            <a:spLocks noChangeArrowheads="1"/>
          </p:cNvSpPr>
          <p:nvPr/>
        </p:nvSpPr>
        <p:spPr bwMode="auto">
          <a:xfrm>
            <a:off x="4371333" y="3937042"/>
            <a:ext cx="1414463" cy="561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ts val="300"/>
              </a:spcAft>
              <a:buClrTx/>
              <a:buSzTx/>
              <a:buFontTx/>
              <a:buNone/>
            </a:pPr>
            <a:r>
              <a:rPr kumimoji="0" lang="zh-CN" altLang="zh-CN" sz="1200" b="0" i="0" u="none" strike="noStrike" cap="none" normalizeH="0" baseline="0" dirty="0" smtClean="0">
                <a:ln>
                  <a:noFill/>
                </a:ln>
                <a:solidFill>
                  <a:srgbClr val="000000"/>
                </a:solidFill>
                <a:effectLst/>
                <a:cs typeface="Calibri" panose="020F0502020204030204" pitchFamily="34" charset="0"/>
              </a:rPr>
              <a:t>戒烟</a:t>
            </a:r>
            <a:br>
              <a:rPr kumimoji="0" lang="en-US" altLang="zh-CN" sz="1200" b="0" i="0" u="none" strike="noStrike" cap="none" normalizeH="0" baseline="0" dirty="0" smtClean="0">
                <a:ln>
                  <a:noFill/>
                </a:ln>
                <a:solidFill>
                  <a:srgbClr val="000000"/>
                </a:solidFill>
                <a:effectLst/>
                <a:cs typeface="Calibri" panose="020F0502020204030204" pitchFamily="34" charset="0"/>
              </a:rPr>
            </a:br>
            <a:r>
              <a:rPr kumimoji="0" lang="zh-CN" altLang="zh-CN" sz="1000" b="0" i="0" u="none" strike="noStrike" cap="none" normalizeH="0" baseline="0" dirty="0" smtClean="0">
                <a:ln>
                  <a:noFill/>
                </a:ln>
                <a:solidFill>
                  <a:srgbClr val="000000"/>
                </a:solidFill>
                <a:effectLst/>
                <a:cs typeface="Calibri" panose="020F0502020204030204" pitchFamily="34" charset="0"/>
              </a:rPr>
              <a:t>（</a:t>
            </a:r>
            <a:r>
              <a:rPr kumimoji="0" lang="zh-CN" altLang="zh-CN" sz="1000" b="0" i="0" u="none" strike="noStrike" cap="none" normalizeH="0" baseline="0" dirty="0">
                <a:ln>
                  <a:noFill/>
                </a:ln>
                <a:solidFill>
                  <a:srgbClr val="000000"/>
                </a:solidFill>
                <a:effectLst/>
                <a:cs typeface="Calibri" panose="020F0502020204030204" pitchFamily="34" charset="0"/>
              </a:rPr>
              <a:t>可包含药物治疗</a:t>
            </a:r>
            <a:r>
              <a:rPr kumimoji="0" lang="zh-CN" altLang="zh-CN" sz="1000" b="0" i="0" u="none" strike="noStrike" cap="none" normalizeH="0" baseline="0" dirty="0" smtClean="0">
                <a:ln>
                  <a:noFill/>
                </a:ln>
                <a:solidFill>
                  <a:srgbClr val="000000"/>
                </a:solidFill>
                <a:effectLst/>
                <a:cs typeface="Calibri" panose="020F0502020204030204" pitchFamily="34" charset="0"/>
              </a:rPr>
              <a:t>）</a:t>
            </a:r>
            <a:endParaRPr kumimoji="0" lang="en-US" altLang="zh-CN" sz="1000" b="0" i="0" u="none" strike="noStrike" cap="none" normalizeH="0" baseline="0" dirty="0" smtClean="0">
              <a:ln>
                <a:noFill/>
              </a:ln>
              <a:solidFill>
                <a:srgbClr val="000000"/>
              </a:solidFill>
              <a:effectLst/>
              <a:cs typeface="Calibri" panose="020F0502020204030204" pitchFamily="34" charset="0"/>
            </a:endParaRPr>
          </a:p>
          <a:p>
            <a:pPr lvl="0" defTabSz="914400" eaLnBrk="0" fontAlgn="base" hangingPunct="0">
              <a:spcBef>
                <a:spcPct val="0"/>
              </a:spcBef>
              <a:spcAft>
                <a:spcPts val="300"/>
              </a:spcAft>
            </a:pPr>
            <a:r>
              <a:rPr lang="zh-CN" altLang="en-US" sz="1200" dirty="0">
                <a:solidFill>
                  <a:srgbClr val="000000"/>
                </a:solidFill>
                <a:cs typeface="Calibri" panose="020F0502020204030204" pitchFamily="34" charset="0"/>
              </a:rPr>
              <a:t>肺</a:t>
            </a:r>
            <a:r>
              <a:rPr lang="zh-CN" altLang="en-US" sz="1200" dirty="0" smtClean="0">
                <a:solidFill>
                  <a:srgbClr val="000000"/>
                </a:solidFill>
                <a:cs typeface="Calibri" panose="020F0502020204030204" pitchFamily="34" charset="0"/>
              </a:rPr>
              <a:t>康复</a:t>
            </a:r>
            <a:endParaRPr kumimoji="0" lang="zh-CN" altLang="zh-CN" sz="1200" b="0" i="0" u="none" strike="noStrike" cap="none" normalizeH="0" baseline="0" dirty="0">
              <a:ln>
                <a:noFill/>
              </a:ln>
              <a:solidFill>
                <a:schemeClr val="tx1"/>
              </a:solidFill>
              <a:effectLst/>
            </a:endParaRPr>
          </a:p>
        </p:txBody>
      </p:sp>
      <p:sp>
        <p:nvSpPr>
          <p:cNvPr id="33" name="Text Box 17"/>
          <p:cNvSpPr txBox="1">
            <a:spLocks noChangeArrowheads="1"/>
          </p:cNvSpPr>
          <p:nvPr/>
        </p:nvSpPr>
        <p:spPr bwMode="auto">
          <a:xfrm>
            <a:off x="5922320" y="2651629"/>
            <a:ext cx="79375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200" b="0" i="0" u="none" strike="noStrike" cap="none" normalizeH="0" baseline="0" dirty="0">
                <a:ln>
                  <a:noFill/>
                </a:ln>
                <a:solidFill>
                  <a:srgbClr val="000000"/>
                </a:solidFill>
                <a:effectLst/>
                <a:cs typeface="Calibri" panose="020F0502020204030204" pitchFamily="34" charset="0"/>
              </a:rPr>
              <a:t>体育锻炼</a:t>
            </a:r>
            <a:endParaRPr kumimoji="0" lang="zh-CN" altLang="en-US" sz="1200" b="0" i="0" u="none" strike="noStrike" cap="none" normalizeH="0" baseline="0" dirty="0">
              <a:ln>
                <a:noFill/>
              </a:ln>
              <a:solidFill>
                <a:schemeClr val="tx1"/>
              </a:solidFill>
              <a:effectLst/>
            </a:endParaRPr>
          </a:p>
        </p:txBody>
      </p:sp>
      <p:sp>
        <p:nvSpPr>
          <p:cNvPr id="34" name="Text Box 18"/>
          <p:cNvSpPr txBox="1">
            <a:spLocks noChangeArrowheads="1"/>
          </p:cNvSpPr>
          <p:nvPr/>
        </p:nvSpPr>
        <p:spPr bwMode="auto">
          <a:xfrm>
            <a:off x="5922320" y="4125555"/>
            <a:ext cx="79375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200" b="0" i="0" u="none" strike="noStrike" cap="none" normalizeH="0" baseline="0" dirty="0" smtClean="0">
                <a:ln>
                  <a:noFill/>
                </a:ln>
                <a:solidFill>
                  <a:srgbClr val="000000"/>
                </a:solidFill>
                <a:effectLst/>
                <a:cs typeface="Calibri" panose="020F0502020204030204" pitchFamily="34" charset="0"/>
              </a:rPr>
              <a:t>体育</a:t>
            </a:r>
            <a:r>
              <a:rPr kumimoji="0" lang="zh-CN" altLang="en-US" sz="1200" b="0" i="0" u="none" strike="noStrike" cap="none" normalizeH="0" baseline="0" dirty="0">
                <a:ln>
                  <a:noFill/>
                </a:ln>
                <a:solidFill>
                  <a:srgbClr val="000000"/>
                </a:solidFill>
                <a:effectLst/>
                <a:cs typeface="Calibri" panose="020F0502020204030204" pitchFamily="34" charset="0"/>
              </a:rPr>
              <a:t>锻炼</a:t>
            </a:r>
            <a:endParaRPr kumimoji="0" lang="zh-CN" altLang="en-US" sz="1200" b="0" i="0" u="none" strike="noStrike" cap="none" normalizeH="0" baseline="0" dirty="0">
              <a:ln>
                <a:noFill/>
              </a:ln>
              <a:solidFill>
                <a:schemeClr val="tx1"/>
              </a:solidFill>
              <a:effectLst/>
            </a:endParaRPr>
          </a:p>
        </p:txBody>
      </p:sp>
      <p:sp>
        <p:nvSpPr>
          <p:cNvPr id="35" name="Text Box 21"/>
          <p:cNvSpPr txBox="1">
            <a:spLocks noChangeArrowheads="1"/>
          </p:cNvSpPr>
          <p:nvPr/>
        </p:nvSpPr>
        <p:spPr bwMode="auto">
          <a:xfrm>
            <a:off x="6886544" y="2093784"/>
            <a:ext cx="1702123" cy="1300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ts val="300"/>
              </a:spcAft>
              <a:buClrTx/>
              <a:buSzTx/>
              <a:buFontTx/>
              <a:buNone/>
            </a:pPr>
            <a:r>
              <a:rPr kumimoji="0" lang="zh-CN" altLang="en-US" sz="1200" b="0" i="0" u="none" strike="noStrike" cap="none" normalizeH="0" baseline="0" dirty="0">
                <a:ln>
                  <a:noFill/>
                </a:ln>
                <a:solidFill>
                  <a:srgbClr val="000000"/>
                </a:solidFill>
                <a:effectLst/>
                <a:cs typeface="Calibri" panose="020F0502020204030204" pitchFamily="34" charset="0"/>
              </a:rPr>
              <a:t>流感</a:t>
            </a:r>
            <a:r>
              <a:rPr kumimoji="0" lang="zh-CN" altLang="en-US" sz="1200" b="0" i="0" u="none" strike="noStrike" cap="none" normalizeH="0" baseline="0" dirty="0" smtClean="0">
                <a:ln>
                  <a:noFill/>
                </a:ln>
                <a:solidFill>
                  <a:srgbClr val="000000"/>
                </a:solidFill>
                <a:effectLst/>
                <a:cs typeface="Calibri" panose="020F0502020204030204" pitchFamily="34" charset="0"/>
              </a:rPr>
              <a:t>疫苗接种</a:t>
            </a:r>
            <a:endParaRPr kumimoji="0" lang="en-US" altLang="zh-CN" sz="1200" b="0" i="0" u="none" strike="noStrike" cap="none" normalizeH="0" baseline="0" dirty="0" smtClean="0">
              <a:ln>
                <a:noFill/>
              </a:ln>
              <a:solidFill>
                <a:srgbClr val="000000"/>
              </a:solidFill>
              <a:effectLst/>
              <a:cs typeface="Calibri" panose="020F0502020204030204" pitchFamily="34" charset="0"/>
            </a:endParaRPr>
          </a:p>
          <a:p>
            <a:pPr lvl="0" defTabSz="914400" eaLnBrk="0" fontAlgn="base" hangingPunct="0">
              <a:spcBef>
                <a:spcPct val="0"/>
              </a:spcBef>
              <a:spcAft>
                <a:spcPts val="300"/>
              </a:spcAft>
            </a:pPr>
            <a:r>
              <a:rPr lang="en-US" altLang="zh-CN" sz="1200" dirty="0">
                <a:solidFill>
                  <a:srgbClr val="000000"/>
                </a:solidFill>
                <a:cs typeface="Calibri" panose="020F0502020204030204" pitchFamily="34" charset="0"/>
              </a:rPr>
              <a:t>COVID-19</a:t>
            </a:r>
            <a:r>
              <a:rPr lang="zh-CN" altLang="en-US" sz="1200" dirty="0">
                <a:solidFill>
                  <a:srgbClr val="000000"/>
                </a:solidFill>
                <a:cs typeface="Calibri" panose="020F0502020204030204" pitchFamily="34" charset="0"/>
              </a:rPr>
              <a:t>疫苗接种</a:t>
            </a:r>
            <a:endParaRPr lang="en-US" altLang="zh-CN" sz="1200" dirty="0">
              <a:solidFill>
                <a:srgbClr val="000000"/>
              </a:solidFill>
              <a:cs typeface="Calibri" panose="020F0502020204030204" pitchFamily="34" charset="0"/>
            </a:endParaRPr>
          </a:p>
          <a:p>
            <a:pPr lvl="0" defTabSz="914400" eaLnBrk="0" fontAlgn="base" hangingPunct="0">
              <a:spcBef>
                <a:spcPct val="0"/>
              </a:spcBef>
              <a:spcAft>
                <a:spcPts val="300"/>
              </a:spcAft>
            </a:pPr>
            <a:r>
              <a:rPr lang="zh-CN" altLang="en-US" sz="1200" dirty="0">
                <a:solidFill>
                  <a:srgbClr val="000000"/>
                </a:solidFill>
                <a:cs typeface="Calibri" panose="020F0502020204030204" pitchFamily="34" charset="0"/>
              </a:rPr>
              <a:t>肺炎球菌疫苗接种</a:t>
            </a:r>
            <a:endParaRPr lang="en-US" altLang="zh-CN" sz="1200" dirty="0">
              <a:solidFill>
                <a:srgbClr val="000000"/>
              </a:solidFill>
              <a:cs typeface="Calibri" panose="020F0502020204030204" pitchFamily="34" charset="0"/>
            </a:endParaRPr>
          </a:p>
          <a:p>
            <a:pPr lvl="0" defTabSz="914400" eaLnBrk="0" fontAlgn="base" hangingPunct="0">
              <a:spcBef>
                <a:spcPct val="0"/>
              </a:spcBef>
              <a:spcAft>
                <a:spcPts val="300"/>
              </a:spcAft>
            </a:pPr>
            <a:r>
              <a:rPr lang="zh-CN" altLang="en-US" sz="1200" dirty="0">
                <a:solidFill>
                  <a:srgbClr val="000000"/>
                </a:solidFill>
                <a:cs typeface="Calibri" panose="020F0502020204030204" pitchFamily="34" charset="0"/>
              </a:rPr>
              <a:t>百日咳疫苗接种</a:t>
            </a:r>
            <a:endParaRPr lang="en-US" altLang="zh-CN" sz="1200" dirty="0">
              <a:solidFill>
                <a:srgbClr val="000000"/>
              </a:solidFill>
              <a:cs typeface="Calibri" panose="020F0502020204030204" pitchFamily="34" charset="0"/>
            </a:endParaRPr>
          </a:p>
          <a:p>
            <a:pPr lvl="0" defTabSz="914400" eaLnBrk="0" fontAlgn="base" hangingPunct="0">
              <a:spcBef>
                <a:spcPct val="0"/>
              </a:spcBef>
              <a:spcAft>
                <a:spcPts val="300"/>
              </a:spcAft>
            </a:pPr>
            <a:r>
              <a:rPr lang="zh-CN" altLang="en-US" sz="1200" dirty="0">
                <a:solidFill>
                  <a:srgbClr val="000000"/>
                </a:solidFill>
                <a:cs typeface="Calibri" panose="020F0502020204030204" pitchFamily="34" charset="0"/>
              </a:rPr>
              <a:t>带状疱疹疫苗接种</a:t>
            </a:r>
            <a:endParaRPr lang="en-US" altLang="zh-CN" sz="1200" dirty="0">
              <a:solidFill>
                <a:srgbClr val="000000"/>
              </a:solidFill>
              <a:cs typeface="Calibri" panose="020F0502020204030204" pitchFamily="34" charset="0"/>
            </a:endParaRPr>
          </a:p>
          <a:p>
            <a:pPr lvl="0" defTabSz="914400" eaLnBrk="0" fontAlgn="base" hangingPunct="0">
              <a:spcBef>
                <a:spcPct val="0"/>
              </a:spcBef>
              <a:spcAft>
                <a:spcPts val="300"/>
              </a:spcAft>
            </a:pPr>
            <a:r>
              <a:rPr lang="zh-CN" altLang="en-US" sz="1200" dirty="0">
                <a:solidFill>
                  <a:srgbClr val="000000"/>
                </a:solidFill>
                <a:cs typeface="Calibri" panose="020F0502020204030204" pitchFamily="34" charset="0"/>
              </a:rPr>
              <a:t>呼吸道合胞病毒</a:t>
            </a:r>
            <a:r>
              <a:rPr lang="zh-CN" altLang="en-US" sz="1200" dirty="0" smtClean="0">
                <a:solidFill>
                  <a:srgbClr val="000000"/>
                </a:solidFill>
                <a:cs typeface="Calibri" panose="020F0502020204030204" pitchFamily="34" charset="0"/>
              </a:rPr>
              <a:t>疫苗接种</a:t>
            </a:r>
            <a:endParaRPr kumimoji="0" lang="zh-CN" altLang="en-US" sz="1200" b="0" i="0" u="none" strike="noStrike" cap="none" normalizeH="0" baseline="0" dirty="0">
              <a:ln>
                <a:noFill/>
              </a:ln>
              <a:solidFill>
                <a:schemeClr val="tx1"/>
              </a:solidFill>
              <a:effectLst/>
            </a:endParaRPr>
          </a:p>
        </p:txBody>
      </p:sp>
      <p:sp>
        <p:nvSpPr>
          <p:cNvPr id="48" name="Text Box 32"/>
          <p:cNvSpPr txBox="1">
            <a:spLocks noChangeArrowheads="1"/>
          </p:cNvSpPr>
          <p:nvPr/>
        </p:nvSpPr>
        <p:spPr bwMode="auto">
          <a:xfrm>
            <a:off x="3142430" y="5163506"/>
            <a:ext cx="581818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endParaRPr kumimoji="0" lang="en-US" altLang="zh-CN" sz="800" b="0" i="0" u="none" strike="noStrike" cap="none" normalizeH="0" baseline="0" dirty="0">
              <a:ln>
                <a:noFill/>
              </a:ln>
              <a:solidFill>
                <a:srgbClr val="000000"/>
              </a:solidFill>
              <a:effectLst/>
              <a:cs typeface="Calibri" panose="020F0502020204030204" pitchFamily="34" charset="0"/>
            </a:endParaRPr>
          </a:p>
          <a:p>
            <a:pPr marL="0" marR="0" lvl="0" indent="0" defTabSz="914400" rtl="0" eaLnBrk="0" fontAlgn="base" latinLnBrk="0" hangingPunct="0">
              <a:spcBef>
                <a:spcPct val="0"/>
              </a:spcBef>
              <a:spcAft>
                <a:spcPct val="0"/>
              </a:spcAft>
              <a:buClrTx/>
              <a:buSzTx/>
              <a:buFontTx/>
              <a:buNone/>
            </a:pPr>
            <a:r>
              <a:rPr kumimoji="0" lang="en-US" altLang="zh-CN" sz="1000" b="0" i="0" u="none" strike="noStrike" cap="none" normalizeH="0" baseline="0" dirty="0">
                <a:ln>
                  <a:noFill/>
                </a:ln>
                <a:solidFill>
                  <a:srgbClr val="000000"/>
                </a:solidFill>
                <a:effectLst/>
                <a:cs typeface="Calibri" panose="020F0502020204030204" pitchFamily="34" charset="0"/>
              </a:rPr>
              <a:t>* </a:t>
            </a:r>
            <a:r>
              <a:rPr kumimoji="0" lang="zh-CN" altLang="en-US" sz="1000" b="0" i="0" u="none" strike="noStrike" cap="none" normalizeH="0" baseline="0" dirty="0">
                <a:ln>
                  <a:noFill/>
                </a:ln>
                <a:solidFill>
                  <a:srgbClr val="000000"/>
                </a:solidFill>
                <a:effectLst/>
                <a:cs typeface="Calibri" panose="020F0502020204030204" pitchFamily="34" charset="0"/>
              </a:rPr>
              <a:t>可包含药物治疗</a:t>
            </a:r>
            <a:endParaRPr kumimoji="0" lang="zh-CN" altLang="en-US" sz="1000" b="0" i="0" u="none" strike="noStrike" cap="none" normalizeH="0" baseline="0" dirty="0">
              <a:ln>
                <a:noFill/>
              </a:ln>
              <a:solidFill>
                <a:schemeClr val="tx1"/>
              </a:solidFill>
              <a:effectLst/>
            </a:endParaRPr>
          </a:p>
        </p:txBody>
      </p:sp>
      <p:sp>
        <p:nvSpPr>
          <p:cNvPr id="52" name="Text Box 21"/>
          <p:cNvSpPr txBox="1">
            <a:spLocks noChangeArrowheads="1"/>
          </p:cNvSpPr>
          <p:nvPr/>
        </p:nvSpPr>
        <p:spPr bwMode="auto">
          <a:xfrm>
            <a:off x="6886697" y="3567710"/>
            <a:ext cx="1701817" cy="1300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ts val="300"/>
              </a:spcAft>
              <a:buClrTx/>
              <a:buSzTx/>
              <a:buFontTx/>
              <a:buNone/>
            </a:pPr>
            <a:r>
              <a:rPr kumimoji="0" lang="zh-CN" altLang="en-US" sz="1200" b="0" i="0" u="none" strike="noStrike" cap="none" normalizeH="0" baseline="0" dirty="0">
                <a:ln>
                  <a:noFill/>
                </a:ln>
                <a:solidFill>
                  <a:srgbClr val="000000"/>
                </a:solidFill>
                <a:effectLst/>
                <a:cs typeface="Calibri" panose="020F0502020204030204" pitchFamily="34" charset="0"/>
              </a:rPr>
              <a:t>流感</a:t>
            </a:r>
            <a:r>
              <a:rPr kumimoji="0" lang="zh-CN" altLang="en-US" sz="1200" b="0" i="0" u="none" strike="noStrike" cap="none" normalizeH="0" baseline="0" dirty="0" smtClean="0">
                <a:ln>
                  <a:noFill/>
                </a:ln>
                <a:solidFill>
                  <a:srgbClr val="000000"/>
                </a:solidFill>
                <a:effectLst/>
                <a:cs typeface="Calibri" panose="020F0502020204030204" pitchFamily="34" charset="0"/>
              </a:rPr>
              <a:t>疫苗接种</a:t>
            </a:r>
            <a:endParaRPr kumimoji="0" lang="en-US" altLang="zh-CN" sz="1200" b="0" i="0" u="none" strike="noStrike" cap="none" normalizeH="0" baseline="0" dirty="0" smtClean="0">
              <a:ln>
                <a:noFill/>
              </a:ln>
              <a:solidFill>
                <a:srgbClr val="000000"/>
              </a:solidFill>
              <a:effectLst/>
              <a:cs typeface="Calibri" panose="020F0502020204030204" pitchFamily="34" charset="0"/>
            </a:endParaRPr>
          </a:p>
          <a:p>
            <a:pPr lvl="0" defTabSz="914400" eaLnBrk="0" fontAlgn="base" hangingPunct="0">
              <a:spcBef>
                <a:spcPct val="0"/>
              </a:spcBef>
              <a:spcAft>
                <a:spcPts val="300"/>
              </a:spcAft>
            </a:pPr>
            <a:r>
              <a:rPr lang="en-US" altLang="zh-CN" sz="1200" dirty="0">
                <a:solidFill>
                  <a:srgbClr val="000000"/>
                </a:solidFill>
                <a:cs typeface="Calibri" panose="020F0502020204030204" pitchFamily="34" charset="0"/>
              </a:rPr>
              <a:t>COVID-19</a:t>
            </a:r>
            <a:r>
              <a:rPr lang="zh-CN" altLang="en-US" sz="1200" dirty="0">
                <a:solidFill>
                  <a:srgbClr val="000000"/>
                </a:solidFill>
                <a:cs typeface="Calibri" panose="020F0502020204030204" pitchFamily="34" charset="0"/>
              </a:rPr>
              <a:t>疫苗接种</a:t>
            </a:r>
            <a:endParaRPr lang="en-US" altLang="zh-CN" sz="1200" dirty="0">
              <a:solidFill>
                <a:srgbClr val="000000"/>
              </a:solidFill>
              <a:cs typeface="Calibri" panose="020F0502020204030204" pitchFamily="34" charset="0"/>
            </a:endParaRPr>
          </a:p>
          <a:p>
            <a:pPr lvl="0" defTabSz="914400" eaLnBrk="0" fontAlgn="base" hangingPunct="0">
              <a:spcBef>
                <a:spcPct val="0"/>
              </a:spcBef>
              <a:spcAft>
                <a:spcPts val="300"/>
              </a:spcAft>
            </a:pPr>
            <a:r>
              <a:rPr lang="zh-CN" altLang="en-US" sz="1200" dirty="0">
                <a:solidFill>
                  <a:srgbClr val="000000"/>
                </a:solidFill>
                <a:cs typeface="Calibri" panose="020F0502020204030204" pitchFamily="34" charset="0"/>
              </a:rPr>
              <a:t>肺炎球菌疫苗接种</a:t>
            </a:r>
            <a:endParaRPr lang="en-US" altLang="zh-CN" sz="1200" dirty="0">
              <a:solidFill>
                <a:srgbClr val="000000"/>
              </a:solidFill>
              <a:cs typeface="Calibri" panose="020F0502020204030204" pitchFamily="34" charset="0"/>
            </a:endParaRPr>
          </a:p>
          <a:p>
            <a:pPr lvl="0" defTabSz="914400" eaLnBrk="0" fontAlgn="base" hangingPunct="0">
              <a:spcBef>
                <a:spcPct val="0"/>
              </a:spcBef>
              <a:spcAft>
                <a:spcPts val="300"/>
              </a:spcAft>
            </a:pPr>
            <a:r>
              <a:rPr lang="zh-CN" altLang="en-US" sz="1200" dirty="0">
                <a:solidFill>
                  <a:srgbClr val="000000"/>
                </a:solidFill>
                <a:cs typeface="Calibri" panose="020F0502020204030204" pitchFamily="34" charset="0"/>
              </a:rPr>
              <a:t>百日咳疫苗接种</a:t>
            </a:r>
            <a:endParaRPr lang="en-US" altLang="zh-CN" sz="1200" dirty="0">
              <a:solidFill>
                <a:srgbClr val="000000"/>
              </a:solidFill>
              <a:cs typeface="Calibri" panose="020F0502020204030204" pitchFamily="34" charset="0"/>
            </a:endParaRPr>
          </a:p>
          <a:p>
            <a:pPr lvl="0" defTabSz="914400" eaLnBrk="0" fontAlgn="base" hangingPunct="0">
              <a:spcBef>
                <a:spcPct val="0"/>
              </a:spcBef>
              <a:spcAft>
                <a:spcPts val="300"/>
              </a:spcAft>
            </a:pPr>
            <a:r>
              <a:rPr lang="zh-CN" altLang="en-US" sz="1200" dirty="0">
                <a:solidFill>
                  <a:srgbClr val="000000"/>
                </a:solidFill>
                <a:cs typeface="Calibri" panose="020F0502020204030204" pitchFamily="34" charset="0"/>
              </a:rPr>
              <a:t>带状疱疹疫苗接种</a:t>
            </a:r>
            <a:endParaRPr lang="en-US" altLang="zh-CN" sz="1200" dirty="0">
              <a:solidFill>
                <a:srgbClr val="000000"/>
              </a:solidFill>
              <a:cs typeface="Calibri" panose="020F0502020204030204" pitchFamily="34" charset="0"/>
            </a:endParaRPr>
          </a:p>
          <a:p>
            <a:pPr lvl="0" defTabSz="914400" eaLnBrk="0" fontAlgn="base" hangingPunct="0">
              <a:spcBef>
                <a:spcPct val="0"/>
              </a:spcBef>
              <a:spcAft>
                <a:spcPts val="300"/>
              </a:spcAft>
            </a:pPr>
            <a:r>
              <a:rPr lang="zh-CN" altLang="en-US" sz="1200" dirty="0">
                <a:solidFill>
                  <a:srgbClr val="000000"/>
                </a:solidFill>
                <a:cs typeface="Calibri" panose="020F0502020204030204" pitchFamily="34" charset="0"/>
              </a:rPr>
              <a:t>呼吸道合胞病毒</a:t>
            </a:r>
            <a:r>
              <a:rPr lang="zh-CN" altLang="en-US" sz="1200" dirty="0" smtClean="0">
                <a:solidFill>
                  <a:srgbClr val="000000"/>
                </a:solidFill>
                <a:cs typeface="Calibri" panose="020F0502020204030204" pitchFamily="34" charset="0"/>
              </a:rPr>
              <a:t>疫苗接种</a:t>
            </a:r>
            <a:endParaRPr kumimoji="0" lang="zh-CN" altLang="en-US" sz="1200" b="0" i="0" u="none" strike="noStrike" cap="none" normalizeH="0" baseline="0" dirty="0">
              <a:ln>
                <a:noFill/>
              </a:ln>
              <a:solidFill>
                <a:schemeClr val="tx1"/>
              </a:solidFill>
              <a:effectLst/>
            </a:endParaRPr>
          </a:p>
        </p:txBody>
      </p:sp>
      <p:grpSp>
        <p:nvGrpSpPr>
          <p:cNvPr id="2" name="Group 5"/>
          <p:cNvGrpSpPr/>
          <p:nvPr/>
        </p:nvGrpSpPr>
        <p:grpSpPr>
          <a:xfrm>
            <a:off x="10539080" y="0"/>
            <a:ext cx="1652920" cy="1699260"/>
            <a:chOff x="5105399" y="0"/>
            <a:chExt cx="1652920" cy="1699260"/>
          </a:xfrm>
        </p:grpSpPr>
        <p:pic>
          <p:nvPicPr>
            <p:cNvPr id="7"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20"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21"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22" name="Group 9"/>
          <p:cNvGrpSpPr/>
          <p:nvPr/>
        </p:nvGrpSpPr>
        <p:grpSpPr>
          <a:xfrm>
            <a:off x="10446950" y="0"/>
            <a:ext cx="1745050" cy="1652322"/>
            <a:chOff x="10446950" y="0"/>
            <a:chExt cx="1745050" cy="1652322"/>
          </a:xfrm>
        </p:grpSpPr>
        <p:pic>
          <p:nvPicPr>
            <p:cNvPr id="36"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37"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38" name="Group 19"/>
          <p:cNvGrpSpPr/>
          <p:nvPr/>
        </p:nvGrpSpPr>
        <p:grpSpPr>
          <a:xfrm>
            <a:off x="10240225" y="0"/>
            <a:ext cx="1951774" cy="1885964"/>
            <a:chOff x="10240225" y="0"/>
            <a:chExt cx="1951774" cy="1885964"/>
          </a:xfrm>
        </p:grpSpPr>
        <p:pic>
          <p:nvPicPr>
            <p:cNvPr id="39"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40"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41"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ollow-up of non-pharmacological treatment is listed in Figure 3.16&#10; including if the response to the initial treatment is adequate or when response is not adequate and the predominant treatable trait (Dyspnea or Exacerbations) should be targeted."/>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3" name="Title 2" descr="Figure 3.13 lists follow-up of non-pharmacological treatment. If the response to the initial treatment is appropriate, maintain it and offer influenza vaccination and other vaccinations, self-management education and assess behavioral risk factors such as smoking cessation and environmental exposures. Ensure maintenance of exercise program and physical activity, adequate sleep and healthy diet. If initial treatment response is not appropriate, consider the predominant treatable trait to target - DYSPNEA or EXACERBATIONS."/>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rPr>
              <a:t>Follow-up of non-pharmacological treatment</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6145" name="图片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9084" y="532548"/>
            <a:ext cx="6543675" cy="5715000"/>
          </a:xfrm>
          <a:prstGeom prst="rect">
            <a:avLst/>
          </a:prstGeom>
          <a:noFill/>
          <a:extLst>
            <a:ext uri="{909E8E84-426E-40DD-AFC4-6F175D3DCCD1}">
              <a14:hiddenFill xmlns:a14="http://schemas.microsoft.com/office/drawing/2010/main">
                <a:solidFill>
                  <a:srgbClr val="FFFFFF"/>
                </a:solidFill>
              </a14:hiddenFill>
            </a:ext>
          </a:extLst>
        </p:spPr>
      </p:pic>
      <p:sp>
        <p:nvSpPr>
          <p:cNvPr id="7" name="文本框 2"/>
          <p:cNvSpPr txBox="1">
            <a:spLocks noChangeArrowheads="1"/>
          </p:cNvSpPr>
          <p:nvPr/>
        </p:nvSpPr>
        <p:spPr bwMode="auto">
          <a:xfrm>
            <a:off x="3014383" y="737822"/>
            <a:ext cx="262044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2000" b="1" i="0" u="none" strike="noStrike" cap="none" normalizeH="0" baseline="0" dirty="0">
                <a:ln>
                  <a:noFill/>
                </a:ln>
                <a:solidFill>
                  <a:srgbClr val="FFFFFF"/>
                </a:solidFill>
                <a:effectLst/>
                <a:cs typeface="Calibri" panose="020F0502020204030204" pitchFamily="34" charset="0"/>
              </a:rPr>
              <a:t>非药物治疗的随访管理</a:t>
            </a:r>
            <a:endParaRPr kumimoji="0" lang="zh-CN" altLang="en-US" sz="2000" b="0" i="0" u="none" strike="noStrike" cap="none" normalizeH="0" baseline="0" dirty="0">
              <a:ln>
                <a:noFill/>
              </a:ln>
              <a:solidFill>
                <a:schemeClr val="tx1"/>
              </a:solidFill>
              <a:effectLst/>
            </a:endParaRPr>
          </a:p>
        </p:txBody>
      </p:sp>
      <p:sp>
        <p:nvSpPr>
          <p:cNvPr id="20" name="Text Box 2"/>
          <p:cNvSpPr txBox="1">
            <a:spLocks noChangeArrowheads="1"/>
          </p:cNvSpPr>
          <p:nvPr/>
        </p:nvSpPr>
        <p:spPr bwMode="auto">
          <a:xfrm>
            <a:off x="8352503" y="909849"/>
            <a:ext cx="73501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400" b="1" i="0" u="none" strike="noStrike" cap="none" normalizeH="0" baseline="0" dirty="0">
                <a:ln>
                  <a:noFill/>
                </a:ln>
                <a:solidFill>
                  <a:srgbClr val="FFFFFF"/>
                </a:solidFill>
                <a:effectLst/>
                <a:cs typeface="Calibri" panose="020F0502020204030204" pitchFamily="34" charset="0"/>
              </a:rPr>
              <a:t>图 </a:t>
            </a:r>
            <a:r>
              <a:rPr kumimoji="0" lang="en-US" altLang="zh-CN" sz="1400" b="1" i="0" u="none" strike="noStrike" cap="none" normalizeH="0" baseline="0" dirty="0">
                <a:ln>
                  <a:noFill/>
                </a:ln>
                <a:solidFill>
                  <a:srgbClr val="FFFFFF"/>
                </a:solidFill>
                <a:effectLst/>
                <a:cs typeface="Calibri" panose="020F0502020204030204" pitchFamily="34" charset="0"/>
              </a:rPr>
              <a:t>3.16</a:t>
            </a:r>
            <a:endParaRPr kumimoji="0" lang="en-US" altLang="zh-CN" sz="1400" b="0" i="0" u="none" strike="noStrike" cap="none" normalizeH="0" baseline="0" dirty="0">
              <a:ln>
                <a:noFill/>
              </a:ln>
              <a:solidFill>
                <a:schemeClr val="tx1"/>
              </a:solidFill>
              <a:effectLst/>
            </a:endParaRPr>
          </a:p>
        </p:txBody>
      </p:sp>
      <p:sp>
        <p:nvSpPr>
          <p:cNvPr id="21" name="Text Box 3"/>
          <p:cNvSpPr txBox="1">
            <a:spLocks noChangeArrowheads="1"/>
          </p:cNvSpPr>
          <p:nvPr/>
        </p:nvSpPr>
        <p:spPr bwMode="auto">
          <a:xfrm>
            <a:off x="2969241" y="1422638"/>
            <a:ext cx="4752359" cy="166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spcBef>
                <a:spcPct val="0"/>
              </a:spcBef>
              <a:spcAft>
                <a:spcPts val="400"/>
              </a:spcAft>
              <a:buClrTx/>
              <a:buSzTx/>
              <a:buFontTx/>
              <a:buNone/>
            </a:pPr>
            <a:r>
              <a:rPr kumimoji="0" lang="en-US" altLang="zh-CN" sz="1200" b="1" i="0" u="none" strike="noStrike" cap="none" normalizeH="0" baseline="0" dirty="0">
                <a:ln>
                  <a:noFill/>
                </a:ln>
                <a:solidFill>
                  <a:srgbClr val="000000"/>
                </a:solidFill>
                <a:effectLst/>
                <a:latin typeface="+mn-lt"/>
                <a:cs typeface="Calibri" panose="020F0502020204030204" pitchFamily="34" charset="0"/>
              </a:rPr>
              <a:t>1. </a:t>
            </a:r>
            <a:r>
              <a:rPr kumimoji="0" lang="zh-CN" altLang="en-US" sz="1200" b="1" i="0" u="none" strike="noStrike" cap="none" normalizeH="0" baseline="0" dirty="0">
                <a:ln>
                  <a:noFill/>
                </a:ln>
                <a:solidFill>
                  <a:srgbClr val="000000"/>
                </a:solidFill>
                <a:effectLst/>
                <a:latin typeface="+mn-lt"/>
                <a:cs typeface="Calibri" panose="020F0502020204030204" pitchFamily="34" charset="0"/>
              </a:rPr>
              <a:t>若对初始治疗反应良好，则维持该方案，并提供：</a:t>
            </a:r>
            <a:endParaRPr kumimoji="0" lang="zh-CN" altLang="en-US" sz="1200" b="0" i="0" u="none" strike="noStrike" cap="none" normalizeH="0" baseline="0" dirty="0">
              <a:ln>
                <a:noFill/>
              </a:ln>
              <a:solidFill>
                <a:schemeClr val="tx1"/>
              </a:solidFill>
              <a:effectLst/>
              <a:latin typeface="+mn-lt"/>
            </a:endParaRPr>
          </a:p>
          <a:p>
            <a:pPr marL="88900" marR="0" lvl="0" indent="-88900" defTabSz="914400" rtl="0" eaLnBrk="0" fontAlgn="base" latinLnBrk="0" hangingPunct="0">
              <a:spcBef>
                <a:spcPct val="0"/>
              </a:spcBef>
              <a:spcAft>
                <a:spcPct val="0"/>
              </a:spcAft>
              <a:buClr>
                <a:srgbClr val="E8A900"/>
              </a:buClr>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latin typeface="+mn-lt"/>
                <a:cs typeface="Calibri" panose="020F0502020204030204" pitchFamily="34" charset="0"/>
              </a:rPr>
              <a:t>每年</a:t>
            </a:r>
            <a:r>
              <a:rPr kumimoji="0" lang="zh-CN" altLang="en-US" sz="1200" b="0" i="0" u="none" strike="noStrike" cap="none" normalizeH="0" baseline="0" dirty="0">
                <a:ln>
                  <a:noFill/>
                </a:ln>
                <a:solidFill>
                  <a:srgbClr val="000000"/>
                </a:solidFill>
                <a:effectLst/>
                <a:latin typeface="+mn-lt"/>
                <a:cs typeface="Calibri" panose="020F0502020204030204" pitchFamily="34" charset="0"/>
              </a:rPr>
              <a:t>接种流感疫苗，并根据指南接种其他推荐疫苗</a:t>
            </a:r>
            <a:endParaRPr kumimoji="0" lang="zh-CN" altLang="en-US" sz="1200" b="0" i="0" u="none" strike="noStrike" cap="none" normalizeH="0" baseline="0" dirty="0">
              <a:ln>
                <a:noFill/>
              </a:ln>
              <a:solidFill>
                <a:schemeClr val="tx1"/>
              </a:solidFill>
              <a:effectLst/>
              <a:latin typeface="+mn-lt"/>
            </a:endParaRPr>
          </a:p>
          <a:p>
            <a:pPr marL="88900" marR="0" lvl="0" indent="-88900" defTabSz="914400" rtl="0" eaLnBrk="0" fontAlgn="base" latinLnBrk="0" hangingPunct="0">
              <a:spcBef>
                <a:spcPct val="0"/>
              </a:spcBef>
              <a:spcAft>
                <a:spcPct val="0"/>
              </a:spcAft>
              <a:buClr>
                <a:srgbClr val="E8A900"/>
              </a:buClr>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latin typeface="+mn-lt"/>
                <a:cs typeface="Calibri" panose="020F0502020204030204" pitchFamily="34" charset="0"/>
              </a:rPr>
              <a:t>自我</a:t>
            </a:r>
            <a:r>
              <a:rPr kumimoji="0" lang="zh-CN" altLang="en-US" sz="1200" b="0" i="0" u="none" strike="noStrike" cap="none" normalizeH="0" baseline="0" dirty="0">
                <a:ln>
                  <a:noFill/>
                </a:ln>
                <a:solidFill>
                  <a:srgbClr val="000000"/>
                </a:solidFill>
                <a:effectLst/>
                <a:latin typeface="+mn-lt"/>
                <a:cs typeface="Calibri" panose="020F0502020204030204" pitchFamily="34" charset="0"/>
              </a:rPr>
              <a:t>管理教育</a:t>
            </a:r>
            <a:endParaRPr kumimoji="0" lang="zh-CN" altLang="en-US" sz="1200" b="0" i="0" u="none" strike="noStrike" cap="none" normalizeH="0" baseline="0" dirty="0">
              <a:ln>
                <a:noFill/>
              </a:ln>
              <a:solidFill>
                <a:schemeClr val="tx1"/>
              </a:solidFill>
              <a:effectLst/>
              <a:latin typeface="+mn-lt"/>
            </a:endParaRPr>
          </a:p>
          <a:p>
            <a:pPr marL="88900" marR="0" lvl="0" indent="-88900" defTabSz="914400" rtl="0" eaLnBrk="0" fontAlgn="base" latinLnBrk="0" hangingPunct="0">
              <a:spcBef>
                <a:spcPct val="0"/>
              </a:spcBef>
              <a:spcAft>
                <a:spcPct val="0"/>
              </a:spcAft>
              <a:buClr>
                <a:srgbClr val="E8A900"/>
              </a:buClr>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latin typeface="+mn-lt"/>
                <a:cs typeface="Calibri" panose="020F0502020204030204" pitchFamily="34" charset="0"/>
              </a:rPr>
              <a:t>评估</a:t>
            </a:r>
            <a:r>
              <a:rPr kumimoji="0" lang="zh-CN" altLang="en-US" sz="1200" b="0" i="0" u="none" strike="noStrike" cap="none" normalizeH="0" baseline="0" dirty="0">
                <a:ln>
                  <a:noFill/>
                </a:ln>
                <a:solidFill>
                  <a:srgbClr val="000000"/>
                </a:solidFill>
                <a:effectLst/>
                <a:latin typeface="+mn-lt"/>
                <a:cs typeface="Calibri" panose="020F0502020204030204" pitchFamily="34" charset="0"/>
              </a:rPr>
              <a:t>行为危险因素，如戒烟（如适用）和环境暴露</a:t>
            </a:r>
            <a:endParaRPr kumimoji="0" lang="zh-CN" altLang="en-US" sz="1200" b="0" i="0" u="none" strike="noStrike" cap="none" normalizeH="0" baseline="0" dirty="0">
              <a:ln>
                <a:noFill/>
              </a:ln>
              <a:solidFill>
                <a:schemeClr val="tx1"/>
              </a:solidFill>
              <a:effectLst/>
              <a:latin typeface="+mn-lt"/>
            </a:endParaRPr>
          </a:p>
          <a:p>
            <a:pPr marL="0" marR="0" lvl="0" indent="0" defTabSz="914400" rtl="0" eaLnBrk="0" fontAlgn="base" latinLnBrk="0" hangingPunct="0">
              <a:spcBef>
                <a:spcPts val="400"/>
              </a:spcBef>
              <a:spcAft>
                <a:spcPts val="400"/>
              </a:spcAft>
              <a:buClrTx/>
              <a:buSzTx/>
              <a:buFontTx/>
              <a:buNone/>
            </a:pPr>
            <a:r>
              <a:rPr kumimoji="0" lang="zh-CN" altLang="en-US" sz="1200" b="1" i="0" u="none" strike="noStrike" cap="none" normalizeH="0" baseline="0" dirty="0">
                <a:ln>
                  <a:noFill/>
                </a:ln>
                <a:solidFill>
                  <a:srgbClr val="000000"/>
                </a:solidFill>
                <a:effectLst/>
                <a:latin typeface="+mn-lt"/>
                <a:cs typeface="Calibri" panose="020F0502020204030204" pitchFamily="34" charset="0"/>
              </a:rPr>
              <a:t>确保</a:t>
            </a:r>
            <a:endParaRPr kumimoji="0" lang="zh-CN" altLang="en-US" sz="1200" b="0" i="0" u="none" strike="noStrike" cap="none" normalizeH="0" baseline="0" dirty="0">
              <a:ln>
                <a:noFill/>
              </a:ln>
              <a:solidFill>
                <a:schemeClr val="tx1"/>
              </a:solidFill>
              <a:effectLst/>
              <a:latin typeface="+mn-lt"/>
            </a:endParaRPr>
          </a:p>
          <a:p>
            <a:pPr marL="88900" marR="0" lvl="0" indent="-88900" defTabSz="914400" rtl="0" eaLnBrk="0" fontAlgn="base" latinLnBrk="0" hangingPunct="0">
              <a:spcBef>
                <a:spcPct val="0"/>
              </a:spcBef>
              <a:spcAft>
                <a:spcPct val="0"/>
              </a:spcAft>
              <a:buClr>
                <a:srgbClr val="E8A900"/>
              </a:buClr>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latin typeface="+mn-lt"/>
                <a:cs typeface="Calibri" panose="020F0502020204030204" pitchFamily="34" charset="0"/>
              </a:rPr>
              <a:t>坚持</a:t>
            </a:r>
            <a:r>
              <a:rPr kumimoji="0" lang="zh-CN" altLang="en-US" sz="1200" b="0" i="0" u="none" strike="noStrike" cap="none" normalizeH="0" baseline="0" dirty="0">
                <a:ln>
                  <a:noFill/>
                </a:ln>
                <a:solidFill>
                  <a:srgbClr val="000000"/>
                </a:solidFill>
                <a:effectLst/>
                <a:latin typeface="+mn-lt"/>
                <a:cs typeface="Calibri" panose="020F0502020204030204" pitchFamily="34" charset="0"/>
              </a:rPr>
              <a:t>运动计划和身体活动</a:t>
            </a:r>
            <a:endParaRPr kumimoji="0" lang="zh-CN" altLang="en-US" sz="1200" b="0" i="0" u="none" strike="noStrike" cap="none" normalizeH="0" baseline="0" dirty="0">
              <a:ln>
                <a:noFill/>
              </a:ln>
              <a:solidFill>
                <a:schemeClr val="tx1"/>
              </a:solidFill>
              <a:effectLst/>
              <a:latin typeface="+mn-lt"/>
            </a:endParaRPr>
          </a:p>
          <a:p>
            <a:pPr marL="88900" marR="0" lvl="0" indent="-88900" defTabSz="914400" rtl="0" eaLnBrk="0" fontAlgn="base" latinLnBrk="0" hangingPunct="0">
              <a:spcBef>
                <a:spcPct val="0"/>
              </a:spcBef>
              <a:spcAft>
                <a:spcPct val="0"/>
              </a:spcAft>
              <a:buClr>
                <a:srgbClr val="E8A900"/>
              </a:buClr>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latin typeface="+mn-lt"/>
                <a:cs typeface="Calibri" panose="020F0502020204030204" pitchFamily="34" charset="0"/>
              </a:rPr>
              <a:t>充足</a:t>
            </a:r>
            <a:r>
              <a:rPr kumimoji="0" lang="zh-CN" altLang="en-US" sz="1200" b="0" i="0" u="none" strike="noStrike" cap="none" normalizeH="0" baseline="0" dirty="0">
                <a:ln>
                  <a:noFill/>
                </a:ln>
                <a:solidFill>
                  <a:srgbClr val="000000"/>
                </a:solidFill>
                <a:effectLst/>
                <a:latin typeface="+mn-lt"/>
                <a:cs typeface="Calibri" panose="020F0502020204030204" pitchFamily="34" charset="0"/>
              </a:rPr>
              <a:t>的睡眠和健康的饮食</a:t>
            </a:r>
            <a:endParaRPr kumimoji="0" lang="zh-CN" altLang="en-US" sz="1200" b="0" i="0" u="none" strike="noStrike" cap="none" normalizeH="0" baseline="0" dirty="0">
              <a:ln>
                <a:noFill/>
              </a:ln>
              <a:solidFill>
                <a:schemeClr val="tx1"/>
              </a:solidFill>
              <a:effectLst/>
              <a:latin typeface="+mn-lt"/>
            </a:endParaRPr>
          </a:p>
          <a:p>
            <a:pPr marL="0" marR="0" lvl="0" indent="0" defTabSz="914400" rtl="0" eaLnBrk="0" fontAlgn="base" latinLnBrk="0" hangingPunct="0">
              <a:spcBef>
                <a:spcPts val="400"/>
              </a:spcBef>
              <a:spcAft>
                <a:spcPct val="0"/>
              </a:spcAft>
              <a:buClrTx/>
              <a:buSzTx/>
              <a:buFontTx/>
              <a:buNone/>
            </a:pPr>
            <a:r>
              <a:rPr kumimoji="0" lang="en-US" altLang="zh-CN" sz="1200" b="1" i="0" u="none" strike="noStrike" cap="none" normalizeH="0" baseline="0" dirty="0">
                <a:ln>
                  <a:noFill/>
                </a:ln>
                <a:solidFill>
                  <a:srgbClr val="000000"/>
                </a:solidFill>
                <a:effectLst/>
                <a:latin typeface="+mn-lt"/>
                <a:cs typeface="Calibri" panose="020F0502020204030204" pitchFamily="34" charset="0"/>
              </a:rPr>
              <a:t>2. </a:t>
            </a:r>
            <a:r>
              <a:rPr kumimoji="0" lang="zh-CN" altLang="en-US" sz="1200" b="1" i="0" u="none" strike="noStrike" cap="none" normalizeH="0" baseline="0" dirty="0">
                <a:ln>
                  <a:noFill/>
                </a:ln>
                <a:solidFill>
                  <a:srgbClr val="000000"/>
                </a:solidFill>
                <a:effectLst/>
                <a:latin typeface="+mn-lt"/>
                <a:cs typeface="Calibri" panose="020F0502020204030204" pitchFamily="34" charset="0"/>
              </a:rPr>
              <a:t>若反应不佳，则考虑针对主要的可治疗特征进行干预</a:t>
            </a:r>
            <a:endParaRPr kumimoji="0" lang="zh-CN" altLang="en-US" sz="1200" b="0" i="0" u="none" strike="noStrike" cap="none" normalizeH="0" baseline="0" dirty="0">
              <a:ln>
                <a:noFill/>
              </a:ln>
              <a:solidFill>
                <a:schemeClr val="tx1"/>
              </a:solidFill>
              <a:effectLst/>
              <a:latin typeface="+mn-lt"/>
            </a:endParaRPr>
          </a:p>
        </p:txBody>
      </p:sp>
      <p:sp>
        <p:nvSpPr>
          <p:cNvPr id="22" name="Text Box 8"/>
          <p:cNvSpPr txBox="1">
            <a:spLocks noChangeArrowheads="1"/>
          </p:cNvSpPr>
          <p:nvPr/>
        </p:nvSpPr>
        <p:spPr bwMode="auto">
          <a:xfrm>
            <a:off x="4049484" y="3282947"/>
            <a:ext cx="826699" cy="184666"/>
          </a:xfrm>
          <a:prstGeom prst="rect">
            <a:avLst/>
          </a:prstGeom>
          <a:solidFill>
            <a:srgbClr val="D2D1D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1200" b="1" i="0" u="none" strike="noStrike" cap="none" normalizeH="0" baseline="0" dirty="0">
                <a:ln>
                  <a:noFill/>
                </a:ln>
                <a:solidFill>
                  <a:srgbClr val="000000"/>
                </a:solidFill>
                <a:effectLst/>
                <a:cs typeface="Calibri" panose="020F0502020204030204" pitchFamily="34" charset="0"/>
              </a:rPr>
              <a:t>呼吸困难</a:t>
            </a:r>
            <a:endParaRPr kumimoji="0" lang="zh-CN" altLang="en-US" sz="1200" b="0" i="0" u="none" strike="noStrike" cap="none" normalizeH="0" baseline="0" dirty="0">
              <a:ln>
                <a:noFill/>
              </a:ln>
              <a:solidFill>
                <a:schemeClr val="tx1"/>
              </a:solidFill>
              <a:effectLst/>
            </a:endParaRPr>
          </a:p>
        </p:txBody>
      </p:sp>
      <p:sp>
        <p:nvSpPr>
          <p:cNvPr id="23" name="Text Box 9"/>
          <p:cNvSpPr txBox="1">
            <a:spLocks noChangeArrowheads="1"/>
          </p:cNvSpPr>
          <p:nvPr/>
        </p:nvSpPr>
        <p:spPr bwMode="auto">
          <a:xfrm>
            <a:off x="6217622" y="3703759"/>
            <a:ext cx="2536825" cy="153888"/>
          </a:xfrm>
          <a:prstGeom prst="rect">
            <a:avLst/>
          </a:prstGeom>
          <a:solidFill>
            <a:srgbClr val="FCF1E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000" b="1" i="0" u="none" strike="noStrike" cap="none" normalizeH="0" baseline="0">
                <a:ln>
                  <a:noFill/>
                </a:ln>
                <a:solidFill>
                  <a:srgbClr val="000000"/>
                </a:solidFill>
                <a:effectLst/>
                <a:cs typeface="Calibri" panose="020F0502020204030204" pitchFamily="34" charset="0"/>
              </a:rPr>
              <a:t>急性加重</a:t>
            </a:r>
            <a:endParaRPr kumimoji="0" lang="zh-CN" altLang="en-US" sz="1800" b="0" i="0" u="none" strike="noStrike" cap="none" normalizeH="0" baseline="0">
              <a:ln>
                <a:noFill/>
              </a:ln>
              <a:solidFill>
                <a:schemeClr val="tx1"/>
              </a:solidFill>
              <a:effectLst/>
            </a:endParaRPr>
          </a:p>
        </p:txBody>
      </p:sp>
      <p:sp>
        <p:nvSpPr>
          <p:cNvPr id="24" name="Text Box 6"/>
          <p:cNvSpPr txBox="1">
            <a:spLocks noChangeArrowheads="1"/>
          </p:cNvSpPr>
          <p:nvPr/>
        </p:nvSpPr>
        <p:spPr bwMode="auto">
          <a:xfrm>
            <a:off x="3096367" y="3687884"/>
            <a:ext cx="2732933" cy="1210588"/>
          </a:xfrm>
          <a:prstGeom prst="rect">
            <a:avLst/>
          </a:prstGeom>
          <a:solidFill>
            <a:srgbClr val="D2D1D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88900" marR="0" lvl="0" indent="-88900" defTabSz="914400" rtl="0" eaLnBrk="0" fontAlgn="base" latinLnBrk="0" hangingPunct="0">
              <a:spcBef>
                <a:spcPct val="0"/>
              </a:spcBef>
              <a:spcAft>
                <a:spcPts val="400"/>
              </a:spcAft>
              <a:buClr>
                <a:srgbClr val="1F3661"/>
              </a:buClr>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latin typeface="+mn-lt"/>
                <a:cs typeface="Calibri" panose="020F0502020204030204" pitchFamily="34" charset="0"/>
              </a:rPr>
              <a:t>进行</a:t>
            </a:r>
            <a:r>
              <a:rPr kumimoji="0" lang="zh-CN" altLang="en-US" sz="1200" b="0" i="0" u="none" strike="noStrike" cap="none" normalizeH="0" baseline="0" dirty="0">
                <a:ln>
                  <a:noFill/>
                </a:ln>
                <a:solidFill>
                  <a:srgbClr val="000000"/>
                </a:solidFill>
                <a:effectLst/>
                <a:latin typeface="+mn-lt"/>
                <a:cs typeface="Calibri" panose="020F0502020204030204" pitchFamily="34" charset="0"/>
              </a:rPr>
              <a:t>自我管理教育（书面行动计划），整合关于以下方面的自我管理：</a:t>
            </a:r>
            <a:endParaRPr kumimoji="0" lang="zh-CN" altLang="en-US" sz="1200" b="0" i="0" u="none" strike="noStrike" cap="none" normalizeH="0" baseline="0" dirty="0">
              <a:ln>
                <a:noFill/>
              </a:ln>
              <a:solidFill>
                <a:schemeClr val="tx1"/>
              </a:solidFill>
              <a:effectLst/>
              <a:latin typeface="+mn-lt"/>
            </a:endParaRPr>
          </a:p>
          <a:p>
            <a:pPr marL="177800" lvl="1" indent="-88900" defTabSz="914400">
              <a:spcAft>
                <a:spcPts val="400"/>
              </a:spcAft>
              <a:buClr>
                <a:srgbClr val="1F3661"/>
              </a:buClr>
              <a:buFont typeface="Times New Roman" panose="02020603050405020304" pitchFamily="18" charset="0"/>
              <a:buChar char="▪"/>
            </a:pPr>
            <a:r>
              <a:rPr kumimoji="0" lang="zh-CN" altLang="en-US" sz="1200" b="0" i="0" u="none" strike="noStrike" cap="none" normalizeH="0" baseline="0" dirty="0" smtClean="0">
                <a:ln>
                  <a:noFill/>
                </a:ln>
                <a:solidFill>
                  <a:schemeClr val="tx1"/>
                </a:solidFill>
                <a:effectLst/>
                <a:latin typeface="+mn-lt"/>
                <a:cs typeface="Calibri" panose="020F0502020204030204" pitchFamily="34" charset="0"/>
              </a:rPr>
              <a:t>呼吸困难</a:t>
            </a:r>
            <a:r>
              <a:rPr kumimoji="0" lang="zh-CN" altLang="en-US" sz="1200" b="0" i="0" u="none" strike="noStrike" cap="none" normalizeH="0" baseline="0" dirty="0">
                <a:ln>
                  <a:noFill/>
                </a:ln>
                <a:solidFill>
                  <a:schemeClr val="tx1"/>
                </a:solidFill>
                <a:effectLst/>
                <a:latin typeface="+mn-lt"/>
                <a:cs typeface="Calibri" panose="020F0502020204030204" pitchFamily="34" charset="0"/>
              </a:rPr>
              <a:t>、体力保存技巧和压力管理策略</a:t>
            </a:r>
            <a:endParaRPr kumimoji="0" lang="zh-CN" altLang="en-US" sz="1200" b="0" i="0" u="none" strike="noStrike" cap="none" normalizeH="0" baseline="0" dirty="0">
              <a:ln>
                <a:noFill/>
              </a:ln>
              <a:solidFill>
                <a:schemeClr val="tx1"/>
              </a:solidFill>
              <a:effectLst/>
              <a:latin typeface="+mn-lt"/>
            </a:endParaRPr>
          </a:p>
          <a:p>
            <a:pPr marL="88900" marR="0" lvl="0" indent="-88900" defTabSz="914400" rtl="0" eaLnBrk="0" fontAlgn="base" latinLnBrk="0" hangingPunct="0">
              <a:spcBef>
                <a:spcPct val="0"/>
              </a:spcBef>
              <a:spcAft>
                <a:spcPts val="400"/>
              </a:spcAft>
              <a:buClr>
                <a:srgbClr val="1F3661"/>
              </a:buClr>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latin typeface="+mn-lt"/>
                <a:cs typeface="Calibri" panose="020F0502020204030204" pitchFamily="34" charset="0"/>
              </a:rPr>
              <a:t>肺</a:t>
            </a:r>
            <a:r>
              <a:rPr kumimoji="0" lang="zh-CN" altLang="en-US" sz="1200" b="0" i="0" u="none" strike="noStrike" cap="none" normalizeH="0" baseline="0" dirty="0">
                <a:ln>
                  <a:noFill/>
                </a:ln>
                <a:solidFill>
                  <a:srgbClr val="000000"/>
                </a:solidFill>
                <a:effectLst/>
                <a:latin typeface="+mn-lt"/>
                <a:cs typeface="Calibri" panose="020F0502020204030204" pitchFamily="34" charset="0"/>
              </a:rPr>
              <a:t>康复计划和</a:t>
            </a:r>
            <a:r>
              <a:rPr kumimoji="0" lang="en-US" altLang="zh-CN" sz="1200" b="0" i="0" u="none" strike="noStrike" cap="none" normalizeH="0" baseline="0" dirty="0">
                <a:ln>
                  <a:noFill/>
                </a:ln>
                <a:solidFill>
                  <a:srgbClr val="000000"/>
                </a:solidFill>
                <a:effectLst/>
                <a:latin typeface="+mn-lt"/>
                <a:cs typeface="Calibri" panose="020F0502020204030204" pitchFamily="34" charset="0"/>
              </a:rPr>
              <a:t>/</a:t>
            </a:r>
            <a:r>
              <a:rPr kumimoji="0" lang="zh-CN" altLang="en-US" sz="1200" b="0" i="0" u="none" strike="noStrike" cap="none" normalizeH="0" baseline="0" dirty="0">
                <a:ln>
                  <a:noFill/>
                </a:ln>
                <a:solidFill>
                  <a:srgbClr val="000000"/>
                </a:solidFill>
                <a:effectLst/>
                <a:latin typeface="+mn-lt"/>
                <a:cs typeface="Calibri" panose="020F0502020204030204" pitchFamily="34" charset="0"/>
              </a:rPr>
              <a:t>或肺康复后的维持性运动计划</a:t>
            </a:r>
            <a:endParaRPr kumimoji="0" lang="zh-CN" altLang="en-US" sz="1200" b="0" i="0" u="none" strike="noStrike" cap="none" normalizeH="0" baseline="0" dirty="0">
              <a:ln>
                <a:noFill/>
              </a:ln>
              <a:solidFill>
                <a:schemeClr val="tx1"/>
              </a:solidFill>
              <a:effectLst/>
              <a:latin typeface="+mn-lt"/>
            </a:endParaRPr>
          </a:p>
        </p:txBody>
      </p:sp>
      <p:sp>
        <p:nvSpPr>
          <p:cNvPr id="25" name="Text Box 5"/>
          <p:cNvSpPr txBox="1">
            <a:spLocks noChangeArrowheads="1"/>
          </p:cNvSpPr>
          <p:nvPr/>
        </p:nvSpPr>
        <p:spPr bwMode="auto">
          <a:xfrm>
            <a:off x="6055292" y="3541658"/>
            <a:ext cx="2839325" cy="1497846"/>
          </a:xfrm>
          <a:prstGeom prst="rect">
            <a:avLst/>
          </a:prstGeom>
          <a:solidFill>
            <a:srgbClr val="FCF1E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88900" marR="0" lvl="0" indent="-88900" defTabSz="914400" rtl="0" eaLnBrk="0" fontAlgn="base" latinLnBrk="0" hangingPunct="0">
              <a:spcBef>
                <a:spcPct val="0"/>
              </a:spcBef>
              <a:spcAft>
                <a:spcPts val="400"/>
              </a:spcAft>
              <a:buClr>
                <a:srgbClr val="E8A900"/>
              </a:buClr>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latin typeface="+mn-lt"/>
                <a:cs typeface="Calibri" panose="020F0502020204030204" pitchFamily="34" charset="0"/>
              </a:rPr>
              <a:t>进行</a:t>
            </a:r>
            <a:r>
              <a:rPr kumimoji="0" lang="zh-CN" altLang="en-US" sz="1200" b="0" i="0" u="none" strike="noStrike" cap="none" normalizeH="0" baseline="0" dirty="0">
                <a:ln>
                  <a:noFill/>
                </a:ln>
                <a:solidFill>
                  <a:srgbClr val="000000"/>
                </a:solidFill>
                <a:effectLst/>
                <a:latin typeface="+mn-lt"/>
                <a:cs typeface="Calibri" panose="020F0502020204030204" pitchFamily="34" charset="0"/>
              </a:rPr>
              <a:t>个体化的自我管理教育（书面</a:t>
            </a:r>
            <a:r>
              <a:rPr kumimoji="0" lang="zh-CN" altLang="en-US" sz="1200" b="0" i="0" u="none" strike="noStrike" cap="none" normalizeH="0" baseline="0" dirty="0" smtClean="0">
                <a:ln>
                  <a:noFill/>
                </a:ln>
                <a:solidFill>
                  <a:srgbClr val="000000"/>
                </a:solidFill>
                <a:effectLst/>
                <a:latin typeface="+mn-lt"/>
                <a:cs typeface="Calibri" panose="020F0502020204030204" pitchFamily="34" charset="0"/>
              </a:rPr>
              <a:t>行动计划</a:t>
            </a:r>
            <a:r>
              <a:rPr kumimoji="0" lang="zh-CN" altLang="en-US" sz="1200" b="0" i="0" u="none" strike="noStrike" cap="none" normalizeH="0" baseline="0" dirty="0">
                <a:ln>
                  <a:noFill/>
                </a:ln>
                <a:solidFill>
                  <a:srgbClr val="000000"/>
                </a:solidFill>
                <a:effectLst/>
                <a:latin typeface="+mn-lt"/>
                <a:cs typeface="Calibri" panose="020F0502020204030204" pitchFamily="34" charset="0"/>
              </a:rPr>
              <a:t>），内容涉及：</a:t>
            </a:r>
            <a:endParaRPr kumimoji="0" lang="zh-CN" altLang="en-US" sz="1200" b="0" i="0" u="none" strike="noStrike" cap="none" normalizeH="0" baseline="0" dirty="0">
              <a:ln>
                <a:noFill/>
              </a:ln>
              <a:solidFill>
                <a:schemeClr val="tx1"/>
              </a:solidFill>
              <a:effectLst/>
              <a:latin typeface="+mn-lt"/>
            </a:endParaRPr>
          </a:p>
          <a:p>
            <a:pPr marL="177800" lvl="1" indent="-88900" defTabSz="914400">
              <a:spcAft>
                <a:spcPts val="400"/>
              </a:spcAft>
              <a:buClr>
                <a:srgbClr val="E8A900"/>
              </a:buClr>
              <a:buFont typeface="Times New Roman" panose="02020603050405020304" pitchFamily="18" charset="0"/>
              <a:buChar char="▪"/>
            </a:pPr>
            <a:r>
              <a:rPr kumimoji="0" lang="zh-CN" altLang="en-US" sz="1200" b="0" i="0" u="none" strike="noStrike" cap="none" normalizeH="0" baseline="0" dirty="0" smtClean="0">
                <a:ln>
                  <a:noFill/>
                </a:ln>
                <a:solidFill>
                  <a:schemeClr val="tx1"/>
                </a:solidFill>
                <a:effectLst/>
                <a:latin typeface="+mn-lt"/>
                <a:cs typeface="Calibri" panose="020F0502020204030204" pitchFamily="34" charset="0"/>
              </a:rPr>
              <a:t>避免</a:t>
            </a:r>
            <a:r>
              <a:rPr kumimoji="0" lang="zh-CN" altLang="en-US" sz="1200" b="0" i="0" u="none" strike="noStrike" cap="none" normalizeH="0" baseline="0" dirty="0">
                <a:ln>
                  <a:noFill/>
                </a:ln>
                <a:solidFill>
                  <a:schemeClr val="tx1"/>
                </a:solidFill>
                <a:effectLst/>
                <a:latin typeface="+mn-lt"/>
                <a:cs typeface="Calibri" panose="020F0502020204030204" pitchFamily="34" charset="0"/>
              </a:rPr>
              <a:t>加重因素</a:t>
            </a:r>
            <a:endParaRPr kumimoji="0" lang="zh-CN" altLang="en-US" sz="1200" b="0" i="0" u="none" strike="noStrike" cap="none" normalizeH="0" baseline="0" dirty="0">
              <a:ln>
                <a:noFill/>
              </a:ln>
              <a:solidFill>
                <a:schemeClr val="tx1"/>
              </a:solidFill>
              <a:effectLst/>
              <a:latin typeface="+mn-lt"/>
            </a:endParaRPr>
          </a:p>
          <a:p>
            <a:pPr marL="177800" lvl="1" indent="-88900" defTabSz="914400">
              <a:spcAft>
                <a:spcPts val="400"/>
              </a:spcAft>
              <a:buClr>
                <a:srgbClr val="E8A900"/>
              </a:buClr>
              <a:buFont typeface="Times New Roman" panose="02020603050405020304" pitchFamily="18" charset="0"/>
              <a:buChar char="▪"/>
            </a:pPr>
            <a:r>
              <a:rPr kumimoji="0" lang="zh-CN" altLang="en-US" sz="1200" b="0" i="0" u="none" strike="noStrike" cap="none" normalizeH="0" baseline="0" dirty="0" smtClean="0">
                <a:ln>
                  <a:noFill/>
                </a:ln>
                <a:solidFill>
                  <a:schemeClr val="tx1"/>
                </a:solidFill>
                <a:effectLst/>
                <a:latin typeface="+mn-lt"/>
                <a:cs typeface="Calibri" panose="020F0502020204030204" pitchFamily="34" charset="0"/>
              </a:rPr>
              <a:t>如何</a:t>
            </a:r>
            <a:r>
              <a:rPr kumimoji="0" lang="zh-CN" altLang="en-US" sz="1200" b="0" i="0" u="none" strike="noStrike" cap="none" normalizeH="0" baseline="0" dirty="0">
                <a:ln>
                  <a:noFill/>
                </a:ln>
                <a:solidFill>
                  <a:schemeClr val="tx1"/>
                </a:solidFill>
                <a:effectLst/>
                <a:latin typeface="+mn-lt"/>
                <a:cs typeface="Calibri" panose="020F0502020204030204" pitchFamily="34" charset="0"/>
              </a:rPr>
              <a:t>监测</a:t>
            </a:r>
            <a:r>
              <a:rPr kumimoji="0" lang="en-US" altLang="zh-CN" sz="1200" b="0" i="0" u="none" strike="noStrike" cap="none" normalizeH="0" baseline="0" dirty="0">
                <a:ln>
                  <a:noFill/>
                </a:ln>
                <a:solidFill>
                  <a:schemeClr val="tx1"/>
                </a:solidFill>
                <a:effectLst/>
                <a:latin typeface="+mn-lt"/>
                <a:cs typeface="Calibri" panose="020F0502020204030204" pitchFamily="34" charset="0"/>
              </a:rPr>
              <a:t>/</a:t>
            </a:r>
            <a:r>
              <a:rPr kumimoji="0" lang="zh-CN" altLang="en-US" sz="1200" b="0" i="0" u="none" strike="noStrike" cap="none" normalizeH="0" baseline="0" dirty="0">
                <a:ln>
                  <a:noFill/>
                </a:ln>
                <a:solidFill>
                  <a:schemeClr val="tx1"/>
                </a:solidFill>
                <a:effectLst/>
                <a:latin typeface="+mn-lt"/>
                <a:cs typeface="Calibri" panose="020F0502020204030204" pitchFamily="34" charset="0"/>
              </a:rPr>
              <a:t>管理症状恶化</a:t>
            </a:r>
            <a:endParaRPr kumimoji="0" lang="zh-CN" altLang="en-US" sz="1200" b="0" i="0" u="none" strike="noStrike" cap="none" normalizeH="0" baseline="0" dirty="0">
              <a:ln>
                <a:noFill/>
              </a:ln>
              <a:solidFill>
                <a:schemeClr val="tx1"/>
              </a:solidFill>
              <a:effectLst/>
              <a:latin typeface="+mn-lt"/>
            </a:endParaRPr>
          </a:p>
          <a:p>
            <a:pPr marL="177800" lvl="1" indent="-88900" defTabSz="914400">
              <a:spcAft>
                <a:spcPts val="400"/>
              </a:spcAft>
              <a:buClr>
                <a:srgbClr val="E8A900"/>
              </a:buClr>
              <a:buFont typeface="Times New Roman" panose="02020603050405020304" pitchFamily="18" charset="0"/>
              <a:buChar char="▪"/>
            </a:pPr>
            <a:r>
              <a:rPr kumimoji="0" lang="zh-CN" altLang="en-US" sz="1200" b="0" i="0" u="none" strike="noStrike" cap="none" normalizeH="0" baseline="0" dirty="0" smtClean="0">
                <a:ln>
                  <a:noFill/>
                </a:ln>
                <a:solidFill>
                  <a:schemeClr val="tx1"/>
                </a:solidFill>
                <a:effectLst/>
                <a:latin typeface="+mn-lt"/>
                <a:cs typeface="Calibri" panose="020F0502020204030204" pitchFamily="34" charset="0"/>
              </a:rPr>
              <a:t>急性</a:t>
            </a:r>
            <a:r>
              <a:rPr kumimoji="0" lang="zh-CN" altLang="en-US" sz="1200" b="0" i="0" u="none" strike="noStrike" cap="none" normalizeH="0" baseline="0" dirty="0">
                <a:ln>
                  <a:noFill/>
                </a:ln>
                <a:solidFill>
                  <a:schemeClr val="tx1"/>
                </a:solidFill>
                <a:effectLst/>
                <a:latin typeface="+mn-lt"/>
                <a:cs typeface="Calibri" panose="020F0502020204030204" pitchFamily="34" charset="0"/>
              </a:rPr>
              <a:t>加重发生时的联系方式</a:t>
            </a:r>
            <a:endParaRPr kumimoji="0" lang="zh-CN" altLang="en-US" sz="1200" b="0" i="0" u="none" strike="noStrike" cap="none" normalizeH="0" baseline="0" dirty="0">
              <a:ln>
                <a:noFill/>
              </a:ln>
              <a:solidFill>
                <a:schemeClr val="tx1"/>
              </a:solidFill>
              <a:effectLst/>
              <a:latin typeface="+mn-lt"/>
            </a:endParaRPr>
          </a:p>
          <a:p>
            <a:pPr marL="88900" marR="0" lvl="0" indent="-88900" defTabSz="914400" rtl="0" eaLnBrk="0" fontAlgn="base" latinLnBrk="0" hangingPunct="0">
              <a:spcBef>
                <a:spcPct val="0"/>
              </a:spcBef>
              <a:spcAft>
                <a:spcPts val="400"/>
              </a:spcAft>
              <a:buClr>
                <a:srgbClr val="E8A900"/>
              </a:buClr>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latin typeface="+mn-lt"/>
                <a:cs typeface="Calibri" panose="020F0502020204030204" pitchFamily="34" charset="0"/>
              </a:rPr>
              <a:t>肺</a:t>
            </a:r>
            <a:r>
              <a:rPr kumimoji="0" lang="zh-CN" altLang="en-US" sz="1200" b="0" i="0" u="none" strike="noStrike" cap="none" normalizeH="0" baseline="0" dirty="0">
                <a:ln>
                  <a:noFill/>
                </a:ln>
                <a:solidFill>
                  <a:srgbClr val="000000"/>
                </a:solidFill>
                <a:effectLst/>
                <a:latin typeface="+mn-lt"/>
                <a:cs typeface="Calibri" panose="020F0502020204030204" pitchFamily="34" charset="0"/>
              </a:rPr>
              <a:t>康复计划和</a:t>
            </a:r>
            <a:r>
              <a:rPr kumimoji="0" lang="en-US" altLang="zh-CN" sz="1200" b="0" i="0" u="none" strike="noStrike" cap="none" normalizeH="0" baseline="0" dirty="0">
                <a:ln>
                  <a:noFill/>
                </a:ln>
                <a:solidFill>
                  <a:srgbClr val="000000"/>
                </a:solidFill>
                <a:effectLst/>
                <a:latin typeface="+mn-lt"/>
                <a:cs typeface="Calibri" panose="020F0502020204030204" pitchFamily="34" charset="0"/>
              </a:rPr>
              <a:t>/</a:t>
            </a:r>
            <a:r>
              <a:rPr kumimoji="0" lang="zh-CN" altLang="en-US" sz="1200" b="0" i="0" u="none" strike="noStrike" cap="none" normalizeH="0" baseline="0" dirty="0">
                <a:ln>
                  <a:noFill/>
                </a:ln>
                <a:solidFill>
                  <a:srgbClr val="000000"/>
                </a:solidFill>
                <a:effectLst/>
                <a:latin typeface="+mn-lt"/>
                <a:cs typeface="Calibri" panose="020F0502020204030204" pitchFamily="34" charset="0"/>
              </a:rPr>
              <a:t>或肺康复后的维持性运动计划</a:t>
            </a:r>
            <a:endParaRPr kumimoji="0" lang="zh-CN" altLang="en-US" sz="1200" b="0" i="0" u="none" strike="noStrike" cap="none" normalizeH="0" baseline="0" dirty="0">
              <a:ln>
                <a:noFill/>
              </a:ln>
              <a:solidFill>
                <a:schemeClr val="tx1"/>
              </a:solidFill>
              <a:effectLst/>
              <a:latin typeface="+mn-lt"/>
            </a:endParaRPr>
          </a:p>
        </p:txBody>
      </p:sp>
      <p:sp>
        <p:nvSpPr>
          <p:cNvPr id="26" name="Text Box 4"/>
          <p:cNvSpPr txBox="1">
            <a:spLocks noChangeArrowheads="1"/>
          </p:cNvSpPr>
          <p:nvPr/>
        </p:nvSpPr>
        <p:spPr bwMode="auto">
          <a:xfrm>
            <a:off x="3008243" y="5575865"/>
            <a:ext cx="61118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zh-CN" sz="1200" b="1" i="0" u="none" strike="noStrike" cap="none" normalizeH="0" baseline="0" dirty="0">
                <a:ln>
                  <a:noFill/>
                </a:ln>
                <a:solidFill>
                  <a:srgbClr val="000000"/>
                </a:solidFill>
                <a:effectLst/>
                <a:cs typeface="Calibri" panose="020F0502020204030204" pitchFamily="34" charset="0"/>
              </a:rPr>
              <a:t>所有晚期慢阻肺病患者都应考虑接受临终关怀和姑息治疗支持</a:t>
            </a:r>
            <a:r>
              <a:rPr kumimoji="0" lang="zh-CN" altLang="zh-CN" sz="1200" b="0" i="0" u="none" strike="noStrike" cap="none" normalizeH="0" baseline="0" dirty="0">
                <a:ln>
                  <a:noFill/>
                </a:ln>
                <a:solidFill>
                  <a:srgbClr val="000000"/>
                </a:solidFill>
                <a:effectLst/>
                <a:cs typeface="Calibri" panose="020F0502020204030204" pitchFamily="34" charset="0"/>
              </a:rPr>
              <a:t>，以优化症状控制，并使患者及其家属能够对未来管理做出知情选择。</a:t>
            </a:r>
            <a:endParaRPr kumimoji="0" lang="zh-CN" altLang="zh-CN" sz="1200" b="0" i="0" u="none" strike="noStrike" cap="none" normalizeH="0" baseline="0" dirty="0">
              <a:ln>
                <a:noFill/>
              </a:ln>
              <a:solidFill>
                <a:schemeClr val="tx1"/>
              </a:solidFill>
              <a:effectLst/>
            </a:endParaRPr>
          </a:p>
        </p:txBody>
      </p:sp>
      <p:sp>
        <p:nvSpPr>
          <p:cNvPr id="30" name="文本框 2"/>
          <p:cNvSpPr txBox="1">
            <a:spLocks noChangeArrowheads="1"/>
          </p:cNvSpPr>
          <p:nvPr/>
        </p:nvSpPr>
        <p:spPr bwMode="auto">
          <a:xfrm>
            <a:off x="6206859" y="3282947"/>
            <a:ext cx="2536190" cy="184666"/>
          </a:xfrm>
          <a:prstGeom prst="rect">
            <a:avLst/>
          </a:prstGeom>
          <a:solidFill>
            <a:srgbClr val="FCF1E1"/>
          </a:solidFill>
          <a:ln w="9525">
            <a:noFill/>
            <a:miter lim="800000"/>
          </a:ln>
        </p:spPr>
        <p:txBody>
          <a:bodyPr rot="0" vert="horz" wrap="square" lIns="0" tIns="0" rIns="0" bIns="0" anchor="t" anchorCtr="0">
            <a:spAutoFit/>
          </a:bodyPr>
          <a:lstStyle/>
          <a:p>
            <a:pPr algn="ctr">
              <a:buNone/>
            </a:pPr>
            <a:r>
              <a:rPr lang="en-US" sz="1200" b="1" kern="1050" dirty="0" err="1">
                <a:solidFill>
                  <a:srgbClr val="000000"/>
                </a:solidFill>
                <a:effectLst/>
                <a:latin typeface="等线" panose="02010600030101010101" pitchFamily="2" charset="-122"/>
                <a:ea typeface="等线" panose="02010600030101010101" pitchFamily="2" charset="-122"/>
                <a:cs typeface="Calibri" panose="020F0502020204030204" pitchFamily="34" charset="0"/>
              </a:rPr>
              <a:t>急性加重</a:t>
            </a:r>
            <a:endParaRPr lang="zh-CN" sz="1200" kern="1050" dirty="0">
              <a:effectLst/>
              <a:latin typeface="等线" panose="02010600030101010101" pitchFamily="2" charset="-122"/>
              <a:ea typeface="等线" panose="02010600030101010101" pitchFamily="2" charset="-122"/>
            </a:endParaRPr>
          </a:p>
        </p:txBody>
      </p:sp>
      <p:grpSp>
        <p:nvGrpSpPr>
          <p:cNvPr id="2" name="Group 5"/>
          <p:cNvGrpSpPr/>
          <p:nvPr/>
        </p:nvGrpSpPr>
        <p:grpSpPr>
          <a:xfrm>
            <a:off x="10539080" y="0"/>
            <a:ext cx="1652920" cy="1699260"/>
            <a:chOff x="5105399" y="0"/>
            <a:chExt cx="1652920" cy="1699260"/>
          </a:xfrm>
        </p:grpSpPr>
        <p:pic>
          <p:nvPicPr>
            <p:cNvPr id="27"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28"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29"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31" name="Group 9"/>
          <p:cNvGrpSpPr/>
          <p:nvPr/>
        </p:nvGrpSpPr>
        <p:grpSpPr>
          <a:xfrm>
            <a:off x="10446950" y="0"/>
            <a:ext cx="1745050" cy="1652322"/>
            <a:chOff x="10446950" y="0"/>
            <a:chExt cx="1745050" cy="1652322"/>
          </a:xfrm>
        </p:grpSpPr>
        <p:pic>
          <p:nvPicPr>
            <p:cNvPr id="32"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33"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34" name="Group 19"/>
          <p:cNvGrpSpPr/>
          <p:nvPr/>
        </p:nvGrpSpPr>
        <p:grpSpPr>
          <a:xfrm>
            <a:off x="10240225" y="0"/>
            <a:ext cx="1951774" cy="1885964"/>
            <a:chOff x="10240225" y="0"/>
            <a:chExt cx="1951774" cy="1885964"/>
          </a:xfrm>
        </p:grpSpPr>
        <p:pic>
          <p:nvPicPr>
            <p:cNvPr id="35"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36"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37"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3.17 lists evidence based statements for oxygen therapy and ventilatory support for stable COPD."/>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3" name="Title 2" descr="Figure 3.14 lists evidence based statements for oxygen therapy and ventilatory support."/>
          <p:cNvSpPr>
            <a:spLocks noGrp="1"/>
          </p:cNvSpPr>
          <p:nvPr>
            <p:ph type="ctrTitle"/>
          </p:nvPr>
        </p:nvSpPr>
        <p:spPr>
          <a:xfrm>
            <a:off x="1524000" y="-2387600"/>
            <a:ext cx="9144000" cy="2387600"/>
          </a:xfrm>
        </p:spPr>
        <p:txBody>
          <a:bodyPr vert="horz" lIns="91440" tIns="45720" rIns="91440" bIns="45720" rtlCol="0" anchor="b">
            <a:normAutofit fontScale="90000"/>
          </a:bodyPr>
          <a:lstStyle/>
          <a:p>
            <a:pPr>
              <a:lnSpc>
                <a:spcPct val="100000"/>
              </a:lnSpc>
            </a:pPr>
            <a:r>
              <a:rPr lang="en-AU" dirty="0">
                <a:latin typeface="+mj-lt"/>
                <a:ea typeface="+mn-ea"/>
              </a:rPr>
              <a:t>Oxygen therapy and ventilatory support in stable COPD</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7169" name="图片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0350" y="951324"/>
            <a:ext cx="6591300" cy="4562475"/>
          </a:xfrm>
          <a:prstGeom prst="rect">
            <a:avLst/>
          </a:prstGeom>
          <a:noFill/>
          <a:extLst>
            <a:ext uri="{909E8E84-426E-40DD-AFC4-6F175D3DCCD1}">
              <a14:hiddenFill xmlns:a14="http://schemas.microsoft.com/office/drawing/2010/main">
                <a:solidFill>
                  <a:srgbClr val="FFFFFF"/>
                </a:solidFill>
              </a14:hiddenFill>
            </a:ext>
          </a:extLst>
        </p:spPr>
      </p:pic>
      <p:sp>
        <p:nvSpPr>
          <p:cNvPr id="7" name="文本框 2"/>
          <p:cNvSpPr txBox="1">
            <a:spLocks noChangeArrowheads="1"/>
          </p:cNvSpPr>
          <p:nvPr/>
        </p:nvSpPr>
        <p:spPr bwMode="auto">
          <a:xfrm>
            <a:off x="3157959" y="1159360"/>
            <a:ext cx="385866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zh-CN" sz="2000" b="1" i="0" u="none" strike="noStrike" cap="none" normalizeH="0" baseline="0" dirty="0">
                <a:ln>
                  <a:noFill/>
                </a:ln>
                <a:solidFill>
                  <a:srgbClr val="FFFFFF"/>
                </a:solidFill>
                <a:effectLst/>
                <a:cs typeface="Calibri" panose="020F0502020204030204" pitchFamily="34" charset="0"/>
              </a:rPr>
              <a:t>稳定期慢阻肺病的氧疗与通气支持</a:t>
            </a:r>
            <a:endParaRPr kumimoji="0" lang="zh-CN" altLang="zh-CN" sz="2000" b="0" i="0" u="none" strike="noStrike" cap="none" normalizeH="0" baseline="0" dirty="0">
              <a:ln>
                <a:noFill/>
              </a:ln>
              <a:solidFill>
                <a:schemeClr val="tx1"/>
              </a:solidFill>
              <a:effectLst/>
            </a:endParaRPr>
          </a:p>
        </p:txBody>
      </p:sp>
      <p:sp>
        <p:nvSpPr>
          <p:cNvPr id="20" name="Text Box 5"/>
          <p:cNvSpPr txBox="1">
            <a:spLocks noChangeArrowheads="1"/>
          </p:cNvSpPr>
          <p:nvPr/>
        </p:nvSpPr>
        <p:spPr bwMode="auto">
          <a:xfrm>
            <a:off x="8539163" y="1342060"/>
            <a:ext cx="735012"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400" b="1" i="0" u="none" strike="noStrike" cap="none" normalizeH="0" baseline="0" dirty="0">
                <a:ln>
                  <a:noFill/>
                </a:ln>
                <a:solidFill>
                  <a:srgbClr val="FFFFFF"/>
                </a:solidFill>
                <a:effectLst/>
                <a:cs typeface="Calibri" panose="020F0502020204030204" pitchFamily="34" charset="0"/>
              </a:rPr>
              <a:t>图 </a:t>
            </a:r>
            <a:r>
              <a:rPr kumimoji="0" lang="en-US" altLang="zh-CN" sz="1400" b="1" i="0" u="none" strike="noStrike" cap="none" normalizeH="0" baseline="0" dirty="0">
                <a:ln>
                  <a:noFill/>
                </a:ln>
                <a:solidFill>
                  <a:srgbClr val="FFFFFF"/>
                </a:solidFill>
                <a:effectLst/>
                <a:cs typeface="Calibri" panose="020F0502020204030204" pitchFamily="34" charset="0"/>
              </a:rPr>
              <a:t>3.17</a:t>
            </a:r>
            <a:endParaRPr kumimoji="0" lang="en-US" altLang="zh-CN" sz="1400" b="0" i="0" u="none" strike="noStrike" cap="none" normalizeH="0" baseline="0" dirty="0">
              <a:ln>
                <a:noFill/>
              </a:ln>
              <a:solidFill>
                <a:schemeClr val="tx1"/>
              </a:solidFill>
              <a:effectLst/>
            </a:endParaRPr>
          </a:p>
        </p:txBody>
      </p:sp>
      <p:sp>
        <p:nvSpPr>
          <p:cNvPr id="21" name="Text Box 2"/>
          <p:cNvSpPr txBox="1">
            <a:spLocks noChangeArrowheads="1"/>
          </p:cNvSpPr>
          <p:nvPr/>
        </p:nvSpPr>
        <p:spPr bwMode="auto">
          <a:xfrm>
            <a:off x="3496781" y="2741089"/>
            <a:ext cx="5516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600" b="1" i="0" u="none" strike="noStrike" cap="none" normalizeH="0" baseline="0" dirty="0">
                <a:ln>
                  <a:noFill/>
                </a:ln>
                <a:solidFill>
                  <a:srgbClr val="1F3661"/>
                </a:solidFill>
                <a:effectLst/>
                <a:cs typeface="Calibri" panose="020F0502020204030204" pitchFamily="34" charset="0"/>
              </a:rPr>
              <a:t>氧疗</a:t>
            </a:r>
            <a:endParaRPr kumimoji="0" lang="zh-CN" altLang="en-US" sz="1600" b="0" i="0" u="none" strike="noStrike" cap="none" normalizeH="0" baseline="0" dirty="0">
              <a:ln>
                <a:noFill/>
              </a:ln>
              <a:solidFill>
                <a:srgbClr val="1F3661"/>
              </a:solidFill>
              <a:effectLst/>
            </a:endParaRPr>
          </a:p>
        </p:txBody>
      </p:sp>
      <p:sp>
        <p:nvSpPr>
          <p:cNvPr id="22" name="Text Box 3"/>
          <p:cNvSpPr txBox="1">
            <a:spLocks noChangeArrowheads="1"/>
          </p:cNvSpPr>
          <p:nvPr/>
        </p:nvSpPr>
        <p:spPr bwMode="auto">
          <a:xfrm>
            <a:off x="3496781" y="4356839"/>
            <a:ext cx="84296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600" b="1" i="0" u="none" strike="noStrike" cap="none" normalizeH="0" baseline="0" dirty="0">
                <a:ln>
                  <a:noFill/>
                </a:ln>
                <a:solidFill>
                  <a:srgbClr val="1F3661"/>
                </a:solidFill>
                <a:effectLst/>
                <a:cs typeface="Calibri" panose="020F0502020204030204" pitchFamily="34" charset="0"/>
              </a:rPr>
              <a:t>通气支持</a:t>
            </a:r>
            <a:endParaRPr kumimoji="0" lang="zh-CN" altLang="en-US" sz="1600" b="0" i="0" u="none" strike="noStrike" cap="none" normalizeH="0" baseline="0" dirty="0">
              <a:ln>
                <a:noFill/>
              </a:ln>
              <a:solidFill>
                <a:srgbClr val="1F3661"/>
              </a:solidFill>
              <a:effectLst/>
            </a:endParaRPr>
          </a:p>
        </p:txBody>
      </p:sp>
      <p:sp>
        <p:nvSpPr>
          <p:cNvPr id="23" name="Text Box 7"/>
          <p:cNvSpPr txBox="1">
            <a:spLocks noChangeArrowheads="1"/>
          </p:cNvSpPr>
          <p:nvPr/>
        </p:nvSpPr>
        <p:spPr bwMode="auto">
          <a:xfrm>
            <a:off x="5006301" y="1971647"/>
            <a:ext cx="4143375"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88900" marR="0" lvl="0" indent="-88900" defTabSz="914400" rtl="0" eaLnBrk="0" fontAlgn="base" latinLnBrk="0" hangingPunct="0">
              <a:spcBef>
                <a:spcPct val="0"/>
              </a:spcBef>
              <a:spcAft>
                <a:spcPts val="1200"/>
              </a:spcAft>
              <a:buClr>
                <a:srgbClr val="E8A900"/>
              </a:buClr>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cs typeface="Calibri" panose="020F0502020204030204" pitchFamily="34" charset="0"/>
              </a:rPr>
              <a:t>长期</a:t>
            </a:r>
            <a:r>
              <a:rPr kumimoji="0" lang="zh-CN" altLang="en-US" sz="1200" b="0" i="0" u="none" strike="noStrike" cap="none" normalizeH="0" baseline="0" dirty="0">
                <a:ln>
                  <a:noFill/>
                </a:ln>
                <a:solidFill>
                  <a:srgbClr val="000000"/>
                </a:solidFill>
                <a:effectLst/>
                <a:cs typeface="Calibri" panose="020F0502020204030204" pitchFamily="34" charset="0"/>
              </a:rPr>
              <a:t>氧疗可提高重度慢性静息动脉低氧血症患者的生存率</a:t>
            </a:r>
            <a:r>
              <a:rPr kumimoji="0" lang="zh-CN" altLang="en-US" sz="1200" b="1" i="0" u="none" strike="noStrike" cap="none" normalizeH="0" baseline="0" dirty="0" smtClean="0">
                <a:ln>
                  <a:noFill/>
                </a:ln>
                <a:solidFill>
                  <a:srgbClr val="000000"/>
                </a:solidFill>
                <a:effectLst/>
                <a:cs typeface="Calibri" panose="020F0502020204030204" pitchFamily="34" charset="0"/>
              </a:rPr>
              <a:t>（证据</a:t>
            </a:r>
            <a:r>
              <a:rPr kumimoji="0" lang="zh-CN" altLang="en-US" sz="1200" b="1" i="0" u="none" strike="noStrike" cap="none" normalizeH="0" baseline="0" dirty="0">
                <a:ln>
                  <a:noFill/>
                </a:ln>
                <a:solidFill>
                  <a:srgbClr val="000000"/>
                </a:solidFill>
                <a:effectLst/>
                <a:cs typeface="Calibri" panose="020F0502020204030204" pitchFamily="34" charset="0"/>
              </a:rPr>
              <a:t>等级 </a:t>
            </a:r>
            <a:r>
              <a:rPr kumimoji="0" lang="en-US" altLang="zh-CN" sz="1200" b="1" i="0" u="none" strike="noStrike" cap="none" normalizeH="0" baseline="0" dirty="0">
                <a:ln>
                  <a:noFill/>
                </a:ln>
                <a:solidFill>
                  <a:srgbClr val="000000"/>
                </a:solidFill>
                <a:effectLst/>
                <a:cs typeface="Calibri" panose="020F0502020204030204" pitchFamily="34" charset="0"/>
              </a:rPr>
              <a:t>A</a:t>
            </a:r>
            <a:r>
              <a:rPr kumimoji="0" lang="zh-CN" altLang="en-US" sz="1200" b="1" i="0" u="none" strike="noStrike" cap="none" normalizeH="0" baseline="0" dirty="0" smtClean="0">
                <a:ln>
                  <a:noFill/>
                </a:ln>
                <a:solidFill>
                  <a:srgbClr val="000000"/>
                </a:solidFill>
                <a:effectLst/>
                <a:cs typeface="Calibri" panose="020F0502020204030204" pitchFamily="34" charset="0"/>
              </a:rPr>
              <a:t>）</a:t>
            </a:r>
            <a:endParaRPr kumimoji="0" lang="en-US" altLang="zh-CN" sz="1200" b="1" i="0" u="none" strike="noStrike" cap="none" normalizeH="0" baseline="0" dirty="0" smtClean="0">
              <a:ln>
                <a:noFill/>
              </a:ln>
              <a:solidFill>
                <a:srgbClr val="000000"/>
              </a:solidFill>
              <a:effectLst/>
              <a:cs typeface="Calibri" panose="020F0502020204030204" pitchFamily="34" charset="0"/>
            </a:endParaRPr>
          </a:p>
          <a:p>
            <a:pPr marL="88900" lvl="0" indent="-88900" defTabSz="914400" eaLnBrk="0" fontAlgn="base" hangingPunct="0">
              <a:spcBef>
                <a:spcPct val="0"/>
              </a:spcBef>
              <a:spcAft>
                <a:spcPts val="1200"/>
              </a:spcAft>
              <a:buClr>
                <a:srgbClr val="E8A900"/>
              </a:buClr>
              <a:buFont typeface="Arial" panose="020B0604020202020204" pitchFamily="34" charset="0"/>
              <a:buChar char="•"/>
            </a:pPr>
            <a:r>
              <a:rPr lang="zh-CN" altLang="en-US" sz="1200" dirty="0">
                <a:solidFill>
                  <a:srgbClr val="000000"/>
                </a:solidFill>
                <a:cs typeface="Calibri" panose="020F0502020204030204" pitchFamily="34" charset="0"/>
              </a:rPr>
              <a:t>对于稳定期慢阻肺病且伴有中度静息或运动诱发性动脉血氧饱和度下降的患者，长期氧疗并不能延长至死亡或首次住院时间，也不能在健康状况、肺功能和</a:t>
            </a:r>
            <a:r>
              <a:rPr lang="en-US" altLang="zh-CN" sz="1200" dirty="0">
                <a:solidFill>
                  <a:srgbClr val="000000"/>
                </a:solidFill>
                <a:cs typeface="Calibri" panose="020F0502020204030204" pitchFamily="34" charset="0"/>
              </a:rPr>
              <a:t>6</a:t>
            </a:r>
            <a:r>
              <a:rPr lang="zh-CN" altLang="en-US" sz="1200" dirty="0">
                <a:solidFill>
                  <a:srgbClr val="000000"/>
                </a:solidFill>
                <a:cs typeface="Calibri" panose="020F0502020204030204" pitchFamily="34" charset="0"/>
              </a:rPr>
              <a:t>分钟步行距离方面提供持续益处</a:t>
            </a:r>
            <a:r>
              <a:rPr lang="zh-CN" altLang="en-US" sz="1200" b="1" dirty="0">
                <a:solidFill>
                  <a:srgbClr val="000000"/>
                </a:solidFill>
                <a:cs typeface="Calibri" panose="020F0502020204030204" pitchFamily="34" charset="0"/>
              </a:rPr>
              <a:t>（证据等级 </a:t>
            </a:r>
            <a:r>
              <a:rPr lang="en-US" altLang="zh-CN" sz="1200" b="1" dirty="0">
                <a:solidFill>
                  <a:srgbClr val="000000"/>
                </a:solidFill>
                <a:cs typeface="Calibri" panose="020F0502020204030204" pitchFamily="34" charset="0"/>
              </a:rPr>
              <a:t>A</a:t>
            </a:r>
            <a:r>
              <a:rPr lang="zh-CN" altLang="en-US" sz="1200" b="1" dirty="0">
                <a:solidFill>
                  <a:srgbClr val="000000"/>
                </a:solidFill>
                <a:cs typeface="Calibri" panose="020F0502020204030204" pitchFamily="34" charset="0"/>
              </a:rPr>
              <a:t>）</a:t>
            </a:r>
            <a:endParaRPr lang="en-US" altLang="zh-CN" sz="1200" b="1" dirty="0">
              <a:solidFill>
                <a:srgbClr val="000000"/>
              </a:solidFill>
              <a:cs typeface="Calibri" panose="020F0502020204030204" pitchFamily="34" charset="0"/>
            </a:endParaRPr>
          </a:p>
          <a:p>
            <a:pPr marL="88900" lvl="0" indent="-88900" defTabSz="914400" eaLnBrk="0" fontAlgn="base" hangingPunct="0">
              <a:spcBef>
                <a:spcPct val="0"/>
              </a:spcBef>
              <a:spcAft>
                <a:spcPts val="1200"/>
              </a:spcAft>
              <a:buClr>
                <a:srgbClr val="E8A900"/>
              </a:buClr>
              <a:buFont typeface="Arial" panose="020B0604020202020204" pitchFamily="34" charset="0"/>
              <a:buChar char="•"/>
            </a:pPr>
            <a:r>
              <a:rPr lang="zh-CN" altLang="en-US" sz="1200" dirty="0">
                <a:solidFill>
                  <a:srgbClr val="000000"/>
                </a:solidFill>
                <a:cs typeface="Calibri" panose="020F0502020204030204" pitchFamily="34" charset="0"/>
              </a:rPr>
              <a:t>在海平面有足够的静息血氧水平，并不能排除航空旅行时发生严重低氧血症的可能</a:t>
            </a:r>
            <a:r>
              <a:rPr lang="zh-CN" altLang="en-US" sz="1200" b="1" dirty="0">
                <a:solidFill>
                  <a:srgbClr val="000000"/>
                </a:solidFill>
                <a:cs typeface="Calibri" panose="020F0502020204030204" pitchFamily="34" charset="0"/>
              </a:rPr>
              <a:t>（证据等级 </a:t>
            </a:r>
            <a:r>
              <a:rPr lang="en-US" altLang="zh-CN" sz="1200" b="1" dirty="0">
                <a:solidFill>
                  <a:srgbClr val="000000"/>
                </a:solidFill>
                <a:cs typeface="Calibri" panose="020F0502020204030204" pitchFamily="34" charset="0"/>
              </a:rPr>
              <a:t>C</a:t>
            </a:r>
            <a:r>
              <a:rPr lang="zh-CN" altLang="en-US" sz="1200" b="1" dirty="0" smtClean="0">
                <a:solidFill>
                  <a:srgbClr val="000000"/>
                </a:solidFill>
                <a:cs typeface="Calibri" panose="020F0502020204030204" pitchFamily="34" charset="0"/>
              </a:rPr>
              <a:t>）</a:t>
            </a:r>
            <a:endParaRPr kumimoji="0" lang="zh-CN" altLang="en-US" sz="1200" b="0" i="0" u="none" strike="noStrike" cap="none" normalizeH="0" baseline="0" dirty="0">
              <a:ln>
                <a:noFill/>
              </a:ln>
              <a:solidFill>
                <a:schemeClr val="tx1"/>
              </a:solidFill>
              <a:effectLst/>
            </a:endParaRPr>
          </a:p>
        </p:txBody>
      </p:sp>
      <p:sp>
        <p:nvSpPr>
          <p:cNvPr id="26" name="Text Box 10"/>
          <p:cNvSpPr txBox="1">
            <a:spLocks noChangeArrowheads="1"/>
          </p:cNvSpPr>
          <p:nvPr/>
        </p:nvSpPr>
        <p:spPr bwMode="auto">
          <a:xfrm>
            <a:off x="5006301" y="3941340"/>
            <a:ext cx="4141788"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88900" marR="0" lvl="0" indent="-88900" defTabSz="914400" rtl="0" eaLnBrk="0" fontAlgn="base" latinLnBrk="0" hangingPunct="0">
              <a:spcBef>
                <a:spcPct val="0"/>
              </a:spcBef>
              <a:spcAft>
                <a:spcPts val="1200"/>
              </a:spcAft>
              <a:buClr>
                <a:srgbClr val="E8A900"/>
              </a:buClr>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cs typeface="Calibri" panose="020F0502020204030204" pitchFamily="34" charset="0"/>
              </a:rPr>
              <a:t>对于</a:t>
            </a:r>
            <a:r>
              <a:rPr kumimoji="0" lang="zh-CN" altLang="en-US" sz="1200" b="0" i="0" u="none" strike="noStrike" cap="none" normalizeH="0" baseline="0" dirty="0">
                <a:ln>
                  <a:noFill/>
                </a:ln>
                <a:solidFill>
                  <a:srgbClr val="000000"/>
                </a:solidFill>
                <a:effectLst/>
                <a:cs typeface="Calibri" panose="020F0502020204030204" pitchFamily="34" charset="0"/>
              </a:rPr>
              <a:t>近期住院后的特定患者，特别是那些有明显日间</a:t>
            </a:r>
            <a:r>
              <a:rPr kumimoji="0" lang="zh-CN" altLang="en-US" sz="1200" b="0" i="0" u="none" strike="noStrike" cap="none" normalizeH="0" baseline="0" dirty="0" smtClean="0">
                <a:ln>
                  <a:noFill/>
                </a:ln>
                <a:solidFill>
                  <a:srgbClr val="000000"/>
                </a:solidFill>
                <a:effectLst/>
                <a:cs typeface="Calibri" panose="020F0502020204030204" pitchFamily="34" charset="0"/>
              </a:rPr>
              <a:t>持续性高碳酸血症</a:t>
            </a:r>
            <a:r>
              <a:rPr kumimoji="0" lang="zh-CN" altLang="en-US" sz="1200" b="0" i="0" u="none" strike="noStrike" cap="none" normalizeH="0" baseline="0" dirty="0">
                <a:ln>
                  <a:noFill/>
                </a:ln>
                <a:solidFill>
                  <a:srgbClr val="000000"/>
                </a:solidFill>
                <a:effectLst/>
                <a:cs typeface="Calibri" panose="020F0502020204030204" pitchFamily="34" charset="0"/>
              </a:rPr>
              <a:t>（</a:t>
            </a:r>
            <a:r>
              <a:rPr kumimoji="0" lang="en-US" altLang="zh-CN" sz="1200" b="0" i="0" u="none" strike="noStrike" cap="none" normalizeH="0" baseline="0" dirty="0">
                <a:ln>
                  <a:noFill/>
                </a:ln>
                <a:solidFill>
                  <a:srgbClr val="000000"/>
                </a:solidFill>
                <a:effectLst/>
                <a:cs typeface="Calibri" panose="020F0502020204030204" pitchFamily="34" charset="0"/>
              </a:rPr>
              <a:t>PaCO</a:t>
            </a:r>
            <a:r>
              <a:rPr kumimoji="0" lang="en-US" altLang="zh-CN" sz="1200" b="0" i="0" u="none" strike="noStrike" cap="none" normalizeH="0" baseline="-30000" dirty="0">
                <a:ln>
                  <a:noFill/>
                </a:ln>
                <a:solidFill>
                  <a:srgbClr val="000000"/>
                </a:solidFill>
                <a:effectLst/>
                <a:cs typeface="Calibri" panose="020F0502020204030204" pitchFamily="34" charset="0"/>
              </a:rPr>
              <a:t>2</a:t>
            </a:r>
            <a:r>
              <a:rPr kumimoji="0" lang="en-US" altLang="zh-CN" sz="1200" b="0" i="0" u="none" strike="noStrike" cap="none" normalizeH="0" baseline="0" dirty="0">
                <a:ln>
                  <a:noFill/>
                </a:ln>
                <a:solidFill>
                  <a:srgbClr val="000000"/>
                </a:solidFill>
                <a:effectLst/>
                <a:cs typeface="Calibri" panose="020F0502020204030204" pitchFamily="34" charset="0"/>
              </a:rPr>
              <a:t>&gt; 53 mmHg</a:t>
            </a:r>
            <a:r>
              <a:rPr kumimoji="0" lang="zh-CN" altLang="en-US" sz="1200" b="0" i="0" u="none" strike="noStrike" cap="none" normalizeH="0" baseline="0" dirty="0">
                <a:ln>
                  <a:noFill/>
                </a:ln>
                <a:solidFill>
                  <a:srgbClr val="000000"/>
                </a:solidFill>
                <a:effectLst/>
                <a:cs typeface="Calibri" panose="020F0502020204030204" pitchFamily="34" charset="0"/>
              </a:rPr>
              <a:t>）的患者，无创正压</a:t>
            </a:r>
            <a:r>
              <a:rPr kumimoji="0" lang="zh-CN" altLang="en-US" sz="1200" b="0" i="0" u="none" strike="noStrike" cap="none" normalizeH="0" baseline="0" dirty="0" smtClean="0">
                <a:ln>
                  <a:noFill/>
                </a:ln>
                <a:solidFill>
                  <a:srgbClr val="000000"/>
                </a:solidFill>
                <a:effectLst/>
                <a:cs typeface="Calibri" panose="020F0502020204030204" pitchFamily="34" charset="0"/>
              </a:rPr>
              <a:t>通气可能</a:t>
            </a:r>
            <a:r>
              <a:rPr kumimoji="0" lang="zh-CN" altLang="en-US" sz="1200" b="0" i="0" u="none" strike="noStrike" cap="none" normalizeH="0" baseline="0" dirty="0">
                <a:ln>
                  <a:noFill/>
                </a:ln>
                <a:solidFill>
                  <a:srgbClr val="000000"/>
                </a:solidFill>
                <a:effectLst/>
                <a:cs typeface="Calibri" panose="020F0502020204030204" pitchFamily="34" charset="0"/>
              </a:rPr>
              <a:t>提高无住院生存率</a:t>
            </a:r>
            <a:r>
              <a:rPr kumimoji="0" lang="zh-CN" altLang="en-US" sz="1200" b="1" i="0" u="none" strike="noStrike" cap="none" normalizeH="0" baseline="0" dirty="0">
                <a:ln>
                  <a:noFill/>
                </a:ln>
                <a:solidFill>
                  <a:srgbClr val="000000"/>
                </a:solidFill>
                <a:effectLst/>
                <a:cs typeface="Calibri" panose="020F0502020204030204" pitchFamily="34" charset="0"/>
              </a:rPr>
              <a:t>（证据等级 </a:t>
            </a:r>
            <a:r>
              <a:rPr kumimoji="0" lang="en-US" altLang="zh-CN" sz="1200" b="1" i="0" u="none" strike="noStrike" cap="none" normalizeH="0" baseline="0" dirty="0">
                <a:ln>
                  <a:noFill/>
                </a:ln>
                <a:solidFill>
                  <a:srgbClr val="000000"/>
                </a:solidFill>
                <a:effectLst/>
                <a:cs typeface="Calibri" panose="020F0502020204030204" pitchFamily="34" charset="0"/>
              </a:rPr>
              <a:t>B</a:t>
            </a:r>
            <a:r>
              <a:rPr kumimoji="0" lang="zh-CN" altLang="en-US" sz="1200" b="1" i="0" u="none" strike="noStrike" cap="none" normalizeH="0" baseline="0" dirty="0" smtClean="0">
                <a:ln>
                  <a:noFill/>
                </a:ln>
                <a:solidFill>
                  <a:srgbClr val="000000"/>
                </a:solidFill>
                <a:effectLst/>
                <a:cs typeface="Calibri" panose="020F0502020204030204" pitchFamily="34" charset="0"/>
              </a:rPr>
              <a:t>）</a:t>
            </a:r>
            <a:endParaRPr kumimoji="0" lang="en-US" altLang="zh-CN" sz="1200" b="1" i="0" u="none" strike="noStrike" cap="none" normalizeH="0" baseline="0" dirty="0" smtClean="0">
              <a:ln>
                <a:noFill/>
              </a:ln>
              <a:solidFill>
                <a:srgbClr val="000000"/>
              </a:solidFill>
              <a:effectLst/>
              <a:cs typeface="Calibri" panose="020F0502020204030204" pitchFamily="34" charset="0"/>
            </a:endParaRPr>
          </a:p>
          <a:p>
            <a:pPr marL="88900" lvl="0" indent="-88900" defTabSz="914400" eaLnBrk="0" fontAlgn="base" hangingPunct="0">
              <a:spcBef>
                <a:spcPct val="0"/>
              </a:spcBef>
              <a:spcAft>
                <a:spcPts val="1200"/>
              </a:spcAft>
              <a:buClr>
                <a:srgbClr val="E8A900"/>
              </a:buClr>
              <a:buFont typeface="Arial" panose="020B0604020202020204" pitchFamily="34" charset="0"/>
              <a:buChar char="•"/>
            </a:pPr>
            <a:r>
              <a:rPr lang="zh-CN" altLang="en-US" sz="1200" dirty="0">
                <a:solidFill>
                  <a:srgbClr val="000000"/>
                </a:solidFill>
                <a:cs typeface="Calibri" panose="020F0502020204030204" pitchFamily="34" charset="0"/>
              </a:rPr>
              <a:t>对于患有重度慢性高碳酸血症且有因急性呼吸衰竭住院史的患者，可考虑长期无创通气</a:t>
            </a:r>
            <a:r>
              <a:rPr lang="zh-CN" altLang="en-US" sz="1200" b="1" dirty="0">
                <a:solidFill>
                  <a:srgbClr val="000000"/>
                </a:solidFill>
                <a:cs typeface="Calibri" panose="020F0502020204030204" pitchFamily="34" charset="0"/>
              </a:rPr>
              <a:t>（证据等级 </a:t>
            </a:r>
            <a:r>
              <a:rPr lang="en-US" altLang="zh-CN" sz="1200" b="1" dirty="0">
                <a:solidFill>
                  <a:srgbClr val="000000"/>
                </a:solidFill>
                <a:cs typeface="Calibri" panose="020F0502020204030204" pitchFamily="34" charset="0"/>
              </a:rPr>
              <a:t>B</a:t>
            </a:r>
            <a:r>
              <a:rPr lang="zh-CN" altLang="en-US" sz="1200" b="1" dirty="0" smtClean="0">
                <a:solidFill>
                  <a:srgbClr val="000000"/>
                </a:solidFill>
                <a:cs typeface="Calibri" panose="020F0502020204030204" pitchFamily="34" charset="0"/>
              </a:rPr>
              <a:t>）</a:t>
            </a:r>
            <a:endParaRPr kumimoji="0" lang="zh-CN" altLang="en-US" sz="1200" b="0" i="0" u="none" strike="noStrike" cap="none" normalizeH="0" baseline="0" dirty="0">
              <a:ln>
                <a:noFill/>
              </a:ln>
              <a:solidFill>
                <a:schemeClr val="tx1"/>
              </a:solidFill>
              <a:effectLst/>
            </a:endParaRPr>
          </a:p>
        </p:txBody>
      </p:sp>
      <p:grpSp>
        <p:nvGrpSpPr>
          <p:cNvPr id="2" name="Group 5"/>
          <p:cNvGrpSpPr/>
          <p:nvPr/>
        </p:nvGrpSpPr>
        <p:grpSpPr>
          <a:xfrm>
            <a:off x="10539080" y="0"/>
            <a:ext cx="1652920" cy="1699260"/>
            <a:chOff x="5105399" y="0"/>
            <a:chExt cx="1652920" cy="1699260"/>
          </a:xfrm>
        </p:grpSpPr>
        <p:pic>
          <p:nvPicPr>
            <p:cNvPr id="24"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25"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27"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28" name="Group 9"/>
          <p:cNvGrpSpPr/>
          <p:nvPr/>
        </p:nvGrpSpPr>
        <p:grpSpPr>
          <a:xfrm>
            <a:off x="10446950" y="0"/>
            <a:ext cx="1745050" cy="1652322"/>
            <a:chOff x="10446950" y="0"/>
            <a:chExt cx="1745050" cy="1652322"/>
          </a:xfrm>
        </p:grpSpPr>
        <p:pic>
          <p:nvPicPr>
            <p:cNvPr id="29"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30"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31" name="Group 19"/>
          <p:cNvGrpSpPr/>
          <p:nvPr/>
        </p:nvGrpSpPr>
        <p:grpSpPr>
          <a:xfrm>
            <a:off x="10240225" y="0"/>
            <a:ext cx="1951774" cy="1885964"/>
            <a:chOff x="10240225" y="0"/>
            <a:chExt cx="1951774" cy="1885964"/>
          </a:xfrm>
        </p:grpSpPr>
        <p:pic>
          <p:nvPicPr>
            <p:cNvPr id="32"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33"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34"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3.18 is a flow chart about the prescription of supplemental oxygen to COPD patients and the definition of arterial hypoxemia is given."/>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3" name="Title 2"/>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rPr>
              <a:t>Prescription of supplemental oxygen to COPD patients</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8193" name="图片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0438" y="759854"/>
            <a:ext cx="6477000" cy="5362575"/>
          </a:xfrm>
          <a:prstGeom prst="rect">
            <a:avLst/>
          </a:prstGeom>
          <a:noFill/>
          <a:extLst>
            <a:ext uri="{909E8E84-426E-40DD-AFC4-6F175D3DCCD1}">
              <a14:hiddenFill xmlns:a14="http://schemas.microsoft.com/office/drawing/2010/main">
                <a:solidFill>
                  <a:srgbClr val="FFFFFF"/>
                </a:solidFill>
              </a14:hiddenFill>
            </a:ext>
          </a:extLst>
        </p:spPr>
      </p:pic>
      <p:sp>
        <p:nvSpPr>
          <p:cNvPr id="7" name="文本框 2"/>
          <p:cNvSpPr txBox="1">
            <a:spLocks noChangeArrowheads="1"/>
          </p:cNvSpPr>
          <p:nvPr/>
        </p:nvSpPr>
        <p:spPr bwMode="auto">
          <a:xfrm>
            <a:off x="3014562" y="994820"/>
            <a:ext cx="3402013" cy="307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zh-CN" sz="2000" b="1" i="0" u="none" strike="noStrike" cap="none" normalizeH="0" baseline="0" dirty="0">
                <a:ln>
                  <a:noFill/>
                </a:ln>
                <a:solidFill>
                  <a:srgbClr val="FFFFFF"/>
                </a:solidFill>
                <a:effectLst/>
                <a:cs typeface="Calibri" panose="020F0502020204030204" pitchFamily="34" charset="0"/>
              </a:rPr>
              <a:t>慢阻肺病患者的氧疗处方</a:t>
            </a:r>
            <a:endParaRPr kumimoji="0" lang="zh-CN" altLang="zh-CN" sz="2000" b="0" i="0" u="none" strike="noStrike" cap="none" normalizeH="0" baseline="0" dirty="0">
              <a:ln>
                <a:noFill/>
              </a:ln>
              <a:solidFill>
                <a:schemeClr val="tx1"/>
              </a:solidFill>
              <a:effectLst/>
            </a:endParaRPr>
          </a:p>
        </p:txBody>
      </p:sp>
      <p:sp>
        <p:nvSpPr>
          <p:cNvPr id="20" name="Text Box 3"/>
          <p:cNvSpPr txBox="1">
            <a:spLocks noChangeArrowheads="1"/>
          </p:cNvSpPr>
          <p:nvPr/>
        </p:nvSpPr>
        <p:spPr bwMode="auto">
          <a:xfrm>
            <a:off x="8315520" y="1143641"/>
            <a:ext cx="73501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400" b="1" i="0" u="none" strike="noStrike" cap="none" normalizeH="0" baseline="0" dirty="0">
                <a:ln>
                  <a:noFill/>
                </a:ln>
                <a:solidFill>
                  <a:srgbClr val="FFFFFF"/>
                </a:solidFill>
                <a:effectLst/>
                <a:cs typeface="Calibri" panose="020F0502020204030204" pitchFamily="34" charset="0"/>
              </a:rPr>
              <a:t>图 </a:t>
            </a:r>
            <a:r>
              <a:rPr kumimoji="0" lang="en-US" altLang="zh-CN" sz="1400" b="1" i="0" u="none" strike="noStrike" cap="none" normalizeH="0" baseline="0" dirty="0">
                <a:ln>
                  <a:noFill/>
                </a:ln>
                <a:solidFill>
                  <a:srgbClr val="FFFFFF"/>
                </a:solidFill>
                <a:effectLst/>
                <a:cs typeface="Calibri" panose="020F0502020204030204" pitchFamily="34" charset="0"/>
              </a:rPr>
              <a:t>3.18</a:t>
            </a:r>
            <a:endParaRPr kumimoji="0" lang="en-US" altLang="zh-CN" sz="1400" b="0" i="0" u="none" strike="noStrike" cap="none" normalizeH="0" baseline="0" dirty="0">
              <a:ln>
                <a:noFill/>
              </a:ln>
              <a:solidFill>
                <a:schemeClr val="tx1"/>
              </a:solidFill>
              <a:effectLst/>
            </a:endParaRPr>
          </a:p>
        </p:txBody>
      </p:sp>
      <p:sp>
        <p:nvSpPr>
          <p:cNvPr id="21" name="Text Box 6"/>
          <p:cNvSpPr txBox="1">
            <a:spLocks noChangeArrowheads="1"/>
          </p:cNvSpPr>
          <p:nvPr/>
        </p:nvSpPr>
        <p:spPr bwMode="auto">
          <a:xfrm>
            <a:off x="4508232" y="1851091"/>
            <a:ext cx="2818841" cy="1076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spcBef>
                <a:spcPct val="0"/>
              </a:spcBef>
              <a:spcAft>
                <a:spcPts val="400"/>
              </a:spcAft>
              <a:buClrTx/>
              <a:buSzTx/>
              <a:buFontTx/>
              <a:buNone/>
            </a:pPr>
            <a:r>
              <a:rPr kumimoji="0" lang="zh-CN" altLang="zh-CN" sz="1000" b="0" i="0" u="none" strike="noStrike" cap="none" normalizeH="0" baseline="0" dirty="0">
                <a:ln>
                  <a:noFill/>
                </a:ln>
                <a:solidFill>
                  <a:srgbClr val="1F3661"/>
                </a:solidFill>
                <a:effectLst/>
                <a:latin typeface="+mn-lt"/>
                <a:cs typeface="Calibri" panose="020F0502020204030204" pitchFamily="34" charset="0"/>
              </a:rPr>
              <a:t>动脉低氧血症定义为：</a:t>
            </a:r>
            <a:endParaRPr kumimoji="0" lang="zh-CN" altLang="zh-CN" sz="1000" b="0" i="0" u="none" strike="noStrike" cap="none" normalizeH="0" baseline="0" dirty="0">
              <a:ln>
                <a:noFill/>
              </a:ln>
              <a:solidFill>
                <a:srgbClr val="1F3661"/>
              </a:solidFill>
              <a:effectLst/>
              <a:latin typeface="+mn-lt"/>
            </a:endParaRPr>
          </a:p>
          <a:p>
            <a:pPr marL="0" marR="0" lvl="0" indent="0" algn="ctr" defTabSz="914400" rtl="0" eaLnBrk="0" fontAlgn="base" latinLnBrk="0" hangingPunct="0">
              <a:spcBef>
                <a:spcPct val="0"/>
              </a:spcBef>
              <a:spcAft>
                <a:spcPts val="400"/>
              </a:spcAft>
              <a:buClrTx/>
              <a:buSzTx/>
              <a:buFontTx/>
              <a:buNone/>
            </a:pPr>
            <a:r>
              <a:rPr kumimoji="0" lang="en-US" altLang="zh-CN" sz="1000" b="0" i="0" u="none" strike="noStrike" cap="none" normalizeH="0" baseline="0" dirty="0">
                <a:ln>
                  <a:noFill/>
                </a:ln>
                <a:solidFill>
                  <a:srgbClr val="1F3661"/>
                </a:solidFill>
                <a:effectLst/>
                <a:latin typeface="+mn-lt"/>
                <a:cs typeface="Calibri" panose="020F0502020204030204" pitchFamily="34" charset="0"/>
              </a:rPr>
              <a:t>PaO</a:t>
            </a:r>
            <a:r>
              <a:rPr kumimoji="0" lang="en-US" altLang="zh-CN" sz="1000" b="0" i="0" u="none" strike="noStrike" cap="none" normalizeH="0" baseline="-30000" dirty="0">
                <a:ln>
                  <a:noFill/>
                </a:ln>
                <a:solidFill>
                  <a:srgbClr val="1F3661"/>
                </a:solidFill>
                <a:effectLst/>
                <a:latin typeface="+mn-lt"/>
                <a:cs typeface="Calibri" panose="020F0502020204030204" pitchFamily="34" charset="0"/>
              </a:rPr>
              <a:t>2</a:t>
            </a:r>
            <a:r>
              <a:rPr kumimoji="0" lang="en-US" altLang="zh-CN" sz="1000" b="0" i="0" u="none" strike="noStrike" cap="none" normalizeH="0" baseline="0" dirty="0">
                <a:ln>
                  <a:noFill/>
                </a:ln>
                <a:solidFill>
                  <a:srgbClr val="1F3661"/>
                </a:solidFill>
                <a:effectLst/>
                <a:latin typeface="+mn-lt"/>
                <a:cs typeface="Calibri" panose="020F0502020204030204" pitchFamily="34" charset="0"/>
              </a:rPr>
              <a:t> ≤ 55 mmHg</a:t>
            </a:r>
            <a:r>
              <a:rPr kumimoji="0" lang="zh-CN" altLang="en-US" sz="1000" b="0" i="0" u="none" strike="noStrike" cap="none" normalizeH="0" baseline="0" dirty="0">
                <a:ln>
                  <a:noFill/>
                </a:ln>
                <a:solidFill>
                  <a:srgbClr val="1F3661"/>
                </a:solidFill>
                <a:effectLst/>
                <a:latin typeface="+mn-lt"/>
                <a:cs typeface="Calibri" panose="020F0502020204030204" pitchFamily="34" charset="0"/>
              </a:rPr>
              <a:t>（≤ </a:t>
            </a:r>
            <a:r>
              <a:rPr kumimoji="0" lang="en-US" altLang="zh-CN" sz="1000" b="0" i="0" u="none" strike="noStrike" cap="none" normalizeH="0" baseline="0" dirty="0">
                <a:ln>
                  <a:noFill/>
                </a:ln>
                <a:solidFill>
                  <a:srgbClr val="1F3661"/>
                </a:solidFill>
                <a:effectLst/>
                <a:latin typeface="+mn-lt"/>
                <a:cs typeface="Calibri" panose="020F0502020204030204" pitchFamily="34" charset="0"/>
              </a:rPr>
              <a:t>7.3 kPa</a:t>
            </a:r>
            <a:r>
              <a:rPr kumimoji="0" lang="zh-CN" altLang="en-US" sz="1000" b="0" i="0" u="none" strike="noStrike" cap="none" normalizeH="0" baseline="0" dirty="0">
                <a:ln>
                  <a:noFill/>
                </a:ln>
                <a:solidFill>
                  <a:srgbClr val="1F3661"/>
                </a:solidFill>
                <a:effectLst/>
                <a:latin typeface="+mn-lt"/>
                <a:cs typeface="Calibri" panose="020F0502020204030204" pitchFamily="34" charset="0"/>
              </a:rPr>
              <a:t>）或 </a:t>
            </a:r>
            <a:r>
              <a:rPr kumimoji="0" lang="en-US" altLang="zh-CN" sz="1000" b="0" i="0" u="none" strike="noStrike" cap="none" normalizeH="0" baseline="0" dirty="0">
                <a:ln>
                  <a:noFill/>
                </a:ln>
                <a:solidFill>
                  <a:srgbClr val="1F3661"/>
                </a:solidFill>
                <a:effectLst/>
                <a:latin typeface="+mn-lt"/>
                <a:cs typeface="Calibri" panose="020F0502020204030204" pitchFamily="34" charset="0"/>
              </a:rPr>
              <a:t>SaO</a:t>
            </a:r>
            <a:r>
              <a:rPr kumimoji="0" lang="en-US" altLang="zh-CN" sz="1000" b="0" i="0" u="none" strike="noStrike" cap="none" normalizeH="0" baseline="-30000" dirty="0">
                <a:ln>
                  <a:noFill/>
                </a:ln>
                <a:solidFill>
                  <a:srgbClr val="1F3661"/>
                </a:solidFill>
                <a:effectLst/>
                <a:latin typeface="+mn-lt"/>
                <a:cs typeface="Calibri" panose="020F0502020204030204" pitchFamily="34" charset="0"/>
              </a:rPr>
              <a:t>2</a:t>
            </a:r>
            <a:r>
              <a:rPr kumimoji="0" lang="en-US" altLang="zh-CN" sz="1000" b="0" i="0" u="none" strike="noStrike" cap="none" normalizeH="0" baseline="0" dirty="0">
                <a:ln>
                  <a:noFill/>
                </a:ln>
                <a:solidFill>
                  <a:srgbClr val="1F3661"/>
                </a:solidFill>
                <a:effectLst/>
                <a:latin typeface="+mn-lt"/>
                <a:cs typeface="Calibri" panose="020F0502020204030204" pitchFamily="34" charset="0"/>
              </a:rPr>
              <a:t> &lt; 88%</a:t>
            </a:r>
            <a:endParaRPr kumimoji="0" lang="en-US" altLang="zh-CN" sz="1000" b="0" i="0" u="none" strike="noStrike" cap="none" normalizeH="0" baseline="0" dirty="0">
              <a:ln>
                <a:noFill/>
              </a:ln>
              <a:solidFill>
                <a:srgbClr val="1F3661"/>
              </a:solidFill>
              <a:effectLst/>
              <a:latin typeface="+mn-lt"/>
            </a:endParaRPr>
          </a:p>
          <a:p>
            <a:pPr marL="0" marR="0" lvl="0" indent="0" algn="ctr" defTabSz="914400" rtl="0" eaLnBrk="0" fontAlgn="base" latinLnBrk="0" hangingPunct="0">
              <a:spcBef>
                <a:spcPct val="0"/>
              </a:spcBef>
              <a:spcAft>
                <a:spcPts val="400"/>
              </a:spcAft>
              <a:buClrTx/>
              <a:buSzTx/>
              <a:buFontTx/>
              <a:buNone/>
            </a:pPr>
            <a:r>
              <a:rPr kumimoji="0" lang="zh-CN" altLang="en-US" sz="1000" b="0" i="1" u="none" strike="noStrike" cap="none" normalizeH="0" baseline="0" dirty="0">
                <a:ln>
                  <a:noFill/>
                </a:ln>
                <a:solidFill>
                  <a:srgbClr val="1F3661"/>
                </a:solidFill>
                <a:effectLst/>
                <a:latin typeface="+mn-lt"/>
                <a:cs typeface="Calibri" panose="020F0502020204030204" pitchFamily="34" charset="0"/>
              </a:rPr>
              <a:t>或</a:t>
            </a:r>
            <a:endParaRPr kumimoji="0" lang="zh-CN" altLang="en-US" sz="1000" b="0" i="0" u="none" strike="noStrike" cap="none" normalizeH="0" baseline="0" dirty="0">
              <a:ln>
                <a:noFill/>
              </a:ln>
              <a:solidFill>
                <a:srgbClr val="1F3661"/>
              </a:solidFill>
              <a:effectLst/>
              <a:latin typeface="+mn-lt"/>
            </a:endParaRPr>
          </a:p>
          <a:p>
            <a:pPr marL="0" marR="0" lvl="0" indent="0" algn="ctr" defTabSz="914400" rtl="0" eaLnBrk="0" fontAlgn="base" latinLnBrk="0" hangingPunct="0">
              <a:spcBef>
                <a:spcPct val="0"/>
              </a:spcBef>
              <a:spcAft>
                <a:spcPts val="400"/>
              </a:spcAft>
              <a:buClrTx/>
              <a:buSzTx/>
              <a:buFontTx/>
              <a:buNone/>
            </a:pPr>
            <a:r>
              <a:rPr kumimoji="0" lang="en-US" altLang="zh-CN" sz="1000" b="0" i="0" u="none" strike="noStrike" cap="none" normalizeH="0" baseline="0" dirty="0">
                <a:ln>
                  <a:noFill/>
                </a:ln>
                <a:solidFill>
                  <a:srgbClr val="1F3661"/>
                </a:solidFill>
                <a:effectLst/>
                <a:latin typeface="+mn-lt"/>
                <a:cs typeface="Calibri" panose="020F0502020204030204" pitchFamily="34" charset="0"/>
              </a:rPr>
              <a:t>PaO</a:t>
            </a:r>
            <a:r>
              <a:rPr kumimoji="0" lang="en-US" altLang="zh-CN" sz="1000" b="0" i="0" u="none" strike="noStrike" cap="none" normalizeH="0" baseline="-30000" dirty="0">
                <a:ln>
                  <a:noFill/>
                </a:ln>
                <a:solidFill>
                  <a:srgbClr val="1F3661"/>
                </a:solidFill>
                <a:effectLst/>
                <a:latin typeface="+mn-lt"/>
                <a:cs typeface="Calibri" panose="020F0502020204030204" pitchFamily="34" charset="0"/>
              </a:rPr>
              <a:t>2</a:t>
            </a:r>
            <a:r>
              <a:rPr kumimoji="0" lang="en-US" altLang="zh-CN" sz="1000" b="0" i="0" u="none" strike="noStrike" cap="none" normalizeH="0" baseline="0" dirty="0">
                <a:ln>
                  <a:noFill/>
                </a:ln>
                <a:solidFill>
                  <a:srgbClr val="1F3661"/>
                </a:solidFill>
                <a:effectLst/>
                <a:latin typeface="+mn-lt"/>
                <a:cs typeface="Calibri" panose="020F0502020204030204" pitchFamily="34" charset="0"/>
              </a:rPr>
              <a:t> &gt; 55 </a:t>
            </a:r>
            <a:r>
              <a:rPr kumimoji="0" lang="zh-CN" altLang="en-US" sz="1000" b="0" i="0" u="none" strike="noStrike" cap="none" normalizeH="0" baseline="0" dirty="0">
                <a:ln>
                  <a:noFill/>
                </a:ln>
                <a:solidFill>
                  <a:srgbClr val="1F3661"/>
                </a:solidFill>
                <a:effectLst/>
                <a:latin typeface="+mn-lt"/>
                <a:cs typeface="Calibri" panose="020F0502020204030204" pitchFamily="34" charset="0"/>
              </a:rPr>
              <a:t>但 </a:t>
            </a:r>
            <a:r>
              <a:rPr kumimoji="0" lang="en-US" altLang="zh-CN" sz="1000" b="0" i="0" u="none" strike="noStrike" cap="none" normalizeH="0" baseline="0" dirty="0">
                <a:ln>
                  <a:noFill/>
                </a:ln>
                <a:solidFill>
                  <a:srgbClr val="1F3661"/>
                </a:solidFill>
                <a:effectLst/>
                <a:latin typeface="+mn-lt"/>
                <a:cs typeface="Calibri" panose="020F0502020204030204" pitchFamily="34" charset="0"/>
              </a:rPr>
              <a:t>&lt; 60 mmHg</a:t>
            </a:r>
            <a:r>
              <a:rPr kumimoji="0" lang="zh-CN" altLang="en-US" sz="1000" b="0" i="0" u="none" strike="noStrike" cap="none" normalizeH="0" baseline="0" dirty="0">
                <a:ln>
                  <a:noFill/>
                </a:ln>
                <a:solidFill>
                  <a:srgbClr val="1F3661"/>
                </a:solidFill>
                <a:effectLst/>
                <a:latin typeface="+mn-lt"/>
                <a:cs typeface="Calibri" panose="020F0502020204030204" pitchFamily="34" charset="0"/>
              </a:rPr>
              <a:t>（</a:t>
            </a:r>
            <a:r>
              <a:rPr kumimoji="0" lang="en-US" altLang="zh-CN" sz="1000" b="0" i="0" u="none" strike="noStrike" cap="none" normalizeH="0" baseline="0" dirty="0">
                <a:ln>
                  <a:noFill/>
                </a:ln>
                <a:solidFill>
                  <a:srgbClr val="1F3661"/>
                </a:solidFill>
                <a:effectLst/>
                <a:latin typeface="+mn-lt"/>
                <a:cs typeface="Calibri" panose="020F0502020204030204" pitchFamily="34" charset="0"/>
              </a:rPr>
              <a:t>&gt; 7.3 kPa </a:t>
            </a:r>
            <a:r>
              <a:rPr kumimoji="0" lang="zh-CN" altLang="en-US" sz="1000" b="0" i="0" u="none" strike="noStrike" cap="none" normalizeH="0" baseline="0" dirty="0">
                <a:ln>
                  <a:noFill/>
                </a:ln>
                <a:solidFill>
                  <a:srgbClr val="1F3661"/>
                </a:solidFill>
                <a:effectLst/>
                <a:latin typeface="+mn-lt"/>
                <a:cs typeface="Calibri" panose="020F0502020204030204" pitchFamily="34" charset="0"/>
              </a:rPr>
              <a:t>但 </a:t>
            </a:r>
            <a:r>
              <a:rPr kumimoji="0" lang="en-US" altLang="zh-CN" sz="1000" b="0" i="0" u="none" strike="noStrike" cap="none" normalizeH="0" baseline="0" dirty="0">
                <a:ln>
                  <a:noFill/>
                </a:ln>
                <a:solidFill>
                  <a:srgbClr val="1F3661"/>
                </a:solidFill>
                <a:effectLst/>
                <a:latin typeface="+mn-lt"/>
                <a:cs typeface="Calibri" panose="020F0502020204030204" pitchFamily="34" charset="0"/>
              </a:rPr>
              <a:t>&lt; 8 </a:t>
            </a:r>
            <a:r>
              <a:rPr kumimoji="0" lang="en-US" altLang="zh-CN" sz="1000" b="0" i="0" u="none" strike="noStrike" cap="none" normalizeH="0" baseline="0" dirty="0" err="1">
                <a:ln>
                  <a:noFill/>
                </a:ln>
                <a:solidFill>
                  <a:srgbClr val="1F3661"/>
                </a:solidFill>
                <a:effectLst/>
                <a:latin typeface="+mn-lt"/>
                <a:cs typeface="Calibri" panose="020F0502020204030204" pitchFamily="34" charset="0"/>
              </a:rPr>
              <a:t>kPa</a:t>
            </a:r>
            <a:r>
              <a:rPr kumimoji="0" lang="zh-CN" altLang="en-US" sz="1000" b="0" i="0" u="none" strike="noStrike" cap="none" normalizeH="0" baseline="0" dirty="0" smtClean="0">
                <a:ln>
                  <a:noFill/>
                </a:ln>
                <a:solidFill>
                  <a:srgbClr val="1F3661"/>
                </a:solidFill>
                <a:effectLst/>
                <a:latin typeface="+mn-lt"/>
                <a:cs typeface="Calibri" panose="020F0502020204030204" pitchFamily="34" charset="0"/>
              </a:rPr>
              <a:t>）</a:t>
            </a:r>
            <a:br>
              <a:rPr kumimoji="0" lang="en-US" altLang="zh-CN" sz="1000" b="0" i="0" u="none" strike="noStrike" cap="none" normalizeH="0" baseline="0" dirty="0" smtClean="0">
                <a:ln>
                  <a:noFill/>
                </a:ln>
                <a:solidFill>
                  <a:srgbClr val="1F3661"/>
                </a:solidFill>
                <a:effectLst/>
                <a:latin typeface="+mn-lt"/>
                <a:cs typeface="Calibri" panose="020F0502020204030204" pitchFamily="34" charset="0"/>
              </a:rPr>
            </a:br>
            <a:r>
              <a:rPr kumimoji="0" lang="zh-CN" altLang="en-US" sz="1000" b="0" i="0" u="none" strike="noStrike" cap="none" normalizeH="0" baseline="0" dirty="0" smtClean="0">
                <a:ln>
                  <a:noFill/>
                </a:ln>
                <a:solidFill>
                  <a:srgbClr val="1F3661"/>
                </a:solidFill>
                <a:effectLst/>
                <a:latin typeface="+mn-lt"/>
                <a:cs typeface="Calibri" panose="020F0502020204030204" pitchFamily="34" charset="0"/>
              </a:rPr>
              <a:t>伴有</a:t>
            </a:r>
            <a:r>
              <a:rPr kumimoji="0" lang="zh-CN" altLang="en-US" sz="1000" b="0" i="0" u="none" strike="noStrike" cap="none" normalizeH="0" baseline="0" dirty="0">
                <a:ln>
                  <a:noFill/>
                </a:ln>
                <a:solidFill>
                  <a:srgbClr val="1F3661"/>
                </a:solidFill>
                <a:effectLst/>
                <a:latin typeface="+mn-lt"/>
                <a:cs typeface="Calibri" panose="020F0502020204030204" pitchFamily="34" charset="0"/>
              </a:rPr>
              <a:t>肺动脉高压、充血性心力衰竭或红细胞增多症（</a:t>
            </a:r>
            <a:r>
              <a:rPr kumimoji="0" lang="zh-CN" altLang="en-US" sz="1000" b="0" i="0" u="none" strike="noStrike" cap="none" normalizeH="0" baseline="0" dirty="0">
                <a:ln>
                  <a:noFill/>
                </a:ln>
                <a:solidFill>
                  <a:srgbClr val="1F3661"/>
                </a:solidFill>
                <a:effectLst/>
                <a:latin typeface="+mn-lt"/>
                <a:cs typeface="Calibri" panose="020F0502020204030204" pitchFamily="34" charset="0"/>
              </a:rPr>
              <a:t>红细胞比容</a:t>
            </a:r>
            <a:r>
              <a:rPr kumimoji="0" lang="en-US" altLang="zh-CN" sz="1000" b="0" i="0" u="none" strike="noStrike" cap="none" normalizeH="0" baseline="0" dirty="0">
                <a:ln>
                  <a:noFill/>
                </a:ln>
                <a:solidFill>
                  <a:srgbClr val="1F3661"/>
                </a:solidFill>
                <a:effectLst/>
                <a:latin typeface="+mn-lt"/>
                <a:cs typeface="Calibri" panose="020F0502020204030204" pitchFamily="34" charset="0"/>
              </a:rPr>
              <a:t>&gt; 55%</a:t>
            </a:r>
            <a:r>
              <a:rPr kumimoji="0" lang="zh-CN" altLang="en-US" sz="1000" b="0" i="0" u="none" strike="noStrike" cap="none" normalizeH="0" baseline="0" dirty="0">
                <a:ln>
                  <a:noFill/>
                </a:ln>
                <a:solidFill>
                  <a:srgbClr val="1F3661"/>
                </a:solidFill>
                <a:effectLst/>
                <a:latin typeface="+mn-lt"/>
                <a:cs typeface="Calibri" panose="020F0502020204030204" pitchFamily="34" charset="0"/>
              </a:rPr>
              <a:t>）</a:t>
            </a:r>
            <a:endParaRPr kumimoji="0" lang="zh-CN" altLang="en-US" sz="1000" b="0" i="0" u="none" strike="noStrike" cap="none" normalizeH="0" baseline="0" dirty="0">
              <a:ln>
                <a:noFill/>
              </a:ln>
              <a:solidFill>
                <a:srgbClr val="1F3661"/>
              </a:solidFill>
              <a:effectLst/>
              <a:latin typeface="+mn-lt"/>
            </a:endParaRPr>
          </a:p>
        </p:txBody>
      </p:sp>
      <p:sp>
        <p:nvSpPr>
          <p:cNvPr id="22" name="Text Box 4"/>
          <p:cNvSpPr txBox="1">
            <a:spLocks noChangeArrowheads="1"/>
          </p:cNvSpPr>
          <p:nvPr/>
        </p:nvSpPr>
        <p:spPr bwMode="auto">
          <a:xfrm>
            <a:off x="4319106" y="3789520"/>
            <a:ext cx="3267075" cy="153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ts val="400"/>
              </a:spcAft>
              <a:buClrTx/>
              <a:buSzTx/>
              <a:buFontTx/>
              <a:buNone/>
            </a:pPr>
            <a:r>
              <a:rPr kumimoji="0" lang="zh-CN" altLang="zh-CN" sz="1000" b="0" i="0" u="none" strike="noStrike" cap="none" normalizeH="0" baseline="0" dirty="0" smtClean="0">
                <a:ln>
                  <a:noFill/>
                </a:ln>
                <a:solidFill>
                  <a:srgbClr val="1F3661"/>
                </a:solidFill>
                <a:effectLst/>
                <a:cs typeface="Calibri" panose="020F0502020204030204" pitchFamily="34" charset="0"/>
              </a:rPr>
              <a:t>开具</a:t>
            </a:r>
            <a:r>
              <a:rPr kumimoji="0" lang="zh-CN" altLang="zh-CN" sz="1000" b="0" i="0" u="none" strike="noStrike" cap="none" normalizeH="0" baseline="0" dirty="0">
                <a:ln>
                  <a:noFill/>
                </a:ln>
                <a:solidFill>
                  <a:srgbClr val="1F3661"/>
                </a:solidFill>
                <a:effectLst/>
                <a:cs typeface="Calibri" panose="020F0502020204030204" pitchFamily="34" charset="0"/>
              </a:rPr>
              <a:t>氧疗处方并将剂量调整至维持</a:t>
            </a:r>
            <a:r>
              <a:rPr kumimoji="0" lang="en-US" altLang="zh-CN" sz="1000" b="0" i="0" u="none" strike="noStrike" cap="none" normalizeH="0" baseline="0" dirty="0">
                <a:ln>
                  <a:noFill/>
                </a:ln>
                <a:solidFill>
                  <a:srgbClr val="1F3661"/>
                </a:solidFill>
                <a:effectLst/>
                <a:cs typeface="Calibri" panose="020F0502020204030204" pitchFamily="34" charset="0"/>
              </a:rPr>
              <a:t>SaO</a:t>
            </a:r>
            <a:r>
              <a:rPr kumimoji="0" lang="en-US" altLang="zh-CN" sz="1000" b="0" i="0" u="none" strike="noStrike" cap="none" normalizeH="0" baseline="-30000" dirty="0">
                <a:ln>
                  <a:noFill/>
                </a:ln>
                <a:solidFill>
                  <a:srgbClr val="1F3661"/>
                </a:solidFill>
                <a:effectLst/>
                <a:cs typeface="Calibri" panose="020F0502020204030204" pitchFamily="34" charset="0"/>
              </a:rPr>
              <a:t>2 </a:t>
            </a:r>
            <a:r>
              <a:rPr kumimoji="0" lang="en-US" altLang="zh-CN" sz="1000" b="0" i="0" u="none" strike="noStrike" cap="none" normalizeH="0" baseline="0" dirty="0">
                <a:ln>
                  <a:noFill/>
                </a:ln>
                <a:solidFill>
                  <a:srgbClr val="1F3661"/>
                </a:solidFill>
                <a:effectLst/>
                <a:cs typeface="Calibri" panose="020F0502020204030204" pitchFamily="34" charset="0"/>
              </a:rPr>
              <a:t>≥ 90%</a:t>
            </a:r>
            <a:endParaRPr kumimoji="0" lang="en-US" altLang="zh-CN" sz="1800" b="0" i="0" u="none" strike="noStrike" cap="none" normalizeH="0" baseline="0" dirty="0">
              <a:ln>
                <a:noFill/>
              </a:ln>
              <a:solidFill>
                <a:srgbClr val="1F3661"/>
              </a:solidFill>
              <a:effectLst/>
            </a:endParaRPr>
          </a:p>
        </p:txBody>
      </p:sp>
      <p:sp>
        <p:nvSpPr>
          <p:cNvPr id="23" name="Text Box 5"/>
          <p:cNvSpPr txBox="1">
            <a:spLocks noChangeArrowheads="1"/>
          </p:cNvSpPr>
          <p:nvPr/>
        </p:nvSpPr>
        <p:spPr bwMode="auto">
          <a:xfrm>
            <a:off x="4728681" y="4956950"/>
            <a:ext cx="1762125" cy="563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ts val="400"/>
              </a:spcAft>
              <a:buClrTx/>
              <a:buSzTx/>
              <a:buFontTx/>
              <a:buNone/>
            </a:pPr>
            <a:r>
              <a:rPr kumimoji="0" lang="zh-CN" altLang="zh-CN" sz="1000" b="0" i="0" u="none" strike="noStrike" cap="none" normalizeH="0" baseline="0" dirty="0">
                <a:ln>
                  <a:noFill/>
                </a:ln>
                <a:solidFill>
                  <a:srgbClr val="1F3661"/>
                </a:solidFill>
                <a:effectLst/>
                <a:cs typeface="Calibri" panose="020F0502020204030204" pitchFamily="34" charset="0"/>
              </a:rPr>
              <a:t>在</a:t>
            </a:r>
            <a:r>
              <a:rPr kumimoji="0" lang="en-US" altLang="zh-CN" sz="1000" b="0" i="0" u="none" strike="noStrike" cap="none" normalizeH="0" baseline="0" dirty="0">
                <a:ln>
                  <a:noFill/>
                </a:ln>
                <a:solidFill>
                  <a:srgbClr val="1F3661"/>
                </a:solidFill>
                <a:effectLst/>
                <a:cs typeface="Calibri" panose="020F0502020204030204" pitchFamily="34" charset="0"/>
              </a:rPr>
              <a:t>60</a:t>
            </a:r>
            <a:r>
              <a:rPr kumimoji="0" lang="zh-CN" altLang="en-US" sz="1000" b="0" i="0" u="none" strike="noStrike" cap="none" normalizeH="0" baseline="0" dirty="0">
                <a:ln>
                  <a:noFill/>
                </a:ln>
                <a:solidFill>
                  <a:srgbClr val="1F3661"/>
                </a:solidFill>
                <a:effectLst/>
                <a:cs typeface="Calibri" panose="020F0502020204030204" pitchFamily="34" charset="0"/>
              </a:rPr>
              <a:t>至</a:t>
            </a:r>
            <a:r>
              <a:rPr kumimoji="0" lang="en-US" altLang="zh-CN" sz="1000" b="0" i="0" u="none" strike="noStrike" cap="none" normalizeH="0" baseline="0" dirty="0">
                <a:ln>
                  <a:noFill/>
                </a:ln>
                <a:solidFill>
                  <a:srgbClr val="1F3661"/>
                </a:solidFill>
                <a:effectLst/>
                <a:cs typeface="Calibri" panose="020F0502020204030204" pitchFamily="34" charset="0"/>
              </a:rPr>
              <a:t>90</a:t>
            </a:r>
            <a:r>
              <a:rPr kumimoji="0" lang="zh-CN" altLang="en-US" sz="1000" b="0" i="0" u="none" strike="noStrike" cap="none" normalizeH="0" baseline="0" dirty="0">
                <a:ln>
                  <a:noFill/>
                </a:ln>
                <a:solidFill>
                  <a:srgbClr val="1F3661"/>
                </a:solidFill>
                <a:effectLst/>
                <a:cs typeface="Calibri" panose="020F0502020204030204" pitchFamily="34" charset="0"/>
              </a:rPr>
              <a:t>天内重新评估：</a:t>
            </a:r>
            <a:endParaRPr kumimoji="0" lang="zh-CN" altLang="en-US" sz="1000" b="0" i="0" u="none" strike="noStrike" cap="none" normalizeH="0" baseline="0" dirty="0">
              <a:ln>
                <a:noFill/>
              </a:ln>
              <a:solidFill>
                <a:srgbClr val="1F3661"/>
              </a:solidFill>
              <a:effectLst/>
            </a:endParaRPr>
          </a:p>
          <a:p>
            <a:pPr marL="88900" marR="0" lvl="0" indent="-88900" defTabSz="914400" rtl="0" eaLnBrk="0" fontAlgn="base" latinLnBrk="0" hangingPunct="0">
              <a:spcBef>
                <a:spcPct val="0"/>
              </a:spcBef>
              <a:spcAft>
                <a:spcPts val="400"/>
              </a:spcAft>
              <a:buClrTx/>
              <a:buSzTx/>
              <a:buFont typeface="Arial" panose="020B0604020202020204" pitchFamily="34" charset="0"/>
              <a:buChar char="•"/>
            </a:pPr>
            <a:r>
              <a:rPr kumimoji="0" lang="zh-CN" altLang="en-US" sz="1000" b="0" i="0" u="none" strike="noStrike" cap="none" normalizeH="0" baseline="0" dirty="0" smtClean="0">
                <a:ln>
                  <a:noFill/>
                </a:ln>
                <a:solidFill>
                  <a:srgbClr val="1F3661"/>
                </a:solidFill>
                <a:effectLst/>
                <a:cs typeface="Calibri" panose="020F0502020204030204" pitchFamily="34" charset="0"/>
              </a:rPr>
              <a:t>是否</a:t>
            </a:r>
            <a:r>
              <a:rPr kumimoji="0" lang="zh-CN" altLang="en-US" sz="1000" b="0" i="0" u="none" strike="noStrike" cap="none" normalizeH="0" baseline="0" dirty="0">
                <a:ln>
                  <a:noFill/>
                </a:ln>
                <a:solidFill>
                  <a:srgbClr val="1F3661"/>
                </a:solidFill>
                <a:effectLst/>
                <a:cs typeface="Calibri" panose="020F0502020204030204" pitchFamily="34" charset="0"/>
              </a:rPr>
              <a:t>仍需要补充氧疗</a:t>
            </a:r>
            <a:endParaRPr kumimoji="0" lang="zh-CN" altLang="en-US" sz="1000" b="0" i="0" u="none" strike="noStrike" cap="none" normalizeH="0" baseline="0" dirty="0">
              <a:ln>
                <a:noFill/>
              </a:ln>
              <a:solidFill>
                <a:srgbClr val="1F3661"/>
              </a:solidFill>
              <a:effectLst/>
            </a:endParaRPr>
          </a:p>
          <a:p>
            <a:pPr marL="88900" marR="0" lvl="0" indent="-88900" defTabSz="914400" rtl="0" eaLnBrk="0" fontAlgn="base" latinLnBrk="0" hangingPunct="0">
              <a:spcBef>
                <a:spcPct val="0"/>
              </a:spcBef>
              <a:spcAft>
                <a:spcPts val="400"/>
              </a:spcAft>
              <a:buClrTx/>
              <a:buSzTx/>
              <a:buFont typeface="Arial" panose="020B0604020202020204" pitchFamily="34" charset="0"/>
              <a:buChar char="•"/>
            </a:pPr>
            <a:r>
              <a:rPr kumimoji="0" lang="zh-CN" altLang="en-US" sz="1000" b="0" i="0" u="none" strike="noStrike" cap="none" normalizeH="0" baseline="0" dirty="0">
                <a:ln>
                  <a:noFill/>
                </a:ln>
                <a:solidFill>
                  <a:srgbClr val="1F3661"/>
                </a:solidFill>
                <a:effectLst/>
                <a:cs typeface="Calibri" panose="020F0502020204030204" pitchFamily="34" charset="0"/>
              </a:rPr>
              <a:t>氧疗是否有效</a:t>
            </a:r>
            <a:endParaRPr kumimoji="0" lang="zh-CN" altLang="en-US" sz="1000" b="0" i="0" u="none" strike="noStrike" cap="none" normalizeH="0" baseline="0" dirty="0">
              <a:ln>
                <a:noFill/>
              </a:ln>
              <a:solidFill>
                <a:srgbClr val="1F3661"/>
              </a:solidFill>
              <a:effectLst/>
            </a:endParaRPr>
          </a:p>
        </p:txBody>
      </p:sp>
      <p:grpSp>
        <p:nvGrpSpPr>
          <p:cNvPr id="2" name="Group 5"/>
          <p:cNvGrpSpPr/>
          <p:nvPr/>
        </p:nvGrpSpPr>
        <p:grpSpPr>
          <a:xfrm>
            <a:off x="10539080" y="0"/>
            <a:ext cx="1652920" cy="1699260"/>
            <a:chOff x="5105399" y="0"/>
            <a:chExt cx="1652920" cy="1699260"/>
          </a:xfrm>
        </p:grpSpPr>
        <p:pic>
          <p:nvPicPr>
            <p:cNvPr id="24"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25"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26"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27" name="Group 9"/>
          <p:cNvGrpSpPr/>
          <p:nvPr/>
        </p:nvGrpSpPr>
        <p:grpSpPr>
          <a:xfrm>
            <a:off x="10446950" y="0"/>
            <a:ext cx="1745050" cy="1652322"/>
            <a:chOff x="10446950" y="0"/>
            <a:chExt cx="1745050" cy="1652322"/>
          </a:xfrm>
        </p:grpSpPr>
        <p:pic>
          <p:nvPicPr>
            <p:cNvPr id="28"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29"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30" name="Group 19"/>
          <p:cNvGrpSpPr/>
          <p:nvPr/>
        </p:nvGrpSpPr>
        <p:grpSpPr>
          <a:xfrm>
            <a:off x="10240225" y="0"/>
            <a:ext cx="1951774" cy="1885964"/>
            <a:chOff x="10240225" y="0"/>
            <a:chExt cx="1951774" cy="1885964"/>
          </a:xfrm>
        </p:grpSpPr>
        <p:pic>
          <p:nvPicPr>
            <p:cNvPr id="31"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32"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33"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3.19 lists evidence and references supporting a reduction in mortality in COPD with various pharmacological and non-pharmacological therapies."/>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3" name="Title 2"/>
          <p:cNvSpPr>
            <a:spLocks noGrp="1"/>
          </p:cNvSpPr>
          <p:nvPr>
            <p:ph type="ctrTitle"/>
          </p:nvPr>
        </p:nvSpPr>
        <p:spPr>
          <a:xfrm>
            <a:off x="1524000" y="-2387600"/>
            <a:ext cx="9144000" cy="2387600"/>
          </a:xfrm>
        </p:spPr>
        <p:txBody>
          <a:bodyPr vert="horz" lIns="91440" tIns="45720" rIns="91440" bIns="45720" rtlCol="0" anchor="b">
            <a:normAutofit fontScale="90000"/>
          </a:bodyPr>
          <a:lstStyle/>
          <a:p>
            <a:pPr>
              <a:lnSpc>
                <a:spcPct val="100000"/>
              </a:lnSpc>
            </a:pPr>
            <a:r>
              <a:rPr lang="en-AU" dirty="0">
                <a:latin typeface="+mj-lt"/>
                <a:ea typeface="+mn-ea"/>
              </a:rPr>
              <a:t>Evidence supporting a reduction in mortality with pharmacotherapy and non-pharmacotherapy in COPD patients</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9217" name="图片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2577" y="37305"/>
            <a:ext cx="6543675" cy="6629400"/>
          </a:xfrm>
          <a:prstGeom prst="rect">
            <a:avLst/>
          </a:prstGeom>
          <a:noFill/>
          <a:extLst>
            <a:ext uri="{909E8E84-426E-40DD-AFC4-6F175D3DCCD1}">
              <a14:hiddenFill xmlns:a14="http://schemas.microsoft.com/office/drawing/2010/main">
                <a:solidFill>
                  <a:srgbClr val="FFFFFF"/>
                </a:solidFill>
              </a14:hiddenFill>
            </a:ext>
          </a:extLst>
        </p:spPr>
      </p:pic>
      <p:sp>
        <p:nvSpPr>
          <p:cNvPr id="2" name="文本框 2"/>
          <p:cNvSpPr txBox="1">
            <a:spLocks noChangeArrowheads="1"/>
          </p:cNvSpPr>
          <p:nvPr/>
        </p:nvSpPr>
        <p:spPr bwMode="auto">
          <a:xfrm>
            <a:off x="2761575" y="253201"/>
            <a:ext cx="553740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zh-CN" sz="1600" b="1" i="0" u="none" strike="noStrike" cap="none" normalizeH="0" baseline="0" dirty="0">
                <a:ln>
                  <a:noFill/>
                </a:ln>
                <a:solidFill>
                  <a:srgbClr val="FFFFFF"/>
                </a:solidFill>
                <a:effectLst/>
                <a:cs typeface="Calibri" panose="020F0502020204030204" pitchFamily="34" charset="0"/>
              </a:rPr>
              <a:t>支持药物治疗和非药物治疗降低慢阻肺病患者死亡率的证据</a:t>
            </a:r>
            <a:endParaRPr kumimoji="0" lang="zh-CN" altLang="zh-CN" sz="1800" b="0" i="0" u="none" strike="noStrike" cap="none" normalizeH="0" baseline="0" dirty="0">
              <a:ln>
                <a:noFill/>
              </a:ln>
              <a:solidFill>
                <a:schemeClr val="tx1"/>
              </a:solidFill>
              <a:effectLst/>
            </a:endParaRPr>
          </a:p>
        </p:txBody>
      </p:sp>
      <p:sp>
        <p:nvSpPr>
          <p:cNvPr id="20" name="Text Box 3"/>
          <p:cNvSpPr txBox="1">
            <a:spLocks noChangeArrowheads="1"/>
          </p:cNvSpPr>
          <p:nvPr/>
        </p:nvSpPr>
        <p:spPr bwMode="auto">
          <a:xfrm>
            <a:off x="8228374" y="394592"/>
            <a:ext cx="73501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400" b="1" i="0" u="none" strike="noStrike" cap="none" normalizeH="0" baseline="0" dirty="0">
                <a:ln>
                  <a:noFill/>
                </a:ln>
                <a:solidFill>
                  <a:srgbClr val="FFFFFF"/>
                </a:solidFill>
                <a:effectLst/>
                <a:cs typeface="Calibri" panose="020F0502020204030204" pitchFamily="34" charset="0"/>
              </a:rPr>
              <a:t>图 </a:t>
            </a:r>
            <a:r>
              <a:rPr kumimoji="0" lang="en-US" altLang="zh-CN" sz="1400" b="1" i="0" u="none" strike="noStrike" cap="none" normalizeH="0" baseline="0" dirty="0">
                <a:ln>
                  <a:noFill/>
                </a:ln>
                <a:solidFill>
                  <a:srgbClr val="FFFFFF"/>
                </a:solidFill>
                <a:effectLst/>
                <a:cs typeface="Calibri" panose="020F0502020204030204" pitchFamily="34" charset="0"/>
              </a:rPr>
              <a:t>3.19</a:t>
            </a:r>
            <a:endParaRPr kumimoji="0" lang="en-US" altLang="zh-CN" sz="1400" b="0" i="0" u="none" strike="noStrike" cap="none" normalizeH="0" baseline="0" dirty="0">
              <a:ln>
                <a:noFill/>
              </a:ln>
              <a:solidFill>
                <a:schemeClr val="tx1"/>
              </a:solidFill>
              <a:effectLst/>
            </a:endParaRPr>
          </a:p>
        </p:txBody>
      </p:sp>
      <p:sp>
        <p:nvSpPr>
          <p:cNvPr id="21" name="Text Box 14"/>
          <p:cNvSpPr txBox="1">
            <a:spLocks noChangeArrowheads="1"/>
          </p:cNvSpPr>
          <p:nvPr/>
        </p:nvSpPr>
        <p:spPr bwMode="auto">
          <a:xfrm>
            <a:off x="2967541" y="991098"/>
            <a:ext cx="544513"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200" b="1" i="0" u="none" strike="noStrike" cap="none" normalizeH="0" baseline="0" dirty="0">
                <a:ln>
                  <a:noFill/>
                </a:ln>
                <a:solidFill>
                  <a:srgbClr val="1F3661"/>
                </a:solidFill>
                <a:effectLst/>
                <a:cs typeface="Calibri" panose="020F0502020204030204" pitchFamily="34" charset="0"/>
              </a:rPr>
              <a:t>治疗</a:t>
            </a:r>
            <a:endParaRPr kumimoji="0" lang="zh-CN" altLang="en-US" sz="1800" b="0" i="0" u="none" strike="noStrike" cap="none" normalizeH="0" baseline="0" dirty="0">
              <a:ln>
                <a:noFill/>
              </a:ln>
              <a:solidFill>
                <a:srgbClr val="1F3661"/>
              </a:solidFill>
              <a:effectLst/>
            </a:endParaRPr>
          </a:p>
        </p:txBody>
      </p:sp>
      <p:sp>
        <p:nvSpPr>
          <p:cNvPr id="22" name="Text Box 4"/>
          <p:cNvSpPr txBox="1">
            <a:spLocks noChangeArrowheads="1"/>
          </p:cNvSpPr>
          <p:nvPr/>
        </p:nvSpPr>
        <p:spPr bwMode="auto">
          <a:xfrm>
            <a:off x="4086344" y="991098"/>
            <a:ext cx="38214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en-US" altLang="zh-CN" sz="1200" b="1" i="0" u="none" strike="noStrike" cap="none" normalizeH="0" baseline="0" dirty="0">
                <a:ln>
                  <a:noFill/>
                </a:ln>
                <a:solidFill>
                  <a:srgbClr val="1F3661"/>
                </a:solidFill>
                <a:effectLst/>
                <a:cs typeface="Calibri" panose="020F0502020204030204" pitchFamily="34" charset="0"/>
              </a:rPr>
              <a:t>RCT*</a:t>
            </a:r>
            <a:endParaRPr kumimoji="0" lang="en-US" altLang="zh-CN" sz="1800" b="0" i="0" u="none" strike="noStrike" cap="none" normalizeH="0" baseline="0" dirty="0">
              <a:ln>
                <a:noFill/>
              </a:ln>
              <a:solidFill>
                <a:srgbClr val="1F3661"/>
              </a:solidFill>
              <a:effectLst/>
            </a:endParaRPr>
          </a:p>
        </p:txBody>
      </p:sp>
      <p:sp>
        <p:nvSpPr>
          <p:cNvPr id="23" name="Text Box 5"/>
          <p:cNvSpPr txBox="1">
            <a:spLocks noChangeArrowheads="1"/>
          </p:cNvSpPr>
          <p:nvPr/>
        </p:nvSpPr>
        <p:spPr bwMode="auto">
          <a:xfrm>
            <a:off x="4950250" y="991098"/>
            <a:ext cx="173672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zh-CN" sz="1200" b="1" i="0" u="none" strike="noStrike" cap="none" normalizeH="0" baseline="0" dirty="0">
                <a:ln>
                  <a:noFill/>
                </a:ln>
                <a:solidFill>
                  <a:srgbClr val="1F3661"/>
                </a:solidFill>
                <a:effectLst/>
                <a:cs typeface="Calibri" panose="020F0502020204030204" pitchFamily="34" charset="0"/>
              </a:rPr>
              <a:t>治疗对死亡率的</a:t>
            </a:r>
            <a:r>
              <a:rPr kumimoji="0" lang="zh-CN" altLang="zh-CN" sz="1200" b="1" i="0" u="none" strike="noStrike" cap="none" normalizeH="0" baseline="0" dirty="0" smtClean="0">
                <a:ln>
                  <a:noFill/>
                </a:ln>
                <a:solidFill>
                  <a:srgbClr val="1F3661"/>
                </a:solidFill>
                <a:effectLst/>
                <a:cs typeface="Calibri" panose="020F0502020204030204" pitchFamily="34" charset="0"/>
              </a:rPr>
              <a:t>影响</a:t>
            </a:r>
            <a:endParaRPr kumimoji="0" lang="zh-CN" altLang="zh-CN" sz="1800" b="0" i="0" u="none" strike="noStrike" cap="none" normalizeH="0" baseline="0" dirty="0">
              <a:ln>
                <a:noFill/>
              </a:ln>
              <a:solidFill>
                <a:srgbClr val="1F3661"/>
              </a:solidFill>
              <a:effectLst/>
            </a:endParaRPr>
          </a:p>
        </p:txBody>
      </p:sp>
      <p:sp>
        <p:nvSpPr>
          <p:cNvPr id="24" name="Text Box 6"/>
          <p:cNvSpPr txBox="1">
            <a:spLocks noChangeArrowheads="1"/>
          </p:cNvSpPr>
          <p:nvPr/>
        </p:nvSpPr>
        <p:spPr bwMode="auto">
          <a:xfrm>
            <a:off x="7643561" y="991098"/>
            <a:ext cx="81597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1200" b="1" i="0" u="none" strike="noStrike" cap="none" normalizeH="0" baseline="0" dirty="0">
                <a:ln>
                  <a:noFill/>
                </a:ln>
                <a:solidFill>
                  <a:srgbClr val="1F3661"/>
                </a:solidFill>
                <a:effectLst/>
                <a:cs typeface="Calibri" panose="020F0502020204030204" pitchFamily="34" charset="0"/>
              </a:rPr>
              <a:t>患者特征</a:t>
            </a:r>
            <a:endParaRPr kumimoji="0" lang="zh-CN" altLang="en-US" sz="1800" b="0" i="0" u="none" strike="noStrike" cap="none" normalizeH="0" baseline="0" dirty="0">
              <a:ln>
                <a:noFill/>
              </a:ln>
              <a:solidFill>
                <a:srgbClr val="1F3661"/>
              </a:solidFill>
              <a:effectLst/>
            </a:endParaRPr>
          </a:p>
        </p:txBody>
      </p:sp>
      <p:sp>
        <p:nvSpPr>
          <p:cNvPr id="25" name="Text Box 20"/>
          <p:cNvSpPr txBox="1">
            <a:spLocks noChangeArrowheads="1"/>
          </p:cNvSpPr>
          <p:nvPr/>
        </p:nvSpPr>
        <p:spPr bwMode="auto">
          <a:xfrm>
            <a:off x="2967541" y="1253506"/>
            <a:ext cx="82232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200" b="1" i="0" u="none" strike="noStrike" cap="none" normalizeH="0" baseline="0" dirty="0">
                <a:ln>
                  <a:noFill/>
                </a:ln>
                <a:solidFill>
                  <a:srgbClr val="1F3661"/>
                </a:solidFill>
                <a:effectLst/>
                <a:cs typeface="Calibri" panose="020F0502020204030204" pitchFamily="34" charset="0"/>
              </a:rPr>
              <a:t>药物治疗</a:t>
            </a:r>
            <a:endParaRPr kumimoji="0" lang="zh-CN" altLang="en-US" sz="1800" b="0" i="0" u="none" strike="noStrike" cap="none" normalizeH="0" baseline="0" dirty="0">
              <a:ln>
                <a:noFill/>
              </a:ln>
              <a:solidFill>
                <a:srgbClr val="1F3661"/>
              </a:solidFill>
              <a:effectLst/>
            </a:endParaRPr>
          </a:p>
        </p:txBody>
      </p:sp>
      <p:sp>
        <p:nvSpPr>
          <p:cNvPr id="26" name="Text Box 21"/>
          <p:cNvSpPr txBox="1">
            <a:spLocks noChangeArrowheads="1"/>
          </p:cNvSpPr>
          <p:nvPr/>
        </p:nvSpPr>
        <p:spPr bwMode="auto">
          <a:xfrm>
            <a:off x="2967541" y="2265352"/>
            <a:ext cx="85724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200" b="1" i="0" u="none" strike="noStrike" cap="none" normalizeH="0" baseline="0" dirty="0">
                <a:ln>
                  <a:noFill/>
                </a:ln>
                <a:solidFill>
                  <a:srgbClr val="1F3661"/>
                </a:solidFill>
                <a:effectLst/>
                <a:cs typeface="Calibri" panose="020F0502020204030204" pitchFamily="34" charset="0"/>
              </a:rPr>
              <a:t>非药物治疗</a:t>
            </a:r>
            <a:endParaRPr kumimoji="0" lang="zh-CN" altLang="en-US" sz="1800" b="0" i="0" u="none" strike="noStrike" cap="none" normalizeH="0" baseline="0" dirty="0">
              <a:ln>
                <a:noFill/>
              </a:ln>
              <a:solidFill>
                <a:srgbClr val="1F3661"/>
              </a:solidFill>
              <a:effectLst/>
            </a:endParaRPr>
          </a:p>
        </p:txBody>
      </p:sp>
      <p:sp>
        <p:nvSpPr>
          <p:cNvPr id="27" name="Text Box 7"/>
          <p:cNvSpPr txBox="1">
            <a:spLocks noChangeArrowheads="1"/>
          </p:cNvSpPr>
          <p:nvPr/>
        </p:nvSpPr>
        <p:spPr bwMode="auto">
          <a:xfrm>
            <a:off x="4162353" y="1533121"/>
            <a:ext cx="180000"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000" b="0" i="0" u="none" strike="noStrike" cap="none" normalizeH="0" baseline="0" dirty="0">
                <a:ln>
                  <a:noFill/>
                </a:ln>
                <a:solidFill>
                  <a:srgbClr val="000000"/>
                </a:solidFill>
                <a:effectLst/>
                <a:cs typeface="Calibri" panose="020F0502020204030204" pitchFamily="34" charset="0"/>
              </a:rPr>
              <a:t>是</a:t>
            </a:r>
            <a:endParaRPr kumimoji="0" lang="zh-CN" altLang="en-US" sz="1800" b="0" i="0" u="none" strike="noStrike" cap="none" normalizeH="0" baseline="0" dirty="0">
              <a:ln>
                <a:noFill/>
              </a:ln>
              <a:solidFill>
                <a:schemeClr val="tx1"/>
              </a:solidFill>
              <a:effectLst/>
            </a:endParaRPr>
          </a:p>
        </p:txBody>
      </p:sp>
      <p:sp>
        <p:nvSpPr>
          <p:cNvPr id="28" name="Text Box 8"/>
          <p:cNvSpPr txBox="1">
            <a:spLocks noChangeArrowheads="1"/>
          </p:cNvSpPr>
          <p:nvPr/>
        </p:nvSpPr>
        <p:spPr bwMode="auto">
          <a:xfrm>
            <a:off x="4162353" y="2563117"/>
            <a:ext cx="180000"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000" b="0" i="0" u="none" strike="noStrike" cap="none" normalizeH="0" baseline="0" dirty="0">
                <a:ln>
                  <a:noFill/>
                </a:ln>
                <a:solidFill>
                  <a:srgbClr val="000000"/>
                </a:solidFill>
                <a:effectLst/>
                <a:cs typeface="Calibri" panose="020F0502020204030204" pitchFamily="34" charset="0"/>
              </a:rPr>
              <a:t>是</a:t>
            </a:r>
            <a:endParaRPr kumimoji="0" lang="zh-CN" altLang="en-US" sz="1800" b="0" i="0" u="none" strike="noStrike" cap="none" normalizeH="0" baseline="0" dirty="0">
              <a:ln>
                <a:noFill/>
              </a:ln>
              <a:solidFill>
                <a:schemeClr val="tx1"/>
              </a:solidFill>
              <a:effectLst/>
            </a:endParaRPr>
          </a:p>
        </p:txBody>
      </p:sp>
      <p:sp>
        <p:nvSpPr>
          <p:cNvPr id="29" name="Text Box 9"/>
          <p:cNvSpPr txBox="1">
            <a:spLocks noChangeArrowheads="1"/>
          </p:cNvSpPr>
          <p:nvPr/>
        </p:nvSpPr>
        <p:spPr bwMode="auto">
          <a:xfrm>
            <a:off x="4162353" y="3130642"/>
            <a:ext cx="180000"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000" b="0" i="0" u="none" strike="noStrike" cap="none" normalizeH="0" baseline="0" dirty="0">
                <a:ln>
                  <a:noFill/>
                </a:ln>
                <a:solidFill>
                  <a:srgbClr val="000000"/>
                </a:solidFill>
                <a:effectLst/>
                <a:cs typeface="Calibri" panose="020F0502020204030204" pitchFamily="34" charset="0"/>
              </a:rPr>
              <a:t>是</a:t>
            </a:r>
            <a:endParaRPr kumimoji="0" lang="zh-CN" altLang="en-US" sz="1800" b="0" i="0" u="none" strike="noStrike" cap="none" normalizeH="0" baseline="0" dirty="0">
              <a:ln>
                <a:noFill/>
              </a:ln>
              <a:solidFill>
                <a:schemeClr val="tx1"/>
              </a:solidFill>
              <a:effectLst/>
            </a:endParaRPr>
          </a:p>
        </p:txBody>
      </p:sp>
      <p:sp>
        <p:nvSpPr>
          <p:cNvPr id="30" name="Text Box 10"/>
          <p:cNvSpPr txBox="1">
            <a:spLocks noChangeArrowheads="1"/>
          </p:cNvSpPr>
          <p:nvPr/>
        </p:nvSpPr>
        <p:spPr bwMode="auto">
          <a:xfrm>
            <a:off x="4162353" y="3686886"/>
            <a:ext cx="180000"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000" b="0" i="0" u="none" strike="noStrike" cap="none" normalizeH="0" baseline="0" dirty="0">
                <a:ln>
                  <a:noFill/>
                </a:ln>
                <a:solidFill>
                  <a:srgbClr val="000000"/>
                </a:solidFill>
                <a:effectLst/>
                <a:cs typeface="Calibri" panose="020F0502020204030204" pitchFamily="34" charset="0"/>
              </a:rPr>
              <a:t>是</a:t>
            </a:r>
            <a:endParaRPr kumimoji="0" lang="zh-CN" altLang="en-US" sz="1800" b="0" i="0" u="none" strike="noStrike" cap="none" normalizeH="0" baseline="0" dirty="0">
              <a:ln>
                <a:noFill/>
              </a:ln>
              <a:solidFill>
                <a:schemeClr val="tx1"/>
              </a:solidFill>
              <a:effectLst/>
            </a:endParaRPr>
          </a:p>
        </p:txBody>
      </p:sp>
      <p:sp>
        <p:nvSpPr>
          <p:cNvPr id="31" name="Text Box 11"/>
          <p:cNvSpPr txBox="1">
            <a:spLocks noChangeArrowheads="1"/>
          </p:cNvSpPr>
          <p:nvPr/>
        </p:nvSpPr>
        <p:spPr bwMode="auto">
          <a:xfrm>
            <a:off x="4162353" y="4270912"/>
            <a:ext cx="180000"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000" b="0" i="0" u="none" strike="noStrike" cap="none" normalizeH="0" baseline="0" dirty="0">
                <a:ln>
                  <a:noFill/>
                </a:ln>
                <a:solidFill>
                  <a:srgbClr val="000000"/>
                </a:solidFill>
                <a:effectLst/>
                <a:cs typeface="Calibri" panose="020F0502020204030204" pitchFamily="34" charset="0"/>
              </a:rPr>
              <a:t>是</a:t>
            </a:r>
            <a:endParaRPr kumimoji="0" lang="zh-CN" altLang="en-US" sz="1800" b="0" i="0" u="none" strike="noStrike" cap="none" normalizeH="0" baseline="0" dirty="0">
              <a:ln>
                <a:noFill/>
              </a:ln>
              <a:solidFill>
                <a:schemeClr val="tx1"/>
              </a:solidFill>
              <a:effectLst/>
            </a:endParaRPr>
          </a:p>
        </p:txBody>
      </p:sp>
      <p:sp>
        <p:nvSpPr>
          <p:cNvPr id="32" name="Text Box 12"/>
          <p:cNvSpPr txBox="1">
            <a:spLocks noChangeArrowheads="1"/>
          </p:cNvSpPr>
          <p:nvPr/>
        </p:nvSpPr>
        <p:spPr bwMode="auto">
          <a:xfrm>
            <a:off x="4162353" y="4823184"/>
            <a:ext cx="180000"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000" b="0" i="0" u="none" strike="noStrike" cap="none" normalizeH="0" baseline="0" dirty="0">
                <a:ln>
                  <a:noFill/>
                </a:ln>
                <a:solidFill>
                  <a:srgbClr val="000000"/>
                </a:solidFill>
                <a:effectLst/>
                <a:cs typeface="Calibri" panose="020F0502020204030204" pitchFamily="34" charset="0"/>
              </a:rPr>
              <a:t>是</a:t>
            </a:r>
            <a:endParaRPr kumimoji="0" lang="zh-CN" altLang="en-US" sz="1800" b="0" i="0" u="none" strike="noStrike" cap="none" normalizeH="0" baseline="0" dirty="0">
              <a:ln>
                <a:noFill/>
              </a:ln>
              <a:solidFill>
                <a:schemeClr val="tx1"/>
              </a:solidFill>
              <a:effectLst/>
            </a:endParaRPr>
          </a:p>
        </p:txBody>
      </p:sp>
      <p:sp>
        <p:nvSpPr>
          <p:cNvPr id="33" name="Text Box 19"/>
          <p:cNvSpPr txBox="1">
            <a:spLocks noChangeArrowheads="1"/>
          </p:cNvSpPr>
          <p:nvPr/>
        </p:nvSpPr>
        <p:spPr bwMode="auto">
          <a:xfrm>
            <a:off x="2967541" y="1533121"/>
            <a:ext cx="994859"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en-US" altLang="zh-CN" sz="1000" b="0" i="0" u="none" strike="noStrike" cap="none" normalizeH="0" baseline="0" dirty="0">
                <a:ln>
                  <a:noFill/>
                </a:ln>
                <a:solidFill>
                  <a:srgbClr val="000000"/>
                </a:solidFill>
                <a:effectLst/>
                <a:cs typeface="Calibri" panose="020F0502020204030204" pitchFamily="34" charset="0"/>
              </a:rPr>
              <a:t>LABA+LAMA+ICS</a:t>
            </a:r>
            <a:r>
              <a:rPr kumimoji="0" lang="en-US" altLang="zh-CN" sz="1000" b="0" i="0" u="none" strike="noStrike" cap="none" normalizeH="0" baseline="30000" dirty="0">
                <a:ln>
                  <a:noFill/>
                </a:ln>
                <a:solidFill>
                  <a:srgbClr val="000000"/>
                </a:solidFill>
                <a:effectLst/>
                <a:cs typeface="Calibri" panose="020F0502020204030204" pitchFamily="34" charset="0"/>
              </a:rPr>
              <a:t>1</a:t>
            </a:r>
            <a:endParaRPr kumimoji="0" lang="en-US" altLang="zh-CN" b="0" i="0" u="none" strike="noStrike" cap="none" normalizeH="0" baseline="0" dirty="0">
              <a:ln>
                <a:noFill/>
              </a:ln>
              <a:solidFill>
                <a:schemeClr val="tx1"/>
              </a:solidFill>
              <a:effectLst/>
            </a:endParaRPr>
          </a:p>
        </p:txBody>
      </p:sp>
      <p:sp>
        <p:nvSpPr>
          <p:cNvPr id="34" name="Text Box 34"/>
          <p:cNvSpPr txBox="1">
            <a:spLocks noChangeArrowheads="1"/>
          </p:cNvSpPr>
          <p:nvPr/>
        </p:nvSpPr>
        <p:spPr bwMode="auto">
          <a:xfrm>
            <a:off x="4548502" y="1533121"/>
            <a:ext cx="2362153" cy="615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zh-CN" sz="1000" b="0" i="0" u="none" strike="noStrike" cap="none" normalizeH="0" baseline="0" dirty="0">
                <a:ln>
                  <a:noFill/>
                </a:ln>
                <a:solidFill>
                  <a:srgbClr val="000000"/>
                </a:solidFill>
                <a:effectLst/>
                <a:cs typeface="Calibri" panose="020F0502020204030204" pitchFamily="34" charset="0"/>
              </a:rPr>
              <a:t>与双支扩相比，单吸入装置三联制剂降低风险：</a:t>
            </a:r>
            <a:endParaRPr kumimoji="0" lang="zh-CN" altLang="zh-CN" sz="1000" b="0" i="0" u="none" strike="noStrike" cap="none" normalizeH="0" baseline="0" dirty="0">
              <a:ln>
                <a:noFill/>
              </a:ln>
              <a:solidFill>
                <a:schemeClr val="tx1"/>
              </a:solidFill>
              <a:effectLst/>
            </a:endParaRPr>
          </a:p>
          <a:p>
            <a:pPr marL="0" marR="0" lvl="0" indent="0" defTabSz="914400" rtl="0" eaLnBrk="0" fontAlgn="base" latinLnBrk="0" hangingPunct="0">
              <a:spcBef>
                <a:spcPct val="0"/>
              </a:spcBef>
              <a:spcAft>
                <a:spcPct val="0"/>
              </a:spcAft>
              <a:buClrTx/>
              <a:buSzTx/>
              <a:buFontTx/>
              <a:buNone/>
            </a:pPr>
            <a:r>
              <a:rPr kumimoji="0" lang="en-US" altLang="zh-CN" sz="1000" b="0" i="0" u="none" strike="noStrike" cap="none" normalizeH="0" baseline="0" dirty="0">
                <a:ln>
                  <a:noFill/>
                </a:ln>
                <a:solidFill>
                  <a:srgbClr val="000000"/>
                </a:solidFill>
                <a:effectLst/>
                <a:cs typeface="Calibri" panose="020F0502020204030204" pitchFamily="34" charset="0"/>
              </a:rPr>
              <a:t>IMPACT</a:t>
            </a:r>
            <a:r>
              <a:rPr kumimoji="0" lang="zh-CN" altLang="en-US" sz="1000" b="0" i="0" u="none" strike="noStrike" cap="none" normalizeH="0" baseline="0" dirty="0">
                <a:ln>
                  <a:noFill/>
                </a:ln>
                <a:solidFill>
                  <a:srgbClr val="000000"/>
                </a:solidFill>
                <a:effectLst/>
                <a:cs typeface="Calibri" panose="020F0502020204030204" pitchFamily="34" charset="0"/>
              </a:rPr>
              <a:t>研究：</a:t>
            </a:r>
            <a:r>
              <a:rPr kumimoji="0" lang="en-US" altLang="zh-CN" sz="1000" b="0" i="0" u="none" strike="noStrike" cap="none" normalizeH="0" baseline="0" dirty="0">
                <a:ln>
                  <a:noFill/>
                </a:ln>
                <a:solidFill>
                  <a:srgbClr val="000000"/>
                </a:solidFill>
                <a:effectLst/>
                <a:cs typeface="Calibri" panose="020F0502020204030204" pitchFamily="34" charset="0"/>
              </a:rPr>
              <a:t>HR 0.72 (95% CI: 0.53, 0.99)</a:t>
            </a:r>
            <a:r>
              <a:rPr kumimoji="0" lang="en-US" altLang="zh-CN" sz="1000" b="0" i="0" u="none" strike="noStrike" cap="none" normalizeH="0" baseline="30000" dirty="0">
                <a:ln>
                  <a:noFill/>
                </a:ln>
                <a:solidFill>
                  <a:srgbClr val="000000"/>
                </a:solidFill>
                <a:effectLst/>
                <a:cs typeface="Calibri" panose="020F0502020204030204" pitchFamily="34" charset="0"/>
              </a:rPr>
              <a:t>1a</a:t>
            </a:r>
            <a:endParaRPr kumimoji="0" lang="en-US" altLang="zh-CN" sz="1000" b="0" i="0" u="none" strike="noStrike" cap="none" normalizeH="0" baseline="0" dirty="0">
              <a:ln>
                <a:noFill/>
              </a:ln>
              <a:solidFill>
                <a:schemeClr val="tx1"/>
              </a:solidFill>
              <a:effectLst/>
            </a:endParaRPr>
          </a:p>
          <a:p>
            <a:pPr marL="0" marR="0" lvl="0" indent="0" defTabSz="914400" rtl="0" eaLnBrk="0" fontAlgn="base" latinLnBrk="0" hangingPunct="0">
              <a:spcBef>
                <a:spcPct val="0"/>
              </a:spcBef>
              <a:spcAft>
                <a:spcPct val="0"/>
              </a:spcAft>
              <a:buClrTx/>
              <a:buSzTx/>
              <a:buFontTx/>
              <a:buNone/>
            </a:pPr>
            <a:r>
              <a:rPr kumimoji="0" lang="en-US" altLang="zh-CN" sz="1000" b="0" i="0" u="none" strike="noStrike" cap="none" normalizeH="0" baseline="0" dirty="0">
                <a:ln>
                  <a:noFill/>
                </a:ln>
                <a:solidFill>
                  <a:srgbClr val="000000"/>
                </a:solidFill>
                <a:effectLst/>
                <a:cs typeface="Calibri" panose="020F0502020204030204" pitchFamily="34" charset="0"/>
              </a:rPr>
              <a:t>ETHOS</a:t>
            </a:r>
            <a:r>
              <a:rPr kumimoji="0" lang="zh-CN" altLang="en-US" sz="1000" b="0" i="0" u="none" strike="noStrike" cap="none" normalizeH="0" baseline="0" dirty="0">
                <a:ln>
                  <a:noFill/>
                </a:ln>
                <a:solidFill>
                  <a:srgbClr val="000000"/>
                </a:solidFill>
                <a:effectLst/>
                <a:cs typeface="Calibri" panose="020F0502020204030204" pitchFamily="34" charset="0"/>
              </a:rPr>
              <a:t>研究：</a:t>
            </a:r>
            <a:r>
              <a:rPr kumimoji="0" lang="en-US" altLang="zh-CN" sz="1000" b="0" i="0" u="none" strike="noStrike" cap="none" normalizeH="0" baseline="0" dirty="0">
                <a:ln>
                  <a:noFill/>
                </a:ln>
                <a:solidFill>
                  <a:srgbClr val="000000"/>
                </a:solidFill>
                <a:effectLst/>
                <a:cs typeface="Calibri" panose="020F0502020204030204" pitchFamily="34" charset="0"/>
              </a:rPr>
              <a:t>HR 0.51 (95% CI: 0.34, </a:t>
            </a:r>
            <a:r>
              <a:rPr kumimoji="0" lang="en-US" altLang="zh-CN" sz="1000" b="0" i="0" u="none" strike="noStrike" cap="none" normalizeH="0" baseline="0" dirty="0">
                <a:ln>
                  <a:noFill/>
                </a:ln>
                <a:solidFill>
                  <a:srgbClr val="000000"/>
                </a:solidFill>
                <a:effectLst/>
                <a:cs typeface="Calibri" panose="020F0502020204030204" pitchFamily="34" charset="0"/>
              </a:rPr>
              <a:t>0.80)</a:t>
            </a:r>
            <a:r>
              <a:rPr kumimoji="0" lang="en-US" altLang="zh-CN" sz="1000" b="0" i="0" u="none" strike="noStrike" cap="none" normalizeH="0" baseline="30000" dirty="0">
                <a:ln>
                  <a:noFill/>
                </a:ln>
                <a:solidFill>
                  <a:srgbClr val="000000"/>
                </a:solidFill>
                <a:effectLst/>
                <a:cs typeface="Calibri" panose="020F0502020204030204" pitchFamily="34" charset="0"/>
              </a:rPr>
              <a:t>1b</a:t>
            </a:r>
            <a:endParaRPr kumimoji="0" lang="en-US" altLang="zh-CN" sz="1000" b="0" i="0" u="none" strike="noStrike" cap="none" normalizeH="0" baseline="0" dirty="0">
              <a:ln>
                <a:noFill/>
              </a:ln>
              <a:solidFill>
                <a:schemeClr val="tx1"/>
              </a:solidFill>
              <a:effectLst/>
            </a:endParaRPr>
          </a:p>
        </p:txBody>
      </p:sp>
      <p:sp>
        <p:nvSpPr>
          <p:cNvPr id="35" name="Text Box 23"/>
          <p:cNvSpPr txBox="1">
            <a:spLocks noChangeArrowheads="1"/>
          </p:cNvSpPr>
          <p:nvPr/>
        </p:nvSpPr>
        <p:spPr bwMode="auto">
          <a:xfrm>
            <a:off x="7219849" y="1533121"/>
            <a:ext cx="14859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zh-CN" sz="1000" b="0" i="0" u="none" strike="noStrike" cap="none" normalizeH="0" baseline="0" dirty="0">
                <a:ln>
                  <a:noFill/>
                </a:ln>
                <a:solidFill>
                  <a:srgbClr val="000000"/>
                </a:solidFill>
                <a:effectLst/>
                <a:cs typeface="Calibri" panose="020F0502020204030204" pitchFamily="34" charset="0"/>
              </a:rPr>
              <a:t>症状多、频发和</a:t>
            </a:r>
            <a:r>
              <a:rPr kumimoji="0" lang="en-US" altLang="zh-CN" sz="1000" b="0" i="0" u="none" strike="noStrike" cap="none" normalizeH="0" baseline="0" dirty="0">
                <a:ln>
                  <a:noFill/>
                </a:ln>
                <a:solidFill>
                  <a:srgbClr val="000000"/>
                </a:solidFill>
                <a:effectLst/>
                <a:cs typeface="Calibri" panose="020F0502020204030204" pitchFamily="34" charset="0"/>
              </a:rPr>
              <a:t>/</a:t>
            </a:r>
            <a:r>
              <a:rPr kumimoji="0" lang="zh-CN" altLang="en-US" sz="1000" b="0" i="0" u="none" strike="noStrike" cap="none" normalizeH="0" baseline="0" dirty="0">
                <a:ln>
                  <a:noFill/>
                </a:ln>
                <a:solidFill>
                  <a:srgbClr val="000000"/>
                </a:solidFill>
                <a:effectLst/>
                <a:cs typeface="Calibri" panose="020F0502020204030204" pitchFamily="34" charset="0"/>
              </a:rPr>
              <a:t>或重度急性加重史</a:t>
            </a:r>
            <a:endParaRPr kumimoji="0" lang="zh-CN" altLang="en-US" sz="1000" b="0" i="0" u="none" strike="noStrike" cap="none" normalizeH="0" baseline="0" dirty="0">
              <a:ln>
                <a:noFill/>
              </a:ln>
              <a:solidFill>
                <a:schemeClr val="tx1"/>
              </a:solidFill>
              <a:effectLst/>
            </a:endParaRPr>
          </a:p>
        </p:txBody>
      </p:sp>
      <p:sp>
        <p:nvSpPr>
          <p:cNvPr id="36" name="Text Box 22"/>
          <p:cNvSpPr txBox="1">
            <a:spLocks noChangeArrowheads="1"/>
          </p:cNvSpPr>
          <p:nvPr/>
        </p:nvSpPr>
        <p:spPr bwMode="auto">
          <a:xfrm>
            <a:off x="2967541" y="2563117"/>
            <a:ext cx="647700"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000" b="0" i="0" u="none" strike="noStrike" cap="none" normalizeH="0" baseline="0" dirty="0">
                <a:ln>
                  <a:noFill/>
                </a:ln>
                <a:solidFill>
                  <a:srgbClr val="000000"/>
                </a:solidFill>
                <a:effectLst/>
                <a:cs typeface="Calibri" panose="020F0502020204030204" pitchFamily="34" charset="0"/>
              </a:rPr>
              <a:t>戒烟</a:t>
            </a:r>
            <a:r>
              <a:rPr kumimoji="0" lang="en-US" altLang="zh-CN" sz="1000" b="0" i="0" u="none" strike="noStrike" cap="none" normalizeH="0" baseline="30000" dirty="0">
                <a:ln>
                  <a:noFill/>
                </a:ln>
                <a:solidFill>
                  <a:srgbClr val="000000"/>
                </a:solidFill>
                <a:effectLst/>
                <a:cs typeface="Calibri" panose="020F0502020204030204" pitchFamily="34" charset="0"/>
              </a:rPr>
              <a:t>2</a:t>
            </a:r>
            <a:endParaRPr kumimoji="0" lang="en-US" altLang="zh-CN" sz="1800" b="0" i="0" u="none" strike="noStrike" cap="none" normalizeH="0" baseline="0" dirty="0">
              <a:ln>
                <a:noFill/>
              </a:ln>
              <a:solidFill>
                <a:schemeClr val="tx1"/>
              </a:solidFill>
              <a:effectLst/>
            </a:endParaRPr>
          </a:p>
        </p:txBody>
      </p:sp>
      <p:sp>
        <p:nvSpPr>
          <p:cNvPr id="37" name="Text Box 33"/>
          <p:cNvSpPr txBox="1">
            <a:spLocks noChangeArrowheads="1"/>
          </p:cNvSpPr>
          <p:nvPr/>
        </p:nvSpPr>
        <p:spPr bwMode="auto">
          <a:xfrm>
            <a:off x="4548502" y="2563117"/>
            <a:ext cx="18006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zh-CN" sz="1000" b="0" i="0" u="none" strike="noStrike" cap="none" normalizeH="0" baseline="0" dirty="0">
                <a:ln>
                  <a:noFill/>
                </a:ln>
                <a:solidFill>
                  <a:srgbClr val="000000"/>
                </a:solidFill>
                <a:effectLst/>
                <a:cs typeface="Calibri" panose="020F0502020204030204" pitchFamily="34" charset="0"/>
              </a:rPr>
              <a:t>常规护理组与干预组（戒烟）</a:t>
            </a:r>
            <a:endParaRPr kumimoji="0" lang="zh-CN" altLang="zh-CN" sz="1000" b="0" i="0" u="none" strike="noStrike" cap="none" normalizeH="0" baseline="0" dirty="0">
              <a:ln>
                <a:noFill/>
              </a:ln>
              <a:solidFill>
                <a:schemeClr val="tx1"/>
              </a:solidFill>
              <a:effectLst/>
            </a:endParaRPr>
          </a:p>
          <a:p>
            <a:pPr marL="0" marR="0" lvl="0" indent="0" defTabSz="914400" rtl="0" eaLnBrk="0" fontAlgn="base" latinLnBrk="0" hangingPunct="0">
              <a:spcBef>
                <a:spcPct val="0"/>
              </a:spcBef>
              <a:spcAft>
                <a:spcPct val="0"/>
              </a:spcAft>
              <a:buClrTx/>
              <a:buSzTx/>
              <a:buFontTx/>
              <a:buNone/>
            </a:pPr>
            <a:r>
              <a:rPr kumimoji="0" lang="en-US" altLang="zh-CN" sz="1000" b="0" i="0" u="none" strike="noStrike" cap="none" normalizeH="0" baseline="0" dirty="0">
                <a:ln>
                  <a:noFill/>
                </a:ln>
                <a:solidFill>
                  <a:srgbClr val="000000"/>
                </a:solidFill>
                <a:effectLst/>
                <a:cs typeface="Calibri" panose="020F0502020204030204" pitchFamily="34" charset="0"/>
              </a:rPr>
              <a:t>HR 1.18 (95% CI: 1.02, 1.37)</a:t>
            </a:r>
            <a:r>
              <a:rPr kumimoji="0" lang="en-US" altLang="zh-CN" sz="1000" b="0" i="0" u="none" strike="noStrike" cap="none" normalizeH="0" baseline="30000" dirty="0">
                <a:ln>
                  <a:noFill/>
                </a:ln>
                <a:solidFill>
                  <a:srgbClr val="000000"/>
                </a:solidFill>
                <a:effectLst/>
                <a:cs typeface="Calibri" panose="020F0502020204030204" pitchFamily="34" charset="0"/>
              </a:rPr>
              <a:t>2</a:t>
            </a:r>
            <a:endParaRPr kumimoji="0" lang="en-US" altLang="zh-CN" sz="1000" b="0" i="0" u="none" strike="noStrike" cap="none" normalizeH="0" baseline="0" dirty="0">
              <a:ln>
                <a:noFill/>
              </a:ln>
              <a:solidFill>
                <a:schemeClr val="tx1"/>
              </a:solidFill>
              <a:effectLst/>
            </a:endParaRPr>
          </a:p>
        </p:txBody>
      </p:sp>
      <p:sp>
        <p:nvSpPr>
          <p:cNvPr id="38" name="Text Box 24"/>
          <p:cNvSpPr txBox="1">
            <a:spLocks noChangeArrowheads="1"/>
          </p:cNvSpPr>
          <p:nvPr/>
        </p:nvSpPr>
        <p:spPr bwMode="auto">
          <a:xfrm>
            <a:off x="7219849" y="2563117"/>
            <a:ext cx="1127125"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000" b="0" i="0" u="none" strike="noStrike" cap="none" normalizeH="0" baseline="0" dirty="0">
                <a:ln>
                  <a:noFill/>
                </a:ln>
                <a:solidFill>
                  <a:srgbClr val="000000"/>
                </a:solidFill>
                <a:effectLst/>
                <a:cs typeface="Calibri" panose="020F0502020204030204" pitchFamily="34" charset="0"/>
              </a:rPr>
              <a:t>无症状或轻微症状</a:t>
            </a:r>
            <a:endParaRPr kumimoji="0" lang="zh-CN" altLang="en-US" sz="1000" b="0" i="0" u="none" strike="noStrike" cap="none" normalizeH="0" baseline="0" dirty="0">
              <a:ln>
                <a:noFill/>
              </a:ln>
              <a:solidFill>
                <a:schemeClr val="tx1"/>
              </a:solidFill>
              <a:effectLst/>
            </a:endParaRPr>
          </a:p>
        </p:txBody>
      </p:sp>
      <p:sp>
        <p:nvSpPr>
          <p:cNvPr id="39" name="Text Box 18"/>
          <p:cNvSpPr txBox="1">
            <a:spLocks noChangeArrowheads="1"/>
          </p:cNvSpPr>
          <p:nvPr/>
        </p:nvSpPr>
        <p:spPr bwMode="auto">
          <a:xfrm>
            <a:off x="2967541" y="3130642"/>
            <a:ext cx="519113"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000" b="0" i="0" u="none" strike="noStrike" cap="none" normalizeH="0" baseline="0" dirty="0">
                <a:ln>
                  <a:noFill/>
                </a:ln>
                <a:solidFill>
                  <a:srgbClr val="000000"/>
                </a:solidFill>
                <a:effectLst/>
                <a:cs typeface="Calibri" panose="020F0502020204030204" pitchFamily="34" charset="0"/>
              </a:rPr>
              <a:t>肺康复</a:t>
            </a:r>
            <a:r>
              <a:rPr kumimoji="0" lang="en-US" altLang="zh-CN" sz="1000" b="0" i="0" u="none" strike="noStrike" cap="none" normalizeH="0" baseline="30000" dirty="0">
                <a:ln>
                  <a:noFill/>
                </a:ln>
                <a:solidFill>
                  <a:srgbClr val="000000"/>
                </a:solidFill>
                <a:effectLst/>
                <a:cs typeface="Calibri" panose="020F0502020204030204" pitchFamily="34" charset="0"/>
              </a:rPr>
              <a:t>3#</a:t>
            </a:r>
            <a:endParaRPr kumimoji="0" lang="en-US" altLang="zh-CN" sz="1800" b="0" i="0" u="none" strike="noStrike" cap="none" normalizeH="0" baseline="0" dirty="0">
              <a:ln>
                <a:noFill/>
              </a:ln>
              <a:solidFill>
                <a:schemeClr val="tx1"/>
              </a:solidFill>
              <a:effectLst/>
            </a:endParaRPr>
          </a:p>
        </p:txBody>
      </p:sp>
      <p:sp>
        <p:nvSpPr>
          <p:cNvPr id="40" name="Text Box 32"/>
          <p:cNvSpPr txBox="1">
            <a:spLocks noChangeArrowheads="1"/>
          </p:cNvSpPr>
          <p:nvPr/>
        </p:nvSpPr>
        <p:spPr bwMode="auto">
          <a:xfrm>
            <a:off x="4548502" y="3130642"/>
            <a:ext cx="218444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000" b="0" i="0" u="none" strike="noStrike" cap="none" normalizeH="0" baseline="0" dirty="0">
                <a:ln>
                  <a:noFill/>
                </a:ln>
                <a:solidFill>
                  <a:srgbClr val="000000"/>
                </a:solidFill>
                <a:effectLst/>
                <a:cs typeface="Calibri" panose="020F0502020204030204" pitchFamily="34" charset="0"/>
              </a:rPr>
              <a:t>旧试验：</a:t>
            </a:r>
            <a:r>
              <a:rPr kumimoji="0" lang="en-US" altLang="zh-CN" sz="1000" b="0" i="0" u="none" strike="noStrike" cap="none" normalizeH="0" baseline="0" dirty="0">
                <a:ln>
                  <a:noFill/>
                </a:ln>
                <a:solidFill>
                  <a:srgbClr val="000000"/>
                </a:solidFill>
                <a:effectLst/>
                <a:cs typeface="Calibri" panose="020F0502020204030204" pitchFamily="34" charset="0"/>
              </a:rPr>
              <a:t>RR 0.28 (95% CI 0.10, 0.84)</a:t>
            </a:r>
            <a:r>
              <a:rPr kumimoji="0" lang="en-US" altLang="zh-CN" sz="1000" b="0" i="0" u="none" strike="noStrike" cap="none" normalizeH="0" baseline="30000" dirty="0">
                <a:ln>
                  <a:noFill/>
                </a:ln>
                <a:solidFill>
                  <a:srgbClr val="000000"/>
                </a:solidFill>
                <a:effectLst/>
                <a:cs typeface="Calibri" panose="020F0502020204030204" pitchFamily="34" charset="0"/>
              </a:rPr>
              <a:t>3a</a:t>
            </a:r>
            <a:endParaRPr kumimoji="0" lang="en-US" altLang="zh-CN" sz="1000" b="0" i="0" u="none" strike="noStrike" cap="none" normalizeH="0" baseline="0" dirty="0">
              <a:ln>
                <a:noFill/>
              </a:ln>
              <a:solidFill>
                <a:schemeClr val="tx1"/>
              </a:solidFill>
              <a:effectLst/>
            </a:endParaRPr>
          </a:p>
          <a:p>
            <a:pPr marL="0" marR="0" lvl="0" indent="0" defTabSz="914400" rtl="0" eaLnBrk="0" fontAlgn="base" latinLnBrk="0" hangingPunct="0">
              <a:spcBef>
                <a:spcPct val="0"/>
              </a:spcBef>
              <a:spcAft>
                <a:spcPct val="0"/>
              </a:spcAft>
              <a:buClrTx/>
              <a:buSzTx/>
              <a:buFontTx/>
              <a:buNone/>
            </a:pPr>
            <a:r>
              <a:rPr kumimoji="0" lang="zh-CN" altLang="en-US" sz="1000" b="0" i="0" u="none" strike="noStrike" cap="none" normalizeH="0" baseline="0" dirty="0">
                <a:ln>
                  <a:noFill/>
                </a:ln>
                <a:solidFill>
                  <a:srgbClr val="000000"/>
                </a:solidFill>
                <a:effectLst/>
                <a:cs typeface="Calibri" panose="020F0502020204030204" pitchFamily="34" charset="0"/>
              </a:rPr>
              <a:t>新试验：</a:t>
            </a:r>
            <a:r>
              <a:rPr kumimoji="0" lang="en-US" altLang="zh-CN" sz="1000" b="0" i="0" u="none" strike="noStrike" cap="none" normalizeH="0" baseline="0" dirty="0">
                <a:ln>
                  <a:noFill/>
                </a:ln>
                <a:solidFill>
                  <a:srgbClr val="000000"/>
                </a:solidFill>
                <a:effectLst/>
                <a:cs typeface="Calibri" panose="020F0502020204030204" pitchFamily="34" charset="0"/>
              </a:rPr>
              <a:t>RR 0.68 (95% CI 0.28, 1.67)</a:t>
            </a:r>
            <a:r>
              <a:rPr kumimoji="0" lang="en-US" altLang="zh-CN" sz="1000" b="0" i="0" u="none" strike="noStrike" cap="none" normalizeH="0" baseline="30000" dirty="0">
                <a:ln>
                  <a:noFill/>
                </a:ln>
                <a:solidFill>
                  <a:srgbClr val="000000"/>
                </a:solidFill>
                <a:effectLst/>
                <a:cs typeface="Calibri" panose="020F0502020204030204" pitchFamily="34" charset="0"/>
              </a:rPr>
              <a:t>3b</a:t>
            </a:r>
            <a:endParaRPr kumimoji="0" lang="en-US" altLang="zh-CN" sz="1000" b="0" i="0" u="none" strike="noStrike" cap="none" normalizeH="0" baseline="0" dirty="0">
              <a:ln>
                <a:noFill/>
              </a:ln>
              <a:solidFill>
                <a:schemeClr val="tx1"/>
              </a:solidFill>
              <a:effectLst/>
            </a:endParaRPr>
          </a:p>
        </p:txBody>
      </p:sp>
      <p:sp>
        <p:nvSpPr>
          <p:cNvPr id="41" name="Text Box 25"/>
          <p:cNvSpPr txBox="1">
            <a:spLocks noChangeArrowheads="1"/>
          </p:cNvSpPr>
          <p:nvPr/>
        </p:nvSpPr>
        <p:spPr bwMode="auto">
          <a:xfrm>
            <a:off x="7219849" y="3130642"/>
            <a:ext cx="173535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zh-CN" sz="1000" b="0" i="0" u="none" strike="noStrike" cap="none" normalizeH="0" baseline="0" dirty="0">
                <a:ln>
                  <a:noFill/>
                </a:ln>
                <a:solidFill>
                  <a:srgbClr val="000000"/>
                </a:solidFill>
                <a:effectLst/>
                <a:cs typeface="Calibri" panose="020F0502020204030204" pitchFamily="34" charset="0"/>
              </a:rPr>
              <a:t>慢阻肺病急性加重住院患者（住院期间或出院</a:t>
            </a:r>
            <a:r>
              <a:rPr kumimoji="0" lang="en-US" altLang="zh-CN" sz="1000" b="0" i="0" u="none" strike="noStrike" cap="none" normalizeH="0" baseline="0" dirty="0">
                <a:ln>
                  <a:noFill/>
                </a:ln>
                <a:solidFill>
                  <a:srgbClr val="000000"/>
                </a:solidFill>
                <a:effectLst/>
                <a:cs typeface="Calibri" panose="020F0502020204030204" pitchFamily="34" charset="0"/>
              </a:rPr>
              <a:t>4</a:t>
            </a:r>
            <a:r>
              <a:rPr kumimoji="0" lang="zh-CN" altLang="en-US" sz="1000" b="0" i="0" u="none" strike="noStrike" cap="none" normalizeH="0" baseline="0" dirty="0">
                <a:ln>
                  <a:noFill/>
                </a:ln>
                <a:solidFill>
                  <a:srgbClr val="000000"/>
                </a:solidFill>
                <a:effectLst/>
                <a:cs typeface="Calibri" panose="020F0502020204030204" pitchFamily="34" charset="0"/>
              </a:rPr>
              <a:t>周内）</a:t>
            </a:r>
            <a:endParaRPr kumimoji="0" lang="zh-CN" altLang="en-US" sz="1000" b="0" i="0" u="none" strike="noStrike" cap="none" normalizeH="0" baseline="0" dirty="0">
              <a:ln>
                <a:noFill/>
              </a:ln>
              <a:solidFill>
                <a:schemeClr val="tx1"/>
              </a:solidFill>
              <a:effectLst/>
            </a:endParaRPr>
          </a:p>
        </p:txBody>
      </p:sp>
      <p:sp>
        <p:nvSpPr>
          <p:cNvPr id="42" name="Text Box 17"/>
          <p:cNvSpPr txBox="1">
            <a:spLocks noChangeArrowheads="1"/>
          </p:cNvSpPr>
          <p:nvPr/>
        </p:nvSpPr>
        <p:spPr bwMode="auto">
          <a:xfrm>
            <a:off x="2967541" y="3686886"/>
            <a:ext cx="647700"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000" b="0" i="0" u="none" strike="noStrike" cap="none" normalizeH="0" baseline="0" dirty="0">
                <a:ln>
                  <a:noFill/>
                </a:ln>
                <a:solidFill>
                  <a:srgbClr val="000000"/>
                </a:solidFill>
                <a:effectLst/>
                <a:cs typeface="Calibri" panose="020F0502020204030204" pitchFamily="34" charset="0"/>
              </a:rPr>
              <a:t>长期氧疗</a:t>
            </a:r>
            <a:r>
              <a:rPr kumimoji="0" lang="en-US" altLang="zh-CN" sz="1000" b="0" i="0" u="none" strike="noStrike" cap="none" normalizeH="0" baseline="30000" dirty="0">
                <a:ln>
                  <a:noFill/>
                </a:ln>
                <a:solidFill>
                  <a:srgbClr val="000000"/>
                </a:solidFill>
                <a:effectLst/>
                <a:cs typeface="Calibri" panose="020F0502020204030204" pitchFamily="34" charset="0"/>
              </a:rPr>
              <a:t>4</a:t>
            </a:r>
            <a:endParaRPr kumimoji="0" lang="en-US" altLang="zh-CN" sz="1800" b="0" i="0" u="none" strike="noStrike" cap="none" normalizeH="0" baseline="0" dirty="0">
              <a:ln>
                <a:noFill/>
              </a:ln>
              <a:solidFill>
                <a:schemeClr val="tx1"/>
              </a:solidFill>
              <a:effectLst/>
            </a:endParaRPr>
          </a:p>
        </p:txBody>
      </p:sp>
      <p:sp>
        <p:nvSpPr>
          <p:cNvPr id="43" name="Text Box 31"/>
          <p:cNvSpPr txBox="1">
            <a:spLocks noChangeArrowheads="1"/>
          </p:cNvSpPr>
          <p:nvPr/>
        </p:nvSpPr>
        <p:spPr bwMode="auto">
          <a:xfrm>
            <a:off x="4548502" y="3686886"/>
            <a:ext cx="247610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en-US" altLang="zh-CN" sz="1000" b="0" i="0" u="none" strike="noStrike" cap="none" normalizeH="0" baseline="0" dirty="0">
                <a:ln>
                  <a:noFill/>
                </a:ln>
                <a:solidFill>
                  <a:srgbClr val="000000"/>
                </a:solidFill>
                <a:effectLst/>
                <a:cs typeface="Calibri" panose="020F0502020204030204" pitchFamily="34" charset="0"/>
              </a:rPr>
              <a:t>NOTT: </a:t>
            </a:r>
            <a:r>
              <a:rPr kumimoji="0" lang="zh-CN" altLang="en-US" sz="1000" b="0" i="0" u="none" strike="noStrike" cap="none" normalizeH="0" baseline="0" dirty="0">
                <a:ln>
                  <a:noFill/>
                </a:ln>
                <a:solidFill>
                  <a:srgbClr val="000000"/>
                </a:solidFill>
                <a:effectLst/>
                <a:cs typeface="Calibri" panose="020F0502020204030204" pitchFamily="34" charset="0"/>
              </a:rPr>
              <a:t>持续吸氧≥</a:t>
            </a:r>
            <a:r>
              <a:rPr kumimoji="0" lang="en-US" altLang="zh-CN" sz="1000" b="0" i="0" u="none" strike="noStrike" cap="none" normalizeH="0" baseline="0" dirty="0">
                <a:ln>
                  <a:noFill/>
                </a:ln>
                <a:solidFill>
                  <a:srgbClr val="000000"/>
                </a:solidFill>
                <a:effectLst/>
                <a:cs typeface="Calibri" panose="020F0502020204030204" pitchFamily="34" charset="0"/>
              </a:rPr>
              <a:t>19</a:t>
            </a:r>
            <a:r>
              <a:rPr kumimoji="0" lang="zh-CN" altLang="en-US" sz="1000" b="0" i="0" u="none" strike="noStrike" cap="none" normalizeH="0" baseline="0" dirty="0">
                <a:ln>
                  <a:noFill/>
                </a:ln>
                <a:solidFill>
                  <a:srgbClr val="000000"/>
                </a:solidFill>
                <a:effectLst/>
                <a:cs typeface="Calibri" panose="020F0502020204030204" pitchFamily="34" charset="0"/>
              </a:rPr>
              <a:t>小时 </a:t>
            </a:r>
            <a:r>
              <a:rPr kumimoji="0" lang="en-US" altLang="zh-CN" sz="1000" b="0" i="0" u="none" strike="noStrike" cap="none" normalizeH="0" baseline="0" dirty="0">
                <a:ln>
                  <a:noFill/>
                </a:ln>
                <a:solidFill>
                  <a:srgbClr val="000000"/>
                </a:solidFill>
                <a:effectLst/>
                <a:cs typeface="Calibri" panose="020F0502020204030204" pitchFamily="34" charset="0"/>
              </a:rPr>
              <a:t>vs. ≤ 13</a:t>
            </a:r>
            <a:r>
              <a:rPr kumimoji="0" lang="zh-CN" altLang="en-US" sz="1000" b="0" i="0" u="none" strike="noStrike" cap="none" normalizeH="0" baseline="0" dirty="0">
                <a:ln>
                  <a:noFill/>
                </a:ln>
                <a:solidFill>
                  <a:srgbClr val="000000"/>
                </a:solidFill>
                <a:effectLst/>
                <a:cs typeface="Calibri" panose="020F0502020204030204" pitchFamily="34" charset="0"/>
              </a:rPr>
              <a:t>小时，下降</a:t>
            </a:r>
            <a:r>
              <a:rPr kumimoji="0" lang="en-US" altLang="zh-CN" sz="1000" b="0" i="0" u="none" strike="noStrike" cap="none" normalizeH="0" baseline="0" dirty="0">
                <a:ln>
                  <a:noFill/>
                </a:ln>
                <a:solidFill>
                  <a:srgbClr val="000000"/>
                </a:solidFill>
                <a:effectLst/>
                <a:cs typeface="Calibri" panose="020F0502020204030204" pitchFamily="34" charset="0"/>
              </a:rPr>
              <a:t>50%</a:t>
            </a:r>
            <a:r>
              <a:rPr kumimoji="0" lang="en-US" altLang="zh-CN" sz="1000" b="0" i="0" u="none" strike="noStrike" cap="none" normalizeH="0" baseline="30000" dirty="0">
                <a:ln>
                  <a:noFill/>
                </a:ln>
                <a:solidFill>
                  <a:srgbClr val="000000"/>
                </a:solidFill>
                <a:effectLst/>
                <a:cs typeface="Calibri" panose="020F0502020204030204" pitchFamily="34" charset="0"/>
              </a:rPr>
              <a:t>4a</a:t>
            </a:r>
            <a:endParaRPr kumimoji="0" lang="en-US" altLang="zh-CN" sz="1000" b="0" i="0" u="none" strike="noStrike" cap="none" normalizeH="0" baseline="0" dirty="0">
              <a:ln>
                <a:noFill/>
              </a:ln>
              <a:solidFill>
                <a:schemeClr val="tx1"/>
              </a:solidFill>
              <a:effectLst/>
            </a:endParaRPr>
          </a:p>
          <a:p>
            <a:pPr marL="0" marR="0" lvl="0" indent="0" defTabSz="914400" rtl="0" eaLnBrk="0" fontAlgn="base" latinLnBrk="0" hangingPunct="0">
              <a:spcBef>
                <a:spcPct val="0"/>
              </a:spcBef>
              <a:spcAft>
                <a:spcPct val="0"/>
              </a:spcAft>
              <a:buClrTx/>
              <a:buSzTx/>
              <a:buFontTx/>
              <a:buNone/>
            </a:pPr>
            <a:r>
              <a:rPr kumimoji="0" lang="en-US" altLang="zh-CN" sz="1000" b="0" i="0" u="none" strike="noStrike" cap="none" normalizeH="0" baseline="0" dirty="0">
                <a:ln>
                  <a:noFill/>
                </a:ln>
                <a:solidFill>
                  <a:srgbClr val="000000"/>
                </a:solidFill>
                <a:effectLst/>
                <a:cs typeface="Calibri" panose="020F0502020204030204" pitchFamily="34" charset="0"/>
              </a:rPr>
              <a:t>MRC: ≥15</a:t>
            </a:r>
            <a:r>
              <a:rPr kumimoji="0" lang="zh-CN" altLang="en-US" sz="1000" b="0" i="0" u="none" strike="noStrike" cap="none" normalizeH="0" baseline="0" dirty="0">
                <a:ln>
                  <a:noFill/>
                </a:ln>
                <a:solidFill>
                  <a:srgbClr val="000000"/>
                </a:solidFill>
                <a:effectLst/>
                <a:cs typeface="Calibri" panose="020F0502020204030204" pitchFamily="34" charset="0"/>
              </a:rPr>
              <a:t>小时 </a:t>
            </a:r>
            <a:r>
              <a:rPr kumimoji="0" lang="en-US" altLang="zh-CN" sz="1000" b="0" i="0" u="none" strike="noStrike" cap="none" normalizeH="0" baseline="0" dirty="0">
                <a:ln>
                  <a:noFill/>
                </a:ln>
                <a:solidFill>
                  <a:srgbClr val="000000"/>
                </a:solidFill>
                <a:effectLst/>
                <a:cs typeface="Calibri" panose="020F0502020204030204" pitchFamily="34" charset="0"/>
              </a:rPr>
              <a:t>vs. </a:t>
            </a:r>
            <a:r>
              <a:rPr kumimoji="0" lang="zh-CN" altLang="en-US" sz="1000" b="0" i="0" u="none" strike="noStrike" cap="none" normalizeH="0" baseline="0" dirty="0">
                <a:ln>
                  <a:noFill/>
                </a:ln>
                <a:solidFill>
                  <a:srgbClr val="000000"/>
                </a:solidFill>
                <a:effectLst/>
                <a:cs typeface="Calibri" panose="020F0502020204030204" pitchFamily="34" charset="0"/>
              </a:rPr>
              <a:t>无氧疗，下降</a:t>
            </a:r>
            <a:r>
              <a:rPr kumimoji="0" lang="en-US" altLang="zh-CN" sz="1000" b="0" i="0" u="none" strike="noStrike" cap="none" normalizeH="0" baseline="0" dirty="0">
                <a:ln>
                  <a:noFill/>
                </a:ln>
                <a:solidFill>
                  <a:srgbClr val="000000"/>
                </a:solidFill>
                <a:effectLst/>
                <a:cs typeface="Calibri" panose="020F0502020204030204" pitchFamily="34" charset="0"/>
              </a:rPr>
              <a:t>50%</a:t>
            </a:r>
            <a:r>
              <a:rPr kumimoji="0" lang="en-US" altLang="zh-CN" sz="1000" b="0" i="0" u="none" strike="noStrike" cap="none" normalizeH="0" baseline="30000" dirty="0">
                <a:ln>
                  <a:noFill/>
                </a:ln>
                <a:solidFill>
                  <a:srgbClr val="000000"/>
                </a:solidFill>
                <a:effectLst/>
                <a:cs typeface="Calibri" panose="020F0502020204030204" pitchFamily="34" charset="0"/>
              </a:rPr>
              <a:t>4b</a:t>
            </a:r>
            <a:endParaRPr kumimoji="0" lang="en-US" altLang="zh-CN" sz="1000" b="0" i="0" u="none" strike="noStrike" cap="none" normalizeH="0" baseline="0" dirty="0">
              <a:ln>
                <a:noFill/>
              </a:ln>
              <a:solidFill>
                <a:schemeClr val="tx1"/>
              </a:solidFill>
              <a:effectLst/>
            </a:endParaRPr>
          </a:p>
        </p:txBody>
      </p:sp>
      <p:sp>
        <p:nvSpPr>
          <p:cNvPr id="44" name="Text Box 26"/>
          <p:cNvSpPr txBox="1">
            <a:spLocks noChangeArrowheads="1"/>
          </p:cNvSpPr>
          <p:nvPr/>
        </p:nvSpPr>
        <p:spPr bwMode="auto">
          <a:xfrm>
            <a:off x="7219849" y="3686886"/>
            <a:ext cx="167820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en-US" altLang="zh-CN" sz="1000" b="0" i="0" u="none" strike="noStrike" cap="none" normalizeH="0" baseline="0" dirty="0">
                <a:ln>
                  <a:noFill/>
                </a:ln>
                <a:solidFill>
                  <a:srgbClr val="000000"/>
                </a:solidFill>
                <a:effectLst/>
                <a:cs typeface="Calibri" panose="020F0502020204030204" pitchFamily="34" charset="0"/>
              </a:rPr>
              <a:t>PaO</a:t>
            </a:r>
            <a:r>
              <a:rPr kumimoji="0" lang="en-US" altLang="zh-CN" sz="1000" b="0" i="0" u="none" strike="noStrike" cap="none" normalizeH="0" baseline="-30000" dirty="0">
                <a:ln>
                  <a:noFill/>
                </a:ln>
                <a:solidFill>
                  <a:srgbClr val="000000"/>
                </a:solidFill>
                <a:effectLst/>
                <a:cs typeface="Calibri" panose="020F0502020204030204" pitchFamily="34" charset="0"/>
              </a:rPr>
              <a:t>2</a:t>
            </a:r>
            <a:r>
              <a:rPr kumimoji="0" lang="en-US" altLang="zh-CN" sz="1000" b="0" i="0" u="none" strike="noStrike" cap="none" normalizeH="0" baseline="0" dirty="0">
                <a:ln>
                  <a:noFill/>
                </a:ln>
                <a:solidFill>
                  <a:srgbClr val="000000"/>
                </a:solidFill>
                <a:effectLst/>
                <a:cs typeface="Calibri" panose="020F0502020204030204" pitchFamily="34" charset="0"/>
              </a:rPr>
              <a:t> ≤ 55 mmHg </a:t>
            </a:r>
            <a:r>
              <a:rPr kumimoji="0" lang="zh-CN" altLang="en-US" sz="1000" b="0" i="0" u="none" strike="noStrike" cap="none" normalizeH="0" baseline="0" dirty="0">
                <a:ln>
                  <a:noFill/>
                </a:ln>
                <a:solidFill>
                  <a:srgbClr val="000000"/>
                </a:solidFill>
                <a:effectLst/>
                <a:cs typeface="Calibri" panose="020F0502020204030204" pitchFamily="34" charset="0"/>
              </a:rPr>
              <a:t>或 </a:t>
            </a:r>
            <a:r>
              <a:rPr kumimoji="0" lang="en-US" altLang="zh-CN" sz="1000" b="0" i="0" u="none" strike="noStrike" cap="none" normalizeH="0" baseline="0" dirty="0">
                <a:ln>
                  <a:noFill/>
                </a:ln>
                <a:solidFill>
                  <a:srgbClr val="000000"/>
                </a:solidFill>
                <a:effectLst/>
                <a:cs typeface="Calibri" panose="020F0502020204030204" pitchFamily="34" charset="0"/>
              </a:rPr>
              <a:t>PaO</a:t>
            </a:r>
            <a:r>
              <a:rPr kumimoji="0" lang="en-US" altLang="zh-CN" sz="1000" b="0" i="0" u="none" strike="noStrike" cap="none" normalizeH="0" baseline="-30000" dirty="0">
                <a:ln>
                  <a:noFill/>
                </a:ln>
                <a:solidFill>
                  <a:srgbClr val="000000"/>
                </a:solidFill>
                <a:effectLst/>
                <a:cs typeface="Calibri" panose="020F0502020204030204" pitchFamily="34" charset="0"/>
              </a:rPr>
              <a:t>2</a:t>
            </a:r>
            <a:r>
              <a:rPr kumimoji="0" lang="en-US" altLang="zh-CN" sz="1000" b="0" i="0" u="none" strike="noStrike" cap="none" normalizeH="0" baseline="0" dirty="0">
                <a:ln>
                  <a:noFill/>
                </a:ln>
                <a:solidFill>
                  <a:srgbClr val="000000"/>
                </a:solidFill>
                <a:effectLst/>
                <a:cs typeface="Calibri" panose="020F0502020204030204" pitchFamily="34" charset="0"/>
              </a:rPr>
              <a:t> &lt; 60 mmHg </a:t>
            </a:r>
            <a:r>
              <a:rPr kumimoji="0" lang="zh-CN" altLang="en-US" sz="1000" b="0" i="0" u="none" strike="noStrike" cap="none" normalizeH="0" baseline="0" dirty="0">
                <a:ln>
                  <a:noFill/>
                </a:ln>
                <a:solidFill>
                  <a:srgbClr val="000000"/>
                </a:solidFill>
                <a:effectLst/>
                <a:cs typeface="Calibri" panose="020F0502020204030204" pitchFamily="34" charset="0"/>
              </a:rPr>
              <a:t>伴有</a:t>
            </a:r>
            <a:r>
              <a:rPr kumimoji="0" lang="zh-CN" altLang="en-US" sz="1000" b="0" i="1" u="none" strike="noStrike" cap="none" normalizeH="0" baseline="0" dirty="0">
                <a:ln>
                  <a:noFill/>
                </a:ln>
                <a:solidFill>
                  <a:srgbClr val="000000"/>
                </a:solidFill>
                <a:effectLst/>
                <a:cs typeface="Calibri" panose="020F0502020204030204" pitchFamily="34" charset="0"/>
              </a:rPr>
              <a:t>肺源性心脏病</a:t>
            </a:r>
            <a:r>
              <a:rPr kumimoji="0" lang="zh-CN" altLang="en-US" sz="1000" b="0" i="0" u="none" strike="noStrike" cap="none" normalizeH="0" baseline="0" dirty="0">
                <a:ln>
                  <a:noFill/>
                </a:ln>
                <a:solidFill>
                  <a:srgbClr val="000000"/>
                </a:solidFill>
                <a:effectLst/>
                <a:cs typeface="Calibri" panose="020F0502020204030204" pitchFamily="34" charset="0"/>
              </a:rPr>
              <a:t>、继发性红细胞增多</a:t>
            </a:r>
            <a:endParaRPr kumimoji="0" lang="zh-CN" altLang="en-US" sz="1000" b="0" i="0" u="none" strike="noStrike" cap="none" normalizeH="0" baseline="0" dirty="0">
              <a:ln>
                <a:noFill/>
              </a:ln>
              <a:solidFill>
                <a:schemeClr val="tx1"/>
              </a:solidFill>
              <a:effectLst/>
            </a:endParaRPr>
          </a:p>
        </p:txBody>
      </p:sp>
      <p:sp>
        <p:nvSpPr>
          <p:cNvPr id="45" name="Text Box 16"/>
          <p:cNvSpPr txBox="1">
            <a:spLocks noChangeArrowheads="1"/>
          </p:cNvSpPr>
          <p:nvPr/>
        </p:nvSpPr>
        <p:spPr bwMode="auto">
          <a:xfrm>
            <a:off x="2967541" y="4270912"/>
            <a:ext cx="903288"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000" b="0" i="0" u="none" strike="noStrike" cap="none" normalizeH="0" baseline="0" dirty="0">
                <a:ln>
                  <a:noFill/>
                </a:ln>
                <a:solidFill>
                  <a:srgbClr val="000000"/>
                </a:solidFill>
                <a:effectLst/>
                <a:cs typeface="Calibri" panose="020F0502020204030204" pitchFamily="34" charset="0"/>
              </a:rPr>
              <a:t>无创</a:t>
            </a:r>
            <a:r>
              <a:rPr kumimoji="0" lang="zh-CN" altLang="en-US" sz="1000" b="0" i="0" u="none" strike="noStrike" cap="none" normalizeH="0" baseline="0" dirty="0" smtClean="0">
                <a:ln>
                  <a:noFill/>
                </a:ln>
                <a:solidFill>
                  <a:srgbClr val="000000"/>
                </a:solidFill>
                <a:effectLst/>
                <a:cs typeface="Calibri" panose="020F0502020204030204" pitchFamily="34" charset="0"/>
              </a:rPr>
              <a:t>正压通气</a:t>
            </a:r>
            <a:r>
              <a:rPr kumimoji="0" lang="en-US" altLang="zh-CN" sz="1000" b="0" i="0" u="none" strike="noStrike" cap="none" normalizeH="0" baseline="30000" dirty="0">
                <a:ln>
                  <a:noFill/>
                </a:ln>
                <a:solidFill>
                  <a:srgbClr val="000000"/>
                </a:solidFill>
                <a:effectLst/>
                <a:cs typeface="Calibri" panose="020F0502020204030204" pitchFamily="34" charset="0"/>
              </a:rPr>
              <a:t>5</a:t>
            </a:r>
            <a:endParaRPr kumimoji="0" lang="en-US" altLang="zh-CN" sz="1800" b="0" i="0" u="none" strike="noStrike" cap="none" normalizeH="0" baseline="0" dirty="0">
              <a:ln>
                <a:noFill/>
              </a:ln>
              <a:solidFill>
                <a:schemeClr val="tx1"/>
              </a:solidFill>
              <a:effectLst/>
            </a:endParaRPr>
          </a:p>
        </p:txBody>
      </p:sp>
      <p:sp>
        <p:nvSpPr>
          <p:cNvPr id="46" name="Text Box 29"/>
          <p:cNvSpPr txBox="1">
            <a:spLocks noChangeArrowheads="1"/>
          </p:cNvSpPr>
          <p:nvPr/>
        </p:nvSpPr>
        <p:spPr bwMode="auto">
          <a:xfrm>
            <a:off x="4548503" y="4270912"/>
            <a:ext cx="244707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en-US" altLang="zh-CN" sz="1000" b="0" i="0" u="none" strike="noStrike" cap="none" normalizeH="0" baseline="0" dirty="0">
                <a:ln>
                  <a:noFill/>
                </a:ln>
                <a:solidFill>
                  <a:srgbClr val="000000"/>
                </a:solidFill>
                <a:effectLst/>
                <a:cs typeface="Calibri" panose="020F0502020204030204" pitchFamily="34" charset="0"/>
              </a:rPr>
              <a:t>NPPV</a:t>
            </a:r>
            <a:r>
              <a:rPr kumimoji="0" lang="zh-CN" altLang="en-US" sz="1000" b="0" i="0" u="none" strike="noStrike" cap="none" normalizeH="0" baseline="0" dirty="0">
                <a:ln>
                  <a:noFill/>
                </a:ln>
                <a:solidFill>
                  <a:srgbClr val="000000"/>
                </a:solidFill>
                <a:effectLst/>
                <a:cs typeface="Calibri" panose="020F0502020204030204" pitchFamily="34" charset="0"/>
              </a:rPr>
              <a:t>组（高</a:t>
            </a:r>
            <a:r>
              <a:rPr kumimoji="0" lang="en-US" altLang="zh-CN" sz="1000" b="0" i="0" u="none" strike="noStrike" cap="none" normalizeH="0" baseline="0" dirty="0">
                <a:ln>
                  <a:noFill/>
                </a:ln>
                <a:solidFill>
                  <a:srgbClr val="000000"/>
                </a:solidFill>
                <a:effectLst/>
                <a:cs typeface="Calibri" panose="020F0502020204030204" pitchFamily="34" charset="0"/>
              </a:rPr>
              <a:t>IPAP</a:t>
            </a:r>
            <a:r>
              <a:rPr kumimoji="0" lang="zh-CN" altLang="en-US" sz="1000" b="0" i="0" u="none" strike="noStrike" cap="none" normalizeH="0" baseline="0" dirty="0">
                <a:ln>
                  <a:noFill/>
                </a:ln>
                <a:solidFill>
                  <a:srgbClr val="000000"/>
                </a:solidFill>
                <a:effectLst/>
                <a:cs typeface="Calibri" panose="020F0502020204030204" pitchFamily="34" charset="0"/>
              </a:rPr>
              <a:t>水平）</a:t>
            </a:r>
            <a:r>
              <a:rPr kumimoji="0" lang="en-US" altLang="zh-CN" sz="1000" b="0" i="0" u="none" strike="noStrike" cap="none" normalizeH="0" baseline="0" dirty="0">
                <a:ln>
                  <a:noFill/>
                </a:ln>
                <a:solidFill>
                  <a:srgbClr val="000000"/>
                </a:solidFill>
                <a:effectLst/>
                <a:cs typeface="Calibri" panose="020F0502020204030204" pitchFamily="34" charset="0"/>
              </a:rPr>
              <a:t>12% vs. </a:t>
            </a:r>
            <a:r>
              <a:rPr kumimoji="0" lang="zh-CN" altLang="en-US" sz="1000" b="0" i="0" u="none" strike="noStrike" cap="none" normalizeH="0" baseline="0" dirty="0">
                <a:ln>
                  <a:noFill/>
                </a:ln>
                <a:solidFill>
                  <a:srgbClr val="000000"/>
                </a:solidFill>
                <a:effectLst/>
                <a:cs typeface="Calibri" panose="020F0502020204030204" pitchFamily="34" charset="0"/>
              </a:rPr>
              <a:t>对照组</a:t>
            </a:r>
            <a:r>
              <a:rPr kumimoji="0" lang="en-US" altLang="zh-CN" sz="1000" b="0" i="0" u="none" strike="noStrike" cap="none" normalizeH="0" baseline="0" dirty="0">
                <a:ln>
                  <a:noFill/>
                </a:ln>
                <a:solidFill>
                  <a:srgbClr val="000000"/>
                </a:solidFill>
                <a:effectLst/>
                <a:cs typeface="Calibri" panose="020F0502020204030204" pitchFamily="34" charset="0"/>
              </a:rPr>
              <a:t>33%</a:t>
            </a:r>
            <a:r>
              <a:rPr kumimoji="0" lang="zh-CN" altLang="en-US" sz="1000" b="0" i="0" u="none" strike="noStrike" cap="none" normalizeH="0" baseline="0" dirty="0">
                <a:ln>
                  <a:noFill/>
                </a:ln>
                <a:solidFill>
                  <a:srgbClr val="000000"/>
                </a:solidFill>
                <a:effectLst/>
                <a:cs typeface="Calibri" panose="020F0502020204030204" pitchFamily="34" charset="0"/>
              </a:rPr>
              <a:t>，</a:t>
            </a:r>
            <a:endParaRPr kumimoji="0" lang="zh-CN" altLang="en-US" sz="1000" b="0" i="0" u="none" strike="noStrike" cap="none" normalizeH="0" baseline="0" dirty="0">
              <a:ln>
                <a:noFill/>
              </a:ln>
              <a:solidFill>
                <a:schemeClr val="tx1"/>
              </a:solidFill>
              <a:effectLst/>
            </a:endParaRPr>
          </a:p>
          <a:p>
            <a:pPr marL="0" marR="0" lvl="0" indent="0" defTabSz="914400" rtl="0" eaLnBrk="0" fontAlgn="base" latinLnBrk="0" hangingPunct="0">
              <a:spcBef>
                <a:spcPct val="0"/>
              </a:spcBef>
              <a:spcAft>
                <a:spcPct val="0"/>
              </a:spcAft>
              <a:buClrTx/>
              <a:buSzTx/>
              <a:buFontTx/>
              <a:buNone/>
            </a:pPr>
            <a:r>
              <a:rPr kumimoji="0" lang="en-US" altLang="zh-CN" sz="1000" b="0" i="0" u="none" strike="noStrike" cap="none" normalizeH="0" baseline="0" dirty="0">
                <a:ln>
                  <a:noFill/>
                </a:ln>
                <a:solidFill>
                  <a:srgbClr val="000000"/>
                </a:solidFill>
                <a:effectLst/>
                <a:cs typeface="Calibri" panose="020F0502020204030204" pitchFamily="34" charset="0"/>
              </a:rPr>
              <a:t>HR 0.24 (95% CI: 0.11, 0.49)</a:t>
            </a:r>
            <a:r>
              <a:rPr kumimoji="0" lang="en-US" altLang="zh-CN" sz="1000" b="0" i="0" u="none" strike="noStrike" cap="none" normalizeH="0" baseline="30000" dirty="0">
                <a:ln>
                  <a:noFill/>
                </a:ln>
                <a:solidFill>
                  <a:srgbClr val="000000"/>
                </a:solidFill>
                <a:effectLst/>
                <a:cs typeface="Calibri" panose="020F0502020204030204" pitchFamily="34" charset="0"/>
              </a:rPr>
              <a:t>5</a:t>
            </a:r>
            <a:endParaRPr kumimoji="0" lang="en-US" altLang="zh-CN" sz="1000" b="0" i="0" u="none" strike="noStrike" cap="none" normalizeH="0" baseline="0" dirty="0">
              <a:ln>
                <a:noFill/>
              </a:ln>
              <a:solidFill>
                <a:schemeClr val="tx1"/>
              </a:solidFill>
              <a:effectLst/>
            </a:endParaRPr>
          </a:p>
        </p:txBody>
      </p:sp>
      <p:sp>
        <p:nvSpPr>
          <p:cNvPr id="47" name="Text Box 28"/>
          <p:cNvSpPr txBox="1">
            <a:spLocks noChangeArrowheads="1"/>
          </p:cNvSpPr>
          <p:nvPr/>
        </p:nvSpPr>
        <p:spPr bwMode="auto">
          <a:xfrm>
            <a:off x="7219849" y="4270912"/>
            <a:ext cx="16462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zh-CN" sz="1000" b="0" i="0" u="none" strike="noStrike" cap="none" normalizeH="0" baseline="0" dirty="0">
                <a:ln>
                  <a:noFill/>
                </a:ln>
                <a:solidFill>
                  <a:srgbClr val="000000"/>
                </a:solidFill>
                <a:effectLst/>
                <a:cs typeface="Calibri" panose="020F0502020204030204" pitchFamily="34" charset="0"/>
              </a:rPr>
              <a:t>具有高碳酸血症的稳定期慢阻肺病患者</a:t>
            </a:r>
            <a:endParaRPr kumimoji="0" lang="zh-CN" altLang="zh-CN" sz="1000" b="0" i="0" u="none" strike="noStrike" cap="none" normalizeH="0" baseline="0" dirty="0">
              <a:ln>
                <a:noFill/>
              </a:ln>
              <a:solidFill>
                <a:schemeClr val="tx1"/>
              </a:solidFill>
              <a:effectLst/>
            </a:endParaRPr>
          </a:p>
        </p:txBody>
      </p:sp>
      <p:sp>
        <p:nvSpPr>
          <p:cNvPr id="48" name="Text Box 15"/>
          <p:cNvSpPr txBox="1">
            <a:spLocks noChangeArrowheads="1"/>
          </p:cNvSpPr>
          <p:nvPr/>
        </p:nvSpPr>
        <p:spPr bwMode="auto">
          <a:xfrm>
            <a:off x="2967541" y="4823184"/>
            <a:ext cx="647700"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000" b="0" i="0" u="none" strike="noStrike" cap="none" normalizeH="0" baseline="0" dirty="0">
                <a:ln>
                  <a:noFill/>
                </a:ln>
                <a:solidFill>
                  <a:srgbClr val="000000"/>
                </a:solidFill>
                <a:effectLst/>
                <a:cs typeface="Calibri" panose="020F0502020204030204" pitchFamily="34" charset="0"/>
              </a:rPr>
              <a:t>肺减容术</a:t>
            </a:r>
            <a:r>
              <a:rPr kumimoji="0" lang="en-US" altLang="zh-CN" sz="1000" b="0" i="0" u="none" strike="noStrike" cap="none" normalizeH="0" baseline="30000" dirty="0">
                <a:ln>
                  <a:noFill/>
                </a:ln>
                <a:solidFill>
                  <a:srgbClr val="000000"/>
                </a:solidFill>
                <a:effectLst/>
                <a:cs typeface="Calibri" panose="020F0502020204030204" pitchFamily="34" charset="0"/>
              </a:rPr>
              <a:t>6</a:t>
            </a:r>
            <a:endParaRPr kumimoji="0" lang="en-US" altLang="zh-CN" sz="1800" b="0" i="0" u="none" strike="noStrike" cap="none" normalizeH="0" baseline="0" dirty="0">
              <a:ln>
                <a:noFill/>
              </a:ln>
              <a:solidFill>
                <a:schemeClr val="tx1"/>
              </a:solidFill>
              <a:effectLst/>
            </a:endParaRPr>
          </a:p>
        </p:txBody>
      </p:sp>
      <p:sp>
        <p:nvSpPr>
          <p:cNvPr id="49" name="Text Box 30"/>
          <p:cNvSpPr txBox="1">
            <a:spLocks noChangeArrowheads="1"/>
          </p:cNvSpPr>
          <p:nvPr/>
        </p:nvSpPr>
        <p:spPr bwMode="auto">
          <a:xfrm>
            <a:off x="4548502" y="4823184"/>
            <a:ext cx="236215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en-US" altLang="zh-CN" sz="1000" b="0" i="0" u="none" strike="noStrike" cap="none" normalizeH="0" baseline="0" dirty="0">
                <a:ln>
                  <a:noFill/>
                </a:ln>
                <a:solidFill>
                  <a:srgbClr val="000000"/>
                </a:solidFill>
                <a:effectLst/>
                <a:cs typeface="Calibri" panose="020F0502020204030204" pitchFamily="34" charset="0"/>
              </a:rPr>
              <a:t>LVRS</a:t>
            </a:r>
            <a:r>
              <a:rPr kumimoji="0" lang="zh-CN" altLang="en-US" sz="1000" b="0" i="0" u="none" strike="noStrike" cap="none" normalizeH="0" baseline="0" dirty="0">
                <a:ln>
                  <a:noFill/>
                </a:ln>
                <a:solidFill>
                  <a:srgbClr val="000000"/>
                </a:solidFill>
                <a:effectLst/>
                <a:cs typeface="Calibri" panose="020F0502020204030204" pitchFamily="34" charset="0"/>
              </a:rPr>
              <a:t>死亡 </a:t>
            </a:r>
            <a:r>
              <a:rPr kumimoji="0" lang="en-US" altLang="zh-CN" sz="1000" b="0" i="0" u="none" strike="noStrike" cap="none" normalizeH="0" baseline="0" dirty="0">
                <a:ln>
                  <a:noFill/>
                </a:ln>
                <a:solidFill>
                  <a:srgbClr val="000000"/>
                </a:solidFill>
                <a:effectLst/>
                <a:cs typeface="Calibri" panose="020F0502020204030204" pitchFamily="34" charset="0"/>
              </a:rPr>
              <a:t>0.07/</a:t>
            </a:r>
            <a:r>
              <a:rPr kumimoji="0" lang="zh-CN" altLang="en-US" sz="1000" b="0" i="0" u="none" strike="noStrike" cap="none" normalizeH="0" baseline="0" dirty="0">
                <a:ln>
                  <a:noFill/>
                </a:ln>
                <a:solidFill>
                  <a:srgbClr val="000000"/>
                </a:solidFill>
                <a:effectLst/>
                <a:cs typeface="Calibri" panose="020F0502020204030204" pitchFamily="34" charset="0"/>
              </a:rPr>
              <a:t>人年 </a:t>
            </a:r>
            <a:r>
              <a:rPr kumimoji="0" lang="en-US" altLang="zh-CN" sz="1000" b="0" i="0" u="none" strike="noStrike" cap="none" normalizeH="0" baseline="0" dirty="0">
                <a:ln>
                  <a:noFill/>
                </a:ln>
                <a:solidFill>
                  <a:srgbClr val="000000"/>
                </a:solidFill>
                <a:effectLst/>
                <a:cs typeface="Calibri" panose="020F0502020204030204" pitchFamily="34" charset="0"/>
              </a:rPr>
              <a:t>vs. </a:t>
            </a:r>
            <a:r>
              <a:rPr kumimoji="0" lang="zh-CN" altLang="en-US" sz="1000" b="0" i="0" u="none" strike="noStrike" cap="none" normalizeH="0" baseline="0" dirty="0">
                <a:ln>
                  <a:noFill/>
                </a:ln>
                <a:solidFill>
                  <a:srgbClr val="000000"/>
                </a:solidFill>
                <a:effectLst/>
                <a:cs typeface="Calibri" panose="020F0502020204030204" pitchFamily="34" charset="0"/>
              </a:rPr>
              <a:t>对照组</a:t>
            </a:r>
            <a:r>
              <a:rPr kumimoji="0" lang="en-US" altLang="zh-CN" sz="1000" b="0" i="0" u="none" strike="noStrike" cap="none" normalizeH="0" baseline="0" dirty="0">
                <a:ln>
                  <a:noFill/>
                </a:ln>
                <a:solidFill>
                  <a:srgbClr val="000000"/>
                </a:solidFill>
                <a:effectLst/>
                <a:cs typeface="Calibri" panose="020F0502020204030204" pitchFamily="34" charset="0"/>
              </a:rPr>
              <a:t>0.15/</a:t>
            </a:r>
            <a:r>
              <a:rPr kumimoji="0" lang="zh-CN" altLang="en-US" sz="1000" b="0" i="0" u="none" strike="noStrike" cap="none" normalizeH="0" baseline="0" dirty="0">
                <a:ln>
                  <a:noFill/>
                </a:ln>
                <a:solidFill>
                  <a:srgbClr val="000000"/>
                </a:solidFill>
                <a:effectLst/>
                <a:cs typeface="Calibri" panose="020F0502020204030204" pitchFamily="34" charset="0"/>
              </a:rPr>
              <a:t>人年，</a:t>
            </a:r>
            <a:endParaRPr kumimoji="0" lang="zh-CN" altLang="en-US" sz="1000" b="0" i="0" u="none" strike="noStrike" cap="none" normalizeH="0" baseline="0" dirty="0">
              <a:ln>
                <a:noFill/>
              </a:ln>
              <a:solidFill>
                <a:schemeClr val="tx1"/>
              </a:solidFill>
              <a:effectLst/>
            </a:endParaRPr>
          </a:p>
          <a:p>
            <a:pPr marL="0" marR="0" lvl="0" indent="0" defTabSz="914400" rtl="0" eaLnBrk="0" fontAlgn="base" latinLnBrk="0" hangingPunct="0">
              <a:spcBef>
                <a:spcPct val="0"/>
              </a:spcBef>
              <a:spcAft>
                <a:spcPct val="0"/>
              </a:spcAft>
              <a:buClrTx/>
              <a:buSzTx/>
              <a:buFontTx/>
              <a:buNone/>
            </a:pPr>
            <a:r>
              <a:rPr kumimoji="0" lang="en-US" altLang="zh-CN" sz="1000" b="0" i="0" u="none" strike="noStrike" cap="none" normalizeH="0" baseline="0" dirty="0">
                <a:ln>
                  <a:noFill/>
                </a:ln>
                <a:solidFill>
                  <a:srgbClr val="000000"/>
                </a:solidFill>
                <a:effectLst/>
                <a:cs typeface="Calibri" panose="020F0502020204030204" pitchFamily="34" charset="0"/>
              </a:rPr>
              <a:t>RR 0.47</a:t>
            </a:r>
            <a:r>
              <a:rPr kumimoji="0" lang="zh-CN" altLang="en-US" sz="1000" b="0" i="0" u="none" strike="noStrike" cap="none" normalizeH="0" baseline="0" dirty="0">
                <a:ln>
                  <a:noFill/>
                </a:ln>
                <a:solidFill>
                  <a:srgbClr val="000000"/>
                </a:solidFill>
                <a:effectLst/>
                <a:cs typeface="Calibri" panose="020F0502020204030204" pitchFamily="34" charset="0"/>
              </a:rPr>
              <a:t>（</a:t>
            </a:r>
            <a:r>
              <a:rPr kumimoji="0" lang="en-US" altLang="zh-CN" sz="1000" b="0" i="0" u="none" strike="noStrike" cap="none" normalizeH="0" baseline="0" dirty="0">
                <a:ln>
                  <a:noFill/>
                </a:ln>
                <a:solidFill>
                  <a:srgbClr val="000000"/>
                </a:solidFill>
                <a:effectLst/>
                <a:cs typeface="Calibri" panose="020F0502020204030204" pitchFamily="34" charset="0"/>
              </a:rPr>
              <a:t>p=0.005</a:t>
            </a:r>
            <a:r>
              <a:rPr kumimoji="0" lang="zh-CN" altLang="en-US" sz="1000" b="0" i="0" u="none" strike="noStrike" cap="none" normalizeH="0" baseline="0" dirty="0">
                <a:ln>
                  <a:noFill/>
                </a:ln>
                <a:solidFill>
                  <a:srgbClr val="000000"/>
                </a:solidFill>
                <a:effectLst/>
                <a:cs typeface="Calibri" panose="020F0502020204030204" pitchFamily="34" charset="0"/>
              </a:rPr>
              <a:t>）</a:t>
            </a:r>
            <a:r>
              <a:rPr kumimoji="0" lang="en-US" altLang="zh-CN" sz="1000" b="0" i="0" u="none" strike="noStrike" cap="none" normalizeH="0" baseline="30000" dirty="0">
                <a:ln>
                  <a:noFill/>
                </a:ln>
                <a:solidFill>
                  <a:srgbClr val="000000"/>
                </a:solidFill>
                <a:effectLst/>
                <a:cs typeface="Calibri" panose="020F0502020204030204" pitchFamily="34" charset="0"/>
              </a:rPr>
              <a:t>6</a:t>
            </a:r>
            <a:endParaRPr kumimoji="0" lang="en-US" altLang="zh-CN" sz="1000" b="0" i="0" u="none" strike="noStrike" cap="none" normalizeH="0" baseline="0" dirty="0">
              <a:ln>
                <a:noFill/>
              </a:ln>
              <a:solidFill>
                <a:schemeClr val="tx1"/>
              </a:solidFill>
              <a:effectLst/>
            </a:endParaRPr>
          </a:p>
        </p:txBody>
      </p:sp>
      <p:sp>
        <p:nvSpPr>
          <p:cNvPr id="50" name="Text Box 27"/>
          <p:cNvSpPr txBox="1">
            <a:spLocks noChangeArrowheads="1"/>
          </p:cNvSpPr>
          <p:nvPr/>
        </p:nvSpPr>
        <p:spPr bwMode="auto">
          <a:xfrm>
            <a:off x="7219849" y="4823184"/>
            <a:ext cx="1589088"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zh-CN" sz="1000" b="0" i="0" u="none" strike="noStrike" cap="none" normalizeH="0" baseline="0" dirty="0">
                <a:ln>
                  <a:noFill/>
                </a:ln>
                <a:solidFill>
                  <a:srgbClr val="000000"/>
                </a:solidFill>
                <a:effectLst/>
                <a:cs typeface="Calibri" panose="020F0502020204030204" pitchFamily="34" charset="0"/>
              </a:rPr>
              <a:t>上叶肺气肿，活动能力下降</a:t>
            </a:r>
            <a:endParaRPr kumimoji="0" lang="zh-CN" altLang="zh-CN" sz="1000" b="0" i="0" u="none" strike="noStrike" cap="none" normalizeH="0" baseline="0" dirty="0">
              <a:ln>
                <a:noFill/>
              </a:ln>
              <a:solidFill>
                <a:schemeClr val="tx1"/>
              </a:solidFill>
              <a:effectLst/>
            </a:endParaRPr>
          </a:p>
        </p:txBody>
      </p:sp>
      <p:sp>
        <p:nvSpPr>
          <p:cNvPr id="51" name="Text Box 13"/>
          <p:cNvSpPr txBox="1">
            <a:spLocks noChangeArrowheads="1"/>
          </p:cNvSpPr>
          <p:nvPr/>
        </p:nvSpPr>
        <p:spPr bwMode="auto">
          <a:xfrm>
            <a:off x="2836220" y="5452639"/>
            <a:ext cx="6154611"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ts val="600"/>
              </a:spcAft>
              <a:buClrTx/>
              <a:buSzTx/>
              <a:buFontTx/>
              <a:buNone/>
            </a:pPr>
            <a:r>
              <a:rPr kumimoji="0" lang="en-US" altLang="zh-CN" sz="800" b="0" i="0" u="none" strike="noStrike" cap="none" normalizeH="0" baseline="0" dirty="0">
                <a:ln>
                  <a:noFill/>
                </a:ln>
                <a:solidFill>
                  <a:srgbClr val="000000"/>
                </a:solidFill>
                <a:effectLst/>
                <a:cs typeface="Calibri" panose="020F0502020204030204" pitchFamily="34" charset="0"/>
              </a:rPr>
              <a:t>*RCT</a:t>
            </a:r>
            <a:r>
              <a:rPr kumimoji="0" lang="zh-CN" altLang="en-US" sz="800" b="0" i="0" u="none" strike="noStrike" cap="none" normalizeH="0" baseline="0" dirty="0">
                <a:ln>
                  <a:noFill/>
                </a:ln>
                <a:solidFill>
                  <a:srgbClr val="000000"/>
                </a:solidFill>
                <a:effectLst/>
                <a:cs typeface="Calibri" panose="020F0502020204030204" pitchFamily="34" charset="0"/>
              </a:rPr>
              <a:t>：预先指定死亡率结局分析的随机对照试验</a:t>
            </a:r>
            <a:r>
              <a:rPr kumimoji="0" lang="en-US" altLang="zh-CN" sz="800" b="0" i="0" u="none" strike="noStrike" cap="none" normalizeH="0" baseline="0" dirty="0">
                <a:ln>
                  <a:noFill/>
                </a:ln>
                <a:solidFill>
                  <a:srgbClr val="000000"/>
                </a:solidFill>
                <a:effectLst/>
                <a:cs typeface="Calibri" panose="020F0502020204030204" pitchFamily="34" charset="0"/>
              </a:rPr>
              <a:t>(</a:t>
            </a:r>
            <a:r>
              <a:rPr kumimoji="0" lang="zh-CN" altLang="en-US" sz="800" b="0" i="0" u="none" strike="noStrike" cap="none" normalizeH="0" baseline="0" dirty="0">
                <a:ln>
                  <a:noFill/>
                </a:ln>
                <a:solidFill>
                  <a:srgbClr val="000000"/>
                </a:solidFill>
                <a:effectLst/>
                <a:cs typeface="Calibri" panose="020F0502020204030204" pitchFamily="34" charset="0"/>
              </a:rPr>
              <a:t>主要或次要结局</a:t>
            </a:r>
            <a:r>
              <a:rPr kumimoji="0" lang="en-US" altLang="zh-CN" sz="800" b="0" i="0" u="none" strike="noStrike" cap="none" normalizeH="0" baseline="0" dirty="0">
                <a:ln>
                  <a:noFill/>
                </a:ln>
                <a:solidFill>
                  <a:srgbClr val="000000"/>
                </a:solidFill>
                <a:effectLst/>
                <a:cs typeface="Calibri" panose="020F0502020204030204" pitchFamily="34" charset="0"/>
              </a:rPr>
              <a:t>)</a:t>
            </a:r>
            <a:r>
              <a:rPr kumimoji="0" lang="zh-CN" altLang="en-US" sz="800" b="0" i="0" u="none" strike="noStrike" cap="none" normalizeH="0" baseline="0" dirty="0">
                <a:ln>
                  <a:noFill/>
                </a:ln>
                <a:solidFill>
                  <a:srgbClr val="000000"/>
                </a:solidFill>
                <a:effectLst/>
                <a:cs typeface="Calibri" panose="020F0502020204030204" pitchFamily="34" charset="0"/>
              </a:rPr>
              <a:t>；</a:t>
            </a:r>
            <a:r>
              <a:rPr kumimoji="0" lang="en-US" altLang="zh-CN" sz="800" b="0" i="0" u="none" strike="noStrike" cap="none" normalizeH="0" baseline="30000" dirty="0">
                <a:ln>
                  <a:noFill/>
                </a:ln>
                <a:solidFill>
                  <a:srgbClr val="000000"/>
                </a:solidFill>
                <a:effectLst/>
                <a:cs typeface="Calibri" panose="020F0502020204030204" pitchFamily="34" charset="0"/>
              </a:rPr>
              <a:t>#</a:t>
            </a:r>
            <a:r>
              <a:rPr kumimoji="0" lang="zh-CN" altLang="en-US" sz="800" b="0" i="0" u="none" strike="noStrike" cap="none" normalizeH="0" baseline="0" dirty="0">
                <a:ln>
                  <a:noFill/>
                </a:ln>
                <a:solidFill>
                  <a:srgbClr val="000000"/>
                </a:solidFill>
                <a:effectLst/>
                <a:cs typeface="Calibri" panose="020F0502020204030204" pitchFamily="34" charset="0"/>
              </a:rPr>
              <a:t>结论不明确，很可能是由于在各种参与者和环境中进行的肺康复存在差异</a:t>
            </a:r>
            <a:endParaRPr kumimoji="0" lang="zh-CN" altLang="en-US" sz="800" b="0" i="0" u="none" strike="noStrike" cap="none" normalizeH="0" baseline="0" dirty="0">
              <a:ln>
                <a:noFill/>
              </a:ln>
              <a:solidFill>
                <a:schemeClr val="tx1"/>
              </a:solidFill>
              <a:effectLst/>
            </a:endParaRPr>
          </a:p>
          <a:p>
            <a:pPr marL="0" marR="0" lvl="0" indent="0" defTabSz="914400" rtl="0" eaLnBrk="0" fontAlgn="base" latinLnBrk="0" hangingPunct="0">
              <a:spcBef>
                <a:spcPct val="0"/>
              </a:spcBef>
              <a:spcAft>
                <a:spcPts val="600"/>
              </a:spcAft>
              <a:buClrTx/>
              <a:buSzTx/>
              <a:buFontTx/>
              <a:buNone/>
            </a:pPr>
            <a:r>
              <a:rPr kumimoji="0" lang="en-US" altLang="zh-CN" sz="800" b="0" i="0" u="none" strike="noStrike" cap="none" normalizeH="0" baseline="0" dirty="0">
                <a:ln>
                  <a:noFill/>
                </a:ln>
                <a:solidFill>
                  <a:srgbClr val="000000"/>
                </a:solidFill>
                <a:effectLst/>
                <a:cs typeface="Calibri" panose="020F0502020204030204" pitchFamily="34" charset="0"/>
              </a:rPr>
              <a:t>1. a) </a:t>
            </a:r>
            <a:r>
              <a:rPr kumimoji="0" lang="en-US" altLang="zh-CN" sz="800" b="0" i="0" u="none" strike="noStrike" cap="none" normalizeH="0" baseline="0" dirty="0" err="1">
                <a:ln>
                  <a:noFill/>
                </a:ln>
                <a:solidFill>
                  <a:srgbClr val="000000"/>
                </a:solidFill>
                <a:effectLst/>
                <a:cs typeface="Calibri" panose="020F0502020204030204" pitchFamily="34" charset="0"/>
              </a:rPr>
              <a:t>lMPACT</a:t>
            </a:r>
            <a:r>
              <a:rPr kumimoji="0" lang="zh-CN" altLang="en-US" sz="800" b="0" i="0" u="none" strike="noStrike" cap="none" normalizeH="0" baseline="0" dirty="0">
                <a:ln>
                  <a:noFill/>
                </a:ln>
                <a:solidFill>
                  <a:srgbClr val="000000"/>
                </a:solidFill>
                <a:effectLst/>
                <a:cs typeface="Calibri" panose="020F0502020204030204" pitchFamily="34" charset="0"/>
              </a:rPr>
              <a:t>试验 </a:t>
            </a:r>
            <a:r>
              <a:rPr kumimoji="0" lang="en-US" altLang="zh-CN" sz="800" b="0" i="0" u="none" strike="noStrike" cap="none" normalizeH="0" baseline="0" dirty="0">
                <a:ln>
                  <a:noFill/>
                </a:ln>
                <a:solidFill>
                  <a:srgbClr val="000000"/>
                </a:solidFill>
                <a:effectLst/>
                <a:cs typeface="Calibri" panose="020F0502020204030204" pitchFamily="34" charset="0"/>
              </a:rPr>
              <a:t>(</a:t>
            </a:r>
            <a:r>
              <a:rPr kumimoji="0" lang="en-US" altLang="zh-CN" sz="800" b="0" i="0" u="none" strike="noStrike" cap="none" normalizeH="0" baseline="0" dirty="0" err="1">
                <a:ln>
                  <a:noFill/>
                </a:ln>
                <a:solidFill>
                  <a:srgbClr val="000000"/>
                </a:solidFill>
                <a:effectLst/>
                <a:cs typeface="Calibri" panose="020F0502020204030204" pitchFamily="34" charset="0"/>
              </a:rPr>
              <a:t>lipson</a:t>
            </a:r>
            <a:r>
              <a:rPr kumimoji="0" lang="en-US" altLang="zh-CN" sz="800" b="0" i="0" u="none" strike="noStrike" cap="none" normalizeH="0" baseline="0" dirty="0">
                <a:ln>
                  <a:noFill/>
                </a:ln>
                <a:solidFill>
                  <a:srgbClr val="000000"/>
                </a:solidFill>
                <a:effectLst/>
                <a:cs typeface="Calibri" panose="020F0502020204030204" pitchFamily="34" charset="0"/>
              </a:rPr>
              <a:t> et al.2020) and b) ETHOS</a:t>
            </a:r>
            <a:r>
              <a:rPr kumimoji="0" lang="zh-CN" altLang="en-US" sz="800" b="0" i="0" u="none" strike="noStrike" cap="none" normalizeH="0" baseline="0" dirty="0">
                <a:ln>
                  <a:noFill/>
                </a:ln>
                <a:solidFill>
                  <a:srgbClr val="000000"/>
                </a:solidFill>
                <a:effectLst/>
                <a:cs typeface="Calibri" panose="020F0502020204030204" pitchFamily="34" charset="0"/>
              </a:rPr>
              <a:t>试验 </a:t>
            </a:r>
            <a:r>
              <a:rPr kumimoji="0" lang="en-US" altLang="zh-CN" sz="800" b="0" i="0" u="none" strike="noStrike" cap="none" normalizeH="0" baseline="0" dirty="0">
                <a:ln>
                  <a:noFill/>
                </a:ln>
                <a:solidFill>
                  <a:srgbClr val="000000"/>
                </a:solidFill>
                <a:effectLst/>
                <a:cs typeface="Calibri" panose="020F0502020204030204" pitchFamily="34" charset="0"/>
              </a:rPr>
              <a:t>(Martinez et al. 2021): 2.</a:t>
            </a:r>
            <a:r>
              <a:rPr kumimoji="0" lang="zh-CN" altLang="en-US" sz="800" b="0" i="0" u="none" strike="noStrike" cap="none" normalizeH="0" baseline="0" dirty="0">
                <a:ln>
                  <a:noFill/>
                </a:ln>
                <a:solidFill>
                  <a:srgbClr val="000000"/>
                </a:solidFill>
                <a:effectLst/>
                <a:cs typeface="Calibri" panose="020F0502020204030204" pitchFamily="34" charset="0"/>
              </a:rPr>
              <a:t>肺部健康研究 </a:t>
            </a:r>
            <a:r>
              <a:rPr kumimoji="0" lang="en-US" altLang="zh-CN" sz="800" b="0" i="0" u="none" strike="noStrike" cap="none" normalizeH="0" baseline="0" dirty="0">
                <a:ln>
                  <a:noFill/>
                </a:ln>
                <a:solidFill>
                  <a:srgbClr val="000000"/>
                </a:solidFill>
                <a:effectLst/>
                <a:cs typeface="Calibri" panose="020F0502020204030204" pitchFamily="34" charset="0"/>
              </a:rPr>
              <a:t>(Anthonisen et al. 2005): 3. a) </a:t>
            </a:r>
            <a:r>
              <a:rPr kumimoji="0" lang="en-US" altLang="zh-CN" sz="800" b="0" i="0" u="none" strike="noStrike" cap="none" normalizeH="0" baseline="0" dirty="0" err="1">
                <a:ln>
                  <a:noFill/>
                </a:ln>
                <a:solidFill>
                  <a:srgbClr val="000000"/>
                </a:solidFill>
                <a:effectLst/>
                <a:cs typeface="Calibri" panose="020F0502020204030204" pitchFamily="34" charset="0"/>
              </a:rPr>
              <a:t>Puhan</a:t>
            </a:r>
            <a:r>
              <a:rPr kumimoji="0" lang="en-US" altLang="zh-CN" sz="800" b="0" i="0" u="none" strike="noStrike" cap="none" normalizeH="0" baseline="0" dirty="0">
                <a:ln>
                  <a:noFill/>
                </a:ln>
                <a:solidFill>
                  <a:srgbClr val="000000"/>
                </a:solidFill>
                <a:effectLst/>
                <a:cs typeface="Calibri" panose="020F0502020204030204" pitchFamily="34" charset="0"/>
              </a:rPr>
              <a:t> et al.2011) and b) </a:t>
            </a:r>
            <a:r>
              <a:rPr kumimoji="0" lang="en-US" altLang="zh-CN" sz="800" b="0" i="0" u="none" strike="noStrike" cap="none" normalizeH="0" baseline="0" dirty="0" err="1">
                <a:ln>
                  <a:noFill/>
                </a:ln>
                <a:solidFill>
                  <a:srgbClr val="000000"/>
                </a:solidFill>
                <a:effectLst/>
                <a:cs typeface="Calibri" panose="020F0502020204030204" pitchFamily="34" charset="0"/>
              </a:rPr>
              <a:t>Puhan</a:t>
            </a:r>
            <a:r>
              <a:rPr kumimoji="0" lang="en-US" altLang="zh-CN" sz="800" b="0" i="0" u="none" strike="noStrike" cap="none" normalizeH="0" baseline="0" dirty="0">
                <a:ln>
                  <a:noFill/>
                </a:ln>
                <a:solidFill>
                  <a:srgbClr val="000000"/>
                </a:solidFill>
                <a:effectLst/>
                <a:cs typeface="Calibri" panose="020F0502020204030204" pitchFamily="34" charset="0"/>
              </a:rPr>
              <a:t> et al.2016;4.a) NOTT (NOTT, 1980) and b) MRC (MRC,1981):5. </a:t>
            </a:r>
            <a:r>
              <a:rPr kumimoji="0" lang="en-US" altLang="zh-CN" sz="800" b="0" i="0" u="none" strike="noStrike" cap="none" normalizeH="0" baseline="0" dirty="0" err="1">
                <a:ln>
                  <a:noFill/>
                </a:ln>
                <a:solidFill>
                  <a:srgbClr val="000000"/>
                </a:solidFill>
                <a:effectLst/>
                <a:cs typeface="Calibri" panose="020F0502020204030204" pitchFamily="34" charset="0"/>
              </a:rPr>
              <a:t>Kohlein</a:t>
            </a:r>
            <a:r>
              <a:rPr kumimoji="0" lang="zh-CN" altLang="en-US" sz="800" b="0" i="0" u="none" strike="noStrike" cap="none" normalizeH="0" baseline="0" dirty="0">
                <a:ln>
                  <a:noFill/>
                </a:ln>
                <a:solidFill>
                  <a:srgbClr val="000000"/>
                </a:solidFill>
                <a:effectLst/>
                <a:cs typeface="Calibri" panose="020F0502020204030204" pitchFamily="34" charset="0"/>
              </a:rPr>
              <a:t>试验 </a:t>
            </a:r>
            <a:r>
              <a:rPr kumimoji="0" lang="en-US" altLang="zh-CN" sz="800" b="0" i="0" u="none" strike="noStrike" cap="none" normalizeH="0" baseline="0" dirty="0">
                <a:ln>
                  <a:noFill/>
                </a:ln>
                <a:solidFill>
                  <a:srgbClr val="000000"/>
                </a:solidFill>
                <a:effectLst/>
                <a:cs typeface="Calibri" panose="020F0502020204030204" pitchFamily="34" charset="0"/>
              </a:rPr>
              <a:t>(</a:t>
            </a:r>
            <a:r>
              <a:rPr kumimoji="0" lang="en-US" altLang="zh-CN" sz="800" b="0" i="0" u="none" strike="noStrike" cap="none" normalizeH="0" baseline="0" dirty="0" err="1">
                <a:ln>
                  <a:noFill/>
                </a:ln>
                <a:solidFill>
                  <a:srgbClr val="000000"/>
                </a:solidFill>
                <a:effectLst/>
                <a:cs typeface="Calibri" panose="020F0502020204030204" pitchFamily="34" charset="0"/>
              </a:rPr>
              <a:t>Kohlein</a:t>
            </a:r>
            <a:r>
              <a:rPr kumimoji="0" lang="en-US" altLang="zh-CN" sz="800" b="0" i="0" u="none" strike="noStrike" cap="none" normalizeH="0" baseline="0" dirty="0">
                <a:ln>
                  <a:noFill/>
                </a:ln>
                <a:solidFill>
                  <a:srgbClr val="000000"/>
                </a:solidFill>
                <a:effectLst/>
                <a:cs typeface="Calibri" panose="020F0502020204030204" pitchFamily="34" charset="0"/>
              </a:rPr>
              <a:t> et al.2014): 6. NETT</a:t>
            </a:r>
            <a:r>
              <a:rPr kumimoji="0" lang="zh-CN" altLang="en-US" sz="800" b="0" i="0" u="none" strike="noStrike" cap="none" normalizeH="0" baseline="0" dirty="0">
                <a:ln>
                  <a:noFill/>
                </a:ln>
                <a:solidFill>
                  <a:srgbClr val="000000"/>
                </a:solidFill>
                <a:effectLst/>
                <a:cs typeface="Calibri" panose="020F0502020204030204" pitchFamily="34" charset="0"/>
              </a:rPr>
              <a:t>试验 </a:t>
            </a:r>
            <a:r>
              <a:rPr kumimoji="0" lang="en-US" altLang="zh-CN" sz="800" b="0" i="0" u="none" strike="noStrike" cap="none" normalizeH="0" baseline="0" dirty="0">
                <a:ln>
                  <a:noFill/>
                </a:ln>
                <a:solidFill>
                  <a:srgbClr val="000000"/>
                </a:solidFill>
                <a:effectLst/>
                <a:cs typeface="Calibri" panose="020F0502020204030204" pitchFamily="34" charset="0"/>
              </a:rPr>
              <a:t>(Fishman etal.2003)</a:t>
            </a:r>
            <a:endParaRPr kumimoji="0" lang="en-US" altLang="zh-CN" sz="800" b="0" i="0" u="none" strike="noStrike" cap="none" normalizeH="0" baseline="0" dirty="0">
              <a:ln>
                <a:noFill/>
              </a:ln>
              <a:solidFill>
                <a:schemeClr val="tx1"/>
              </a:solidFill>
              <a:effectLst/>
            </a:endParaRPr>
          </a:p>
          <a:p>
            <a:pPr marL="0" marR="0" lvl="0" indent="0" defTabSz="914400" rtl="0" eaLnBrk="0" fontAlgn="base" latinLnBrk="0" hangingPunct="0">
              <a:spcBef>
                <a:spcPct val="0"/>
              </a:spcBef>
              <a:spcAft>
                <a:spcPts val="600"/>
              </a:spcAft>
              <a:buClrTx/>
              <a:buSzTx/>
              <a:buFontTx/>
              <a:buNone/>
            </a:pPr>
            <a:r>
              <a:rPr kumimoji="0" lang="en-US" altLang="zh-CN" sz="800" b="0" i="0" u="none" strike="noStrike" cap="none" normalizeH="0" baseline="0" dirty="0">
                <a:ln>
                  <a:noFill/>
                </a:ln>
                <a:solidFill>
                  <a:srgbClr val="000000"/>
                </a:solidFill>
                <a:effectLst/>
                <a:cs typeface="Calibri" panose="020F0502020204030204" pitchFamily="34" charset="0"/>
              </a:rPr>
              <a:t>ICS</a:t>
            </a:r>
            <a:r>
              <a:rPr kumimoji="0" lang="zh-CN" altLang="en-US" sz="800" b="0" i="0" u="none" strike="noStrike" cap="none" normalizeH="0" baseline="0" dirty="0">
                <a:ln>
                  <a:noFill/>
                </a:ln>
                <a:solidFill>
                  <a:srgbClr val="000000"/>
                </a:solidFill>
                <a:effectLst/>
                <a:cs typeface="Calibri" panose="020F0502020204030204" pitchFamily="34" charset="0"/>
              </a:rPr>
              <a:t>：吸入性糖皮质激素；</a:t>
            </a:r>
            <a:r>
              <a:rPr kumimoji="0" lang="en-US" altLang="zh-CN" sz="800" b="0" i="0" u="none" strike="noStrike" cap="none" normalizeH="0" baseline="0" dirty="0">
                <a:ln>
                  <a:noFill/>
                </a:ln>
                <a:solidFill>
                  <a:srgbClr val="000000"/>
                </a:solidFill>
                <a:effectLst/>
                <a:cs typeface="Calibri" panose="020F0502020204030204" pitchFamily="34" charset="0"/>
              </a:rPr>
              <a:t>IPAP</a:t>
            </a:r>
            <a:r>
              <a:rPr kumimoji="0" lang="zh-CN" altLang="en-US" sz="800" b="0" i="0" u="none" strike="noStrike" cap="none" normalizeH="0" baseline="0" dirty="0">
                <a:ln>
                  <a:noFill/>
                </a:ln>
                <a:solidFill>
                  <a:srgbClr val="000000"/>
                </a:solidFill>
                <a:effectLst/>
                <a:cs typeface="Calibri" panose="020F0502020204030204" pitchFamily="34" charset="0"/>
              </a:rPr>
              <a:t>：吸气相气道正压；</a:t>
            </a:r>
            <a:r>
              <a:rPr kumimoji="0" lang="en-US" altLang="zh-CN" sz="800" b="0" i="0" u="none" strike="noStrike" cap="none" normalizeH="0" baseline="0" dirty="0">
                <a:ln>
                  <a:noFill/>
                </a:ln>
                <a:solidFill>
                  <a:srgbClr val="000000"/>
                </a:solidFill>
                <a:effectLst/>
                <a:cs typeface="Calibri" panose="020F0502020204030204" pitchFamily="34" charset="0"/>
              </a:rPr>
              <a:t>LABA</a:t>
            </a:r>
            <a:r>
              <a:rPr kumimoji="0" lang="zh-CN" altLang="en-US" sz="800" b="0" i="0" u="none" strike="noStrike" cap="none" normalizeH="0" baseline="0" dirty="0">
                <a:ln>
                  <a:noFill/>
                </a:ln>
                <a:solidFill>
                  <a:srgbClr val="000000"/>
                </a:solidFill>
                <a:effectLst/>
                <a:cs typeface="Calibri" panose="020F0502020204030204" pitchFamily="34" charset="0"/>
              </a:rPr>
              <a:t>：长效</a:t>
            </a:r>
            <a:r>
              <a:rPr kumimoji="0" lang="en-US" altLang="zh-CN" sz="800" b="0" i="0" u="none" strike="noStrike" cap="none" normalizeH="0" baseline="0" dirty="0">
                <a:ln>
                  <a:noFill/>
                </a:ln>
                <a:solidFill>
                  <a:srgbClr val="000000"/>
                </a:solidFill>
                <a:effectLst/>
                <a:cs typeface="Calibri" panose="020F0502020204030204" pitchFamily="34" charset="0"/>
              </a:rPr>
              <a:t>β</a:t>
            </a:r>
            <a:r>
              <a:rPr kumimoji="0" lang="zh-CN" altLang="en-US" sz="800" b="0" i="0" u="none" strike="noStrike" cap="none" normalizeH="0" baseline="0" dirty="0">
                <a:ln>
                  <a:noFill/>
                </a:ln>
                <a:solidFill>
                  <a:srgbClr val="000000"/>
                </a:solidFill>
                <a:effectLst/>
                <a:cs typeface="Calibri" panose="020F0502020204030204" pitchFamily="34" charset="0"/>
              </a:rPr>
              <a:t>受体激动剂；</a:t>
            </a:r>
            <a:r>
              <a:rPr kumimoji="0" lang="en-US" altLang="zh-CN" sz="800" b="0" i="0" u="none" strike="noStrike" cap="none" normalizeH="0" baseline="0" dirty="0">
                <a:ln>
                  <a:noFill/>
                </a:ln>
                <a:solidFill>
                  <a:srgbClr val="000000"/>
                </a:solidFill>
                <a:effectLst/>
                <a:cs typeface="Calibri" panose="020F0502020204030204" pitchFamily="34" charset="0"/>
              </a:rPr>
              <a:t>LABD</a:t>
            </a:r>
            <a:r>
              <a:rPr kumimoji="0" lang="zh-CN" altLang="en-US" sz="800" b="0" i="0" u="none" strike="noStrike" cap="none" normalizeH="0" baseline="0" dirty="0">
                <a:ln>
                  <a:noFill/>
                </a:ln>
                <a:solidFill>
                  <a:srgbClr val="000000"/>
                </a:solidFill>
                <a:effectLst/>
                <a:cs typeface="Calibri" panose="020F0502020204030204" pitchFamily="34" charset="0"/>
              </a:rPr>
              <a:t>：长效支气管舒张剂；</a:t>
            </a:r>
            <a:r>
              <a:rPr kumimoji="0" lang="en-US" altLang="zh-CN" sz="800" b="0" i="0" u="none" strike="noStrike" cap="none" normalizeH="0" baseline="0" dirty="0">
                <a:ln>
                  <a:noFill/>
                </a:ln>
                <a:solidFill>
                  <a:srgbClr val="000000"/>
                </a:solidFill>
                <a:effectLst/>
                <a:cs typeface="Calibri" panose="020F0502020204030204" pitchFamily="34" charset="0"/>
              </a:rPr>
              <a:t>LAMA</a:t>
            </a:r>
            <a:r>
              <a:rPr kumimoji="0" lang="zh-CN" altLang="en-US" sz="800" b="0" i="0" u="none" strike="noStrike" cap="none" normalizeH="0" baseline="0" dirty="0">
                <a:ln>
                  <a:noFill/>
                </a:ln>
                <a:solidFill>
                  <a:srgbClr val="000000"/>
                </a:solidFill>
                <a:effectLst/>
                <a:cs typeface="Calibri" panose="020F0502020204030204" pitchFamily="34" charset="0"/>
              </a:rPr>
              <a:t>：长效抗胆碱能药物；</a:t>
            </a:r>
            <a:r>
              <a:rPr kumimoji="0" lang="en-US" altLang="zh-CN" sz="800" b="0" i="0" u="none" strike="noStrike" cap="none" normalizeH="0" baseline="0" dirty="0">
                <a:ln>
                  <a:noFill/>
                </a:ln>
                <a:solidFill>
                  <a:srgbClr val="000000"/>
                </a:solidFill>
                <a:effectLst/>
                <a:cs typeface="Calibri" panose="020F0502020204030204" pitchFamily="34" charset="0"/>
              </a:rPr>
              <a:t>LTOT</a:t>
            </a:r>
            <a:r>
              <a:rPr kumimoji="0" lang="zh-CN" altLang="en-US" sz="800" b="0" i="0" u="none" strike="noStrike" cap="none" normalizeH="0" baseline="0" dirty="0">
                <a:ln>
                  <a:noFill/>
                </a:ln>
                <a:solidFill>
                  <a:srgbClr val="000000"/>
                </a:solidFill>
                <a:effectLst/>
                <a:cs typeface="Calibri" panose="020F0502020204030204" pitchFamily="34" charset="0"/>
              </a:rPr>
              <a:t>：长期氧疗；</a:t>
            </a:r>
            <a:r>
              <a:rPr kumimoji="0" lang="en-US" altLang="zh-CN" sz="800" b="0" i="0" u="none" strike="noStrike" cap="none" normalizeH="0" baseline="0" dirty="0">
                <a:ln>
                  <a:noFill/>
                </a:ln>
                <a:solidFill>
                  <a:srgbClr val="000000"/>
                </a:solidFill>
                <a:effectLst/>
                <a:cs typeface="Calibri" panose="020F0502020204030204" pitchFamily="34" charset="0"/>
              </a:rPr>
              <a:t>NPPV</a:t>
            </a:r>
            <a:r>
              <a:rPr kumimoji="0" lang="zh-CN" altLang="en-US" sz="800" b="0" i="0" u="none" strike="noStrike" cap="none" normalizeH="0" baseline="0" dirty="0">
                <a:ln>
                  <a:noFill/>
                </a:ln>
                <a:solidFill>
                  <a:srgbClr val="000000"/>
                </a:solidFill>
                <a:effectLst/>
                <a:cs typeface="Calibri" panose="020F0502020204030204" pitchFamily="34" charset="0"/>
              </a:rPr>
              <a:t>：无创正压通气；</a:t>
            </a:r>
            <a:r>
              <a:rPr kumimoji="0" lang="en-US" altLang="zh-CN" sz="800" b="0" i="0" u="none" strike="noStrike" cap="none" normalizeH="0" baseline="0" dirty="0">
                <a:ln>
                  <a:noFill/>
                </a:ln>
                <a:solidFill>
                  <a:srgbClr val="000000"/>
                </a:solidFill>
                <a:effectLst/>
                <a:cs typeface="Calibri" panose="020F0502020204030204" pitchFamily="34" charset="0"/>
              </a:rPr>
              <a:t>LVRS</a:t>
            </a:r>
            <a:r>
              <a:rPr kumimoji="0" lang="zh-CN" altLang="en-US" sz="800" b="0" i="0" u="none" strike="noStrike" cap="none" normalizeH="0" baseline="0" dirty="0">
                <a:ln>
                  <a:noFill/>
                </a:ln>
                <a:solidFill>
                  <a:srgbClr val="000000"/>
                </a:solidFill>
                <a:effectLst/>
                <a:cs typeface="Calibri" panose="020F0502020204030204" pitchFamily="34" charset="0"/>
              </a:rPr>
              <a:t>：肺减容术；</a:t>
            </a:r>
            <a:r>
              <a:rPr kumimoji="0" lang="en-US" altLang="zh-CN" sz="800" b="0" i="0" u="none" strike="noStrike" cap="none" normalizeH="0" baseline="0" dirty="0">
                <a:ln>
                  <a:noFill/>
                </a:ln>
                <a:solidFill>
                  <a:srgbClr val="000000"/>
                </a:solidFill>
                <a:effectLst/>
                <a:cs typeface="Calibri" panose="020F0502020204030204" pitchFamily="34" charset="0"/>
              </a:rPr>
              <a:t>UC</a:t>
            </a:r>
            <a:r>
              <a:rPr kumimoji="0" lang="zh-CN" altLang="en-US" sz="800" b="0" i="0" u="none" strike="noStrike" cap="none" normalizeH="0" baseline="0" dirty="0">
                <a:ln>
                  <a:noFill/>
                </a:ln>
                <a:solidFill>
                  <a:srgbClr val="000000"/>
                </a:solidFill>
                <a:effectLst/>
                <a:cs typeface="Calibri" panose="020F0502020204030204" pitchFamily="34" charset="0"/>
              </a:rPr>
              <a:t>：常规治疗对照组</a:t>
            </a:r>
            <a:endParaRPr kumimoji="0" lang="zh-CN" altLang="en-US" sz="800" b="0" i="0" u="none" strike="noStrike" cap="none" normalizeH="0" baseline="0" dirty="0">
              <a:ln>
                <a:noFill/>
              </a:ln>
              <a:solidFill>
                <a:schemeClr val="tx1"/>
              </a:solidFill>
              <a:effectLst/>
            </a:endParaRPr>
          </a:p>
        </p:txBody>
      </p:sp>
      <p:grpSp>
        <p:nvGrpSpPr>
          <p:cNvPr id="7" name="Group 5"/>
          <p:cNvGrpSpPr/>
          <p:nvPr/>
        </p:nvGrpSpPr>
        <p:grpSpPr>
          <a:xfrm>
            <a:off x="10539080" y="0"/>
            <a:ext cx="1652920" cy="1699260"/>
            <a:chOff x="5105399" y="0"/>
            <a:chExt cx="1652920" cy="1699260"/>
          </a:xfrm>
        </p:grpSpPr>
        <p:pic>
          <p:nvPicPr>
            <p:cNvPr id="52"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53"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54"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55" name="Group 9"/>
          <p:cNvGrpSpPr/>
          <p:nvPr/>
        </p:nvGrpSpPr>
        <p:grpSpPr>
          <a:xfrm>
            <a:off x="10446950" y="0"/>
            <a:ext cx="1745050" cy="1652322"/>
            <a:chOff x="10446950" y="0"/>
            <a:chExt cx="1745050" cy="1652322"/>
          </a:xfrm>
        </p:grpSpPr>
        <p:pic>
          <p:nvPicPr>
            <p:cNvPr id="56"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57"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58" name="Group 19"/>
          <p:cNvGrpSpPr/>
          <p:nvPr/>
        </p:nvGrpSpPr>
        <p:grpSpPr>
          <a:xfrm>
            <a:off x="10240225" y="0"/>
            <a:ext cx="1951774" cy="1885964"/>
            <a:chOff x="10240225" y="0"/>
            <a:chExt cx="1951774" cy="1885964"/>
          </a:xfrm>
        </p:grpSpPr>
        <p:pic>
          <p:nvPicPr>
            <p:cNvPr id="59"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60"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61"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1"/>
          <a:srcRect t="31360" r="78109" b="32786"/>
          <a:stretch>
            <a:fillRect/>
          </a:stretch>
        </p:blipFill>
        <p:spPr>
          <a:xfrm rot="5400000">
            <a:off x="2681981" y="-2681981"/>
            <a:ext cx="6858000" cy="12221961"/>
          </a:xfrm>
          <a:prstGeom prst="rect">
            <a:avLst/>
          </a:prstGeom>
        </p:spPr>
      </p:pic>
      <p:sp>
        <p:nvSpPr>
          <p:cNvPr id="5" name="Title 4"/>
          <p:cNvSpPr>
            <a:spLocks noGrp="1"/>
          </p:cNvSpPr>
          <p:nvPr>
            <p:ph type="ctrTitle"/>
          </p:nvPr>
        </p:nvSpPr>
        <p:spPr>
          <a:xfrm>
            <a:off x="1524000" y="-2387600"/>
            <a:ext cx="9144000" cy="2387600"/>
          </a:xfrm>
        </p:spPr>
        <p:txBody>
          <a:bodyPr vert="horz" lIns="91440" tIns="45720" rIns="91440" bIns="45720" rtlCol="0" anchor="b">
            <a:normAutofit/>
          </a:bodyPr>
          <a:lstStyle/>
          <a:p>
            <a:r>
              <a:rPr lang="en-AU" dirty="0">
                <a:latin typeface="+mj-lt"/>
              </a:rPr>
              <a:t>Estimated COPD prevalence</a:t>
            </a:r>
            <a:endParaRPr lang="en-AU" dirty="0">
              <a:latin typeface="+mj-lt"/>
            </a:endParaRPr>
          </a:p>
        </p:txBody>
      </p:sp>
      <p:sp>
        <p:nvSpPr>
          <p:cNvPr id="2"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2546458" y="945001"/>
            <a:ext cx="6671310" cy="4682262"/>
          </a:xfrm>
          <a:prstGeom prst="rect">
            <a:avLst/>
          </a:prstGeom>
          <a:ln>
            <a:noFill/>
          </a:ln>
        </p:spPr>
      </p:pic>
      <p:sp>
        <p:nvSpPr>
          <p:cNvPr id="19" name="文本框 16"/>
          <p:cNvSpPr txBox="1"/>
          <p:nvPr/>
        </p:nvSpPr>
        <p:spPr>
          <a:xfrm>
            <a:off x="2866390" y="1271633"/>
            <a:ext cx="3424555" cy="2457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0"/>
              </a:spcAft>
            </a:pPr>
            <a:r>
              <a:rPr lang="zh-CN" sz="1600" b="1" kern="1050">
                <a:solidFill>
                  <a:srgbClr val="FFFFFF"/>
                </a:solidFill>
                <a:effectLst/>
                <a:latin typeface="Calibri" panose="020F0502020204030204"/>
                <a:ea typeface="等线" panose="02010600030101010101" pitchFamily="2" charset="-122"/>
                <a:cs typeface="Calibri" panose="020F0502020204030204"/>
              </a:rPr>
              <a:t>不同来源估算的慢阻肺病患病率</a:t>
            </a:r>
            <a:endParaRPr lang="zh-CN" sz="1050" kern="1050">
              <a:effectLst/>
              <a:latin typeface="Times New Roman" panose="02020603050405020304"/>
              <a:ea typeface="宋体" panose="02010600030101010101" pitchFamily="2" charset="-122"/>
            </a:endParaRPr>
          </a:p>
        </p:txBody>
      </p:sp>
      <p:sp>
        <p:nvSpPr>
          <p:cNvPr id="21" name="文本框 20"/>
          <p:cNvSpPr txBox="1"/>
          <p:nvPr/>
        </p:nvSpPr>
        <p:spPr>
          <a:xfrm>
            <a:off x="3427095" y="3022963"/>
            <a:ext cx="732790" cy="33855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spcAft>
                <a:spcPts val="0"/>
              </a:spcAft>
            </a:pPr>
            <a:r>
              <a:rPr lang="zh-CN" sz="1100" b="1" kern="1050">
                <a:solidFill>
                  <a:srgbClr val="1F3660"/>
                </a:solidFill>
                <a:effectLst/>
                <a:latin typeface="Calibri" panose="020F0502020204030204"/>
                <a:ea typeface="等线" panose="02010600030101010101" pitchFamily="2" charset="-122"/>
                <a:cs typeface="Calibri" panose="020F0502020204030204"/>
              </a:rPr>
              <a:t>患病率</a:t>
            </a:r>
            <a:endParaRPr lang="zh-CN" sz="1050" kern="1050">
              <a:effectLst/>
              <a:latin typeface="Times New Roman" panose="02020603050405020304"/>
              <a:ea typeface="宋体" panose="02010600030101010101" pitchFamily="2" charset="-122"/>
            </a:endParaRPr>
          </a:p>
          <a:p>
            <a:pPr algn="ctr">
              <a:spcAft>
                <a:spcPts val="0"/>
              </a:spcAft>
            </a:pPr>
            <a:r>
              <a:rPr lang="zh-CN" sz="1100" b="1" kern="1050">
                <a:solidFill>
                  <a:srgbClr val="1F3660"/>
                </a:solidFill>
                <a:effectLst/>
                <a:latin typeface="Calibri" panose="020F0502020204030204"/>
                <a:ea typeface="等线" panose="02010600030101010101" pitchFamily="2" charset="-122"/>
                <a:cs typeface="Calibri" panose="020F0502020204030204"/>
              </a:rPr>
              <a:t>（</a:t>
            </a:r>
            <a:r>
              <a:rPr lang="en-US" sz="1100" b="1" kern="1050">
                <a:solidFill>
                  <a:srgbClr val="1F3660"/>
                </a:solidFill>
                <a:effectLst/>
                <a:latin typeface="Calibri" panose="020F0502020204030204"/>
                <a:ea typeface="等线" panose="02010600030101010101" pitchFamily="2" charset="-122"/>
              </a:rPr>
              <a:t>%</a:t>
            </a:r>
            <a:r>
              <a:rPr lang="zh-CN" sz="1100" b="1" kern="1050">
                <a:solidFill>
                  <a:srgbClr val="1F3660"/>
                </a:solidFill>
                <a:effectLst/>
                <a:latin typeface="Calibri" panose="020F0502020204030204"/>
                <a:ea typeface="等线" panose="02010600030101010101" pitchFamily="2" charset="-122"/>
                <a:cs typeface="Calibri" panose="020F0502020204030204"/>
              </a:rPr>
              <a:t>）</a:t>
            </a:r>
            <a:endParaRPr lang="zh-CN" sz="1050" kern="1050">
              <a:effectLst/>
              <a:latin typeface="Times New Roman" panose="02020603050405020304"/>
              <a:ea typeface="宋体" panose="02010600030101010101" pitchFamily="2" charset="-122"/>
            </a:endParaRPr>
          </a:p>
        </p:txBody>
      </p:sp>
      <p:sp>
        <p:nvSpPr>
          <p:cNvPr id="22" name="文本框 22"/>
          <p:cNvSpPr txBox="1"/>
          <p:nvPr/>
        </p:nvSpPr>
        <p:spPr>
          <a:xfrm>
            <a:off x="8261863" y="1470388"/>
            <a:ext cx="622935" cy="16158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0"/>
              </a:spcAft>
            </a:pPr>
            <a:r>
              <a:rPr lang="zh-CN" sz="1050" b="1" kern="1050" dirty="0">
                <a:solidFill>
                  <a:srgbClr val="FFFFFF"/>
                </a:solidFill>
                <a:effectLst/>
                <a:latin typeface="Calibri" panose="020F0502020204030204"/>
                <a:ea typeface="等线" panose="02010600030101010101" pitchFamily="2" charset="-122"/>
                <a:cs typeface="Calibri" panose="020F0502020204030204"/>
              </a:rPr>
              <a:t>图</a:t>
            </a:r>
            <a:r>
              <a:rPr lang="en-US" sz="1050" b="1" kern="1050" dirty="0">
                <a:solidFill>
                  <a:srgbClr val="FFFFFF"/>
                </a:solidFill>
                <a:effectLst/>
                <a:latin typeface="Calibri" panose="020F0502020204030204"/>
                <a:ea typeface="等线" panose="02010600030101010101" pitchFamily="2" charset="-122"/>
              </a:rPr>
              <a:t>1.1</a:t>
            </a:r>
            <a:endParaRPr lang="zh-CN" sz="1050" kern="1050" dirty="0">
              <a:effectLst/>
              <a:latin typeface="Times New Roman" panose="02020603050405020304"/>
              <a:ea typeface="宋体" panose="02010600030101010101" pitchFamily="2" charset="-122"/>
            </a:endParaRPr>
          </a:p>
        </p:txBody>
      </p:sp>
      <p:sp>
        <p:nvSpPr>
          <p:cNvPr id="23" name="文本框 24"/>
          <p:cNvSpPr txBox="1"/>
          <p:nvPr/>
        </p:nvSpPr>
        <p:spPr>
          <a:xfrm>
            <a:off x="6425011" y="2179740"/>
            <a:ext cx="732790" cy="559127"/>
          </a:xfrm>
          <a:prstGeom prst="rect">
            <a:avLst/>
          </a:prstGeom>
          <a:solidFill>
            <a:schemeClr val="bg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spcAft>
                <a:spcPts val="360"/>
              </a:spcAft>
            </a:pPr>
            <a:r>
              <a:rPr lang="zh-CN" sz="1100" b="1" kern="1050" dirty="0">
                <a:solidFill>
                  <a:srgbClr val="1F3660"/>
                </a:solidFill>
                <a:effectLst/>
                <a:latin typeface="Calibri" panose="020F0502020204030204"/>
                <a:ea typeface="等线" panose="02010600030101010101" pitchFamily="2" charset="-122"/>
                <a:cs typeface="Calibri" panose="020F0502020204030204"/>
              </a:rPr>
              <a:t>基于人群的研究</a:t>
            </a:r>
            <a:endParaRPr lang="zh-CN" sz="1050" kern="1050" dirty="0">
              <a:effectLst/>
              <a:latin typeface="Times New Roman" panose="02020603050405020304"/>
              <a:ea typeface="宋体" panose="02010600030101010101" pitchFamily="2" charset="-122"/>
            </a:endParaRPr>
          </a:p>
          <a:p>
            <a:pPr algn="ctr">
              <a:spcAft>
                <a:spcPts val="360"/>
              </a:spcAft>
            </a:pPr>
            <a:r>
              <a:rPr lang="en-US" sz="1100" b="1" kern="1050" dirty="0" smtClean="0">
                <a:solidFill>
                  <a:srgbClr val="1F3660"/>
                </a:solidFill>
                <a:effectLst/>
                <a:latin typeface="Calibri" panose="020F0502020204030204"/>
                <a:ea typeface="等线" panose="02010600030101010101" pitchFamily="2" charset="-122"/>
              </a:rPr>
              <a:t>2019</a:t>
            </a:r>
            <a:r>
              <a:rPr lang="en-US" sz="1100" b="1" kern="1050" baseline="30000" dirty="0" smtClean="0">
                <a:solidFill>
                  <a:srgbClr val="1F3660"/>
                </a:solidFill>
                <a:effectLst/>
                <a:latin typeface="Calibri" panose="020F0502020204030204"/>
                <a:ea typeface="等线" panose="02010600030101010101" pitchFamily="2" charset="-122"/>
              </a:rPr>
              <a:t>c</a:t>
            </a:r>
            <a:endParaRPr lang="zh-CN" sz="1050" kern="1050" dirty="0">
              <a:effectLst/>
              <a:latin typeface="Times New Roman" panose="02020603050405020304"/>
              <a:ea typeface="宋体" panose="02010600030101010101" pitchFamily="2" charset="-122"/>
            </a:endParaRPr>
          </a:p>
        </p:txBody>
      </p:sp>
      <p:sp>
        <p:nvSpPr>
          <p:cNvPr id="24" name="文本框 25"/>
          <p:cNvSpPr txBox="1"/>
          <p:nvPr/>
        </p:nvSpPr>
        <p:spPr>
          <a:xfrm>
            <a:off x="7448660" y="2348342"/>
            <a:ext cx="905510" cy="390525"/>
          </a:xfrm>
          <a:prstGeom prst="rect">
            <a:avLst/>
          </a:prstGeom>
          <a:solidFill>
            <a:schemeClr val="bg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spcAft>
                <a:spcPts val="360"/>
              </a:spcAft>
            </a:pPr>
            <a:r>
              <a:rPr lang="zh-CN" sz="1100" b="1" kern="1050" dirty="0">
                <a:solidFill>
                  <a:srgbClr val="1F3660"/>
                </a:solidFill>
                <a:effectLst/>
                <a:latin typeface="Calibri" panose="020F0502020204030204"/>
                <a:ea typeface="等线" panose="02010600030101010101" pitchFamily="2" charset="-122"/>
                <a:cs typeface="Calibri" panose="020F0502020204030204"/>
              </a:rPr>
              <a:t>其他来源</a:t>
            </a:r>
            <a:endParaRPr lang="zh-CN" sz="1050" kern="1050" dirty="0">
              <a:effectLst/>
              <a:latin typeface="Times New Roman" panose="02020603050405020304"/>
              <a:ea typeface="宋体" panose="02010600030101010101" pitchFamily="2" charset="-122"/>
            </a:endParaRPr>
          </a:p>
          <a:p>
            <a:pPr algn="ctr">
              <a:spcAft>
                <a:spcPts val="360"/>
              </a:spcAft>
            </a:pPr>
            <a:r>
              <a:rPr lang="en-US" sz="1100" b="1" kern="1050" dirty="0">
                <a:solidFill>
                  <a:srgbClr val="1F3660"/>
                </a:solidFill>
                <a:effectLst/>
                <a:latin typeface="Calibri" panose="020F0502020204030204"/>
                <a:ea typeface="等线" panose="02010600030101010101" pitchFamily="2" charset="-122"/>
              </a:rPr>
              <a:t>2020</a:t>
            </a:r>
            <a:r>
              <a:rPr lang="en-US" sz="1100" b="1" kern="1050" baseline="30000" dirty="0">
                <a:solidFill>
                  <a:srgbClr val="1F3660"/>
                </a:solidFill>
                <a:effectLst/>
                <a:latin typeface="Calibri" panose="020F0502020204030204"/>
                <a:ea typeface="等线" panose="02010600030101010101" pitchFamily="2" charset="-122"/>
              </a:rPr>
              <a:t>d</a:t>
            </a:r>
            <a:endParaRPr lang="zh-CN" sz="1050" kern="1050" dirty="0">
              <a:effectLst/>
              <a:latin typeface="Times New Roman" panose="02020603050405020304"/>
              <a:ea typeface="宋体" panose="02010600030101010101" pitchFamily="2" charset="-122"/>
            </a:endParaRPr>
          </a:p>
        </p:txBody>
      </p:sp>
      <p:sp>
        <p:nvSpPr>
          <p:cNvPr id="25" name="文本框 26"/>
          <p:cNvSpPr txBox="1"/>
          <p:nvPr/>
        </p:nvSpPr>
        <p:spPr>
          <a:xfrm>
            <a:off x="3426460" y="3850553"/>
            <a:ext cx="732790" cy="33855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spcAft>
                <a:spcPts val="0"/>
              </a:spcAft>
            </a:pPr>
            <a:r>
              <a:rPr lang="zh-CN" sz="1100" b="1" kern="1050" dirty="0">
                <a:solidFill>
                  <a:srgbClr val="1F3660"/>
                </a:solidFill>
                <a:effectLst/>
                <a:latin typeface="Calibri" panose="020F0502020204030204"/>
                <a:ea typeface="等线" panose="02010600030101010101" pitchFamily="2" charset="-122"/>
                <a:cs typeface="Calibri" panose="020F0502020204030204"/>
              </a:rPr>
              <a:t>病例数</a:t>
            </a:r>
            <a:endParaRPr lang="zh-CN" sz="1050" kern="1050" dirty="0">
              <a:effectLst/>
              <a:latin typeface="Times New Roman" panose="02020603050405020304"/>
              <a:ea typeface="宋体" panose="02010600030101010101" pitchFamily="2" charset="-122"/>
            </a:endParaRPr>
          </a:p>
          <a:p>
            <a:pPr algn="ctr">
              <a:spcAft>
                <a:spcPts val="0"/>
              </a:spcAft>
            </a:pPr>
            <a:r>
              <a:rPr lang="zh-CN" sz="1100" b="1" kern="1050" dirty="0">
                <a:solidFill>
                  <a:srgbClr val="1F3660"/>
                </a:solidFill>
                <a:effectLst/>
                <a:latin typeface="Calibri" panose="020F0502020204030204"/>
                <a:ea typeface="等线" panose="02010600030101010101" pitchFamily="2" charset="-122"/>
                <a:cs typeface="Calibri" panose="020F0502020204030204"/>
              </a:rPr>
              <a:t>（每百万）</a:t>
            </a:r>
            <a:endParaRPr lang="zh-CN" sz="1050" kern="1050" dirty="0">
              <a:effectLst/>
              <a:latin typeface="Times New Roman" panose="02020603050405020304"/>
              <a:ea typeface="宋体" panose="02010600030101010101" pitchFamily="2" charset="-122"/>
            </a:endParaRPr>
          </a:p>
        </p:txBody>
      </p:sp>
      <p:sp>
        <p:nvSpPr>
          <p:cNvPr id="26" name="文本框 27"/>
          <p:cNvSpPr txBox="1"/>
          <p:nvPr/>
        </p:nvSpPr>
        <p:spPr>
          <a:xfrm>
            <a:off x="3337039" y="4958150"/>
            <a:ext cx="5236291" cy="323165"/>
          </a:xfrm>
          <a:prstGeom prst="rect">
            <a:avLst/>
          </a:prstGeom>
          <a:solidFill>
            <a:schemeClr val="bg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0"/>
              </a:spcAft>
            </a:pPr>
            <a:r>
              <a:rPr lang="zh-CN" sz="1050" b="1" kern="1050" dirty="0">
                <a:effectLst/>
                <a:latin typeface="Calibri" panose="020F0502020204030204"/>
                <a:ea typeface="等线" panose="02010600030101010101" pitchFamily="2" charset="-122"/>
                <a:cs typeface="Calibri" panose="020F0502020204030204"/>
              </a:rPr>
              <a:t>参考文献：</a:t>
            </a:r>
            <a:r>
              <a:rPr lang="en-US" sz="1050" kern="1050" baseline="30000" dirty="0" err="1">
                <a:effectLst/>
                <a:latin typeface="Calibri" panose="020F0502020204030204"/>
                <a:ea typeface="等线" panose="02010600030101010101" pitchFamily="2" charset="-122"/>
              </a:rPr>
              <a:t>a</a:t>
            </a:r>
            <a:r>
              <a:rPr lang="en-US" sz="1050" kern="1050" dirty="0" err="1">
                <a:effectLst/>
                <a:latin typeface="Calibri" panose="020F0502020204030204"/>
                <a:ea typeface="等线" panose="02010600030101010101" pitchFamily="2" charset="-122"/>
              </a:rPr>
              <a:t>Safiri</a:t>
            </a:r>
            <a:r>
              <a:rPr lang="en-US" sz="1050" kern="1050" dirty="0">
                <a:effectLst/>
                <a:latin typeface="Calibri" panose="020F0502020204030204"/>
                <a:ea typeface="等线" panose="02010600030101010101" pitchFamily="2" charset="-122"/>
              </a:rPr>
              <a:t> et al. BMJ 2022;378:e069679; </a:t>
            </a:r>
            <a:r>
              <a:rPr lang="en-US" sz="1050" kern="1050" baseline="30000" dirty="0" err="1">
                <a:effectLst/>
                <a:latin typeface="Calibri" panose="020F0502020204030204"/>
                <a:ea typeface="等线" panose="02010600030101010101" pitchFamily="2" charset="-122"/>
              </a:rPr>
              <a:t>b</a:t>
            </a:r>
            <a:r>
              <a:rPr lang="en-US" sz="1050" kern="1050" dirty="0" err="1">
                <a:effectLst/>
                <a:latin typeface="Calibri" panose="020F0502020204030204"/>
                <a:ea typeface="等线" panose="02010600030101010101" pitchFamily="2" charset="-122"/>
              </a:rPr>
              <a:t>Wang</a:t>
            </a:r>
            <a:r>
              <a:rPr lang="en-US" sz="1050" kern="1050" dirty="0">
                <a:effectLst/>
                <a:latin typeface="Calibri" panose="020F0502020204030204"/>
                <a:ea typeface="等线" panose="02010600030101010101" pitchFamily="2" charset="-122"/>
              </a:rPr>
              <a:t> et al. </a:t>
            </a:r>
            <a:r>
              <a:rPr lang="en-US" sz="1050" kern="1050" dirty="0" err="1">
                <a:effectLst/>
                <a:latin typeface="Calibri" panose="020F0502020204030204"/>
                <a:ea typeface="等线" panose="02010600030101010101" pitchFamily="2" charset="-122"/>
              </a:rPr>
              <a:t>Respir</a:t>
            </a:r>
            <a:r>
              <a:rPr lang="en-US" sz="1050" kern="1050" dirty="0">
                <a:effectLst/>
                <a:latin typeface="Calibri" panose="020F0502020204030204"/>
                <a:ea typeface="等线" panose="02010600030101010101" pitchFamily="2" charset="-122"/>
              </a:rPr>
              <a:t> Res 2025;26:2; </a:t>
            </a:r>
            <a:r>
              <a:rPr lang="en-US" sz="1050" kern="1050" baseline="30000" dirty="0" err="1">
                <a:effectLst/>
                <a:latin typeface="Calibri" panose="020F0502020204030204"/>
                <a:ea typeface="等线" panose="02010600030101010101" pitchFamily="2" charset="-122"/>
              </a:rPr>
              <a:t>c</a:t>
            </a:r>
            <a:r>
              <a:rPr lang="en-US" sz="1050" kern="1050" dirty="0" err="1">
                <a:effectLst/>
                <a:latin typeface="Calibri" panose="020F0502020204030204"/>
                <a:ea typeface="等线" panose="02010600030101010101" pitchFamily="2" charset="-122"/>
              </a:rPr>
              <a:t>Adeloye</a:t>
            </a:r>
            <a:r>
              <a:rPr lang="en-US" sz="1050" kern="1050" dirty="0">
                <a:effectLst/>
                <a:latin typeface="Calibri" panose="020F0502020204030204"/>
                <a:ea typeface="等线" panose="02010600030101010101" pitchFamily="2" charset="-122"/>
              </a:rPr>
              <a:t> et al. Lancet </a:t>
            </a:r>
            <a:r>
              <a:rPr lang="en-US" sz="1050" kern="1050" dirty="0" err="1">
                <a:effectLst/>
                <a:latin typeface="Calibri" panose="020F0502020204030204"/>
                <a:ea typeface="等线" panose="02010600030101010101" pitchFamily="2" charset="-122"/>
              </a:rPr>
              <a:t>Respir</a:t>
            </a:r>
            <a:r>
              <a:rPr lang="en-US" sz="1050" kern="1050" dirty="0">
                <a:effectLst/>
                <a:latin typeface="Calibri" panose="020F0502020204030204"/>
                <a:ea typeface="等线" panose="02010600030101010101" pitchFamily="2" charset="-122"/>
              </a:rPr>
              <a:t> Med 2022;10:447-458; </a:t>
            </a:r>
            <a:r>
              <a:rPr lang="en-US" sz="1050" kern="1050" baseline="30000" dirty="0" err="1">
                <a:effectLst/>
                <a:latin typeface="Calibri" panose="020F0502020204030204"/>
                <a:ea typeface="等线" panose="02010600030101010101" pitchFamily="2" charset="-122"/>
              </a:rPr>
              <a:t>d</a:t>
            </a:r>
            <a:r>
              <a:rPr lang="en-US" sz="1050" kern="1050" dirty="0" err="1">
                <a:effectLst/>
                <a:latin typeface="Calibri" panose="020F0502020204030204"/>
                <a:ea typeface="等线" panose="02010600030101010101" pitchFamily="2" charset="-122"/>
              </a:rPr>
              <a:t>Boers</a:t>
            </a:r>
            <a:r>
              <a:rPr lang="en-US" sz="1050" kern="1050" dirty="0">
                <a:effectLst/>
                <a:latin typeface="Calibri" panose="020F0502020204030204"/>
                <a:ea typeface="等线" panose="02010600030101010101" pitchFamily="2" charset="-122"/>
              </a:rPr>
              <a:t> et al. JAMA </a:t>
            </a:r>
            <a:r>
              <a:rPr lang="en-US" sz="1050" kern="1050" dirty="0" err="1">
                <a:effectLst/>
                <a:latin typeface="Calibri" panose="020F0502020204030204"/>
                <a:ea typeface="等线" panose="02010600030101010101" pitchFamily="2" charset="-122"/>
              </a:rPr>
              <a:t>Netw</a:t>
            </a:r>
            <a:r>
              <a:rPr lang="en-US" sz="1050" kern="1050" dirty="0">
                <a:effectLst/>
                <a:latin typeface="Calibri" panose="020F0502020204030204"/>
                <a:ea typeface="等线" panose="02010600030101010101" pitchFamily="2" charset="-122"/>
              </a:rPr>
              <a:t> Open 2023;6:E2346598.</a:t>
            </a:r>
            <a:endParaRPr lang="zh-CN" sz="1050" kern="1050" dirty="0">
              <a:effectLst/>
              <a:latin typeface="Times New Roman" panose="02020603050405020304"/>
              <a:ea typeface="宋体" panose="02010600030101010101" pitchFamily="2" charset="-122"/>
            </a:endParaRPr>
          </a:p>
        </p:txBody>
      </p:sp>
      <p:sp>
        <p:nvSpPr>
          <p:cNvPr id="27" name="文本框 1641073545"/>
          <p:cNvSpPr txBox="1"/>
          <p:nvPr/>
        </p:nvSpPr>
        <p:spPr>
          <a:xfrm>
            <a:off x="4555083" y="2349017"/>
            <a:ext cx="733425" cy="389850"/>
          </a:xfrm>
          <a:prstGeom prst="rect">
            <a:avLst/>
          </a:prstGeom>
          <a:solidFill>
            <a:schemeClr val="bg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spcAft>
                <a:spcPts val="360"/>
              </a:spcAft>
            </a:pPr>
            <a:r>
              <a:rPr lang="en-US" sz="1100" b="1" kern="1050" dirty="0">
                <a:solidFill>
                  <a:srgbClr val="1F3660"/>
                </a:solidFill>
                <a:effectLst/>
                <a:latin typeface="Calibri" panose="020F0502020204030204"/>
                <a:ea typeface="等线" panose="02010600030101010101" pitchFamily="2" charset="-122"/>
              </a:rPr>
              <a:t>GBD</a:t>
            </a:r>
            <a:endParaRPr lang="zh-CN" sz="1050" kern="1050" dirty="0">
              <a:effectLst/>
              <a:latin typeface="Times New Roman" panose="02020603050405020304"/>
              <a:ea typeface="宋体" panose="02010600030101010101" pitchFamily="2" charset="-122"/>
            </a:endParaRPr>
          </a:p>
          <a:p>
            <a:pPr algn="ctr">
              <a:spcAft>
                <a:spcPts val="360"/>
              </a:spcAft>
            </a:pPr>
            <a:r>
              <a:rPr lang="en-US" sz="1100" b="1" kern="1050" dirty="0">
                <a:solidFill>
                  <a:srgbClr val="1F3660"/>
                </a:solidFill>
                <a:effectLst/>
                <a:latin typeface="Calibri" panose="020F0502020204030204"/>
                <a:ea typeface="等线" panose="02010600030101010101" pitchFamily="2" charset="-122"/>
              </a:rPr>
              <a:t>2019</a:t>
            </a:r>
            <a:r>
              <a:rPr lang="en-US" sz="1100" b="1" kern="1050" baseline="30000" dirty="0">
                <a:solidFill>
                  <a:srgbClr val="1F3660"/>
                </a:solidFill>
                <a:effectLst/>
                <a:latin typeface="Calibri" panose="020F0502020204030204"/>
                <a:ea typeface="等线" panose="02010600030101010101" pitchFamily="2" charset="-122"/>
              </a:rPr>
              <a:t>a</a:t>
            </a:r>
            <a:endParaRPr lang="zh-CN" sz="1050" kern="1050" dirty="0">
              <a:effectLst/>
              <a:latin typeface="Times New Roman" panose="02020603050405020304"/>
              <a:ea typeface="宋体" panose="02010600030101010101" pitchFamily="2" charset="-122"/>
            </a:endParaRPr>
          </a:p>
        </p:txBody>
      </p:sp>
      <p:sp>
        <p:nvSpPr>
          <p:cNvPr id="28" name="文本框 1641073546"/>
          <p:cNvSpPr txBox="1"/>
          <p:nvPr/>
        </p:nvSpPr>
        <p:spPr>
          <a:xfrm>
            <a:off x="5430227" y="2349017"/>
            <a:ext cx="733425" cy="389850"/>
          </a:xfrm>
          <a:prstGeom prst="rect">
            <a:avLst/>
          </a:prstGeom>
          <a:solidFill>
            <a:schemeClr val="bg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spcAft>
                <a:spcPts val="360"/>
              </a:spcAft>
            </a:pPr>
            <a:r>
              <a:rPr lang="en-US" sz="1100" b="1" kern="1050" dirty="0">
                <a:solidFill>
                  <a:srgbClr val="1F3660"/>
                </a:solidFill>
                <a:effectLst/>
                <a:latin typeface="Calibri" panose="020F0502020204030204"/>
                <a:ea typeface="等线" panose="02010600030101010101" pitchFamily="2" charset="-122"/>
              </a:rPr>
              <a:t>GBD</a:t>
            </a:r>
            <a:endParaRPr lang="zh-CN" sz="1050" kern="1050" dirty="0">
              <a:effectLst/>
              <a:latin typeface="Times New Roman" panose="02020603050405020304"/>
              <a:ea typeface="宋体" panose="02010600030101010101" pitchFamily="2" charset="-122"/>
            </a:endParaRPr>
          </a:p>
          <a:p>
            <a:pPr algn="ctr">
              <a:spcAft>
                <a:spcPts val="360"/>
              </a:spcAft>
            </a:pPr>
            <a:r>
              <a:rPr lang="en-US" sz="1100" b="1" kern="1050" dirty="0">
                <a:solidFill>
                  <a:srgbClr val="1F3660"/>
                </a:solidFill>
                <a:effectLst/>
                <a:latin typeface="Calibri" panose="020F0502020204030204"/>
                <a:ea typeface="等线" panose="02010600030101010101" pitchFamily="2" charset="-122"/>
              </a:rPr>
              <a:t>2021</a:t>
            </a:r>
            <a:r>
              <a:rPr lang="en-US" sz="1100" b="1" kern="1050" baseline="30000" dirty="0">
                <a:solidFill>
                  <a:srgbClr val="1F3660"/>
                </a:solidFill>
                <a:effectLst/>
                <a:latin typeface="Calibri" panose="020F0502020204030204"/>
                <a:ea typeface="等线" panose="02010600030101010101" pitchFamily="2" charset="-122"/>
              </a:rPr>
              <a:t>b</a:t>
            </a:r>
            <a:endParaRPr lang="zh-CN" sz="1050" kern="1050" dirty="0">
              <a:effectLst/>
              <a:latin typeface="Times New Roman" panose="02020603050405020304"/>
              <a:ea typeface="宋体" panose="02010600030101010101" pitchFamily="2" charset="-122"/>
            </a:endParaRPr>
          </a:p>
        </p:txBody>
      </p:sp>
      <p:sp>
        <p:nvSpPr>
          <p:cNvPr id="29" name="文本框 1641073547"/>
          <p:cNvSpPr txBox="1"/>
          <p:nvPr/>
        </p:nvSpPr>
        <p:spPr>
          <a:xfrm>
            <a:off x="4555083" y="3131662"/>
            <a:ext cx="733425" cy="169277"/>
          </a:xfrm>
          <a:prstGeom prst="rect">
            <a:avLst/>
          </a:prstGeom>
          <a:solidFill>
            <a:schemeClr val="bg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spcAft>
                <a:spcPts val="0"/>
              </a:spcAft>
            </a:pPr>
            <a:r>
              <a:rPr lang="en-US" sz="1100" kern="1050">
                <a:solidFill>
                  <a:srgbClr val="1F3660"/>
                </a:solidFill>
                <a:effectLst/>
                <a:latin typeface="Calibri" panose="020F0502020204030204"/>
                <a:ea typeface="等线" panose="02010600030101010101" pitchFamily="2" charset="-122"/>
              </a:rPr>
              <a:t>2.6</a:t>
            </a:r>
            <a:endParaRPr lang="zh-CN" sz="1050" kern="1050">
              <a:effectLst/>
              <a:latin typeface="Times New Roman" panose="02020603050405020304"/>
              <a:ea typeface="宋体" panose="02010600030101010101" pitchFamily="2" charset="-122"/>
            </a:endParaRPr>
          </a:p>
        </p:txBody>
      </p:sp>
      <p:sp>
        <p:nvSpPr>
          <p:cNvPr id="30" name="文本框 1641073548"/>
          <p:cNvSpPr txBox="1"/>
          <p:nvPr/>
        </p:nvSpPr>
        <p:spPr>
          <a:xfrm>
            <a:off x="5430227" y="3131662"/>
            <a:ext cx="733425" cy="169277"/>
          </a:xfrm>
          <a:prstGeom prst="rect">
            <a:avLst/>
          </a:prstGeom>
          <a:solidFill>
            <a:schemeClr val="bg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spcAft>
                <a:spcPts val="0"/>
              </a:spcAft>
            </a:pPr>
            <a:r>
              <a:rPr lang="en-US" sz="1100" kern="1050">
                <a:solidFill>
                  <a:srgbClr val="1F3660"/>
                </a:solidFill>
                <a:effectLst/>
                <a:latin typeface="Calibri" panose="020F0502020204030204"/>
                <a:ea typeface="等线" panose="02010600030101010101" pitchFamily="2" charset="-122"/>
              </a:rPr>
              <a:t>2.5</a:t>
            </a:r>
            <a:endParaRPr lang="zh-CN" sz="1050" kern="1050">
              <a:effectLst/>
              <a:latin typeface="Times New Roman" panose="02020603050405020304"/>
              <a:ea typeface="宋体" panose="02010600030101010101" pitchFamily="2" charset="-122"/>
            </a:endParaRPr>
          </a:p>
        </p:txBody>
      </p:sp>
      <p:sp>
        <p:nvSpPr>
          <p:cNvPr id="31" name="文本框 1641073549"/>
          <p:cNvSpPr txBox="1"/>
          <p:nvPr/>
        </p:nvSpPr>
        <p:spPr>
          <a:xfrm>
            <a:off x="6424694" y="3131662"/>
            <a:ext cx="733425" cy="169277"/>
          </a:xfrm>
          <a:prstGeom prst="rect">
            <a:avLst/>
          </a:prstGeom>
          <a:solidFill>
            <a:schemeClr val="bg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spcAft>
                <a:spcPts val="0"/>
              </a:spcAft>
            </a:pPr>
            <a:r>
              <a:rPr lang="en-US" sz="1100" kern="1050">
                <a:solidFill>
                  <a:srgbClr val="1F3660"/>
                </a:solidFill>
                <a:effectLst/>
                <a:latin typeface="Calibri" panose="020F0502020204030204"/>
                <a:ea typeface="等线" panose="02010600030101010101" pitchFamily="2" charset="-122"/>
              </a:rPr>
              <a:t>10.3</a:t>
            </a:r>
            <a:endParaRPr lang="zh-CN" sz="1050" kern="1050">
              <a:effectLst/>
              <a:latin typeface="Times New Roman" panose="02020603050405020304"/>
              <a:ea typeface="宋体" panose="02010600030101010101" pitchFamily="2" charset="-122"/>
            </a:endParaRPr>
          </a:p>
        </p:txBody>
      </p:sp>
      <p:sp>
        <p:nvSpPr>
          <p:cNvPr id="32" name="文本框 1641073550"/>
          <p:cNvSpPr txBox="1"/>
          <p:nvPr/>
        </p:nvSpPr>
        <p:spPr>
          <a:xfrm>
            <a:off x="7553175" y="3131662"/>
            <a:ext cx="733425" cy="169277"/>
          </a:xfrm>
          <a:prstGeom prst="rect">
            <a:avLst/>
          </a:prstGeom>
          <a:solidFill>
            <a:schemeClr val="bg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spcAft>
                <a:spcPts val="0"/>
              </a:spcAft>
            </a:pPr>
            <a:r>
              <a:rPr lang="en-US" sz="1100" kern="1050" dirty="0">
                <a:solidFill>
                  <a:srgbClr val="1F3660"/>
                </a:solidFill>
                <a:effectLst/>
                <a:latin typeface="Calibri" panose="020F0502020204030204"/>
                <a:ea typeface="等线" panose="02010600030101010101" pitchFamily="2" charset="-122"/>
              </a:rPr>
              <a:t>10.6</a:t>
            </a:r>
            <a:endParaRPr lang="zh-CN" sz="1050" kern="1050" dirty="0">
              <a:effectLst/>
              <a:latin typeface="Times New Roman" panose="02020603050405020304"/>
              <a:ea typeface="宋体" panose="02010600030101010101" pitchFamily="2" charset="-122"/>
            </a:endParaRPr>
          </a:p>
        </p:txBody>
      </p:sp>
      <p:sp>
        <p:nvSpPr>
          <p:cNvPr id="33" name="文本框 1641073551"/>
          <p:cNvSpPr txBox="1"/>
          <p:nvPr/>
        </p:nvSpPr>
        <p:spPr>
          <a:xfrm>
            <a:off x="4555083" y="3862868"/>
            <a:ext cx="733425" cy="169277"/>
          </a:xfrm>
          <a:prstGeom prst="rect">
            <a:avLst/>
          </a:prstGeom>
          <a:solidFill>
            <a:schemeClr val="bg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spcAft>
                <a:spcPts val="0"/>
              </a:spcAft>
            </a:pPr>
            <a:r>
              <a:rPr lang="en-US" sz="1100" kern="1050">
                <a:solidFill>
                  <a:srgbClr val="1F3660"/>
                </a:solidFill>
                <a:effectLst/>
                <a:latin typeface="Calibri" panose="020F0502020204030204"/>
                <a:ea typeface="等线" panose="02010600030101010101" pitchFamily="2" charset="-122"/>
              </a:rPr>
              <a:t>212</a:t>
            </a:r>
            <a:endParaRPr lang="zh-CN" sz="1050" kern="1050">
              <a:effectLst/>
              <a:latin typeface="Times New Roman" panose="02020603050405020304"/>
              <a:ea typeface="宋体" panose="02010600030101010101" pitchFamily="2" charset="-122"/>
            </a:endParaRPr>
          </a:p>
        </p:txBody>
      </p:sp>
      <p:sp>
        <p:nvSpPr>
          <p:cNvPr id="34" name="文本框 1641073552"/>
          <p:cNvSpPr txBox="1"/>
          <p:nvPr/>
        </p:nvSpPr>
        <p:spPr>
          <a:xfrm>
            <a:off x="5430227" y="3862868"/>
            <a:ext cx="733425" cy="169277"/>
          </a:xfrm>
          <a:prstGeom prst="rect">
            <a:avLst/>
          </a:prstGeom>
          <a:solidFill>
            <a:schemeClr val="bg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spcAft>
                <a:spcPts val="0"/>
              </a:spcAft>
            </a:pPr>
            <a:r>
              <a:rPr lang="en-US" sz="1100" kern="1050">
                <a:solidFill>
                  <a:srgbClr val="1F3660"/>
                </a:solidFill>
                <a:effectLst/>
                <a:latin typeface="Calibri" panose="020F0502020204030204"/>
                <a:ea typeface="等线" panose="02010600030101010101" pitchFamily="2" charset="-122"/>
              </a:rPr>
              <a:t>213</a:t>
            </a:r>
            <a:endParaRPr lang="zh-CN" sz="1050" kern="1050">
              <a:effectLst/>
              <a:latin typeface="Times New Roman" panose="02020603050405020304"/>
              <a:ea typeface="宋体" panose="02010600030101010101" pitchFamily="2" charset="-122"/>
            </a:endParaRPr>
          </a:p>
        </p:txBody>
      </p:sp>
      <p:sp>
        <p:nvSpPr>
          <p:cNvPr id="35" name="文本框 1641073553"/>
          <p:cNvSpPr txBox="1"/>
          <p:nvPr/>
        </p:nvSpPr>
        <p:spPr>
          <a:xfrm>
            <a:off x="6424694" y="3862868"/>
            <a:ext cx="733425" cy="169277"/>
          </a:xfrm>
          <a:prstGeom prst="rect">
            <a:avLst/>
          </a:prstGeom>
          <a:solidFill>
            <a:schemeClr val="bg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spcAft>
                <a:spcPts val="0"/>
              </a:spcAft>
            </a:pPr>
            <a:r>
              <a:rPr lang="en-US" sz="1100" kern="1050">
                <a:solidFill>
                  <a:srgbClr val="1F3660"/>
                </a:solidFill>
                <a:effectLst/>
                <a:latin typeface="Calibri" panose="020F0502020204030204"/>
                <a:ea typeface="等线" panose="02010600030101010101" pitchFamily="2" charset="-122"/>
              </a:rPr>
              <a:t>392</a:t>
            </a:r>
            <a:endParaRPr lang="zh-CN" sz="1050" kern="1050">
              <a:effectLst/>
              <a:latin typeface="Times New Roman" panose="02020603050405020304"/>
              <a:ea typeface="宋体" panose="02010600030101010101" pitchFamily="2" charset="-122"/>
            </a:endParaRPr>
          </a:p>
        </p:txBody>
      </p:sp>
      <p:sp>
        <p:nvSpPr>
          <p:cNvPr id="36" name="文本框 1641073554"/>
          <p:cNvSpPr txBox="1"/>
          <p:nvPr/>
        </p:nvSpPr>
        <p:spPr>
          <a:xfrm>
            <a:off x="7553175" y="3862868"/>
            <a:ext cx="733425" cy="169277"/>
          </a:xfrm>
          <a:prstGeom prst="rect">
            <a:avLst/>
          </a:prstGeom>
          <a:solidFill>
            <a:schemeClr val="bg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spcAft>
                <a:spcPts val="0"/>
              </a:spcAft>
            </a:pPr>
            <a:r>
              <a:rPr lang="en-US" sz="1100" kern="1050" dirty="0">
                <a:solidFill>
                  <a:srgbClr val="1F3660"/>
                </a:solidFill>
                <a:effectLst/>
                <a:latin typeface="Calibri" panose="020F0502020204030204"/>
                <a:ea typeface="等线" panose="02010600030101010101" pitchFamily="2" charset="-122"/>
              </a:rPr>
              <a:t>479</a:t>
            </a:r>
            <a:endParaRPr lang="zh-CN" sz="1050" kern="1050" dirty="0">
              <a:effectLst/>
              <a:latin typeface="Times New Roman" panose="02020603050405020304"/>
              <a:ea typeface="宋体" panose="02010600030101010101" pitchFamily="2" charset="-122"/>
            </a:endParaRPr>
          </a:p>
        </p:txBody>
      </p:sp>
      <p:grpSp>
        <p:nvGrpSpPr>
          <p:cNvPr id="8" name="Group 5"/>
          <p:cNvGrpSpPr/>
          <p:nvPr/>
        </p:nvGrpSpPr>
        <p:grpSpPr>
          <a:xfrm>
            <a:off x="10539080" y="0"/>
            <a:ext cx="1652920" cy="1699260"/>
            <a:chOff x="5105399" y="0"/>
            <a:chExt cx="1652920" cy="1699260"/>
          </a:xfrm>
        </p:grpSpPr>
        <p:pic>
          <p:nvPicPr>
            <p:cNvPr id="11"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37"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38" name="TextBox 3"/>
            <p:cNvSpPr txBox="1"/>
            <p:nvPr/>
          </p:nvSpPr>
          <p:spPr>
            <a:xfrm>
              <a:off x="5494472" y="902587"/>
              <a:ext cx="973215" cy="584775"/>
            </a:xfrm>
            <a:prstGeom prst="rect">
              <a:avLst/>
            </a:prstGeom>
            <a:noFill/>
          </p:spPr>
          <p:txBody>
            <a:bodyPr wrap="none" rtlCol="0">
              <a:spAutoFit/>
            </a:bodyPr>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39" name="Group 9"/>
          <p:cNvGrpSpPr/>
          <p:nvPr/>
        </p:nvGrpSpPr>
        <p:grpSpPr>
          <a:xfrm>
            <a:off x="10446950" y="0"/>
            <a:ext cx="1745050" cy="1652322"/>
            <a:chOff x="10446950" y="0"/>
            <a:chExt cx="1745050" cy="1652322"/>
          </a:xfrm>
        </p:grpSpPr>
        <p:pic>
          <p:nvPicPr>
            <p:cNvPr id="40"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41"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42" name="Group 19"/>
          <p:cNvGrpSpPr/>
          <p:nvPr/>
        </p:nvGrpSpPr>
        <p:grpSpPr>
          <a:xfrm>
            <a:off x="10240225" y="0"/>
            <a:ext cx="1951774" cy="1885964"/>
            <a:chOff x="10240225" y="0"/>
            <a:chExt cx="1951774" cy="1885964"/>
          </a:xfrm>
        </p:grpSpPr>
        <p:pic>
          <p:nvPicPr>
            <p:cNvPr id="43"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44"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45" name="TextBox 13"/>
            <p:cNvSpPr txBox="1"/>
            <p:nvPr/>
          </p:nvSpPr>
          <p:spPr>
            <a:xfrm>
              <a:off x="10674082" y="1019944"/>
              <a:ext cx="1097280" cy="368300"/>
            </a:xfrm>
            <a:prstGeom prst="rect">
              <a:avLst/>
            </a:prstGeom>
            <a:noFill/>
          </p:spPr>
          <p:txBody>
            <a:bodyPr wrap="none" rtlCol="0">
              <a:spAutoFit/>
            </a:bodyPr>
            <a:p>
              <a:r>
                <a:rPr lang="zh-CN" altLang="en-US" b="1">
                  <a:solidFill>
                    <a:schemeClr val="bg1"/>
                  </a:solidFill>
                </a:rPr>
                <a:t>教学课件</a:t>
              </a:r>
              <a:endParaRPr lang="zh-CN" altLang="en-US" b="1">
                <a:solidFill>
                  <a:schemeClr val="bg1"/>
                </a:solidFill>
              </a:endParaRPr>
            </a:p>
          </p:txBody>
        </p:sp>
      </p:gr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3.20 lists evidence based statement about palliative care, end of life and hospice care in COPD."/>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3" name="Title 2"/>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rPr>
              <a:t>Palliative care, end of life, and hospice care in COPD</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10241" name="图片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2835" y="1713547"/>
            <a:ext cx="6467475" cy="3362325"/>
          </a:xfrm>
          <a:prstGeom prst="rect">
            <a:avLst/>
          </a:prstGeom>
          <a:noFill/>
          <a:extLst>
            <a:ext uri="{909E8E84-426E-40DD-AFC4-6F175D3DCCD1}">
              <a14:hiddenFill xmlns:a14="http://schemas.microsoft.com/office/drawing/2010/main">
                <a:solidFill>
                  <a:srgbClr val="FFFFFF"/>
                </a:solidFill>
              </a14:hiddenFill>
            </a:ext>
          </a:extLst>
        </p:spPr>
      </p:pic>
      <p:sp>
        <p:nvSpPr>
          <p:cNvPr id="7" name="文本框 2"/>
          <p:cNvSpPr txBox="1">
            <a:spLocks noChangeArrowheads="1"/>
          </p:cNvSpPr>
          <p:nvPr/>
        </p:nvSpPr>
        <p:spPr bwMode="auto">
          <a:xfrm>
            <a:off x="2989405" y="1925359"/>
            <a:ext cx="503998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zh-CN" sz="2000" b="1" i="0" u="none" strike="noStrike" cap="none" normalizeH="0" baseline="0" dirty="0">
                <a:ln>
                  <a:noFill/>
                </a:ln>
                <a:solidFill>
                  <a:srgbClr val="FFFFFF"/>
                </a:solidFill>
                <a:effectLst/>
                <a:cs typeface="Calibri" panose="020F0502020204030204" pitchFamily="34" charset="0"/>
              </a:rPr>
              <a:t>慢阻肺病的姑息治疗、临终照护和临终关怀</a:t>
            </a:r>
            <a:endParaRPr kumimoji="0" lang="zh-CN" altLang="zh-CN" sz="2000" b="0" i="0" u="none" strike="noStrike" cap="none" normalizeH="0" baseline="0" dirty="0">
              <a:ln>
                <a:noFill/>
              </a:ln>
              <a:solidFill>
                <a:schemeClr val="tx1"/>
              </a:solidFill>
              <a:effectLst/>
            </a:endParaRPr>
          </a:p>
        </p:txBody>
      </p:sp>
      <p:sp>
        <p:nvSpPr>
          <p:cNvPr id="20" name="Text Box 3"/>
          <p:cNvSpPr txBox="1">
            <a:spLocks noChangeArrowheads="1"/>
          </p:cNvSpPr>
          <p:nvPr/>
        </p:nvSpPr>
        <p:spPr bwMode="auto">
          <a:xfrm>
            <a:off x="8418962" y="2152835"/>
            <a:ext cx="73501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400" b="1" i="0" u="none" strike="noStrike" cap="none" normalizeH="0" baseline="0" dirty="0">
                <a:ln>
                  <a:noFill/>
                </a:ln>
                <a:solidFill>
                  <a:srgbClr val="FFFFFF"/>
                </a:solidFill>
                <a:effectLst/>
                <a:cs typeface="Calibri" panose="020F0502020204030204" pitchFamily="34" charset="0"/>
              </a:rPr>
              <a:t>图 </a:t>
            </a:r>
            <a:r>
              <a:rPr kumimoji="0" lang="en-US" altLang="zh-CN" sz="1400" b="1" i="0" u="none" strike="noStrike" cap="none" normalizeH="0" baseline="0" dirty="0">
                <a:ln>
                  <a:noFill/>
                </a:ln>
                <a:solidFill>
                  <a:srgbClr val="FFFFFF"/>
                </a:solidFill>
                <a:effectLst/>
                <a:cs typeface="Calibri" panose="020F0502020204030204" pitchFamily="34" charset="0"/>
              </a:rPr>
              <a:t>3.20</a:t>
            </a:r>
            <a:endParaRPr kumimoji="0" lang="en-US" altLang="zh-CN" sz="1400" b="0" i="0" u="none" strike="noStrike" cap="none" normalizeH="0" baseline="0" dirty="0">
              <a:ln>
                <a:noFill/>
              </a:ln>
              <a:solidFill>
                <a:schemeClr val="tx1"/>
              </a:solidFill>
              <a:effectLst/>
            </a:endParaRPr>
          </a:p>
        </p:txBody>
      </p:sp>
      <p:sp>
        <p:nvSpPr>
          <p:cNvPr id="21" name="Text Box 4"/>
          <p:cNvSpPr txBox="1">
            <a:spLocks noChangeArrowheads="1"/>
          </p:cNvSpPr>
          <p:nvPr/>
        </p:nvSpPr>
        <p:spPr bwMode="auto">
          <a:xfrm>
            <a:off x="3349925" y="2653683"/>
            <a:ext cx="5436544" cy="2154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171450" marR="0" lvl="0" indent="-171450" defTabSz="914400" rtl="0" eaLnBrk="0" fontAlgn="base" latinLnBrk="0" hangingPunct="0">
              <a:spcBef>
                <a:spcPct val="0"/>
              </a:spcBef>
              <a:spcAft>
                <a:spcPts val="600"/>
              </a:spcAft>
              <a:buClr>
                <a:srgbClr val="E8A900"/>
              </a:buClr>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cs typeface="Calibri" panose="020F0502020204030204" pitchFamily="34" charset="0"/>
              </a:rPr>
              <a:t>所有</a:t>
            </a:r>
            <a:r>
              <a:rPr kumimoji="0" lang="zh-CN" altLang="en-US" sz="1200" b="0" i="0" u="none" strike="noStrike" cap="none" normalizeH="0" baseline="0" dirty="0">
                <a:ln>
                  <a:noFill/>
                </a:ln>
                <a:solidFill>
                  <a:srgbClr val="000000"/>
                </a:solidFill>
                <a:effectLst/>
                <a:cs typeface="Calibri" panose="020F0502020204030204" pitchFamily="34" charset="0"/>
              </a:rPr>
              <a:t>管理慢阻肺病的临床医生都应意识到姑息治疗对症状控制的有效性，并应用于实践</a:t>
            </a:r>
            <a:r>
              <a:rPr kumimoji="0" lang="zh-CN" altLang="en-US" sz="1200" b="1" i="0" u="none" strike="noStrike" cap="none" normalizeH="0" baseline="0" dirty="0">
                <a:ln>
                  <a:noFill/>
                </a:ln>
                <a:solidFill>
                  <a:srgbClr val="000000"/>
                </a:solidFill>
                <a:effectLst/>
                <a:cs typeface="Calibri" panose="020F0502020204030204" pitchFamily="34" charset="0"/>
              </a:rPr>
              <a:t>（</a:t>
            </a:r>
            <a:r>
              <a:rPr kumimoji="0" lang="en-US" altLang="zh-CN" sz="1200" b="1" i="0" u="none" strike="noStrike" cap="none" normalizeH="0" baseline="0" dirty="0">
                <a:ln>
                  <a:noFill/>
                </a:ln>
                <a:solidFill>
                  <a:srgbClr val="000000"/>
                </a:solidFill>
                <a:effectLst/>
                <a:cs typeface="Calibri" panose="020F0502020204030204" pitchFamily="34" charset="0"/>
              </a:rPr>
              <a:t>D</a:t>
            </a:r>
            <a:r>
              <a:rPr kumimoji="0" lang="zh-CN" altLang="en-US" sz="1200" b="1" i="0" u="none" strike="noStrike" cap="none" normalizeH="0" baseline="0" dirty="0">
                <a:ln>
                  <a:noFill/>
                </a:ln>
                <a:solidFill>
                  <a:srgbClr val="000000"/>
                </a:solidFill>
                <a:effectLst/>
                <a:cs typeface="Calibri" panose="020F0502020204030204" pitchFamily="34" charset="0"/>
              </a:rPr>
              <a:t>级证据</a:t>
            </a:r>
            <a:r>
              <a:rPr kumimoji="0" lang="zh-CN" altLang="en-US" sz="1200" b="1" i="0" u="none" strike="noStrike" cap="none" normalizeH="0" baseline="0" dirty="0" smtClean="0">
                <a:ln>
                  <a:noFill/>
                </a:ln>
                <a:solidFill>
                  <a:srgbClr val="000000"/>
                </a:solidFill>
                <a:effectLst/>
                <a:cs typeface="Calibri" panose="020F0502020204030204" pitchFamily="34" charset="0"/>
              </a:rPr>
              <a:t>）</a:t>
            </a:r>
            <a:endParaRPr kumimoji="0" lang="en-US" altLang="zh-CN" sz="1200" b="1" i="0" u="none" strike="noStrike" cap="none" normalizeH="0" baseline="0" dirty="0" smtClean="0">
              <a:ln>
                <a:noFill/>
              </a:ln>
              <a:solidFill>
                <a:srgbClr val="000000"/>
              </a:solidFill>
              <a:effectLst/>
              <a:cs typeface="Calibri" panose="020F0502020204030204" pitchFamily="34" charset="0"/>
            </a:endParaRPr>
          </a:p>
          <a:p>
            <a:pPr marL="171450" lvl="0" indent="-171450" defTabSz="914400" eaLnBrk="0" fontAlgn="base" hangingPunct="0">
              <a:spcBef>
                <a:spcPct val="0"/>
              </a:spcBef>
              <a:spcAft>
                <a:spcPts val="600"/>
              </a:spcAft>
              <a:buClr>
                <a:srgbClr val="E8A900"/>
              </a:buClr>
              <a:buFont typeface="Arial" panose="020B0604020202020204" pitchFamily="34" charset="0"/>
              <a:buChar char="•"/>
            </a:pPr>
            <a:r>
              <a:rPr lang="zh-CN" altLang="en-US" sz="1200" dirty="0">
                <a:solidFill>
                  <a:srgbClr val="000000"/>
                </a:solidFill>
                <a:cs typeface="Calibri" panose="020F0502020204030204" pitchFamily="34" charset="0"/>
              </a:rPr>
              <a:t>临终照护应包括与患者及其家属讨论他们对复苏、预立医疗意愿和期望逝世地点的看法</a:t>
            </a:r>
            <a:r>
              <a:rPr lang="zh-CN" altLang="en-US" sz="1200" b="1" dirty="0">
                <a:solidFill>
                  <a:srgbClr val="000000"/>
                </a:solidFill>
                <a:cs typeface="Calibri" panose="020F0502020204030204" pitchFamily="34" charset="0"/>
              </a:rPr>
              <a:t>（</a:t>
            </a:r>
            <a:r>
              <a:rPr lang="en-US" altLang="zh-CN" sz="1200" b="1" dirty="0">
                <a:solidFill>
                  <a:srgbClr val="000000"/>
                </a:solidFill>
                <a:cs typeface="Calibri" panose="020F0502020204030204" pitchFamily="34" charset="0"/>
              </a:rPr>
              <a:t>D</a:t>
            </a:r>
            <a:r>
              <a:rPr lang="zh-CN" altLang="en-US" sz="1200" b="1" dirty="0">
                <a:solidFill>
                  <a:srgbClr val="000000"/>
                </a:solidFill>
                <a:cs typeface="Calibri" panose="020F0502020204030204" pitchFamily="34" charset="0"/>
              </a:rPr>
              <a:t>级证据）</a:t>
            </a:r>
            <a:endParaRPr lang="en-US" altLang="zh-CN" sz="1200" b="1" dirty="0">
              <a:solidFill>
                <a:srgbClr val="000000"/>
              </a:solidFill>
              <a:cs typeface="Calibri" panose="020F0502020204030204" pitchFamily="34" charset="0"/>
            </a:endParaRPr>
          </a:p>
          <a:p>
            <a:pPr marL="171450" lvl="0" indent="-171450" defTabSz="914400" eaLnBrk="0" fontAlgn="base" hangingPunct="0">
              <a:spcBef>
                <a:spcPct val="0"/>
              </a:spcBef>
              <a:spcAft>
                <a:spcPts val="600"/>
              </a:spcAft>
              <a:buClr>
                <a:srgbClr val="E8A900"/>
              </a:buClr>
              <a:buFont typeface="Arial" panose="020B0604020202020204" pitchFamily="34" charset="0"/>
              <a:buChar char="•"/>
            </a:pPr>
            <a:r>
              <a:rPr lang="zh-CN" altLang="en-US" sz="1200" dirty="0">
                <a:solidFill>
                  <a:srgbClr val="000000"/>
                </a:solidFill>
                <a:cs typeface="Calibri" panose="020F0502020204030204" pitchFamily="34" charset="0"/>
              </a:rPr>
              <a:t>阿片类药物、神经肌肉电刺激（</a:t>
            </a:r>
            <a:r>
              <a:rPr lang="en-US" altLang="zh-CN" sz="1200" dirty="0">
                <a:solidFill>
                  <a:srgbClr val="000000"/>
                </a:solidFill>
                <a:cs typeface="Calibri" panose="020F0502020204030204" pitchFamily="34" charset="0"/>
              </a:rPr>
              <a:t>NMES</a:t>
            </a:r>
            <a:r>
              <a:rPr lang="zh-CN" altLang="en-US" sz="1200" dirty="0">
                <a:solidFill>
                  <a:srgbClr val="000000"/>
                </a:solidFill>
                <a:cs typeface="Calibri" panose="020F0502020204030204" pitchFamily="34" charset="0"/>
              </a:rPr>
              <a:t>）、氧疗以及面部风扇直吹等方法可以缓解呼吸急促</a:t>
            </a:r>
            <a:r>
              <a:rPr lang="zh-CN" altLang="en-US" sz="1200" b="1" dirty="0">
                <a:solidFill>
                  <a:srgbClr val="000000"/>
                </a:solidFill>
                <a:cs typeface="Calibri" panose="020F0502020204030204" pitchFamily="34" charset="0"/>
              </a:rPr>
              <a:t>（</a:t>
            </a:r>
            <a:r>
              <a:rPr lang="en-US" altLang="zh-CN" sz="1200" b="1" dirty="0">
                <a:solidFill>
                  <a:srgbClr val="000000"/>
                </a:solidFill>
                <a:cs typeface="Calibri" panose="020F0502020204030204" pitchFamily="34" charset="0"/>
              </a:rPr>
              <a:t>C</a:t>
            </a:r>
            <a:r>
              <a:rPr lang="zh-CN" altLang="en-US" sz="1200" b="1" dirty="0">
                <a:solidFill>
                  <a:srgbClr val="000000"/>
                </a:solidFill>
                <a:cs typeface="Calibri" panose="020F0502020204030204" pitchFamily="34" charset="0"/>
              </a:rPr>
              <a:t>级证据）</a:t>
            </a:r>
            <a:endParaRPr lang="en-US" altLang="zh-CN" sz="1200" b="1" dirty="0">
              <a:solidFill>
                <a:srgbClr val="000000"/>
              </a:solidFill>
              <a:cs typeface="Calibri" panose="020F0502020204030204" pitchFamily="34" charset="0"/>
            </a:endParaRPr>
          </a:p>
          <a:p>
            <a:pPr marL="171450" lvl="0" indent="-171450" defTabSz="914400" eaLnBrk="0" fontAlgn="base" hangingPunct="0">
              <a:spcBef>
                <a:spcPct val="0"/>
              </a:spcBef>
              <a:spcAft>
                <a:spcPts val="600"/>
              </a:spcAft>
              <a:buClr>
                <a:srgbClr val="E8A900"/>
              </a:buClr>
              <a:buFont typeface="Arial" panose="020B0604020202020204" pitchFamily="34" charset="0"/>
              <a:buChar char="•"/>
            </a:pPr>
            <a:r>
              <a:rPr lang="zh-CN" altLang="en-US" sz="1200" dirty="0">
                <a:solidFill>
                  <a:srgbClr val="000000"/>
                </a:solidFill>
                <a:cs typeface="Calibri" panose="020F0502020204030204" pitchFamily="34" charset="0"/>
              </a:rPr>
              <a:t>对于营养不良的慢阻肺病患者，应考虑补充营养</a:t>
            </a:r>
            <a:r>
              <a:rPr lang="zh-CN" altLang="en-US" sz="1200" b="1" dirty="0">
                <a:solidFill>
                  <a:srgbClr val="000000"/>
                </a:solidFill>
                <a:cs typeface="Calibri" panose="020F0502020204030204" pitchFamily="34" charset="0"/>
              </a:rPr>
              <a:t>（</a:t>
            </a:r>
            <a:r>
              <a:rPr lang="en-US" altLang="zh-CN" sz="1200" b="1" dirty="0">
                <a:solidFill>
                  <a:srgbClr val="000000"/>
                </a:solidFill>
                <a:cs typeface="Calibri" panose="020F0502020204030204" pitchFamily="34" charset="0"/>
              </a:rPr>
              <a:t>B</a:t>
            </a:r>
            <a:r>
              <a:rPr lang="zh-CN" altLang="en-US" sz="1200" b="1" dirty="0">
                <a:solidFill>
                  <a:srgbClr val="000000"/>
                </a:solidFill>
                <a:cs typeface="Calibri" panose="020F0502020204030204" pitchFamily="34" charset="0"/>
              </a:rPr>
              <a:t>级证据）</a:t>
            </a:r>
            <a:r>
              <a:rPr lang="zh-CN" altLang="en-US" sz="1200" dirty="0">
                <a:solidFill>
                  <a:srgbClr val="000000"/>
                </a:solidFill>
                <a:cs typeface="Calibri" panose="020F0502020204030204" pitchFamily="34" charset="0"/>
              </a:rPr>
              <a:t>，可改善呼吸肌的力量以及整体健康状况</a:t>
            </a:r>
            <a:r>
              <a:rPr lang="zh-CN" altLang="en-US" sz="1200" b="1" dirty="0">
                <a:solidFill>
                  <a:srgbClr val="000000"/>
                </a:solidFill>
                <a:cs typeface="Calibri" panose="020F0502020204030204" pitchFamily="34" charset="0"/>
              </a:rPr>
              <a:t>（</a:t>
            </a:r>
            <a:r>
              <a:rPr lang="en-US" altLang="zh-CN" sz="1200" b="1" dirty="0">
                <a:solidFill>
                  <a:srgbClr val="000000"/>
                </a:solidFill>
                <a:cs typeface="Calibri" panose="020F0502020204030204" pitchFamily="34" charset="0"/>
              </a:rPr>
              <a:t>B</a:t>
            </a:r>
            <a:r>
              <a:rPr lang="zh-CN" altLang="en-US" sz="1200" b="1" dirty="0">
                <a:solidFill>
                  <a:srgbClr val="000000"/>
                </a:solidFill>
                <a:cs typeface="Calibri" panose="020F0502020204030204" pitchFamily="34" charset="0"/>
              </a:rPr>
              <a:t>级证据）</a:t>
            </a:r>
            <a:endParaRPr lang="en-US" altLang="zh-CN" sz="1200" b="1" dirty="0">
              <a:solidFill>
                <a:srgbClr val="000000"/>
              </a:solidFill>
              <a:cs typeface="Calibri" panose="020F0502020204030204" pitchFamily="34" charset="0"/>
            </a:endParaRPr>
          </a:p>
          <a:p>
            <a:pPr marL="171450" lvl="0" indent="-171450" defTabSz="914400" eaLnBrk="0" fontAlgn="base" hangingPunct="0">
              <a:spcBef>
                <a:spcPct val="0"/>
              </a:spcBef>
              <a:spcAft>
                <a:spcPts val="600"/>
              </a:spcAft>
              <a:buClr>
                <a:srgbClr val="E8A900"/>
              </a:buClr>
              <a:buFont typeface="Arial" panose="020B0604020202020204" pitchFamily="34" charset="0"/>
              <a:buChar char="•"/>
            </a:pPr>
            <a:r>
              <a:rPr lang="zh-CN" altLang="en-US" sz="1200" dirty="0">
                <a:solidFill>
                  <a:srgbClr val="000000"/>
                </a:solidFill>
                <a:cs typeface="Calibri" panose="020F0502020204030204" pitchFamily="34" charset="0"/>
              </a:rPr>
              <a:t>可通过自我管理教育、肺康复、营养支持和身心干预措施来改善疲劳</a:t>
            </a:r>
            <a:r>
              <a:rPr lang="zh-CN" altLang="en-US" sz="1200" b="1" dirty="0">
                <a:solidFill>
                  <a:srgbClr val="000000"/>
                </a:solidFill>
                <a:cs typeface="Calibri" panose="020F0502020204030204" pitchFamily="34" charset="0"/>
              </a:rPr>
              <a:t>（</a:t>
            </a:r>
            <a:r>
              <a:rPr lang="en-US" altLang="zh-CN" sz="1200" b="1" dirty="0">
                <a:solidFill>
                  <a:srgbClr val="000000"/>
                </a:solidFill>
                <a:cs typeface="Calibri" panose="020F0502020204030204" pitchFamily="34" charset="0"/>
              </a:rPr>
              <a:t>B</a:t>
            </a:r>
            <a:r>
              <a:rPr lang="zh-CN" altLang="en-US" sz="1200" b="1" dirty="0">
                <a:solidFill>
                  <a:srgbClr val="000000"/>
                </a:solidFill>
                <a:cs typeface="Calibri" panose="020F0502020204030204" pitchFamily="34" charset="0"/>
              </a:rPr>
              <a:t>级证据</a:t>
            </a:r>
            <a:r>
              <a:rPr lang="zh-CN" altLang="en-US" sz="1200" b="1" dirty="0" smtClean="0">
                <a:solidFill>
                  <a:srgbClr val="000000"/>
                </a:solidFill>
                <a:cs typeface="Calibri" panose="020F0502020204030204" pitchFamily="34" charset="0"/>
              </a:rPr>
              <a:t>）</a:t>
            </a:r>
            <a:endParaRPr kumimoji="0" lang="zh-CN" altLang="en-US" sz="1200" b="0" i="0" u="none" strike="noStrike" cap="none" normalizeH="0" baseline="0" dirty="0">
              <a:ln>
                <a:noFill/>
              </a:ln>
              <a:solidFill>
                <a:schemeClr val="tx1"/>
              </a:solidFill>
              <a:effectLst/>
            </a:endParaRPr>
          </a:p>
        </p:txBody>
      </p:sp>
      <p:grpSp>
        <p:nvGrpSpPr>
          <p:cNvPr id="2" name="Group 5"/>
          <p:cNvGrpSpPr/>
          <p:nvPr/>
        </p:nvGrpSpPr>
        <p:grpSpPr>
          <a:xfrm>
            <a:off x="10539080" y="0"/>
            <a:ext cx="1652920" cy="1699260"/>
            <a:chOff x="5105399" y="0"/>
            <a:chExt cx="1652920" cy="1699260"/>
          </a:xfrm>
        </p:grpSpPr>
        <p:pic>
          <p:nvPicPr>
            <p:cNvPr id="22"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23"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24"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25" name="Group 9"/>
          <p:cNvGrpSpPr/>
          <p:nvPr/>
        </p:nvGrpSpPr>
        <p:grpSpPr>
          <a:xfrm>
            <a:off x="10446950" y="0"/>
            <a:ext cx="1745050" cy="1652322"/>
            <a:chOff x="10446950" y="0"/>
            <a:chExt cx="1745050" cy="1652322"/>
          </a:xfrm>
        </p:grpSpPr>
        <p:pic>
          <p:nvPicPr>
            <p:cNvPr id="26"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27"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28" name="Group 19"/>
          <p:cNvGrpSpPr/>
          <p:nvPr/>
        </p:nvGrpSpPr>
        <p:grpSpPr>
          <a:xfrm>
            <a:off x="10240225" y="0"/>
            <a:ext cx="1951774" cy="1885964"/>
            <a:chOff x="10240225" y="0"/>
            <a:chExt cx="1951774" cy="1885964"/>
          </a:xfrm>
        </p:grpSpPr>
        <p:pic>
          <p:nvPicPr>
            <p:cNvPr id="29"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30"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31"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3.21 from the GOLD report 2025 is a table of symptoms, disorders and surgical and bronchoscopic interventions."/>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3" name="Title 2"/>
          <p:cNvSpPr>
            <a:spLocks noGrp="1"/>
          </p:cNvSpPr>
          <p:nvPr>
            <p:ph type="ctrTitle"/>
          </p:nvPr>
        </p:nvSpPr>
        <p:spPr>
          <a:xfrm>
            <a:off x="1524000" y="-2387600"/>
            <a:ext cx="9144000" cy="2387600"/>
          </a:xfrm>
        </p:spPr>
        <p:txBody>
          <a:bodyPr vert="horz" lIns="91440" tIns="45720" rIns="91440" bIns="45720" rtlCol="0" anchor="b">
            <a:normAutofit fontScale="90000"/>
          </a:bodyPr>
          <a:lstStyle/>
          <a:p>
            <a:pPr>
              <a:lnSpc>
                <a:spcPct val="100000"/>
              </a:lnSpc>
            </a:pPr>
            <a:r>
              <a:rPr lang="en-AU" dirty="0">
                <a:latin typeface="+mj-lt"/>
                <a:ea typeface="+mn-ea"/>
              </a:rPr>
              <a:t>Overview of current and proposed surgical and bronchoscopic interventions for people with COPD</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11265" name="图片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8000" y="1023652"/>
            <a:ext cx="6524625" cy="4876800"/>
          </a:xfrm>
          <a:prstGeom prst="rect">
            <a:avLst/>
          </a:prstGeom>
          <a:noFill/>
          <a:extLst>
            <a:ext uri="{909E8E84-426E-40DD-AFC4-6F175D3DCCD1}">
              <a14:hiddenFill xmlns:a14="http://schemas.microsoft.com/office/drawing/2010/main">
                <a:solidFill>
                  <a:srgbClr val="FFFFFF"/>
                </a:solidFill>
              </a14:hiddenFill>
            </a:ext>
          </a:extLst>
        </p:spPr>
      </p:pic>
      <p:sp>
        <p:nvSpPr>
          <p:cNvPr id="11" name="文本框 2"/>
          <p:cNvSpPr txBox="1">
            <a:spLocks noChangeArrowheads="1"/>
          </p:cNvSpPr>
          <p:nvPr/>
        </p:nvSpPr>
        <p:spPr bwMode="auto">
          <a:xfrm>
            <a:off x="3086617" y="1252531"/>
            <a:ext cx="5486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zh-CN" sz="2000" b="1" i="0" u="none" strike="noStrike" cap="none" normalizeH="0" baseline="0" dirty="0">
                <a:ln>
                  <a:noFill/>
                </a:ln>
                <a:solidFill>
                  <a:srgbClr val="FFFFFF"/>
                </a:solidFill>
                <a:effectLst/>
                <a:cs typeface="Calibri" panose="020F0502020204030204" pitchFamily="34" charset="0"/>
              </a:rPr>
              <a:t>慢阻肺病患者的外科手术和支气管介入术概览</a:t>
            </a:r>
            <a:endParaRPr kumimoji="0" lang="zh-CN" altLang="zh-CN" sz="2000" b="0" i="0" u="none" strike="noStrike" cap="none" normalizeH="0" baseline="0" dirty="0">
              <a:ln>
                <a:noFill/>
              </a:ln>
              <a:solidFill>
                <a:schemeClr val="tx1"/>
              </a:solidFill>
              <a:effectLst/>
            </a:endParaRPr>
          </a:p>
        </p:txBody>
      </p:sp>
      <p:sp>
        <p:nvSpPr>
          <p:cNvPr id="20" name="Text Box 15"/>
          <p:cNvSpPr txBox="1">
            <a:spLocks noChangeArrowheads="1"/>
          </p:cNvSpPr>
          <p:nvPr/>
        </p:nvSpPr>
        <p:spPr bwMode="auto">
          <a:xfrm>
            <a:off x="8496143" y="1448422"/>
            <a:ext cx="73501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400" b="1" i="0" u="none" strike="noStrike" cap="none" normalizeH="0" baseline="0" dirty="0">
                <a:ln>
                  <a:noFill/>
                </a:ln>
                <a:solidFill>
                  <a:srgbClr val="FFFFFF"/>
                </a:solidFill>
                <a:effectLst/>
                <a:cs typeface="Calibri" panose="020F0502020204030204" pitchFamily="34" charset="0"/>
              </a:rPr>
              <a:t>图 </a:t>
            </a:r>
            <a:r>
              <a:rPr kumimoji="0" lang="en-US" altLang="zh-CN" sz="1400" b="1" i="0" u="none" strike="noStrike" cap="none" normalizeH="0" baseline="0" dirty="0">
                <a:ln>
                  <a:noFill/>
                </a:ln>
                <a:solidFill>
                  <a:srgbClr val="FFFFFF"/>
                </a:solidFill>
                <a:effectLst/>
                <a:cs typeface="Calibri" panose="020F0502020204030204" pitchFamily="34" charset="0"/>
              </a:rPr>
              <a:t>3.21</a:t>
            </a:r>
            <a:endParaRPr kumimoji="0" lang="en-US" altLang="zh-CN" sz="1400" b="0" i="0" u="none" strike="noStrike" cap="none" normalizeH="0" baseline="0" dirty="0">
              <a:ln>
                <a:noFill/>
              </a:ln>
              <a:solidFill>
                <a:schemeClr val="tx1"/>
              </a:solidFill>
              <a:effectLst/>
            </a:endParaRPr>
          </a:p>
        </p:txBody>
      </p:sp>
      <p:sp>
        <p:nvSpPr>
          <p:cNvPr id="21" name="Text Box 13"/>
          <p:cNvSpPr txBox="1">
            <a:spLocks noChangeArrowheads="1"/>
          </p:cNvSpPr>
          <p:nvPr/>
        </p:nvSpPr>
        <p:spPr bwMode="auto">
          <a:xfrm>
            <a:off x="3256625" y="2196615"/>
            <a:ext cx="45402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200" b="1" i="0" u="none" strike="noStrike" cap="none" normalizeH="0" baseline="0" dirty="0">
                <a:ln>
                  <a:noFill/>
                </a:ln>
                <a:solidFill>
                  <a:srgbClr val="1F3661"/>
                </a:solidFill>
                <a:effectLst/>
                <a:cs typeface="Calibri" panose="020F0502020204030204" pitchFamily="34" charset="0"/>
              </a:rPr>
              <a:t>症状</a:t>
            </a:r>
            <a:endParaRPr kumimoji="0" lang="zh-CN" altLang="en-US" sz="1800" b="0" i="0" u="none" strike="noStrike" cap="none" normalizeH="0" baseline="0" dirty="0">
              <a:ln>
                <a:noFill/>
              </a:ln>
              <a:solidFill>
                <a:srgbClr val="1F3661"/>
              </a:solidFill>
              <a:effectLst/>
            </a:endParaRPr>
          </a:p>
        </p:txBody>
      </p:sp>
      <p:sp>
        <p:nvSpPr>
          <p:cNvPr id="22" name="Text Box 5"/>
          <p:cNvSpPr txBox="1">
            <a:spLocks noChangeArrowheads="1"/>
          </p:cNvSpPr>
          <p:nvPr/>
        </p:nvSpPr>
        <p:spPr bwMode="auto">
          <a:xfrm>
            <a:off x="4347240" y="2196615"/>
            <a:ext cx="116840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1200" b="1" i="0" u="none" strike="noStrike" cap="none" normalizeH="0" baseline="0" dirty="0">
                <a:ln>
                  <a:noFill/>
                </a:ln>
                <a:solidFill>
                  <a:srgbClr val="1F3661"/>
                </a:solidFill>
                <a:effectLst/>
                <a:cs typeface="Calibri" panose="020F0502020204030204" pitchFamily="34" charset="0"/>
              </a:rPr>
              <a:t>慢性粘液高分泌</a:t>
            </a:r>
            <a:endParaRPr kumimoji="0" lang="zh-CN" altLang="en-US" sz="1800" b="0" i="0" u="none" strike="noStrike" cap="none" normalizeH="0" baseline="0" dirty="0">
              <a:ln>
                <a:noFill/>
              </a:ln>
              <a:solidFill>
                <a:srgbClr val="1F3661"/>
              </a:solidFill>
              <a:effectLst/>
            </a:endParaRPr>
          </a:p>
        </p:txBody>
      </p:sp>
      <p:sp>
        <p:nvSpPr>
          <p:cNvPr id="23" name="Text Box 4"/>
          <p:cNvSpPr txBox="1">
            <a:spLocks noChangeArrowheads="1"/>
          </p:cNvSpPr>
          <p:nvPr/>
        </p:nvSpPr>
        <p:spPr bwMode="auto">
          <a:xfrm>
            <a:off x="6210005" y="2196615"/>
            <a:ext cx="71913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1200" b="1" i="0" u="none" strike="noStrike" cap="none" normalizeH="0" baseline="0" dirty="0">
                <a:ln>
                  <a:noFill/>
                </a:ln>
                <a:solidFill>
                  <a:srgbClr val="1F3661"/>
                </a:solidFill>
                <a:effectLst/>
                <a:cs typeface="Calibri" panose="020F0502020204030204" pitchFamily="34" charset="0"/>
              </a:rPr>
              <a:t>急性加重</a:t>
            </a:r>
            <a:endParaRPr kumimoji="0" lang="zh-CN" altLang="en-US" sz="1800" b="0" i="0" u="none" strike="noStrike" cap="none" normalizeH="0" baseline="0" dirty="0">
              <a:ln>
                <a:noFill/>
              </a:ln>
              <a:solidFill>
                <a:srgbClr val="1F3661"/>
              </a:solidFill>
              <a:effectLst/>
            </a:endParaRPr>
          </a:p>
        </p:txBody>
      </p:sp>
      <p:sp>
        <p:nvSpPr>
          <p:cNvPr id="24" name="Text Box 3"/>
          <p:cNvSpPr txBox="1">
            <a:spLocks noChangeArrowheads="1"/>
          </p:cNvSpPr>
          <p:nvPr/>
        </p:nvSpPr>
        <p:spPr bwMode="auto">
          <a:xfrm>
            <a:off x="7982939" y="2196615"/>
            <a:ext cx="71913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1200" b="1" i="0" u="none" strike="noStrike" cap="none" normalizeH="0" baseline="0" dirty="0">
                <a:ln>
                  <a:noFill/>
                </a:ln>
                <a:solidFill>
                  <a:srgbClr val="1F3661"/>
                </a:solidFill>
                <a:effectLst/>
                <a:cs typeface="Calibri" panose="020F0502020204030204" pitchFamily="34" charset="0"/>
              </a:rPr>
              <a:t>呼吸困难</a:t>
            </a:r>
            <a:endParaRPr kumimoji="0" lang="zh-CN" altLang="en-US" sz="1800" b="0" i="0" u="none" strike="noStrike" cap="none" normalizeH="0" baseline="0" dirty="0">
              <a:ln>
                <a:noFill/>
              </a:ln>
              <a:solidFill>
                <a:srgbClr val="1F3661"/>
              </a:solidFill>
              <a:effectLst/>
            </a:endParaRPr>
          </a:p>
        </p:txBody>
      </p:sp>
      <p:sp>
        <p:nvSpPr>
          <p:cNvPr id="25" name="Text Box 14"/>
          <p:cNvSpPr txBox="1">
            <a:spLocks noChangeArrowheads="1"/>
          </p:cNvSpPr>
          <p:nvPr/>
        </p:nvSpPr>
        <p:spPr bwMode="auto">
          <a:xfrm>
            <a:off x="3256625" y="3131804"/>
            <a:ext cx="71913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200" b="1" i="0" u="none" strike="noStrike" cap="none" normalizeH="0" baseline="0" dirty="0">
                <a:ln>
                  <a:noFill/>
                </a:ln>
                <a:solidFill>
                  <a:srgbClr val="1F3661"/>
                </a:solidFill>
                <a:effectLst/>
                <a:cs typeface="Calibri" panose="020F0502020204030204" pitchFamily="34" charset="0"/>
              </a:rPr>
              <a:t>疾病类型</a:t>
            </a:r>
            <a:endParaRPr kumimoji="0" lang="zh-CN" altLang="en-US" sz="1800" b="0" i="0" u="none" strike="noStrike" cap="none" normalizeH="0" baseline="0" dirty="0">
              <a:ln>
                <a:noFill/>
              </a:ln>
              <a:solidFill>
                <a:srgbClr val="1F3661"/>
              </a:solidFill>
              <a:effectLst/>
            </a:endParaRPr>
          </a:p>
        </p:txBody>
      </p:sp>
      <p:sp>
        <p:nvSpPr>
          <p:cNvPr id="26" name="Text Box 12"/>
          <p:cNvSpPr txBox="1">
            <a:spLocks noChangeArrowheads="1"/>
          </p:cNvSpPr>
          <p:nvPr/>
        </p:nvSpPr>
        <p:spPr bwMode="auto">
          <a:xfrm>
            <a:off x="3256625" y="4421780"/>
            <a:ext cx="82708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zh-CN" sz="1200" b="1" i="0" u="none" strike="noStrike" cap="none" normalizeH="0" baseline="0" dirty="0">
                <a:ln>
                  <a:noFill/>
                </a:ln>
                <a:solidFill>
                  <a:srgbClr val="1F3661"/>
                </a:solidFill>
                <a:effectLst/>
                <a:cs typeface="Calibri" panose="020F0502020204030204" pitchFamily="34" charset="0"/>
              </a:rPr>
              <a:t>外科手术和支气管镜介入术</a:t>
            </a:r>
            <a:endParaRPr kumimoji="0" lang="zh-CN" altLang="zh-CN" sz="1800" b="0" i="0" u="none" strike="noStrike" cap="none" normalizeH="0" baseline="0" dirty="0">
              <a:ln>
                <a:noFill/>
              </a:ln>
              <a:solidFill>
                <a:srgbClr val="1F3661"/>
              </a:solidFill>
              <a:effectLst/>
            </a:endParaRPr>
          </a:p>
        </p:txBody>
      </p:sp>
      <p:sp>
        <p:nvSpPr>
          <p:cNvPr id="27" name="Text Box 9"/>
          <p:cNvSpPr txBox="1">
            <a:spLocks noChangeArrowheads="1"/>
          </p:cNvSpPr>
          <p:nvPr/>
        </p:nvSpPr>
        <p:spPr bwMode="auto">
          <a:xfrm>
            <a:off x="4346440" y="3131804"/>
            <a:ext cx="117000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88900" marR="0" lvl="0" indent="-88900" defTabSz="914400" rtl="0" eaLnBrk="0" fontAlgn="base" latinLnBrk="0" hangingPunct="0">
              <a:spcBef>
                <a:spcPct val="0"/>
              </a:spcBef>
              <a:spcAft>
                <a:spcPct val="0"/>
              </a:spcAft>
              <a:buClrTx/>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cs typeface="Calibri" panose="020F0502020204030204" pitchFamily="34" charset="0"/>
              </a:rPr>
              <a:t>慢性</a:t>
            </a:r>
            <a:r>
              <a:rPr kumimoji="0" lang="zh-CN" altLang="en-US" sz="1200" b="0" i="0" u="none" strike="noStrike" cap="none" normalizeH="0" baseline="0" dirty="0">
                <a:ln>
                  <a:noFill/>
                </a:ln>
                <a:solidFill>
                  <a:srgbClr val="000000"/>
                </a:solidFill>
                <a:effectLst/>
                <a:cs typeface="Calibri" panose="020F0502020204030204" pitchFamily="34" charset="0"/>
              </a:rPr>
              <a:t>支气管炎</a:t>
            </a:r>
            <a:endParaRPr kumimoji="0" lang="zh-CN" altLang="en-US" sz="1200" b="0" i="0" u="none" strike="noStrike" cap="none" normalizeH="0" baseline="0" dirty="0">
              <a:ln>
                <a:noFill/>
              </a:ln>
              <a:solidFill>
                <a:schemeClr val="tx1"/>
              </a:solidFill>
              <a:effectLst/>
            </a:endParaRPr>
          </a:p>
        </p:txBody>
      </p:sp>
      <p:sp>
        <p:nvSpPr>
          <p:cNvPr id="28" name="Text Box 10"/>
          <p:cNvSpPr txBox="1">
            <a:spLocks noChangeArrowheads="1"/>
          </p:cNvSpPr>
          <p:nvPr/>
        </p:nvSpPr>
        <p:spPr bwMode="auto">
          <a:xfrm>
            <a:off x="5777573" y="2854805"/>
            <a:ext cx="158400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88900" marR="0" lvl="0" indent="-88900" defTabSz="914400" rtl="0" eaLnBrk="0" fontAlgn="base" latinLnBrk="0" hangingPunct="0">
              <a:spcBef>
                <a:spcPct val="0"/>
              </a:spcBef>
              <a:spcAft>
                <a:spcPct val="0"/>
              </a:spcAft>
              <a:buClrTx/>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latin typeface="+mn-lt"/>
                <a:cs typeface="Calibri" panose="020F0502020204030204" pitchFamily="34" charset="0"/>
              </a:rPr>
              <a:t>急性</a:t>
            </a:r>
            <a:r>
              <a:rPr kumimoji="0" lang="zh-CN" altLang="en-US" sz="1200" b="0" i="0" u="none" strike="noStrike" cap="none" normalizeH="0" baseline="0" dirty="0">
                <a:ln>
                  <a:noFill/>
                </a:ln>
                <a:solidFill>
                  <a:srgbClr val="000000"/>
                </a:solidFill>
                <a:effectLst/>
                <a:latin typeface="+mn-lt"/>
                <a:cs typeface="Calibri" panose="020F0502020204030204" pitchFamily="34" charset="0"/>
              </a:rPr>
              <a:t>和慢性支气管炎</a:t>
            </a:r>
            <a:endParaRPr kumimoji="0" lang="zh-CN" altLang="en-US" sz="1200" b="0" i="0" u="none" strike="noStrike" cap="none" normalizeH="0" baseline="0" dirty="0">
              <a:ln>
                <a:noFill/>
              </a:ln>
              <a:solidFill>
                <a:schemeClr val="tx1"/>
              </a:solidFill>
              <a:effectLst/>
              <a:latin typeface="+mn-lt"/>
            </a:endParaRPr>
          </a:p>
          <a:p>
            <a:pPr marL="88900" marR="0" lvl="0" indent="-88900" defTabSz="914400" rtl="0" eaLnBrk="0" fontAlgn="base" latinLnBrk="0" hangingPunct="0">
              <a:spcBef>
                <a:spcPct val="0"/>
              </a:spcBef>
              <a:spcAft>
                <a:spcPct val="0"/>
              </a:spcAft>
              <a:buClrTx/>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latin typeface="+mn-lt"/>
                <a:cs typeface="Calibri" panose="020F0502020204030204" pitchFamily="34" charset="0"/>
              </a:rPr>
              <a:t>肺大疱</a:t>
            </a:r>
            <a:endParaRPr kumimoji="0" lang="zh-CN" altLang="en-US" sz="1200" b="0" i="0" u="none" strike="noStrike" cap="none" normalizeH="0" baseline="0" dirty="0">
              <a:ln>
                <a:noFill/>
              </a:ln>
              <a:solidFill>
                <a:schemeClr val="tx1"/>
              </a:solidFill>
              <a:effectLst/>
              <a:latin typeface="+mn-lt"/>
            </a:endParaRPr>
          </a:p>
          <a:p>
            <a:pPr marL="88900" marR="0" lvl="0" indent="-88900" defTabSz="914400" rtl="0" eaLnBrk="0" fontAlgn="base" latinLnBrk="0" hangingPunct="0">
              <a:spcBef>
                <a:spcPct val="0"/>
              </a:spcBef>
              <a:spcAft>
                <a:spcPct val="0"/>
              </a:spcAft>
              <a:buClrTx/>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latin typeface="+mn-lt"/>
                <a:cs typeface="Calibri" panose="020F0502020204030204" pitchFamily="34" charset="0"/>
              </a:rPr>
              <a:t>肺气肿</a:t>
            </a:r>
            <a:endParaRPr kumimoji="0" lang="zh-CN" altLang="en-US" sz="1200" b="0" i="0" u="none" strike="noStrike" cap="none" normalizeH="0" baseline="0" dirty="0">
              <a:ln>
                <a:noFill/>
              </a:ln>
              <a:solidFill>
                <a:schemeClr val="tx1"/>
              </a:solidFill>
              <a:effectLst/>
              <a:latin typeface="+mn-lt"/>
            </a:endParaRPr>
          </a:p>
          <a:p>
            <a:pPr marL="88900" marR="0" lvl="0" indent="-88900" defTabSz="914400" rtl="0" eaLnBrk="0" fontAlgn="base" latinLnBrk="0" hangingPunct="0">
              <a:spcBef>
                <a:spcPct val="0"/>
              </a:spcBef>
              <a:spcAft>
                <a:spcPct val="0"/>
              </a:spcAft>
              <a:buClrTx/>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latin typeface="+mn-lt"/>
                <a:cs typeface="Calibri" panose="020F0502020204030204" pitchFamily="34" charset="0"/>
              </a:rPr>
              <a:t>气管</a:t>
            </a:r>
            <a:r>
              <a:rPr kumimoji="0" lang="zh-CN" altLang="en-US" sz="1200" b="0" i="0" u="none" strike="noStrike" cap="none" normalizeH="0" baseline="0" dirty="0">
                <a:ln>
                  <a:noFill/>
                </a:ln>
                <a:solidFill>
                  <a:srgbClr val="000000"/>
                </a:solidFill>
                <a:effectLst/>
                <a:latin typeface="+mn-lt"/>
                <a:cs typeface="Calibri" panose="020F0502020204030204" pitchFamily="34" charset="0"/>
              </a:rPr>
              <a:t>支气管软化症</a:t>
            </a:r>
            <a:endParaRPr kumimoji="0" lang="zh-CN" altLang="en-US" sz="1200" b="0" i="0" u="none" strike="noStrike" cap="none" normalizeH="0" baseline="0" dirty="0">
              <a:ln>
                <a:noFill/>
              </a:ln>
              <a:solidFill>
                <a:schemeClr val="tx1"/>
              </a:solidFill>
              <a:effectLst/>
              <a:latin typeface="+mn-lt"/>
            </a:endParaRPr>
          </a:p>
        </p:txBody>
      </p:sp>
      <p:sp>
        <p:nvSpPr>
          <p:cNvPr id="29" name="Text Box 11"/>
          <p:cNvSpPr txBox="1">
            <a:spLocks noChangeArrowheads="1"/>
          </p:cNvSpPr>
          <p:nvPr/>
        </p:nvSpPr>
        <p:spPr bwMode="auto">
          <a:xfrm>
            <a:off x="7618608" y="2947138"/>
            <a:ext cx="14478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88900" marR="0" lvl="0" indent="-88900" defTabSz="914400" rtl="0" eaLnBrk="0" fontAlgn="base" latinLnBrk="0" hangingPunct="0">
              <a:spcBef>
                <a:spcPct val="0"/>
              </a:spcBef>
              <a:spcAft>
                <a:spcPct val="0"/>
              </a:spcAft>
              <a:buClrTx/>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latin typeface="+mn-lt"/>
                <a:cs typeface="Calibri" panose="020F0502020204030204" pitchFamily="34" charset="0"/>
              </a:rPr>
              <a:t>肺大疱</a:t>
            </a:r>
            <a:endParaRPr kumimoji="0" lang="zh-CN" altLang="en-US" sz="1200" b="0" i="0" u="none" strike="noStrike" cap="none" normalizeH="0" baseline="0" dirty="0">
              <a:ln>
                <a:noFill/>
              </a:ln>
              <a:solidFill>
                <a:schemeClr val="tx1"/>
              </a:solidFill>
              <a:effectLst/>
              <a:latin typeface="+mn-lt"/>
            </a:endParaRPr>
          </a:p>
          <a:p>
            <a:pPr marL="88900" marR="0" lvl="0" indent="-88900" defTabSz="914400" rtl="0" eaLnBrk="0" fontAlgn="base" latinLnBrk="0" hangingPunct="0">
              <a:spcBef>
                <a:spcPct val="0"/>
              </a:spcBef>
              <a:spcAft>
                <a:spcPct val="0"/>
              </a:spcAft>
              <a:buClrTx/>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latin typeface="+mn-lt"/>
                <a:cs typeface="Calibri" panose="020F0502020204030204" pitchFamily="34" charset="0"/>
              </a:rPr>
              <a:t>肺气肿</a:t>
            </a:r>
            <a:endParaRPr kumimoji="0" lang="zh-CN" altLang="en-US" sz="1200" b="0" i="0" u="none" strike="noStrike" cap="none" normalizeH="0" baseline="0" dirty="0">
              <a:ln>
                <a:noFill/>
              </a:ln>
              <a:solidFill>
                <a:schemeClr val="tx1"/>
              </a:solidFill>
              <a:effectLst/>
              <a:latin typeface="+mn-lt"/>
            </a:endParaRPr>
          </a:p>
          <a:p>
            <a:pPr marL="88900" marR="0" lvl="0" indent="-88900" defTabSz="914400" rtl="0" eaLnBrk="0" fontAlgn="base" latinLnBrk="0" hangingPunct="0">
              <a:spcBef>
                <a:spcPct val="0"/>
              </a:spcBef>
              <a:spcAft>
                <a:spcPct val="0"/>
              </a:spcAft>
              <a:buClrTx/>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latin typeface="+mn-lt"/>
                <a:cs typeface="Calibri" panose="020F0502020204030204" pitchFamily="34" charset="0"/>
              </a:rPr>
              <a:t>气管</a:t>
            </a:r>
            <a:r>
              <a:rPr kumimoji="0" lang="zh-CN" altLang="en-US" sz="1200" b="0" i="0" u="none" strike="noStrike" cap="none" normalizeH="0" baseline="0" dirty="0">
                <a:ln>
                  <a:noFill/>
                </a:ln>
                <a:solidFill>
                  <a:srgbClr val="000000"/>
                </a:solidFill>
                <a:effectLst/>
                <a:latin typeface="+mn-lt"/>
                <a:cs typeface="Calibri" panose="020F0502020204030204" pitchFamily="34" charset="0"/>
              </a:rPr>
              <a:t>支气管软化症</a:t>
            </a:r>
            <a:endParaRPr kumimoji="0" lang="zh-CN" altLang="en-US" sz="1200" b="0" i="0" u="none" strike="noStrike" cap="none" normalizeH="0" baseline="0" dirty="0">
              <a:ln>
                <a:noFill/>
              </a:ln>
              <a:solidFill>
                <a:schemeClr val="tx1"/>
              </a:solidFill>
              <a:effectLst/>
              <a:latin typeface="+mn-lt"/>
            </a:endParaRPr>
          </a:p>
        </p:txBody>
      </p:sp>
      <p:sp>
        <p:nvSpPr>
          <p:cNvPr id="30" name="Text Box 8"/>
          <p:cNvSpPr txBox="1">
            <a:spLocks noChangeArrowheads="1"/>
          </p:cNvSpPr>
          <p:nvPr/>
        </p:nvSpPr>
        <p:spPr bwMode="auto">
          <a:xfrm>
            <a:off x="4346440" y="4514113"/>
            <a:ext cx="1170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88900" marR="0" lvl="0" indent="-88900" defTabSz="914400" rtl="0" eaLnBrk="0" fontAlgn="base" latinLnBrk="0" hangingPunct="0">
              <a:spcBef>
                <a:spcPct val="0"/>
              </a:spcBef>
              <a:spcAft>
                <a:spcPct val="0"/>
              </a:spcAft>
              <a:buClrTx/>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latin typeface="+mn-lt"/>
                <a:cs typeface="Calibri" panose="020F0502020204030204" pitchFamily="34" charset="0"/>
              </a:rPr>
              <a:t>液氮</a:t>
            </a:r>
            <a:r>
              <a:rPr kumimoji="0" lang="zh-CN" altLang="en-US" sz="1200" b="0" i="0" u="none" strike="noStrike" cap="none" normalizeH="0" baseline="0" dirty="0">
                <a:ln>
                  <a:noFill/>
                </a:ln>
                <a:solidFill>
                  <a:srgbClr val="000000"/>
                </a:solidFill>
                <a:effectLst/>
                <a:latin typeface="+mn-lt"/>
                <a:cs typeface="Calibri" panose="020F0502020204030204" pitchFamily="34" charset="0"/>
              </a:rPr>
              <a:t>冷冻喷雾</a:t>
            </a:r>
            <a:endParaRPr kumimoji="0" lang="zh-CN" altLang="en-US" sz="1200" b="0" i="0" u="none" strike="noStrike" cap="none" normalizeH="0" baseline="0" dirty="0">
              <a:ln>
                <a:noFill/>
              </a:ln>
              <a:solidFill>
                <a:schemeClr val="tx1"/>
              </a:solidFill>
              <a:effectLst/>
              <a:latin typeface="+mn-lt"/>
            </a:endParaRPr>
          </a:p>
          <a:p>
            <a:pPr marL="88900" marR="0" lvl="0" indent="-88900" defTabSz="914400" rtl="0" eaLnBrk="0" fontAlgn="base" latinLnBrk="0" hangingPunct="0">
              <a:spcBef>
                <a:spcPct val="0"/>
              </a:spcBef>
              <a:spcAft>
                <a:spcPct val="0"/>
              </a:spcAft>
              <a:buClrTx/>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latin typeface="+mn-lt"/>
                <a:cs typeface="Calibri" panose="020F0502020204030204" pitchFamily="34" charset="0"/>
              </a:rPr>
              <a:t>支气管</a:t>
            </a:r>
            <a:r>
              <a:rPr kumimoji="0" lang="zh-CN" altLang="en-US" sz="1200" b="0" i="0" u="none" strike="noStrike" cap="none" normalizeH="0" baseline="0" dirty="0">
                <a:ln>
                  <a:noFill/>
                </a:ln>
                <a:solidFill>
                  <a:srgbClr val="000000"/>
                </a:solidFill>
                <a:effectLst/>
                <a:latin typeface="+mn-lt"/>
                <a:cs typeface="Calibri" panose="020F0502020204030204" pitchFamily="34" charset="0"/>
              </a:rPr>
              <a:t>流变成形</a:t>
            </a:r>
            <a:endParaRPr kumimoji="0" lang="zh-CN" altLang="en-US" sz="1200" b="0" i="0" u="none" strike="noStrike" cap="none" normalizeH="0" baseline="0" dirty="0">
              <a:ln>
                <a:noFill/>
              </a:ln>
              <a:solidFill>
                <a:schemeClr val="tx1"/>
              </a:solidFill>
              <a:effectLst/>
              <a:latin typeface="+mn-lt"/>
            </a:endParaRPr>
          </a:p>
        </p:txBody>
      </p:sp>
      <p:sp>
        <p:nvSpPr>
          <p:cNvPr id="31" name="Text Box 7"/>
          <p:cNvSpPr txBox="1">
            <a:spLocks noChangeArrowheads="1"/>
          </p:cNvSpPr>
          <p:nvPr/>
        </p:nvSpPr>
        <p:spPr bwMode="auto">
          <a:xfrm>
            <a:off x="5777573" y="4606446"/>
            <a:ext cx="158400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88900" marR="0" lvl="0" indent="-88900" defTabSz="914400" rtl="0" eaLnBrk="0" fontAlgn="base" latinLnBrk="0" hangingPunct="0">
              <a:spcBef>
                <a:spcPct val="0"/>
              </a:spcBef>
              <a:spcAft>
                <a:spcPct val="0"/>
              </a:spcAft>
              <a:buClrTx/>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cs typeface="Calibri" panose="020F0502020204030204" pitchFamily="34" charset="0"/>
              </a:rPr>
              <a:t>靶</a:t>
            </a:r>
            <a:r>
              <a:rPr kumimoji="0" lang="zh-CN" altLang="en-US" sz="1200" b="0" i="0" u="none" strike="noStrike" cap="none" normalizeH="0" baseline="0" dirty="0">
                <a:ln>
                  <a:noFill/>
                </a:ln>
                <a:solidFill>
                  <a:srgbClr val="000000"/>
                </a:solidFill>
                <a:effectLst/>
                <a:cs typeface="Calibri" panose="020F0502020204030204" pitchFamily="34" charset="0"/>
              </a:rPr>
              <a:t>向肺去神经术</a:t>
            </a:r>
            <a:endParaRPr kumimoji="0" lang="zh-CN" altLang="en-US" sz="1200" b="0" i="0" u="none" strike="noStrike" cap="none" normalizeH="0" baseline="0" dirty="0">
              <a:ln>
                <a:noFill/>
              </a:ln>
              <a:solidFill>
                <a:schemeClr val="tx1"/>
              </a:solidFill>
              <a:effectLst/>
            </a:endParaRPr>
          </a:p>
        </p:txBody>
      </p:sp>
      <p:sp>
        <p:nvSpPr>
          <p:cNvPr id="32" name="Text Box 6"/>
          <p:cNvSpPr txBox="1">
            <a:spLocks noChangeArrowheads="1"/>
          </p:cNvSpPr>
          <p:nvPr/>
        </p:nvSpPr>
        <p:spPr bwMode="auto">
          <a:xfrm>
            <a:off x="7618608" y="3960115"/>
            <a:ext cx="144780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88900" marR="0" lvl="0" indent="-88900" defTabSz="914400" rtl="0" eaLnBrk="0" fontAlgn="base" latinLnBrk="0" hangingPunct="0">
              <a:spcBef>
                <a:spcPct val="0"/>
              </a:spcBef>
              <a:spcAft>
                <a:spcPct val="0"/>
              </a:spcAft>
              <a:buClrTx/>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latin typeface="+mn-lt"/>
                <a:cs typeface="Calibri" panose="020F0502020204030204" pitchFamily="34" charset="0"/>
              </a:rPr>
              <a:t>巨大</a:t>
            </a:r>
            <a:r>
              <a:rPr kumimoji="0" lang="zh-CN" altLang="en-US" sz="1200" b="0" i="0" u="none" strike="noStrike" cap="none" normalizeH="0" baseline="0" dirty="0">
                <a:ln>
                  <a:noFill/>
                </a:ln>
                <a:solidFill>
                  <a:srgbClr val="000000"/>
                </a:solidFill>
                <a:effectLst/>
                <a:latin typeface="+mn-lt"/>
                <a:cs typeface="Calibri" panose="020F0502020204030204" pitchFamily="34" charset="0"/>
              </a:rPr>
              <a:t>肺大疱切除术</a:t>
            </a:r>
            <a:endParaRPr kumimoji="0" lang="zh-CN" altLang="en-US" sz="1200" b="0" i="0" u="none" strike="noStrike" cap="none" normalizeH="0" baseline="0" dirty="0">
              <a:ln>
                <a:noFill/>
              </a:ln>
              <a:solidFill>
                <a:schemeClr val="tx1"/>
              </a:solidFill>
              <a:effectLst/>
              <a:latin typeface="+mn-lt"/>
            </a:endParaRPr>
          </a:p>
          <a:p>
            <a:pPr marL="88900" marR="0" lvl="0" indent="-88900" defTabSz="914400" rtl="0" eaLnBrk="0" fontAlgn="base" latinLnBrk="0" hangingPunct="0">
              <a:spcBef>
                <a:spcPct val="0"/>
              </a:spcBef>
              <a:spcAft>
                <a:spcPct val="0"/>
              </a:spcAft>
              <a:buClrTx/>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latin typeface="+mn-lt"/>
                <a:cs typeface="Calibri" panose="020F0502020204030204" pitchFamily="34" charset="0"/>
              </a:rPr>
              <a:t>大气</a:t>
            </a:r>
            <a:r>
              <a:rPr kumimoji="0" lang="zh-CN" altLang="en-US" sz="1200" b="0" i="0" u="none" strike="noStrike" cap="none" normalizeH="0" baseline="0" dirty="0">
                <a:ln>
                  <a:noFill/>
                </a:ln>
                <a:solidFill>
                  <a:srgbClr val="000000"/>
                </a:solidFill>
                <a:effectLst/>
                <a:latin typeface="+mn-lt"/>
                <a:cs typeface="Calibri" panose="020F0502020204030204" pitchFamily="34" charset="0"/>
              </a:rPr>
              <a:t>道支架置入</a:t>
            </a:r>
            <a:endParaRPr kumimoji="0" lang="zh-CN" altLang="en-US" sz="1200" b="0" i="0" u="none" strike="noStrike" cap="none" normalizeH="0" baseline="0" dirty="0">
              <a:ln>
                <a:noFill/>
              </a:ln>
              <a:solidFill>
                <a:schemeClr val="tx1"/>
              </a:solidFill>
              <a:effectLst/>
              <a:latin typeface="+mn-lt"/>
            </a:endParaRPr>
          </a:p>
          <a:p>
            <a:pPr marL="88900" marR="0" lvl="0" indent="-88900" defTabSz="914400" rtl="0" eaLnBrk="0" fontAlgn="base" latinLnBrk="0" hangingPunct="0">
              <a:spcBef>
                <a:spcPct val="0"/>
              </a:spcBef>
              <a:spcAft>
                <a:spcPct val="0"/>
              </a:spcAft>
              <a:buClrTx/>
              <a:buSzTx/>
              <a:buFont typeface="Arial" panose="020B0604020202020204" pitchFamily="34" charset="0"/>
              <a:buChar char="•"/>
            </a:pPr>
            <a:r>
              <a:rPr kumimoji="0" lang="en-US" altLang="zh-CN" sz="1200" b="0" i="0" u="none" strike="noStrike" cap="none" normalizeH="0" baseline="0" dirty="0" smtClean="0">
                <a:ln>
                  <a:noFill/>
                </a:ln>
                <a:solidFill>
                  <a:srgbClr val="000000"/>
                </a:solidFill>
                <a:effectLst/>
                <a:latin typeface="+mn-lt"/>
                <a:cs typeface="Calibri" panose="020F0502020204030204" pitchFamily="34" charset="0"/>
              </a:rPr>
              <a:t>EBV</a:t>
            </a:r>
            <a:endParaRPr kumimoji="0" lang="en-US" altLang="zh-CN" sz="1200" b="0" i="0" u="none" strike="noStrike" cap="none" normalizeH="0" baseline="0" dirty="0">
              <a:ln>
                <a:noFill/>
              </a:ln>
              <a:solidFill>
                <a:schemeClr val="tx1"/>
              </a:solidFill>
              <a:effectLst/>
              <a:latin typeface="+mn-lt"/>
            </a:endParaRPr>
          </a:p>
          <a:p>
            <a:pPr marL="88900" marR="0" lvl="0" indent="-88900" defTabSz="914400" rtl="0" eaLnBrk="0" fontAlgn="base" latinLnBrk="0" hangingPunct="0">
              <a:spcBef>
                <a:spcPct val="0"/>
              </a:spcBef>
              <a:spcAft>
                <a:spcPct val="0"/>
              </a:spcAft>
              <a:buClrTx/>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latin typeface="+mn-lt"/>
                <a:cs typeface="Calibri" panose="020F0502020204030204" pitchFamily="34" charset="0"/>
              </a:rPr>
              <a:t>肺</a:t>
            </a:r>
            <a:r>
              <a:rPr kumimoji="0" lang="zh-CN" altLang="en-US" sz="1200" b="0" i="0" u="none" strike="noStrike" cap="none" normalizeH="0" baseline="0" dirty="0">
                <a:ln>
                  <a:noFill/>
                </a:ln>
                <a:solidFill>
                  <a:srgbClr val="000000"/>
                </a:solidFill>
                <a:effectLst/>
                <a:latin typeface="+mn-lt"/>
                <a:cs typeface="Calibri" panose="020F0502020204030204" pitchFamily="34" charset="0"/>
              </a:rPr>
              <a:t>线圈</a:t>
            </a:r>
            <a:endParaRPr kumimoji="0" lang="zh-CN" altLang="en-US" sz="1200" b="0" i="0" u="none" strike="noStrike" cap="none" normalizeH="0" baseline="0" dirty="0">
              <a:ln>
                <a:noFill/>
              </a:ln>
              <a:solidFill>
                <a:schemeClr val="tx1"/>
              </a:solidFill>
              <a:effectLst/>
              <a:latin typeface="+mn-lt"/>
            </a:endParaRPr>
          </a:p>
          <a:p>
            <a:pPr marL="88900" marR="0" lvl="0" indent="-88900" defTabSz="914400" rtl="0" eaLnBrk="0" fontAlgn="base" latinLnBrk="0" hangingPunct="0">
              <a:spcBef>
                <a:spcPct val="0"/>
              </a:spcBef>
              <a:spcAft>
                <a:spcPct val="0"/>
              </a:spcAft>
              <a:buClrTx/>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latin typeface="+mn-lt"/>
                <a:cs typeface="Calibri" panose="020F0502020204030204" pitchFamily="34" charset="0"/>
              </a:rPr>
              <a:t>热</a:t>
            </a:r>
            <a:r>
              <a:rPr kumimoji="0" lang="zh-CN" altLang="en-US" sz="1200" b="0" i="0" u="none" strike="noStrike" cap="none" normalizeH="0" baseline="0" dirty="0">
                <a:ln>
                  <a:noFill/>
                </a:ln>
                <a:solidFill>
                  <a:srgbClr val="000000"/>
                </a:solidFill>
                <a:effectLst/>
                <a:latin typeface="+mn-lt"/>
                <a:cs typeface="Calibri" panose="020F0502020204030204" pitchFamily="34" charset="0"/>
              </a:rPr>
              <a:t>蒸汽消融术</a:t>
            </a:r>
            <a:endParaRPr kumimoji="0" lang="zh-CN" altLang="en-US" sz="1200" b="0" i="0" u="none" strike="noStrike" cap="none" normalizeH="0" baseline="0" dirty="0">
              <a:ln>
                <a:noFill/>
              </a:ln>
              <a:solidFill>
                <a:schemeClr val="tx1"/>
              </a:solidFill>
              <a:effectLst/>
              <a:latin typeface="+mn-lt"/>
            </a:endParaRPr>
          </a:p>
          <a:p>
            <a:pPr marL="88900" marR="0" lvl="0" indent="-88900" defTabSz="914400" rtl="0" eaLnBrk="0" fontAlgn="base" latinLnBrk="0" hangingPunct="0">
              <a:spcBef>
                <a:spcPct val="0"/>
              </a:spcBef>
              <a:spcAft>
                <a:spcPct val="0"/>
              </a:spcAft>
              <a:buClrTx/>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latin typeface="+mn-lt"/>
                <a:cs typeface="Calibri" panose="020F0502020204030204" pitchFamily="34" charset="0"/>
              </a:rPr>
              <a:t>肺</a:t>
            </a:r>
            <a:r>
              <a:rPr kumimoji="0" lang="zh-CN" altLang="en-US" sz="1200" b="0" i="0" u="none" strike="noStrike" cap="none" normalizeH="0" baseline="0" dirty="0">
                <a:ln>
                  <a:noFill/>
                </a:ln>
                <a:solidFill>
                  <a:srgbClr val="000000"/>
                </a:solidFill>
                <a:effectLst/>
                <a:latin typeface="+mn-lt"/>
                <a:cs typeface="Calibri" panose="020F0502020204030204" pitchFamily="34" charset="0"/>
              </a:rPr>
              <a:t>封堵</a:t>
            </a:r>
            <a:endParaRPr kumimoji="0" lang="zh-CN" altLang="en-US" sz="1200" b="0" i="0" u="none" strike="noStrike" cap="none" normalizeH="0" baseline="0" dirty="0">
              <a:ln>
                <a:noFill/>
              </a:ln>
              <a:solidFill>
                <a:schemeClr val="tx1"/>
              </a:solidFill>
              <a:effectLst/>
              <a:latin typeface="+mn-lt"/>
            </a:endParaRPr>
          </a:p>
          <a:p>
            <a:pPr marL="88900" marR="0" lvl="0" indent="-88900" defTabSz="914400" rtl="0" eaLnBrk="0" fontAlgn="base" latinLnBrk="0" hangingPunct="0">
              <a:spcBef>
                <a:spcPct val="0"/>
              </a:spcBef>
              <a:spcAft>
                <a:spcPct val="0"/>
              </a:spcAft>
              <a:buClrTx/>
              <a:buSzTx/>
              <a:buFont typeface="Arial" panose="020B0604020202020204" pitchFamily="34" charset="0"/>
              <a:buChar char="•"/>
            </a:pPr>
            <a:r>
              <a:rPr kumimoji="0" lang="en-US" altLang="zh-CN" sz="1200" b="0" i="0" u="none" strike="noStrike" cap="none" normalizeH="0" baseline="0" dirty="0" smtClean="0">
                <a:ln>
                  <a:noFill/>
                </a:ln>
                <a:solidFill>
                  <a:srgbClr val="000000"/>
                </a:solidFill>
                <a:effectLst/>
                <a:latin typeface="+mn-lt"/>
                <a:cs typeface="Calibri" panose="020F0502020204030204" pitchFamily="34" charset="0"/>
              </a:rPr>
              <a:t>LVRS</a:t>
            </a:r>
            <a:endParaRPr kumimoji="0" lang="en-US" altLang="zh-CN" sz="1200" b="0" i="0" u="none" strike="noStrike" cap="none" normalizeH="0" baseline="0" dirty="0">
              <a:ln>
                <a:noFill/>
              </a:ln>
              <a:solidFill>
                <a:schemeClr val="tx1"/>
              </a:solidFill>
              <a:effectLst/>
              <a:latin typeface="+mn-lt"/>
            </a:endParaRPr>
          </a:p>
          <a:p>
            <a:pPr marL="88900" marR="0" lvl="0" indent="-88900" defTabSz="914400" rtl="0" eaLnBrk="0" fontAlgn="base" latinLnBrk="0" hangingPunct="0">
              <a:spcBef>
                <a:spcPct val="0"/>
              </a:spcBef>
              <a:spcAft>
                <a:spcPct val="0"/>
              </a:spcAft>
              <a:buClrTx/>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latin typeface="+mn-lt"/>
                <a:cs typeface="Calibri" panose="020F0502020204030204" pitchFamily="34" charset="0"/>
              </a:rPr>
              <a:t>肺移植</a:t>
            </a:r>
            <a:endParaRPr kumimoji="0" lang="zh-CN" altLang="en-US" sz="1200" b="0" i="0" u="none" strike="noStrike" cap="none" normalizeH="0" baseline="0" dirty="0">
              <a:ln>
                <a:noFill/>
              </a:ln>
              <a:solidFill>
                <a:schemeClr val="tx1"/>
              </a:solidFill>
              <a:effectLst/>
              <a:latin typeface="+mn-lt"/>
            </a:endParaRPr>
          </a:p>
        </p:txBody>
      </p:sp>
      <p:grpSp>
        <p:nvGrpSpPr>
          <p:cNvPr id="2" name="Group 5"/>
          <p:cNvGrpSpPr/>
          <p:nvPr/>
        </p:nvGrpSpPr>
        <p:grpSpPr>
          <a:xfrm>
            <a:off x="10539080" y="0"/>
            <a:ext cx="1652920" cy="1699260"/>
            <a:chOff x="5105399" y="0"/>
            <a:chExt cx="1652920" cy="1699260"/>
          </a:xfrm>
        </p:grpSpPr>
        <p:pic>
          <p:nvPicPr>
            <p:cNvPr id="33"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34"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35"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36" name="Group 9"/>
          <p:cNvGrpSpPr/>
          <p:nvPr/>
        </p:nvGrpSpPr>
        <p:grpSpPr>
          <a:xfrm>
            <a:off x="10446950" y="0"/>
            <a:ext cx="1745050" cy="1652322"/>
            <a:chOff x="10446950" y="0"/>
            <a:chExt cx="1745050" cy="1652322"/>
          </a:xfrm>
        </p:grpSpPr>
        <p:pic>
          <p:nvPicPr>
            <p:cNvPr id="37"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38"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39" name="Group 19"/>
          <p:cNvGrpSpPr/>
          <p:nvPr/>
        </p:nvGrpSpPr>
        <p:grpSpPr>
          <a:xfrm>
            <a:off x="10240225" y="0"/>
            <a:ext cx="1951774" cy="1885964"/>
            <a:chOff x="10240225" y="0"/>
            <a:chExt cx="1951774" cy="1885964"/>
          </a:xfrm>
        </p:grpSpPr>
        <p:pic>
          <p:nvPicPr>
            <p:cNvPr id="40"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41"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42"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3.27 gives evidence based statements for interventional therapy in stable COPD under the headings lung volume reduction surgery, bullectomy, transplantation, bronchoscopic interventions and under study."/>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3" name="Title 2"/>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rPr>
              <a:t>Interventional therapy in stable COPD</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12307" name="图片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0362" y="513184"/>
            <a:ext cx="6391275" cy="5562600"/>
          </a:xfrm>
          <a:prstGeom prst="rect">
            <a:avLst/>
          </a:prstGeom>
          <a:noFill/>
          <a:extLst>
            <a:ext uri="{909E8E84-426E-40DD-AFC4-6F175D3DCCD1}">
              <a14:hiddenFill xmlns:a14="http://schemas.microsoft.com/office/drawing/2010/main">
                <a:solidFill>
                  <a:srgbClr val="FFFFFF"/>
                </a:solidFill>
              </a14:hiddenFill>
            </a:ext>
          </a:extLst>
        </p:spPr>
      </p:pic>
      <p:sp>
        <p:nvSpPr>
          <p:cNvPr id="35" name="文本框 2"/>
          <p:cNvSpPr txBox="1">
            <a:spLocks noChangeArrowheads="1"/>
          </p:cNvSpPr>
          <p:nvPr/>
        </p:nvSpPr>
        <p:spPr bwMode="auto">
          <a:xfrm>
            <a:off x="3325018" y="4346133"/>
            <a:ext cx="10112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200" b="1" i="0" u="none" strike="noStrike" cap="none" normalizeH="0" baseline="0" dirty="0">
                <a:ln>
                  <a:noFill/>
                </a:ln>
                <a:solidFill>
                  <a:srgbClr val="1F3661"/>
                </a:solidFill>
                <a:effectLst/>
                <a:cs typeface="Calibri" panose="020F0502020204030204" pitchFamily="34" charset="0"/>
              </a:rPr>
              <a:t>支气管镜介入治疗</a:t>
            </a:r>
            <a:endParaRPr kumimoji="0" lang="zh-CN" altLang="en-US" sz="1800" b="0" i="0" u="none" strike="noStrike" cap="none" normalizeH="0" baseline="0" dirty="0">
              <a:ln>
                <a:noFill/>
              </a:ln>
              <a:solidFill>
                <a:srgbClr val="1F3661"/>
              </a:solidFill>
              <a:effectLst/>
            </a:endParaRPr>
          </a:p>
        </p:txBody>
      </p:sp>
      <p:sp>
        <p:nvSpPr>
          <p:cNvPr id="36" name="Text Box 26"/>
          <p:cNvSpPr txBox="1">
            <a:spLocks noChangeArrowheads="1"/>
          </p:cNvSpPr>
          <p:nvPr/>
        </p:nvSpPr>
        <p:spPr bwMode="auto">
          <a:xfrm>
            <a:off x="3325018" y="5108384"/>
            <a:ext cx="10112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zh-CN" sz="1200" b="1" i="0" u="none" strike="noStrike" cap="none" normalizeH="0" baseline="0" dirty="0">
                <a:ln>
                  <a:noFill/>
                </a:ln>
                <a:solidFill>
                  <a:srgbClr val="1F3661"/>
                </a:solidFill>
                <a:effectLst/>
                <a:cs typeface="Calibri" panose="020F0502020204030204" pitchFamily="34" charset="0"/>
              </a:rPr>
              <a:t>研究中的支气管镜介入治疗</a:t>
            </a:r>
            <a:endParaRPr kumimoji="0" lang="zh-CN" altLang="zh-CN" sz="1800" b="0" i="0" u="none" strike="noStrike" cap="none" normalizeH="0" baseline="0" dirty="0">
              <a:ln>
                <a:noFill/>
              </a:ln>
              <a:solidFill>
                <a:srgbClr val="1F3661"/>
              </a:solidFill>
              <a:effectLst/>
            </a:endParaRPr>
          </a:p>
        </p:txBody>
      </p:sp>
      <p:sp>
        <p:nvSpPr>
          <p:cNvPr id="37" name="Text Box 27"/>
          <p:cNvSpPr txBox="1">
            <a:spLocks noChangeArrowheads="1"/>
          </p:cNvSpPr>
          <p:nvPr/>
        </p:nvSpPr>
        <p:spPr bwMode="auto">
          <a:xfrm>
            <a:off x="4673600" y="1663721"/>
            <a:ext cx="43195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171450" marR="0" lvl="0" indent="-171450" defTabSz="914400" rtl="0" eaLnBrk="0" fontAlgn="base" latinLnBrk="0" hangingPunct="0">
              <a:spcBef>
                <a:spcPct val="0"/>
              </a:spcBef>
              <a:spcAft>
                <a:spcPts val="1200"/>
              </a:spcAft>
              <a:buClr>
                <a:srgbClr val="E8A900"/>
              </a:buClr>
              <a:buSzTx/>
              <a:buFont typeface="Arial" panose="020B0604020202020204" pitchFamily="34" charset="0"/>
              <a:buChar char="•"/>
            </a:pPr>
            <a:r>
              <a:rPr kumimoji="0" lang="zh-CN" altLang="en-US" sz="1000" b="0" i="0" u="none" strike="noStrike" cap="none" normalizeH="0" baseline="0" dirty="0" smtClean="0">
                <a:ln>
                  <a:noFill/>
                </a:ln>
                <a:solidFill>
                  <a:srgbClr val="000000"/>
                </a:solidFill>
                <a:effectLst/>
                <a:cs typeface="Calibri" panose="020F0502020204030204" pitchFamily="34" charset="0"/>
              </a:rPr>
              <a:t>对于</a:t>
            </a:r>
            <a:r>
              <a:rPr kumimoji="0" lang="zh-CN" altLang="en-US" sz="1000" b="0" i="0" u="none" strike="noStrike" cap="none" normalizeH="0" baseline="0" dirty="0">
                <a:ln>
                  <a:noFill/>
                </a:ln>
                <a:solidFill>
                  <a:srgbClr val="000000"/>
                </a:solidFill>
                <a:effectLst/>
                <a:cs typeface="Calibri" panose="020F0502020204030204" pitchFamily="34" charset="0"/>
              </a:rPr>
              <a:t>上叶肺气肿且康复后运动能力低的重度肺气肿患者，肺减容术可提高生存率</a:t>
            </a:r>
            <a:r>
              <a:rPr kumimoji="0" lang="zh-CN" altLang="en-US" sz="1000" b="1" i="0" u="none" strike="noStrike" cap="none" normalizeH="0" baseline="0" dirty="0">
                <a:ln>
                  <a:noFill/>
                </a:ln>
                <a:solidFill>
                  <a:srgbClr val="000000"/>
                </a:solidFill>
                <a:effectLst/>
                <a:cs typeface="Calibri" panose="020F0502020204030204" pitchFamily="34" charset="0"/>
              </a:rPr>
              <a:t>（</a:t>
            </a:r>
            <a:r>
              <a:rPr kumimoji="0" lang="en-US" altLang="zh-CN" sz="1000" b="1" i="0" u="none" strike="noStrike" cap="none" normalizeH="0" baseline="0" dirty="0">
                <a:ln>
                  <a:noFill/>
                </a:ln>
                <a:solidFill>
                  <a:srgbClr val="000000"/>
                </a:solidFill>
                <a:effectLst/>
                <a:cs typeface="Calibri" panose="020F0502020204030204" pitchFamily="34" charset="0"/>
              </a:rPr>
              <a:t>A</a:t>
            </a:r>
            <a:r>
              <a:rPr kumimoji="0" lang="zh-CN" altLang="en-US" sz="1000" b="1" i="0" u="none" strike="noStrike" cap="none" normalizeH="0" baseline="0" dirty="0">
                <a:ln>
                  <a:noFill/>
                </a:ln>
                <a:solidFill>
                  <a:srgbClr val="000000"/>
                </a:solidFill>
                <a:effectLst/>
                <a:cs typeface="Calibri" panose="020F0502020204030204" pitchFamily="34" charset="0"/>
              </a:rPr>
              <a:t>级证据）</a:t>
            </a:r>
            <a:endParaRPr kumimoji="0" lang="zh-CN" altLang="en-US" sz="1000" b="0" i="0" u="none" strike="noStrike" cap="none" normalizeH="0" baseline="0" dirty="0">
              <a:ln>
                <a:noFill/>
              </a:ln>
              <a:solidFill>
                <a:schemeClr val="tx1"/>
              </a:solidFill>
              <a:effectLst/>
            </a:endParaRPr>
          </a:p>
        </p:txBody>
      </p:sp>
      <p:sp>
        <p:nvSpPr>
          <p:cNvPr id="38" name="Text Box 28"/>
          <p:cNvSpPr txBox="1">
            <a:spLocks noChangeArrowheads="1"/>
          </p:cNvSpPr>
          <p:nvPr/>
        </p:nvSpPr>
        <p:spPr bwMode="auto">
          <a:xfrm>
            <a:off x="4664269" y="2189895"/>
            <a:ext cx="43195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spAutoFit/>
          </a:bodyPr>
          <a:lstStyle/>
          <a:p>
            <a:pPr marL="171450" marR="0" lvl="0" indent="-171450" defTabSz="914400" rtl="0" eaLnBrk="0" fontAlgn="base" latinLnBrk="0" hangingPunct="0">
              <a:spcBef>
                <a:spcPct val="0"/>
              </a:spcBef>
              <a:spcAft>
                <a:spcPts val="1200"/>
              </a:spcAft>
              <a:buClr>
                <a:srgbClr val="E8A900"/>
              </a:buClr>
              <a:buSzTx/>
              <a:buFont typeface="Arial" panose="020B0604020202020204" pitchFamily="34" charset="0"/>
              <a:buChar char="•"/>
            </a:pPr>
            <a:r>
              <a:rPr kumimoji="0" lang="zh-CN" altLang="en-US" sz="1000" b="0" i="0" u="none" strike="noStrike" cap="none" normalizeH="0" baseline="0" dirty="0" smtClean="0">
                <a:ln>
                  <a:noFill/>
                </a:ln>
                <a:solidFill>
                  <a:srgbClr val="000000"/>
                </a:solidFill>
                <a:effectLst/>
                <a:cs typeface="Calibri" panose="020F0502020204030204" pitchFamily="34" charset="0"/>
              </a:rPr>
              <a:t>在</a:t>
            </a:r>
            <a:r>
              <a:rPr kumimoji="0" lang="zh-CN" altLang="en-US" sz="1000" b="0" i="0" u="none" strike="noStrike" cap="none" normalizeH="0" baseline="0" dirty="0">
                <a:ln>
                  <a:noFill/>
                </a:ln>
                <a:solidFill>
                  <a:srgbClr val="000000"/>
                </a:solidFill>
                <a:effectLst/>
                <a:cs typeface="Calibri" panose="020F0502020204030204" pitchFamily="34" charset="0"/>
              </a:rPr>
              <a:t>特定患者中，肺大疱切除术可减轻呼吸困难、改善肺功能和运动耐量</a:t>
            </a:r>
            <a:r>
              <a:rPr kumimoji="0" lang="zh-CN" altLang="en-US" sz="1000" b="1" i="0" u="none" strike="noStrike" cap="none" normalizeH="0" baseline="0" dirty="0">
                <a:ln>
                  <a:noFill/>
                </a:ln>
                <a:solidFill>
                  <a:srgbClr val="000000"/>
                </a:solidFill>
                <a:effectLst/>
                <a:cs typeface="Calibri" panose="020F0502020204030204" pitchFamily="34" charset="0"/>
              </a:rPr>
              <a:t>（</a:t>
            </a:r>
            <a:r>
              <a:rPr kumimoji="0" lang="en-US" altLang="zh-CN" sz="1000" b="1" i="0" u="none" strike="noStrike" cap="none" normalizeH="0" baseline="0" dirty="0">
                <a:ln>
                  <a:noFill/>
                </a:ln>
                <a:solidFill>
                  <a:srgbClr val="000000"/>
                </a:solidFill>
                <a:effectLst/>
                <a:cs typeface="Calibri" panose="020F0502020204030204" pitchFamily="34" charset="0"/>
              </a:rPr>
              <a:t>C</a:t>
            </a:r>
            <a:r>
              <a:rPr kumimoji="0" lang="zh-CN" altLang="en-US" sz="1000" b="1" i="0" u="none" strike="noStrike" cap="none" normalizeH="0" baseline="0" dirty="0">
                <a:ln>
                  <a:noFill/>
                </a:ln>
                <a:solidFill>
                  <a:srgbClr val="000000"/>
                </a:solidFill>
                <a:effectLst/>
                <a:cs typeface="Calibri" panose="020F0502020204030204" pitchFamily="34" charset="0"/>
              </a:rPr>
              <a:t>级证据）</a:t>
            </a:r>
            <a:endParaRPr kumimoji="0" lang="zh-CN" altLang="en-US" sz="1000" b="0" i="0" u="none" strike="noStrike" cap="none" normalizeH="0" baseline="0" dirty="0">
              <a:ln>
                <a:noFill/>
              </a:ln>
              <a:solidFill>
                <a:schemeClr val="tx1"/>
              </a:solidFill>
              <a:effectLst/>
            </a:endParaRPr>
          </a:p>
        </p:txBody>
      </p:sp>
      <p:sp>
        <p:nvSpPr>
          <p:cNvPr id="39" name="Text Box 23"/>
          <p:cNvSpPr txBox="1">
            <a:spLocks noChangeArrowheads="1"/>
          </p:cNvSpPr>
          <p:nvPr/>
        </p:nvSpPr>
        <p:spPr bwMode="auto">
          <a:xfrm>
            <a:off x="4673600" y="2741876"/>
            <a:ext cx="4319587" cy="1231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171450" marR="0" lvl="0" indent="-171450" defTabSz="914400" rtl="0" eaLnBrk="0" fontAlgn="base" latinLnBrk="0" hangingPunct="0">
              <a:spcBef>
                <a:spcPct val="0"/>
              </a:spcBef>
              <a:spcAft>
                <a:spcPts val="1200"/>
              </a:spcAft>
              <a:buClr>
                <a:srgbClr val="E8A900"/>
              </a:buClr>
              <a:buSzTx/>
              <a:buFont typeface="Arial" panose="020B0604020202020204" pitchFamily="34" charset="0"/>
              <a:buChar char="•"/>
            </a:pPr>
            <a:r>
              <a:rPr kumimoji="0" lang="zh-CN" altLang="en-US" sz="1000" b="0" i="0" u="none" strike="noStrike" cap="none" normalizeH="0" baseline="0" dirty="0" smtClean="0">
                <a:ln>
                  <a:noFill/>
                </a:ln>
                <a:solidFill>
                  <a:srgbClr val="000000"/>
                </a:solidFill>
                <a:effectLst/>
                <a:cs typeface="Calibri" panose="020F0502020204030204" pitchFamily="34" charset="0"/>
              </a:rPr>
              <a:t>在</a:t>
            </a:r>
            <a:r>
              <a:rPr kumimoji="0" lang="zh-CN" altLang="en-US" sz="1000" b="0" i="0" u="none" strike="noStrike" cap="none" normalizeH="0" baseline="0" dirty="0">
                <a:ln>
                  <a:noFill/>
                </a:ln>
                <a:solidFill>
                  <a:srgbClr val="000000"/>
                </a:solidFill>
                <a:effectLst/>
                <a:cs typeface="Calibri" panose="020F0502020204030204" pitchFamily="34" charset="0"/>
              </a:rPr>
              <a:t>适当选择的极重度慢阻肺病患者中已证实肺移植可改善生活质量和功能状态</a:t>
            </a:r>
            <a:r>
              <a:rPr kumimoji="0" lang="zh-CN" altLang="en-US" sz="1000" b="1" i="0" u="none" strike="noStrike" cap="none" normalizeH="0" baseline="0" dirty="0">
                <a:ln>
                  <a:noFill/>
                </a:ln>
                <a:solidFill>
                  <a:srgbClr val="000000"/>
                </a:solidFill>
                <a:effectLst/>
                <a:cs typeface="Calibri" panose="020F0502020204030204" pitchFamily="34" charset="0"/>
              </a:rPr>
              <a:t>（</a:t>
            </a:r>
            <a:r>
              <a:rPr kumimoji="0" lang="en-US" altLang="zh-CN" sz="1000" b="1" i="0" u="none" strike="noStrike" cap="none" normalizeH="0" baseline="0" dirty="0">
                <a:ln>
                  <a:noFill/>
                </a:ln>
                <a:solidFill>
                  <a:srgbClr val="000000"/>
                </a:solidFill>
                <a:effectLst/>
                <a:cs typeface="Calibri" panose="020F0502020204030204" pitchFamily="34" charset="0"/>
              </a:rPr>
              <a:t>C</a:t>
            </a:r>
            <a:r>
              <a:rPr kumimoji="0" lang="zh-CN" altLang="en-US" sz="1000" b="1" i="0" u="none" strike="noStrike" cap="none" normalizeH="0" baseline="0" dirty="0">
                <a:ln>
                  <a:noFill/>
                </a:ln>
                <a:solidFill>
                  <a:srgbClr val="000000"/>
                </a:solidFill>
                <a:effectLst/>
                <a:cs typeface="Calibri" panose="020F0502020204030204" pitchFamily="34" charset="0"/>
              </a:rPr>
              <a:t>级证据</a:t>
            </a:r>
            <a:r>
              <a:rPr kumimoji="0" lang="zh-CN" altLang="en-US" sz="1000" b="1" i="0" u="none" strike="noStrike" cap="none" normalizeH="0" baseline="0" dirty="0" smtClean="0">
                <a:ln>
                  <a:noFill/>
                </a:ln>
                <a:solidFill>
                  <a:srgbClr val="000000"/>
                </a:solidFill>
                <a:effectLst/>
                <a:cs typeface="Calibri" panose="020F0502020204030204" pitchFamily="34" charset="0"/>
              </a:rPr>
              <a:t>）</a:t>
            </a:r>
            <a:endParaRPr kumimoji="0" lang="en-US" altLang="zh-CN" sz="1000" b="1" i="0" u="none" strike="noStrike" cap="none" normalizeH="0" baseline="0" dirty="0" smtClean="0">
              <a:ln>
                <a:noFill/>
              </a:ln>
              <a:solidFill>
                <a:srgbClr val="000000"/>
              </a:solidFill>
              <a:effectLst/>
              <a:cs typeface="Calibri" panose="020F0502020204030204" pitchFamily="34" charset="0"/>
            </a:endParaRPr>
          </a:p>
          <a:p>
            <a:pPr marL="171450" lvl="0" indent="-171450" defTabSz="914400" eaLnBrk="0" fontAlgn="base" hangingPunct="0">
              <a:spcBef>
                <a:spcPct val="0"/>
              </a:spcBef>
              <a:spcAft>
                <a:spcPts val="1200"/>
              </a:spcAft>
              <a:buClr>
                <a:srgbClr val="E8A900"/>
              </a:buClr>
              <a:buFont typeface="Arial" panose="020B0604020202020204" pitchFamily="34" charset="0"/>
              <a:buChar char="•"/>
            </a:pPr>
            <a:r>
              <a:rPr lang="zh-CN" altLang="en-US" sz="1000" dirty="0">
                <a:solidFill>
                  <a:srgbClr val="000000"/>
                </a:solidFill>
                <a:cs typeface="Calibri" panose="020F0502020204030204" pitchFamily="34" charset="0"/>
              </a:rPr>
              <a:t>对于极重度慢阻肺病患者（</a:t>
            </a:r>
            <a:r>
              <a:rPr lang="en-US" altLang="zh-CN" sz="1000" dirty="0">
                <a:solidFill>
                  <a:srgbClr val="000000"/>
                </a:solidFill>
                <a:cs typeface="Calibri" panose="020F0502020204030204" pitchFamily="34" charset="0"/>
              </a:rPr>
              <a:t>BODE</a:t>
            </a:r>
            <a:r>
              <a:rPr lang="zh-CN" altLang="en-US" sz="1000" dirty="0">
                <a:solidFill>
                  <a:srgbClr val="000000"/>
                </a:solidFill>
                <a:cs typeface="Calibri" panose="020F0502020204030204" pitchFamily="34" charset="0"/>
              </a:rPr>
              <a:t>评分为</a:t>
            </a:r>
            <a:r>
              <a:rPr lang="en-US" altLang="zh-CN" sz="1000" dirty="0">
                <a:solidFill>
                  <a:srgbClr val="000000"/>
                </a:solidFill>
                <a:cs typeface="Calibri" panose="020F0502020204030204" pitchFamily="34" charset="0"/>
              </a:rPr>
              <a:t>7</a:t>
            </a:r>
            <a:r>
              <a:rPr lang="zh-CN" altLang="en-US" sz="1000" dirty="0">
                <a:solidFill>
                  <a:srgbClr val="000000"/>
                </a:solidFill>
                <a:cs typeface="Calibri" panose="020F0502020204030204" pitchFamily="34" charset="0"/>
              </a:rPr>
              <a:t>到</a:t>
            </a:r>
            <a:r>
              <a:rPr lang="en-US" altLang="zh-CN" sz="1000" dirty="0">
                <a:solidFill>
                  <a:srgbClr val="000000"/>
                </a:solidFill>
                <a:cs typeface="Calibri" panose="020F0502020204030204" pitchFamily="34" charset="0"/>
              </a:rPr>
              <a:t>10</a:t>
            </a:r>
            <a:r>
              <a:rPr lang="zh-CN" altLang="en-US" sz="1000" dirty="0">
                <a:solidFill>
                  <a:srgbClr val="000000"/>
                </a:solidFill>
                <a:cs typeface="Calibri" panose="020F0502020204030204" pitchFamily="34" charset="0"/>
              </a:rPr>
              <a:t>的进行性疾病，且不适合肺减容术），如果至少满足以下条件之一，可以考虑转诊进行肺移植：（</a:t>
            </a:r>
            <a:r>
              <a:rPr lang="en-US" altLang="zh-CN" sz="1000" dirty="0">
                <a:solidFill>
                  <a:srgbClr val="000000"/>
                </a:solidFill>
                <a:cs typeface="Calibri" panose="020F0502020204030204" pitchFamily="34" charset="0"/>
              </a:rPr>
              <a:t>1</a:t>
            </a:r>
            <a:r>
              <a:rPr lang="zh-CN" altLang="en-US" sz="1000" dirty="0">
                <a:solidFill>
                  <a:srgbClr val="000000"/>
                </a:solidFill>
                <a:cs typeface="Calibri" panose="020F0502020204030204" pitchFamily="34" charset="0"/>
              </a:rPr>
              <a:t>）有因急性高碳酸血症（</a:t>
            </a:r>
            <a:r>
              <a:rPr lang="en-US" altLang="zh-CN" sz="1000" dirty="0">
                <a:solidFill>
                  <a:srgbClr val="000000"/>
                </a:solidFill>
                <a:cs typeface="Calibri" panose="020F0502020204030204" pitchFamily="34" charset="0"/>
              </a:rPr>
              <a:t>PaCO</a:t>
            </a:r>
            <a:r>
              <a:rPr lang="en-US" altLang="zh-CN" sz="1000" baseline="-30000" dirty="0">
                <a:solidFill>
                  <a:srgbClr val="000000"/>
                </a:solidFill>
                <a:cs typeface="Calibri" panose="020F0502020204030204" pitchFamily="34" charset="0"/>
              </a:rPr>
              <a:t>2</a:t>
            </a:r>
            <a:r>
              <a:rPr lang="en-US" altLang="zh-CN" sz="1000" dirty="0">
                <a:solidFill>
                  <a:srgbClr val="000000"/>
                </a:solidFill>
                <a:cs typeface="Calibri" panose="020F0502020204030204" pitchFamily="34" charset="0"/>
              </a:rPr>
              <a:t> &gt; 50mmHg</a:t>
            </a:r>
            <a:r>
              <a:rPr lang="zh-CN" altLang="en-US" sz="1000" dirty="0">
                <a:solidFill>
                  <a:srgbClr val="000000"/>
                </a:solidFill>
                <a:cs typeface="Calibri" panose="020F0502020204030204" pitchFamily="34" charset="0"/>
              </a:rPr>
              <a:t>）加重而住院的历史；（</a:t>
            </a:r>
            <a:r>
              <a:rPr lang="en-US" altLang="zh-CN" sz="1000" dirty="0">
                <a:solidFill>
                  <a:srgbClr val="000000"/>
                </a:solidFill>
                <a:cs typeface="Calibri" panose="020F0502020204030204" pitchFamily="34" charset="0"/>
              </a:rPr>
              <a:t>2</a:t>
            </a:r>
            <a:r>
              <a:rPr lang="zh-CN" altLang="en-US" sz="1000" dirty="0">
                <a:solidFill>
                  <a:srgbClr val="000000"/>
                </a:solidFill>
                <a:cs typeface="Calibri" panose="020F0502020204030204" pitchFamily="34" charset="0"/>
              </a:rPr>
              <a:t>）尽管进行了氧疗，但仍患有肺动脉高压和</a:t>
            </a:r>
            <a:r>
              <a:rPr lang="en-US" altLang="zh-CN" sz="1000" dirty="0">
                <a:solidFill>
                  <a:srgbClr val="000000"/>
                </a:solidFill>
                <a:cs typeface="Calibri" panose="020F0502020204030204" pitchFamily="34" charset="0"/>
              </a:rPr>
              <a:t>/</a:t>
            </a:r>
            <a:r>
              <a:rPr lang="zh-CN" altLang="en-US" sz="1000" dirty="0">
                <a:solidFill>
                  <a:srgbClr val="000000"/>
                </a:solidFill>
                <a:cs typeface="Calibri" panose="020F0502020204030204" pitchFamily="34" charset="0"/>
              </a:rPr>
              <a:t>或肺源性心脏病；（</a:t>
            </a:r>
            <a:r>
              <a:rPr lang="en-US" altLang="zh-CN" sz="1000" dirty="0">
                <a:solidFill>
                  <a:srgbClr val="000000"/>
                </a:solidFill>
                <a:cs typeface="Calibri" panose="020F0502020204030204" pitchFamily="34" charset="0"/>
              </a:rPr>
              <a:t>3</a:t>
            </a:r>
            <a:r>
              <a:rPr lang="zh-CN" altLang="en-US" sz="1000" dirty="0">
                <a:solidFill>
                  <a:srgbClr val="000000"/>
                </a:solidFill>
                <a:cs typeface="Calibri" panose="020F0502020204030204" pitchFamily="34" charset="0"/>
              </a:rPr>
              <a:t>）</a:t>
            </a:r>
            <a:r>
              <a:rPr lang="en-US" altLang="zh-CN" sz="1000" dirty="0">
                <a:solidFill>
                  <a:srgbClr val="000000"/>
                </a:solidFill>
                <a:cs typeface="Calibri" panose="020F0502020204030204" pitchFamily="34" charset="0"/>
              </a:rPr>
              <a:t>FEV</a:t>
            </a:r>
            <a:r>
              <a:rPr lang="en-US" altLang="zh-CN" sz="1000" baseline="-30000" dirty="0">
                <a:solidFill>
                  <a:srgbClr val="000000"/>
                </a:solidFill>
                <a:cs typeface="Calibri" panose="020F0502020204030204" pitchFamily="34" charset="0"/>
              </a:rPr>
              <a:t>1</a:t>
            </a:r>
            <a:r>
              <a:rPr lang="en-US" altLang="zh-CN" sz="1000" dirty="0">
                <a:solidFill>
                  <a:srgbClr val="000000"/>
                </a:solidFill>
                <a:cs typeface="Calibri" panose="020F0502020204030204" pitchFamily="34" charset="0"/>
              </a:rPr>
              <a:t>&lt; 20%</a:t>
            </a:r>
            <a:r>
              <a:rPr lang="zh-CN" altLang="en-US" sz="1000" dirty="0">
                <a:solidFill>
                  <a:srgbClr val="000000"/>
                </a:solidFill>
                <a:cs typeface="Calibri" panose="020F0502020204030204" pitchFamily="34" charset="0"/>
              </a:rPr>
              <a:t>，且</a:t>
            </a:r>
            <a:r>
              <a:rPr lang="en-US" altLang="zh-CN" sz="1000" dirty="0" err="1">
                <a:solidFill>
                  <a:srgbClr val="000000"/>
                </a:solidFill>
                <a:cs typeface="Calibri" panose="020F0502020204030204" pitchFamily="34" charset="0"/>
              </a:rPr>
              <a:t>DLco</a:t>
            </a:r>
            <a:r>
              <a:rPr lang="en-US" altLang="zh-CN" sz="1000" dirty="0">
                <a:solidFill>
                  <a:srgbClr val="000000"/>
                </a:solidFill>
                <a:cs typeface="Calibri" panose="020F0502020204030204" pitchFamily="34" charset="0"/>
              </a:rPr>
              <a:t> &lt; 20%</a:t>
            </a:r>
            <a:r>
              <a:rPr lang="zh-CN" altLang="en-US" sz="1000" dirty="0">
                <a:solidFill>
                  <a:srgbClr val="000000"/>
                </a:solidFill>
                <a:cs typeface="Calibri" panose="020F0502020204030204" pitchFamily="34" charset="0"/>
              </a:rPr>
              <a:t>或肺气肿均匀分布</a:t>
            </a:r>
            <a:r>
              <a:rPr lang="zh-CN" altLang="en-US" sz="1000" b="1" dirty="0">
                <a:solidFill>
                  <a:srgbClr val="000000"/>
                </a:solidFill>
                <a:cs typeface="Calibri" panose="020F0502020204030204" pitchFamily="34" charset="0"/>
              </a:rPr>
              <a:t>（</a:t>
            </a:r>
            <a:r>
              <a:rPr lang="en-US" altLang="zh-CN" sz="1000" b="1" dirty="0">
                <a:solidFill>
                  <a:srgbClr val="000000"/>
                </a:solidFill>
                <a:cs typeface="Calibri" panose="020F0502020204030204" pitchFamily="34" charset="0"/>
              </a:rPr>
              <a:t>C</a:t>
            </a:r>
            <a:r>
              <a:rPr lang="zh-CN" altLang="en-US" sz="1000" b="1" dirty="0">
                <a:solidFill>
                  <a:srgbClr val="000000"/>
                </a:solidFill>
                <a:cs typeface="Calibri" panose="020F0502020204030204" pitchFamily="34" charset="0"/>
              </a:rPr>
              <a:t>级证据</a:t>
            </a:r>
            <a:r>
              <a:rPr lang="zh-CN" altLang="en-US" sz="1000" b="1" dirty="0" smtClean="0">
                <a:solidFill>
                  <a:srgbClr val="000000"/>
                </a:solidFill>
                <a:cs typeface="Calibri" panose="020F0502020204030204" pitchFamily="34" charset="0"/>
              </a:rPr>
              <a:t>）</a:t>
            </a:r>
            <a:endParaRPr kumimoji="0" lang="zh-CN" altLang="en-US" sz="1000" b="0" i="0" u="none" strike="noStrike" cap="none" normalizeH="0" baseline="0" dirty="0">
              <a:ln>
                <a:noFill/>
              </a:ln>
              <a:solidFill>
                <a:schemeClr val="tx1"/>
              </a:solidFill>
              <a:effectLst/>
            </a:endParaRPr>
          </a:p>
        </p:txBody>
      </p:sp>
      <p:sp>
        <p:nvSpPr>
          <p:cNvPr id="41" name="Text Box 29"/>
          <p:cNvSpPr txBox="1">
            <a:spLocks noChangeArrowheads="1"/>
          </p:cNvSpPr>
          <p:nvPr/>
        </p:nvSpPr>
        <p:spPr bwMode="auto">
          <a:xfrm>
            <a:off x="4664268" y="4299967"/>
            <a:ext cx="431958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171450" marR="0" lvl="0" indent="-171450" defTabSz="914400" rtl="0" eaLnBrk="0" fontAlgn="base" latinLnBrk="0" hangingPunct="0">
              <a:spcBef>
                <a:spcPct val="0"/>
              </a:spcBef>
              <a:spcAft>
                <a:spcPts val="1200"/>
              </a:spcAft>
              <a:buClr>
                <a:srgbClr val="E8A900"/>
              </a:buClr>
              <a:buSzTx/>
              <a:buFont typeface="Arial" panose="020B0604020202020204" pitchFamily="34" charset="0"/>
              <a:buChar char="•"/>
            </a:pPr>
            <a:r>
              <a:rPr kumimoji="0" lang="zh-CN" altLang="en-US" sz="1000" b="0" i="0" u="none" strike="noStrike" cap="none" normalizeH="0" baseline="0" dirty="0" smtClean="0">
                <a:ln>
                  <a:noFill/>
                </a:ln>
                <a:solidFill>
                  <a:srgbClr val="000000"/>
                </a:solidFill>
                <a:effectLst/>
                <a:cs typeface="Calibri" panose="020F0502020204030204" pitchFamily="34" charset="0"/>
              </a:rPr>
              <a:t>在</a:t>
            </a:r>
            <a:r>
              <a:rPr kumimoji="0" lang="zh-CN" altLang="en-US" sz="1000" b="0" i="0" u="none" strike="noStrike" cap="none" normalizeH="0" baseline="0" dirty="0">
                <a:ln>
                  <a:noFill/>
                </a:ln>
                <a:solidFill>
                  <a:srgbClr val="000000"/>
                </a:solidFill>
                <a:effectLst/>
                <a:cs typeface="Calibri" panose="020F0502020204030204" pitchFamily="34" charset="0"/>
              </a:rPr>
              <a:t>特定晚期肺气肿患者中，支气管镜介入治疗可在治疗后</a:t>
            </a:r>
            <a:r>
              <a:rPr kumimoji="0" lang="en-US" altLang="zh-CN" sz="1000" b="0" i="0" u="none" strike="noStrike" cap="none" normalizeH="0" baseline="0" dirty="0">
                <a:ln>
                  <a:noFill/>
                </a:ln>
                <a:solidFill>
                  <a:srgbClr val="000000"/>
                </a:solidFill>
                <a:effectLst/>
                <a:cs typeface="Calibri" panose="020F0502020204030204" pitchFamily="34" charset="0"/>
              </a:rPr>
              <a:t>6-12</a:t>
            </a:r>
            <a:r>
              <a:rPr kumimoji="0" lang="zh-CN" altLang="en-US" sz="1000" b="0" i="0" u="none" strike="noStrike" cap="none" normalizeH="0" baseline="0" dirty="0">
                <a:ln>
                  <a:noFill/>
                </a:ln>
                <a:solidFill>
                  <a:srgbClr val="000000"/>
                </a:solidFill>
                <a:effectLst/>
                <a:cs typeface="Calibri" panose="020F0502020204030204" pitchFamily="34" charset="0"/>
              </a:rPr>
              <a:t>个月时降低呼气末肺容量并改善运动耐量、健康状况和肺功能。支气管内活瓣</a:t>
            </a:r>
            <a:r>
              <a:rPr kumimoji="0" lang="zh-CN" altLang="en-US" sz="1000" b="1" i="0" u="none" strike="noStrike" cap="none" normalizeH="0" baseline="0" dirty="0">
                <a:ln>
                  <a:noFill/>
                </a:ln>
                <a:solidFill>
                  <a:srgbClr val="000000"/>
                </a:solidFill>
                <a:effectLst/>
                <a:cs typeface="Calibri" panose="020F0502020204030204" pitchFamily="34" charset="0"/>
              </a:rPr>
              <a:t>（</a:t>
            </a:r>
            <a:r>
              <a:rPr kumimoji="0" lang="en-US" altLang="zh-CN" sz="1000" b="1" i="0" u="none" strike="noStrike" cap="none" normalizeH="0" baseline="0" dirty="0">
                <a:ln>
                  <a:noFill/>
                </a:ln>
                <a:solidFill>
                  <a:srgbClr val="000000"/>
                </a:solidFill>
                <a:effectLst/>
                <a:cs typeface="Calibri" panose="020F0502020204030204" pitchFamily="34" charset="0"/>
              </a:rPr>
              <a:t>A</a:t>
            </a:r>
            <a:r>
              <a:rPr kumimoji="0" lang="zh-CN" altLang="en-US" sz="1000" b="1" i="0" u="none" strike="noStrike" cap="none" normalizeH="0" baseline="0" dirty="0">
                <a:ln>
                  <a:noFill/>
                </a:ln>
                <a:solidFill>
                  <a:srgbClr val="000000"/>
                </a:solidFill>
                <a:effectLst/>
                <a:cs typeface="Calibri" panose="020F0502020204030204" pitchFamily="34" charset="0"/>
              </a:rPr>
              <a:t>级证据）</a:t>
            </a:r>
            <a:r>
              <a:rPr kumimoji="0" lang="zh-CN" altLang="en-US" sz="1000" b="0" i="0" u="none" strike="noStrike" cap="none" normalizeH="0" baseline="0" dirty="0">
                <a:ln>
                  <a:noFill/>
                </a:ln>
                <a:solidFill>
                  <a:srgbClr val="000000"/>
                </a:solidFill>
                <a:effectLst/>
                <a:cs typeface="Calibri" panose="020F0502020204030204" pitchFamily="34" charset="0"/>
              </a:rPr>
              <a:t>；肺线圈</a:t>
            </a:r>
            <a:r>
              <a:rPr kumimoji="0" lang="zh-CN" altLang="en-US" sz="1000" b="1" i="0" u="none" strike="noStrike" cap="none" normalizeH="0" baseline="0" dirty="0">
                <a:ln>
                  <a:noFill/>
                </a:ln>
                <a:solidFill>
                  <a:srgbClr val="000000"/>
                </a:solidFill>
                <a:effectLst/>
                <a:cs typeface="Calibri" panose="020F0502020204030204" pitchFamily="34" charset="0"/>
              </a:rPr>
              <a:t>（</a:t>
            </a:r>
            <a:r>
              <a:rPr kumimoji="0" lang="en-US" altLang="zh-CN" sz="1000" b="1" i="0" u="none" strike="noStrike" cap="none" normalizeH="0" baseline="0" dirty="0">
                <a:ln>
                  <a:noFill/>
                </a:ln>
                <a:solidFill>
                  <a:srgbClr val="000000"/>
                </a:solidFill>
                <a:effectLst/>
                <a:cs typeface="Calibri" panose="020F0502020204030204" pitchFamily="34" charset="0"/>
              </a:rPr>
              <a:t>B</a:t>
            </a:r>
            <a:r>
              <a:rPr kumimoji="0" lang="zh-CN" altLang="en-US" sz="1000" b="1" i="0" u="none" strike="noStrike" cap="none" normalizeH="0" baseline="0" dirty="0">
                <a:ln>
                  <a:noFill/>
                </a:ln>
                <a:solidFill>
                  <a:srgbClr val="000000"/>
                </a:solidFill>
                <a:effectLst/>
                <a:cs typeface="Calibri" panose="020F0502020204030204" pitchFamily="34" charset="0"/>
              </a:rPr>
              <a:t>级证据）</a:t>
            </a:r>
            <a:r>
              <a:rPr kumimoji="0" lang="zh-CN" altLang="en-US" sz="1000" b="0" i="0" u="none" strike="noStrike" cap="none" normalizeH="0" baseline="0" dirty="0">
                <a:ln>
                  <a:noFill/>
                </a:ln>
                <a:solidFill>
                  <a:srgbClr val="000000"/>
                </a:solidFill>
                <a:effectLst/>
                <a:cs typeface="Calibri" panose="020F0502020204030204" pitchFamily="34" charset="0"/>
              </a:rPr>
              <a:t>；热蒸汽消融术</a:t>
            </a:r>
            <a:r>
              <a:rPr kumimoji="0" lang="zh-CN" altLang="en-US" sz="1000" b="1" i="0" u="none" strike="noStrike" cap="none" normalizeH="0" baseline="0" dirty="0">
                <a:ln>
                  <a:noFill/>
                </a:ln>
                <a:solidFill>
                  <a:srgbClr val="000000"/>
                </a:solidFill>
                <a:effectLst/>
                <a:cs typeface="Calibri" panose="020F0502020204030204" pitchFamily="34" charset="0"/>
              </a:rPr>
              <a:t>（</a:t>
            </a:r>
            <a:r>
              <a:rPr kumimoji="0" lang="en-US" altLang="zh-CN" sz="1000" b="1" i="0" u="none" strike="noStrike" cap="none" normalizeH="0" baseline="0" dirty="0">
                <a:ln>
                  <a:noFill/>
                </a:ln>
                <a:solidFill>
                  <a:srgbClr val="000000"/>
                </a:solidFill>
                <a:effectLst/>
                <a:cs typeface="Calibri" panose="020F0502020204030204" pitchFamily="34" charset="0"/>
              </a:rPr>
              <a:t>B</a:t>
            </a:r>
            <a:r>
              <a:rPr kumimoji="0" lang="zh-CN" altLang="en-US" sz="1000" b="1" i="0" u="none" strike="noStrike" cap="none" normalizeH="0" baseline="0" dirty="0">
                <a:ln>
                  <a:noFill/>
                </a:ln>
                <a:solidFill>
                  <a:srgbClr val="000000"/>
                </a:solidFill>
                <a:effectLst/>
                <a:cs typeface="Calibri" panose="020F0502020204030204" pitchFamily="34" charset="0"/>
              </a:rPr>
              <a:t>级证据）</a:t>
            </a:r>
            <a:endParaRPr kumimoji="0" lang="zh-CN" altLang="en-US" sz="1800" b="0" i="0" u="none" strike="noStrike" cap="none" normalizeH="0" baseline="0" dirty="0">
              <a:ln>
                <a:noFill/>
              </a:ln>
              <a:solidFill>
                <a:schemeClr val="tx1"/>
              </a:solidFill>
              <a:effectLst/>
            </a:endParaRPr>
          </a:p>
        </p:txBody>
      </p:sp>
      <p:sp>
        <p:nvSpPr>
          <p:cNvPr id="42" name="Text Box 30"/>
          <p:cNvSpPr txBox="1">
            <a:spLocks noChangeArrowheads="1"/>
          </p:cNvSpPr>
          <p:nvPr/>
        </p:nvSpPr>
        <p:spPr bwMode="auto">
          <a:xfrm>
            <a:off x="4664267" y="5139162"/>
            <a:ext cx="431958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171450" marR="0" lvl="0" indent="-171450" defTabSz="914400" rtl="0" eaLnBrk="0" fontAlgn="base" latinLnBrk="0" hangingPunct="0">
              <a:spcBef>
                <a:spcPct val="0"/>
              </a:spcBef>
              <a:spcAft>
                <a:spcPts val="1200"/>
              </a:spcAft>
              <a:buClr>
                <a:srgbClr val="E8A900"/>
              </a:buClr>
              <a:buSzTx/>
              <a:buFont typeface="Arial" panose="020B0604020202020204" pitchFamily="34" charset="0"/>
              <a:buChar char="•"/>
            </a:pPr>
            <a:r>
              <a:rPr kumimoji="0" lang="en-US" altLang="zh-CN" sz="1000" b="0" i="0" u="none" strike="noStrike" cap="none" normalizeH="0" baseline="0" dirty="0" smtClean="0">
                <a:ln>
                  <a:noFill/>
                </a:ln>
                <a:solidFill>
                  <a:srgbClr val="000000"/>
                </a:solidFill>
                <a:effectLst/>
                <a:cs typeface="Calibri" panose="020F0502020204030204" pitchFamily="34" charset="0"/>
              </a:rPr>
              <a:t>III</a:t>
            </a:r>
            <a:r>
              <a:rPr kumimoji="0" lang="zh-CN" altLang="en-US" sz="1000" b="0" i="0" u="none" strike="noStrike" cap="none" normalizeH="0" baseline="0" dirty="0">
                <a:ln>
                  <a:noFill/>
                </a:ln>
                <a:solidFill>
                  <a:srgbClr val="000000"/>
                </a:solidFill>
                <a:effectLst/>
                <a:cs typeface="Calibri" panose="020F0502020204030204" pitchFamily="34" charset="0"/>
              </a:rPr>
              <a:t>期试验正在进行中，评估使用冷冻技术、支气管流变成形和靶向肺去神经消融术治疗复发难治性急性加重和慢性支气管炎的有效性</a:t>
            </a:r>
            <a:endParaRPr kumimoji="0" lang="zh-CN" altLang="en-US" sz="1800" b="0" i="0" u="none" strike="noStrike" cap="none" normalizeH="0" baseline="0" dirty="0">
              <a:ln>
                <a:noFill/>
              </a:ln>
              <a:solidFill>
                <a:schemeClr val="tx1"/>
              </a:solidFill>
              <a:effectLst/>
            </a:endParaRPr>
          </a:p>
        </p:txBody>
      </p:sp>
      <p:sp>
        <p:nvSpPr>
          <p:cNvPr id="43" name="Text Box 22"/>
          <p:cNvSpPr txBox="1">
            <a:spLocks noChangeArrowheads="1"/>
          </p:cNvSpPr>
          <p:nvPr/>
        </p:nvSpPr>
        <p:spPr bwMode="auto">
          <a:xfrm>
            <a:off x="3325018" y="1725276"/>
            <a:ext cx="73890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200" b="1" i="0" u="none" strike="noStrike" cap="none" normalizeH="0" baseline="0" dirty="0">
                <a:ln>
                  <a:noFill/>
                </a:ln>
                <a:solidFill>
                  <a:srgbClr val="1F3661"/>
                </a:solidFill>
                <a:effectLst/>
                <a:cs typeface="Calibri" panose="020F0502020204030204" pitchFamily="34" charset="0"/>
              </a:rPr>
              <a:t>肺减容术</a:t>
            </a:r>
            <a:endParaRPr kumimoji="0" lang="zh-CN" altLang="en-US" sz="1800" b="0" i="0" u="none" strike="noStrike" cap="none" normalizeH="0" baseline="0" dirty="0">
              <a:ln>
                <a:noFill/>
              </a:ln>
              <a:solidFill>
                <a:srgbClr val="1F3661"/>
              </a:solidFill>
              <a:effectLst/>
            </a:endParaRPr>
          </a:p>
        </p:txBody>
      </p:sp>
      <p:sp>
        <p:nvSpPr>
          <p:cNvPr id="44" name="Text Box 21"/>
          <p:cNvSpPr txBox="1">
            <a:spLocks noChangeArrowheads="1"/>
          </p:cNvSpPr>
          <p:nvPr/>
        </p:nvSpPr>
        <p:spPr bwMode="auto">
          <a:xfrm>
            <a:off x="3325018" y="2251450"/>
            <a:ext cx="112077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200" b="1" i="0" u="none" strike="noStrike" cap="none" normalizeH="0" baseline="0" dirty="0">
                <a:ln>
                  <a:noFill/>
                </a:ln>
                <a:solidFill>
                  <a:srgbClr val="1F3661"/>
                </a:solidFill>
                <a:effectLst/>
                <a:cs typeface="Calibri" panose="020F0502020204030204" pitchFamily="34" charset="0"/>
              </a:rPr>
              <a:t>肺大疱切除术</a:t>
            </a:r>
            <a:endParaRPr kumimoji="0" lang="zh-CN" altLang="en-US" sz="1800" b="0" i="0" u="none" strike="noStrike" cap="none" normalizeH="0" baseline="0" dirty="0">
              <a:ln>
                <a:noFill/>
              </a:ln>
              <a:solidFill>
                <a:srgbClr val="1F3661"/>
              </a:solidFill>
              <a:effectLst/>
            </a:endParaRPr>
          </a:p>
        </p:txBody>
      </p:sp>
      <p:sp>
        <p:nvSpPr>
          <p:cNvPr id="45" name="Text Box 20"/>
          <p:cNvSpPr txBox="1">
            <a:spLocks noChangeArrowheads="1"/>
          </p:cNvSpPr>
          <p:nvPr/>
        </p:nvSpPr>
        <p:spPr bwMode="auto">
          <a:xfrm>
            <a:off x="3325018" y="3265096"/>
            <a:ext cx="66357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200" b="1" i="0" u="none" strike="noStrike" cap="none" normalizeH="0" baseline="0" dirty="0">
                <a:ln>
                  <a:noFill/>
                </a:ln>
                <a:solidFill>
                  <a:srgbClr val="1F3661"/>
                </a:solidFill>
                <a:effectLst/>
                <a:cs typeface="Calibri" panose="020F0502020204030204" pitchFamily="34" charset="0"/>
              </a:rPr>
              <a:t>肺移植</a:t>
            </a:r>
            <a:endParaRPr kumimoji="0" lang="zh-CN" altLang="en-US" sz="1800" b="0" i="0" u="none" strike="noStrike" cap="none" normalizeH="0" baseline="0" dirty="0">
              <a:ln>
                <a:noFill/>
              </a:ln>
              <a:solidFill>
                <a:srgbClr val="1F3661"/>
              </a:solidFill>
              <a:effectLst/>
            </a:endParaRPr>
          </a:p>
        </p:txBody>
      </p:sp>
      <p:sp>
        <p:nvSpPr>
          <p:cNvPr id="49" name="文本框 2"/>
          <p:cNvSpPr txBox="1">
            <a:spLocks noChangeArrowheads="1"/>
          </p:cNvSpPr>
          <p:nvPr/>
        </p:nvSpPr>
        <p:spPr bwMode="auto">
          <a:xfrm>
            <a:off x="3126963" y="794014"/>
            <a:ext cx="3926980" cy="307777"/>
          </a:xfrm>
          <a:prstGeom prst="rect">
            <a:avLst/>
          </a:prstGeom>
          <a:noFill/>
          <a:ln w="9525">
            <a:noFill/>
            <a:miter lim="800000"/>
          </a:ln>
        </p:spPr>
        <p:txBody>
          <a:bodyPr rot="0" vert="horz" wrap="square" lIns="0" tIns="0" rIns="0" bIns="0" anchor="t" anchorCtr="0">
            <a:spAutoFit/>
          </a:bodyPr>
          <a:lstStyle/>
          <a:p>
            <a:pPr algn="just">
              <a:buNone/>
            </a:pPr>
            <a:r>
              <a:rPr lang="zh-CN" sz="2000" b="1" kern="1050" dirty="0">
                <a:solidFill>
                  <a:srgbClr val="FFFFFF"/>
                </a:solidFill>
                <a:effectLst/>
                <a:cs typeface="Calibri" panose="020F0502020204030204" pitchFamily="34" charset="0"/>
              </a:rPr>
              <a:t>稳定期慢阻肺病患者的介入治疗</a:t>
            </a:r>
            <a:endParaRPr lang="zh-CN" sz="2000" kern="1050" dirty="0">
              <a:effectLst/>
            </a:endParaRPr>
          </a:p>
        </p:txBody>
      </p:sp>
      <p:sp>
        <p:nvSpPr>
          <p:cNvPr id="50" name="文本框 2"/>
          <p:cNvSpPr txBox="1">
            <a:spLocks noChangeArrowheads="1"/>
          </p:cNvSpPr>
          <p:nvPr/>
        </p:nvSpPr>
        <p:spPr bwMode="auto">
          <a:xfrm>
            <a:off x="8354032" y="926512"/>
            <a:ext cx="734695" cy="215444"/>
          </a:xfrm>
          <a:prstGeom prst="rect">
            <a:avLst/>
          </a:prstGeom>
          <a:noFill/>
          <a:ln w="9525">
            <a:noFill/>
            <a:miter lim="800000"/>
          </a:ln>
        </p:spPr>
        <p:txBody>
          <a:bodyPr rot="0" vert="horz" wrap="square" lIns="0" tIns="0" rIns="0" bIns="0" anchor="t" anchorCtr="0">
            <a:spAutoFit/>
          </a:bodyPr>
          <a:lstStyle/>
          <a:p>
            <a:pPr lvl="0" defTabSz="914400" eaLnBrk="0" fontAlgn="base" hangingPunct="0">
              <a:spcBef>
                <a:spcPct val="0"/>
              </a:spcBef>
              <a:spcAft>
                <a:spcPct val="0"/>
              </a:spcAft>
            </a:pPr>
            <a:r>
              <a:rPr lang="zh-CN" altLang="en-US" sz="1400" b="1" dirty="0">
                <a:solidFill>
                  <a:srgbClr val="FFFFFF"/>
                </a:solidFill>
                <a:cs typeface="Calibri" panose="020F0502020204030204" pitchFamily="34" charset="0"/>
              </a:rPr>
              <a:t>图 </a:t>
            </a:r>
            <a:r>
              <a:rPr lang="en-US" altLang="zh-CN" sz="1400" b="1" dirty="0" smtClean="0">
                <a:solidFill>
                  <a:srgbClr val="FFFFFF"/>
                </a:solidFill>
                <a:cs typeface="Calibri" panose="020F0502020204030204" pitchFamily="34" charset="0"/>
              </a:rPr>
              <a:t>3.22</a:t>
            </a:r>
            <a:endParaRPr lang="en-US" altLang="zh-CN" sz="1400" dirty="0">
              <a:solidFill>
                <a:prstClr val="black"/>
              </a:solidFill>
            </a:endParaRPr>
          </a:p>
        </p:txBody>
      </p:sp>
      <p:grpSp>
        <p:nvGrpSpPr>
          <p:cNvPr id="2" name="Group 5"/>
          <p:cNvGrpSpPr/>
          <p:nvPr/>
        </p:nvGrpSpPr>
        <p:grpSpPr>
          <a:xfrm>
            <a:off x="10539080" y="0"/>
            <a:ext cx="1652920" cy="1699260"/>
            <a:chOff x="5105399" y="0"/>
            <a:chExt cx="1652920" cy="1699260"/>
          </a:xfrm>
        </p:grpSpPr>
        <p:pic>
          <p:nvPicPr>
            <p:cNvPr id="11"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20"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21"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22" name="Group 9"/>
          <p:cNvGrpSpPr/>
          <p:nvPr/>
        </p:nvGrpSpPr>
        <p:grpSpPr>
          <a:xfrm>
            <a:off x="10446950" y="0"/>
            <a:ext cx="1745050" cy="1652322"/>
            <a:chOff x="10446950" y="0"/>
            <a:chExt cx="1745050" cy="1652322"/>
          </a:xfrm>
        </p:grpSpPr>
        <p:pic>
          <p:nvPicPr>
            <p:cNvPr id="23"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24"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25" name="Group 19"/>
          <p:cNvGrpSpPr/>
          <p:nvPr/>
        </p:nvGrpSpPr>
        <p:grpSpPr>
          <a:xfrm>
            <a:off x="10240225" y="0"/>
            <a:ext cx="1951774" cy="1885964"/>
            <a:chOff x="10240225" y="0"/>
            <a:chExt cx="1951774" cy="1885964"/>
          </a:xfrm>
        </p:grpSpPr>
        <p:pic>
          <p:nvPicPr>
            <p:cNvPr id="26"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27"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28"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3.22 shows an algorithm with suggested management of patients who are currently on LABA+ICS"/>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7" name="Title 6"/>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rPr>
              <a:t>Management of patients currently on LABA plus ICS</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13313" name="图片 30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045" y="576482"/>
            <a:ext cx="6486525" cy="5162550"/>
          </a:xfrm>
          <a:prstGeom prst="rect">
            <a:avLst/>
          </a:prstGeom>
          <a:noFill/>
          <a:extLst>
            <a:ext uri="{909E8E84-426E-40DD-AFC4-6F175D3DCCD1}">
              <a14:hiddenFill xmlns:a14="http://schemas.microsoft.com/office/drawing/2010/main">
                <a:solidFill>
                  <a:srgbClr val="FFFFFF"/>
                </a:solidFill>
              </a14:hiddenFill>
            </a:ext>
          </a:extLst>
        </p:spPr>
      </p:pic>
      <p:sp>
        <p:nvSpPr>
          <p:cNvPr id="11" name="文本框 2"/>
          <p:cNvSpPr txBox="1">
            <a:spLocks noChangeArrowheads="1"/>
          </p:cNvSpPr>
          <p:nvPr/>
        </p:nvSpPr>
        <p:spPr bwMode="auto">
          <a:xfrm>
            <a:off x="3044117" y="786581"/>
            <a:ext cx="354611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zh-CN" sz="2000" b="1" i="0" u="none" strike="noStrike" cap="none" normalizeH="0" baseline="0" dirty="0">
                <a:ln>
                  <a:noFill/>
                </a:ln>
                <a:solidFill>
                  <a:srgbClr val="FFFFFF"/>
                </a:solidFill>
                <a:effectLst/>
                <a:cs typeface="Calibri" panose="020F0502020204030204" pitchFamily="34" charset="0"/>
              </a:rPr>
              <a:t>晚期肺气肿的手术与介入治疗</a:t>
            </a:r>
            <a:endParaRPr kumimoji="0" lang="zh-CN" altLang="zh-CN" sz="2000" b="0" i="0" u="none" strike="noStrike" cap="none" normalizeH="0" baseline="0" dirty="0">
              <a:ln>
                <a:noFill/>
              </a:ln>
              <a:solidFill>
                <a:schemeClr val="tx1"/>
              </a:solidFill>
              <a:effectLst/>
            </a:endParaRPr>
          </a:p>
        </p:txBody>
      </p:sp>
      <p:sp>
        <p:nvSpPr>
          <p:cNvPr id="20" name="Text Box 19"/>
          <p:cNvSpPr txBox="1">
            <a:spLocks noChangeArrowheads="1"/>
          </p:cNvSpPr>
          <p:nvPr/>
        </p:nvSpPr>
        <p:spPr bwMode="auto">
          <a:xfrm>
            <a:off x="8297655" y="988784"/>
            <a:ext cx="73501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400" b="1" i="0" u="none" strike="noStrike" cap="none" normalizeH="0" baseline="0" dirty="0">
                <a:ln>
                  <a:noFill/>
                </a:ln>
                <a:solidFill>
                  <a:srgbClr val="FFFFFF"/>
                </a:solidFill>
                <a:effectLst/>
                <a:cs typeface="Calibri" panose="020F0502020204030204" pitchFamily="34" charset="0"/>
              </a:rPr>
              <a:t>图 </a:t>
            </a:r>
            <a:r>
              <a:rPr kumimoji="0" lang="en-US" altLang="zh-CN" sz="1400" b="1" i="0" u="none" strike="noStrike" cap="none" normalizeH="0" baseline="0" dirty="0">
                <a:ln>
                  <a:noFill/>
                </a:ln>
                <a:solidFill>
                  <a:srgbClr val="FFFFFF"/>
                </a:solidFill>
                <a:effectLst/>
                <a:cs typeface="Calibri" panose="020F0502020204030204" pitchFamily="34" charset="0"/>
              </a:rPr>
              <a:t>3.23</a:t>
            </a:r>
            <a:endParaRPr kumimoji="0" lang="en-US" altLang="zh-CN" sz="1400" b="0" i="0" u="none" strike="noStrike" cap="none" normalizeH="0" baseline="0" dirty="0">
              <a:ln>
                <a:noFill/>
              </a:ln>
              <a:solidFill>
                <a:schemeClr val="tx1"/>
              </a:solidFill>
              <a:effectLst/>
            </a:endParaRPr>
          </a:p>
        </p:txBody>
      </p:sp>
      <p:sp>
        <p:nvSpPr>
          <p:cNvPr id="21" name="Text Box 3"/>
          <p:cNvSpPr txBox="1">
            <a:spLocks noChangeArrowheads="1"/>
          </p:cNvSpPr>
          <p:nvPr/>
        </p:nvSpPr>
        <p:spPr bwMode="auto">
          <a:xfrm>
            <a:off x="4153486" y="1663487"/>
            <a:ext cx="1604962" cy="401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zh-CN" sz="1000" b="1" i="0" u="none" strike="noStrike" cap="none" normalizeH="0" baseline="0" dirty="0">
                <a:ln>
                  <a:noFill/>
                </a:ln>
                <a:solidFill>
                  <a:srgbClr val="1F3661"/>
                </a:solidFill>
                <a:effectLst/>
                <a:cs typeface="Calibri" panose="020F0502020204030204" pitchFamily="34" charset="0"/>
              </a:rPr>
              <a:t>肺气肿为主要表型</a:t>
            </a:r>
            <a:endParaRPr kumimoji="0" lang="zh-CN" altLang="zh-CN" sz="800" b="0" i="0" u="none" strike="noStrike" cap="none" normalizeH="0" baseline="0" dirty="0">
              <a:ln>
                <a:noFill/>
              </a:ln>
              <a:solidFill>
                <a:srgbClr val="1F3661"/>
              </a:solidFill>
              <a:effectLst/>
            </a:endParaRPr>
          </a:p>
          <a:p>
            <a:pPr marL="0" marR="0" lvl="0" indent="0" algn="ctr" defTabSz="914400" rtl="0" eaLnBrk="0" fontAlgn="base" latinLnBrk="0" hangingPunct="0">
              <a:spcBef>
                <a:spcPct val="0"/>
              </a:spcBef>
              <a:spcAft>
                <a:spcPct val="0"/>
              </a:spcAft>
              <a:buClrTx/>
              <a:buSzTx/>
              <a:buFontTx/>
              <a:buNone/>
            </a:pPr>
            <a:r>
              <a:rPr kumimoji="0" lang="zh-CN" altLang="zh-CN" sz="1000" b="1" i="0" u="none" strike="noStrike" cap="none" normalizeH="0" baseline="0" dirty="0">
                <a:ln>
                  <a:noFill/>
                </a:ln>
                <a:solidFill>
                  <a:srgbClr val="1F3661"/>
                </a:solidFill>
                <a:effectLst/>
                <a:cs typeface="Calibri" panose="020F0502020204030204" pitchFamily="34" charset="0"/>
              </a:rPr>
              <a:t>伴过度充气</a:t>
            </a:r>
            <a:endParaRPr kumimoji="0" lang="zh-CN" altLang="zh-CN" sz="1800" b="0" i="0" u="none" strike="noStrike" cap="none" normalizeH="0" baseline="0" dirty="0">
              <a:ln>
                <a:noFill/>
              </a:ln>
              <a:solidFill>
                <a:srgbClr val="1F3661"/>
              </a:solidFill>
              <a:effectLst/>
            </a:endParaRPr>
          </a:p>
        </p:txBody>
      </p:sp>
      <p:sp>
        <p:nvSpPr>
          <p:cNvPr id="22" name="Text Box 4"/>
          <p:cNvSpPr txBox="1">
            <a:spLocks noChangeArrowheads="1"/>
          </p:cNvSpPr>
          <p:nvPr/>
        </p:nvSpPr>
        <p:spPr bwMode="auto">
          <a:xfrm>
            <a:off x="7358132" y="1664331"/>
            <a:ext cx="1422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zh-CN" sz="1000" b="1" i="0" u="none" strike="noStrike" cap="none" normalizeH="0" baseline="0" dirty="0">
                <a:ln>
                  <a:noFill/>
                </a:ln>
                <a:solidFill>
                  <a:srgbClr val="1F3661"/>
                </a:solidFill>
                <a:effectLst/>
                <a:cs typeface="Calibri" panose="020F0502020204030204" pitchFamily="34" charset="0"/>
              </a:rPr>
              <a:t>不适合进行肺大疱切除术、</a:t>
            </a:r>
            <a:r>
              <a:rPr kumimoji="0" lang="en-US" altLang="zh-CN" sz="1000" b="1" i="0" u="none" strike="noStrike" cap="none" normalizeH="0" baseline="0" dirty="0">
                <a:ln>
                  <a:noFill/>
                </a:ln>
                <a:solidFill>
                  <a:srgbClr val="1F3661"/>
                </a:solidFill>
                <a:effectLst/>
                <a:cs typeface="Calibri" panose="020F0502020204030204" pitchFamily="34" charset="0"/>
              </a:rPr>
              <a:t>ELVR</a:t>
            </a:r>
            <a:r>
              <a:rPr kumimoji="0" lang="zh-CN" altLang="en-US" sz="1000" b="1" i="0" u="none" strike="noStrike" cap="none" normalizeH="0" baseline="0" dirty="0">
                <a:ln>
                  <a:noFill/>
                </a:ln>
                <a:solidFill>
                  <a:srgbClr val="1F3661"/>
                </a:solidFill>
                <a:effectLst/>
                <a:cs typeface="Calibri" panose="020F0502020204030204" pitchFamily="34" charset="0"/>
              </a:rPr>
              <a:t>或</a:t>
            </a:r>
            <a:r>
              <a:rPr kumimoji="0" lang="en-US" altLang="zh-CN" sz="1000" b="1" i="0" u="none" strike="noStrike" cap="none" normalizeH="0" baseline="0" dirty="0">
                <a:ln>
                  <a:noFill/>
                </a:ln>
                <a:solidFill>
                  <a:srgbClr val="1F3661"/>
                </a:solidFill>
                <a:effectLst/>
                <a:cs typeface="Calibri" panose="020F0502020204030204" pitchFamily="34" charset="0"/>
              </a:rPr>
              <a:t>LVRS</a:t>
            </a:r>
            <a:endParaRPr kumimoji="0" lang="en-US" altLang="zh-CN" sz="1800" b="0" i="0" u="none" strike="noStrike" cap="none" normalizeH="0" baseline="0" dirty="0">
              <a:ln>
                <a:noFill/>
              </a:ln>
              <a:solidFill>
                <a:srgbClr val="1F3661"/>
              </a:solidFill>
              <a:effectLst/>
            </a:endParaRPr>
          </a:p>
        </p:txBody>
      </p:sp>
      <p:sp>
        <p:nvSpPr>
          <p:cNvPr id="23" name="Text Box 20"/>
          <p:cNvSpPr txBox="1">
            <a:spLocks noChangeArrowheads="1"/>
          </p:cNvSpPr>
          <p:nvPr/>
        </p:nvSpPr>
        <p:spPr bwMode="auto">
          <a:xfrm>
            <a:off x="3496135" y="2195724"/>
            <a:ext cx="362892" cy="246221"/>
          </a:xfrm>
          <a:prstGeom prst="rect">
            <a:avLst/>
          </a:prstGeom>
          <a:solidFill>
            <a:schemeClr val="bg1"/>
          </a:solidFill>
          <a:ln>
            <a:noFill/>
          </a:ln>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800" b="1" i="0" u="none" strike="noStrike" cap="none" normalizeH="0" baseline="0" dirty="0">
                <a:ln>
                  <a:noFill/>
                </a:ln>
                <a:solidFill>
                  <a:schemeClr val="tx1"/>
                </a:solidFill>
                <a:effectLst/>
                <a:cs typeface="Calibri" panose="020F0502020204030204" pitchFamily="34" charset="0"/>
              </a:rPr>
              <a:t>存在</a:t>
            </a:r>
            <a:endParaRPr kumimoji="0" lang="zh-CN" altLang="en-US" sz="800" b="0" i="0" u="none" strike="noStrike" cap="none" normalizeH="0" baseline="0" dirty="0">
              <a:ln>
                <a:noFill/>
              </a:ln>
              <a:solidFill>
                <a:schemeClr val="tx1"/>
              </a:solidFill>
              <a:effectLst/>
            </a:endParaRPr>
          </a:p>
          <a:p>
            <a:pPr marL="0" marR="0" lvl="0" indent="0" algn="ctr" defTabSz="914400" rtl="0" eaLnBrk="0" fontAlgn="base" latinLnBrk="0" hangingPunct="0">
              <a:spcBef>
                <a:spcPct val="0"/>
              </a:spcBef>
              <a:spcAft>
                <a:spcPct val="0"/>
              </a:spcAft>
              <a:buClrTx/>
              <a:buSzTx/>
              <a:buFontTx/>
              <a:buNone/>
            </a:pPr>
            <a:r>
              <a:rPr kumimoji="0" lang="zh-CN" altLang="en-US" sz="800" b="1" i="0" u="none" strike="noStrike" cap="none" normalizeH="0" baseline="0" dirty="0">
                <a:ln>
                  <a:noFill/>
                </a:ln>
                <a:solidFill>
                  <a:schemeClr val="tx1"/>
                </a:solidFill>
                <a:effectLst/>
                <a:cs typeface="Calibri" panose="020F0502020204030204" pitchFamily="34" charset="0"/>
              </a:rPr>
              <a:t>肺大疱</a:t>
            </a:r>
            <a:endParaRPr kumimoji="0" lang="zh-CN" altLang="en-US" sz="1800" b="0" i="0" u="none" strike="noStrike" cap="none" normalizeH="0" baseline="0" dirty="0">
              <a:ln>
                <a:noFill/>
              </a:ln>
              <a:solidFill>
                <a:schemeClr val="tx1"/>
              </a:solidFill>
              <a:effectLst/>
            </a:endParaRPr>
          </a:p>
        </p:txBody>
      </p:sp>
      <p:sp>
        <p:nvSpPr>
          <p:cNvPr id="24" name="Text Box 5"/>
          <p:cNvSpPr txBox="1">
            <a:spLocks noChangeArrowheads="1"/>
          </p:cNvSpPr>
          <p:nvPr/>
        </p:nvSpPr>
        <p:spPr bwMode="auto">
          <a:xfrm>
            <a:off x="5404373" y="2130264"/>
            <a:ext cx="822325" cy="123111"/>
          </a:xfrm>
          <a:prstGeom prst="rect">
            <a:avLst/>
          </a:prstGeom>
          <a:solidFill>
            <a:schemeClr val="bg1"/>
          </a:solidFill>
          <a:ln>
            <a:noFill/>
          </a:ln>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800" b="1" i="0" u="none" strike="noStrike" cap="none" normalizeH="0" baseline="0" dirty="0">
                <a:ln>
                  <a:noFill/>
                </a:ln>
                <a:solidFill>
                  <a:schemeClr val="tx1"/>
                </a:solidFill>
                <a:effectLst/>
                <a:cs typeface="Calibri" panose="020F0502020204030204" pitchFamily="34" charset="0"/>
              </a:rPr>
              <a:t>不存在肺大疱</a:t>
            </a:r>
            <a:endParaRPr kumimoji="0" lang="zh-CN" altLang="en-US" sz="1800" b="0" i="0" u="none" strike="noStrike" cap="none" normalizeH="0" baseline="0" dirty="0">
              <a:ln>
                <a:noFill/>
              </a:ln>
              <a:solidFill>
                <a:schemeClr val="tx1"/>
              </a:solidFill>
              <a:effectLst/>
            </a:endParaRPr>
          </a:p>
        </p:txBody>
      </p:sp>
      <p:sp>
        <p:nvSpPr>
          <p:cNvPr id="25" name="Text Box 13"/>
          <p:cNvSpPr txBox="1">
            <a:spLocks noChangeArrowheads="1"/>
          </p:cNvSpPr>
          <p:nvPr/>
        </p:nvSpPr>
        <p:spPr bwMode="auto">
          <a:xfrm>
            <a:off x="3097797" y="2668342"/>
            <a:ext cx="938213" cy="23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900" b="0" i="0" u="none" strike="noStrike" cap="none" normalizeH="0" baseline="0" dirty="0">
                <a:ln>
                  <a:noFill/>
                </a:ln>
                <a:solidFill>
                  <a:srgbClr val="1F3661"/>
                </a:solidFill>
                <a:effectLst/>
                <a:cs typeface="Calibri" panose="020F0502020204030204" pitchFamily="34" charset="0"/>
              </a:rPr>
              <a:t>肺大疱切除术</a:t>
            </a:r>
            <a:endParaRPr kumimoji="0" lang="zh-CN" altLang="en-US" sz="900" b="0" i="0" u="none" strike="noStrike" cap="none" normalizeH="0" baseline="0" dirty="0">
              <a:ln>
                <a:noFill/>
              </a:ln>
              <a:solidFill>
                <a:srgbClr val="1F3661"/>
              </a:solidFill>
              <a:effectLst/>
            </a:endParaRPr>
          </a:p>
        </p:txBody>
      </p:sp>
      <p:sp>
        <p:nvSpPr>
          <p:cNvPr id="26" name="Text Box 12"/>
          <p:cNvSpPr txBox="1">
            <a:spLocks noChangeArrowheads="1"/>
          </p:cNvSpPr>
          <p:nvPr/>
        </p:nvSpPr>
        <p:spPr bwMode="auto">
          <a:xfrm>
            <a:off x="4311441" y="2768929"/>
            <a:ext cx="938213" cy="23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900" b="0" i="0" u="none" strike="noStrike" cap="none" normalizeH="0" baseline="0" dirty="0">
                <a:ln>
                  <a:noFill/>
                </a:ln>
                <a:solidFill>
                  <a:srgbClr val="1F3661"/>
                </a:solidFill>
                <a:effectLst/>
                <a:cs typeface="Calibri" panose="020F0502020204030204" pitchFamily="34" charset="0"/>
              </a:rPr>
              <a:t>异质性肺气肿</a:t>
            </a:r>
            <a:endParaRPr kumimoji="0" lang="zh-CN" altLang="en-US" sz="1800" b="0" i="0" u="none" strike="noStrike" cap="none" normalizeH="0" baseline="0" dirty="0">
              <a:ln>
                <a:noFill/>
              </a:ln>
              <a:solidFill>
                <a:srgbClr val="1F3661"/>
              </a:solidFill>
              <a:effectLst/>
            </a:endParaRPr>
          </a:p>
        </p:txBody>
      </p:sp>
      <p:sp>
        <p:nvSpPr>
          <p:cNvPr id="27" name="Text Box 11"/>
          <p:cNvSpPr txBox="1">
            <a:spLocks noChangeArrowheads="1"/>
          </p:cNvSpPr>
          <p:nvPr/>
        </p:nvSpPr>
        <p:spPr bwMode="auto">
          <a:xfrm>
            <a:off x="6348204" y="2768929"/>
            <a:ext cx="938214" cy="23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900" b="0" i="0" u="none" strike="noStrike" cap="none" normalizeH="0" baseline="0" dirty="0">
                <a:ln>
                  <a:noFill/>
                </a:ln>
                <a:solidFill>
                  <a:srgbClr val="1F3661"/>
                </a:solidFill>
                <a:effectLst/>
                <a:cs typeface="Calibri" panose="020F0502020204030204" pitchFamily="34" charset="0"/>
              </a:rPr>
              <a:t>均质性肺气肿</a:t>
            </a:r>
            <a:endParaRPr kumimoji="0" lang="zh-CN" altLang="en-US" sz="1800" b="0" i="0" u="none" strike="noStrike" cap="none" normalizeH="0" baseline="0" dirty="0">
              <a:ln>
                <a:noFill/>
              </a:ln>
              <a:solidFill>
                <a:srgbClr val="1F3661"/>
              </a:solidFill>
              <a:effectLst/>
            </a:endParaRPr>
          </a:p>
        </p:txBody>
      </p:sp>
      <p:sp>
        <p:nvSpPr>
          <p:cNvPr id="28" name="Text Box 10"/>
          <p:cNvSpPr txBox="1">
            <a:spLocks noChangeArrowheads="1"/>
          </p:cNvSpPr>
          <p:nvPr/>
        </p:nvSpPr>
        <p:spPr bwMode="auto">
          <a:xfrm>
            <a:off x="7636461" y="2695956"/>
            <a:ext cx="836612" cy="23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en-US" sz="900" b="0" i="0" u="none" strike="noStrike" cap="none" normalizeH="0" baseline="0" dirty="0">
                <a:ln>
                  <a:noFill/>
                </a:ln>
                <a:solidFill>
                  <a:srgbClr val="1F3661"/>
                </a:solidFill>
                <a:effectLst/>
                <a:cs typeface="Calibri" panose="020F0502020204030204" pitchFamily="34" charset="0"/>
              </a:rPr>
              <a:t>肺移植</a:t>
            </a:r>
            <a:endParaRPr kumimoji="0" lang="zh-CN" altLang="en-US" sz="1800" b="0" i="0" u="none" strike="noStrike" cap="none" normalizeH="0" baseline="0" dirty="0">
              <a:ln>
                <a:noFill/>
              </a:ln>
              <a:solidFill>
                <a:srgbClr val="1F3661"/>
              </a:solidFill>
              <a:effectLst/>
            </a:endParaRPr>
          </a:p>
        </p:txBody>
      </p:sp>
      <p:sp>
        <p:nvSpPr>
          <p:cNvPr id="29" name="Text Box 8"/>
          <p:cNvSpPr txBox="1">
            <a:spLocks noChangeArrowheads="1"/>
          </p:cNvSpPr>
          <p:nvPr/>
        </p:nvSpPr>
        <p:spPr bwMode="auto">
          <a:xfrm>
            <a:off x="5889466" y="3406837"/>
            <a:ext cx="836613" cy="23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en-US" altLang="zh-CN" sz="900" b="0" i="0" u="none" strike="noStrike" cap="none" normalizeH="0" baseline="0" dirty="0">
                <a:ln>
                  <a:noFill/>
                </a:ln>
                <a:solidFill>
                  <a:srgbClr val="1F3661"/>
                </a:solidFill>
                <a:effectLst/>
                <a:cs typeface="Calibri" panose="020F0502020204030204" pitchFamily="34" charset="0"/>
              </a:rPr>
              <a:t>-CV</a:t>
            </a:r>
            <a:r>
              <a:rPr kumimoji="0" lang="zh-CN" altLang="en-US" sz="900" b="0" i="0" u="none" strike="noStrike" cap="none" normalizeH="0" baseline="0" dirty="0">
                <a:ln>
                  <a:noFill/>
                </a:ln>
                <a:solidFill>
                  <a:srgbClr val="1F3661"/>
                </a:solidFill>
                <a:effectLst/>
                <a:cs typeface="Calibri" panose="020F0502020204030204" pitchFamily="34" charset="0"/>
              </a:rPr>
              <a:t>或</a:t>
            </a:r>
            <a:r>
              <a:rPr kumimoji="0" lang="en-US" altLang="zh-CN" sz="900" b="0" i="0" u="none" strike="noStrike" cap="none" normalizeH="0" baseline="0" dirty="0">
                <a:ln>
                  <a:noFill/>
                </a:ln>
                <a:solidFill>
                  <a:srgbClr val="1F3661"/>
                </a:solidFill>
                <a:effectLst/>
                <a:cs typeface="Calibri" panose="020F0502020204030204" pitchFamily="34" charset="0"/>
              </a:rPr>
              <a:t>FI+</a:t>
            </a:r>
            <a:endParaRPr kumimoji="0" lang="en-US" altLang="zh-CN" sz="1800" b="0" i="0" u="none" strike="noStrike" cap="none" normalizeH="0" baseline="0" dirty="0">
              <a:ln>
                <a:noFill/>
              </a:ln>
              <a:solidFill>
                <a:srgbClr val="1F3661"/>
              </a:solidFill>
              <a:effectLst/>
            </a:endParaRPr>
          </a:p>
        </p:txBody>
      </p:sp>
      <p:sp>
        <p:nvSpPr>
          <p:cNvPr id="30" name="Text Box 7"/>
          <p:cNvSpPr txBox="1">
            <a:spLocks noChangeArrowheads="1"/>
          </p:cNvSpPr>
          <p:nvPr/>
        </p:nvSpPr>
        <p:spPr bwMode="auto">
          <a:xfrm>
            <a:off x="4826559" y="3406837"/>
            <a:ext cx="836612" cy="23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en-US" altLang="zh-CN" sz="900" b="0" i="0" u="none" strike="noStrike" cap="none" normalizeH="0" baseline="0" dirty="0">
                <a:ln>
                  <a:noFill/>
                </a:ln>
                <a:solidFill>
                  <a:srgbClr val="1F3661"/>
                </a:solidFill>
                <a:effectLst/>
                <a:cs typeface="Calibri" panose="020F0502020204030204" pitchFamily="34" charset="0"/>
              </a:rPr>
              <a:t>+CV</a:t>
            </a:r>
            <a:r>
              <a:rPr kumimoji="0" lang="zh-CN" altLang="en-US" sz="900" b="0" i="0" u="none" strike="noStrike" cap="none" normalizeH="0" baseline="0" dirty="0">
                <a:ln>
                  <a:noFill/>
                </a:ln>
                <a:solidFill>
                  <a:srgbClr val="1F3661"/>
                </a:solidFill>
                <a:effectLst/>
                <a:cs typeface="Calibri" panose="020F0502020204030204" pitchFamily="34" charset="0"/>
              </a:rPr>
              <a:t>或</a:t>
            </a:r>
            <a:r>
              <a:rPr kumimoji="0" lang="en-US" altLang="zh-CN" sz="900" b="0" i="0" u="none" strike="noStrike" cap="none" normalizeH="0" baseline="0" dirty="0">
                <a:ln>
                  <a:noFill/>
                </a:ln>
                <a:solidFill>
                  <a:srgbClr val="1F3661"/>
                </a:solidFill>
                <a:effectLst/>
                <a:cs typeface="Calibri" panose="020F0502020204030204" pitchFamily="34" charset="0"/>
              </a:rPr>
              <a:t>FI-</a:t>
            </a:r>
            <a:endParaRPr kumimoji="0" lang="en-US" altLang="zh-CN" sz="1800" b="0" i="0" u="none" strike="noStrike" cap="none" normalizeH="0" baseline="0" dirty="0">
              <a:ln>
                <a:noFill/>
              </a:ln>
              <a:solidFill>
                <a:srgbClr val="1F3661"/>
              </a:solidFill>
              <a:effectLst/>
            </a:endParaRPr>
          </a:p>
        </p:txBody>
      </p:sp>
      <p:sp>
        <p:nvSpPr>
          <p:cNvPr id="31" name="Text Box 6"/>
          <p:cNvSpPr txBox="1">
            <a:spLocks noChangeArrowheads="1"/>
          </p:cNvSpPr>
          <p:nvPr/>
        </p:nvSpPr>
        <p:spPr bwMode="auto">
          <a:xfrm>
            <a:off x="6868111" y="3406837"/>
            <a:ext cx="836613" cy="23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en-US" altLang="zh-CN" sz="900" b="0" i="0" u="none" strike="noStrike" cap="none" normalizeH="0" baseline="0" dirty="0">
                <a:ln>
                  <a:noFill/>
                </a:ln>
                <a:solidFill>
                  <a:srgbClr val="1F3661"/>
                </a:solidFill>
                <a:effectLst/>
                <a:cs typeface="Calibri" panose="020F0502020204030204" pitchFamily="34" charset="0"/>
              </a:rPr>
              <a:t>+CV</a:t>
            </a:r>
            <a:r>
              <a:rPr kumimoji="0" lang="zh-CN" altLang="en-US" sz="900" b="0" i="0" u="none" strike="noStrike" cap="none" normalizeH="0" baseline="0" dirty="0">
                <a:ln>
                  <a:noFill/>
                </a:ln>
                <a:solidFill>
                  <a:srgbClr val="1F3661"/>
                </a:solidFill>
                <a:effectLst/>
                <a:cs typeface="Calibri" panose="020F0502020204030204" pitchFamily="34" charset="0"/>
              </a:rPr>
              <a:t>或</a:t>
            </a:r>
            <a:r>
              <a:rPr kumimoji="0" lang="en-US" altLang="zh-CN" sz="900" b="0" i="0" u="none" strike="noStrike" cap="none" normalizeH="0" baseline="0" dirty="0">
                <a:ln>
                  <a:noFill/>
                </a:ln>
                <a:solidFill>
                  <a:srgbClr val="1F3661"/>
                </a:solidFill>
                <a:effectLst/>
                <a:cs typeface="Calibri" panose="020F0502020204030204" pitchFamily="34" charset="0"/>
              </a:rPr>
              <a:t>FI-</a:t>
            </a:r>
            <a:endParaRPr kumimoji="0" lang="en-US" altLang="zh-CN" sz="1800" b="0" i="0" u="none" strike="noStrike" cap="none" normalizeH="0" baseline="0" dirty="0">
              <a:ln>
                <a:noFill/>
              </a:ln>
              <a:solidFill>
                <a:srgbClr val="1F3661"/>
              </a:solidFill>
              <a:effectLst/>
            </a:endParaRPr>
          </a:p>
        </p:txBody>
      </p:sp>
      <p:sp>
        <p:nvSpPr>
          <p:cNvPr id="32" name="Text Box 17"/>
          <p:cNvSpPr txBox="1">
            <a:spLocks noChangeArrowheads="1"/>
          </p:cNvSpPr>
          <p:nvPr/>
        </p:nvSpPr>
        <p:spPr bwMode="auto">
          <a:xfrm>
            <a:off x="5859429" y="4121954"/>
            <a:ext cx="90328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en-US" altLang="zh-CN" sz="900" b="0" i="0" u="none" strike="noStrike" cap="none" normalizeH="0" baseline="0" dirty="0">
                <a:ln>
                  <a:noFill/>
                </a:ln>
                <a:solidFill>
                  <a:srgbClr val="1F3661"/>
                </a:solidFill>
                <a:effectLst/>
                <a:cs typeface="Calibri" panose="020F0502020204030204" pitchFamily="34" charset="0"/>
              </a:rPr>
              <a:t>ELVR</a:t>
            </a:r>
            <a:endParaRPr kumimoji="0" lang="en-US" altLang="zh-CN" sz="900" b="0" i="0" u="none" strike="noStrike" cap="none" normalizeH="0" baseline="0" dirty="0">
              <a:ln>
                <a:noFill/>
              </a:ln>
              <a:solidFill>
                <a:srgbClr val="1F3661"/>
              </a:solidFill>
              <a:effectLst/>
            </a:endParaRPr>
          </a:p>
          <a:p>
            <a:pPr marL="0" marR="0" lvl="0" indent="0" algn="ctr" defTabSz="914400" rtl="0" eaLnBrk="0" fontAlgn="base" latinLnBrk="0" hangingPunct="0">
              <a:spcBef>
                <a:spcPct val="0"/>
              </a:spcBef>
              <a:spcAft>
                <a:spcPct val="0"/>
              </a:spcAft>
              <a:buClrTx/>
              <a:buSzTx/>
              <a:buFontTx/>
              <a:buNone/>
            </a:pPr>
            <a:r>
              <a:rPr kumimoji="0" lang="en-US" altLang="zh-CN" sz="900" b="0" i="0" u="none" strike="noStrike" cap="none" normalizeH="0" baseline="0" dirty="0">
                <a:ln>
                  <a:noFill/>
                </a:ln>
                <a:solidFill>
                  <a:srgbClr val="1F3661"/>
                </a:solidFill>
                <a:effectLst/>
                <a:cs typeface="Calibri" panose="020F0502020204030204" pitchFamily="34" charset="0"/>
              </a:rPr>
              <a:t>(EBV, LVRC, VA)</a:t>
            </a:r>
            <a:endParaRPr kumimoji="0" lang="en-US" altLang="zh-CN" sz="900" b="0" i="0" u="none" strike="noStrike" cap="none" normalizeH="0" baseline="0" dirty="0">
              <a:ln>
                <a:noFill/>
              </a:ln>
              <a:solidFill>
                <a:srgbClr val="1F3661"/>
              </a:solidFill>
              <a:effectLst/>
            </a:endParaRPr>
          </a:p>
          <a:p>
            <a:pPr marL="0" marR="0" lvl="0" indent="0" algn="ctr" defTabSz="914400" rtl="0" eaLnBrk="0" fontAlgn="base" latinLnBrk="0" hangingPunct="0">
              <a:spcBef>
                <a:spcPct val="0"/>
              </a:spcBef>
              <a:spcAft>
                <a:spcPct val="0"/>
              </a:spcAft>
              <a:buClrTx/>
              <a:buSzTx/>
              <a:buFontTx/>
              <a:buNone/>
            </a:pPr>
            <a:r>
              <a:rPr kumimoji="0" lang="en-US" altLang="zh-CN" sz="900" b="0" i="0" u="none" strike="noStrike" cap="none" normalizeH="0" baseline="0" dirty="0">
                <a:ln>
                  <a:noFill/>
                </a:ln>
                <a:solidFill>
                  <a:srgbClr val="1F3661"/>
                </a:solidFill>
                <a:effectLst/>
                <a:cs typeface="Calibri" panose="020F0502020204030204" pitchFamily="34" charset="0"/>
              </a:rPr>
              <a:t>LVRS</a:t>
            </a:r>
            <a:endParaRPr kumimoji="0" lang="en-US" altLang="zh-CN" sz="900" b="0" i="0" u="none" strike="noStrike" cap="none" normalizeH="0" baseline="0" dirty="0">
              <a:ln>
                <a:noFill/>
              </a:ln>
              <a:solidFill>
                <a:srgbClr val="1F3661"/>
              </a:solidFill>
              <a:effectLst/>
            </a:endParaRPr>
          </a:p>
        </p:txBody>
      </p:sp>
      <p:sp>
        <p:nvSpPr>
          <p:cNvPr id="33" name="Text Box 9"/>
          <p:cNvSpPr txBox="1">
            <a:spLocks noChangeArrowheads="1"/>
          </p:cNvSpPr>
          <p:nvPr/>
        </p:nvSpPr>
        <p:spPr bwMode="auto">
          <a:xfrm>
            <a:off x="3894723" y="3406837"/>
            <a:ext cx="763588" cy="23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en-US" altLang="zh-CN" sz="900" b="0" i="0" u="none" strike="noStrike" cap="none" normalizeH="0" baseline="0" dirty="0">
                <a:ln>
                  <a:noFill/>
                </a:ln>
                <a:solidFill>
                  <a:srgbClr val="1F3661"/>
                </a:solidFill>
                <a:effectLst/>
                <a:cs typeface="Calibri" panose="020F0502020204030204" pitchFamily="34" charset="0"/>
              </a:rPr>
              <a:t>-CV</a:t>
            </a:r>
            <a:r>
              <a:rPr kumimoji="0" lang="zh-CN" altLang="en-US" sz="900" b="0" i="0" u="none" strike="noStrike" cap="none" normalizeH="0" baseline="0" dirty="0">
                <a:ln>
                  <a:noFill/>
                </a:ln>
                <a:solidFill>
                  <a:srgbClr val="1F3661"/>
                </a:solidFill>
                <a:effectLst/>
                <a:cs typeface="Calibri" panose="020F0502020204030204" pitchFamily="34" charset="0"/>
              </a:rPr>
              <a:t>或</a:t>
            </a:r>
            <a:r>
              <a:rPr kumimoji="0" lang="en-US" altLang="zh-CN" sz="900" b="0" i="0" u="none" strike="noStrike" cap="none" normalizeH="0" baseline="0" dirty="0">
                <a:ln>
                  <a:noFill/>
                </a:ln>
                <a:solidFill>
                  <a:srgbClr val="1F3661"/>
                </a:solidFill>
                <a:effectLst/>
                <a:cs typeface="Calibri" panose="020F0502020204030204" pitchFamily="34" charset="0"/>
              </a:rPr>
              <a:t>FI+</a:t>
            </a:r>
            <a:endParaRPr kumimoji="0" lang="en-US" altLang="zh-CN" sz="1800" b="0" i="0" u="none" strike="noStrike" cap="none" normalizeH="0" baseline="0" dirty="0">
              <a:ln>
                <a:noFill/>
              </a:ln>
              <a:solidFill>
                <a:srgbClr val="1F3661"/>
              </a:solidFill>
              <a:effectLst/>
            </a:endParaRPr>
          </a:p>
        </p:txBody>
      </p:sp>
      <p:sp>
        <p:nvSpPr>
          <p:cNvPr id="34" name="Text Box 16"/>
          <p:cNvSpPr txBox="1">
            <a:spLocks noChangeArrowheads="1"/>
          </p:cNvSpPr>
          <p:nvPr/>
        </p:nvSpPr>
        <p:spPr bwMode="auto">
          <a:xfrm>
            <a:off x="3808226" y="4121954"/>
            <a:ext cx="938213"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en-US" altLang="zh-CN" sz="900" b="0" i="0" u="none" strike="noStrike" cap="none" normalizeH="0" baseline="0" dirty="0">
                <a:ln>
                  <a:noFill/>
                </a:ln>
                <a:solidFill>
                  <a:srgbClr val="1F3661"/>
                </a:solidFill>
                <a:effectLst/>
                <a:cs typeface="Calibri" panose="020F0502020204030204" pitchFamily="34" charset="0"/>
              </a:rPr>
              <a:t>ELVR</a:t>
            </a:r>
            <a:endParaRPr kumimoji="0" lang="en-US" altLang="zh-CN" sz="900" b="0" i="0" u="none" strike="noStrike" cap="none" normalizeH="0" baseline="0" dirty="0">
              <a:ln>
                <a:noFill/>
              </a:ln>
              <a:solidFill>
                <a:srgbClr val="1F3661"/>
              </a:solidFill>
              <a:effectLst/>
            </a:endParaRPr>
          </a:p>
          <a:p>
            <a:pPr marL="0" marR="0" lvl="0" indent="0" algn="ctr" defTabSz="914400" rtl="0" eaLnBrk="0" fontAlgn="base" latinLnBrk="0" hangingPunct="0">
              <a:spcBef>
                <a:spcPct val="0"/>
              </a:spcBef>
              <a:spcAft>
                <a:spcPct val="0"/>
              </a:spcAft>
              <a:buClrTx/>
              <a:buSzTx/>
              <a:buFontTx/>
              <a:buNone/>
            </a:pPr>
            <a:r>
              <a:rPr kumimoji="0" lang="en-US" altLang="zh-CN" sz="900" b="0" i="0" u="none" strike="noStrike" cap="none" normalizeH="0" baseline="0" dirty="0">
                <a:ln>
                  <a:noFill/>
                </a:ln>
                <a:solidFill>
                  <a:srgbClr val="1F3661"/>
                </a:solidFill>
                <a:effectLst/>
                <a:cs typeface="Calibri" panose="020F0502020204030204" pitchFamily="34" charset="0"/>
              </a:rPr>
              <a:t>(EBV, LVRC, VA)</a:t>
            </a:r>
            <a:endParaRPr kumimoji="0" lang="en-US" altLang="zh-CN" sz="900" b="0" i="0" u="none" strike="noStrike" cap="none" normalizeH="0" baseline="0" dirty="0">
              <a:ln>
                <a:noFill/>
              </a:ln>
              <a:solidFill>
                <a:srgbClr val="1F3661"/>
              </a:solidFill>
              <a:effectLst/>
            </a:endParaRPr>
          </a:p>
          <a:p>
            <a:pPr marL="0" marR="0" lvl="0" indent="0" algn="ctr" defTabSz="914400" rtl="0" eaLnBrk="0" fontAlgn="base" latinLnBrk="0" hangingPunct="0">
              <a:spcBef>
                <a:spcPct val="0"/>
              </a:spcBef>
              <a:spcAft>
                <a:spcPct val="0"/>
              </a:spcAft>
              <a:buClrTx/>
              <a:buSzTx/>
              <a:buFontTx/>
              <a:buNone/>
            </a:pPr>
            <a:r>
              <a:rPr kumimoji="0" lang="en-US" altLang="zh-CN" sz="900" b="0" i="0" u="none" strike="noStrike" cap="none" normalizeH="0" baseline="0" dirty="0">
                <a:ln>
                  <a:noFill/>
                </a:ln>
                <a:solidFill>
                  <a:srgbClr val="1F3661"/>
                </a:solidFill>
                <a:effectLst/>
                <a:cs typeface="Calibri" panose="020F0502020204030204" pitchFamily="34" charset="0"/>
              </a:rPr>
              <a:t>LVRS</a:t>
            </a:r>
            <a:endParaRPr kumimoji="0" lang="en-US" altLang="zh-CN" sz="900" b="0" i="0" u="none" strike="noStrike" cap="none" normalizeH="0" baseline="0" dirty="0">
              <a:ln>
                <a:noFill/>
              </a:ln>
              <a:solidFill>
                <a:srgbClr val="1F3661"/>
              </a:solidFill>
              <a:effectLst/>
            </a:endParaRPr>
          </a:p>
        </p:txBody>
      </p:sp>
      <p:sp>
        <p:nvSpPr>
          <p:cNvPr id="35" name="Text Box 15"/>
          <p:cNvSpPr txBox="1">
            <a:spLocks noChangeArrowheads="1"/>
          </p:cNvSpPr>
          <p:nvPr/>
        </p:nvSpPr>
        <p:spPr bwMode="auto">
          <a:xfrm>
            <a:off x="4913898" y="4121954"/>
            <a:ext cx="700088"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en-US" altLang="zh-CN" sz="900" b="0" i="0" u="none" strike="noStrike" cap="none" normalizeH="0" baseline="0" dirty="0">
                <a:ln>
                  <a:noFill/>
                </a:ln>
                <a:solidFill>
                  <a:srgbClr val="1F3661"/>
                </a:solidFill>
                <a:effectLst/>
                <a:cs typeface="Calibri" panose="020F0502020204030204" pitchFamily="34" charset="0"/>
              </a:rPr>
              <a:t>ELVR</a:t>
            </a:r>
            <a:endParaRPr kumimoji="0" lang="en-US" altLang="zh-CN" sz="900" b="0" i="0" u="none" strike="noStrike" cap="none" normalizeH="0" baseline="0" dirty="0">
              <a:ln>
                <a:noFill/>
              </a:ln>
              <a:solidFill>
                <a:srgbClr val="1F3661"/>
              </a:solidFill>
              <a:effectLst/>
            </a:endParaRPr>
          </a:p>
          <a:p>
            <a:pPr marL="0" marR="0" lvl="0" indent="0" algn="ctr" defTabSz="914400" rtl="0" eaLnBrk="0" fontAlgn="base" latinLnBrk="0" hangingPunct="0">
              <a:spcBef>
                <a:spcPct val="0"/>
              </a:spcBef>
              <a:spcAft>
                <a:spcPct val="0"/>
              </a:spcAft>
              <a:buClrTx/>
              <a:buSzTx/>
              <a:buFontTx/>
              <a:buNone/>
            </a:pPr>
            <a:r>
              <a:rPr kumimoji="0" lang="en-US" altLang="zh-CN" sz="900" b="0" i="0" u="none" strike="noStrike" cap="none" normalizeH="0" baseline="0" dirty="0">
                <a:ln>
                  <a:noFill/>
                </a:ln>
                <a:solidFill>
                  <a:srgbClr val="1F3661"/>
                </a:solidFill>
                <a:effectLst/>
                <a:cs typeface="Calibri" panose="020F0502020204030204" pitchFamily="34" charset="0"/>
              </a:rPr>
              <a:t>(LVRC, VA)</a:t>
            </a:r>
            <a:endParaRPr kumimoji="0" lang="en-US" altLang="zh-CN" sz="900" b="0" i="0" u="none" strike="noStrike" cap="none" normalizeH="0" baseline="0" dirty="0">
              <a:ln>
                <a:noFill/>
              </a:ln>
              <a:solidFill>
                <a:srgbClr val="1F3661"/>
              </a:solidFill>
              <a:effectLst/>
            </a:endParaRPr>
          </a:p>
          <a:p>
            <a:pPr marL="0" marR="0" lvl="0" indent="0" algn="ctr" defTabSz="914400" rtl="0" eaLnBrk="0" fontAlgn="base" latinLnBrk="0" hangingPunct="0">
              <a:spcBef>
                <a:spcPct val="0"/>
              </a:spcBef>
              <a:spcAft>
                <a:spcPct val="0"/>
              </a:spcAft>
              <a:buClrTx/>
              <a:buSzTx/>
              <a:buFontTx/>
              <a:buNone/>
            </a:pPr>
            <a:r>
              <a:rPr kumimoji="0" lang="en-US" altLang="zh-CN" sz="900" b="0" i="0" u="none" strike="noStrike" cap="none" normalizeH="0" baseline="0" dirty="0">
                <a:ln>
                  <a:noFill/>
                </a:ln>
                <a:solidFill>
                  <a:srgbClr val="1F3661"/>
                </a:solidFill>
                <a:effectLst/>
                <a:cs typeface="Calibri" panose="020F0502020204030204" pitchFamily="34" charset="0"/>
              </a:rPr>
              <a:t>LVRS</a:t>
            </a:r>
            <a:endParaRPr kumimoji="0" lang="en-US" altLang="zh-CN" sz="900" b="0" i="0" u="none" strike="noStrike" cap="none" normalizeH="0" baseline="0" dirty="0">
              <a:ln>
                <a:noFill/>
              </a:ln>
              <a:solidFill>
                <a:srgbClr val="1F3661"/>
              </a:solidFill>
              <a:effectLst/>
            </a:endParaRPr>
          </a:p>
        </p:txBody>
      </p:sp>
      <p:sp>
        <p:nvSpPr>
          <p:cNvPr id="36" name="Text Box 18"/>
          <p:cNvSpPr txBox="1">
            <a:spLocks noChangeArrowheads="1"/>
          </p:cNvSpPr>
          <p:nvPr/>
        </p:nvSpPr>
        <p:spPr bwMode="auto">
          <a:xfrm>
            <a:off x="6927895" y="4121954"/>
            <a:ext cx="700087"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en-US" altLang="zh-CN" sz="900" b="0" i="0" u="none" strike="noStrike" cap="none" normalizeH="0" baseline="0" dirty="0">
                <a:ln>
                  <a:noFill/>
                </a:ln>
                <a:solidFill>
                  <a:srgbClr val="1F3661"/>
                </a:solidFill>
                <a:effectLst/>
                <a:cs typeface="Calibri" panose="020F0502020204030204" pitchFamily="34" charset="0"/>
              </a:rPr>
              <a:t>ELVR</a:t>
            </a:r>
            <a:endParaRPr kumimoji="0" lang="en-US" altLang="zh-CN" sz="900" b="0" i="0" u="none" strike="noStrike" cap="none" normalizeH="0" baseline="0" dirty="0">
              <a:ln>
                <a:noFill/>
              </a:ln>
              <a:solidFill>
                <a:srgbClr val="1F3661"/>
              </a:solidFill>
              <a:effectLst/>
            </a:endParaRPr>
          </a:p>
          <a:p>
            <a:pPr marL="0" marR="0" lvl="0" indent="0" algn="ctr" defTabSz="914400" rtl="0" eaLnBrk="0" fontAlgn="base" latinLnBrk="0" hangingPunct="0">
              <a:spcBef>
                <a:spcPct val="0"/>
              </a:spcBef>
              <a:spcAft>
                <a:spcPct val="0"/>
              </a:spcAft>
              <a:buClrTx/>
              <a:buSzTx/>
              <a:buFontTx/>
              <a:buNone/>
            </a:pPr>
            <a:r>
              <a:rPr kumimoji="0" lang="en-US" altLang="zh-CN" sz="900" b="0" i="0" u="none" strike="noStrike" cap="none" normalizeH="0" baseline="0" dirty="0">
                <a:ln>
                  <a:noFill/>
                </a:ln>
                <a:solidFill>
                  <a:srgbClr val="1F3661"/>
                </a:solidFill>
                <a:effectLst/>
                <a:cs typeface="Calibri" panose="020F0502020204030204" pitchFamily="34" charset="0"/>
              </a:rPr>
              <a:t>(LVRC, VA)</a:t>
            </a:r>
            <a:endParaRPr kumimoji="0" lang="en-US" altLang="zh-CN" sz="900" b="0" i="0" u="none" strike="noStrike" cap="none" normalizeH="0" baseline="0" dirty="0">
              <a:ln>
                <a:noFill/>
              </a:ln>
              <a:solidFill>
                <a:srgbClr val="1F3661"/>
              </a:solidFill>
              <a:effectLst/>
            </a:endParaRPr>
          </a:p>
          <a:p>
            <a:pPr marL="0" marR="0" lvl="0" indent="0" algn="ctr" defTabSz="914400" rtl="0" eaLnBrk="0" fontAlgn="base" latinLnBrk="0" hangingPunct="0">
              <a:spcBef>
                <a:spcPct val="0"/>
              </a:spcBef>
              <a:spcAft>
                <a:spcPct val="0"/>
              </a:spcAft>
              <a:buClrTx/>
              <a:buSzTx/>
              <a:buFontTx/>
              <a:buNone/>
            </a:pPr>
            <a:r>
              <a:rPr kumimoji="0" lang="en-US" altLang="zh-CN" sz="900" b="0" i="0" u="none" strike="noStrike" cap="none" normalizeH="0" baseline="0" dirty="0">
                <a:ln>
                  <a:noFill/>
                </a:ln>
                <a:solidFill>
                  <a:srgbClr val="1F3661"/>
                </a:solidFill>
                <a:effectLst/>
                <a:cs typeface="Calibri" panose="020F0502020204030204" pitchFamily="34" charset="0"/>
              </a:rPr>
              <a:t>LVRS</a:t>
            </a:r>
            <a:endParaRPr kumimoji="0" lang="en-US" altLang="zh-CN" sz="900" b="0" i="0" u="none" strike="noStrike" cap="none" normalizeH="0" baseline="0" dirty="0">
              <a:ln>
                <a:noFill/>
              </a:ln>
              <a:solidFill>
                <a:srgbClr val="1F3661"/>
              </a:solidFill>
              <a:effectLst/>
            </a:endParaRPr>
          </a:p>
        </p:txBody>
      </p:sp>
      <p:sp>
        <p:nvSpPr>
          <p:cNvPr id="37" name="Text Box 14"/>
          <p:cNvSpPr txBox="1">
            <a:spLocks noChangeArrowheads="1"/>
          </p:cNvSpPr>
          <p:nvPr/>
        </p:nvSpPr>
        <p:spPr bwMode="auto">
          <a:xfrm>
            <a:off x="3097797" y="4775739"/>
            <a:ext cx="5748337" cy="66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spAutoFit/>
          </a:bodyPr>
          <a:lstStyle/>
          <a:p>
            <a:pPr marL="0" marR="0" lvl="0" indent="0" defTabSz="914400" rtl="0" eaLnBrk="0" fontAlgn="base" latinLnBrk="0" hangingPunct="0">
              <a:spcBef>
                <a:spcPct val="0"/>
              </a:spcBef>
              <a:spcAft>
                <a:spcPts val="600"/>
              </a:spcAft>
              <a:buClrTx/>
              <a:buSzTx/>
              <a:buFontTx/>
              <a:buNone/>
            </a:pPr>
            <a:r>
              <a:rPr kumimoji="0" lang="zh-CN" altLang="zh-CN" sz="800" b="0" i="0" u="none" strike="noStrike" cap="none" normalizeH="0" baseline="0" dirty="0">
                <a:ln>
                  <a:noFill/>
                </a:ln>
                <a:solidFill>
                  <a:srgbClr val="000000"/>
                </a:solidFill>
                <a:effectLst/>
                <a:cs typeface="Calibri" panose="020F0502020204030204" pitchFamily="34" charset="0"/>
              </a:rPr>
              <a:t>注意：并非所有的治疗方案在所有国家均适用；长期</a:t>
            </a:r>
            <a:r>
              <a:rPr kumimoji="0" lang="en-US" altLang="zh-CN" sz="800" b="0" i="0" u="none" strike="noStrike" cap="none" normalizeH="0" baseline="0" dirty="0">
                <a:ln>
                  <a:noFill/>
                </a:ln>
                <a:solidFill>
                  <a:srgbClr val="000000"/>
                </a:solidFill>
                <a:effectLst/>
                <a:cs typeface="Calibri" panose="020F0502020204030204" pitchFamily="34" charset="0"/>
              </a:rPr>
              <a:t>ELVR</a:t>
            </a:r>
            <a:r>
              <a:rPr kumimoji="0" lang="zh-CN" altLang="en-US" sz="800" b="0" i="0" u="none" strike="noStrike" cap="none" normalizeH="0" baseline="0" dirty="0">
                <a:ln>
                  <a:noFill/>
                </a:ln>
                <a:solidFill>
                  <a:srgbClr val="000000"/>
                </a:solidFill>
                <a:effectLst/>
                <a:cs typeface="Calibri" panose="020F0502020204030204" pitchFamily="34" charset="0"/>
              </a:rPr>
              <a:t>结果或与</a:t>
            </a:r>
            <a:r>
              <a:rPr kumimoji="0" lang="en-US" altLang="zh-CN" sz="800" b="0" i="0" u="none" strike="noStrike" cap="none" normalizeH="0" baseline="0" dirty="0">
                <a:ln>
                  <a:noFill/>
                </a:ln>
                <a:solidFill>
                  <a:srgbClr val="000000"/>
                </a:solidFill>
                <a:effectLst/>
                <a:cs typeface="Calibri" panose="020F0502020204030204" pitchFamily="34" charset="0"/>
              </a:rPr>
              <a:t>LVRS</a:t>
            </a:r>
            <a:r>
              <a:rPr kumimoji="0" lang="zh-CN" altLang="en-US" sz="800" b="0" i="0" u="none" strike="noStrike" cap="none" normalizeH="0" baseline="0" dirty="0">
                <a:ln>
                  <a:noFill/>
                </a:ln>
                <a:solidFill>
                  <a:srgbClr val="000000"/>
                </a:solidFill>
                <a:effectLst/>
                <a:cs typeface="Calibri" panose="020F0502020204030204" pitchFamily="34" charset="0"/>
              </a:rPr>
              <a:t>直接比较结果尚且不明。</a:t>
            </a:r>
            <a:endParaRPr kumimoji="0" lang="zh-CN" altLang="en-US" sz="800" b="0" i="0" u="none" strike="noStrike" cap="none" normalizeH="0" baseline="0" dirty="0">
              <a:ln>
                <a:noFill/>
              </a:ln>
              <a:solidFill>
                <a:schemeClr val="tx1"/>
              </a:solidFill>
              <a:effectLst/>
            </a:endParaRPr>
          </a:p>
          <a:p>
            <a:pPr marL="0" marR="0" lvl="0" indent="0" defTabSz="914400" rtl="0" eaLnBrk="0" fontAlgn="base" latinLnBrk="0" hangingPunct="0">
              <a:spcBef>
                <a:spcPct val="0"/>
              </a:spcBef>
              <a:spcAft>
                <a:spcPts val="600"/>
              </a:spcAft>
              <a:buClrTx/>
              <a:buSzTx/>
              <a:buFontTx/>
              <a:buNone/>
            </a:pPr>
            <a:r>
              <a:rPr kumimoji="0" lang="zh-CN" altLang="en-US" sz="800" b="0" i="0" u="none" strike="noStrike" cap="none" normalizeH="0" baseline="0" dirty="0">
                <a:ln>
                  <a:noFill/>
                </a:ln>
                <a:solidFill>
                  <a:srgbClr val="000000"/>
                </a:solidFill>
                <a:effectLst/>
                <a:cs typeface="Calibri" panose="020F0502020204030204" pitchFamily="34" charset="0"/>
              </a:rPr>
              <a:t>缩略语定义：</a:t>
            </a:r>
            <a:r>
              <a:rPr kumimoji="0" lang="en-US" altLang="zh-CN" sz="800" b="0" i="0" u="none" strike="noStrike" cap="none" normalizeH="0" baseline="0" dirty="0">
                <a:ln>
                  <a:noFill/>
                </a:ln>
                <a:solidFill>
                  <a:srgbClr val="000000"/>
                </a:solidFill>
                <a:effectLst/>
                <a:cs typeface="Calibri" panose="020F0502020204030204" pitchFamily="34" charset="0"/>
              </a:rPr>
              <a:t>CV=</a:t>
            </a:r>
            <a:r>
              <a:rPr kumimoji="0" lang="zh-CN" altLang="en-US" sz="800" b="0" i="0" u="none" strike="noStrike" cap="none" normalizeH="0" baseline="0" dirty="0">
                <a:ln>
                  <a:noFill/>
                </a:ln>
                <a:solidFill>
                  <a:srgbClr val="000000"/>
                </a:solidFill>
                <a:effectLst/>
                <a:cs typeface="Calibri" panose="020F0502020204030204" pitchFamily="34" charset="0"/>
              </a:rPr>
              <a:t>通过</a:t>
            </a:r>
            <a:r>
              <a:rPr kumimoji="0" lang="en-US" altLang="zh-CN" sz="800" b="0" i="0" u="none" strike="noStrike" cap="none" normalizeH="0" baseline="0" dirty="0" err="1">
                <a:ln>
                  <a:noFill/>
                </a:ln>
                <a:solidFill>
                  <a:srgbClr val="000000"/>
                </a:solidFill>
                <a:effectLst/>
                <a:cs typeface="Calibri" panose="020F0502020204030204" pitchFamily="34" charset="0"/>
              </a:rPr>
              <a:t>Chartis</a:t>
            </a:r>
            <a:r>
              <a:rPr kumimoji="0" lang="zh-CN" altLang="en-US" sz="800" b="0" i="0" u="none" strike="noStrike" cap="none" normalizeH="0" baseline="0" dirty="0">
                <a:ln>
                  <a:noFill/>
                </a:ln>
                <a:solidFill>
                  <a:srgbClr val="000000"/>
                </a:solidFill>
                <a:effectLst/>
                <a:cs typeface="Calibri" panose="020F0502020204030204" pitchFamily="34" charset="0"/>
              </a:rPr>
              <a:t>评估的侧支通气状况；</a:t>
            </a:r>
            <a:r>
              <a:rPr kumimoji="0" lang="en-US" altLang="zh-CN" sz="800" b="0" i="0" u="none" strike="noStrike" cap="none" normalizeH="0" baseline="0" dirty="0">
                <a:ln>
                  <a:noFill/>
                </a:ln>
                <a:solidFill>
                  <a:srgbClr val="000000"/>
                </a:solidFill>
                <a:effectLst/>
                <a:cs typeface="Calibri" panose="020F0502020204030204" pitchFamily="34" charset="0"/>
              </a:rPr>
              <a:t>FI+=</a:t>
            </a:r>
            <a:r>
              <a:rPr kumimoji="0" lang="zh-CN" altLang="en-US" sz="800" b="0" i="0" u="none" strike="noStrike" cap="none" normalizeH="0" baseline="0" dirty="0">
                <a:ln>
                  <a:noFill/>
                </a:ln>
                <a:solidFill>
                  <a:srgbClr val="000000"/>
                </a:solidFill>
                <a:effectLst/>
                <a:cs typeface="Calibri" panose="020F0502020204030204" pitchFamily="34" charset="0"/>
              </a:rPr>
              <a:t>通过高分辨率</a:t>
            </a:r>
            <a:r>
              <a:rPr kumimoji="0" lang="en-US" altLang="zh-CN" sz="800" b="0" i="0" u="none" strike="noStrike" cap="none" normalizeH="0" baseline="0" dirty="0">
                <a:ln>
                  <a:noFill/>
                </a:ln>
                <a:solidFill>
                  <a:srgbClr val="000000"/>
                </a:solidFill>
                <a:effectLst/>
                <a:cs typeface="Calibri" panose="020F0502020204030204" pitchFamily="34" charset="0"/>
              </a:rPr>
              <a:t>CT</a:t>
            </a:r>
            <a:r>
              <a:rPr kumimoji="0" lang="zh-CN" altLang="en-US" sz="800" b="0" i="0" u="none" strike="noStrike" cap="none" normalizeH="0" baseline="0" dirty="0">
                <a:ln>
                  <a:noFill/>
                </a:ln>
                <a:solidFill>
                  <a:srgbClr val="000000"/>
                </a:solidFill>
                <a:effectLst/>
                <a:cs typeface="Calibri" panose="020F0502020204030204" pitchFamily="34" charset="0"/>
              </a:rPr>
              <a:t>评估的叶间裂完整性 </a:t>
            </a:r>
            <a:r>
              <a:rPr kumimoji="0" lang="en-US" altLang="zh-CN" sz="800" b="0" i="0" u="none" strike="noStrike" cap="none" normalizeH="0" baseline="0" dirty="0">
                <a:ln>
                  <a:noFill/>
                </a:ln>
                <a:solidFill>
                  <a:srgbClr val="000000"/>
                </a:solidFill>
                <a:effectLst/>
                <a:cs typeface="Calibri" panose="020F0502020204030204" pitchFamily="34" charset="0"/>
              </a:rPr>
              <a:t>&gt; 90%</a:t>
            </a:r>
            <a:r>
              <a:rPr kumimoji="0" lang="zh-CN" altLang="en-US" sz="800" b="0" i="0" u="none" strike="noStrike" cap="none" normalizeH="0" baseline="0" dirty="0">
                <a:ln>
                  <a:noFill/>
                </a:ln>
                <a:solidFill>
                  <a:srgbClr val="000000"/>
                </a:solidFill>
                <a:effectLst/>
                <a:cs typeface="Calibri" panose="020F0502020204030204" pitchFamily="34" charset="0"/>
              </a:rPr>
              <a:t>；</a:t>
            </a:r>
            <a:r>
              <a:rPr kumimoji="0" lang="en-US" altLang="zh-CN" sz="800" b="0" i="0" u="none" strike="noStrike" cap="none" normalizeH="0" baseline="0" dirty="0">
                <a:ln>
                  <a:noFill/>
                </a:ln>
                <a:solidFill>
                  <a:srgbClr val="000000"/>
                </a:solidFill>
                <a:effectLst/>
                <a:cs typeface="Calibri" panose="020F0502020204030204" pitchFamily="34" charset="0"/>
              </a:rPr>
              <a:t>FI-=</a:t>
            </a:r>
            <a:r>
              <a:rPr kumimoji="0" lang="zh-CN" altLang="en-US" sz="800" b="0" i="0" u="none" strike="noStrike" cap="none" normalizeH="0" baseline="0" dirty="0">
                <a:ln>
                  <a:noFill/>
                </a:ln>
                <a:solidFill>
                  <a:srgbClr val="000000"/>
                </a:solidFill>
                <a:effectLst/>
                <a:cs typeface="Calibri" panose="020F0502020204030204" pitchFamily="34" charset="0"/>
              </a:rPr>
              <a:t>通过高分辨率</a:t>
            </a:r>
            <a:r>
              <a:rPr kumimoji="0" lang="en-US" altLang="zh-CN" sz="800" b="0" i="0" u="none" strike="noStrike" cap="none" normalizeH="0" baseline="0" dirty="0">
                <a:ln>
                  <a:noFill/>
                </a:ln>
                <a:solidFill>
                  <a:srgbClr val="000000"/>
                </a:solidFill>
                <a:effectLst/>
                <a:cs typeface="Calibri" panose="020F0502020204030204" pitchFamily="34" charset="0"/>
              </a:rPr>
              <a:t>CT</a:t>
            </a:r>
            <a:r>
              <a:rPr kumimoji="0" lang="zh-CN" altLang="en-US" sz="800" b="0" i="0" u="none" strike="noStrike" cap="none" normalizeH="0" baseline="0" dirty="0">
                <a:ln>
                  <a:noFill/>
                </a:ln>
                <a:solidFill>
                  <a:srgbClr val="000000"/>
                </a:solidFill>
                <a:effectLst/>
                <a:cs typeface="Calibri" panose="020F0502020204030204" pitchFamily="34" charset="0"/>
              </a:rPr>
              <a:t>评估的叶间裂完整性 </a:t>
            </a:r>
            <a:r>
              <a:rPr kumimoji="0" lang="en-US" altLang="zh-CN" sz="800" b="0" i="0" u="none" strike="noStrike" cap="none" normalizeH="0" baseline="0" dirty="0">
                <a:ln>
                  <a:noFill/>
                </a:ln>
                <a:solidFill>
                  <a:srgbClr val="000000"/>
                </a:solidFill>
                <a:effectLst/>
                <a:cs typeface="Calibri" panose="020F0502020204030204" pitchFamily="34" charset="0"/>
              </a:rPr>
              <a:t>&lt; 90%</a:t>
            </a:r>
            <a:r>
              <a:rPr kumimoji="0" lang="zh-CN" altLang="en-US" sz="800" b="0" i="0" u="none" strike="noStrike" cap="none" normalizeH="0" baseline="0" dirty="0">
                <a:ln>
                  <a:noFill/>
                </a:ln>
                <a:solidFill>
                  <a:srgbClr val="000000"/>
                </a:solidFill>
                <a:effectLst/>
                <a:cs typeface="Calibri" panose="020F0502020204030204" pitchFamily="34" charset="0"/>
              </a:rPr>
              <a:t>；</a:t>
            </a:r>
            <a:r>
              <a:rPr kumimoji="0" lang="en-US" altLang="zh-CN" sz="800" b="0" i="0" u="none" strike="noStrike" cap="none" normalizeH="0" baseline="0" dirty="0">
                <a:ln>
                  <a:noFill/>
                </a:ln>
                <a:solidFill>
                  <a:srgbClr val="000000"/>
                </a:solidFill>
                <a:effectLst/>
                <a:cs typeface="Calibri" panose="020F0502020204030204" pitchFamily="34" charset="0"/>
              </a:rPr>
              <a:t>ELVR = </a:t>
            </a:r>
            <a:r>
              <a:rPr kumimoji="0" lang="zh-CN" altLang="en-US" sz="800" b="0" i="0" u="none" strike="noStrike" cap="none" normalizeH="0" baseline="0" dirty="0">
                <a:ln>
                  <a:noFill/>
                </a:ln>
                <a:solidFill>
                  <a:srgbClr val="000000"/>
                </a:solidFill>
                <a:effectLst/>
                <a:cs typeface="Calibri" panose="020F0502020204030204" pitchFamily="34" charset="0"/>
              </a:rPr>
              <a:t>内镜下肺减容术；</a:t>
            </a:r>
            <a:r>
              <a:rPr kumimoji="0" lang="en-US" altLang="zh-CN" sz="800" b="0" i="0" u="none" strike="noStrike" cap="none" normalizeH="0" baseline="0" dirty="0">
                <a:ln>
                  <a:noFill/>
                </a:ln>
                <a:solidFill>
                  <a:srgbClr val="000000"/>
                </a:solidFill>
                <a:effectLst/>
                <a:cs typeface="Calibri" panose="020F0502020204030204" pitchFamily="34" charset="0"/>
              </a:rPr>
              <a:t>EBV = </a:t>
            </a:r>
            <a:r>
              <a:rPr kumimoji="0" lang="zh-CN" altLang="en-US" sz="800" b="0" i="0" u="none" strike="noStrike" cap="none" normalizeH="0" baseline="0" dirty="0">
                <a:ln>
                  <a:noFill/>
                </a:ln>
                <a:solidFill>
                  <a:srgbClr val="000000"/>
                </a:solidFill>
                <a:effectLst/>
                <a:cs typeface="Calibri" panose="020F0502020204030204" pitchFamily="34" charset="0"/>
              </a:rPr>
              <a:t>支气管内活瓣；</a:t>
            </a:r>
            <a:r>
              <a:rPr kumimoji="0" lang="en-US" altLang="zh-CN" sz="800" b="0" i="0" u="none" strike="noStrike" cap="none" normalizeH="0" baseline="0" dirty="0">
                <a:ln>
                  <a:noFill/>
                </a:ln>
                <a:solidFill>
                  <a:srgbClr val="000000"/>
                </a:solidFill>
                <a:effectLst/>
                <a:cs typeface="Calibri" panose="020F0502020204030204" pitchFamily="34" charset="0"/>
              </a:rPr>
              <a:t>VA = </a:t>
            </a:r>
            <a:r>
              <a:rPr kumimoji="0" lang="zh-CN" altLang="en-US" sz="800" b="0" i="0" u="none" strike="noStrike" cap="none" normalizeH="0" baseline="0" dirty="0">
                <a:ln>
                  <a:noFill/>
                </a:ln>
                <a:solidFill>
                  <a:srgbClr val="000000"/>
                </a:solidFill>
                <a:effectLst/>
                <a:cs typeface="Calibri" panose="020F0502020204030204" pitchFamily="34" charset="0"/>
              </a:rPr>
              <a:t>热蒸汽消融术；</a:t>
            </a:r>
            <a:r>
              <a:rPr kumimoji="0" lang="en-US" altLang="zh-CN" sz="800" b="0" i="0" u="none" strike="noStrike" cap="none" normalizeH="0" baseline="0" dirty="0">
                <a:ln>
                  <a:noFill/>
                </a:ln>
                <a:solidFill>
                  <a:srgbClr val="000000"/>
                </a:solidFill>
                <a:effectLst/>
                <a:cs typeface="Calibri" panose="020F0502020204030204" pitchFamily="34" charset="0"/>
              </a:rPr>
              <a:t>LVRC = </a:t>
            </a:r>
            <a:r>
              <a:rPr kumimoji="0" lang="zh-CN" altLang="en-US" sz="800" b="0" i="0" u="none" strike="noStrike" cap="none" normalizeH="0" baseline="0" dirty="0">
                <a:ln>
                  <a:noFill/>
                </a:ln>
                <a:solidFill>
                  <a:srgbClr val="000000"/>
                </a:solidFill>
                <a:effectLst/>
                <a:cs typeface="Calibri" panose="020F0502020204030204" pitchFamily="34" charset="0"/>
              </a:rPr>
              <a:t>肺减容线圈；</a:t>
            </a:r>
            <a:r>
              <a:rPr kumimoji="0" lang="en-US" altLang="zh-CN" sz="800" b="0" i="0" u="none" strike="noStrike" cap="none" normalizeH="0" baseline="0" dirty="0">
                <a:ln>
                  <a:noFill/>
                </a:ln>
                <a:solidFill>
                  <a:srgbClr val="000000"/>
                </a:solidFill>
                <a:effectLst/>
                <a:cs typeface="Calibri" panose="020F0502020204030204" pitchFamily="34" charset="0"/>
              </a:rPr>
              <a:t>LVRS = </a:t>
            </a:r>
            <a:r>
              <a:rPr kumimoji="0" lang="zh-CN" altLang="en-US" sz="800" b="0" i="0" u="none" strike="noStrike" cap="none" normalizeH="0" baseline="0" dirty="0">
                <a:ln>
                  <a:noFill/>
                </a:ln>
                <a:solidFill>
                  <a:srgbClr val="000000"/>
                </a:solidFill>
                <a:effectLst/>
                <a:cs typeface="Calibri" panose="020F0502020204030204" pitchFamily="34" charset="0"/>
              </a:rPr>
              <a:t>肺减容术。改编自</a:t>
            </a:r>
            <a:r>
              <a:rPr kumimoji="0" lang="en-US" altLang="zh-CN" sz="800" b="0" i="0" u="none" strike="noStrike" cap="none" normalizeH="0" baseline="0" dirty="0" err="1">
                <a:ln>
                  <a:noFill/>
                </a:ln>
                <a:solidFill>
                  <a:srgbClr val="000000"/>
                </a:solidFill>
                <a:effectLst/>
                <a:cs typeface="Calibri" panose="020F0502020204030204" pitchFamily="34" charset="0"/>
              </a:rPr>
              <a:t>Vogelmeier</a:t>
            </a:r>
            <a:r>
              <a:rPr kumimoji="0" lang="zh-CN" altLang="en-US" sz="800" b="0" i="0" u="none" strike="noStrike" cap="none" normalizeH="0" baseline="0" dirty="0">
                <a:ln>
                  <a:noFill/>
                </a:ln>
                <a:solidFill>
                  <a:srgbClr val="000000"/>
                </a:solidFill>
                <a:effectLst/>
                <a:cs typeface="Calibri" panose="020F0502020204030204" pitchFamily="34" charset="0"/>
              </a:rPr>
              <a:t>，</a:t>
            </a:r>
            <a:r>
              <a:rPr kumimoji="0" lang="en-US" altLang="zh-CN" sz="800" b="0" i="0" u="none" strike="noStrike" cap="none" normalizeH="0" baseline="0" dirty="0">
                <a:ln>
                  <a:noFill/>
                </a:ln>
                <a:solidFill>
                  <a:srgbClr val="000000"/>
                </a:solidFill>
                <a:effectLst/>
                <a:cs typeface="Calibri" panose="020F0502020204030204" pitchFamily="34" charset="0"/>
              </a:rPr>
              <a:t>AJRCCM</a:t>
            </a:r>
            <a:r>
              <a:rPr kumimoji="0" lang="zh-CN" altLang="en-US" sz="800" b="0" i="0" u="none" strike="noStrike" cap="none" normalizeH="0" baseline="0" dirty="0">
                <a:ln>
                  <a:noFill/>
                </a:ln>
                <a:solidFill>
                  <a:srgbClr val="000000"/>
                </a:solidFill>
                <a:effectLst/>
                <a:cs typeface="Calibri" panose="020F0502020204030204" pitchFamily="34" charset="0"/>
              </a:rPr>
              <a:t>，</a:t>
            </a:r>
            <a:r>
              <a:rPr kumimoji="0" lang="en-US" altLang="zh-CN" sz="800" b="0" i="0" u="none" strike="noStrike" cap="none" normalizeH="0" baseline="0" dirty="0">
                <a:ln>
                  <a:noFill/>
                </a:ln>
                <a:solidFill>
                  <a:srgbClr val="000000"/>
                </a:solidFill>
                <a:effectLst/>
                <a:cs typeface="Calibri" panose="020F0502020204030204" pitchFamily="34" charset="0"/>
              </a:rPr>
              <a:t>2017.</a:t>
            </a:r>
            <a:endParaRPr kumimoji="0" lang="en-US" altLang="zh-CN" sz="1800" b="0" i="0" u="none" strike="noStrike" cap="none" normalizeH="0" baseline="0" dirty="0">
              <a:ln>
                <a:noFill/>
              </a:ln>
              <a:solidFill>
                <a:schemeClr val="tx1"/>
              </a:solidFill>
              <a:effectLst/>
            </a:endParaRPr>
          </a:p>
        </p:txBody>
      </p:sp>
      <p:grpSp>
        <p:nvGrpSpPr>
          <p:cNvPr id="2" name="Group 5"/>
          <p:cNvGrpSpPr/>
          <p:nvPr/>
        </p:nvGrpSpPr>
        <p:grpSpPr>
          <a:xfrm>
            <a:off x="10539080" y="0"/>
            <a:ext cx="1652920" cy="1699260"/>
            <a:chOff x="5105399" y="0"/>
            <a:chExt cx="1652920" cy="1699260"/>
          </a:xfrm>
        </p:grpSpPr>
        <p:pic>
          <p:nvPicPr>
            <p:cNvPr id="38"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39"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40"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41" name="Group 9"/>
          <p:cNvGrpSpPr/>
          <p:nvPr/>
        </p:nvGrpSpPr>
        <p:grpSpPr>
          <a:xfrm>
            <a:off x="10446950" y="0"/>
            <a:ext cx="1745050" cy="1652322"/>
            <a:chOff x="10446950" y="0"/>
            <a:chExt cx="1745050" cy="1652322"/>
          </a:xfrm>
        </p:grpSpPr>
        <p:pic>
          <p:nvPicPr>
            <p:cNvPr id="42"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43"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44" name="Group 19"/>
          <p:cNvGrpSpPr/>
          <p:nvPr/>
        </p:nvGrpSpPr>
        <p:grpSpPr>
          <a:xfrm>
            <a:off x="10240225" y="0"/>
            <a:ext cx="1951774" cy="1885964"/>
            <a:chOff x="10240225" y="0"/>
            <a:chExt cx="1951774" cy="1885964"/>
          </a:xfrm>
        </p:grpSpPr>
        <p:pic>
          <p:nvPicPr>
            <p:cNvPr id="45"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46"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47"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4.1 lists 4 steps in the diagnosis and assessment of COPD exacerbations"/>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3" name="Title 2"/>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rPr>
              <a:t>Diagnosis and assessment</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11" name="图片 10"/>
          <p:cNvPicPr>
            <a:picLocks noChangeAspect="1"/>
          </p:cNvPicPr>
          <p:nvPr/>
        </p:nvPicPr>
        <p:blipFill>
          <a:blip r:embed="rId2" cstate="print">
            <a:extLst>
              <a:ext uri="{28A0092B-C50C-407E-A947-70E740481C1C}">
                <a14:useLocalDpi xmlns:a14="http://schemas.microsoft.com/office/drawing/2010/main" val="0"/>
              </a:ext>
            </a:extLst>
          </a:blip>
          <a:srcRect l="1303" t="939" r="1453" b="1530"/>
          <a:stretch>
            <a:fillRect/>
          </a:stretch>
        </p:blipFill>
        <p:spPr>
          <a:xfrm>
            <a:off x="3000375" y="1057275"/>
            <a:ext cx="6181725" cy="4714875"/>
          </a:xfrm>
          <a:prstGeom prst="rect">
            <a:avLst/>
          </a:prstGeom>
          <a:noFill/>
          <a:ln>
            <a:noFill/>
          </a:ln>
        </p:spPr>
      </p:pic>
      <p:sp>
        <p:nvSpPr>
          <p:cNvPr id="20" name="文本框 87"/>
          <p:cNvSpPr txBox="1"/>
          <p:nvPr/>
        </p:nvSpPr>
        <p:spPr>
          <a:xfrm>
            <a:off x="3354615" y="1266825"/>
            <a:ext cx="4699000" cy="24622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r>
              <a:rPr lang="zh-CN" sz="1600" b="1" kern="1050" dirty="0">
                <a:solidFill>
                  <a:srgbClr val="FFFFFF"/>
                </a:solidFill>
                <a:effectLst/>
                <a:cs typeface="Calibri" panose="020F0502020204030204" pitchFamily="34" charset="0"/>
              </a:rPr>
              <a:t>急性加重：诊断和评估</a:t>
            </a:r>
            <a:endParaRPr lang="zh-CN" sz="1050" kern="1050" dirty="0">
              <a:effectLst/>
            </a:endParaRPr>
          </a:p>
        </p:txBody>
      </p:sp>
      <p:sp>
        <p:nvSpPr>
          <p:cNvPr id="21" name="文本框 88"/>
          <p:cNvSpPr txBox="1"/>
          <p:nvPr/>
        </p:nvSpPr>
        <p:spPr>
          <a:xfrm>
            <a:off x="8627519" y="1465173"/>
            <a:ext cx="622935" cy="16158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r>
              <a:rPr lang="zh-CN" sz="1050" b="1" kern="1050" dirty="0">
                <a:solidFill>
                  <a:srgbClr val="FFFFFF"/>
                </a:solidFill>
                <a:effectLst/>
                <a:cs typeface="Calibri" panose="020F0502020204030204" pitchFamily="34" charset="0"/>
              </a:rPr>
              <a:t>图</a:t>
            </a:r>
            <a:r>
              <a:rPr lang="en-US" sz="1050" b="1" kern="1050" dirty="0">
                <a:solidFill>
                  <a:srgbClr val="FFFFFF"/>
                </a:solidFill>
                <a:effectLst/>
              </a:rPr>
              <a:t>4.1</a:t>
            </a:r>
            <a:endParaRPr lang="zh-CN" sz="1050" kern="1050" dirty="0">
              <a:effectLst/>
            </a:endParaRPr>
          </a:p>
        </p:txBody>
      </p:sp>
      <p:sp>
        <p:nvSpPr>
          <p:cNvPr id="22" name="文本框 89"/>
          <p:cNvSpPr txBox="1"/>
          <p:nvPr/>
        </p:nvSpPr>
        <p:spPr>
          <a:xfrm>
            <a:off x="3711710" y="5263660"/>
            <a:ext cx="6581775" cy="35892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noAutofit/>
          </a:bodyPr>
          <a:lstStyle/>
          <a:p>
            <a:pPr algn="just"/>
            <a:r>
              <a:rPr lang="en-US" sz="1100" b="1" kern="1050" dirty="0">
                <a:solidFill>
                  <a:srgbClr val="FFFFFF"/>
                </a:solidFill>
                <a:effectLst/>
              </a:rPr>
              <a:t> </a:t>
            </a:r>
            <a:endParaRPr lang="zh-CN" sz="1050" kern="1050" dirty="0">
              <a:effectLst/>
            </a:endParaRPr>
          </a:p>
          <a:p>
            <a:pPr algn="just"/>
            <a:r>
              <a:rPr lang="zh-CN" sz="900" b="1" kern="1050" dirty="0">
                <a:effectLst/>
                <a:cs typeface="Calibri" panose="020F0502020204030204" pitchFamily="34" charset="0"/>
              </a:rPr>
              <a:t>缩略语定义：</a:t>
            </a:r>
            <a:r>
              <a:rPr lang="en-US" sz="900" kern="1050" dirty="0">
                <a:effectLst/>
              </a:rPr>
              <a:t>COPD=</a:t>
            </a:r>
            <a:r>
              <a:rPr lang="zh-CN" sz="900" kern="1050" dirty="0">
                <a:effectLst/>
                <a:cs typeface="Calibri" panose="020F0502020204030204" pitchFamily="34" charset="0"/>
              </a:rPr>
              <a:t>慢性阻塞性肺疾病；</a:t>
            </a:r>
            <a:r>
              <a:rPr lang="en-US" sz="900" kern="1050" dirty="0">
                <a:effectLst/>
              </a:rPr>
              <a:t>CRP=C</a:t>
            </a:r>
            <a:r>
              <a:rPr lang="zh-CN" sz="900" kern="1050" dirty="0">
                <a:effectLst/>
                <a:cs typeface="Calibri" panose="020F0502020204030204" pitchFamily="34" charset="0"/>
              </a:rPr>
              <a:t>反应蛋白；</a:t>
            </a:r>
            <a:r>
              <a:rPr lang="en-US" sz="900" kern="1050" dirty="0">
                <a:effectLst/>
              </a:rPr>
              <a:t>VAS=</a:t>
            </a:r>
            <a:r>
              <a:rPr lang="zh-CN" sz="900" kern="1050" dirty="0">
                <a:effectLst/>
                <a:cs typeface="Calibri" panose="020F0502020204030204" pitchFamily="34" charset="0"/>
              </a:rPr>
              <a:t>视觉模拟评分。</a:t>
            </a:r>
            <a:endParaRPr lang="zh-CN" sz="1050" kern="1050" dirty="0">
              <a:effectLst/>
            </a:endParaRPr>
          </a:p>
          <a:p>
            <a:pPr algn="just"/>
            <a:r>
              <a:rPr lang="en-US" sz="1100" b="1" kern="1050" dirty="0">
                <a:solidFill>
                  <a:srgbClr val="FFFFFF"/>
                </a:solidFill>
                <a:effectLst/>
              </a:rPr>
              <a:t> </a:t>
            </a:r>
            <a:endParaRPr lang="zh-CN" sz="1050" kern="1050" dirty="0">
              <a:effectLst/>
            </a:endParaRPr>
          </a:p>
        </p:txBody>
      </p:sp>
      <p:sp>
        <p:nvSpPr>
          <p:cNvPr id="25" name="文本框 24"/>
          <p:cNvSpPr txBox="1"/>
          <p:nvPr/>
        </p:nvSpPr>
        <p:spPr>
          <a:xfrm>
            <a:off x="3878433" y="2213079"/>
            <a:ext cx="324127" cy="307777"/>
          </a:xfrm>
          <a:prstGeom prst="rect">
            <a:avLst/>
          </a:prstGeom>
          <a:noFill/>
        </p:spPr>
        <p:txBody>
          <a:bodyPr wrap="none" rtlCol="0">
            <a:spAutoFit/>
          </a:bodyPr>
          <a:lstStyle/>
          <a:p>
            <a:pPr algn="ctr"/>
            <a:r>
              <a:rPr lang="en-US" altLang="zh-CN" sz="1400" b="1" dirty="0">
                <a:solidFill>
                  <a:srgbClr val="1F3661"/>
                </a:solidFill>
              </a:rPr>
              <a:t>1.</a:t>
            </a:r>
            <a:endParaRPr lang="zh-CN" altLang="en-US" sz="1400" b="1" dirty="0">
              <a:solidFill>
                <a:srgbClr val="1F3661"/>
              </a:solidFill>
            </a:endParaRPr>
          </a:p>
        </p:txBody>
      </p:sp>
      <p:sp>
        <p:nvSpPr>
          <p:cNvPr id="26" name="文本框 25"/>
          <p:cNvSpPr txBox="1"/>
          <p:nvPr/>
        </p:nvSpPr>
        <p:spPr>
          <a:xfrm>
            <a:off x="3878433" y="3086513"/>
            <a:ext cx="324127" cy="307777"/>
          </a:xfrm>
          <a:prstGeom prst="rect">
            <a:avLst/>
          </a:prstGeom>
          <a:noFill/>
        </p:spPr>
        <p:txBody>
          <a:bodyPr wrap="none" rtlCol="0">
            <a:spAutoFit/>
          </a:bodyPr>
          <a:lstStyle/>
          <a:p>
            <a:pPr algn="ctr"/>
            <a:r>
              <a:rPr lang="en-US" altLang="zh-CN" sz="1400" b="1" dirty="0">
                <a:solidFill>
                  <a:srgbClr val="1F3661"/>
                </a:solidFill>
              </a:rPr>
              <a:t>2.</a:t>
            </a:r>
            <a:endParaRPr lang="zh-CN" altLang="en-US" sz="1400" b="1" dirty="0">
              <a:solidFill>
                <a:srgbClr val="1F3661"/>
              </a:solidFill>
            </a:endParaRPr>
          </a:p>
        </p:txBody>
      </p:sp>
      <p:sp>
        <p:nvSpPr>
          <p:cNvPr id="27" name="文本框 26"/>
          <p:cNvSpPr txBox="1"/>
          <p:nvPr/>
        </p:nvSpPr>
        <p:spPr>
          <a:xfrm>
            <a:off x="3878433" y="3892561"/>
            <a:ext cx="324127" cy="307777"/>
          </a:xfrm>
          <a:prstGeom prst="rect">
            <a:avLst/>
          </a:prstGeom>
          <a:noFill/>
        </p:spPr>
        <p:txBody>
          <a:bodyPr wrap="none" rtlCol="0">
            <a:spAutoFit/>
          </a:bodyPr>
          <a:lstStyle/>
          <a:p>
            <a:pPr algn="ctr"/>
            <a:r>
              <a:rPr lang="en-US" altLang="zh-CN" sz="1400" b="1" dirty="0">
                <a:solidFill>
                  <a:srgbClr val="1F3661"/>
                </a:solidFill>
              </a:rPr>
              <a:t>3.</a:t>
            </a:r>
            <a:endParaRPr lang="zh-CN" altLang="en-US" sz="1400" b="1" dirty="0">
              <a:solidFill>
                <a:srgbClr val="1F3661"/>
              </a:solidFill>
            </a:endParaRPr>
          </a:p>
        </p:txBody>
      </p:sp>
      <p:sp>
        <p:nvSpPr>
          <p:cNvPr id="28" name="文本框 27"/>
          <p:cNvSpPr txBox="1"/>
          <p:nvPr/>
        </p:nvSpPr>
        <p:spPr>
          <a:xfrm>
            <a:off x="3878433" y="4434865"/>
            <a:ext cx="324127" cy="307777"/>
          </a:xfrm>
          <a:prstGeom prst="rect">
            <a:avLst/>
          </a:prstGeom>
          <a:noFill/>
        </p:spPr>
        <p:txBody>
          <a:bodyPr wrap="none" rtlCol="0">
            <a:spAutoFit/>
          </a:bodyPr>
          <a:lstStyle/>
          <a:p>
            <a:pPr algn="ctr"/>
            <a:r>
              <a:rPr lang="en-US" altLang="zh-CN" sz="1400" b="1" dirty="0">
                <a:solidFill>
                  <a:srgbClr val="1F3661"/>
                </a:solidFill>
              </a:rPr>
              <a:t>4.</a:t>
            </a:r>
            <a:endParaRPr lang="zh-CN" altLang="en-US" sz="1400" b="1" dirty="0">
              <a:solidFill>
                <a:srgbClr val="1F3661"/>
              </a:solidFill>
            </a:endParaRPr>
          </a:p>
        </p:txBody>
      </p:sp>
      <p:sp>
        <p:nvSpPr>
          <p:cNvPr id="29" name="文本框 28"/>
          <p:cNvSpPr txBox="1"/>
          <p:nvPr/>
        </p:nvSpPr>
        <p:spPr>
          <a:xfrm>
            <a:off x="3878433" y="4802125"/>
            <a:ext cx="324127" cy="307777"/>
          </a:xfrm>
          <a:prstGeom prst="rect">
            <a:avLst/>
          </a:prstGeom>
          <a:noFill/>
        </p:spPr>
        <p:txBody>
          <a:bodyPr wrap="none" rtlCol="0">
            <a:spAutoFit/>
          </a:bodyPr>
          <a:lstStyle/>
          <a:p>
            <a:pPr algn="ctr"/>
            <a:r>
              <a:rPr lang="en-US" altLang="zh-CN" sz="1400" b="1" dirty="0">
                <a:solidFill>
                  <a:srgbClr val="1F3661"/>
                </a:solidFill>
              </a:rPr>
              <a:t>5.</a:t>
            </a:r>
            <a:endParaRPr lang="zh-CN" altLang="en-US" sz="1400" b="1" dirty="0">
              <a:solidFill>
                <a:srgbClr val="1F3661"/>
              </a:solidFill>
            </a:endParaRPr>
          </a:p>
        </p:txBody>
      </p:sp>
      <p:sp>
        <p:nvSpPr>
          <p:cNvPr id="31" name="文本框 89"/>
          <p:cNvSpPr txBox="1"/>
          <p:nvPr/>
        </p:nvSpPr>
        <p:spPr>
          <a:xfrm>
            <a:off x="4533900" y="2089968"/>
            <a:ext cx="4050377" cy="55399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300"/>
              </a:spcAft>
            </a:pPr>
            <a:r>
              <a:rPr lang="zh-CN" altLang="en-US" sz="1200" dirty="0"/>
              <a:t>对慢阻肺病进行全面临床评估，以明确慢阻肺病及其相关呼吸系统与非呼吸系统共病的证据，重点关注患者症状，并排查肺炎、心血管疾病及肺栓塞的临床体征</a:t>
            </a:r>
            <a:r>
              <a:rPr lang="zh-CN" altLang="en-US" sz="1200" dirty="0" smtClean="0"/>
              <a:t>。</a:t>
            </a:r>
            <a:endParaRPr lang="zh-CN" altLang="en-US" sz="1200" dirty="0"/>
          </a:p>
        </p:txBody>
      </p:sp>
      <p:sp>
        <p:nvSpPr>
          <p:cNvPr id="32" name="文本框 89"/>
          <p:cNvSpPr txBox="1"/>
          <p:nvPr/>
        </p:nvSpPr>
        <p:spPr>
          <a:xfrm>
            <a:off x="4533900" y="2765664"/>
            <a:ext cx="4050376" cy="97409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lnSpc>
                <a:spcPct val="100000"/>
              </a:lnSpc>
              <a:spcBef>
                <a:spcPts val="0"/>
              </a:spcBef>
              <a:spcAft>
                <a:spcPts val="200"/>
              </a:spcAft>
            </a:pPr>
            <a:r>
              <a:rPr lang="zh-CN" altLang="en-US" sz="1200" b="1" dirty="0"/>
              <a:t>评估</a:t>
            </a:r>
            <a:r>
              <a:rPr lang="zh-CN" altLang="en-US" sz="1200" dirty="0"/>
              <a:t>：</a:t>
            </a:r>
            <a:endParaRPr lang="zh-CN" altLang="en-US" sz="1200" dirty="0"/>
          </a:p>
          <a:p>
            <a:pPr marL="355600" indent="-177800" algn="just" defTabSz="444500">
              <a:lnSpc>
                <a:spcPct val="100000"/>
              </a:lnSpc>
              <a:spcBef>
                <a:spcPts val="0"/>
              </a:spcBef>
              <a:spcAft>
                <a:spcPts val="200"/>
              </a:spcAft>
              <a:buFont typeface="+mj-lt"/>
              <a:buAutoNum type="alphaLcPeriod"/>
            </a:pPr>
            <a:r>
              <a:rPr lang="zh-CN" altLang="en-US" sz="1200" dirty="0"/>
              <a:t>症状，呼吸困难严重程度（可通过使用</a:t>
            </a:r>
            <a:r>
              <a:rPr lang="en-US" altLang="zh-CN" sz="1200" dirty="0"/>
              <a:t>VAS</a:t>
            </a:r>
            <a:r>
              <a:rPr lang="zh-CN" altLang="en-US" sz="1200" dirty="0"/>
              <a:t>评分）和咳嗽情况。</a:t>
            </a:r>
            <a:endParaRPr lang="zh-CN" altLang="en-US" sz="1200" dirty="0"/>
          </a:p>
          <a:p>
            <a:pPr marL="355600" indent="-177800" algn="just" defTabSz="444500">
              <a:lnSpc>
                <a:spcPct val="100000"/>
              </a:lnSpc>
              <a:spcBef>
                <a:spcPts val="0"/>
              </a:spcBef>
              <a:spcAft>
                <a:spcPts val="200"/>
              </a:spcAft>
              <a:buFont typeface="+mj-lt"/>
              <a:buAutoNum type="alphaLcPeriod"/>
            </a:pPr>
            <a:r>
              <a:rPr lang="zh-CN" altLang="en-US" sz="1200" dirty="0"/>
              <a:t>体征（呼吸急促、心动过速），痰量和颜色，呼吸窘迫（辅助呼吸肌参与呼吸）</a:t>
            </a:r>
            <a:r>
              <a:rPr lang="zh-CN" altLang="en-US" sz="1200" dirty="0" smtClean="0"/>
              <a:t>。</a:t>
            </a:r>
            <a:endParaRPr lang="zh-CN" altLang="en-US" sz="1200" dirty="0"/>
          </a:p>
        </p:txBody>
      </p:sp>
      <p:sp>
        <p:nvSpPr>
          <p:cNvPr id="33" name="文本框 89"/>
          <p:cNvSpPr txBox="1"/>
          <p:nvPr/>
        </p:nvSpPr>
        <p:spPr>
          <a:xfrm>
            <a:off x="4533900" y="3769450"/>
            <a:ext cx="4106319" cy="55399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300"/>
              </a:spcAft>
            </a:pPr>
            <a:r>
              <a:rPr lang="zh-CN" altLang="zh-CN" sz="1200" kern="1050" dirty="0">
                <a:effectLst/>
                <a:cs typeface="Calibri" panose="020F0502020204030204" pitchFamily="34" charset="0"/>
              </a:rPr>
              <a:t>如果需要且条件允许，可进行其他的检查（例如指脉氧测定、实验室检查如血嗜酸性粒细胞、</a:t>
            </a:r>
            <a:r>
              <a:rPr lang="en-US" altLang="zh-CN" sz="1200" kern="1050" dirty="0">
                <a:effectLst/>
              </a:rPr>
              <a:t>CRP</a:t>
            </a:r>
            <a:r>
              <a:rPr lang="zh-CN" altLang="zh-CN" sz="1200" kern="1050" dirty="0">
                <a:effectLst/>
                <a:cs typeface="Calibri" panose="020F0502020204030204" pitchFamily="34" charset="0"/>
              </a:rPr>
              <a:t>、病毒和细菌以及动脉血气分析）以评估严重程度。</a:t>
            </a:r>
            <a:endParaRPr lang="zh-CN" altLang="zh-CN" sz="1400" kern="1050" dirty="0">
              <a:effectLst/>
            </a:endParaRPr>
          </a:p>
        </p:txBody>
      </p:sp>
      <p:sp>
        <p:nvSpPr>
          <p:cNvPr id="34" name="文本框 89"/>
          <p:cNvSpPr txBox="1"/>
          <p:nvPr/>
        </p:nvSpPr>
        <p:spPr>
          <a:xfrm>
            <a:off x="4533900" y="4404087"/>
            <a:ext cx="4254499" cy="369332"/>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300"/>
              </a:spcAft>
            </a:pPr>
            <a:r>
              <a:rPr lang="zh-CN" altLang="zh-CN" sz="1200" kern="1050" dirty="0">
                <a:effectLst/>
                <a:cs typeface="Calibri" panose="020F0502020204030204" pitchFamily="34" charset="0"/>
              </a:rPr>
              <a:t>对基础疾病进行评估，如与急性加重相似的病毒或细菌感染、环境或心血管事件</a:t>
            </a:r>
            <a:endParaRPr lang="zh-CN" altLang="zh-CN" sz="1400" kern="1050" dirty="0">
              <a:effectLst/>
            </a:endParaRPr>
          </a:p>
        </p:txBody>
      </p:sp>
      <p:sp>
        <p:nvSpPr>
          <p:cNvPr id="36" name="文本框 89"/>
          <p:cNvSpPr txBox="1"/>
          <p:nvPr/>
        </p:nvSpPr>
        <p:spPr>
          <a:xfrm>
            <a:off x="4533900" y="4863680"/>
            <a:ext cx="4254499" cy="184666"/>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300"/>
              </a:spcAft>
            </a:pPr>
            <a:r>
              <a:rPr lang="zh-CN" altLang="zh-CN" sz="1200" kern="1050" dirty="0">
                <a:effectLst/>
                <a:cs typeface="Calibri" panose="020F0502020204030204" pitchFamily="34" charset="0"/>
              </a:rPr>
              <a:t>选择合适的治疗场所。</a:t>
            </a:r>
            <a:endParaRPr lang="zh-CN" altLang="zh-CN" sz="1400" kern="1050" dirty="0">
              <a:effectLst/>
            </a:endParaRPr>
          </a:p>
        </p:txBody>
      </p:sp>
      <p:grpSp>
        <p:nvGrpSpPr>
          <p:cNvPr id="2" name="Group 5"/>
          <p:cNvGrpSpPr/>
          <p:nvPr/>
        </p:nvGrpSpPr>
        <p:grpSpPr>
          <a:xfrm>
            <a:off x="10539080" y="0"/>
            <a:ext cx="1652920" cy="1699260"/>
            <a:chOff x="5105399" y="0"/>
            <a:chExt cx="1652920" cy="1699260"/>
          </a:xfrm>
        </p:grpSpPr>
        <p:pic>
          <p:nvPicPr>
            <p:cNvPr id="23"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24"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30"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35" name="Group 9"/>
          <p:cNvGrpSpPr/>
          <p:nvPr/>
        </p:nvGrpSpPr>
        <p:grpSpPr>
          <a:xfrm>
            <a:off x="10446950" y="0"/>
            <a:ext cx="1745050" cy="1652322"/>
            <a:chOff x="10446950" y="0"/>
            <a:chExt cx="1745050" cy="1652322"/>
          </a:xfrm>
        </p:grpSpPr>
        <p:pic>
          <p:nvPicPr>
            <p:cNvPr id="37"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38"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39" name="Group 19"/>
          <p:cNvGrpSpPr/>
          <p:nvPr/>
        </p:nvGrpSpPr>
        <p:grpSpPr>
          <a:xfrm>
            <a:off x="10240225" y="0"/>
            <a:ext cx="1951774" cy="1885964"/>
            <a:chOff x="10240225" y="0"/>
            <a:chExt cx="1951774" cy="1885964"/>
          </a:xfrm>
        </p:grpSpPr>
        <p:pic>
          <p:nvPicPr>
            <p:cNvPr id="40"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41"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42"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4.2 is a flowchart outlining the classification of the severity of COPD exacerbations"/>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24" name="Picture 6"/>
          <p:cNvPicPr>
            <a:picLocks noChangeAspect="1"/>
          </p:cNvPicPr>
          <p:nvPr/>
        </p:nvPicPr>
        <p:blipFill rotWithShape="1">
          <a:blip r:embed="rId2"/>
          <a:srcRect l="4156" t="3321" r="4271" b="1890"/>
          <a:stretch>
            <a:fillRect/>
          </a:stretch>
        </p:blipFill>
        <p:spPr bwMode="auto">
          <a:xfrm>
            <a:off x="3509867" y="101600"/>
            <a:ext cx="4930914" cy="6605252"/>
          </a:xfrm>
          <a:prstGeom prst="rect">
            <a:avLst/>
          </a:prstGeom>
          <a:ln>
            <a:noFill/>
          </a:ln>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3" name="Title 2"/>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rPr>
              <a:t>Classification of the severity of COPD exacerbations</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sp>
        <p:nvSpPr>
          <p:cNvPr id="20" name="矩形 19"/>
          <p:cNvSpPr/>
          <p:nvPr/>
        </p:nvSpPr>
        <p:spPr>
          <a:xfrm>
            <a:off x="3710940" y="234583"/>
            <a:ext cx="3680460" cy="338554"/>
          </a:xfrm>
          <a:prstGeom prst="rect">
            <a:avLst/>
          </a:prstGeom>
          <a:solidFill>
            <a:srgbClr val="3744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spAutoFit/>
          </a:bodyPr>
          <a:lstStyle/>
          <a:p>
            <a:pPr algn="just"/>
            <a:r>
              <a:rPr lang="zh-CN" altLang="zh-CN" sz="1600" b="1" kern="1050" dirty="0">
                <a:solidFill>
                  <a:srgbClr val="FFFFFF"/>
                </a:solidFill>
                <a:effectLst/>
                <a:cs typeface="Calibri" panose="020F0502020204030204" pitchFamily="34" charset="0"/>
              </a:rPr>
              <a:t>慢阻肺病急性加重严重程度分级</a:t>
            </a:r>
            <a:endParaRPr lang="zh-CN" altLang="zh-CN" sz="1600" kern="1050" dirty="0">
              <a:effectLst/>
            </a:endParaRPr>
          </a:p>
        </p:txBody>
      </p:sp>
      <p:sp>
        <p:nvSpPr>
          <p:cNvPr id="21" name="文本框 88"/>
          <p:cNvSpPr txBox="1"/>
          <p:nvPr/>
        </p:nvSpPr>
        <p:spPr>
          <a:xfrm>
            <a:off x="7695339" y="444983"/>
            <a:ext cx="622935" cy="161583"/>
          </a:xfrm>
          <a:prstGeom prst="rect">
            <a:avLst/>
          </a:prstGeom>
          <a:solidFill>
            <a:srgbClr val="374459"/>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r>
              <a:rPr lang="zh-CN" sz="1050" b="1" kern="1050" dirty="0">
                <a:solidFill>
                  <a:srgbClr val="FFFFFF"/>
                </a:solidFill>
                <a:effectLst/>
                <a:cs typeface="Calibri" panose="020F0502020204030204" pitchFamily="34" charset="0"/>
              </a:rPr>
              <a:t>图</a:t>
            </a:r>
            <a:r>
              <a:rPr lang="en-US" sz="1050" b="1" kern="1050" dirty="0">
                <a:solidFill>
                  <a:srgbClr val="FFFFFF"/>
                </a:solidFill>
                <a:effectLst/>
              </a:rPr>
              <a:t>4.2</a:t>
            </a:r>
            <a:endParaRPr lang="zh-CN" sz="1050" kern="1050" dirty="0">
              <a:effectLst/>
            </a:endParaRPr>
          </a:p>
        </p:txBody>
      </p:sp>
      <p:sp>
        <p:nvSpPr>
          <p:cNvPr id="30" name="文本框 29"/>
          <p:cNvSpPr txBox="1"/>
          <p:nvPr/>
        </p:nvSpPr>
        <p:spPr>
          <a:xfrm>
            <a:off x="4564380" y="2132020"/>
            <a:ext cx="670560" cy="129064"/>
          </a:xfrm>
          <a:prstGeom prst="round2SameRect">
            <a:avLst/>
          </a:prstGeom>
          <a:solidFill>
            <a:srgbClr val="D2D1D6"/>
          </a:solidFill>
        </p:spPr>
        <p:txBody>
          <a:bodyPr wrap="square" lIns="0" tIns="0" rIns="0" bIns="0">
            <a:spAutoFit/>
          </a:bodyPr>
          <a:lstStyle/>
          <a:p>
            <a:r>
              <a:rPr lang="en-US" altLang="zh-CN" sz="800" b="1" kern="1050" dirty="0" err="1">
                <a:solidFill>
                  <a:srgbClr val="1F3661"/>
                </a:solidFill>
                <a:effectLst/>
                <a:cs typeface="Calibri" panose="020F0502020204030204" pitchFamily="34" charset="0"/>
              </a:rPr>
              <a:t>严重程度</a:t>
            </a:r>
            <a:endParaRPr lang="zh-CN" altLang="zh-CN" sz="800" kern="1050" dirty="0">
              <a:solidFill>
                <a:srgbClr val="1F3661"/>
              </a:solidFill>
              <a:effectLst/>
            </a:endParaRPr>
          </a:p>
        </p:txBody>
      </p:sp>
      <p:sp>
        <p:nvSpPr>
          <p:cNvPr id="31" name="文本框 30"/>
          <p:cNvSpPr txBox="1"/>
          <p:nvPr/>
        </p:nvSpPr>
        <p:spPr>
          <a:xfrm>
            <a:off x="4564380" y="2339819"/>
            <a:ext cx="670560" cy="123111"/>
          </a:xfrm>
          <a:prstGeom prst="rect">
            <a:avLst/>
          </a:prstGeom>
          <a:solidFill>
            <a:srgbClr val="D2D1D6"/>
          </a:solidFill>
        </p:spPr>
        <p:txBody>
          <a:bodyPr wrap="square" lIns="0" tIns="0" rIns="0" bIns="0">
            <a:spAutoFit/>
          </a:bodyPr>
          <a:lstStyle/>
          <a:p>
            <a:r>
              <a:rPr lang="en-US" altLang="zh-CN" sz="800" b="1" kern="1050" dirty="0" err="1">
                <a:solidFill>
                  <a:srgbClr val="1F3661"/>
                </a:solidFill>
                <a:effectLst/>
                <a:cs typeface="Calibri" panose="020F0502020204030204" pitchFamily="34" charset="0"/>
              </a:rPr>
              <a:t>轻度（默认</a:t>
            </a:r>
            <a:r>
              <a:rPr lang="en-US" altLang="zh-CN" sz="800" b="1" kern="1050" dirty="0">
                <a:solidFill>
                  <a:srgbClr val="1F3661"/>
                </a:solidFill>
                <a:effectLst/>
                <a:cs typeface="Calibri" panose="020F0502020204030204" pitchFamily="34" charset="0"/>
              </a:rPr>
              <a:t>）</a:t>
            </a:r>
            <a:endParaRPr lang="zh-CN" altLang="zh-CN" sz="800" kern="1050" dirty="0">
              <a:solidFill>
                <a:srgbClr val="1F3661"/>
              </a:solidFill>
              <a:effectLst/>
            </a:endParaRPr>
          </a:p>
        </p:txBody>
      </p:sp>
      <p:sp>
        <p:nvSpPr>
          <p:cNvPr id="32" name="文本框 31"/>
          <p:cNvSpPr txBox="1"/>
          <p:nvPr/>
        </p:nvSpPr>
        <p:spPr>
          <a:xfrm>
            <a:off x="4564380" y="3286247"/>
            <a:ext cx="670560" cy="369332"/>
          </a:xfrm>
          <a:prstGeom prst="rect">
            <a:avLst/>
          </a:prstGeom>
          <a:solidFill>
            <a:srgbClr val="D2D1D6"/>
          </a:solidFill>
        </p:spPr>
        <p:txBody>
          <a:bodyPr wrap="square" lIns="0" tIns="0" rIns="0" bIns="0">
            <a:spAutoFit/>
          </a:bodyPr>
          <a:lstStyle/>
          <a:p>
            <a:r>
              <a:rPr lang="zh-CN" altLang="zh-CN" sz="800" b="1" kern="1050" dirty="0">
                <a:solidFill>
                  <a:srgbClr val="1F3661"/>
                </a:solidFill>
                <a:effectLst/>
                <a:cs typeface="Calibri" panose="020F0502020204030204" pitchFamily="34" charset="0"/>
              </a:rPr>
              <a:t>中度（至少满足五项中的三项</a:t>
            </a:r>
            <a:r>
              <a:rPr lang="en-US" altLang="zh-CN" sz="800" b="1" kern="1050" dirty="0">
                <a:solidFill>
                  <a:srgbClr val="1F3661"/>
                </a:solidFill>
                <a:effectLst/>
              </a:rPr>
              <a:t>*</a:t>
            </a:r>
            <a:r>
              <a:rPr lang="zh-CN" altLang="zh-CN" sz="800" b="1" kern="1050" dirty="0">
                <a:solidFill>
                  <a:srgbClr val="1F3661"/>
                </a:solidFill>
                <a:effectLst/>
                <a:cs typeface="Calibri" panose="020F0502020204030204" pitchFamily="34" charset="0"/>
              </a:rPr>
              <a:t>）</a:t>
            </a:r>
            <a:endParaRPr lang="zh-CN" altLang="zh-CN" sz="800" kern="1050" dirty="0">
              <a:solidFill>
                <a:srgbClr val="1F3661"/>
              </a:solidFill>
              <a:effectLst/>
            </a:endParaRPr>
          </a:p>
        </p:txBody>
      </p:sp>
      <p:sp>
        <p:nvSpPr>
          <p:cNvPr id="33" name="文本框 32"/>
          <p:cNvSpPr txBox="1"/>
          <p:nvPr/>
        </p:nvSpPr>
        <p:spPr>
          <a:xfrm>
            <a:off x="4564380" y="4446640"/>
            <a:ext cx="670560" cy="123111"/>
          </a:xfrm>
          <a:prstGeom prst="rect">
            <a:avLst/>
          </a:prstGeom>
          <a:solidFill>
            <a:srgbClr val="D2D1D6"/>
          </a:solidFill>
        </p:spPr>
        <p:txBody>
          <a:bodyPr wrap="square" lIns="0" tIns="0" rIns="0" bIns="0">
            <a:spAutoFit/>
          </a:bodyPr>
          <a:lstStyle/>
          <a:p>
            <a:r>
              <a:rPr lang="zh-CN" altLang="en-US" sz="800" b="1" kern="1050" dirty="0">
                <a:solidFill>
                  <a:srgbClr val="1F3661"/>
                </a:solidFill>
                <a:effectLst/>
                <a:cs typeface="Calibri" panose="020F0502020204030204" pitchFamily="34" charset="0"/>
              </a:rPr>
              <a:t>重度</a:t>
            </a:r>
            <a:endParaRPr lang="zh-CN" altLang="en-US" sz="800" b="1" kern="1050" dirty="0">
              <a:solidFill>
                <a:srgbClr val="1F3661"/>
              </a:solidFill>
              <a:effectLst/>
              <a:cs typeface="Calibri" panose="020F0502020204030204" pitchFamily="34" charset="0"/>
            </a:endParaRPr>
          </a:p>
        </p:txBody>
      </p:sp>
      <p:pic>
        <p:nvPicPr>
          <p:cNvPr id="37" name="Picture 6"/>
          <p:cNvPicPr>
            <a:picLocks noChangeAspect="1"/>
          </p:cNvPicPr>
          <p:nvPr/>
        </p:nvPicPr>
        <p:blipFill rotWithShape="1">
          <a:blip r:embed="rId2"/>
          <a:srcRect l="4156" t="3321" r="4271" b="1890"/>
          <a:stretch>
            <a:fillRect/>
          </a:stretch>
        </p:blipFill>
        <p:spPr bwMode="auto">
          <a:xfrm>
            <a:off x="16006273" y="2557348"/>
            <a:ext cx="4536496" cy="6076906"/>
          </a:xfrm>
          <a:prstGeom prst="rect">
            <a:avLst/>
          </a:prstGeom>
          <a:ln>
            <a:noFill/>
          </a:ln>
        </p:spPr>
      </p:pic>
      <p:sp>
        <p:nvSpPr>
          <p:cNvPr id="41" name="文本框 40"/>
          <p:cNvSpPr txBox="1"/>
          <p:nvPr/>
        </p:nvSpPr>
        <p:spPr>
          <a:xfrm>
            <a:off x="3693319" y="6052127"/>
            <a:ext cx="4488656" cy="584775"/>
          </a:xfrm>
          <a:prstGeom prst="rect">
            <a:avLst/>
          </a:prstGeom>
          <a:solidFill>
            <a:schemeClr val="bg1"/>
          </a:solidFill>
        </p:spPr>
        <p:txBody>
          <a:bodyPr wrap="square">
            <a:spAutoFit/>
          </a:bodyPr>
          <a:lstStyle/>
          <a:p>
            <a:pPr>
              <a:spcAft>
                <a:spcPts val="600"/>
              </a:spcAft>
            </a:pPr>
            <a:r>
              <a:rPr lang="zh-CN" altLang="en-US" sz="900" b="1" dirty="0"/>
              <a:t>改编自：</a:t>
            </a:r>
            <a:r>
              <a:rPr lang="en-US" altLang="zh-CN" sz="900" dirty="0"/>
              <a:t>The Rome Proposal, Celli et al. (2021) Am J Respir Crit Care Med. 204(11): 1251-8.</a:t>
            </a:r>
            <a:endParaRPr lang="en-US" altLang="zh-CN" sz="900" dirty="0"/>
          </a:p>
          <a:p>
            <a:pPr>
              <a:spcAft>
                <a:spcPts val="600"/>
              </a:spcAft>
            </a:pPr>
            <a:r>
              <a:rPr lang="zh-CN" altLang="en-US" sz="900" b="1" dirty="0"/>
              <a:t>缩略语：</a:t>
            </a:r>
            <a:r>
              <a:rPr lang="en-US" altLang="zh-CN" sz="900" dirty="0"/>
              <a:t>VAS=</a:t>
            </a:r>
            <a:r>
              <a:rPr lang="zh-CN" altLang="en-US" sz="900" dirty="0"/>
              <a:t>呼吸困难视觉模拟评分；</a:t>
            </a:r>
            <a:r>
              <a:rPr lang="en-US" altLang="zh-CN" sz="900" dirty="0"/>
              <a:t>RR=</a:t>
            </a:r>
            <a:r>
              <a:rPr lang="zh-CN" altLang="en-US" sz="900" dirty="0"/>
              <a:t>呼吸频率；</a:t>
            </a:r>
            <a:r>
              <a:rPr lang="en-US" altLang="zh-CN" sz="900" dirty="0"/>
              <a:t>HR=</a:t>
            </a:r>
            <a:r>
              <a:rPr lang="zh-CN" altLang="en-US" sz="900" dirty="0"/>
              <a:t>心率；</a:t>
            </a:r>
            <a:r>
              <a:rPr lang="en-US" altLang="zh-CN" sz="900" dirty="0"/>
              <a:t>SaO</a:t>
            </a:r>
            <a:r>
              <a:rPr lang="en-US" altLang="zh-CN" sz="900" baseline="-25000" dirty="0"/>
              <a:t>2</a:t>
            </a:r>
            <a:r>
              <a:rPr lang="en-US" altLang="zh-CN" sz="900" dirty="0"/>
              <a:t>=</a:t>
            </a:r>
            <a:r>
              <a:rPr lang="zh-CN" altLang="en-US" sz="900" dirty="0"/>
              <a:t>血氧饱和度；</a:t>
            </a:r>
            <a:r>
              <a:rPr lang="en-US" altLang="zh-CN" sz="900" dirty="0"/>
              <a:t>CRP=C</a:t>
            </a:r>
            <a:r>
              <a:rPr lang="zh-CN" altLang="en-US" sz="900" dirty="0"/>
              <a:t>反应蛋白；</a:t>
            </a:r>
            <a:r>
              <a:rPr lang="en-US" altLang="zh-CN" sz="900" dirty="0"/>
              <a:t>ABG=</a:t>
            </a:r>
            <a:r>
              <a:rPr lang="zh-CN" altLang="en-US" sz="900" dirty="0"/>
              <a:t>动脉血气；</a:t>
            </a:r>
            <a:r>
              <a:rPr lang="en-US" altLang="zh-CN" sz="900" dirty="0"/>
              <a:t>PaO</a:t>
            </a:r>
            <a:r>
              <a:rPr lang="en-US" altLang="zh-CN" sz="900" baseline="-25000" dirty="0"/>
              <a:t>2</a:t>
            </a:r>
            <a:r>
              <a:rPr lang="en-US" altLang="zh-CN" sz="900" dirty="0"/>
              <a:t>=</a:t>
            </a:r>
            <a:r>
              <a:rPr lang="zh-CN" altLang="en-US" sz="900" dirty="0"/>
              <a:t>动脉氧分压；</a:t>
            </a:r>
            <a:r>
              <a:rPr lang="en-US" altLang="zh-CN" sz="900" dirty="0"/>
              <a:t>PaCO</a:t>
            </a:r>
            <a:r>
              <a:rPr lang="en-US" altLang="zh-CN" sz="900" baseline="-25000" dirty="0"/>
              <a:t>2</a:t>
            </a:r>
            <a:r>
              <a:rPr lang="en-US" altLang="zh-CN" sz="900" dirty="0"/>
              <a:t>=</a:t>
            </a:r>
            <a:r>
              <a:rPr lang="zh-CN" altLang="en-US" sz="900" dirty="0"/>
              <a:t>动脉二氧化碳分压。</a:t>
            </a:r>
            <a:endParaRPr lang="zh-CN" altLang="en-US" sz="900" dirty="0"/>
          </a:p>
        </p:txBody>
      </p:sp>
      <p:sp>
        <p:nvSpPr>
          <p:cNvPr id="42" name="Text Box 27"/>
          <p:cNvSpPr txBox="1">
            <a:spLocks noChangeArrowheads="1"/>
          </p:cNvSpPr>
          <p:nvPr/>
        </p:nvSpPr>
        <p:spPr bwMode="auto">
          <a:xfrm>
            <a:off x="5421924" y="2339819"/>
            <a:ext cx="1842476" cy="861695"/>
          </a:xfrm>
          <a:prstGeom prst="rect">
            <a:avLst/>
          </a:prstGeom>
          <a:solidFill>
            <a:srgbClr val="FBEED6"/>
          </a:solidFill>
          <a:ln>
            <a:noFill/>
          </a:ln>
        </p:spPr>
        <p:txBody>
          <a:bodyPr vert="horz" wrap="square" lIns="0" tIns="0" rIns="0" bIns="0" numCol="1" anchor="t" anchorCtr="0" compatLnSpc="1">
            <a:spAutoFit/>
          </a:bodyPr>
          <a:lstStyle/>
          <a:p>
            <a:pPr marL="92075" lvl="0" indent="-92075" algn="just">
              <a:buClr>
                <a:srgbClr val="E8A900"/>
              </a:buClr>
              <a:buFont typeface="Arial" panose="020B0604020202020204" pitchFamily="34" charset="0"/>
              <a:buChar char="•"/>
            </a:pPr>
            <a:r>
              <a:rPr lang="zh-CN" altLang="zh-CN" sz="800" kern="1050" dirty="0">
                <a:solidFill>
                  <a:prstClr val="black"/>
                </a:solidFill>
              </a:rPr>
              <a:t>呼吸困难</a:t>
            </a:r>
            <a:r>
              <a:rPr lang="en-US" altLang="zh-CN" sz="800" kern="1050" dirty="0">
                <a:solidFill>
                  <a:prstClr val="black"/>
                </a:solidFill>
              </a:rPr>
              <a:t>VAS&lt;5</a:t>
            </a:r>
            <a:endParaRPr lang="zh-CN" altLang="zh-CN" sz="800" kern="1050" dirty="0">
              <a:solidFill>
                <a:prstClr val="black"/>
              </a:solidFill>
            </a:endParaRPr>
          </a:p>
          <a:p>
            <a:pPr marL="92075" lvl="0" indent="-92075" algn="just">
              <a:buClr>
                <a:srgbClr val="E8A900"/>
              </a:buClr>
              <a:buFont typeface="Arial" panose="020B0604020202020204" pitchFamily="34" charset="0"/>
              <a:buChar char="•"/>
            </a:pPr>
            <a:r>
              <a:rPr lang="en-US" altLang="zh-CN" sz="800" kern="1050" dirty="0">
                <a:solidFill>
                  <a:prstClr val="black"/>
                </a:solidFill>
              </a:rPr>
              <a:t>RR&lt;24</a:t>
            </a:r>
            <a:r>
              <a:rPr lang="zh-CN" altLang="zh-CN" sz="800" kern="1050" dirty="0">
                <a:solidFill>
                  <a:prstClr val="black"/>
                </a:solidFill>
              </a:rPr>
              <a:t>次</a:t>
            </a:r>
            <a:r>
              <a:rPr lang="en-US" altLang="zh-CN" sz="800" kern="1050" dirty="0">
                <a:solidFill>
                  <a:prstClr val="black"/>
                </a:solidFill>
              </a:rPr>
              <a:t>/</a:t>
            </a:r>
            <a:r>
              <a:rPr lang="zh-CN" altLang="zh-CN" sz="800" kern="1050" dirty="0">
                <a:solidFill>
                  <a:prstClr val="black"/>
                </a:solidFill>
              </a:rPr>
              <a:t>分钟</a:t>
            </a:r>
            <a:endParaRPr lang="zh-CN" altLang="zh-CN" sz="800" kern="1050" dirty="0">
              <a:solidFill>
                <a:prstClr val="black"/>
              </a:solidFill>
            </a:endParaRPr>
          </a:p>
          <a:p>
            <a:pPr marL="92075" lvl="0" indent="-92075" algn="just">
              <a:buClr>
                <a:srgbClr val="E8A900"/>
              </a:buClr>
              <a:buFont typeface="Arial" panose="020B0604020202020204" pitchFamily="34" charset="0"/>
              <a:buChar char="•"/>
            </a:pPr>
            <a:r>
              <a:rPr lang="en-US" altLang="zh-CN" sz="800" kern="1050" dirty="0">
                <a:solidFill>
                  <a:prstClr val="black"/>
                </a:solidFill>
              </a:rPr>
              <a:t>HR</a:t>
            </a:r>
            <a:r>
              <a:rPr lang="zh-CN" altLang="zh-CN" sz="800" kern="1050" dirty="0">
                <a:solidFill>
                  <a:prstClr val="black"/>
                </a:solidFill>
              </a:rPr>
              <a:t>＜</a:t>
            </a:r>
            <a:r>
              <a:rPr lang="en-US" altLang="zh-CN" sz="800" kern="1050" dirty="0">
                <a:solidFill>
                  <a:prstClr val="black"/>
                </a:solidFill>
              </a:rPr>
              <a:t>95 </a:t>
            </a:r>
            <a:r>
              <a:rPr lang="zh-CN" altLang="zh-CN" sz="800" kern="1050" dirty="0">
                <a:solidFill>
                  <a:prstClr val="black"/>
                </a:solidFill>
              </a:rPr>
              <a:t>次</a:t>
            </a:r>
            <a:r>
              <a:rPr lang="en-US" altLang="zh-CN" sz="800" kern="1050" dirty="0">
                <a:solidFill>
                  <a:prstClr val="black"/>
                </a:solidFill>
              </a:rPr>
              <a:t>/</a:t>
            </a:r>
            <a:r>
              <a:rPr lang="zh-CN" altLang="zh-CN" sz="800" kern="1050" dirty="0">
                <a:solidFill>
                  <a:prstClr val="black"/>
                </a:solidFill>
                <a:sym typeface="+mn-ea"/>
              </a:rPr>
              <a:t>分钟</a:t>
            </a:r>
            <a:endParaRPr lang="zh-CN" altLang="zh-CN" sz="800" kern="1050" dirty="0">
              <a:solidFill>
                <a:prstClr val="black"/>
              </a:solidFill>
            </a:endParaRPr>
          </a:p>
          <a:p>
            <a:pPr marL="92075" lvl="0" indent="-92075" algn="just">
              <a:buClr>
                <a:srgbClr val="E8A900"/>
              </a:buClr>
              <a:buFont typeface="Arial" panose="020B0604020202020204" pitchFamily="34" charset="0"/>
              <a:buChar char="•"/>
            </a:pPr>
            <a:r>
              <a:rPr lang="zh-CN" altLang="zh-CN" sz="800" kern="1050" dirty="0">
                <a:solidFill>
                  <a:prstClr val="black"/>
                </a:solidFill>
              </a:rPr>
              <a:t>静息状态下，呼吸环境空气（或患者常规氧疗处方）时</a:t>
            </a:r>
            <a:r>
              <a:rPr lang="en-US" altLang="zh-CN" sz="800" kern="1050" dirty="0">
                <a:solidFill>
                  <a:prstClr val="black"/>
                </a:solidFill>
              </a:rPr>
              <a:t>SaO</a:t>
            </a:r>
            <a:r>
              <a:rPr lang="en-US" altLang="zh-CN" sz="800" kern="1050" baseline="-25000" dirty="0">
                <a:solidFill>
                  <a:prstClr val="black"/>
                </a:solidFill>
              </a:rPr>
              <a:t>2</a:t>
            </a:r>
            <a:r>
              <a:rPr lang="en-US" altLang="zh-CN" sz="800" kern="1050" dirty="0">
                <a:solidFill>
                  <a:prstClr val="black"/>
                </a:solidFill>
              </a:rPr>
              <a:t>≥92%</a:t>
            </a:r>
            <a:r>
              <a:rPr lang="zh-CN" altLang="zh-CN" sz="800" kern="1050" dirty="0">
                <a:solidFill>
                  <a:prstClr val="black"/>
                </a:solidFill>
              </a:rPr>
              <a:t>且变化</a:t>
            </a:r>
            <a:r>
              <a:rPr lang="en-US" altLang="zh-CN" sz="800" kern="1050" dirty="0">
                <a:solidFill>
                  <a:prstClr val="black"/>
                </a:solidFill>
              </a:rPr>
              <a:t>≤3%</a:t>
            </a:r>
            <a:r>
              <a:rPr lang="zh-CN" altLang="zh-CN" sz="800" kern="1050" dirty="0">
                <a:solidFill>
                  <a:prstClr val="black"/>
                </a:solidFill>
              </a:rPr>
              <a:t>（如已知）</a:t>
            </a:r>
            <a:endParaRPr lang="zh-CN" altLang="zh-CN" sz="800" kern="1050" dirty="0">
              <a:solidFill>
                <a:prstClr val="black"/>
              </a:solidFill>
            </a:endParaRPr>
          </a:p>
          <a:p>
            <a:pPr marL="92075" lvl="0" indent="-92075" algn="just">
              <a:buClr>
                <a:srgbClr val="E8A900"/>
              </a:buClr>
              <a:buFont typeface="Arial" panose="020B0604020202020204" pitchFamily="34" charset="0"/>
              <a:buChar char="•"/>
            </a:pPr>
            <a:r>
              <a:rPr lang="en-US" altLang="zh-CN" sz="800" kern="1050" dirty="0">
                <a:solidFill>
                  <a:prstClr val="black"/>
                </a:solidFill>
              </a:rPr>
              <a:t>CRP&lt;10 mg/</a:t>
            </a:r>
            <a:r>
              <a:rPr lang="en-US" altLang="zh-CN" sz="800" kern="1050" dirty="0" err="1">
                <a:solidFill>
                  <a:prstClr val="black"/>
                </a:solidFill>
              </a:rPr>
              <a:t>L（如有</a:t>
            </a:r>
            <a:r>
              <a:rPr lang="en-US" altLang="zh-CN" sz="800" kern="1050" dirty="0">
                <a:solidFill>
                  <a:prstClr val="black"/>
                </a:solidFill>
              </a:rPr>
              <a:t>）</a:t>
            </a:r>
            <a:endParaRPr lang="zh-CN" altLang="zh-CN" sz="800" kern="1050" dirty="0">
              <a:solidFill>
                <a:prstClr val="black"/>
              </a:solidFill>
            </a:endParaRPr>
          </a:p>
        </p:txBody>
      </p:sp>
      <p:sp>
        <p:nvSpPr>
          <p:cNvPr id="43" name="Text Box 27"/>
          <p:cNvSpPr txBox="1">
            <a:spLocks noChangeArrowheads="1"/>
          </p:cNvSpPr>
          <p:nvPr/>
        </p:nvSpPr>
        <p:spPr bwMode="auto">
          <a:xfrm>
            <a:off x="5421924" y="3286247"/>
            <a:ext cx="1893276" cy="1107440"/>
          </a:xfrm>
          <a:prstGeom prst="rect">
            <a:avLst/>
          </a:prstGeom>
          <a:solidFill>
            <a:srgbClr val="FBEED6"/>
          </a:solidFill>
          <a:ln>
            <a:noFill/>
          </a:ln>
        </p:spPr>
        <p:txBody>
          <a:bodyPr vert="horz" wrap="square" lIns="0" tIns="0" rIns="0" bIns="0" numCol="1" anchor="t" anchorCtr="0" compatLnSpc="1">
            <a:spAutoFit/>
          </a:bodyPr>
          <a:lstStyle/>
          <a:p>
            <a:pPr marL="92075" lvl="0" indent="-92075">
              <a:buClr>
                <a:srgbClr val="E8A900"/>
              </a:buClr>
              <a:buFont typeface="Arial" panose="020B0604020202020204" pitchFamily="34" charset="0"/>
              <a:buChar char="•"/>
            </a:pPr>
            <a:r>
              <a:rPr lang="zh-CN" altLang="en-US" sz="800" kern="1050" dirty="0">
                <a:solidFill>
                  <a:prstClr val="black"/>
                </a:solidFill>
                <a:cs typeface="Calibri" panose="020F0502020204030204" pitchFamily="34" charset="0"/>
              </a:rPr>
              <a:t>呼吸困难</a:t>
            </a:r>
            <a:r>
              <a:rPr lang="en-US" altLang="zh-CN" sz="800" kern="1050" dirty="0">
                <a:solidFill>
                  <a:prstClr val="black"/>
                </a:solidFill>
                <a:cs typeface="Calibri" panose="020F0502020204030204" pitchFamily="34" charset="0"/>
              </a:rPr>
              <a:t>VAS≥5</a:t>
            </a:r>
            <a:endParaRPr lang="en-US" altLang="zh-CN" sz="800" kern="1050" dirty="0">
              <a:solidFill>
                <a:prstClr val="black"/>
              </a:solidFill>
              <a:cs typeface="Calibri" panose="020F0502020204030204" pitchFamily="34" charset="0"/>
            </a:endParaRPr>
          </a:p>
          <a:p>
            <a:pPr marL="92075" lvl="0" indent="-92075">
              <a:buClr>
                <a:srgbClr val="E8A900"/>
              </a:buClr>
              <a:buFont typeface="Arial" panose="020B0604020202020204" pitchFamily="34" charset="0"/>
              <a:buChar char="•"/>
            </a:pPr>
            <a:r>
              <a:rPr lang="en-US" altLang="zh-CN" sz="800" kern="1050" dirty="0">
                <a:solidFill>
                  <a:prstClr val="black"/>
                </a:solidFill>
                <a:cs typeface="Calibri" panose="020F0502020204030204" pitchFamily="34" charset="0"/>
              </a:rPr>
              <a:t>RR≥24</a:t>
            </a:r>
            <a:r>
              <a:rPr lang="zh-CN" altLang="en-US" sz="800" kern="1050" dirty="0">
                <a:solidFill>
                  <a:prstClr val="black"/>
                </a:solidFill>
                <a:cs typeface="Calibri" panose="020F0502020204030204" pitchFamily="34" charset="0"/>
              </a:rPr>
              <a:t>次</a:t>
            </a:r>
            <a:r>
              <a:rPr lang="en-US" altLang="zh-CN" sz="800" kern="1050" dirty="0">
                <a:solidFill>
                  <a:prstClr val="black"/>
                </a:solidFill>
                <a:cs typeface="Calibri" panose="020F0502020204030204" pitchFamily="34" charset="0"/>
              </a:rPr>
              <a:t>/</a:t>
            </a:r>
            <a:r>
              <a:rPr lang="zh-CN" altLang="zh-CN" sz="800" kern="1050" dirty="0">
                <a:solidFill>
                  <a:prstClr val="black"/>
                </a:solidFill>
                <a:sym typeface="+mn-ea"/>
              </a:rPr>
              <a:t>分钟</a:t>
            </a:r>
            <a:endParaRPr lang="zh-CN" altLang="en-US" sz="800" kern="1050" dirty="0">
              <a:solidFill>
                <a:prstClr val="black"/>
              </a:solidFill>
              <a:cs typeface="Calibri" panose="020F0502020204030204" pitchFamily="34" charset="0"/>
            </a:endParaRPr>
          </a:p>
          <a:p>
            <a:pPr marL="92075" lvl="0" indent="-92075">
              <a:buClr>
                <a:srgbClr val="E8A900"/>
              </a:buClr>
              <a:buFont typeface="Arial" panose="020B0604020202020204" pitchFamily="34" charset="0"/>
              <a:buChar char="•"/>
            </a:pPr>
            <a:r>
              <a:rPr lang="en-US" altLang="zh-CN" sz="800" kern="1050" dirty="0">
                <a:solidFill>
                  <a:prstClr val="black"/>
                </a:solidFill>
                <a:cs typeface="Calibri" panose="020F0502020204030204" pitchFamily="34" charset="0"/>
              </a:rPr>
              <a:t>HR≥95 </a:t>
            </a:r>
            <a:r>
              <a:rPr lang="zh-CN" altLang="en-US" sz="800" kern="1050" dirty="0">
                <a:solidFill>
                  <a:prstClr val="black"/>
                </a:solidFill>
                <a:cs typeface="Calibri" panose="020F0502020204030204" pitchFamily="34" charset="0"/>
              </a:rPr>
              <a:t>次</a:t>
            </a:r>
            <a:r>
              <a:rPr lang="en-US" altLang="zh-CN" sz="800" kern="1050" dirty="0">
                <a:solidFill>
                  <a:prstClr val="black"/>
                </a:solidFill>
                <a:cs typeface="Calibri" panose="020F0502020204030204" pitchFamily="34" charset="0"/>
              </a:rPr>
              <a:t>/</a:t>
            </a:r>
            <a:r>
              <a:rPr lang="zh-CN" altLang="zh-CN" sz="800" kern="1050" dirty="0">
                <a:solidFill>
                  <a:prstClr val="black"/>
                </a:solidFill>
                <a:sym typeface="+mn-ea"/>
              </a:rPr>
              <a:t>分钟</a:t>
            </a:r>
            <a:endParaRPr lang="zh-CN" altLang="en-US" sz="800" kern="1050" dirty="0">
              <a:solidFill>
                <a:prstClr val="black"/>
              </a:solidFill>
              <a:cs typeface="Calibri" panose="020F0502020204030204" pitchFamily="34" charset="0"/>
            </a:endParaRPr>
          </a:p>
          <a:p>
            <a:pPr marL="92075" lvl="0" indent="-92075">
              <a:buClr>
                <a:srgbClr val="E8A900"/>
              </a:buClr>
              <a:buFont typeface="Arial" panose="020B0604020202020204" pitchFamily="34" charset="0"/>
              <a:buChar char="•"/>
            </a:pPr>
            <a:r>
              <a:rPr lang="zh-CN" altLang="en-US" sz="800" kern="1050" dirty="0">
                <a:solidFill>
                  <a:prstClr val="black"/>
                </a:solidFill>
                <a:cs typeface="Calibri" panose="020F0502020204030204" pitchFamily="34" charset="0"/>
              </a:rPr>
              <a:t>静息状态下，呼吸空气（或患者常用的氧疗处方）时</a:t>
            </a:r>
            <a:r>
              <a:rPr lang="en-US" altLang="zh-CN" sz="800" kern="1050" dirty="0">
                <a:solidFill>
                  <a:prstClr val="black"/>
                </a:solidFill>
                <a:cs typeface="Calibri" panose="020F0502020204030204" pitchFamily="34" charset="0"/>
              </a:rPr>
              <a:t>SaO</a:t>
            </a:r>
            <a:r>
              <a:rPr lang="en-US" altLang="zh-CN" sz="800" kern="1050" baseline="-25000" dirty="0">
                <a:solidFill>
                  <a:prstClr val="black"/>
                </a:solidFill>
                <a:cs typeface="Calibri" panose="020F0502020204030204" pitchFamily="34" charset="0"/>
              </a:rPr>
              <a:t>2</a:t>
            </a:r>
            <a:r>
              <a:rPr lang="zh-CN" altLang="en-US" sz="800" kern="1050" dirty="0">
                <a:solidFill>
                  <a:prstClr val="black"/>
                </a:solidFill>
                <a:cs typeface="Calibri" panose="020F0502020204030204" pitchFamily="34" charset="0"/>
              </a:rPr>
              <a:t>＜</a:t>
            </a:r>
            <a:r>
              <a:rPr lang="en-US" altLang="zh-CN" sz="800" kern="1050" dirty="0">
                <a:solidFill>
                  <a:prstClr val="black"/>
                </a:solidFill>
                <a:cs typeface="Calibri" panose="020F0502020204030204" pitchFamily="34" charset="0"/>
              </a:rPr>
              <a:t>92%</a:t>
            </a:r>
            <a:r>
              <a:rPr lang="zh-CN" altLang="en-US" sz="800" kern="1050" dirty="0">
                <a:solidFill>
                  <a:prstClr val="black"/>
                </a:solidFill>
                <a:cs typeface="Calibri" panose="020F0502020204030204" pitchFamily="34" charset="0"/>
              </a:rPr>
              <a:t>和</a:t>
            </a:r>
            <a:r>
              <a:rPr lang="en-US" altLang="zh-CN" sz="800" kern="1050" dirty="0">
                <a:solidFill>
                  <a:prstClr val="black"/>
                </a:solidFill>
                <a:cs typeface="Calibri" panose="020F0502020204030204" pitchFamily="34" charset="0"/>
              </a:rPr>
              <a:t>/</a:t>
            </a:r>
            <a:r>
              <a:rPr lang="zh-CN" altLang="en-US" sz="800" kern="1050" dirty="0">
                <a:solidFill>
                  <a:prstClr val="black"/>
                </a:solidFill>
                <a:cs typeface="Calibri" panose="020F0502020204030204" pitchFamily="34" charset="0"/>
              </a:rPr>
              <a:t>或变化＞</a:t>
            </a:r>
            <a:r>
              <a:rPr lang="en-US" altLang="zh-CN" sz="800" kern="1050" dirty="0">
                <a:solidFill>
                  <a:prstClr val="black"/>
                </a:solidFill>
                <a:cs typeface="Calibri" panose="020F0502020204030204" pitchFamily="34" charset="0"/>
              </a:rPr>
              <a:t>3%</a:t>
            </a:r>
            <a:r>
              <a:rPr lang="zh-CN" altLang="en-US" sz="800" kern="1050" dirty="0">
                <a:solidFill>
                  <a:prstClr val="black"/>
                </a:solidFill>
                <a:cs typeface="Calibri" panose="020F0502020204030204" pitchFamily="34" charset="0"/>
              </a:rPr>
              <a:t>（如已知）</a:t>
            </a:r>
            <a:endParaRPr lang="zh-CN" altLang="en-US" sz="800" kern="1050" dirty="0">
              <a:solidFill>
                <a:prstClr val="black"/>
              </a:solidFill>
              <a:cs typeface="Calibri" panose="020F0502020204030204" pitchFamily="34" charset="0"/>
            </a:endParaRPr>
          </a:p>
          <a:p>
            <a:pPr marL="92075" lvl="0" indent="-92075">
              <a:buClr>
                <a:srgbClr val="E8A900"/>
              </a:buClr>
              <a:buFont typeface="Arial" panose="020B0604020202020204" pitchFamily="34" charset="0"/>
              <a:buChar char="•"/>
            </a:pPr>
            <a:r>
              <a:rPr lang="en-US" altLang="zh-CN" sz="800" kern="1050" dirty="0">
                <a:solidFill>
                  <a:prstClr val="black"/>
                </a:solidFill>
                <a:cs typeface="Calibri" panose="020F0502020204030204" pitchFamily="34" charset="0"/>
              </a:rPr>
              <a:t>CRP≥10 mg/L</a:t>
            </a:r>
            <a:endParaRPr lang="en-US" altLang="zh-CN" sz="800" kern="1050" dirty="0">
              <a:solidFill>
                <a:prstClr val="black"/>
              </a:solidFill>
              <a:cs typeface="Calibri" panose="020F0502020204030204" pitchFamily="34" charset="0"/>
            </a:endParaRPr>
          </a:p>
          <a:p>
            <a:pPr lvl="0">
              <a:buClr>
                <a:srgbClr val="E8A900"/>
              </a:buClr>
            </a:pPr>
            <a:r>
              <a:rPr lang="en-US" altLang="zh-CN" sz="800" kern="1050" dirty="0">
                <a:solidFill>
                  <a:prstClr val="black"/>
                </a:solidFill>
                <a:cs typeface="Calibri" panose="020F0502020204030204" pitchFamily="34" charset="0"/>
              </a:rPr>
              <a:t>*</a:t>
            </a:r>
            <a:r>
              <a:rPr lang="zh-CN" altLang="en-US" sz="800" kern="1050" dirty="0">
                <a:solidFill>
                  <a:prstClr val="black"/>
                </a:solidFill>
                <a:cs typeface="Calibri" panose="020F0502020204030204" pitchFamily="34" charset="0"/>
              </a:rPr>
              <a:t>如有</a:t>
            </a:r>
            <a:r>
              <a:rPr lang="en-US" altLang="zh-CN" sz="800" kern="1050" dirty="0">
                <a:solidFill>
                  <a:prstClr val="black"/>
                </a:solidFill>
                <a:cs typeface="Calibri" panose="020F0502020204030204" pitchFamily="34" charset="0"/>
              </a:rPr>
              <a:t>ABG</a:t>
            </a:r>
            <a:r>
              <a:rPr lang="zh-CN" altLang="en-US" sz="800" kern="1050" dirty="0">
                <a:solidFill>
                  <a:prstClr val="black"/>
                </a:solidFill>
                <a:cs typeface="Calibri" panose="020F0502020204030204" pitchFamily="34" charset="0"/>
              </a:rPr>
              <a:t>，可观察到低氧血症（</a:t>
            </a:r>
            <a:r>
              <a:rPr lang="en-US" altLang="zh-CN" sz="800" kern="1050" dirty="0">
                <a:solidFill>
                  <a:prstClr val="black"/>
                </a:solidFill>
                <a:cs typeface="Calibri" panose="020F0502020204030204" pitchFamily="34" charset="0"/>
              </a:rPr>
              <a:t>PaO</a:t>
            </a:r>
            <a:r>
              <a:rPr lang="en-US" altLang="zh-CN" sz="800" kern="1050" baseline="-25000" dirty="0">
                <a:solidFill>
                  <a:prstClr val="black"/>
                </a:solidFill>
                <a:cs typeface="Calibri" panose="020F0502020204030204" pitchFamily="34" charset="0"/>
              </a:rPr>
              <a:t>2</a:t>
            </a:r>
            <a:r>
              <a:rPr lang="en-US" altLang="zh-CN" sz="800" kern="1050" dirty="0">
                <a:solidFill>
                  <a:prstClr val="black"/>
                </a:solidFill>
                <a:cs typeface="Calibri" panose="020F0502020204030204" pitchFamily="34" charset="0"/>
              </a:rPr>
              <a:t> 70~80 mmHg</a:t>
            </a:r>
            <a:r>
              <a:rPr lang="zh-CN" altLang="en-US" sz="800" kern="1050" dirty="0">
                <a:solidFill>
                  <a:prstClr val="black"/>
                </a:solidFill>
                <a:cs typeface="Calibri" panose="020F0502020204030204" pitchFamily="34" charset="0"/>
              </a:rPr>
              <a:t>）</a:t>
            </a:r>
            <a:endParaRPr lang="zh-CN" altLang="en-US" sz="800" kern="1050" dirty="0">
              <a:solidFill>
                <a:prstClr val="black"/>
              </a:solidFill>
              <a:cs typeface="Calibri" panose="020F0502020204030204" pitchFamily="34" charset="0"/>
            </a:endParaRPr>
          </a:p>
        </p:txBody>
      </p:sp>
      <p:sp>
        <p:nvSpPr>
          <p:cNvPr id="44" name="Text Box 27"/>
          <p:cNvSpPr txBox="1">
            <a:spLocks noChangeArrowheads="1"/>
          </p:cNvSpPr>
          <p:nvPr/>
        </p:nvSpPr>
        <p:spPr bwMode="auto">
          <a:xfrm>
            <a:off x="5421924" y="4446640"/>
            <a:ext cx="1893276" cy="628377"/>
          </a:xfrm>
          <a:prstGeom prst="rect">
            <a:avLst/>
          </a:prstGeom>
          <a:solidFill>
            <a:srgbClr val="FBEED6"/>
          </a:solidFill>
          <a:ln>
            <a:noFill/>
          </a:ln>
        </p:spPr>
        <p:txBody>
          <a:bodyPr vert="horz" wrap="square" lIns="0" tIns="0" rIns="0" bIns="0" numCol="1" anchor="t" anchorCtr="0" compatLnSpc="1">
            <a:spAutoFit/>
          </a:bodyPr>
          <a:lstStyle/>
          <a:p>
            <a:pPr marL="92075" lvl="0" indent="-92075">
              <a:buClr>
                <a:srgbClr val="E8A900"/>
              </a:buClr>
              <a:buFont typeface="Arial" panose="020B0604020202020204" pitchFamily="34" charset="0"/>
              <a:buChar char="•"/>
            </a:pPr>
            <a:r>
              <a:rPr lang="zh-CN" altLang="en-US" sz="800" kern="1050" dirty="0">
                <a:solidFill>
                  <a:prstClr val="black"/>
                </a:solidFill>
                <a:cs typeface="Calibri" panose="020F0502020204030204" pitchFamily="34" charset="0"/>
              </a:rPr>
              <a:t>呼吸困难、</a:t>
            </a:r>
            <a:r>
              <a:rPr lang="en-US" altLang="zh-CN" sz="800" kern="1050" dirty="0">
                <a:solidFill>
                  <a:prstClr val="black"/>
                </a:solidFill>
                <a:cs typeface="Calibri" panose="020F0502020204030204" pitchFamily="34" charset="0"/>
              </a:rPr>
              <a:t>RR</a:t>
            </a:r>
            <a:r>
              <a:rPr lang="zh-CN" altLang="en-US" sz="800" kern="1050" dirty="0">
                <a:solidFill>
                  <a:prstClr val="black"/>
                </a:solidFill>
                <a:cs typeface="Calibri" panose="020F0502020204030204" pitchFamily="34" charset="0"/>
              </a:rPr>
              <a:t>、</a:t>
            </a:r>
            <a:r>
              <a:rPr lang="en-US" altLang="zh-CN" sz="800" kern="1050" dirty="0">
                <a:solidFill>
                  <a:prstClr val="black"/>
                </a:solidFill>
                <a:cs typeface="Calibri" panose="020F0502020204030204" pitchFamily="34" charset="0"/>
              </a:rPr>
              <a:t>HR</a:t>
            </a:r>
            <a:r>
              <a:rPr lang="zh-CN" altLang="en-US" sz="800" kern="1050" dirty="0">
                <a:solidFill>
                  <a:prstClr val="black"/>
                </a:solidFill>
                <a:cs typeface="Calibri" panose="020F0502020204030204" pitchFamily="34" charset="0"/>
              </a:rPr>
              <a:t>、</a:t>
            </a:r>
            <a:r>
              <a:rPr lang="en-US" altLang="zh-CN" sz="800" kern="1050" dirty="0">
                <a:solidFill>
                  <a:prstClr val="black"/>
                </a:solidFill>
                <a:cs typeface="Calibri" panose="020F0502020204030204" pitchFamily="34" charset="0"/>
              </a:rPr>
              <a:t>SaO</a:t>
            </a:r>
            <a:r>
              <a:rPr lang="en-US" altLang="zh-CN" sz="800" kern="1050" baseline="-25000" dirty="0">
                <a:solidFill>
                  <a:prstClr val="black"/>
                </a:solidFill>
                <a:cs typeface="Calibri" panose="020F0502020204030204" pitchFamily="34" charset="0"/>
              </a:rPr>
              <a:t>2</a:t>
            </a:r>
            <a:r>
              <a:rPr lang="zh-CN" altLang="en-US" sz="800" kern="1050" dirty="0">
                <a:solidFill>
                  <a:prstClr val="black"/>
                </a:solidFill>
                <a:cs typeface="Calibri" panose="020F0502020204030204" pitchFamily="34" charset="0"/>
              </a:rPr>
              <a:t>和</a:t>
            </a:r>
            <a:r>
              <a:rPr lang="en-US" altLang="zh-CN" sz="800" kern="1050" dirty="0">
                <a:solidFill>
                  <a:prstClr val="black"/>
                </a:solidFill>
                <a:cs typeface="Calibri" panose="020F0502020204030204" pitchFamily="34" charset="0"/>
              </a:rPr>
              <a:t>CRP</a:t>
            </a:r>
            <a:r>
              <a:rPr lang="zh-CN" altLang="en-US" sz="800" kern="1050" dirty="0">
                <a:solidFill>
                  <a:prstClr val="black"/>
                </a:solidFill>
                <a:cs typeface="Calibri" panose="020F0502020204030204" pitchFamily="34" charset="0"/>
              </a:rPr>
              <a:t>标准与中度相同</a:t>
            </a:r>
            <a:endParaRPr lang="en-US" altLang="zh-CN" sz="800" kern="1050" dirty="0">
              <a:solidFill>
                <a:prstClr val="black"/>
              </a:solidFill>
              <a:cs typeface="Calibri" panose="020F0502020204030204" pitchFamily="34" charset="0"/>
            </a:endParaRPr>
          </a:p>
          <a:p>
            <a:pPr marL="92075" lvl="0" indent="-92075">
              <a:buClr>
                <a:srgbClr val="E8A900"/>
              </a:buClr>
              <a:buFont typeface="Arial" panose="020B0604020202020204" pitchFamily="34" charset="0"/>
              <a:buChar char="•"/>
            </a:pPr>
            <a:r>
              <a:rPr lang="zh-CN" altLang="en-US" sz="800" kern="1050" dirty="0">
                <a:solidFill>
                  <a:prstClr val="black"/>
                </a:solidFill>
                <a:cs typeface="Calibri" panose="020F0502020204030204" pitchFamily="34" charset="0"/>
              </a:rPr>
              <a:t>如有</a:t>
            </a:r>
            <a:r>
              <a:rPr lang="en-US" altLang="zh-CN" sz="800" kern="1050" dirty="0">
                <a:solidFill>
                  <a:prstClr val="black"/>
                </a:solidFill>
                <a:cs typeface="Calibri" panose="020F0502020204030204" pitchFamily="34" charset="0"/>
              </a:rPr>
              <a:t>ABG</a:t>
            </a:r>
            <a:r>
              <a:rPr lang="zh-CN" altLang="en-US" sz="800" kern="1050" dirty="0">
                <a:solidFill>
                  <a:prstClr val="black"/>
                </a:solidFill>
                <a:cs typeface="Calibri" panose="020F0502020204030204" pitchFamily="34" charset="0"/>
              </a:rPr>
              <a:t>数据，可观察到低氧血症（</a:t>
            </a:r>
            <a:r>
              <a:rPr lang="en-US" altLang="zh-CN" sz="800" kern="1050" dirty="0">
                <a:solidFill>
                  <a:prstClr val="black"/>
                </a:solidFill>
                <a:cs typeface="Calibri" panose="020F0502020204030204" pitchFamily="34" charset="0"/>
              </a:rPr>
              <a:t>PaO</a:t>
            </a:r>
            <a:r>
              <a:rPr lang="en-US" altLang="zh-CN" sz="800" kern="1050" baseline="-25000" dirty="0">
                <a:solidFill>
                  <a:prstClr val="black"/>
                </a:solidFill>
                <a:cs typeface="Calibri" panose="020F0502020204030204" pitchFamily="34" charset="0"/>
              </a:rPr>
              <a:t>2</a:t>
            </a:r>
            <a:r>
              <a:rPr lang="en-US" altLang="zh-CN" sz="800" kern="1050" dirty="0">
                <a:solidFill>
                  <a:prstClr val="black"/>
                </a:solidFill>
                <a:cs typeface="Calibri" panose="020F0502020204030204" pitchFamily="34" charset="0"/>
              </a:rPr>
              <a:t>≤60 mmHg</a:t>
            </a:r>
            <a:r>
              <a:rPr lang="zh-CN" altLang="en-US" sz="800" kern="1050" dirty="0">
                <a:solidFill>
                  <a:prstClr val="black"/>
                </a:solidFill>
                <a:cs typeface="Calibri" panose="020F0502020204030204" pitchFamily="34" charset="0"/>
              </a:rPr>
              <a:t>）和</a:t>
            </a:r>
            <a:r>
              <a:rPr lang="en-US" altLang="zh-CN" sz="800" kern="1050" dirty="0">
                <a:solidFill>
                  <a:prstClr val="black"/>
                </a:solidFill>
                <a:cs typeface="Calibri" panose="020F0502020204030204" pitchFamily="34" charset="0"/>
              </a:rPr>
              <a:t>/</a:t>
            </a:r>
            <a:r>
              <a:rPr lang="zh-CN" altLang="en-US" sz="800" kern="1050" dirty="0">
                <a:solidFill>
                  <a:prstClr val="black"/>
                </a:solidFill>
                <a:cs typeface="Calibri" panose="020F0502020204030204" pitchFamily="34" charset="0"/>
              </a:rPr>
              <a:t>或高碳酸血症和酸中毒（</a:t>
            </a:r>
            <a:r>
              <a:rPr lang="en-US" altLang="zh-CN" sz="800" kern="1050" dirty="0">
                <a:solidFill>
                  <a:prstClr val="black"/>
                </a:solidFill>
                <a:cs typeface="Calibri" panose="020F0502020204030204" pitchFamily="34" charset="0"/>
              </a:rPr>
              <a:t>PaCO</a:t>
            </a:r>
            <a:r>
              <a:rPr lang="en-US" altLang="zh-CN" sz="800" kern="1050" baseline="-25000" dirty="0">
                <a:solidFill>
                  <a:prstClr val="black"/>
                </a:solidFill>
                <a:cs typeface="Calibri" panose="020F0502020204030204" pitchFamily="34" charset="0"/>
              </a:rPr>
              <a:t>2</a:t>
            </a:r>
            <a:r>
              <a:rPr lang="en-US" altLang="zh-CN" sz="800" kern="1050" dirty="0">
                <a:solidFill>
                  <a:prstClr val="black"/>
                </a:solidFill>
                <a:cs typeface="Calibri" panose="020F0502020204030204" pitchFamily="34" charset="0"/>
              </a:rPr>
              <a:t>&gt;45 mmHg</a:t>
            </a:r>
            <a:r>
              <a:rPr lang="zh-CN" altLang="en-US" sz="800" kern="1050" dirty="0">
                <a:solidFill>
                  <a:prstClr val="black"/>
                </a:solidFill>
                <a:cs typeface="Calibri" panose="020F0502020204030204" pitchFamily="34" charset="0"/>
              </a:rPr>
              <a:t>且</a:t>
            </a:r>
            <a:r>
              <a:rPr lang="en-US" altLang="zh-CN" sz="800" kern="1050" dirty="0">
                <a:solidFill>
                  <a:prstClr val="black"/>
                </a:solidFill>
                <a:cs typeface="Calibri" panose="020F0502020204030204" pitchFamily="34" charset="0"/>
              </a:rPr>
              <a:t>pH&lt;7.35</a:t>
            </a:r>
            <a:r>
              <a:rPr lang="zh-CN" altLang="en-US" sz="800" kern="1050" dirty="0">
                <a:solidFill>
                  <a:prstClr val="black"/>
                </a:solidFill>
                <a:cs typeface="Calibri" panose="020F0502020204030204" pitchFamily="34" charset="0"/>
              </a:rPr>
              <a:t>）</a:t>
            </a:r>
            <a:endParaRPr lang="zh-CN" altLang="en-US" sz="800" kern="1050" dirty="0">
              <a:solidFill>
                <a:prstClr val="black"/>
              </a:solidFill>
              <a:cs typeface="Calibri" panose="020F0502020204030204" pitchFamily="34" charset="0"/>
            </a:endParaRPr>
          </a:p>
        </p:txBody>
      </p:sp>
      <p:sp>
        <p:nvSpPr>
          <p:cNvPr id="45" name="Text Box 27"/>
          <p:cNvSpPr txBox="1">
            <a:spLocks noChangeArrowheads="1"/>
          </p:cNvSpPr>
          <p:nvPr/>
        </p:nvSpPr>
        <p:spPr bwMode="auto">
          <a:xfrm>
            <a:off x="5421924" y="2132020"/>
            <a:ext cx="1893276" cy="123111"/>
          </a:xfrm>
          <a:prstGeom prst="rect">
            <a:avLst/>
          </a:prstGeom>
          <a:solidFill>
            <a:srgbClr val="FBEED6"/>
          </a:solidFill>
          <a:ln>
            <a:noFill/>
          </a:ln>
        </p:spPr>
        <p:txBody>
          <a:bodyPr vert="horz" wrap="square" lIns="0" tIns="0" rIns="0" bIns="0" numCol="1" anchor="t" anchorCtr="0" compatLnSpc="1">
            <a:spAutoFit/>
          </a:bodyPr>
          <a:lstStyle/>
          <a:p>
            <a:pPr lvl="0" algn="ctr"/>
            <a:r>
              <a:rPr lang="zh-CN" altLang="zh-CN" sz="800" b="1" kern="1050" dirty="0">
                <a:solidFill>
                  <a:srgbClr val="1F3661"/>
                </a:solidFill>
              </a:rPr>
              <a:t>用于确定严重程度的变量阈值</a:t>
            </a:r>
            <a:endParaRPr lang="zh-CN" altLang="zh-CN" sz="800" b="1" kern="1050" dirty="0">
              <a:solidFill>
                <a:srgbClr val="1F3661"/>
              </a:solidFill>
            </a:endParaRPr>
          </a:p>
        </p:txBody>
      </p:sp>
      <p:sp>
        <p:nvSpPr>
          <p:cNvPr id="46" name="文本框 30"/>
          <p:cNvSpPr txBox="1"/>
          <p:nvPr/>
        </p:nvSpPr>
        <p:spPr>
          <a:xfrm>
            <a:off x="5122545" y="1437495"/>
            <a:ext cx="1596390" cy="246221"/>
          </a:xfrm>
          <a:prstGeom prst="rect">
            <a:avLst/>
          </a:prstGeom>
          <a:solidFill>
            <a:srgbClr val="D2D1D6"/>
          </a:solidFill>
        </p:spPr>
        <p:txBody>
          <a:bodyPr wrap="square" lIns="0" tIns="0" rIns="0" bIns="0">
            <a:spAutoFit/>
          </a:bodyPr>
          <a:lstStyle/>
          <a:p>
            <a:pPr algn="ctr"/>
            <a:r>
              <a:rPr lang="zh-CN" altLang="en-US" sz="800" b="1" kern="1050" dirty="0">
                <a:solidFill>
                  <a:srgbClr val="1F3661"/>
                </a:solidFill>
                <a:cs typeface="Calibri" panose="020F0502020204030204" pitchFamily="34" charset="0"/>
              </a:rPr>
              <a:t>确认急性加重的诊断和发作严重程度</a:t>
            </a:r>
            <a:endParaRPr lang="zh-CN" altLang="en-US" sz="800" b="1" kern="1050" dirty="0">
              <a:solidFill>
                <a:srgbClr val="1F3661"/>
              </a:solidFill>
              <a:cs typeface="Calibri" panose="020F0502020204030204" pitchFamily="34" charset="0"/>
            </a:endParaRPr>
          </a:p>
        </p:txBody>
      </p:sp>
      <p:sp>
        <p:nvSpPr>
          <p:cNvPr id="47" name="文本框 30"/>
          <p:cNvSpPr txBox="1"/>
          <p:nvPr/>
        </p:nvSpPr>
        <p:spPr>
          <a:xfrm>
            <a:off x="4960620" y="863600"/>
            <a:ext cx="1920240" cy="123111"/>
          </a:xfrm>
          <a:prstGeom prst="rect">
            <a:avLst/>
          </a:prstGeom>
          <a:solidFill>
            <a:srgbClr val="D2D1D6"/>
          </a:solidFill>
        </p:spPr>
        <p:txBody>
          <a:bodyPr wrap="square" lIns="0" tIns="0" rIns="0" bIns="0">
            <a:spAutoFit/>
          </a:bodyPr>
          <a:lstStyle/>
          <a:p>
            <a:pPr algn="ctr"/>
            <a:r>
              <a:rPr lang="zh-CN" altLang="en-US" sz="800" b="1" kern="1050" dirty="0">
                <a:solidFill>
                  <a:srgbClr val="1F3661"/>
                </a:solidFill>
                <a:cs typeface="Calibri" panose="020F0502020204030204" pitchFamily="34" charset="0"/>
              </a:rPr>
              <a:t>疑似慢阻肺病急性加重的患者</a:t>
            </a:r>
            <a:endParaRPr lang="zh-CN" altLang="en-US" sz="800" b="1" kern="1050" dirty="0">
              <a:solidFill>
                <a:srgbClr val="1F3661"/>
              </a:solidFill>
              <a:cs typeface="Calibri" panose="020F0502020204030204" pitchFamily="34" charset="0"/>
            </a:endParaRPr>
          </a:p>
        </p:txBody>
      </p:sp>
      <p:sp>
        <p:nvSpPr>
          <p:cNvPr id="48" name="文本框 30"/>
          <p:cNvSpPr txBox="1"/>
          <p:nvPr/>
        </p:nvSpPr>
        <p:spPr>
          <a:xfrm>
            <a:off x="5122545" y="5580635"/>
            <a:ext cx="1596390" cy="297517"/>
          </a:xfrm>
          <a:prstGeom prst="rect">
            <a:avLst/>
          </a:prstGeom>
          <a:solidFill>
            <a:srgbClr val="D2D1D6"/>
          </a:solidFill>
        </p:spPr>
        <p:txBody>
          <a:bodyPr wrap="square" lIns="0" tIns="0" rIns="0" bIns="0">
            <a:spAutoFit/>
          </a:bodyPr>
          <a:lstStyle/>
          <a:p>
            <a:pPr algn="ctr">
              <a:spcAft>
                <a:spcPts val="400"/>
              </a:spcAft>
            </a:pPr>
            <a:r>
              <a:rPr lang="zh-CN" altLang="en-US" sz="800" b="1" kern="1050" dirty="0">
                <a:solidFill>
                  <a:srgbClr val="1F3661"/>
                </a:solidFill>
                <a:cs typeface="Calibri" panose="020F0502020204030204" pitchFamily="34" charset="0"/>
              </a:rPr>
              <a:t>确定病因：</a:t>
            </a:r>
            <a:endParaRPr lang="zh-CN" altLang="en-US" sz="800" b="1" kern="1050" dirty="0">
              <a:solidFill>
                <a:srgbClr val="1F3661"/>
              </a:solidFill>
              <a:cs typeface="Calibri" panose="020F0502020204030204" pitchFamily="34" charset="0"/>
            </a:endParaRPr>
          </a:p>
          <a:p>
            <a:pPr algn="ctr">
              <a:spcAft>
                <a:spcPts val="400"/>
              </a:spcAft>
            </a:pPr>
            <a:r>
              <a:rPr lang="zh-CN" altLang="en-US" sz="800" kern="1050" dirty="0">
                <a:solidFill>
                  <a:srgbClr val="1F3661"/>
                </a:solidFill>
                <a:cs typeface="Calibri" panose="020F0502020204030204" pitchFamily="34" charset="0"/>
              </a:rPr>
              <a:t>病毒检测、痰培养、其他</a:t>
            </a:r>
            <a:endParaRPr lang="zh-CN" altLang="en-US" sz="800" kern="1050" dirty="0">
              <a:solidFill>
                <a:srgbClr val="1F3661"/>
              </a:solidFill>
              <a:cs typeface="Calibri" panose="020F0502020204030204" pitchFamily="34" charset="0"/>
            </a:endParaRPr>
          </a:p>
        </p:txBody>
      </p:sp>
      <p:grpSp>
        <p:nvGrpSpPr>
          <p:cNvPr id="2" name="Group 5"/>
          <p:cNvGrpSpPr/>
          <p:nvPr/>
        </p:nvGrpSpPr>
        <p:grpSpPr>
          <a:xfrm>
            <a:off x="10539080" y="0"/>
            <a:ext cx="1652920" cy="1699260"/>
            <a:chOff x="5105399" y="0"/>
            <a:chExt cx="1652920" cy="1699260"/>
          </a:xfrm>
        </p:grpSpPr>
        <p:pic>
          <p:nvPicPr>
            <p:cNvPr id="7"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22"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23"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25" name="Group 9"/>
          <p:cNvGrpSpPr/>
          <p:nvPr/>
        </p:nvGrpSpPr>
        <p:grpSpPr>
          <a:xfrm>
            <a:off x="10446950" y="0"/>
            <a:ext cx="1745050" cy="1652322"/>
            <a:chOff x="10446950" y="0"/>
            <a:chExt cx="1745050" cy="1652322"/>
          </a:xfrm>
        </p:grpSpPr>
        <p:pic>
          <p:nvPicPr>
            <p:cNvPr id="26"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27"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28" name="Group 19"/>
          <p:cNvGrpSpPr/>
          <p:nvPr/>
        </p:nvGrpSpPr>
        <p:grpSpPr>
          <a:xfrm>
            <a:off x="10240225" y="0"/>
            <a:ext cx="1951774" cy="1885964"/>
            <a:chOff x="10240225" y="0"/>
            <a:chExt cx="1951774" cy="1885964"/>
          </a:xfrm>
        </p:grpSpPr>
        <p:pic>
          <p:nvPicPr>
            <p:cNvPr id="29"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34"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35"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4.3 lists frequent and less frequent confounders or contributors to COPD exacerbations. These include pneumonia, pulmonary embolism, heart failure, pneumothorax and myocardial infarctions or cardiac arrhythmias"/>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5" name="Title 4"/>
          <p:cNvSpPr>
            <a:spLocks noGrp="1"/>
          </p:cNvSpPr>
          <p:nvPr>
            <p:ph type="ctrTitle"/>
          </p:nvPr>
        </p:nvSpPr>
        <p:spPr>
          <a:xfrm>
            <a:off x="1524000" y="-2387600"/>
            <a:ext cx="9144000" cy="2387600"/>
          </a:xfrm>
        </p:spPr>
        <p:txBody>
          <a:bodyPr vert="horz" lIns="91440" tIns="45720" rIns="91440" bIns="45720" rtlCol="0" anchor="b">
            <a:normAutofit fontScale="90000"/>
          </a:bodyPr>
          <a:lstStyle/>
          <a:p>
            <a:pPr>
              <a:lnSpc>
                <a:spcPct val="100000"/>
              </a:lnSpc>
            </a:pPr>
            <a:r>
              <a:rPr lang="en-AU" dirty="0">
                <a:latin typeface="+mj-lt"/>
                <a:ea typeface="+mn-ea"/>
              </a:rPr>
              <a:t>Conditions that may mimic or worsen exacerbation-like symptoms</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7" name="Picture 6"/>
          <p:cNvPicPr>
            <a:picLocks noChangeAspect="1"/>
          </p:cNvPicPr>
          <p:nvPr/>
        </p:nvPicPr>
        <p:blipFill rotWithShape="1">
          <a:blip r:embed="rId2"/>
          <a:srcRect l="4310" t="12425" r="4361" b="15976"/>
          <a:stretch>
            <a:fillRect/>
          </a:stretch>
        </p:blipFill>
        <p:spPr bwMode="auto">
          <a:xfrm>
            <a:off x="2883544" y="32962"/>
            <a:ext cx="6424912" cy="6518535"/>
          </a:xfrm>
          <a:prstGeom prst="rect">
            <a:avLst/>
          </a:prstGeom>
          <a:ln>
            <a:noFill/>
          </a:ln>
        </p:spPr>
      </p:pic>
      <p:sp>
        <p:nvSpPr>
          <p:cNvPr id="20" name="文本框 1515889763"/>
          <p:cNvSpPr txBox="1"/>
          <p:nvPr/>
        </p:nvSpPr>
        <p:spPr>
          <a:xfrm>
            <a:off x="3162300" y="282724"/>
            <a:ext cx="5892800" cy="246221"/>
          </a:xfrm>
          <a:prstGeom prst="rect">
            <a:avLst/>
          </a:prstGeom>
          <a:solidFill>
            <a:srgbClr val="374459"/>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r>
              <a:rPr lang="zh-CN" sz="1600" b="1" kern="1050" dirty="0">
                <a:solidFill>
                  <a:srgbClr val="FFFFFF"/>
                </a:solidFill>
                <a:effectLst/>
                <a:cs typeface="Calibri" panose="020F0502020204030204" pitchFamily="34" charset="0"/>
              </a:rPr>
              <a:t>可能与急性加重症状相似或更重的疾病</a:t>
            </a:r>
            <a:endParaRPr lang="zh-CN" sz="1050" kern="1050" dirty="0">
              <a:effectLst/>
            </a:endParaRPr>
          </a:p>
        </p:txBody>
      </p:sp>
      <p:sp>
        <p:nvSpPr>
          <p:cNvPr id="21" name="文本框 1515889764"/>
          <p:cNvSpPr txBox="1"/>
          <p:nvPr/>
        </p:nvSpPr>
        <p:spPr>
          <a:xfrm>
            <a:off x="8348333" y="552198"/>
            <a:ext cx="749299" cy="165352"/>
          </a:xfrm>
          <a:prstGeom prst="rect">
            <a:avLst/>
          </a:prstGeom>
          <a:solidFill>
            <a:srgbClr val="374459"/>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r>
              <a:rPr lang="zh-CN" sz="1050" b="1" kern="1050" dirty="0">
                <a:solidFill>
                  <a:srgbClr val="FFFFFF"/>
                </a:solidFill>
                <a:effectLst/>
                <a:cs typeface="Calibri" panose="020F0502020204030204" pitchFamily="34" charset="0"/>
              </a:rPr>
              <a:t>图</a:t>
            </a:r>
            <a:r>
              <a:rPr lang="en-US" sz="1050" b="1" kern="1050" dirty="0">
                <a:solidFill>
                  <a:srgbClr val="FFFFFF"/>
                </a:solidFill>
                <a:effectLst/>
              </a:rPr>
              <a:t>4.3</a:t>
            </a:r>
            <a:endParaRPr lang="zh-CN" sz="1050" kern="1050" dirty="0">
              <a:effectLst/>
            </a:endParaRPr>
          </a:p>
        </p:txBody>
      </p:sp>
      <p:sp>
        <p:nvSpPr>
          <p:cNvPr id="22" name="文本框 1515889762"/>
          <p:cNvSpPr txBox="1"/>
          <p:nvPr/>
        </p:nvSpPr>
        <p:spPr>
          <a:xfrm>
            <a:off x="3513137" y="930275"/>
            <a:ext cx="2854325" cy="169277"/>
          </a:xfrm>
          <a:prstGeom prst="rect">
            <a:avLst/>
          </a:prstGeom>
          <a:solidFill>
            <a:schemeClr val="bg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r>
              <a:rPr lang="zh-CN" sz="1100" b="1" kern="1050" dirty="0">
                <a:solidFill>
                  <a:srgbClr val="1F3661"/>
                </a:solidFill>
                <a:effectLst/>
                <a:cs typeface="Calibri" panose="020F0502020204030204" pitchFamily="34" charset="0"/>
              </a:rPr>
              <a:t>可用于识别潜在混杂因素的工具：</a:t>
            </a:r>
            <a:endParaRPr lang="zh-CN" sz="1050" kern="1050" dirty="0">
              <a:solidFill>
                <a:srgbClr val="1F3661"/>
              </a:solidFill>
              <a:effectLst/>
            </a:endParaRPr>
          </a:p>
        </p:txBody>
      </p:sp>
      <p:sp>
        <p:nvSpPr>
          <p:cNvPr id="24" name="文本框 1515889762"/>
          <p:cNvSpPr txBox="1"/>
          <p:nvPr/>
        </p:nvSpPr>
        <p:spPr>
          <a:xfrm>
            <a:off x="3816032" y="2362835"/>
            <a:ext cx="1493203" cy="169277"/>
          </a:xfrm>
          <a:prstGeom prst="rect">
            <a:avLst/>
          </a:prstGeom>
          <a:solidFill>
            <a:srgbClr val="D2D1D6"/>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r>
              <a:rPr lang="en-US" altLang="zh-CN" sz="1100" b="1" kern="1050" dirty="0" err="1">
                <a:solidFill>
                  <a:srgbClr val="1F3661"/>
                </a:solidFill>
                <a:effectLst/>
                <a:cs typeface="Calibri" panose="020F0502020204030204" pitchFamily="34" charset="0"/>
              </a:rPr>
              <a:t>较常见</a:t>
            </a:r>
            <a:endParaRPr lang="zh-CN" altLang="zh-CN" sz="1050" kern="1050" dirty="0">
              <a:solidFill>
                <a:srgbClr val="1F3661"/>
              </a:solidFill>
              <a:effectLst/>
            </a:endParaRPr>
          </a:p>
        </p:txBody>
      </p:sp>
      <p:sp>
        <p:nvSpPr>
          <p:cNvPr id="25" name="文本框 1515889762"/>
          <p:cNvSpPr txBox="1"/>
          <p:nvPr/>
        </p:nvSpPr>
        <p:spPr>
          <a:xfrm>
            <a:off x="3816032" y="5594256"/>
            <a:ext cx="1493203" cy="169277"/>
          </a:xfrm>
          <a:prstGeom prst="rect">
            <a:avLst/>
          </a:prstGeom>
          <a:solidFill>
            <a:srgbClr val="D2D1D6"/>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r>
              <a:rPr lang="en-US" altLang="zh-CN" sz="1100" b="1" kern="1050" dirty="0" err="1">
                <a:solidFill>
                  <a:srgbClr val="1F3661"/>
                </a:solidFill>
                <a:effectLst/>
                <a:cs typeface="Calibri" panose="020F0502020204030204" pitchFamily="34" charset="0"/>
              </a:rPr>
              <a:t>较少见</a:t>
            </a:r>
            <a:endParaRPr lang="zh-CN" altLang="zh-CN" sz="1050" kern="1050" dirty="0">
              <a:solidFill>
                <a:srgbClr val="1F3661"/>
              </a:solidFill>
              <a:effectLst/>
            </a:endParaRPr>
          </a:p>
        </p:txBody>
      </p:sp>
      <p:sp>
        <p:nvSpPr>
          <p:cNvPr id="26" name="文本框 1515889762"/>
          <p:cNvSpPr txBox="1"/>
          <p:nvPr/>
        </p:nvSpPr>
        <p:spPr>
          <a:xfrm>
            <a:off x="5675312" y="1244600"/>
            <a:ext cx="2854325" cy="543739"/>
          </a:xfrm>
          <a:prstGeom prst="rect">
            <a:avLst/>
          </a:prstGeom>
          <a:solidFill>
            <a:schemeClr val="bg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200"/>
              </a:spcAft>
            </a:pPr>
            <a:r>
              <a:rPr lang="zh-CN" altLang="en-US" sz="1100" b="1" kern="1050" dirty="0">
                <a:solidFill>
                  <a:srgbClr val="1F3661"/>
                </a:solidFill>
                <a:effectLst/>
                <a:cs typeface="Calibri" panose="020F0502020204030204" pitchFamily="34" charset="0"/>
              </a:rPr>
              <a:t>急性病毒性或细菌性</a:t>
            </a:r>
            <a:r>
              <a:rPr lang="zh-CN" altLang="en-US" sz="1100" b="1" kern="1050" dirty="0" smtClean="0">
                <a:solidFill>
                  <a:srgbClr val="1F3661"/>
                </a:solidFill>
                <a:effectLst/>
                <a:cs typeface="Calibri" panose="020F0502020204030204" pitchFamily="34" charset="0"/>
              </a:rPr>
              <a:t>支气管炎</a:t>
            </a:r>
            <a:endParaRPr lang="en-US" altLang="zh-CN" sz="1100" b="1" kern="1050" dirty="0" smtClean="0">
              <a:solidFill>
                <a:srgbClr val="1F3661"/>
              </a:solidFill>
              <a:effectLst/>
              <a:cs typeface="Calibri" panose="020F0502020204030204" pitchFamily="34" charset="0"/>
            </a:endParaRPr>
          </a:p>
          <a:p>
            <a:pPr marL="171450" lvl="0" indent="-171450" algn="just">
              <a:spcAft>
                <a:spcPts val="200"/>
              </a:spcAft>
              <a:buClr>
                <a:srgbClr val="FFC000"/>
              </a:buClr>
              <a:buFont typeface="Arial" panose="020B0604020202020204" pitchFamily="34" charset="0"/>
              <a:buChar char="•"/>
            </a:pPr>
            <a:r>
              <a:rPr lang="zh-CN" altLang="en-US" sz="1050" kern="1050" dirty="0">
                <a:solidFill>
                  <a:prstClr val="black"/>
                </a:solidFill>
                <a:cs typeface="Calibri" panose="020F0502020204030204" pitchFamily="34" charset="0"/>
              </a:rPr>
              <a:t>病毒和细菌微生物学评估</a:t>
            </a:r>
            <a:endParaRPr lang="zh-CN" altLang="en-US" sz="1050" kern="1050" dirty="0">
              <a:solidFill>
                <a:prstClr val="black"/>
              </a:solidFill>
              <a:cs typeface="Calibri" panose="020F0502020204030204" pitchFamily="34" charset="0"/>
            </a:endParaRPr>
          </a:p>
          <a:p>
            <a:pPr marL="171450" lvl="0" indent="-171450" algn="just">
              <a:spcAft>
                <a:spcPts val="200"/>
              </a:spcAft>
              <a:buClr>
                <a:srgbClr val="FFC000"/>
              </a:buClr>
              <a:buFont typeface="Arial" panose="020B0604020202020204" pitchFamily="34" charset="0"/>
              <a:buChar char="•"/>
            </a:pPr>
            <a:r>
              <a:rPr lang="zh-CN" altLang="en-US" sz="1050" kern="1050" dirty="0">
                <a:solidFill>
                  <a:prstClr val="black"/>
                </a:solidFill>
                <a:cs typeface="Calibri" panose="020F0502020204030204" pitchFamily="34" charset="0"/>
              </a:rPr>
              <a:t>胸部</a:t>
            </a:r>
            <a:r>
              <a:rPr lang="en-US" altLang="zh-CN" sz="1050" kern="1050" dirty="0">
                <a:solidFill>
                  <a:prstClr val="black"/>
                </a:solidFill>
                <a:cs typeface="Calibri" panose="020F0502020204030204" pitchFamily="34" charset="0"/>
              </a:rPr>
              <a:t>X</a:t>
            </a:r>
            <a:r>
              <a:rPr lang="zh-CN" altLang="en-US" sz="1050" kern="1050" dirty="0">
                <a:solidFill>
                  <a:prstClr val="black"/>
                </a:solidFill>
                <a:cs typeface="Calibri" panose="020F0502020204030204" pitchFamily="34" charset="0"/>
              </a:rPr>
              <a:t>线</a:t>
            </a:r>
            <a:r>
              <a:rPr lang="zh-CN" altLang="en-US" sz="1050" kern="1050" dirty="0" smtClean="0">
                <a:solidFill>
                  <a:prstClr val="black"/>
                </a:solidFill>
                <a:cs typeface="Calibri" panose="020F0502020204030204" pitchFamily="34" charset="0"/>
              </a:rPr>
              <a:t>检查</a:t>
            </a:r>
            <a:endParaRPr lang="zh-CN" altLang="en-US" sz="1100" b="1" kern="1050" dirty="0">
              <a:solidFill>
                <a:srgbClr val="374459"/>
              </a:solidFill>
              <a:effectLst/>
              <a:cs typeface="Calibri" panose="020F0502020204030204" pitchFamily="34" charset="0"/>
            </a:endParaRPr>
          </a:p>
        </p:txBody>
      </p:sp>
      <p:sp>
        <p:nvSpPr>
          <p:cNvPr id="28" name="文本框 1515889762"/>
          <p:cNvSpPr txBox="1"/>
          <p:nvPr/>
        </p:nvSpPr>
        <p:spPr>
          <a:xfrm>
            <a:off x="5675312" y="1911350"/>
            <a:ext cx="2854325" cy="730969"/>
          </a:xfrm>
          <a:prstGeom prst="rect">
            <a:avLst/>
          </a:prstGeom>
          <a:solidFill>
            <a:schemeClr val="bg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200"/>
              </a:spcAft>
            </a:pPr>
            <a:r>
              <a:rPr lang="zh-CN" altLang="en-US" sz="1100" b="1" kern="1050" dirty="0" smtClean="0">
                <a:solidFill>
                  <a:srgbClr val="1F3661"/>
                </a:solidFill>
                <a:effectLst/>
                <a:cs typeface="Calibri" panose="020F0502020204030204" pitchFamily="34" charset="0"/>
              </a:rPr>
              <a:t>心力衰竭</a:t>
            </a:r>
            <a:endParaRPr lang="en-US" altLang="zh-CN" sz="1100" b="1" kern="1050" dirty="0" smtClean="0">
              <a:solidFill>
                <a:srgbClr val="1F3661"/>
              </a:solidFill>
              <a:effectLst/>
              <a:cs typeface="Calibri" panose="020F0502020204030204" pitchFamily="34" charset="0"/>
            </a:endParaRPr>
          </a:p>
          <a:p>
            <a:pPr marL="171450" lvl="0" indent="-171450" algn="just">
              <a:spcAft>
                <a:spcPts val="200"/>
              </a:spcAft>
              <a:buClr>
                <a:srgbClr val="FFC000"/>
              </a:buClr>
              <a:buFont typeface="Arial" panose="020B0604020202020204" pitchFamily="34" charset="0"/>
              <a:buChar char="•"/>
            </a:pPr>
            <a:r>
              <a:rPr lang="zh-CN" altLang="en-US" sz="1050" kern="1050" dirty="0">
                <a:solidFill>
                  <a:prstClr val="black"/>
                </a:solidFill>
                <a:cs typeface="Calibri" panose="020F0502020204030204" pitchFamily="34" charset="0"/>
              </a:rPr>
              <a:t>胸部</a:t>
            </a:r>
            <a:r>
              <a:rPr lang="en-US" altLang="zh-CN" sz="1050" kern="1050" dirty="0">
                <a:solidFill>
                  <a:prstClr val="black"/>
                </a:solidFill>
                <a:cs typeface="Calibri" panose="020F0502020204030204" pitchFamily="34" charset="0"/>
              </a:rPr>
              <a:t>X</a:t>
            </a:r>
            <a:r>
              <a:rPr lang="zh-CN" altLang="en-US" sz="1050" kern="1050" dirty="0">
                <a:solidFill>
                  <a:prstClr val="black"/>
                </a:solidFill>
                <a:cs typeface="Calibri" panose="020F0502020204030204" pitchFamily="34" charset="0"/>
              </a:rPr>
              <a:t>线检查或胸部</a:t>
            </a:r>
            <a:r>
              <a:rPr lang="en-US" altLang="zh-CN" sz="1050" kern="1050" dirty="0">
                <a:solidFill>
                  <a:prstClr val="black"/>
                </a:solidFill>
                <a:cs typeface="Calibri" panose="020F0502020204030204" pitchFamily="34" charset="0"/>
              </a:rPr>
              <a:t>CT</a:t>
            </a:r>
            <a:r>
              <a:rPr lang="zh-CN" altLang="en-US" sz="1050" kern="1050" dirty="0">
                <a:solidFill>
                  <a:prstClr val="black"/>
                </a:solidFill>
                <a:cs typeface="Calibri" panose="020F0502020204030204" pitchFamily="34" charset="0"/>
              </a:rPr>
              <a:t>扫描</a:t>
            </a:r>
            <a:endParaRPr lang="zh-CN" altLang="en-US" sz="1050" kern="1050" dirty="0">
              <a:solidFill>
                <a:prstClr val="black"/>
              </a:solidFill>
              <a:cs typeface="Calibri" panose="020F0502020204030204" pitchFamily="34" charset="0"/>
            </a:endParaRPr>
          </a:p>
          <a:p>
            <a:pPr marL="171450" lvl="0" indent="-171450" algn="just">
              <a:spcAft>
                <a:spcPts val="200"/>
              </a:spcAft>
              <a:buClr>
                <a:srgbClr val="FFC000"/>
              </a:buClr>
              <a:buFont typeface="Arial" panose="020B0604020202020204" pitchFamily="34" charset="0"/>
              <a:buChar char="•"/>
            </a:pPr>
            <a:r>
              <a:rPr lang="en-US" altLang="zh-CN" sz="1050" kern="1050" dirty="0">
                <a:solidFill>
                  <a:prstClr val="black"/>
                </a:solidFill>
                <a:cs typeface="Calibri" panose="020F0502020204030204" pitchFamily="34" charset="0"/>
              </a:rPr>
              <a:t>N</a:t>
            </a:r>
            <a:r>
              <a:rPr lang="zh-CN" altLang="en-US" sz="1050" kern="1050" dirty="0">
                <a:solidFill>
                  <a:prstClr val="black"/>
                </a:solidFill>
                <a:cs typeface="Calibri" panose="020F0502020204030204" pitchFamily="34" charset="0"/>
              </a:rPr>
              <a:t>末端脑利钠肽前体（</a:t>
            </a:r>
            <a:r>
              <a:rPr lang="en-US" altLang="zh-CN" sz="1050" kern="1050" dirty="0">
                <a:solidFill>
                  <a:prstClr val="black"/>
                </a:solidFill>
                <a:cs typeface="Calibri" panose="020F0502020204030204" pitchFamily="34" charset="0"/>
              </a:rPr>
              <a:t>NT </a:t>
            </a:r>
            <a:r>
              <a:rPr lang="en-US" altLang="zh-CN" sz="1050" kern="1050" dirty="0" err="1">
                <a:solidFill>
                  <a:prstClr val="black"/>
                </a:solidFill>
                <a:cs typeface="Calibri" panose="020F0502020204030204" pitchFamily="34" charset="0"/>
              </a:rPr>
              <a:t>proBNP</a:t>
            </a:r>
            <a:r>
              <a:rPr lang="zh-CN" altLang="en-US" sz="1050" kern="1050" dirty="0">
                <a:solidFill>
                  <a:prstClr val="black"/>
                </a:solidFill>
                <a:cs typeface="Calibri" panose="020F0502020204030204" pitchFamily="34" charset="0"/>
              </a:rPr>
              <a:t>）和</a:t>
            </a:r>
            <a:r>
              <a:rPr lang="en-US" altLang="zh-CN" sz="1050" kern="1050" dirty="0">
                <a:solidFill>
                  <a:prstClr val="black"/>
                </a:solidFill>
                <a:cs typeface="Calibri" panose="020F0502020204030204" pitchFamily="34" charset="0"/>
              </a:rPr>
              <a:t>BNP</a:t>
            </a:r>
            <a:endParaRPr lang="en-US" altLang="zh-CN" sz="1050" kern="1050" dirty="0">
              <a:solidFill>
                <a:prstClr val="black"/>
              </a:solidFill>
              <a:cs typeface="Calibri" panose="020F0502020204030204" pitchFamily="34" charset="0"/>
            </a:endParaRPr>
          </a:p>
          <a:p>
            <a:pPr marL="171450" lvl="0" indent="-171450" algn="just">
              <a:spcAft>
                <a:spcPts val="200"/>
              </a:spcAft>
              <a:buClr>
                <a:srgbClr val="FFC000"/>
              </a:buClr>
              <a:buFont typeface="Arial" panose="020B0604020202020204" pitchFamily="34" charset="0"/>
              <a:buChar char="•"/>
            </a:pPr>
            <a:r>
              <a:rPr lang="zh-CN" altLang="en-US" sz="1050" kern="1050" dirty="0">
                <a:solidFill>
                  <a:prstClr val="black"/>
                </a:solidFill>
                <a:cs typeface="Calibri" panose="020F0502020204030204" pitchFamily="34" charset="0"/>
              </a:rPr>
              <a:t>心脏</a:t>
            </a:r>
            <a:r>
              <a:rPr lang="zh-CN" altLang="en-US" sz="1050" kern="1050" dirty="0" smtClean="0">
                <a:solidFill>
                  <a:prstClr val="black"/>
                </a:solidFill>
                <a:cs typeface="Calibri" panose="020F0502020204030204" pitchFamily="34" charset="0"/>
              </a:rPr>
              <a:t>超声</a:t>
            </a:r>
            <a:endParaRPr lang="zh-CN" altLang="en-US" sz="1100" b="1" kern="1050" dirty="0">
              <a:solidFill>
                <a:srgbClr val="374459"/>
              </a:solidFill>
              <a:effectLst/>
              <a:cs typeface="Calibri" panose="020F0502020204030204" pitchFamily="34" charset="0"/>
            </a:endParaRPr>
          </a:p>
        </p:txBody>
      </p:sp>
      <p:sp>
        <p:nvSpPr>
          <p:cNvPr id="30" name="文本框 1515889762"/>
          <p:cNvSpPr txBox="1"/>
          <p:nvPr/>
        </p:nvSpPr>
        <p:spPr>
          <a:xfrm>
            <a:off x="5675312" y="2749550"/>
            <a:ext cx="2854325" cy="738664"/>
          </a:xfrm>
          <a:prstGeom prst="rect">
            <a:avLst/>
          </a:prstGeom>
          <a:solidFill>
            <a:schemeClr val="bg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spcAft>
                <a:spcPts val="200"/>
              </a:spcAft>
            </a:pPr>
            <a:r>
              <a:rPr lang="zh-CN" altLang="en-US" sz="1100" b="1" kern="1050" dirty="0">
                <a:solidFill>
                  <a:srgbClr val="1F3661"/>
                </a:solidFill>
                <a:effectLst/>
                <a:cs typeface="Calibri" panose="020F0502020204030204" pitchFamily="34" charset="0"/>
              </a:rPr>
              <a:t>心肌梗死和</a:t>
            </a:r>
            <a:r>
              <a:rPr lang="en-US" altLang="zh-CN" sz="1100" b="1" kern="1050" dirty="0">
                <a:solidFill>
                  <a:srgbClr val="1F3661"/>
                </a:solidFill>
                <a:effectLst/>
                <a:cs typeface="Calibri" panose="020F0502020204030204" pitchFamily="34" charset="0"/>
              </a:rPr>
              <a:t>/</a:t>
            </a:r>
            <a:r>
              <a:rPr lang="zh-CN" altLang="en-US" sz="1100" b="1" kern="1050" dirty="0">
                <a:solidFill>
                  <a:srgbClr val="1F3661"/>
                </a:solidFill>
                <a:effectLst/>
                <a:cs typeface="Calibri" panose="020F0502020204030204" pitchFamily="34" charset="0"/>
              </a:rPr>
              <a:t>或</a:t>
            </a:r>
            <a:r>
              <a:rPr lang="zh-CN" altLang="en-US" sz="1100" b="1" kern="1050" dirty="0" smtClean="0">
                <a:solidFill>
                  <a:srgbClr val="1F3661"/>
                </a:solidFill>
                <a:effectLst/>
                <a:cs typeface="Calibri" panose="020F0502020204030204" pitchFamily="34" charset="0"/>
              </a:rPr>
              <a:t>心律失常</a:t>
            </a:r>
            <a:br>
              <a:rPr lang="en-US" altLang="zh-CN" sz="1100" b="1" kern="1050" dirty="0" smtClean="0">
                <a:solidFill>
                  <a:srgbClr val="1F3661"/>
                </a:solidFill>
                <a:effectLst/>
                <a:cs typeface="Calibri" panose="020F0502020204030204" pitchFamily="34" charset="0"/>
              </a:rPr>
            </a:br>
            <a:r>
              <a:rPr lang="zh-CN" altLang="en-US" sz="1100" b="1" kern="1050" dirty="0" smtClean="0">
                <a:solidFill>
                  <a:srgbClr val="1F3661"/>
                </a:solidFill>
                <a:effectLst/>
                <a:cs typeface="Calibri" panose="020F0502020204030204" pitchFamily="34" charset="0"/>
              </a:rPr>
              <a:t>（</a:t>
            </a:r>
            <a:r>
              <a:rPr lang="zh-CN" altLang="en-US" sz="1100" b="1" kern="1050" dirty="0">
                <a:solidFill>
                  <a:srgbClr val="1F3661"/>
                </a:solidFill>
                <a:effectLst/>
                <a:cs typeface="Calibri" panose="020F0502020204030204" pitchFamily="34" charset="0"/>
              </a:rPr>
              <a:t>房扑</a:t>
            </a:r>
            <a:r>
              <a:rPr lang="en-US" altLang="zh-CN" sz="1100" b="1" kern="1050" dirty="0">
                <a:solidFill>
                  <a:srgbClr val="1F3661"/>
                </a:solidFill>
                <a:effectLst/>
                <a:cs typeface="Calibri" panose="020F0502020204030204" pitchFamily="34" charset="0"/>
              </a:rPr>
              <a:t>/</a:t>
            </a:r>
            <a:r>
              <a:rPr lang="zh-CN" altLang="en-US" sz="1100" b="1" kern="1050" dirty="0">
                <a:solidFill>
                  <a:srgbClr val="1F3661"/>
                </a:solidFill>
                <a:effectLst/>
                <a:cs typeface="Calibri" panose="020F0502020204030204" pitchFamily="34" charset="0"/>
              </a:rPr>
              <a:t>房颤</a:t>
            </a:r>
            <a:r>
              <a:rPr lang="zh-CN" altLang="en-US" sz="1100" b="1" kern="1050" dirty="0" smtClean="0">
                <a:solidFill>
                  <a:srgbClr val="1F3661"/>
                </a:solidFill>
                <a:effectLst/>
                <a:cs typeface="Calibri" panose="020F0502020204030204" pitchFamily="34" charset="0"/>
              </a:rPr>
              <a:t>）</a:t>
            </a:r>
            <a:endParaRPr lang="en-US" altLang="zh-CN" sz="1100" b="1" kern="1050" dirty="0" smtClean="0">
              <a:solidFill>
                <a:srgbClr val="1F3661"/>
              </a:solidFill>
              <a:effectLst/>
              <a:cs typeface="Calibri" panose="020F0502020204030204" pitchFamily="34" charset="0"/>
            </a:endParaRPr>
          </a:p>
          <a:p>
            <a:pPr marL="171450" lvl="0" indent="-171450" algn="just">
              <a:spcAft>
                <a:spcPts val="200"/>
              </a:spcAft>
              <a:buClr>
                <a:srgbClr val="FFC000"/>
              </a:buClr>
              <a:buFont typeface="Arial" panose="020B0604020202020204" pitchFamily="34" charset="0"/>
              <a:buChar char="•"/>
            </a:pPr>
            <a:r>
              <a:rPr lang="zh-CN" altLang="en-US" sz="1050" kern="1050" dirty="0">
                <a:solidFill>
                  <a:prstClr val="black"/>
                </a:solidFill>
                <a:cs typeface="Calibri" panose="020F0502020204030204" pitchFamily="34" charset="0"/>
              </a:rPr>
              <a:t>心电图</a:t>
            </a:r>
            <a:endParaRPr lang="zh-CN" altLang="en-US" sz="1050" kern="1050" dirty="0">
              <a:solidFill>
                <a:prstClr val="black"/>
              </a:solidFill>
              <a:cs typeface="Calibri" panose="020F0502020204030204" pitchFamily="34" charset="0"/>
            </a:endParaRPr>
          </a:p>
          <a:p>
            <a:pPr marL="171450" lvl="0" indent="-171450" algn="just">
              <a:spcAft>
                <a:spcPts val="200"/>
              </a:spcAft>
              <a:buClr>
                <a:srgbClr val="FFC000"/>
              </a:buClr>
              <a:buFont typeface="Arial" panose="020B0604020202020204" pitchFamily="34" charset="0"/>
              <a:buChar char="•"/>
            </a:pPr>
            <a:r>
              <a:rPr lang="zh-CN" altLang="en-US" sz="1050" kern="1050" dirty="0" smtClean="0">
                <a:solidFill>
                  <a:prstClr val="black"/>
                </a:solidFill>
                <a:cs typeface="Calibri" panose="020F0502020204030204" pitchFamily="34" charset="0"/>
              </a:rPr>
              <a:t>肌钙蛋白</a:t>
            </a:r>
            <a:endParaRPr lang="zh-CN" altLang="en-US" sz="1100" b="1" kern="1050" dirty="0">
              <a:solidFill>
                <a:srgbClr val="374459"/>
              </a:solidFill>
              <a:effectLst/>
              <a:cs typeface="Calibri" panose="020F0502020204030204" pitchFamily="34" charset="0"/>
            </a:endParaRPr>
          </a:p>
        </p:txBody>
      </p:sp>
      <p:sp>
        <p:nvSpPr>
          <p:cNvPr id="32" name="文本框 1515889762"/>
          <p:cNvSpPr txBox="1"/>
          <p:nvPr/>
        </p:nvSpPr>
        <p:spPr>
          <a:xfrm>
            <a:off x="5675312" y="3587750"/>
            <a:ext cx="2854325" cy="892552"/>
          </a:xfrm>
          <a:prstGeom prst="rect">
            <a:avLst/>
          </a:prstGeom>
          <a:solidFill>
            <a:schemeClr val="bg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200"/>
              </a:spcAft>
            </a:pPr>
            <a:r>
              <a:rPr lang="zh-CN" altLang="en-US" sz="1100" b="1" kern="1050" dirty="0" smtClean="0">
                <a:solidFill>
                  <a:srgbClr val="1F3661"/>
                </a:solidFill>
                <a:effectLst/>
                <a:cs typeface="Calibri" panose="020F0502020204030204" pitchFamily="34" charset="0"/>
              </a:rPr>
              <a:t>肺栓塞</a:t>
            </a:r>
            <a:endParaRPr lang="en-US" altLang="zh-CN" sz="1100" b="1" kern="1050" dirty="0" smtClean="0">
              <a:solidFill>
                <a:srgbClr val="1F3661"/>
              </a:solidFill>
              <a:effectLst/>
              <a:cs typeface="Calibri" panose="020F0502020204030204" pitchFamily="34" charset="0"/>
            </a:endParaRPr>
          </a:p>
          <a:p>
            <a:pPr marL="171450" lvl="0" indent="-171450" algn="just">
              <a:spcAft>
                <a:spcPts val="200"/>
              </a:spcAft>
              <a:buClr>
                <a:srgbClr val="FFC000"/>
              </a:buClr>
              <a:buFont typeface="Arial" panose="020B0604020202020204" pitchFamily="34" charset="0"/>
              <a:buChar char="•"/>
            </a:pPr>
            <a:r>
              <a:rPr lang="zh-CN" altLang="en-US" sz="1050" kern="1050" dirty="0">
                <a:solidFill>
                  <a:prstClr val="black"/>
                </a:solidFill>
                <a:cs typeface="Calibri" panose="020F0502020204030204" pitchFamily="34" charset="0"/>
              </a:rPr>
              <a:t>临床可能性评估（咯血、深静脉血栓、癌症史、手术、骨折）</a:t>
            </a:r>
            <a:endParaRPr lang="zh-CN" altLang="en-US" sz="1050" kern="1050" dirty="0">
              <a:solidFill>
                <a:prstClr val="black"/>
              </a:solidFill>
              <a:cs typeface="Calibri" panose="020F0502020204030204" pitchFamily="34" charset="0"/>
            </a:endParaRPr>
          </a:p>
          <a:p>
            <a:pPr marL="171450" lvl="0" indent="-171450" algn="just">
              <a:spcAft>
                <a:spcPts val="200"/>
              </a:spcAft>
              <a:buClr>
                <a:srgbClr val="FFC000"/>
              </a:buClr>
              <a:buFont typeface="Arial" panose="020B0604020202020204" pitchFamily="34" charset="0"/>
              <a:buChar char="•"/>
            </a:pPr>
            <a:r>
              <a:rPr lang="en-US" altLang="zh-CN" sz="1050" kern="1050" dirty="0">
                <a:solidFill>
                  <a:prstClr val="black"/>
                </a:solidFill>
                <a:cs typeface="Calibri" panose="020F0502020204030204" pitchFamily="34" charset="0"/>
              </a:rPr>
              <a:t>D-</a:t>
            </a:r>
            <a:r>
              <a:rPr lang="zh-CN" altLang="en-US" sz="1050" kern="1050" dirty="0">
                <a:solidFill>
                  <a:prstClr val="black"/>
                </a:solidFill>
                <a:cs typeface="Calibri" panose="020F0502020204030204" pitchFamily="34" charset="0"/>
              </a:rPr>
              <a:t>二聚体</a:t>
            </a:r>
            <a:endParaRPr lang="zh-CN" altLang="en-US" sz="1050" kern="1050" dirty="0">
              <a:solidFill>
                <a:prstClr val="black"/>
              </a:solidFill>
              <a:cs typeface="Calibri" panose="020F0502020204030204" pitchFamily="34" charset="0"/>
            </a:endParaRPr>
          </a:p>
          <a:p>
            <a:pPr marL="171450" lvl="0" indent="-171450" algn="just">
              <a:spcAft>
                <a:spcPts val="200"/>
              </a:spcAft>
              <a:buClr>
                <a:srgbClr val="FFC000"/>
              </a:buClr>
              <a:buFont typeface="Arial" panose="020B0604020202020204" pitchFamily="34" charset="0"/>
              <a:buChar char="•"/>
            </a:pPr>
            <a:r>
              <a:rPr lang="zh-CN" altLang="en-US" sz="1050" kern="1050" dirty="0">
                <a:solidFill>
                  <a:prstClr val="black"/>
                </a:solidFill>
                <a:cs typeface="Calibri" panose="020F0502020204030204" pitchFamily="34" charset="0"/>
              </a:rPr>
              <a:t>用于肺栓塞的</a:t>
            </a:r>
            <a:r>
              <a:rPr lang="en-US" altLang="zh-CN" sz="1050" kern="1050" dirty="0">
                <a:solidFill>
                  <a:prstClr val="black"/>
                </a:solidFill>
                <a:cs typeface="Calibri" panose="020F0502020204030204" pitchFamily="34" charset="0"/>
              </a:rPr>
              <a:t>CT</a:t>
            </a:r>
            <a:r>
              <a:rPr lang="zh-CN" altLang="en-US" sz="1050" kern="1050" dirty="0">
                <a:solidFill>
                  <a:prstClr val="black"/>
                </a:solidFill>
                <a:cs typeface="Calibri" panose="020F0502020204030204" pitchFamily="34" charset="0"/>
              </a:rPr>
              <a:t>血管</a:t>
            </a:r>
            <a:r>
              <a:rPr lang="zh-CN" altLang="en-US" sz="1050" kern="1050" dirty="0" smtClean="0">
                <a:solidFill>
                  <a:prstClr val="black"/>
                </a:solidFill>
                <a:cs typeface="Calibri" panose="020F0502020204030204" pitchFamily="34" charset="0"/>
              </a:rPr>
              <a:t>造影</a:t>
            </a:r>
            <a:endParaRPr lang="zh-CN" altLang="en-US" sz="1100" b="1" kern="1050" dirty="0">
              <a:solidFill>
                <a:srgbClr val="374459"/>
              </a:solidFill>
              <a:effectLst/>
              <a:cs typeface="Calibri" panose="020F0502020204030204" pitchFamily="34" charset="0"/>
            </a:endParaRPr>
          </a:p>
        </p:txBody>
      </p:sp>
      <p:sp>
        <p:nvSpPr>
          <p:cNvPr id="34" name="文本框 1515889762"/>
          <p:cNvSpPr txBox="1"/>
          <p:nvPr/>
        </p:nvSpPr>
        <p:spPr>
          <a:xfrm>
            <a:off x="5675312" y="4568825"/>
            <a:ext cx="2854325" cy="730969"/>
          </a:xfrm>
          <a:prstGeom prst="rect">
            <a:avLst/>
          </a:prstGeom>
          <a:solidFill>
            <a:schemeClr val="bg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200"/>
              </a:spcAft>
            </a:pPr>
            <a:r>
              <a:rPr lang="zh-CN" altLang="en-US" sz="1100" b="1" kern="1050" dirty="0" smtClean="0">
                <a:solidFill>
                  <a:srgbClr val="1F3661"/>
                </a:solidFill>
                <a:effectLst/>
                <a:cs typeface="Calibri" panose="020F0502020204030204" pitchFamily="34" charset="0"/>
              </a:rPr>
              <a:t>肺炎</a:t>
            </a:r>
            <a:endParaRPr lang="en-US" altLang="zh-CN" sz="1100" b="1" kern="1050" dirty="0" smtClean="0">
              <a:solidFill>
                <a:srgbClr val="1F3661"/>
              </a:solidFill>
              <a:effectLst/>
              <a:cs typeface="Calibri" panose="020F0502020204030204" pitchFamily="34" charset="0"/>
            </a:endParaRPr>
          </a:p>
          <a:p>
            <a:pPr marL="171450" lvl="0" indent="-171450" algn="just">
              <a:spcAft>
                <a:spcPts val="200"/>
              </a:spcAft>
              <a:buClr>
                <a:srgbClr val="FFC000"/>
              </a:buClr>
              <a:buFont typeface="Arial" panose="020B0604020202020204" pitchFamily="34" charset="0"/>
              <a:buChar char="•"/>
            </a:pPr>
            <a:r>
              <a:rPr lang="zh-CN" altLang="en-US" sz="1050" kern="1050" dirty="0">
                <a:solidFill>
                  <a:prstClr val="black"/>
                </a:solidFill>
                <a:cs typeface="Calibri" panose="020F0502020204030204" pitchFamily="34" charset="0"/>
              </a:rPr>
              <a:t>病毒和细菌微生物学评估</a:t>
            </a:r>
            <a:endParaRPr lang="zh-CN" altLang="en-US" sz="1050" kern="1050" dirty="0">
              <a:solidFill>
                <a:prstClr val="black"/>
              </a:solidFill>
              <a:cs typeface="Calibri" panose="020F0502020204030204" pitchFamily="34" charset="0"/>
            </a:endParaRPr>
          </a:p>
          <a:p>
            <a:pPr marL="171450" lvl="0" indent="-171450" algn="just">
              <a:spcAft>
                <a:spcPts val="200"/>
              </a:spcAft>
              <a:buClr>
                <a:srgbClr val="FFC000"/>
              </a:buClr>
              <a:buFont typeface="Arial" panose="020B0604020202020204" pitchFamily="34" charset="0"/>
              <a:buChar char="•"/>
            </a:pPr>
            <a:r>
              <a:rPr lang="zh-CN" altLang="en-US" sz="1050" kern="1050" dirty="0">
                <a:solidFill>
                  <a:prstClr val="black"/>
                </a:solidFill>
                <a:cs typeface="Calibri" panose="020F0502020204030204" pitchFamily="34" charset="0"/>
              </a:rPr>
              <a:t>胸部</a:t>
            </a:r>
            <a:r>
              <a:rPr lang="en-US" altLang="zh-CN" sz="1050" kern="1050" dirty="0">
                <a:solidFill>
                  <a:prstClr val="black"/>
                </a:solidFill>
                <a:cs typeface="Calibri" panose="020F0502020204030204" pitchFamily="34" charset="0"/>
              </a:rPr>
              <a:t>X</a:t>
            </a:r>
            <a:r>
              <a:rPr lang="zh-CN" altLang="en-US" sz="1050" kern="1050" dirty="0">
                <a:solidFill>
                  <a:prstClr val="black"/>
                </a:solidFill>
                <a:cs typeface="Calibri" panose="020F0502020204030204" pitchFamily="34" charset="0"/>
              </a:rPr>
              <a:t>线检查或胸部</a:t>
            </a:r>
            <a:r>
              <a:rPr lang="en-US" altLang="zh-CN" sz="1050" kern="1050" dirty="0">
                <a:solidFill>
                  <a:prstClr val="black"/>
                </a:solidFill>
                <a:cs typeface="Calibri" panose="020F0502020204030204" pitchFamily="34" charset="0"/>
              </a:rPr>
              <a:t>CT</a:t>
            </a:r>
            <a:r>
              <a:rPr lang="zh-CN" altLang="en-US" sz="1050" kern="1050" dirty="0">
                <a:solidFill>
                  <a:prstClr val="black"/>
                </a:solidFill>
                <a:cs typeface="Calibri" panose="020F0502020204030204" pitchFamily="34" charset="0"/>
              </a:rPr>
              <a:t>扫描</a:t>
            </a:r>
            <a:endParaRPr lang="zh-CN" altLang="en-US" sz="1050" kern="1050" dirty="0">
              <a:solidFill>
                <a:prstClr val="black"/>
              </a:solidFill>
              <a:cs typeface="Calibri" panose="020F0502020204030204" pitchFamily="34" charset="0"/>
            </a:endParaRPr>
          </a:p>
          <a:p>
            <a:pPr marL="171450" lvl="0" indent="-171450" algn="just">
              <a:spcAft>
                <a:spcPts val="200"/>
              </a:spcAft>
              <a:buClr>
                <a:srgbClr val="FFC000"/>
              </a:buClr>
              <a:buFont typeface="Arial" panose="020B0604020202020204" pitchFamily="34" charset="0"/>
              <a:buChar char="•"/>
            </a:pPr>
            <a:r>
              <a:rPr lang="zh-CN" altLang="en-US" sz="1050" kern="1050" dirty="0">
                <a:solidFill>
                  <a:prstClr val="black"/>
                </a:solidFill>
                <a:cs typeface="Calibri" panose="020F0502020204030204" pitchFamily="34" charset="0"/>
              </a:rPr>
              <a:t>肺部</a:t>
            </a:r>
            <a:r>
              <a:rPr lang="zh-CN" altLang="en-US" sz="1050" kern="1050" dirty="0" smtClean="0">
                <a:solidFill>
                  <a:prstClr val="black"/>
                </a:solidFill>
                <a:cs typeface="Calibri" panose="020F0502020204030204" pitchFamily="34" charset="0"/>
              </a:rPr>
              <a:t>超声</a:t>
            </a:r>
            <a:endParaRPr lang="zh-CN" altLang="en-US" sz="1100" b="1" kern="1050" dirty="0">
              <a:solidFill>
                <a:srgbClr val="374459"/>
              </a:solidFill>
              <a:effectLst/>
              <a:cs typeface="Calibri" panose="020F0502020204030204" pitchFamily="34" charset="0"/>
            </a:endParaRPr>
          </a:p>
        </p:txBody>
      </p:sp>
      <p:sp>
        <p:nvSpPr>
          <p:cNvPr id="37" name="文本框 1515889762"/>
          <p:cNvSpPr txBox="1"/>
          <p:nvPr/>
        </p:nvSpPr>
        <p:spPr>
          <a:xfrm>
            <a:off x="5675312" y="5407025"/>
            <a:ext cx="2854325" cy="543739"/>
          </a:xfrm>
          <a:prstGeom prst="rect">
            <a:avLst/>
          </a:prstGeom>
          <a:solidFill>
            <a:schemeClr val="bg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200"/>
              </a:spcAft>
            </a:pPr>
            <a:r>
              <a:rPr lang="zh-CN" altLang="en-US" sz="1100" b="1" kern="1050" dirty="0" smtClean="0">
                <a:solidFill>
                  <a:srgbClr val="1F3661"/>
                </a:solidFill>
                <a:effectLst/>
                <a:cs typeface="Calibri" panose="020F0502020204030204" pitchFamily="34" charset="0"/>
              </a:rPr>
              <a:t>气胸</a:t>
            </a:r>
            <a:endParaRPr lang="en-US" altLang="zh-CN" sz="1100" b="1" kern="1050" dirty="0" smtClean="0">
              <a:solidFill>
                <a:srgbClr val="1F3661"/>
              </a:solidFill>
              <a:effectLst/>
              <a:cs typeface="Calibri" panose="020F0502020204030204" pitchFamily="34" charset="0"/>
            </a:endParaRPr>
          </a:p>
          <a:p>
            <a:pPr marL="171450" lvl="0" indent="-171450" algn="just">
              <a:spcAft>
                <a:spcPts val="200"/>
              </a:spcAft>
              <a:buClr>
                <a:srgbClr val="FFC000"/>
              </a:buClr>
              <a:buFont typeface="Arial" panose="020B0604020202020204" pitchFamily="34" charset="0"/>
              <a:buChar char="•"/>
            </a:pPr>
            <a:r>
              <a:rPr lang="zh-CN" altLang="en-US" sz="1050" kern="1050" dirty="0">
                <a:solidFill>
                  <a:prstClr val="black"/>
                </a:solidFill>
                <a:cs typeface="Calibri" panose="020F0502020204030204" pitchFamily="34" charset="0"/>
              </a:rPr>
              <a:t>胸部</a:t>
            </a:r>
            <a:r>
              <a:rPr lang="en-US" altLang="zh-CN" sz="1050" kern="1050" dirty="0">
                <a:solidFill>
                  <a:prstClr val="black"/>
                </a:solidFill>
                <a:cs typeface="Calibri" panose="020F0502020204030204" pitchFamily="34" charset="0"/>
              </a:rPr>
              <a:t>X</a:t>
            </a:r>
            <a:r>
              <a:rPr lang="zh-CN" altLang="en-US" sz="1050" kern="1050" dirty="0">
                <a:solidFill>
                  <a:prstClr val="black"/>
                </a:solidFill>
                <a:cs typeface="Calibri" panose="020F0502020204030204" pitchFamily="34" charset="0"/>
              </a:rPr>
              <a:t>线检查或胸部</a:t>
            </a:r>
            <a:r>
              <a:rPr lang="en-US" altLang="zh-CN" sz="1050" kern="1050" dirty="0">
                <a:solidFill>
                  <a:prstClr val="black"/>
                </a:solidFill>
                <a:cs typeface="Calibri" panose="020F0502020204030204" pitchFamily="34" charset="0"/>
              </a:rPr>
              <a:t>CT</a:t>
            </a:r>
            <a:r>
              <a:rPr lang="zh-CN" altLang="en-US" sz="1050" kern="1050" dirty="0">
                <a:solidFill>
                  <a:prstClr val="black"/>
                </a:solidFill>
                <a:cs typeface="Calibri" panose="020F0502020204030204" pitchFamily="34" charset="0"/>
              </a:rPr>
              <a:t>扫描</a:t>
            </a:r>
            <a:endParaRPr lang="zh-CN" altLang="en-US" sz="1050" kern="1050" dirty="0">
              <a:solidFill>
                <a:prstClr val="black"/>
              </a:solidFill>
              <a:cs typeface="Calibri" panose="020F0502020204030204" pitchFamily="34" charset="0"/>
            </a:endParaRPr>
          </a:p>
          <a:p>
            <a:pPr marL="171450" lvl="0" indent="-171450" algn="just">
              <a:spcAft>
                <a:spcPts val="200"/>
              </a:spcAft>
              <a:buClr>
                <a:srgbClr val="FFC000"/>
              </a:buClr>
              <a:buFont typeface="Arial" panose="020B0604020202020204" pitchFamily="34" charset="0"/>
              <a:buChar char="•"/>
            </a:pPr>
            <a:r>
              <a:rPr lang="zh-CN" altLang="en-US" sz="1050" kern="1050" dirty="0">
                <a:solidFill>
                  <a:prstClr val="black"/>
                </a:solidFill>
                <a:cs typeface="Calibri" panose="020F0502020204030204" pitchFamily="34" charset="0"/>
              </a:rPr>
              <a:t>胸部</a:t>
            </a:r>
            <a:r>
              <a:rPr lang="zh-CN" altLang="en-US" sz="1050" kern="1050" dirty="0" smtClean="0">
                <a:solidFill>
                  <a:prstClr val="black"/>
                </a:solidFill>
                <a:cs typeface="Calibri" panose="020F0502020204030204" pitchFamily="34" charset="0"/>
              </a:rPr>
              <a:t>超声</a:t>
            </a:r>
            <a:endParaRPr lang="zh-CN" altLang="en-US" sz="1100" b="1" kern="1050" dirty="0">
              <a:solidFill>
                <a:srgbClr val="374459"/>
              </a:solidFill>
              <a:effectLst/>
              <a:cs typeface="Calibri" panose="020F0502020204030204" pitchFamily="34" charset="0"/>
            </a:endParaRPr>
          </a:p>
        </p:txBody>
      </p:sp>
      <p:grpSp>
        <p:nvGrpSpPr>
          <p:cNvPr id="2" name="Group 5"/>
          <p:cNvGrpSpPr/>
          <p:nvPr/>
        </p:nvGrpSpPr>
        <p:grpSpPr>
          <a:xfrm>
            <a:off x="10539080" y="0"/>
            <a:ext cx="1652920" cy="1699260"/>
            <a:chOff x="5105399" y="0"/>
            <a:chExt cx="1652920" cy="1699260"/>
          </a:xfrm>
        </p:grpSpPr>
        <p:pic>
          <p:nvPicPr>
            <p:cNvPr id="23"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27"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29"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31" name="Group 9"/>
          <p:cNvGrpSpPr/>
          <p:nvPr/>
        </p:nvGrpSpPr>
        <p:grpSpPr>
          <a:xfrm>
            <a:off x="10446950" y="0"/>
            <a:ext cx="1745050" cy="1652322"/>
            <a:chOff x="10446950" y="0"/>
            <a:chExt cx="1745050" cy="1652322"/>
          </a:xfrm>
        </p:grpSpPr>
        <p:pic>
          <p:nvPicPr>
            <p:cNvPr id="33"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35"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36" name="Group 19"/>
          <p:cNvGrpSpPr/>
          <p:nvPr/>
        </p:nvGrpSpPr>
        <p:grpSpPr>
          <a:xfrm>
            <a:off x="10240225" y="0"/>
            <a:ext cx="1951774" cy="1885964"/>
            <a:chOff x="10240225" y="0"/>
            <a:chExt cx="1951774" cy="1885964"/>
          </a:xfrm>
        </p:grpSpPr>
        <p:pic>
          <p:nvPicPr>
            <p:cNvPr id="38"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39"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40"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4.4 is an algorithm for assessing the appropriate place of management (ambulatory, hospital or ICU) during COPD excerbation"/>
          <p:cNvPicPr>
            <a:picLocks noChangeAspect="1"/>
          </p:cNvPicPr>
          <p:nvPr/>
        </p:nvPicPr>
        <p:blipFill rotWithShape="1">
          <a:blip r:embed="rId1"/>
          <a:srcRect t="31360" r="78109" b="32786"/>
          <a:stretch>
            <a:fillRect/>
          </a:stretch>
        </p:blipFill>
        <p:spPr>
          <a:xfrm rot="5400000">
            <a:off x="2667000" y="-2654474"/>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5" name="Title 4"/>
          <p:cNvSpPr>
            <a:spLocks noGrp="1"/>
          </p:cNvSpPr>
          <p:nvPr>
            <p:ph type="ctrTitle"/>
          </p:nvPr>
        </p:nvSpPr>
        <p:spPr>
          <a:xfrm>
            <a:off x="1524000" y="-2387600"/>
            <a:ext cx="9144000" cy="2387600"/>
          </a:xfrm>
        </p:spPr>
        <p:txBody>
          <a:bodyPr vert="horz" lIns="91440" tIns="45720" rIns="91440" bIns="45720" rtlCol="0" anchor="b">
            <a:normAutofit fontScale="90000"/>
          </a:bodyPr>
          <a:lstStyle/>
          <a:p>
            <a:pPr>
              <a:lnSpc>
                <a:spcPct val="100000"/>
              </a:lnSpc>
            </a:pPr>
            <a:r>
              <a:rPr lang="en-AU" dirty="0">
                <a:latin typeface="+mj-lt"/>
                <a:ea typeface="+mn-ea"/>
              </a:rPr>
              <a:t>Assessing the appropriate place of management during COPD exacerbation</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2" name="Picture 1"/>
          <p:cNvPicPr>
            <a:picLocks noChangeAspect="1"/>
          </p:cNvPicPr>
          <p:nvPr/>
        </p:nvPicPr>
        <p:blipFill rotWithShape="1">
          <a:blip r:embed="rId2"/>
          <a:srcRect l="4310" t="12552" r="4508" b="10341"/>
          <a:stretch>
            <a:fillRect/>
          </a:stretch>
        </p:blipFill>
        <p:spPr bwMode="auto">
          <a:xfrm>
            <a:off x="3084183" y="75661"/>
            <a:ext cx="5847953" cy="6400175"/>
          </a:xfrm>
          <a:prstGeom prst="rect">
            <a:avLst/>
          </a:prstGeom>
          <a:ln>
            <a:noFill/>
          </a:ln>
        </p:spPr>
      </p:pic>
      <p:sp>
        <p:nvSpPr>
          <p:cNvPr id="7" name="文本框 1515889774"/>
          <p:cNvSpPr txBox="1"/>
          <p:nvPr/>
        </p:nvSpPr>
        <p:spPr>
          <a:xfrm>
            <a:off x="3352800" y="211503"/>
            <a:ext cx="4699000" cy="492443"/>
          </a:xfrm>
          <a:prstGeom prst="rect">
            <a:avLst/>
          </a:prstGeom>
          <a:solidFill>
            <a:srgbClr val="374459"/>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r>
              <a:rPr lang="zh-CN" sz="1600" b="1" kern="1050" dirty="0">
                <a:solidFill>
                  <a:srgbClr val="FFFFFF"/>
                </a:solidFill>
                <a:effectLst/>
                <a:cs typeface="Calibri" panose="020F0502020204030204" pitchFamily="34" charset="0"/>
              </a:rPr>
              <a:t>评估慢阻肺病急性加重期间的诊疗场所</a:t>
            </a:r>
            <a:endParaRPr lang="en-US" altLang="zh-CN" sz="1600" b="1" kern="1050" dirty="0">
              <a:solidFill>
                <a:srgbClr val="FFFFFF"/>
              </a:solidFill>
              <a:effectLst/>
              <a:cs typeface="Calibri" panose="020F0502020204030204" pitchFamily="34" charset="0"/>
            </a:endParaRPr>
          </a:p>
          <a:p>
            <a:pPr algn="just"/>
            <a:r>
              <a:rPr lang="zh-CN" sz="1600" b="1" kern="1050" dirty="0">
                <a:solidFill>
                  <a:srgbClr val="FFFFFF"/>
                </a:solidFill>
                <a:effectLst/>
                <a:cs typeface="Calibri" panose="020F0502020204030204" pitchFamily="34" charset="0"/>
              </a:rPr>
              <a:t>是否合适</a:t>
            </a:r>
            <a:endParaRPr lang="zh-CN" sz="1050" kern="1050" dirty="0">
              <a:effectLst/>
            </a:endParaRPr>
          </a:p>
        </p:txBody>
      </p:sp>
      <p:sp>
        <p:nvSpPr>
          <p:cNvPr id="20" name="文本框 1515889775"/>
          <p:cNvSpPr txBox="1"/>
          <p:nvPr/>
        </p:nvSpPr>
        <p:spPr>
          <a:xfrm>
            <a:off x="8130858" y="514032"/>
            <a:ext cx="622935" cy="161583"/>
          </a:xfrm>
          <a:prstGeom prst="rect">
            <a:avLst/>
          </a:prstGeom>
          <a:solidFill>
            <a:srgbClr val="374459"/>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r>
              <a:rPr lang="zh-CN" sz="1050" b="1" kern="1050" dirty="0">
                <a:solidFill>
                  <a:srgbClr val="FFFFFF"/>
                </a:solidFill>
                <a:effectLst/>
                <a:cs typeface="Calibri" panose="020F0502020204030204" pitchFamily="34" charset="0"/>
              </a:rPr>
              <a:t>图</a:t>
            </a:r>
            <a:r>
              <a:rPr lang="en-US" sz="1050" b="1" kern="1050" dirty="0">
                <a:solidFill>
                  <a:srgbClr val="FFFFFF"/>
                </a:solidFill>
                <a:effectLst/>
              </a:rPr>
              <a:t>4.4</a:t>
            </a:r>
            <a:endParaRPr lang="zh-CN" sz="1050" kern="1050" dirty="0">
              <a:effectLst/>
            </a:endParaRPr>
          </a:p>
        </p:txBody>
      </p:sp>
      <p:sp>
        <p:nvSpPr>
          <p:cNvPr id="21" name="文本框 1515889773"/>
          <p:cNvSpPr txBox="1"/>
          <p:nvPr/>
        </p:nvSpPr>
        <p:spPr>
          <a:xfrm>
            <a:off x="5510847" y="1084262"/>
            <a:ext cx="1297305" cy="523875"/>
          </a:xfrm>
          <a:prstGeom prst="rect">
            <a:avLst/>
          </a:prstGeom>
          <a:solidFill>
            <a:srgbClr val="FBEED6"/>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spAutoFit/>
          </a:bodyPr>
          <a:lstStyle/>
          <a:p>
            <a:pPr algn="ctr"/>
            <a:r>
              <a:rPr lang="zh-CN" sz="1100" b="1" kern="1050" dirty="0">
                <a:solidFill>
                  <a:srgbClr val="374458"/>
                </a:solidFill>
                <a:effectLst/>
                <a:cs typeface="Calibri" panose="020F0502020204030204" pitchFamily="34" charset="0"/>
              </a:rPr>
              <a:t>确认</a:t>
            </a:r>
            <a:endParaRPr lang="en-US" altLang="zh-CN" sz="1100" b="1" kern="1050" dirty="0">
              <a:solidFill>
                <a:srgbClr val="374458"/>
              </a:solidFill>
              <a:effectLst/>
              <a:cs typeface="Calibri" panose="020F0502020204030204" pitchFamily="34" charset="0"/>
            </a:endParaRPr>
          </a:p>
          <a:p>
            <a:pPr algn="ctr"/>
            <a:r>
              <a:rPr lang="zh-CN" sz="1100" b="1" kern="1050" dirty="0">
                <a:solidFill>
                  <a:srgbClr val="374458"/>
                </a:solidFill>
                <a:effectLst/>
                <a:cs typeface="Calibri" panose="020F0502020204030204" pitchFamily="34" charset="0"/>
              </a:rPr>
              <a:t>急性加重</a:t>
            </a:r>
            <a:endParaRPr lang="en-US" altLang="zh-CN" sz="1100" b="1" kern="1050" dirty="0">
              <a:solidFill>
                <a:srgbClr val="374458"/>
              </a:solidFill>
              <a:effectLst/>
              <a:cs typeface="Calibri" panose="020F0502020204030204" pitchFamily="34" charset="0"/>
            </a:endParaRPr>
          </a:p>
          <a:p>
            <a:pPr algn="ctr"/>
            <a:r>
              <a:rPr lang="zh-CN" sz="1100" b="1" kern="1050" dirty="0">
                <a:solidFill>
                  <a:srgbClr val="374458"/>
                </a:solidFill>
                <a:effectLst/>
                <a:cs typeface="Calibri" panose="020F0502020204030204" pitchFamily="34" charset="0"/>
              </a:rPr>
              <a:t>诊断</a:t>
            </a:r>
            <a:endParaRPr lang="zh-CN" sz="1050" kern="1050" dirty="0">
              <a:effectLst/>
            </a:endParaRPr>
          </a:p>
        </p:txBody>
      </p:sp>
      <p:sp>
        <p:nvSpPr>
          <p:cNvPr id="22" name="文本框 1515889772"/>
          <p:cNvSpPr txBox="1"/>
          <p:nvPr/>
        </p:nvSpPr>
        <p:spPr>
          <a:xfrm>
            <a:off x="5384482" y="1884115"/>
            <a:ext cx="1550035" cy="215444"/>
          </a:xfrm>
          <a:prstGeom prst="rect">
            <a:avLst/>
          </a:prstGeom>
          <a:solidFill>
            <a:srgbClr val="374459"/>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spAutoFit/>
          </a:bodyPr>
          <a:lstStyle/>
          <a:p>
            <a:pPr algn="ctr"/>
            <a:r>
              <a:rPr lang="zh-CN" sz="1400" b="1" kern="1050" dirty="0">
                <a:solidFill>
                  <a:srgbClr val="FFFFFF"/>
                </a:solidFill>
                <a:effectLst/>
                <a:cs typeface="Calibri" panose="020F0502020204030204" pitchFamily="34" charset="0"/>
              </a:rPr>
              <a:t>评估</a:t>
            </a:r>
            <a:endParaRPr lang="zh-CN" sz="1200" kern="1050" dirty="0">
              <a:effectLst/>
            </a:endParaRPr>
          </a:p>
        </p:txBody>
      </p:sp>
      <p:sp>
        <p:nvSpPr>
          <p:cNvPr id="23" name="文本框 1045698432"/>
          <p:cNvSpPr txBox="1"/>
          <p:nvPr/>
        </p:nvSpPr>
        <p:spPr>
          <a:xfrm>
            <a:off x="3401377" y="2313018"/>
            <a:ext cx="688023" cy="338554"/>
          </a:xfrm>
          <a:prstGeom prst="rect">
            <a:avLst/>
          </a:prstGeom>
          <a:solidFill>
            <a:srgbClr val="D2D1D6"/>
          </a:solidFill>
          <a:ln w="6350">
            <a:noFill/>
          </a:ln>
          <a:effectLst/>
        </p:spPr>
        <p:txBody>
          <a:bodyPr rot="0" spcFirstLastPara="0" vert="horz" wrap="square" lIns="0" tIns="0" rIns="0" bIns="0" numCol="1" spcCol="0" rtlCol="0" fromWordArt="0" anchor="t" anchorCtr="0" forceAA="0" compatLnSpc="1">
            <a:spAutoFit/>
          </a:bodyPr>
          <a:lstStyle/>
          <a:p>
            <a:pPr marL="0" marR="0" lvl="0" indent="0" algn="ctr" defTabSz="914400" eaLnBrk="1" fontAlgn="auto" latinLnBrk="0" hangingPunct="1">
              <a:spcBef>
                <a:spcPts val="0"/>
              </a:spcBef>
              <a:spcAft>
                <a:spcPts val="0"/>
              </a:spcAft>
              <a:buClrTx/>
              <a:buSzTx/>
              <a:buFontTx/>
              <a:buNone/>
              <a:defRPr/>
            </a:pPr>
            <a:r>
              <a:rPr kumimoji="0" lang="zh-CN" altLang="en-US" sz="1100" b="0" i="0" u="none" strike="noStrike" kern="1050" cap="none" spc="0" normalizeH="0" baseline="0" noProof="0" dirty="0">
                <a:ln>
                  <a:noFill/>
                </a:ln>
                <a:solidFill>
                  <a:srgbClr val="1F3661"/>
                </a:solidFill>
                <a:effectLst/>
                <a:uLnTx/>
                <a:uFillTx/>
                <a:cs typeface="Calibri" panose="020F0502020204030204" pitchFamily="34" charset="0"/>
              </a:rPr>
              <a:t>急性加重严重程度</a:t>
            </a:r>
            <a:endParaRPr kumimoji="0" lang="zh-CN" altLang="en-US" sz="1050" b="0" i="0" u="none" strike="noStrike" kern="1050" cap="none" spc="0" normalizeH="0" baseline="0" noProof="0" dirty="0">
              <a:ln>
                <a:noFill/>
              </a:ln>
              <a:solidFill>
                <a:srgbClr val="1F3661"/>
              </a:solidFill>
              <a:effectLst/>
              <a:uLnTx/>
              <a:uFillTx/>
            </a:endParaRPr>
          </a:p>
        </p:txBody>
      </p:sp>
      <p:sp>
        <p:nvSpPr>
          <p:cNvPr id="24" name="文本框 1045698432"/>
          <p:cNvSpPr txBox="1"/>
          <p:nvPr/>
        </p:nvSpPr>
        <p:spPr>
          <a:xfrm>
            <a:off x="4315081" y="2313018"/>
            <a:ext cx="992823" cy="507831"/>
          </a:xfrm>
          <a:prstGeom prst="rect">
            <a:avLst/>
          </a:prstGeom>
          <a:solidFill>
            <a:srgbClr val="D2D1D6"/>
          </a:solidFill>
          <a:ln w="6350">
            <a:noFill/>
          </a:ln>
          <a:effectLst/>
        </p:spPr>
        <p:txBody>
          <a:bodyPr rot="0" spcFirstLastPara="0" vert="horz" wrap="square" lIns="0" tIns="0" rIns="0" bIns="0" numCol="1" spcCol="0" rtlCol="0" fromWordArt="0" anchor="t" anchorCtr="0" forceAA="0" compatLnSpc="1">
            <a:spAutoFit/>
          </a:bodyPr>
          <a:lstStyle/>
          <a:p>
            <a:pPr marL="0" marR="0" lvl="0" indent="0" algn="ctr" defTabSz="914400" eaLnBrk="1" fontAlgn="auto" latinLnBrk="0" hangingPunct="1">
              <a:spcBef>
                <a:spcPts val="0"/>
              </a:spcBef>
              <a:spcAft>
                <a:spcPts val="0"/>
              </a:spcAft>
              <a:buClrTx/>
              <a:buSzTx/>
              <a:buFontTx/>
              <a:buNone/>
              <a:defRPr/>
            </a:pPr>
            <a:r>
              <a:rPr kumimoji="0" lang="zh-CN" altLang="en-US" sz="1100" b="0" i="0" u="none" strike="noStrike" kern="1050" cap="none" spc="0" normalizeH="0" baseline="0" noProof="0" dirty="0">
                <a:ln>
                  <a:noFill/>
                </a:ln>
                <a:solidFill>
                  <a:srgbClr val="1F3661"/>
                </a:solidFill>
                <a:effectLst/>
                <a:uLnTx/>
                <a:uFillTx/>
                <a:cs typeface="Calibri" panose="020F0502020204030204" pitchFamily="34" charset="0"/>
              </a:rPr>
              <a:t>精神状态</a:t>
            </a:r>
            <a:r>
              <a:rPr kumimoji="0" lang="zh-CN" altLang="en-US" sz="1100" b="0" i="0" u="none" strike="noStrike" kern="1050" cap="none" spc="0" normalizeH="0" baseline="0" noProof="0" dirty="0" smtClean="0">
                <a:ln>
                  <a:noFill/>
                </a:ln>
                <a:solidFill>
                  <a:srgbClr val="1F3661"/>
                </a:solidFill>
                <a:effectLst/>
                <a:uLnTx/>
                <a:uFillTx/>
                <a:cs typeface="Calibri" panose="020F0502020204030204" pitchFamily="34" charset="0"/>
              </a:rPr>
              <a:t>和</a:t>
            </a:r>
            <a:endParaRPr kumimoji="0" lang="en-US" altLang="zh-CN" sz="1100" b="0" i="0" u="none" strike="noStrike" kern="1050" cap="none" spc="0" normalizeH="0" baseline="0" noProof="0" dirty="0" smtClean="0">
              <a:ln>
                <a:noFill/>
              </a:ln>
              <a:solidFill>
                <a:srgbClr val="1F3661"/>
              </a:solidFill>
              <a:effectLst/>
              <a:uLnTx/>
              <a:uFillTx/>
              <a:cs typeface="Calibri" panose="020F0502020204030204" pitchFamily="34" charset="0"/>
            </a:endParaRPr>
          </a:p>
          <a:p>
            <a:pPr marL="0" marR="0" lvl="0" indent="0" algn="ctr" defTabSz="914400" eaLnBrk="1" fontAlgn="auto" latinLnBrk="0" hangingPunct="1">
              <a:spcBef>
                <a:spcPts val="0"/>
              </a:spcBef>
              <a:spcAft>
                <a:spcPts val="0"/>
              </a:spcAft>
              <a:buClrTx/>
              <a:buSzTx/>
              <a:buFontTx/>
              <a:buNone/>
              <a:defRPr/>
            </a:pPr>
            <a:r>
              <a:rPr kumimoji="0" lang="zh-CN" altLang="en-US" sz="1100" b="0" i="0" u="none" strike="noStrike" kern="1050" cap="none" spc="0" normalizeH="0" baseline="0" noProof="0" dirty="0" smtClean="0">
                <a:ln>
                  <a:noFill/>
                </a:ln>
                <a:solidFill>
                  <a:srgbClr val="1F3661"/>
                </a:solidFill>
                <a:effectLst/>
                <a:uLnTx/>
                <a:uFillTx/>
                <a:cs typeface="Calibri" panose="020F0502020204030204" pitchFamily="34" charset="0"/>
              </a:rPr>
              <a:t>血流动力学</a:t>
            </a:r>
            <a:endParaRPr kumimoji="0" lang="en-US" altLang="zh-CN" sz="1100" b="0" i="0" u="none" strike="noStrike" kern="1050" cap="none" spc="0" normalizeH="0" baseline="0" noProof="0" dirty="0" smtClean="0">
              <a:ln>
                <a:noFill/>
              </a:ln>
              <a:solidFill>
                <a:srgbClr val="1F3661"/>
              </a:solidFill>
              <a:effectLst/>
              <a:uLnTx/>
              <a:uFillTx/>
              <a:cs typeface="Calibri" panose="020F0502020204030204" pitchFamily="34" charset="0"/>
            </a:endParaRPr>
          </a:p>
          <a:p>
            <a:pPr marL="0" marR="0" lvl="0" indent="0" algn="ctr" defTabSz="914400" eaLnBrk="1" fontAlgn="auto" latinLnBrk="0" hangingPunct="1">
              <a:spcBef>
                <a:spcPts val="0"/>
              </a:spcBef>
              <a:spcAft>
                <a:spcPts val="0"/>
              </a:spcAft>
              <a:buClrTx/>
              <a:buSzTx/>
              <a:buFontTx/>
              <a:buNone/>
              <a:defRPr/>
            </a:pPr>
            <a:r>
              <a:rPr kumimoji="0" lang="zh-CN" altLang="en-US" sz="1100" b="0" i="0" u="none" strike="noStrike" kern="1050" cap="none" spc="0" normalizeH="0" baseline="0" noProof="0" dirty="0" smtClean="0">
                <a:ln>
                  <a:noFill/>
                </a:ln>
                <a:solidFill>
                  <a:srgbClr val="1F3661"/>
                </a:solidFill>
                <a:effectLst/>
                <a:uLnTx/>
                <a:uFillTx/>
                <a:cs typeface="Calibri" panose="020F0502020204030204" pitchFamily="34" charset="0"/>
              </a:rPr>
              <a:t>稳定性</a:t>
            </a:r>
            <a:endParaRPr kumimoji="0" lang="zh-CN" altLang="en-US" sz="1050" b="0" i="0" u="none" strike="noStrike" kern="1050" cap="none" spc="0" normalizeH="0" baseline="0" noProof="0" dirty="0">
              <a:ln>
                <a:noFill/>
              </a:ln>
              <a:solidFill>
                <a:srgbClr val="1F3661"/>
              </a:solidFill>
              <a:effectLst/>
              <a:uLnTx/>
              <a:uFillTx/>
            </a:endParaRPr>
          </a:p>
        </p:txBody>
      </p:sp>
      <p:sp>
        <p:nvSpPr>
          <p:cNvPr id="25" name="文本框 1045698432"/>
          <p:cNvSpPr txBox="1"/>
          <p:nvPr/>
        </p:nvSpPr>
        <p:spPr>
          <a:xfrm>
            <a:off x="5547677" y="2313018"/>
            <a:ext cx="713423" cy="507831"/>
          </a:xfrm>
          <a:prstGeom prst="rect">
            <a:avLst/>
          </a:prstGeom>
          <a:solidFill>
            <a:srgbClr val="D2D1D6"/>
          </a:solidFill>
          <a:ln w="6350">
            <a:noFill/>
          </a:ln>
          <a:effectLst/>
        </p:spPr>
        <p:txBody>
          <a:bodyPr rot="0" spcFirstLastPara="0" vert="horz" wrap="square" lIns="0" tIns="0" rIns="0" bIns="0" numCol="1" spcCol="0" rtlCol="0" fromWordArt="0" anchor="t" anchorCtr="0" forceAA="0" compatLnSpc="1">
            <a:spAutoFit/>
          </a:bodyPr>
          <a:lstStyle/>
          <a:p>
            <a:pPr marL="0" marR="0" lvl="0" indent="0" algn="ctr" defTabSz="914400" eaLnBrk="1" fontAlgn="auto" latinLnBrk="0" hangingPunct="1">
              <a:spcBef>
                <a:spcPts val="0"/>
              </a:spcBef>
              <a:spcAft>
                <a:spcPts val="0"/>
              </a:spcAft>
              <a:buClrTx/>
              <a:buSzTx/>
              <a:buFontTx/>
              <a:buNone/>
              <a:defRPr/>
            </a:pPr>
            <a:r>
              <a:rPr kumimoji="0" lang="zh-CN" altLang="en-US" sz="1100" b="0" i="0" u="none" strike="noStrike" kern="1050" cap="none" spc="0" normalizeH="0" baseline="0" noProof="0" dirty="0">
                <a:ln>
                  <a:noFill/>
                </a:ln>
                <a:solidFill>
                  <a:srgbClr val="1F3661"/>
                </a:solidFill>
                <a:effectLst/>
                <a:uLnTx/>
                <a:uFillTx/>
                <a:cs typeface="Calibri" panose="020F0502020204030204" pitchFamily="34" charset="0"/>
              </a:rPr>
              <a:t>是否存在</a:t>
            </a:r>
            <a:endParaRPr kumimoji="0" lang="en-US" altLang="zh-CN" sz="1100" b="0" i="0" u="none" strike="noStrike" kern="1050" cap="none" spc="0" normalizeH="0" baseline="0" noProof="0" dirty="0">
              <a:ln>
                <a:noFill/>
              </a:ln>
              <a:solidFill>
                <a:srgbClr val="1F3661"/>
              </a:solidFill>
              <a:effectLst/>
              <a:uLnTx/>
              <a:uFillTx/>
              <a:cs typeface="Calibri" panose="020F0502020204030204" pitchFamily="34" charset="0"/>
            </a:endParaRPr>
          </a:p>
          <a:p>
            <a:pPr marL="0" marR="0" lvl="0" indent="0" algn="ctr" defTabSz="914400" eaLnBrk="1" fontAlgn="auto" latinLnBrk="0" hangingPunct="1">
              <a:spcBef>
                <a:spcPts val="0"/>
              </a:spcBef>
              <a:spcAft>
                <a:spcPts val="0"/>
              </a:spcAft>
              <a:buClrTx/>
              <a:buSzTx/>
              <a:buFontTx/>
              <a:buNone/>
              <a:defRPr/>
            </a:pPr>
            <a:r>
              <a:rPr kumimoji="0" lang="zh-CN" altLang="en-US" sz="1100" b="0" i="0" u="none" strike="noStrike" kern="1050" cap="none" spc="0" normalizeH="0" baseline="0" noProof="0" dirty="0">
                <a:ln>
                  <a:noFill/>
                </a:ln>
                <a:solidFill>
                  <a:srgbClr val="1F3661"/>
                </a:solidFill>
                <a:effectLst/>
                <a:uLnTx/>
                <a:uFillTx/>
                <a:cs typeface="Calibri" panose="020F0502020204030204" pitchFamily="34" charset="0"/>
              </a:rPr>
              <a:t>严重</a:t>
            </a:r>
            <a:endParaRPr kumimoji="0" lang="en-US" altLang="zh-CN" sz="1100" b="0" i="0" u="none" strike="noStrike" kern="1050" cap="none" spc="0" normalizeH="0" baseline="0" noProof="0" dirty="0">
              <a:ln>
                <a:noFill/>
              </a:ln>
              <a:solidFill>
                <a:srgbClr val="1F3661"/>
              </a:solidFill>
              <a:effectLst/>
              <a:uLnTx/>
              <a:uFillTx/>
              <a:cs typeface="Calibri" panose="020F0502020204030204" pitchFamily="34" charset="0"/>
            </a:endParaRPr>
          </a:p>
          <a:p>
            <a:pPr marL="0" marR="0" lvl="0" indent="0" algn="ctr" defTabSz="914400" eaLnBrk="1" fontAlgn="auto" latinLnBrk="0" hangingPunct="1">
              <a:spcBef>
                <a:spcPts val="0"/>
              </a:spcBef>
              <a:spcAft>
                <a:spcPts val="0"/>
              </a:spcAft>
              <a:buClrTx/>
              <a:buSzTx/>
              <a:buFontTx/>
              <a:buNone/>
              <a:defRPr/>
            </a:pPr>
            <a:r>
              <a:rPr kumimoji="0" lang="zh-CN" altLang="en-US" sz="1100" b="0" i="0" u="none" strike="noStrike" kern="1050" cap="none" spc="0" normalizeH="0" baseline="0" noProof="0" dirty="0">
                <a:ln>
                  <a:noFill/>
                </a:ln>
                <a:solidFill>
                  <a:srgbClr val="1F3661"/>
                </a:solidFill>
                <a:effectLst/>
                <a:uLnTx/>
                <a:uFillTx/>
                <a:cs typeface="Calibri" panose="020F0502020204030204" pitchFamily="34" charset="0"/>
              </a:rPr>
              <a:t>合并症</a:t>
            </a:r>
            <a:endParaRPr kumimoji="0" lang="zh-CN" altLang="en-US" sz="1050" b="0" i="0" u="none" strike="noStrike" kern="1050" cap="none" spc="0" normalizeH="0" baseline="0" noProof="0" dirty="0">
              <a:ln>
                <a:noFill/>
              </a:ln>
              <a:solidFill>
                <a:srgbClr val="1F3661"/>
              </a:solidFill>
              <a:effectLst/>
              <a:uLnTx/>
              <a:uFillTx/>
            </a:endParaRPr>
          </a:p>
        </p:txBody>
      </p:sp>
      <p:sp>
        <p:nvSpPr>
          <p:cNvPr id="26" name="文本框 1045698432"/>
          <p:cNvSpPr txBox="1"/>
          <p:nvPr/>
        </p:nvSpPr>
        <p:spPr>
          <a:xfrm>
            <a:off x="6550977" y="2313018"/>
            <a:ext cx="713423" cy="338554"/>
          </a:xfrm>
          <a:prstGeom prst="rect">
            <a:avLst/>
          </a:prstGeom>
          <a:solidFill>
            <a:srgbClr val="D2D1D6"/>
          </a:solidFill>
          <a:ln w="6350">
            <a:noFill/>
          </a:ln>
          <a:effectLst/>
        </p:spPr>
        <p:txBody>
          <a:bodyPr rot="0" spcFirstLastPara="0" vert="horz" wrap="square" lIns="0" tIns="0" rIns="0" bIns="0" numCol="1" spcCol="0" rtlCol="0" fromWordArt="0" anchor="t" anchorCtr="0" forceAA="0" compatLnSpc="1">
            <a:spAutoFit/>
          </a:bodyPr>
          <a:lstStyle/>
          <a:p>
            <a:pPr marL="0" marR="0" lvl="0" indent="0" algn="ctr" defTabSz="914400" eaLnBrk="1" fontAlgn="auto" latinLnBrk="0" hangingPunct="1">
              <a:spcBef>
                <a:spcPts val="0"/>
              </a:spcBef>
              <a:spcAft>
                <a:spcPts val="0"/>
              </a:spcAft>
              <a:buClrTx/>
              <a:buSzTx/>
              <a:buFontTx/>
              <a:buNone/>
              <a:defRPr/>
            </a:pPr>
            <a:r>
              <a:rPr kumimoji="0" lang="zh-CN" altLang="en-US" sz="1100" b="0" i="0" u="none" strike="noStrike" kern="1050" cap="none" spc="0" normalizeH="0" baseline="0" noProof="0" dirty="0">
                <a:ln>
                  <a:noFill/>
                </a:ln>
                <a:solidFill>
                  <a:srgbClr val="1F3661"/>
                </a:solidFill>
                <a:effectLst/>
                <a:uLnTx/>
                <a:uFillTx/>
                <a:cs typeface="Calibri" panose="020F0502020204030204" pitchFamily="34" charset="0"/>
              </a:rPr>
              <a:t>家庭照护的能力证据</a:t>
            </a:r>
            <a:endParaRPr kumimoji="0" lang="zh-CN" altLang="en-US" sz="1050" b="0" i="0" u="none" strike="noStrike" kern="1050" cap="none" spc="0" normalizeH="0" baseline="0" noProof="0" dirty="0">
              <a:ln>
                <a:noFill/>
              </a:ln>
              <a:solidFill>
                <a:srgbClr val="1F3661"/>
              </a:solidFill>
              <a:effectLst/>
              <a:uLnTx/>
              <a:uFillTx/>
            </a:endParaRPr>
          </a:p>
        </p:txBody>
      </p:sp>
      <p:sp>
        <p:nvSpPr>
          <p:cNvPr id="27" name="文本框 1045698432"/>
          <p:cNvSpPr txBox="1"/>
          <p:nvPr/>
        </p:nvSpPr>
        <p:spPr>
          <a:xfrm>
            <a:off x="7719377" y="2313018"/>
            <a:ext cx="713423" cy="507831"/>
          </a:xfrm>
          <a:prstGeom prst="rect">
            <a:avLst/>
          </a:prstGeom>
          <a:solidFill>
            <a:srgbClr val="D2D1D6"/>
          </a:solidFill>
          <a:ln w="6350">
            <a:noFill/>
          </a:ln>
          <a:effectLst/>
        </p:spPr>
        <p:txBody>
          <a:bodyPr rot="0" spcFirstLastPara="0" vert="horz" wrap="square" lIns="0" tIns="0" rIns="0" bIns="0" numCol="1" spcCol="0" rtlCol="0" fromWordArt="0" anchor="t" anchorCtr="0" forceAA="0" compatLnSpc="1">
            <a:spAutoFit/>
          </a:bodyPr>
          <a:lstStyle/>
          <a:p>
            <a:pPr marL="0" marR="0" lvl="0" indent="0" algn="ctr" defTabSz="914400" eaLnBrk="1" fontAlgn="auto" latinLnBrk="0" hangingPunct="1">
              <a:spcBef>
                <a:spcPts val="0"/>
              </a:spcBef>
              <a:spcAft>
                <a:spcPts val="0"/>
              </a:spcAft>
              <a:buClrTx/>
              <a:buSzTx/>
              <a:buFontTx/>
              <a:buNone/>
              <a:defRPr/>
            </a:pPr>
            <a:r>
              <a:rPr kumimoji="0" lang="zh-CN" altLang="en-US" sz="1100" b="0" i="0" u="none" strike="noStrike" kern="1050" cap="none" spc="0" normalizeH="0" baseline="0" noProof="0" dirty="0">
                <a:ln>
                  <a:noFill/>
                </a:ln>
                <a:solidFill>
                  <a:srgbClr val="1F3661"/>
                </a:solidFill>
                <a:effectLst/>
                <a:uLnTx/>
                <a:uFillTx/>
                <a:cs typeface="Calibri" panose="020F0502020204030204" pitchFamily="34" charset="0"/>
              </a:rPr>
              <a:t>对初始</a:t>
            </a:r>
            <a:endParaRPr kumimoji="0" lang="en-US" altLang="zh-CN" sz="1100" b="0" i="0" u="none" strike="noStrike" kern="1050" cap="none" spc="0" normalizeH="0" baseline="0" noProof="0" dirty="0">
              <a:ln>
                <a:noFill/>
              </a:ln>
              <a:solidFill>
                <a:srgbClr val="1F3661"/>
              </a:solidFill>
              <a:effectLst/>
              <a:uLnTx/>
              <a:uFillTx/>
              <a:cs typeface="Calibri" panose="020F0502020204030204" pitchFamily="34" charset="0"/>
            </a:endParaRPr>
          </a:p>
          <a:p>
            <a:pPr marL="0" marR="0" lvl="0" indent="0" algn="ctr" defTabSz="914400" eaLnBrk="1" fontAlgn="auto" latinLnBrk="0" hangingPunct="1">
              <a:spcBef>
                <a:spcPts val="0"/>
              </a:spcBef>
              <a:spcAft>
                <a:spcPts val="0"/>
              </a:spcAft>
              <a:buClrTx/>
              <a:buSzTx/>
              <a:buFontTx/>
              <a:buNone/>
              <a:defRPr/>
            </a:pPr>
            <a:r>
              <a:rPr kumimoji="0" lang="zh-CN" altLang="en-US" sz="1100" b="0" i="0" u="none" strike="noStrike" kern="1050" cap="none" spc="0" normalizeH="0" baseline="0" noProof="0" dirty="0">
                <a:ln>
                  <a:noFill/>
                </a:ln>
                <a:solidFill>
                  <a:srgbClr val="1F3661"/>
                </a:solidFill>
                <a:effectLst/>
                <a:uLnTx/>
                <a:uFillTx/>
                <a:cs typeface="Calibri" panose="020F0502020204030204" pitchFamily="34" charset="0"/>
              </a:rPr>
              <a:t>治疗的</a:t>
            </a:r>
            <a:endParaRPr kumimoji="0" lang="en-US" altLang="zh-CN" sz="1100" b="0" i="0" u="none" strike="noStrike" kern="1050" cap="none" spc="0" normalizeH="0" baseline="0" noProof="0" dirty="0">
              <a:ln>
                <a:noFill/>
              </a:ln>
              <a:solidFill>
                <a:srgbClr val="1F3661"/>
              </a:solidFill>
              <a:effectLst/>
              <a:uLnTx/>
              <a:uFillTx/>
              <a:cs typeface="Calibri" panose="020F0502020204030204" pitchFamily="34" charset="0"/>
            </a:endParaRPr>
          </a:p>
          <a:p>
            <a:pPr marL="0" marR="0" lvl="0" indent="0" algn="ctr" defTabSz="914400" eaLnBrk="1" fontAlgn="auto" latinLnBrk="0" hangingPunct="1">
              <a:spcBef>
                <a:spcPts val="0"/>
              </a:spcBef>
              <a:spcAft>
                <a:spcPts val="0"/>
              </a:spcAft>
              <a:buClrTx/>
              <a:buSzTx/>
              <a:buFontTx/>
              <a:buNone/>
              <a:defRPr/>
            </a:pPr>
            <a:r>
              <a:rPr kumimoji="0" lang="zh-CN" altLang="en-US" sz="1100" b="0" i="0" u="none" strike="noStrike" kern="1050" cap="none" spc="0" normalizeH="0" baseline="0" noProof="0" dirty="0">
                <a:ln>
                  <a:noFill/>
                </a:ln>
                <a:solidFill>
                  <a:srgbClr val="1F3661"/>
                </a:solidFill>
                <a:effectLst/>
                <a:uLnTx/>
                <a:uFillTx/>
                <a:cs typeface="Calibri" panose="020F0502020204030204" pitchFamily="34" charset="0"/>
              </a:rPr>
              <a:t>反应</a:t>
            </a:r>
            <a:endParaRPr kumimoji="0" lang="zh-CN" altLang="en-US" sz="1050" b="0" i="0" u="none" strike="noStrike" kern="1050" cap="none" spc="0" normalizeH="0" baseline="0" noProof="0" dirty="0">
              <a:ln>
                <a:noFill/>
              </a:ln>
              <a:solidFill>
                <a:srgbClr val="1F3661"/>
              </a:solidFill>
              <a:effectLst/>
              <a:uLnTx/>
              <a:uFillTx/>
            </a:endParaRPr>
          </a:p>
        </p:txBody>
      </p:sp>
      <p:sp>
        <p:nvSpPr>
          <p:cNvPr id="28" name="文本框 1515889766"/>
          <p:cNvSpPr txBox="1"/>
          <p:nvPr/>
        </p:nvSpPr>
        <p:spPr>
          <a:xfrm>
            <a:off x="5625147" y="3465011"/>
            <a:ext cx="1068705" cy="169277"/>
          </a:xfrm>
          <a:prstGeom prst="rect">
            <a:avLst/>
          </a:prstGeom>
          <a:solidFill>
            <a:srgbClr val="FBEED6"/>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spAutoFit/>
          </a:bodyPr>
          <a:lstStyle/>
          <a:p>
            <a:pPr algn="ctr"/>
            <a:r>
              <a:rPr lang="zh-CN" sz="1100" b="1" kern="1050" dirty="0">
                <a:solidFill>
                  <a:srgbClr val="374458"/>
                </a:solidFill>
                <a:effectLst/>
                <a:cs typeface="Calibri" panose="020F0502020204030204" pitchFamily="34" charset="0"/>
              </a:rPr>
              <a:t>诊疗场所</a:t>
            </a:r>
            <a:endParaRPr lang="zh-CN" sz="1050" kern="1050" dirty="0">
              <a:effectLst/>
            </a:endParaRPr>
          </a:p>
        </p:txBody>
      </p:sp>
      <p:sp>
        <p:nvSpPr>
          <p:cNvPr id="29" name="文本框 1515889772"/>
          <p:cNvSpPr txBox="1"/>
          <p:nvPr/>
        </p:nvSpPr>
        <p:spPr>
          <a:xfrm>
            <a:off x="3428683" y="4296862"/>
            <a:ext cx="1041718" cy="169277"/>
          </a:xfrm>
          <a:prstGeom prst="rect">
            <a:avLst/>
          </a:prstGeom>
          <a:solidFill>
            <a:srgbClr val="374459"/>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spAutoFit/>
          </a:bodyPr>
          <a:lstStyle/>
          <a:p>
            <a:pPr algn="ctr"/>
            <a:r>
              <a:rPr lang="zh-CN" altLang="en-US" sz="1100" b="1" kern="1050" dirty="0">
                <a:solidFill>
                  <a:srgbClr val="FFFFFF"/>
                </a:solidFill>
                <a:effectLst/>
                <a:cs typeface="Calibri" panose="020F0502020204030204" pitchFamily="34" charset="0"/>
              </a:rPr>
              <a:t>门诊</a:t>
            </a:r>
            <a:endParaRPr lang="zh-CN" sz="1050" b="1" kern="1050" dirty="0">
              <a:effectLst/>
            </a:endParaRPr>
          </a:p>
        </p:txBody>
      </p:sp>
      <p:sp>
        <p:nvSpPr>
          <p:cNvPr id="30" name="文本框 1515889766"/>
          <p:cNvSpPr txBox="1"/>
          <p:nvPr/>
        </p:nvSpPr>
        <p:spPr>
          <a:xfrm>
            <a:off x="3308243" y="4620653"/>
            <a:ext cx="1290370" cy="700192"/>
          </a:xfrm>
          <a:prstGeom prst="rect">
            <a:avLst/>
          </a:prstGeom>
          <a:solidFill>
            <a:srgbClr val="FBEED6"/>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93345" indent="-93345">
              <a:spcAft>
                <a:spcPts val="300"/>
              </a:spcAft>
              <a:buClr>
                <a:srgbClr val="FFC000"/>
              </a:buClr>
              <a:buFont typeface="Arial" panose="020B0604020202020204" pitchFamily="34" charset="0"/>
              <a:buChar char="•"/>
            </a:pPr>
            <a:r>
              <a:rPr lang="zh-CN" altLang="en-US" sz="950" kern="1050" dirty="0">
                <a:solidFill>
                  <a:schemeClr val="tx1"/>
                </a:solidFill>
                <a:effectLst/>
                <a:cs typeface="Calibri" panose="020F0502020204030204" pitchFamily="34" charset="0"/>
              </a:rPr>
              <a:t>急性加重事件为轻度</a:t>
            </a:r>
            <a:endParaRPr lang="zh-CN" altLang="en-US" sz="950" kern="1050" dirty="0">
              <a:solidFill>
                <a:schemeClr val="tx1"/>
              </a:solidFill>
              <a:effectLst/>
              <a:cs typeface="Calibri" panose="020F0502020204030204" pitchFamily="34" charset="0"/>
            </a:endParaRPr>
          </a:p>
          <a:p>
            <a:pPr marL="93345" indent="-93345">
              <a:spcAft>
                <a:spcPts val="300"/>
              </a:spcAft>
              <a:buClr>
                <a:srgbClr val="FFC000"/>
              </a:buClr>
              <a:buFont typeface="Arial" panose="020B0604020202020204" pitchFamily="34" charset="0"/>
              <a:buChar char="•"/>
            </a:pPr>
            <a:r>
              <a:rPr lang="zh-CN" altLang="en-US" sz="950" kern="1050" dirty="0">
                <a:solidFill>
                  <a:schemeClr val="tx1"/>
                </a:solidFill>
                <a:effectLst/>
                <a:cs typeface="Calibri" panose="020F0502020204030204" pitchFamily="34" charset="0"/>
              </a:rPr>
              <a:t>合并症影响极小</a:t>
            </a:r>
            <a:endParaRPr lang="zh-CN" altLang="en-US" sz="950" kern="1050" dirty="0">
              <a:solidFill>
                <a:schemeClr val="tx1"/>
              </a:solidFill>
              <a:effectLst/>
              <a:cs typeface="Calibri" panose="020F0502020204030204" pitchFamily="34" charset="0"/>
            </a:endParaRPr>
          </a:p>
          <a:p>
            <a:pPr marL="93345" indent="-93345">
              <a:spcAft>
                <a:spcPts val="300"/>
              </a:spcAft>
              <a:buClr>
                <a:srgbClr val="FFC000"/>
              </a:buClr>
              <a:buFont typeface="Arial" panose="020B0604020202020204" pitchFamily="34" charset="0"/>
              <a:buChar char="•"/>
            </a:pPr>
            <a:r>
              <a:rPr lang="zh-CN" altLang="en-US" sz="950" kern="1050" dirty="0">
                <a:solidFill>
                  <a:schemeClr val="tx1"/>
                </a:solidFill>
                <a:effectLst/>
                <a:cs typeface="Calibri" panose="020F0502020204030204" pitchFamily="34" charset="0"/>
              </a:rPr>
              <a:t>患者配合</a:t>
            </a:r>
            <a:endParaRPr lang="zh-CN" altLang="en-US" sz="950" kern="1050" dirty="0">
              <a:solidFill>
                <a:schemeClr val="tx1"/>
              </a:solidFill>
              <a:effectLst/>
              <a:cs typeface="Calibri" panose="020F0502020204030204" pitchFamily="34" charset="0"/>
            </a:endParaRPr>
          </a:p>
          <a:p>
            <a:pPr marL="93345" indent="-93345">
              <a:spcAft>
                <a:spcPts val="300"/>
              </a:spcAft>
              <a:buClr>
                <a:srgbClr val="FFC000"/>
              </a:buClr>
              <a:buFont typeface="Arial" panose="020B0604020202020204" pitchFamily="34" charset="0"/>
              <a:buChar char="•"/>
            </a:pPr>
            <a:r>
              <a:rPr lang="zh-CN" altLang="en-US" sz="950" kern="1050" dirty="0">
                <a:solidFill>
                  <a:schemeClr val="tx1"/>
                </a:solidFill>
                <a:effectLst/>
                <a:cs typeface="Calibri" panose="020F0502020204030204" pitchFamily="34" charset="0"/>
              </a:rPr>
              <a:t>家庭照护充分</a:t>
            </a:r>
            <a:endParaRPr lang="zh-CN" altLang="en-US" sz="950" kern="1050" dirty="0">
              <a:solidFill>
                <a:schemeClr val="tx1"/>
              </a:solidFill>
              <a:effectLst/>
              <a:cs typeface="Calibri" panose="020F0502020204030204" pitchFamily="34" charset="0"/>
            </a:endParaRPr>
          </a:p>
        </p:txBody>
      </p:sp>
      <p:sp>
        <p:nvSpPr>
          <p:cNvPr id="31" name="文本框 1515889766"/>
          <p:cNvSpPr txBox="1"/>
          <p:nvPr/>
        </p:nvSpPr>
        <p:spPr>
          <a:xfrm>
            <a:off x="4895215" y="4620653"/>
            <a:ext cx="1985009" cy="1431161"/>
          </a:xfrm>
          <a:prstGeom prst="rect">
            <a:avLst/>
          </a:prstGeom>
          <a:solidFill>
            <a:srgbClr val="FBEED6"/>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93345" indent="-93345">
              <a:spcAft>
                <a:spcPts val="300"/>
              </a:spcAft>
              <a:buClr>
                <a:srgbClr val="FFC000"/>
              </a:buClr>
              <a:buFont typeface="Arial" panose="020B0604020202020204" pitchFamily="34" charset="0"/>
              <a:buChar char="•"/>
            </a:pPr>
            <a:r>
              <a:rPr lang="zh-CN" altLang="en-US" sz="950" kern="1050" dirty="0">
                <a:solidFill>
                  <a:schemeClr val="tx1"/>
                </a:solidFill>
                <a:effectLst/>
                <a:cs typeface="Calibri" panose="020F0502020204030204" pitchFamily="34" charset="0"/>
              </a:rPr>
              <a:t>呼吸衰竭的症状和体征，如呼吸频率增加、使用辅助呼吸肌、低氧血症和</a:t>
            </a:r>
            <a:r>
              <a:rPr lang="en-US" altLang="zh-CN" sz="950" kern="1050" dirty="0">
                <a:solidFill>
                  <a:schemeClr val="tx1"/>
                </a:solidFill>
                <a:effectLst/>
                <a:cs typeface="Calibri" panose="020F0502020204030204" pitchFamily="34" charset="0"/>
              </a:rPr>
              <a:t>/</a:t>
            </a:r>
            <a:r>
              <a:rPr lang="zh-CN" altLang="en-US" sz="950" kern="1050" dirty="0">
                <a:solidFill>
                  <a:schemeClr val="tx1"/>
                </a:solidFill>
                <a:effectLst/>
                <a:cs typeface="Calibri" panose="020F0502020204030204" pitchFamily="34" charset="0"/>
              </a:rPr>
              <a:t>或高碳酸血症恶化、精神状态改变</a:t>
            </a:r>
            <a:endParaRPr lang="zh-CN" altLang="en-US" sz="950" kern="1050" dirty="0">
              <a:solidFill>
                <a:schemeClr val="tx1"/>
              </a:solidFill>
              <a:effectLst/>
              <a:cs typeface="Calibri" panose="020F0502020204030204" pitchFamily="34" charset="0"/>
            </a:endParaRPr>
          </a:p>
          <a:p>
            <a:pPr marL="93345" indent="-93345">
              <a:spcAft>
                <a:spcPts val="300"/>
              </a:spcAft>
              <a:buClr>
                <a:srgbClr val="FFC000"/>
              </a:buClr>
              <a:buFont typeface="Arial" panose="020B0604020202020204" pitchFamily="34" charset="0"/>
              <a:buChar char="•"/>
            </a:pPr>
            <a:r>
              <a:rPr lang="zh-CN" altLang="en-US" sz="950" kern="1050" dirty="0">
                <a:solidFill>
                  <a:schemeClr val="tx1"/>
                </a:solidFill>
                <a:effectLst/>
                <a:cs typeface="Calibri" panose="020F0502020204030204" pitchFamily="34" charset="0"/>
              </a:rPr>
              <a:t>初始治疗后急性加重无改善</a:t>
            </a:r>
            <a:r>
              <a:rPr lang="en-US" altLang="zh-CN" sz="950" kern="1050" dirty="0">
                <a:solidFill>
                  <a:schemeClr val="tx1"/>
                </a:solidFill>
                <a:effectLst/>
                <a:cs typeface="Calibri" panose="020F0502020204030204" pitchFamily="34" charset="0"/>
              </a:rPr>
              <a:t>/</a:t>
            </a:r>
            <a:r>
              <a:rPr lang="zh-CN" altLang="en-US" sz="950" kern="1050" dirty="0">
                <a:solidFill>
                  <a:schemeClr val="tx1"/>
                </a:solidFill>
                <a:effectLst/>
                <a:cs typeface="Calibri" panose="020F0502020204030204" pitchFamily="34" charset="0"/>
              </a:rPr>
              <a:t>治疗失败</a:t>
            </a:r>
            <a:endParaRPr lang="zh-CN" altLang="en-US" sz="950" kern="1050" dirty="0">
              <a:solidFill>
                <a:schemeClr val="tx1"/>
              </a:solidFill>
              <a:effectLst/>
              <a:cs typeface="Calibri" panose="020F0502020204030204" pitchFamily="34" charset="0"/>
            </a:endParaRPr>
          </a:p>
          <a:p>
            <a:pPr marL="93345" indent="-93345">
              <a:spcAft>
                <a:spcPts val="300"/>
              </a:spcAft>
              <a:buClr>
                <a:srgbClr val="FFC000"/>
              </a:buClr>
              <a:buFont typeface="Arial" panose="020B0604020202020204" pitchFamily="34" charset="0"/>
              <a:buChar char="•"/>
            </a:pPr>
            <a:r>
              <a:rPr lang="zh-CN" altLang="en-US" sz="950" kern="1050" dirty="0">
                <a:solidFill>
                  <a:schemeClr val="tx1"/>
                </a:solidFill>
                <a:effectLst/>
                <a:cs typeface="Calibri" panose="020F0502020204030204" pitchFamily="34" charset="0"/>
              </a:rPr>
              <a:t>存在严重合并症（例如心力衰竭、心律失常等）</a:t>
            </a:r>
            <a:endParaRPr lang="zh-CN" altLang="en-US" sz="950" kern="1050" dirty="0">
              <a:solidFill>
                <a:schemeClr val="tx1"/>
              </a:solidFill>
              <a:effectLst/>
              <a:cs typeface="Calibri" panose="020F0502020204030204" pitchFamily="34" charset="0"/>
            </a:endParaRPr>
          </a:p>
          <a:p>
            <a:pPr marL="93345" indent="-93345">
              <a:spcAft>
                <a:spcPts val="300"/>
              </a:spcAft>
              <a:buClr>
                <a:srgbClr val="FFC000"/>
              </a:buClr>
              <a:buFont typeface="Arial" panose="020B0604020202020204" pitchFamily="34" charset="0"/>
              <a:buChar char="•"/>
            </a:pPr>
            <a:r>
              <a:rPr lang="zh-CN" altLang="en-US" sz="950" kern="1050" dirty="0">
                <a:solidFill>
                  <a:schemeClr val="tx1"/>
                </a:solidFill>
                <a:effectLst/>
                <a:cs typeface="Calibri" panose="020F0502020204030204" pitchFamily="34" charset="0"/>
              </a:rPr>
              <a:t>家庭照护不足</a:t>
            </a:r>
            <a:endParaRPr lang="zh-CN" altLang="en-US" sz="950" kern="1050" dirty="0">
              <a:solidFill>
                <a:schemeClr val="tx1"/>
              </a:solidFill>
              <a:effectLst/>
              <a:cs typeface="Calibri" panose="020F0502020204030204" pitchFamily="34" charset="0"/>
            </a:endParaRPr>
          </a:p>
        </p:txBody>
      </p:sp>
      <p:sp>
        <p:nvSpPr>
          <p:cNvPr id="32" name="文本框 1515889766"/>
          <p:cNvSpPr txBox="1"/>
          <p:nvPr/>
        </p:nvSpPr>
        <p:spPr>
          <a:xfrm>
            <a:off x="7162166" y="4620653"/>
            <a:ext cx="1522515" cy="1431161"/>
          </a:xfrm>
          <a:prstGeom prst="rect">
            <a:avLst/>
          </a:prstGeom>
          <a:solidFill>
            <a:srgbClr val="FBEED6"/>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88900" indent="-88900">
              <a:spcAft>
                <a:spcPts val="300"/>
              </a:spcAft>
              <a:buClr>
                <a:srgbClr val="FFC000"/>
              </a:buClr>
              <a:buFont typeface="Arial" panose="020B0604020202020204" pitchFamily="34" charset="0"/>
              <a:buChar char="•"/>
            </a:pPr>
            <a:r>
              <a:rPr lang="zh-CN" altLang="en-US" sz="950" kern="1050" dirty="0">
                <a:solidFill>
                  <a:schemeClr val="tx1"/>
                </a:solidFill>
                <a:effectLst/>
                <a:cs typeface="Calibri" panose="020F0502020204030204" pitchFamily="34" charset="0"/>
              </a:rPr>
              <a:t>提供呼吸支持后低氧血症和</a:t>
            </a:r>
            <a:r>
              <a:rPr lang="en-US" altLang="zh-CN" sz="950" kern="1050" dirty="0">
                <a:solidFill>
                  <a:schemeClr val="tx1"/>
                </a:solidFill>
                <a:effectLst/>
                <a:cs typeface="Calibri" panose="020F0502020204030204" pitchFamily="34" charset="0"/>
              </a:rPr>
              <a:t>/</a:t>
            </a:r>
            <a:r>
              <a:rPr lang="zh-CN" altLang="en-US" sz="950" kern="1050" dirty="0">
                <a:solidFill>
                  <a:schemeClr val="tx1"/>
                </a:solidFill>
                <a:effectLst/>
                <a:cs typeface="Calibri" panose="020F0502020204030204" pitchFamily="34" charset="0"/>
              </a:rPr>
              <a:t>或高碳酸血症持续存在或恶化</a:t>
            </a:r>
            <a:endParaRPr lang="zh-CN" altLang="en-US" sz="950" kern="1050" dirty="0">
              <a:solidFill>
                <a:schemeClr val="tx1"/>
              </a:solidFill>
              <a:effectLst/>
              <a:cs typeface="Calibri" panose="020F0502020204030204" pitchFamily="34" charset="0"/>
            </a:endParaRPr>
          </a:p>
          <a:p>
            <a:pPr marL="88900" indent="-88900">
              <a:spcAft>
                <a:spcPts val="300"/>
              </a:spcAft>
              <a:buClr>
                <a:srgbClr val="FFC000"/>
              </a:buClr>
              <a:buFont typeface="Arial" panose="020B0604020202020204" pitchFamily="34" charset="0"/>
              <a:buChar char="•"/>
            </a:pPr>
            <a:r>
              <a:rPr lang="zh-CN" altLang="en-US" sz="950" kern="1050" dirty="0">
                <a:solidFill>
                  <a:schemeClr val="tx1"/>
                </a:solidFill>
                <a:effectLst/>
                <a:cs typeface="Calibri" panose="020F0502020204030204" pitchFamily="34" charset="0"/>
              </a:rPr>
              <a:t>精神状态恶化（意识模糊、嗜睡、昏迷）</a:t>
            </a:r>
            <a:endParaRPr lang="zh-CN" altLang="en-US" sz="950" kern="1050" dirty="0">
              <a:solidFill>
                <a:schemeClr val="tx1"/>
              </a:solidFill>
              <a:effectLst/>
              <a:cs typeface="Calibri" panose="020F0502020204030204" pitchFamily="34" charset="0"/>
            </a:endParaRPr>
          </a:p>
          <a:p>
            <a:pPr marL="88900" indent="-88900">
              <a:spcAft>
                <a:spcPts val="300"/>
              </a:spcAft>
              <a:buClr>
                <a:srgbClr val="FFC000"/>
              </a:buClr>
              <a:buFont typeface="Arial" panose="020B0604020202020204" pitchFamily="34" charset="0"/>
              <a:buChar char="•"/>
            </a:pPr>
            <a:r>
              <a:rPr lang="zh-CN" altLang="en-US" sz="950" kern="1050" dirty="0">
                <a:solidFill>
                  <a:schemeClr val="tx1"/>
                </a:solidFill>
                <a:effectLst/>
                <a:cs typeface="Calibri" panose="020F0502020204030204" pitchFamily="34" charset="0"/>
              </a:rPr>
              <a:t>需要有创机械通气</a:t>
            </a:r>
            <a:endParaRPr lang="zh-CN" altLang="en-US" sz="950" kern="1050" dirty="0">
              <a:solidFill>
                <a:schemeClr val="tx1"/>
              </a:solidFill>
              <a:effectLst/>
              <a:cs typeface="Calibri" panose="020F0502020204030204" pitchFamily="34" charset="0"/>
            </a:endParaRPr>
          </a:p>
          <a:p>
            <a:pPr marL="88900" indent="-88900">
              <a:spcAft>
                <a:spcPts val="300"/>
              </a:spcAft>
              <a:buClr>
                <a:srgbClr val="FFC000"/>
              </a:buClr>
              <a:buFont typeface="Arial" panose="020B0604020202020204" pitchFamily="34" charset="0"/>
              <a:buChar char="•"/>
            </a:pPr>
            <a:r>
              <a:rPr lang="zh-CN" altLang="en-US" sz="950" kern="1050" dirty="0">
                <a:solidFill>
                  <a:schemeClr val="tx1"/>
                </a:solidFill>
                <a:effectLst/>
                <a:cs typeface="Calibri" panose="020F0502020204030204" pitchFamily="34" charset="0"/>
              </a:rPr>
              <a:t>血流动力学不稳定：需要血管升压药支持，心律失常</a:t>
            </a:r>
            <a:endParaRPr lang="zh-CN" altLang="en-US" sz="950" kern="1050" dirty="0">
              <a:solidFill>
                <a:schemeClr val="tx1"/>
              </a:solidFill>
              <a:effectLst/>
              <a:cs typeface="Calibri" panose="020F0502020204030204" pitchFamily="34" charset="0"/>
            </a:endParaRPr>
          </a:p>
        </p:txBody>
      </p:sp>
      <p:sp>
        <p:nvSpPr>
          <p:cNvPr id="33" name="文本框 1515889772"/>
          <p:cNvSpPr txBox="1"/>
          <p:nvPr/>
        </p:nvSpPr>
        <p:spPr>
          <a:xfrm>
            <a:off x="4978082" y="4296862"/>
            <a:ext cx="1854517" cy="169277"/>
          </a:xfrm>
          <a:prstGeom prst="rect">
            <a:avLst/>
          </a:prstGeom>
          <a:solidFill>
            <a:srgbClr val="374459"/>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spAutoFit/>
          </a:bodyPr>
          <a:lstStyle/>
          <a:p>
            <a:pPr algn="ctr"/>
            <a:r>
              <a:rPr lang="zh-CN" altLang="en-US" sz="1100" b="1" kern="1050" dirty="0">
                <a:solidFill>
                  <a:srgbClr val="FFFFFF"/>
                </a:solidFill>
                <a:effectLst/>
                <a:cs typeface="Calibri" panose="020F0502020204030204" pitchFamily="34" charset="0"/>
              </a:rPr>
              <a:t>住院治疗的指征</a:t>
            </a:r>
            <a:endParaRPr lang="zh-CN" sz="1050" kern="1050" dirty="0">
              <a:effectLst/>
            </a:endParaRPr>
          </a:p>
        </p:txBody>
      </p:sp>
      <p:sp>
        <p:nvSpPr>
          <p:cNvPr id="35" name="文本框 1515889772"/>
          <p:cNvSpPr txBox="1"/>
          <p:nvPr/>
        </p:nvSpPr>
        <p:spPr>
          <a:xfrm>
            <a:off x="7175499" y="4212223"/>
            <a:ext cx="1501776" cy="338554"/>
          </a:xfrm>
          <a:prstGeom prst="rect">
            <a:avLst/>
          </a:prstGeom>
          <a:solidFill>
            <a:srgbClr val="374459"/>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spAutoFit/>
          </a:bodyPr>
          <a:lstStyle/>
          <a:p>
            <a:pPr algn="ctr"/>
            <a:r>
              <a:rPr lang="zh-CN" altLang="en-US" sz="1100" b="1" kern="1050" dirty="0">
                <a:solidFill>
                  <a:srgbClr val="FFFFFF"/>
                </a:solidFill>
                <a:effectLst/>
                <a:cs typeface="Calibri" panose="020F0502020204030204" pitchFamily="34" charset="0"/>
              </a:rPr>
              <a:t>入住呼吸科或内科</a:t>
            </a:r>
            <a:r>
              <a:rPr lang="en-US" altLang="zh-CN" sz="1100" b="1" kern="1050" dirty="0">
                <a:solidFill>
                  <a:srgbClr val="FFFFFF"/>
                </a:solidFill>
                <a:effectLst/>
                <a:cs typeface="Calibri" panose="020F0502020204030204" pitchFamily="34" charset="0"/>
              </a:rPr>
              <a:t>ICU</a:t>
            </a:r>
            <a:r>
              <a:rPr lang="zh-CN" altLang="en-US" sz="1100" b="1" kern="1050" dirty="0">
                <a:solidFill>
                  <a:srgbClr val="FFFFFF"/>
                </a:solidFill>
                <a:effectLst/>
                <a:cs typeface="Calibri" panose="020F0502020204030204" pitchFamily="34" charset="0"/>
              </a:rPr>
              <a:t>的指</a:t>
            </a:r>
            <a:r>
              <a:rPr lang="zh-CN" altLang="en-US" sz="1100" b="1" kern="1050" dirty="0" smtClean="0">
                <a:solidFill>
                  <a:srgbClr val="FFFFFF"/>
                </a:solidFill>
                <a:effectLst/>
                <a:cs typeface="Calibri" panose="020F0502020204030204" pitchFamily="34" charset="0"/>
              </a:rPr>
              <a:t>征</a:t>
            </a:r>
            <a:endParaRPr lang="zh-CN" sz="1050" kern="1050" dirty="0">
              <a:effectLst/>
            </a:endParaRPr>
          </a:p>
        </p:txBody>
      </p:sp>
      <p:grpSp>
        <p:nvGrpSpPr>
          <p:cNvPr id="34" name="Group 5"/>
          <p:cNvGrpSpPr/>
          <p:nvPr/>
        </p:nvGrpSpPr>
        <p:grpSpPr>
          <a:xfrm>
            <a:off x="10539080" y="0"/>
            <a:ext cx="1652920" cy="1699260"/>
            <a:chOff x="5105399" y="0"/>
            <a:chExt cx="1652920" cy="1699260"/>
          </a:xfrm>
        </p:grpSpPr>
        <p:pic>
          <p:nvPicPr>
            <p:cNvPr id="36"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37"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38"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39" name="Group 9"/>
          <p:cNvGrpSpPr/>
          <p:nvPr/>
        </p:nvGrpSpPr>
        <p:grpSpPr>
          <a:xfrm>
            <a:off x="10446950" y="0"/>
            <a:ext cx="1745050" cy="1652322"/>
            <a:chOff x="10446950" y="0"/>
            <a:chExt cx="1745050" cy="1652322"/>
          </a:xfrm>
        </p:grpSpPr>
        <p:pic>
          <p:nvPicPr>
            <p:cNvPr id="40"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41"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42" name="Group 19"/>
          <p:cNvGrpSpPr/>
          <p:nvPr/>
        </p:nvGrpSpPr>
        <p:grpSpPr>
          <a:xfrm>
            <a:off x="10240225" y="0"/>
            <a:ext cx="1951774" cy="1885964"/>
            <a:chOff x="10240225" y="0"/>
            <a:chExt cx="1951774" cy="1885964"/>
          </a:xfrm>
        </p:grpSpPr>
        <p:pic>
          <p:nvPicPr>
            <p:cNvPr id="43"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44"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45"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4.5 gives a list of actions for the management of severe but not life-threatening exacerbations"/>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3" name="Title 2"/>
          <p:cNvSpPr>
            <a:spLocks noGrp="1"/>
          </p:cNvSpPr>
          <p:nvPr>
            <p:ph type="ctrTitle"/>
          </p:nvPr>
        </p:nvSpPr>
        <p:spPr>
          <a:xfrm>
            <a:off x="1524000" y="-2387600"/>
            <a:ext cx="9144000" cy="2387600"/>
          </a:xfrm>
        </p:spPr>
        <p:txBody>
          <a:bodyPr vert="horz" lIns="91440" tIns="45720" rIns="91440" bIns="45720" rtlCol="0" anchor="b">
            <a:normAutofit fontScale="90000"/>
          </a:bodyPr>
          <a:lstStyle/>
          <a:p>
            <a:pPr>
              <a:lnSpc>
                <a:spcPct val="100000"/>
              </a:lnSpc>
            </a:pPr>
            <a:r>
              <a:rPr lang="en-AU" dirty="0">
                <a:latin typeface="+mj-lt"/>
                <a:ea typeface="+mn-ea"/>
              </a:rPr>
              <a:t>Management of sever but not life-threatening exacerbations</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7" name="Picture 6"/>
          <p:cNvPicPr>
            <a:picLocks noChangeAspect="1"/>
          </p:cNvPicPr>
          <p:nvPr/>
        </p:nvPicPr>
        <p:blipFill rotWithShape="1">
          <a:blip r:embed="rId2"/>
          <a:srcRect l="4487" t="11902" r="4432" b="28471"/>
          <a:stretch>
            <a:fillRect/>
          </a:stretch>
        </p:blipFill>
        <p:spPr bwMode="auto">
          <a:xfrm>
            <a:off x="2781300" y="620712"/>
            <a:ext cx="6629400" cy="5616575"/>
          </a:xfrm>
          <a:prstGeom prst="rect">
            <a:avLst/>
          </a:prstGeom>
          <a:ln>
            <a:noFill/>
          </a:ln>
        </p:spPr>
      </p:pic>
      <p:sp>
        <p:nvSpPr>
          <p:cNvPr id="2" name="文本框 1515889780"/>
          <p:cNvSpPr txBox="1"/>
          <p:nvPr/>
        </p:nvSpPr>
        <p:spPr>
          <a:xfrm>
            <a:off x="3049815" y="976993"/>
            <a:ext cx="5963556" cy="246221"/>
          </a:xfrm>
          <a:prstGeom prst="rect">
            <a:avLst/>
          </a:prstGeom>
          <a:solidFill>
            <a:srgbClr val="374459"/>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r>
              <a:rPr lang="zh-CN" sz="1600" b="1" kern="1050" dirty="0">
                <a:solidFill>
                  <a:srgbClr val="FFFFFF"/>
                </a:solidFill>
                <a:effectLst/>
                <a:cs typeface="Calibri" panose="020F0502020204030204" pitchFamily="34" charset="0"/>
              </a:rPr>
              <a:t>重度但未危及生命的急性加重的管理</a:t>
            </a:r>
            <a:r>
              <a:rPr lang="en-US" sz="1600" b="1" kern="1050" dirty="0">
                <a:solidFill>
                  <a:srgbClr val="FFFFFF"/>
                </a:solidFill>
                <a:effectLst/>
              </a:rPr>
              <a:t>*</a:t>
            </a:r>
            <a:endParaRPr lang="zh-CN" sz="1050" kern="1050" dirty="0">
              <a:effectLst/>
            </a:endParaRPr>
          </a:p>
        </p:txBody>
      </p:sp>
      <p:sp>
        <p:nvSpPr>
          <p:cNvPr id="20" name="文本框 1045698433"/>
          <p:cNvSpPr txBox="1"/>
          <p:nvPr/>
        </p:nvSpPr>
        <p:spPr>
          <a:xfrm>
            <a:off x="8519375" y="1194254"/>
            <a:ext cx="775925" cy="161583"/>
          </a:xfrm>
          <a:prstGeom prst="rect">
            <a:avLst/>
          </a:prstGeom>
          <a:solidFill>
            <a:srgbClr val="374459"/>
          </a:solidFill>
          <a:ln w="6350">
            <a:noFill/>
          </a:ln>
          <a:effectLst/>
        </p:spPr>
        <p:txBody>
          <a:bodyPr rot="0" spcFirstLastPara="0" vert="horz" wrap="square" lIns="0" tIns="0" rIns="0" bIns="0" numCol="1" spcCol="0" rtlCol="0" fromWordArt="0" anchor="t" anchorCtr="0" forceAA="0" compatLnSpc="1">
            <a:spAutoFit/>
          </a:bodyPr>
          <a:lstStyle/>
          <a:p>
            <a:pPr marL="0" marR="0" lvl="0" indent="0" algn="just" defTabSz="914400" eaLnBrk="1" fontAlgn="auto" latinLnBrk="0" hangingPunct="1">
              <a:spcBef>
                <a:spcPts val="0"/>
              </a:spcBef>
              <a:spcAft>
                <a:spcPts val="0"/>
              </a:spcAft>
              <a:buClrTx/>
              <a:buSzTx/>
              <a:buFontTx/>
              <a:buNone/>
              <a:defRPr/>
            </a:pPr>
            <a:r>
              <a:rPr kumimoji="0" lang="zh-CN" altLang="en-US" sz="1050" b="1" i="0" u="none" strike="noStrike" kern="1050" cap="none" spc="0" normalizeH="0" baseline="0" noProof="0" dirty="0">
                <a:ln>
                  <a:noFill/>
                </a:ln>
                <a:solidFill>
                  <a:srgbClr val="FFFFFF"/>
                </a:solidFill>
                <a:effectLst/>
                <a:uLnTx/>
                <a:uFillTx/>
                <a:cs typeface="Calibri" panose="020F0502020204030204" pitchFamily="34" charset="0"/>
              </a:rPr>
              <a:t>图</a:t>
            </a:r>
            <a:r>
              <a:rPr kumimoji="0" lang="en-US" sz="1050" b="1" i="0" u="none" strike="noStrike" kern="1050" cap="none" spc="0" normalizeH="0" baseline="0" noProof="0" dirty="0">
                <a:ln>
                  <a:noFill/>
                </a:ln>
                <a:solidFill>
                  <a:srgbClr val="FFFFFF"/>
                </a:solidFill>
                <a:effectLst/>
                <a:uLnTx/>
                <a:uFillTx/>
              </a:rPr>
              <a:t>4.5</a:t>
            </a:r>
            <a:endParaRPr kumimoji="0" lang="zh-CN" altLang="en-US" sz="1050" b="0" i="0" u="none" strike="noStrike" kern="1050" cap="none" spc="0" normalizeH="0" baseline="0" noProof="0" dirty="0">
              <a:ln>
                <a:noFill/>
              </a:ln>
              <a:solidFill>
                <a:sysClr val="windowText" lastClr="000000"/>
              </a:solidFill>
              <a:effectLst/>
              <a:uLnTx/>
              <a:uFillTx/>
            </a:endParaRPr>
          </a:p>
        </p:txBody>
      </p:sp>
      <p:sp>
        <p:nvSpPr>
          <p:cNvPr id="21" name="文本框 1515889762"/>
          <p:cNvSpPr txBox="1"/>
          <p:nvPr/>
        </p:nvSpPr>
        <p:spPr>
          <a:xfrm>
            <a:off x="3316287" y="1963511"/>
            <a:ext cx="5674406" cy="169277"/>
          </a:xfrm>
          <a:prstGeom prst="rect">
            <a:avLst/>
          </a:prstGeom>
          <a:solidFill>
            <a:schemeClr val="bg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400"/>
              </a:spcAft>
            </a:pPr>
            <a:r>
              <a:rPr lang="zh-CN" altLang="en-US" sz="1100" b="1" kern="1050" dirty="0">
                <a:solidFill>
                  <a:schemeClr val="tx1"/>
                </a:solidFill>
                <a:effectLst/>
                <a:cs typeface="Calibri" panose="020F0502020204030204" pitchFamily="34" charset="0"/>
              </a:rPr>
              <a:t>评估症状的严重程度、血气分析、胸片检查</a:t>
            </a:r>
            <a:endParaRPr lang="zh-CN" sz="1050" b="1" kern="1050" dirty="0">
              <a:solidFill>
                <a:schemeClr val="tx1"/>
              </a:solidFill>
              <a:effectLst/>
            </a:endParaRPr>
          </a:p>
        </p:txBody>
      </p:sp>
      <p:sp>
        <p:nvSpPr>
          <p:cNvPr id="22" name="文本框 1515889762"/>
          <p:cNvSpPr txBox="1"/>
          <p:nvPr/>
        </p:nvSpPr>
        <p:spPr>
          <a:xfrm>
            <a:off x="3316287" y="2263775"/>
            <a:ext cx="5555569" cy="1020792"/>
          </a:xfrm>
          <a:prstGeom prst="rect">
            <a:avLst/>
          </a:prstGeom>
          <a:solidFill>
            <a:schemeClr val="bg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400"/>
              </a:spcAft>
              <a:buClr>
                <a:srgbClr val="FFC000"/>
              </a:buClr>
            </a:pPr>
            <a:r>
              <a:rPr lang="zh-CN" altLang="en-US" sz="1100" b="1" kern="1050" dirty="0">
                <a:solidFill>
                  <a:schemeClr val="tx1"/>
                </a:solidFill>
                <a:effectLst/>
                <a:cs typeface="Calibri" panose="020F0502020204030204" pitchFamily="34" charset="0"/>
              </a:rPr>
              <a:t>支气管舒张剂：</a:t>
            </a:r>
            <a:endParaRPr lang="en-US" altLang="zh-CN" sz="1100" b="1" kern="1050" dirty="0">
              <a:solidFill>
                <a:schemeClr val="tx1"/>
              </a:solidFill>
              <a:effectLst/>
              <a:cs typeface="Calibri" panose="020F0502020204030204" pitchFamily="34" charset="0"/>
            </a:endParaRPr>
          </a:p>
          <a:p>
            <a:pPr marL="93345" indent="-93345" algn="just">
              <a:spcAft>
                <a:spcPts val="400"/>
              </a:spcAft>
              <a:buClr>
                <a:srgbClr val="FFC000"/>
              </a:buClr>
              <a:buFont typeface="Arial" panose="020B0604020202020204" pitchFamily="34" charset="0"/>
              <a:buChar char="•"/>
            </a:pPr>
            <a:r>
              <a:rPr lang="zh-CN" altLang="en-US" sz="1050" kern="1050" dirty="0">
                <a:solidFill>
                  <a:schemeClr val="tx1"/>
                </a:solidFill>
                <a:effectLst/>
                <a:cs typeface="Calibri" panose="020F0502020204030204" pitchFamily="34" charset="0"/>
              </a:rPr>
              <a:t>增加短效支气管舒张剂的剂量和</a:t>
            </a:r>
            <a:r>
              <a:rPr lang="en-US" altLang="zh-CN" sz="1050" kern="1050" dirty="0">
                <a:solidFill>
                  <a:schemeClr val="tx1"/>
                </a:solidFill>
                <a:effectLst/>
                <a:cs typeface="Calibri" panose="020F0502020204030204" pitchFamily="34" charset="0"/>
              </a:rPr>
              <a:t>/</a:t>
            </a:r>
            <a:r>
              <a:rPr lang="zh-CN" altLang="en-US" sz="1050" kern="1050" dirty="0">
                <a:solidFill>
                  <a:schemeClr val="tx1"/>
                </a:solidFill>
                <a:effectLst/>
                <a:cs typeface="Calibri" panose="020F0502020204030204" pitchFamily="34" charset="0"/>
              </a:rPr>
              <a:t>或使用频率</a:t>
            </a:r>
            <a:endParaRPr lang="zh-CN" altLang="en-US" sz="1050" kern="1050" dirty="0">
              <a:solidFill>
                <a:schemeClr val="tx1"/>
              </a:solidFill>
              <a:effectLst/>
              <a:cs typeface="Calibri" panose="020F0502020204030204" pitchFamily="34" charset="0"/>
            </a:endParaRPr>
          </a:p>
          <a:p>
            <a:pPr marL="93345" indent="-93345" algn="just">
              <a:spcAft>
                <a:spcPts val="400"/>
              </a:spcAft>
              <a:buClr>
                <a:srgbClr val="FFC000"/>
              </a:buClr>
              <a:buFont typeface="Arial" panose="020B0604020202020204" pitchFamily="34" charset="0"/>
              <a:buChar char="•"/>
            </a:pPr>
            <a:r>
              <a:rPr lang="zh-CN" altLang="en-US" sz="1050" kern="1050" dirty="0">
                <a:solidFill>
                  <a:schemeClr val="tx1"/>
                </a:solidFill>
                <a:effectLst/>
                <a:cs typeface="Calibri" panose="020F0502020204030204" pitchFamily="34" charset="0"/>
              </a:rPr>
              <a:t>联合短效</a:t>
            </a:r>
            <a:r>
              <a:rPr lang="en-US" altLang="zh-CN" sz="1050" kern="1050" dirty="0">
                <a:solidFill>
                  <a:schemeClr val="tx1"/>
                </a:solidFill>
                <a:effectLst/>
                <a:cs typeface="Calibri" panose="020F0502020204030204" pitchFamily="34" charset="0"/>
              </a:rPr>
              <a:t>β</a:t>
            </a:r>
            <a:r>
              <a:rPr lang="en-US" altLang="zh-CN" sz="1050" kern="1050" baseline="-25000" dirty="0">
                <a:solidFill>
                  <a:schemeClr val="tx1"/>
                </a:solidFill>
                <a:effectLst/>
                <a:cs typeface="Calibri" panose="020F0502020204030204" pitchFamily="34" charset="0"/>
              </a:rPr>
              <a:t>2</a:t>
            </a:r>
            <a:r>
              <a:rPr lang="en-US" altLang="zh-CN" sz="1050" kern="1050" dirty="0">
                <a:solidFill>
                  <a:schemeClr val="tx1"/>
                </a:solidFill>
                <a:effectLst/>
                <a:cs typeface="Calibri" panose="020F0502020204030204" pitchFamily="34" charset="0"/>
              </a:rPr>
              <a:t>-</a:t>
            </a:r>
            <a:r>
              <a:rPr lang="zh-CN" altLang="en-US" sz="1050" kern="1050" dirty="0">
                <a:solidFill>
                  <a:schemeClr val="tx1"/>
                </a:solidFill>
                <a:effectLst/>
                <a:cs typeface="Calibri" panose="020F0502020204030204" pitchFamily="34" charset="0"/>
              </a:rPr>
              <a:t>受体激动剂和抗胆碱能药物</a:t>
            </a:r>
            <a:endParaRPr lang="zh-CN" altLang="en-US" sz="1050" kern="1050" dirty="0">
              <a:solidFill>
                <a:schemeClr val="tx1"/>
              </a:solidFill>
              <a:effectLst/>
              <a:cs typeface="Calibri" panose="020F0502020204030204" pitchFamily="34" charset="0"/>
            </a:endParaRPr>
          </a:p>
          <a:p>
            <a:pPr marL="93345" indent="-93345" algn="just">
              <a:spcAft>
                <a:spcPts val="400"/>
              </a:spcAft>
              <a:buClr>
                <a:srgbClr val="FFC000"/>
              </a:buClr>
              <a:buFont typeface="Arial" panose="020B0604020202020204" pitchFamily="34" charset="0"/>
              <a:buChar char="•"/>
            </a:pPr>
            <a:r>
              <a:rPr lang="zh-CN" altLang="en-US" sz="1050" kern="1050" dirty="0">
                <a:solidFill>
                  <a:schemeClr val="tx1"/>
                </a:solidFill>
                <a:effectLst/>
                <a:cs typeface="Calibri" panose="020F0502020204030204" pitchFamily="34" charset="0"/>
              </a:rPr>
              <a:t>当患者病情稳定时，考虑使用长效支气管舒张剂</a:t>
            </a:r>
            <a:endParaRPr lang="zh-CN" altLang="en-US" sz="1050" kern="1050" dirty="0">
              <a:solidFill>
                <a:schemeClr val="tx1"/>
              </a:solidFill>
              <a:effectLst/>
              <a:cs typeface="Calibri" panose="020F0502020204030204" pitchFamily="34" charset="0"/>
            </a:endParaRPr>
          </a:p>
          <a:p>
            <a:pPr marL="93345" indent="-93345" algn="just">
              <a:spcAft>
                <a:spcPts val="400"/>
              </a:spcAft>
              <a:buClr>
                <a:srgbClr val="FFC000"/>
              </a:buClr>
              <a:buFont typeface="Arial" panose="020B0604020202020204" pitchFamily="34" charset="0"/>
              <a:buChar char="•"/>
            </a:pPr>
            <a:r>
              <a:rPr lang="zh-CN" altLang="en-US" sz="1050" kern="1050" dirty="0">
                <a:solidFill>
                  <a:schemeClr val="tx1"/>
                </a:solidFill>
                <a:effectLst/>
                <a:cs typeface="Calibri" panose="020F0502020204030204" pitchFamily="34" charset="0"/>
              </a:rPr>
              <a:t>酌情使用腔体状储雾罐或空气驱动雾化器</a:t>
            </a:r>
            <a:endParaRPr lang="zh-CN" altLang="en-US" sz="1050" kern="1050" dirty="0">
              <a:solidFill>
                <a:schemeClr val="tx1"/>
              </a:solidFill>
              <a:effectLst/>
              <a:cs typeface="Calibri" panose="020F0502020204030204" pitchFamily="34" charset="0"/>
            </a:endParaRPr>
          </a:p>
        </p:txBody>
      </p:sp>
      <p:sp>
        <p:nvSpPr>
          <p:cNvPr id="23" name="文本框 1515889762"/>
          <p:cNvSpPr txBox="1"/>
          <p:nvPr/>
        </p:nvSpPr>
        <p:spPr>
          <a:xfrm>
            <a:off x="3316287" y="3398611"/>
            <a:ext cx="5674406" cy="169277"/>
          </a:xfrm>
          <a:prstGeom prst="rect">
            <a:avLst/>
          </a:prstGeom>
          <a:solidFill>
            <a:schemeClr val="bg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400"/>
              </a:spcAft>
            </a:pPr>
            <a:r>
              <a:rPr lang="zh-CN" altLang="en-US" sz="1100" b="1" kern="1050" dirty="0">
                <a:solidFill>
                  <a:schemeClr val="tx1"/>
                </a:solidFill>
                <a:effectLst/>
                <a:cs typeface="Calibri" panose="020F0502020204030204" pitchFamily="34" charset="0"/>
              </a:rPr>
              <a:t>考虑使用口服糖皮质激素</a:t>
            </a:r>
            <a:endParaRPr lang="zh-CN" sz="1050" kern="1050" dirty="0">
              <a:solidFill>
                <a:schemeClr val="tx1"/>
              </a:solidFill>
              <a:effectLst/>
            </a:endParaRPr>
          </a:p>
        </p:txBody>
      </p:sp>
      <p:sp>
        <p:nvSpPr>
          <p:cNvPr id="24" name="文本框 1515889762"/>
          <p:cNvSpPr txBox="1"/>
          <p:nvPr/>
        </p:nvSpPr>
        <p:spPr>
          <a:xfrm>
            <a:off x="3316287" y="3707168"/>
            <a:ext cx="5668963" cy="323165"/>
          </a:xfrm>
          <a:prstGeom prst="rect">
            <a:avLst/>
          </a:prstGeom>
          <a:solidFill>
            <a:schemeClr val="bg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400"/>
              </a:spcAft>
              <a:buClr>
                <a:srgbClr val="FFC000"/>
              </a:buClr>
            </a:pPr>
            <a:r>
              <a:rPr lang="zh-CN" altLang="en-US" sz="1050" kern="1050" dirty="0">
                <a:solidFill>
                  <a:schemeClr val="tx1"/>
                </a:solidFill>
                <a:effectLst/>
                <a:cs typeface="Calibri" panose="020F0502020204030204" pitchFamily="34" charset="0"/>
              </a:rPr>
              <a:t>对于存在脓性口腔分泌物、既往痰液细菌培养结果阳性或需要机械通气（有创或无创）的患者，</a:t>
            </a:r>
            <a:r>
              <a:rPr lang="zh-CN" altLang="en-US" sz="1050" b="1" kern="1050" dirty="0">
                <a:solidFill>
                  <a:schemeClr val="tx1"/>
                </a:solidFill>
                <a:effectLst/>
                <a:cs typeface="Calibri" panose="020F0502020204030204" pitchFamily="34" charset="0"/>
              </a:rPr>
              <a:t>考虑使用抗生素（口服）</a:t>
            </a:r>
            <a:endParaRPr lang="zh-CN" altLang="en-US" sz="1050" b="1" kern="1050" dirty="0">
              <a:solidFill>
                <a:schemeClr val="tx1"/>
              </a:solidFill>
              <a:effectLst/>
              <a:cs typeface="Calibri" panose="020F0502020204030204" pitchFamily="34" charset="0"/>
            </a:endParaRPr>
          </a:p>
        </p:txBody>
      </p:sp>
      <p:sp>
        <p:nvSpPr>
          <p:cNvPr id="25" name="文本框 1515889762"/>
          <p:cNvSpPr txBox="1"/>
          <p:nvPr/>
        </p:nvSpPr>
        <p:spPr>
          <a:xfrm>
            <a:off x="3316287" y="4173311"/>
            <a:ext cx="5674406" cy="338554"/>
          </a:xfrm>
          <a:prstGeom prst="rect">
            <a:avLst/>
          </a:prstGeom>
          <a:solidFill>
            <a:schemeClr val="bg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400"/>
              </a:spcAft>
            </a:pPr>
            <a:r>
              <a:rPr lang="zh-CN" altLang="en-US" sz="1100" b="1" kern="1050" dirty="0">
                <a:solidFill>
                  <a:schemeClr val="tx1"/>
                </a:solidFill>
                <a:effectLst/>
                <a:cs typeface="Calibri" panose="020F0502020204030204" pitchFamily="34" charset="0"/>
              </a:rPr>
              <a:t>考虑使用高流量氧疗（</a:t>
            </a:r>
            <a:r>
              <a:rPr lang="en-US" altLang="zh-CN" sz="1100" b="1" kern="1050" dirty="0">
                <a:solidFill>
                  <a:schemeClr val="tx1"/>
                </a:solidFill>
                <a:effectLst/>
                <a:cs typeface="Calibri" panose="020F0502020204030204" pitchFamily="34" charset="0"/>
              </a:rPr>
              <a:t>HFNT</a:t>
            </a:r>
            <a:r>
              <a:rPr lang="zh-CN" altLang="en-US" sz="1100" b="1" kern="1050" dirty="0">
                <a:solidFill>
                  <a:schemeClr val="tx1"/>
                </a:solidFill>
                <a:effectLst/>
                <a:cs typeface="Calibri" panose="020F0502020204030204" pitchFamily="34" charset="0"/>
              </a:rPr>
              <a:t>）或无创通气（</a:t>
            </a:r>
            <a:r>
              <a:rPr lang="en-US" altLang="zh-CN" sz="1100" b="1" kern="1050" dirty="0">
                <a:solidFill>
                  <a:schemeClr val="tx1"/>
                </a:solidFill>
                <a:effectLst/>
                <a:cs typeface="Calibri" panose="020F0502020204030204" pitchFamily="34" charset="0"/>
              </a:rPr>
              <a:t>NIV</a:t>
            </a:r>
            <a:r>
              <a:rPr lang="zh-CN" altLang="en-US" sz="1100" b="1" kern="1050" dirty="0">
                <a:solidFill>
                  <a:schemeClr val="tx1"/>
                </a:solidFill>
                <a:effectLst/>
                <a:cs typeface="Calibri" panose="020F0502020204030204" pitchFamily="34" charset="0"/>
              </a:rPr>
              <a:t>），并进行连续血气监测、静脉血气和指脉氧测定</a:t>
            </a:r>
            <a:endParaRPr lang="zh-CN" sz="1050" kern="1050" dirty="0">
              <a:solidFill>
                <a:schemeClr val="tx1"/>
              </a:solidFill>
              <a:effectLst/>
            </a:endParaRPr>
          </a:p>
        </p:txBody>
      </p:sp>
      <p:sp>
        <p:nvSpPr>
          <p:cNvPr id="26" name="文本框 1515889762"/>
          <p:cNvSpPr txBox="1"/>
          <p:nvPr/>
        </p:nvSpPr>
        <p:spPr>
          <a:xfrm>
            <a:off x="3316287" y="4645025"/>
            <a:ext cx="5555569" cy="807913"/>
          </a:xfrm>
          <a:prstGeom prst="rect">
            <a:avLst/>
          </a:prstGeom>
          <a:solidFill>
            <a:schemeClr val="bg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400"/>
              </a:spcAft>
              <a:buClr>
                <a:srgbClr val="FFC000"/>
              </a:buClr>
            </a:pPr>
            <a:r>
              <a:rPr lang="zh-CN" altLang="zh-CN" sz="1100" b="1" kern="1050" dirty="0">
                <a:solidFill>
                  <a:schemeClr val="tx1"/>
                </a:solidFill>
                <a:cs typeface="Calibri" panose="020F0502020204030204" pitchFamily="34" charset="0"/>
              </a:rPr>
              <a:t>始终</a:t>
            </a:r>
            <a:r>
              <a:rPr lang="zh-CN" altLang="zh-CN" sz="1100" kern="1050" dirty="0">
                <a:solidFill>
                  <a:schemeClr val="tx1"/>
                </a:solidFill>
                <a:cs typeface="Calibri" panose="020F0502020204030204" pitchFamily="34" charset="0"/>
              </a:rPr>
              <a:t>：</a:t>
            </a:r>
            <a:endParaRPr lang="zh-CN" altLang="zh-CN" sz="1100" kern="1050" dirty="0">
              <a:solidFill>
                <a:schemeClr val="tx1"/>
              </a:solidFill>
              <a:cs typeface="Calibri" panose="020F0502020204030204" pitchFamily="34" charset="0"/>
            </a:endParaRPr>
          </a:p>
          <a:p>
            <a:pPr marL="93345" indent="-93345" algn="just">
              <a:spcAft>
                <a:spcPts val="400"/>
              </a:spcAft>
              <a:buClr>
                <a:srgbClr val="FFC000"/>
              </a:buClr>
              <a:buFont typeface="Arial" panose="020B0604020202020204" pitchFamily="34" charset="0"/>
              <a:buChar char="•"/>
            </a:pPr>
            <a:r>
              <a:rPr lang="zh-CN" altLang="zh-CN" sz="1050" kern="1050" dirty="0">
                <a:solidFill>
                  <a:schemeClr val="tx1"/>
                </a:solidFill>
                <a:cs typeface="Calibri" panose="020F0502020204030204" pitchFamily="34" charset="0"/>
              </a:rPr>
              <a:t>监测体液平衡</a:t>
            </a:r>
            <a:endParaRPr lang="zh-CN" altLang="zh-CN" sz="1050" kern="1050" dirty="0">
              <a:solidFill>
                <a:schemeClr val="tx1"/>
              </a:solidFill>
              <a:cs typeface="Calibri" panose="020F0502020204030204" pitchFamily="34" charset="0"/>
            </a:endParaRPr>
          </a:p>
          <a:p>
            <a:pPr marL="93345" indent="-93345" algn="just">
              <a:spcAft>
                <a:spcPts val="400"/>
              </a:spcAft>
              <a:buClr>
                <a:srgbClr val="FFC000"/>
              </a:buClr>
              <a:buFont typeface="Arial" panose="020B0604020202020204" pitchFamily="34" charset="0"/>
              <a:buChar char="•"/>
            </a:pPr>
            <a:r>
              <a:rPr lang="zh-CN" altLang="zh-CN" sz="1050" kern="1050" dirty="0">
                <a:solidFill>
                  <a:schemeClr val="tx1"/>
                </a:solidFill>
                <a:cs typeface="Calibri" panose="020F0502020204030204" pitchFamily="34" charset="0"/>
              </a:rPr>
              <a:t>考虑皮下注射肝素或低分子量肝素以预防血栓栓塞</a:t>
            </a:r>
            <a:endParaRPr lang="zh-CN" altLang="zh-CN" sz="1050" kern="1050" dirty="0">
              <a:solidFill>
                <a:schemeClr val="tx1"/>
              </a:solidFill>
              <a:cs typeface="Calibri" panose="020F0502020204030204" pitchFamily="34" charset="0"/>
            </a:endParaRPr>
          </a:p>
          <a:p>
            <a:pPr marL="93345" indent="-93345" algn="just">
              <a:spcAft>
                <a:spcPts val="400"/>
              </a:spcAft>
              <a:buClr>
                <a:srgbClr val="FFC000"/>
              </a:buClr>
              <a:buFont typeface="Arial" panose="020B0604020202020204" pitchFamily="34" charset="0"/>
              <a:buChar char="•"/>
            </a:pPr>
            <a:r>
              <a:rPr lang="zh-CN" altLang="zh-CN" sz="1050" kern="1050" dirty="0">
                <a:solidFill>
                  <a:schemeClr val="tx1"/>
                </a:solidFill>
                <a:cs typeface="Calibri" panose="020F0502020204030204" pitchFamily="34" charset="0"/>
              </a:rPr>
              <a:t>识别并治疗相关病症（例如心力衰竭、心律失常、肺栓塞等</a:t>
            </a:r>
            <a:r>
              <a:rPr lang="zh-CN" altLang="en-US" sz="1050" kern="1050" dirty="0">
                <a:solidFill>
                  <a:schemeClr val="tx1"/>
                </a:solidFill>
                <a:cs typeface="Calibri" panose="020F0502020204030204" pitchFamily="34" charset="0"/>
              </a:rPr>
              <a:t>）</a:t>
            </a:r>
            <a:endParaRPr lang="zh-CN" altLang="en-US" sz="1050" kern="1050" dirty="0">
              <a:solidFill>
                <a:schemeClr val="tx1"/>
              </a:solidFill>
              <a:effectLst/>
              <a:cs typeface="Calibri" panose="020F0502020204030204" pitchFamily="34" charset="0"/>
            </a:endParaRPr>
          </a:p>
        </p:txBody>
      </p:sp>
      <p:sp>
        <p:nvSpPr>
          <p:cNvPr id="28" name="文本框 27"/>
          <p:cNvSpPr txBox="1"/>
          <p:nvPr/>
        </p:nvSpPr>
        <p:spPr>
          <a:xfrm>
            <a:off x="3107531" y="5657317"/>
            <a:ext cx="5769769" cy="246221"/>
          </a:xfrm>
          <a:prstGeom prst="rect">
            <a:avLst/>
          </a:prstGeom>
          <a:solidFill>
            <a:schemeClr val="bg1"/>
          </a:solidFill>
        </p:spPr>
        <p:txBody>
          <a:bodyPr wrap="square">
            <a:spAutoFit/>
          </a:bodyPr>
          <a:lstStyle/>
          <a:p>
            <a:pPr algn="just"/>
            <a:r>
              <a:rPr lang="en-US" altLang="zh-CN" sz="1000" kern="1050" dirty="0">
                <a:effectLst/>
              </a:rPr>
              <a:t>*</a:t>
            </a:r>
            <a:r>
              <a:rPr lang="zh-CN" altLang="zh-CN" sz="1000" kern="1050" dirty="0">
                <a:effectLst/>
                <a:cs typeface="Calibri" panose="020F0502020204030204" pitchFamily="34" charset="0"/>
              </a:rPr>
              <a:t>需考虑当地医疗资源</a:t>
            </a:r>
            <a:endParaRPr lang="zh-CN" altLang="zh-CN" sz="1000" kern="1050" dirty="0">
              <a:effectLst/>
            </a:endParaRPr>
          </a:p>
        </p:txBody>
      </p:sp>
      <p:grpSp>
        <p:nvGrpSpPr>
          <p:cNvPr id="27" name="Group 5"/>
          <p:cNvGrpSpPr/>
          <p:nvPr/>
        </p:nvGrpSpPr>
        <p:grpSpPr>
          <a:xfrm>
            <a:off x="10539080" y="0"/>
            <a:ext cx="1652920" cy="1699260"/>
            <a:chOff x="5105399" y="0"/>
            <a:chExt cx="1652920" cy="1699260"/>
          </a:xfrm>
        </p:grpSpPr>
        <p:pic>
          <p:nvPicPr>
            <p:cNvPr id="29"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30"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31"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32" name="Group 9"/>
          <p:cNvGrpSpPr/>
          <p:nvPr/>
        </p:nvGrpSpPr>
        <p:grpSpPr>
          <a:xfrm>
            <a:off x="10446950" y="0"/>
            <a:ext cx="1745050" cy="1652322"/>
            <a:chOff x="10446950" y="0"/>
            <a:chExt cx="1745050" cy="1652322"/>
          </a:xfrm>
        </p:grpSpPr>
        <p:pic>
          <p:nvPicPr>
            <p:cNvPr id="33"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34"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35" name="Group 19"/>
          <p:cNvGrpSpPr/>
          <p:nvPr/>
        </p:nvGrpSpPr>
        <p:grpSpPr>
          <a:xfrm>
            <a:off x="10240225" y="0"/>
            <a:ext cx="1951774" cy="1885964"/>
            <a:chOff x="10240225" y="0"/>
            <a:chExt cx="1951774" cy="1885964"/>
          </a:xfrm>
        </p:grpSpPr>
        <p:pic>
          <p:nvPicPr>
            <p:cNvPr id="36"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37"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38"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4.6 lists evidence based statements for the management of exacerbations"/>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3" name="Title 2"/>
          <p:cNvSpPr>
            <a:spLocks noGrp="1"/>
          </p:cNvSpPr>
          <p:nvPr>
            <p:ph type="ctrTitle"/>
          </p:nvPr>
        </p:nvSpPr>
        <p:spPr>
          <a:xfrm>
            <a:off x="1524000" y="-2387600"/>
            <a:ext cx="9144000" cy="2387600"/>
          </a:xfrm>
        </p:spPr>
        <p:txBody>
          <a:bodyPr vert="horz" lIns="91440" tIns="45720" rIns="91440" bIns="45720" rtlCol="0" anchor="b">
            <a:normAutofit fontScale="90000"/>
          </a:bodyPr>
          <a:lstStyle/>
          <a:p>
            <a:pPr>
              <a:lnSpc>
                <a:spcPct val="100000"/>
              </a:lnSpc>
            </a:pPr>
            <a:r>
              <a:rPr lang="en-AU" dirty="0">
                <a:latin typeface="+mj-lt"/>
                <a:ea typeface="+mn-ea"/>
              </a:rPr>
              <a:t>Key points for the management of exacerbations</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2" name="Picture 1"/>
          <p:cNvPicPr>
            <a:picLocks noChangeAspect="1"/>
          </p:cNvPicPr>
          <p:nvPr/>
        </p:nvPicPr>
        <p:blipFill rotWithShape="1">
          <a:blip r:embed="rId2"/>
          <a:srcRect l="4395" t="12150" r="4602" b="47114"/>
          <a:stretch>
            <a:fillRect/>
          </a:stretch>
        </p:blipFill>
        <p:spPr bwMode="auto">
          <a:xfrm>
            <a:off x="2745422" y="1488122"/>
            <a:ext cx="6701155" cy="3881755"/>
          </a:xfrm>
          <a:prstGeom prst="rect">
            <a:avLst/>
          </a:prstGeom>
          <a:ln>
            <a:noFill/>
          </a:ln>
        </p:spPr>
      </p:pic>
      <p:sp>
        <p:nvSpPr>
          <p:cNvPr id="7" name="文本框 1045698434"/>
          <p:cNvSpPr txBox="1"/>
          <p:nvPr/>
        </p:nvSpPr>
        <p:spPr>
          <a:xfrm>
            <a:off x="2984500" y="1851025"/>
            <a:ext cx="4699000" cy="246221"/>
          </a:xfrm>
          <a:prstGeom prst="rect">
            <a:avLst/>
          </a:prstGeom>
          <a:solidFill>
            <a:srgbClr val="374459"/>
          </a:solidFill>
          <a:ln w="6350">
            <a:noFill/>
          </a:ln>
          <a:effectLst/>
        </p:spPr>
        <p:txBody>
          <a:bodyPr rot="0" spcFirstLastPara="0" vert="horz" wrap="square" lIns="0" tIns="0" rIns="0" bIns="0" numCol="1" spcCol="0" rtlCol="0" fromWordArt="0" anchor="t" anchorCtr="0" forceAA="0" compatLnSpc="1">
            <a:spAutoFit/>
          </a:bodyPr>
          <a:lstStyle/>
          <a:p>
            <a:pPr marL="0" marR="0" lvl="0" indent="0" algn="just" defTabSz="914400" eaLnBrk="1" fontAlgn="auto" latinLnBrk="0" hangingPunct="1">
              <a:spcBef>
                <a:spcPts val="0"/>
              </a:spcBef>
              <a:spcAft>
                <a:spcPts val="0"/>
              </a:spcAft>
              <a:buClrTx/>
              <a:buSzTx/>
              <a:buFontTx/>
              <a:buNone/>
              <a:defRPr/>
            </a:pPr>
            <a:r>
              <a:rPr kumimoji="0" lang="zh-CN" altLang="en-US" sz="1600" b="1" i="0" u="none" strike="noStrike" kern="1050" cap="none" spc="0" normalizeH="0" baseline="0" noProof="0" dirty="0">
                <a:ln>
                  <a:noFill/>
                </a:ln>
                <a:solidFill>
                  <a:srgbClr val="FFFFFF"/>
                </a:solidFill>
                <a:effectLst/>
                <a:uLnTx/>
                <a:uFillTx/>
                <a:cs typeface="Calibri" panose="020F0502020204030204" pitchFamily="34" charset="0"/>
              </a:rPr>
              <a:t>急性加重的管理要点</a:t>
            </a:r>
            <a:endParaRPr kumimoji="0" lang="zh-CN" altLang="en-US" sz="1050" b="0" i="0" u="none" strike="noStrike" kern="1050" cap="none" spc="0" normalizeH="0" baseline="0" noProof="0" dirty="0">
              <a:ln>
                <a:noFill/>
              </a:ln>
              <a:solidFill>
                <a:sysClr val="windowText" lastClr="000000"/>
              </a:solidFill>
              <a:effectLst/>
              <a:uLnTx/>
              <a:uFillTx/>
            </a:endParaRPr>
          </a:p>
        </p:txBody>
      </p:sp>
      <p:sp>
        <p:nvSpPr>
          <p:cNvPr id="20" name="文本框 28"/>
          <p:cNvSpPr txBox="1"/>
          <p:nvPr/>
        </p:nvSpPr>
        <p:spPr>
          <a:xfrm>
            <a:off x="8525791" y="2060258"/>
            <a:ext cx="622935" cy="161583"/>
          </a:xfrm>
          <a:prstGeom prst="rect">
            <a:avLst/>
          </a:prstGeom>
          <a:solidFill>
            <a:srgbClr val="374459"/>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r>
              <a:rPr lang="zh-CN" sz="1050" b="1" kern="1050" dirty="0">
                <a:solidFill>
                  <a:srgbClr val="FFFFFF"/>
                </a:solidFill>
                <a:effectLst/>
                <a:cs typeface="Calibri" panose="020F0502020204030204" pitchFamily="34" charset="0"/>
              </a:rPr>
              <a:t>图</a:t>
            </a:r>
            <a:r>
              <a:rPr lang="en-US" sz="1050" b="1" kern="1050" dirty="0">
                <a:solidFill>
                  <a:srgbClr val="FFFFFF"/>
                </a:solidFill>
                <a:effectLst/>
              </a:rPr>
              <a:t>4.6</a:t>
            </a:r>
            <a:endParaRPr lang="zh-CN" sz="1050" kern="1050" dirty="0">
              <a:effectLst/>
            </a:endParaRPr>
          </a:p>
        </p:txBody>
      </p:sp>
      <p:sp>
        <p:nvSpPr>
          <p:cNvPr id="21" name="文本框 1515889777"/>
          <p:cNvSpPr txBox="1"/>
          <p:nvPr/>
        </p:nvSpPr>
        <p:spPr>
          <a:xfrm>
            <a:off x="3175456" y="2609214"/>
            <a:ext cx="5559753" cy="2339102"/>
          </a:xfrm>
          <a:prstGeom prst="rect">
            <a:avLst/>
          </a:prstGeom>
          <a:solidFill>
            <a:schemeClr val="bg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171450" indent="-171450" algn="just">
              <a:spcAft>
                <a:spcPts val="600"/>
              </a:spcAft>
              <a:buClr>
                <a:srgbClr val="FFC000"/>
              </a:buClr>
              <a:buFont typeface="Arial" panose="020B0604020202020204" pitchFamily="34" charset="0"/>
              <a:buChar char="•"/>
            </a:pPr>
            <a:r>
              <a:rPr lang="zh-CN" sz="1100" kern="1050" dirty="0">
                <a:effectLst/>
                <a:cs typeface="Calibri" panose="020F0502020204030204" pitchFamily="34" charset="0"/>
              </a:rPr>
              <a:t>推荐吸入性短效</a:t>
            </a:r>
            <a:r>
              <a:rPr lang="en-US" sz="1100" kern="1050" dirty="0">
                <a:effectLst/>
              </a:rPr>
              <a:t>β</a:t>
            </a:r>
            <a:r>
              <a:rPr lang="en-US" sz="1100" kern="1050" baseline="-25000" dirty="0">
                <a:effectLst/>
              </a:rPr>
              <a:t>2</a:t>
            </a:r>
            <a:r>
              <a:rPr lang="en-US" sz="1100" kern="1050" dirty="0">
                <a:effectLst/>
              </a:rPr>
              <a:t>-</a:t>
            </a:r>
            <a:r>
              <a:rPr lang="zh-CN" sz="1100" kern="1050" dirty="0">
                <a:effectLst/>
                <a:cs typeface="Calibri" panose="020F0502020204030204" pitchFamily="34" charset="0"/>
              </a:rPr>
              <a:t>受体激动剂（联合或不联合短效胆碱能受体拮抗剂）为急性加重初始治疗的支气管舒张剂</a:t>
            </a:r>
            <a:r>
              <a:rPr lang="zh-CN" sz="1100" b="1" kern="1050" dirty="0">
                <a:effectLst/>
                <a:cs typeface="Calibri" panose="020F0502020204030204" pitchFamily="34" charset="0"/>
              </a:rPr>
              <a:t>（</a:t>
            </a:r>
            <a:r>
              <a:rPr lang="en-US" sz="1100" b="1" kern="1050" dirty="0">
                <a:effectLst/>
              </a:rPr>
              <a:t>C</a:t>
            </a:r>
            <a:r>
              <a:rPr lang="zh-CN" sz="1100" b="1" kern="1050" dirty="0">
                <a:effectLst/>
                <a:cs typeface="Calibri" panose="020F0502020204030204" pitchFamily="34" charset="0"/>
              </a:rPr>
              <a:t>级证据）</a:t>
            </a:r>
            <a:endParaRPr lang="zh-CN" sz="1100" kern="1050" dirty="0">
              <a:effectLst/>
            </a:endParaRPr>
          </a:p>
          <a:p>
            <a:pPr marL="171450" indent="-171450" algn="just">
              <a:spcAft>
                <a:spcPts val="600"/>
              </a:spcAft>
              <a:buClr>
                <a:srgbClr val="FFC000"/>
              </a:buClr>
              <a:buFont typeface="Arial" panose="020B0604020202020204" pitchFamily="34" charset="0"/>
              <a:buChar char="•"/>
            </a:pPr>
            <a:r>
              <a:rPr lang="zh-CN" sz="1100" kern="1050" dirty="0">
                <a:effectLst/>
                <a:cs typeface="Calibri" panose="020F0502020204030204" pitchFamily="34" charset="0"/>
              </a:rPr>
              <a:t>全身性糖皮质激素可改善肺功能（</a:t>
            </a:r>
            <a:r>
              <a:rPr lang="en-US" sz="1100" kern="1050" dirty="0">
                <a:effectLst/>
              </a:rPr>
              <a:t>FEV</a:t>
            </a:r>
            <a:r>
              <a:rPr lang="en-US" sz="1100" kern="1050" baseline="-25000" dirty="0">
                <a:effectLst/>
              </a:rPr>
              <a:t>1</a:t>
            </a:r>
            <a:r>
              <a:rPr lang="zh-CN" sz="1100" kern="1050" dirty="0">
                <a:effectLst/>
                <a:cs typeface="Calibri" panose="020F0502020204030204" pitchFamily="34" charset="0"/>
              </a:rPr>
              <a:t>）和氧合，并缩短恢复时间和住院时间。治疗疗程应为</a:t>
            </a:r>
            <a:r>
              <a:rPr lang="en-US" sz="1100" kern="1050" dirty="0">
                <a:effectLst/>
              </a:rPr>
              <a:t>5</a:t>
            </a:r>
            <a:r>
              <a:rPr lang="zh-CN" sz="1100" kern="1050" dirty="0">
                <a:effectLst/>
                <a:cs typeface="Calibri" panose="020F0502020204030204" pitchFamily="34" charset="0"/>
              </a:rPr>
              <a:t>天</a:t>
            </a:r>
            <a:r>
              <a:rPr lang="zh-CN" sz="1100" b="1" kern="1050" dirty="0">
                <a:effectLst/>
                <a:cs typeface="Calibri" panose="020F0502020204030204" pitchFamily="34" charset="0"/>
              </a:rPr>
              <a:t>（</a:t>
            </a:r>
            <a:r>
              <a:rPr lang="en-US" sz="1100" b="1" kern="1050" dirty="0">
                <a:effectLst/>
              </a:rPr>
              <a:t>A</a:t>
            </a:r>
            <a:r>
              <a:rPr lang="zh-CN" sz="1100" b="1" kern="1050" dirty="0">
                <a:effectLst/>
                <a:cs typeface="Calibri" panose="020F0502020204030204" pitchFamily="34" charset="0"/>
              </a:rPr>
              <a:t>级证据）</a:t>
            </a:r>
            <a:endParaRPr lang="zh-CN" sz="1100" kern="1050" dirty="0">
              <a:effectLst/>
            </a:endParaRPr>
          </a:p>
          <a:p>
            <a:pPr marL="171450" indent="-171450" algn="just">
              <a:spcAft>
                <a:spcPts val="600"/>
              </a:spcAft>
              <a:buClr>
                <a:srgbClr val="FFC000"/>
              </a:buClr>
              <a:buFont typeface="Arial" panose="020B0604020202020204" pitchFamily="34" charset="0"/>
              <a:buChar char="•"/>
            </a:pPr>
            <a:r>
              <a:rPr lang="zh-CN" sz="1100" kern="1050" dirty="0">
                <a:effectLst/>
                <a:cs typeface="Calibri" panose="020F0502020204030204" pitchFamily="34" charset="0"/>
              </a:rPr>
              <a:t>抗生素适用于治疗有脓痰、既往痰液细菌培养阳性或需要机械通气（有创或无创）的患者</a:t>
            </a:r>
            <a:r>
              <a:rPr lang="zh-CN" sz="1100" b="1" kern="1050" dirty="0">
                <a:effectLst/>
                <a:cs typeface="Calibri" panose="020F0502020204030204" pitchFamily="34" charset="0"/>
              </a:rPr>
              <a:t>（</a:t>
            </a:r>
            <a:r>
              <a:rPr lang="en-US" sz="1100" b="1" kern="1050" dirty="0">
                <a:effectLst/>
              </a:rPr>
              <a:t>A</a:t>
            </a:r>
            <a:r>
              <a:rPr lang="zh-CN" sz="1100" b="1" kern="1050" dirty="0">
                <a:effectLst/>
                <a:cs typeface="Calibri" panose="020F0502020204030204" pitchFamily="34" charset="0"/>
              </a:rPr>
              <a:t>级证据）</a:t>
            </a:r>
            <a:endParaRPr lang="zh-CN" sz="1100" kern="1050" dirty="0">
              <a:effectLst/>
            </a:endParaRPr>
          </a:p>
          <a:p>
            <a:pPr marL="171450" indent="-171450" algn="just">
              <a:spcAft>
                <a:spcPts val="600"/>
              </a:spcAft>
              <a:buClr>
                <a:srgbClr val="FFC000"/>
              </a:buClr>
              <a:buFont typeface="Arial" panose="020B0604020202020204" pitchFamily="34" charset="0"/>
              <a:buChar char="•"/>
            </a:pPr>
            <a:r>
              <a:rPr lang="zh-CN" sz="1100" kern="1050" dirty="0">
                <a:effectLst/>
                <a:cs typeface="Calibri" panose="020F0502020204030204" pitchFamily="34" charset="0"/>
              </a:rPr>
              <a:t>存在应用抗生素指征时，使用抗生素可缩短康复时间、降低短期内复发及治疗失败的风险并缩短住院时间。治疗疗程应为</a:t>
            </a:r>
            <a:r>
              <a:rPr lang="en-US" sz="1100" kern="1050" dirty="0">
                <a:effectLst/>
              </a:rPr>
              <a:t>5</a:t>
            </a:r>
            <a:r>
              <a:rPr lang="zh-CN" sz="1100" kern="1050" dirty="0">
                <a:effectLst/>
                <a:cs typeface="Calibri" panose="020F0502020204030204" pitchFamily="34" charset="0"/>
              </a:rPr>
              <a:t>天</a:t>
            </a:r>
            <a:r>
              <a:rPr lang="zh-CN" sz="1100" b="1" kern="1050" dirty="0">
                <a:effectLst/>
                <a:cs typeface="Calibri" panose="020F0502020204030204" pitchFamily="34" charset="0"/>
              </a:rPr>
              <a:t>（</a:t>
            </a:r>
            <a:r>
              <a:rPr lang="en-US" sz="1100" b="1" kern="1050" dirty="0">
                <a:effectLst/>
              </a:rPr>
              <a:t>B</a:t>
            </a:r>
            <a:r>
              <a:rPr lang="zh-CN" sz="1100" b="1" kern="1050" dirty="0">
                <a:effectLst/>
                <a:cs typeface="Calibri" panose="020F0502020204030204" pitchFamily="34" charset="0"/>
              </a:rPr>
              <a:t>级证据）</a:t>
            </a:r>
            <a:endParaRPr lang="zh-CN" sz="1100" kern="1050" dirty="0">
              <a:effectLst/>
            </a:endParaRPr>
          </a:p>
          <a:p>
            <a:pPr marL="171450" indent="-171450" algn="just">
              <a:spcAft>
                <a:spcPts val="600"/>
              </a:spcAft>
              <a:buClr>
                <a:srgbClr val="FFC000"/>
              </a:buClr>
              <a:buFont typeface="Arial" panose="020B0604020202020204" pitchFamily="34" charset="0"/>
              <a:buChar char="•"/>
            </a:pPr>
            <a:r>
              <a:rPr lang="zh-CN" sz="1100" kern="1050" dirty="0">
                <a:effectLst/>
                <a:cs typeface="Calibri" panose="020F0502020204030204" pitchFamily="34" charset="0"/>
              </a:rPr>
              <a:t>高流量氧疗（</a:t>
            </a:r>
            <a:r>
              <a:rPr lang="en-US" sz="1100" kern="1050" dirty="0">
                <a:effectLst/>
              </a:rPr>
              <a:t>HFNT</a:t>
            </a:r>
            <a:r>
              <a:rPr lang="zh-CN" sz="1100" kern="1050" dirty="0">
                <a:effectLst/>
                <a:cs typeface="Calibri" panose="020F0502020204030204" pitchFamily="34" charset="0"/>
              </a:rPr>
              <a:t>）是用于治疗慢阻肺病患者急性低氧性呼吸衰竭的首选通气辅助模式。对于高碳酸血症型呼吸衰竭患者或对</a:t>
            </a:r>
            <a:r>
              <a:rPr lang="en-US" sz="1100" kern="1050" dirty="0">
                <a:effectLst/>
              </a:rPr>
              <a:t>HFNT</a:t>
            </a:r>
            <a:r>
              <a:rPr lang="zh-CN" sz="1100" kern="1050" dirty="0">
                <a:effectLst/>
                <a:cs typeface="Calibri" panose="020F0502020204030204" pitchFamily="34" charset="0"/>
              </a:rPr>
              <a:t>无反应的患者，若无绝对禁忌证，应使用</a:t>
            </a:r>
            <a:r>
              <a:rPr lang="en-US" sz="1100" kern="1050" dirty="0">
                <a:effectLst/>
              </a:rPr>
              <a:t>NIV</a:t>
            </a:r>
            <a:r>
              <a:rPr lang="zh-CN" sz="1100" kern="1050" dirty="0">
                <a:effectLst/>
                <a:cs typeface="Calibri" panose="020F0502020204030204" pitchFamily="34" charset="0"/>
              </a:rPr>
              <a:t>。</a:t>
            </a:r>
            <a:r>
              <a:rPr lang="en-US" sz="1100" kern="1050" dirty="0">
                <a:effectLst/>
              </a:rPr>
              <a:t>NIV</a:t>
            </a:r>
            <a:r>
              <a:rPr lang="zh-CN" sz="1100" kern="1050" dirty="0">
                <a:effectLst/>
                <a:cs typeface="Calibri" panose="020F0502020204030204" pitchFamily="34" charset="0"/>
              </a:rPr>
              <a:t>已被证实能够改善气体交换、减少呼吸功和插管需求、缩短住院时长并提高</a:t>
            </a:r>
            <a:r>
              <a:rPr lang="zh-CN" sz="1100" kern="1050" dirty="0" smtClean="0">
                <a:effectLst/>
                <a:cs typeface="Calibri" panose="020F0502020204030204" pitchFamily="34" charset="0"/>
              </a:rPr>
              <a:t>生存率</a:t>
            </a:r>
            <a:r>
              <a:rPr lang="zh-CN" sz="1100" b="1" kern="1050" dirty="0" smtClean="0">
                <a:effectLst/>
                <a:cs typeface="Calibri" panose="020F0502020204030204" pitchFamily="34" charset="0"/>
              </a:rPr>
              <a:t>（</a:t>
            </a:r>
            <a:r>
              <a:rPr lang="en-US" sz="1100" b="1" kern="1050" dirty="0">
                <a:effectLst/>
              </a:rPr>
              <a:t>A</a:t>
            </a:r>
            <a:r>
              <a:rPr lang="zh-CN" sz="1100" b="1" kern="1050" dirty="0">
                <a:effectLst/>
                <a:cs typeface="Calibri" panose="020F0502020204030204" pitchFamily="34" charset="0"/>
              </a:rPr>
              <a:t>级证据）</a:t>
            </a:r>
            <a:endParaRPr lang="zh-CN" sz="1100" kern="1050" dirty="0">
              <a:effectLst/>
            </a:endParaRPr>
          </a:p>
        </p:txBody>
      </p:sp>
      <p:grpSp>
        <p:nvGrpSpPr>
          <p:cNvPr id="22" name="Group 5"/>
          <p:cNvGrpSpPr/>
          <p:nvPr/>
        </p:nvGrpSpPr>
        <p:grpSpPr>
          <a:xfrm>
            <a:off x="10539080" y="0"/>
            <a:ext cx="1652920" cy="1699260"/>
            <a:chOff x="5105399" y="0"/>
            <a:chExt cx="1652920" cy="1699260"/>
          </a:xfrm>
        </p:grpSpPr>
        <p:pic>
          <p:nvPicPr>
            <p:cNvPr id="23"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24"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25"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26" name="Group 9"/>
          <p:cNvGrpSpPr/>
          <p:nvPr/>
        </p:nvGrpSpPr>
        <p:grpSpPr>
          <a:xfrm>
            <a:off x="10446950" y="0"/>
            <a:ext cx="1745050" cy="1652322"/>
            <a:chOff x="10446950" y="0"/>
            <a:chExt cx="1745050" cy="1652322"/>
          </a:xfrm>
        </p:grpSpPr>
        <p:pic>
          <p:nvPicPr>
            <p:cNvPr id="27"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28"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29" name="Group 19"/>
          <p:cNvGrpSpPr/>
          <p:nvPr/>
        </p:nvGrpSpPr>
        <p:grpSpPr>
          <a:xfrm>
            <a:off x="10240225" y="0"/>
            <a:ext cx="1951774" cy="1885964"/>
            <a:chOff x="10240225" y="0"/>
            <a:chExt cx="1951774" cy="1885964"/>
          </a:xfrm>
        </p:grpSpPr>
        <p:pic>
          <p:nvPicPr>
            <p:cNvPr id="30"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31"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32"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This slide contains a graph of FEV1 trajectories over the life course. It shows lung function as a percentage of predicted peak lung function versus age in years. It was modified from "/>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3" name="Title 2"/>
          <p:cNvSpPr>
            <a:spLocks noGrp="1"/>
          </p:cNvSpPr>
          <p:nvPr>
            <p:ph type="ctrTitle"/>
          </p:nvPr>
        </p:nvSpPr>
        <p:spPr>
          <a:xfrm>
            <a:off x="1524000" y="-2387600"/>
            <a:ext cx="9144000" cy="2387600"/>
          </a:xfrm>
        </p:spPr>
        <p:txBody>
          <a:bodyPr vert="horz" lIns="91440" tIns="45720" rIns="91440" bIns="45720" rtlCol="0" anchor="b">
            <a:normAutofit/>
          </a:bodyPr>
          <a:lstStyle/>
          <a:p>
            <a:r>
              <a:rPr lang="en-AU" dirty="0">
                <a:latin typeface="+mj-lt"/>
              </a:rPr>
              <a:t>FEV1 trajectories over the life course</a:t>
            </a:r>
            <a:endParaRPr lang="en-AU" dirty="0">
              <a:latin typeface="+mj-lt"/>
            </a:endParaRPr>
          </a:p>
        </p:txBody>
      </p:sp>
      <p:sp>
        <p:nvSpPr>
          <p:cNvPr id="14"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2928323" y="-58622"/>
            <a:ext cx="6335353" cy="6785692"/>
          </a:xfrm>
          <a:prstGeom prst="rect">
            <a:avLst/>
          </a:prstGeom>
          <a:ln>
            <a:noFill/>
          </a:ln>
        </p:spPr>
      </p:pic>
      <p:sp>
        <p:nvSpPr>
          <p:cNvPr id="16" name="文本框 30"/>
          <p:cNvSpPr txBox="1"/>
          <p:nvPr/>
        </p:nvSpPr>
        <p:spPr>
          <a:xfrm>
            <a:off x="3224487" y="273714"/>
            <a:ext cx="3424555" cy="24622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0"/>
              </a:spcAft>
            </a:pPr>
            <a:r>
              <a:rPr lang="zh-CN" sz="1600" b="1" kern="1050">
                <a:solidFill>
                  <a:srgbClr val="FFFFFF"/>
                </a:solidFill>
                <a:effectLst/>
                <a:latin typeface="Calibri" panose="020F0502020204030204"/>
                <a:ea typeface="等线" panose="02010600030101010101" pitchFamily="2" charset="-122"/>
                <a:cs typeface="Calibri" panose="020F0502020204030204"/>
              </a:rPr>
              <a:t>生命进程中的</a:t>
            </a:r>
            <a:r>
              <a:rPr lang="en-US" sz="1600" b="1" kern="1050">
                <a:solidFill>
                  <a:srgbClr val="FFFFFF"/>
                </a:solidFill>
                <a:effectLst/>
                <a:latin typeface="Calibri" panose="020F0502020204030204"/>
                <a:ea typeface="等线" panose="02010600030101010101" pitchFamily="2" charset="-122"/>
              </a:rPr>
              <a:t>FEV</a:t>
            </a:r>
            <a:r>
              <a:rPr lang="en-US" sz="1600" b="1" kern="1050" baseline="-25000">
                <a:solidFill>
                  <a:srgbClr val="FFFFFF"/>
                </a:solidFill>
                <a:effectLst/>
                <a:latin typeface="Calibri" panose="020F0502020204030204"/>
                <a:ea typeface="等线" panose="02010600030101010101" pitchFamily="2" charset="-122"/>
              </a:rPr>
              <a:t>1</a:t>
            </a:r>
            <a:r>
              <a:rPr lang="zh-CN" sz="1600" b="1" kern="1050">
                <a:solidFill>
                  <a:srgbClr val="FFFFFF"/>
                </a:solidFill>
                <a:effectLst/>
                <a:latin typeface="Calibri" panose="020F0502020204030204"/>
                <a:ea typeface="等线" panose="02010600030101010101" pitchFamily="2" charset="-122"/>
                <a:cs typeface="Calibri" panose="020F0502020204030204"/>
              </a:rPr>
              <a:t>轨迹（</a:t>
            </a:r>
            <a:r>
              <a:rPr lang="en-US" sz="1600" b="1" kern="1050">
                <a:solidFill>
                  <a:srgbClr val="FFFFFF"/>
                </a:solidFill>
                <a:effectLst/>
                <a:latin typeface="Calibri" panose="020F0502020204030204"/>
                <a:ea typeface="等线" panose="02010600030101010101" pitchFamily="2" charset="-122"/>
              </a:rPr>
              <a:t>TR</a:t>
            </a:r>
            <a:r>
              <a:rPr lang="zh-CN" sz="1600" b="1" kern="1050">
                <a:solidFill>
                  <a:srgbClr val="FFFFFF"/>
                </a:solidFill>
                <a:effectLst/>
                <a:latin typeface="Calibri" panose="020F0502020204030204"/>
                <a:ea typeface="等线" panose="02010600030101010101" pitchFamily="2" charset="-122"/>
                <a:cs typeface="Calibri" panose="020F0502020204030204"/>
              </a:rPr>
              <a:t>）</a:t>
            </a:r>
            <a:endParaRPr lang="zh-CN" sz="1050" kern="1050">
              <a:effectLst/>
              <a:latin typeface="Times New Roman" panose="02020603050405020304"/>
              <a:ea typeface="宋体" panose="02010600030101010101" pitchFamily="2" charset="-122"/>
            </a:endParaRPr>
          </a:p>
        </p:txBody>
      </p:sp>
      <p:sp>
        <p:nvSpPr>
          <p:cNvPr id="17" name="文本框 31"/>
          <p:cNvSpPr txBox="1"/>
          <p:nvPr/>
        </p:nvSpPr>
        <p:spPr>
          <a:xfrm>
            <a:off x="8419104" y="492108"/>
            <a:ext cx="622935" cy="16158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0"/>
              </a:spcAft>
            </a:pPr>
            <a:r>
              <a:rPr lang="zh-CN" sz="1050" b="1" kern="1050" dirty="0">
                <a:solidFill>
                  <a:srgbClr val="FFFFFF"/>
                </a:solidFill>
                <a:effectLst/>
                <a:latin typeface="Calibri" panose="020F0502020204030204"/>
                <a:ea typeface="等线" panose="02010600030101010101" pitchFamily="2" charset="-122"/>
                <a:cs typeface="Calibri" panose="020F0502020204030204"/>
              </a:rPr>
              <a:t>图</a:t>
            </a:r>
            <a:r>
              <a:rPr lang="en-US" sz="1050" b="1" kern="1050" dirty="0">
                <a:solidFill>
                  <a:srgbClr val="FFFFFF"/>
                </a:solidFill>
                <a:effectLst/>
                <a:latin typeface="Calibri" panose="020F0502020204030204"/>
                <a:ea typeface="等线" panose="02010600030101010101" pitchFamily="2" charset="-122"/>
              </a:rPr>
              <a:t>1.2</a:t>
            </a:r>
            <a:endParaRPr lang="zh-CN" sz="1050" kern="1050" dirty="0">
              <a:effectLst/>
              <a:latin typeface="Times New Roman" panose="02020603050405020304"/>
              <a:ea typeface="宋体" panose="02010600030101010101" pitchFamily="2" charset="-122"/>
            </a:endParaRPr>
          </a:p>
        </p:txBody>
      </p:sp>
      <p:sp>
        <p:nvSpPr>
          <p:cNvPr id="18" name="文本框 1129753889"/>
          <p:cNvSpPr txBox="1"/>
          <p:nvPr/>
        </p:nvSpPr>
        <p:spPr>
          <a:xfrm>
            <a:off x="3568863" y="5667497"/>
            <a:ext cx="5114925" cy="1692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0"/>
              </a:spcAft>
            </a:pPr>
            <a:r>
              <a:rPr lang="zh-CN" sz="1100" b="1" kern="1050" dirty="0">
                <a:effectLst/>
                <a:latin typeface="Calibri" panose="020F0502020204030204"/>
                <a:ea typeface="等线" panose="02010600030101010101" pitchFamily="2" charset="-122"/>
                <a:cs typeface="Calibri" panose="020F0502020204030204"/>
              </a:rPr>
              <a:t>改编自：</a:t>
            </a:r>
            <a:r>
              <a:rPr lang="en-US" sz="1100" kern="1050" dirty="0" err="1">
                <a:effectLst/>
                <a:latin typeface="Calibri" panose="020F0502020204030204"/>
                <a:ea typeface="等线" panose="02010600030101010101" pitchFamily="2" charset="-122"/>
              </a:rPr>
              <a:t>Agusti</a:t>
            </a:r>
            <a:r>
              <a:rPr lang="en-US" sz="1100" kern="1050" dirty="0">
                <a:effectLst/>
                <a:latin typeface="Calibri" panose="020F0502020204030204"/>
                <a:ea typeface="等线" panose="02010600030101010101" pitchFamily="2" charset="-122"/>
              </a:rPr>
              <a:t> A, Hogg JC. N </a:t>
            </a:r>
            <a:r>
              <a:rPr lang="en-US" sz="1100" kern="1050" dirty="0" err="1">
                <a:effectLst/>
                <a:latin typeface="Calibri" panose="020F0502020204030204"/>
                <a:ea typeface="等线" panose="02010600030101010101" pitchFamily="2" charset="-122"/>
              </a:rPr>
              <a:t>Engl</a:t>
            </a:r>
            <a:r>
              <a:rPr lang="en-US" sz="1100" kern="1050" dirty="0">
                <a:effectLst/>
                <a:latin typeface="Calibri" panose="020F0502020204030204"/>
                <a:ea typeface="等线" panose="02010600030101010101" pitchFamily="2" charset="-122"/>
              </a:rPr>
              <a:t> J Med.2019;381:1248-56.</a:t>
            </a:r>
            <a:endParaRPr lang="zh-CN" sz="1050" kern="1050" dirty="0">
              <a:effectLst/>
              <a:latin typeface="Times New Roman" panose="02020603050405020304"/>
              <a:ea typeface="宋体" panose="02010600030101010101" pitchFamily="2" charset="-122"/>
            </a:endParaRPr>
          </a:p>
        </p:txBody>
      </p:sp>
      <p:sp>
        <p:nvSpPr>
          <p:cNvPr id="19" name="文本框 1129753890"/>
          <p:cNvSpPr txBox="1"/>
          <p:nvPr/>
        </p:nvSpPr>
        <p:spPr>
          <a:xfrm>
            <a:off x="5241365" y="1545188"/>
            <a:ext cx="577850" cy="1692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spcAft>
                <a:spcPts val="0"/>
              </a:spcAft>
            </a:pPr>
            <a:r>
              <a:rPr lang="zh-CN" sz="1100" kern="1050" dirty="0">
                <a:effectLst/>
                <a:latin typeface="Calibri" panose="020F0502020204030204"/>
                <a:ea typeface="等线" panose="02010600030101010101" pitchFamily="2" charset="-122"/>
                <a:cs typeface="Calibri" panose="020F0502020204030204"/>
              </a:rPr>
              <a:t>成人</a:t>
            </a:r>
            <a:endParaRPr lang="zh-CN" sz="1050" kern="1050" dirty="0">
              <a:effectLst/>
              <a:latin typeface="Times New Roman" panose="02020603050405020304"/>
              <a:ea typeface="宋体" panose="02010600030101010101" pitchFamily="2" charset="-122"/>
            </a:endParaRPr>
          </a:p>
        </p:txBody>
      </p:sp>
      <p:sp>
        <p:nvSpPr>
          <p:cNvPr id="20" name="文本框 1129753891"/>
          <p:cNvSpPr txBox="1"/>
          <p:nvPr/>
        </p:nvSpPr>
        <p:spPr>
          <a:xfrm>
            <a:off x="4111814" y="1545188"/>
            <a:ext cx="509270" cy="1692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spcAft>
                <a:spcPts val="0"/>
              </a:spcAft>
            </a:pPr>
            <a:r>
              <a:rPr lang="zh-CN" sz="1100" kern="1050" dirty="0">
                <a:effectLst/>
                <a:latin typeface="Calibri" panose="020F0502020204030204"/>
                <a:ea typeface="等线" panose="02010600030101010101" pitchFamily="2" charset="-122"/>
                <a:cs typeface="Calibri" panose="020F0502020204030204"/>
              </a:rPr>
              <a:t>儿童</a:t>
            </a:r>
            <a:endParaRPr lang="zh-CN" sz="1050" kern="1050" dirty="0">
              <a:effectLst/>
              <a:latin typeface="Times New Roman" panose="02020603050405020304"/>
              <a:ea typeface="宋体" panose="02010600030101010101" pitchFamily="2" charset="-122"/>
            </a:endParaRPr>
          </a:p>
        </p:txBody>
      </p:sp>
      <p:sp>
        <p:nvSpPr>
          <p:cNvPr id="21" name="文本框 1129753892"/>
          <p:cNvSpPr txBox="1"/>
          <p:nvPr/>
        </p:nvSpPr>
        <p:spPr>
          <a:xfrm>
            <a:off x="4673500" y="1545188"/>
            <a:ext cx="483235" cy="1692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spcAft>
                <a:spcPts val="0"/>
              </a:spcAft>
            </a:pPr>
            <a:r>
              <a:rPr lang="zh-CN" sz="1100" kern="1050" dirty="0">
                <a:effectLst/>
                <a:latin typeface="Calibri" panose="020F0502020204030204"/>
                <a:ea typeface="等线" panose="02010600030101010101" pitchFamily="2" charset="-122"/>
                <a:cs typeface="Calibri" panose="020F0502020204030204"/>
              </a:rPr>
              <a:t>青少年</a:t>
            </a:r>
            <a:endParaRPr lang="zh-CN" sz="1050" kern="1050" dirty="0">
              <a:effectLst/>
              <a:latin typeface="Times New Roman" panose="02020603050405020304"/>
              <a:ea typeface="宋体" panose="02010600030101010101" pitchFamily="2" charset="-122"/>
            </a:endParaRPr>
          </a:p>
        </p:txBody>
      </p:sp>
      <p:sp>
        <p:nvSpPr>
          <p:cNvPr id="22" name="文本框 1129753893"/>
          <p:cNvSpPr txBox="1"/>
          <p:nvPr/>
        </p:nvSpPr>
        <p:spPr>
          <a:xfrm>
            <a:off x="6576021" y="1545188"/>
            <a:ext cx="577850" cy="1692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spcAft>
                <a:spcPts val="0"/>
              </a:spcAft>
            </a:pPr>
            <a:r>
              <a:rPr lang="zh-CN" sz="1100" kern="1050" dirty="0">
                <a:effectLst/>
                <a:latin typeface="Calibri" panose="020F0502020204030204"/>
                <a:ea typeface="等线" panose="02010600030101010101" pitchFamily="2" charset="-122"/>
                <a:cs typeface="Calibri" panose="020F0502020204030204"/>
              </a:rPr>
              <a:t>老年人</a:t>
            </a:r>
            <a:endParaRPr lang="zh-CN" sz="1050" kern="1050" dirty="0">
              <a:effectLst/>
              <a:latin typeface="Times New Roman" panose="02020603050405020304"/>
              <a:ea typeface="宋体" panose="02010600030101010101" pitchFamily="2" charset="-122"/>
            </a:endParaRPr>
          </a:p>
        </p:txBody>
      </p:sp>
      <p:sp>
        <p:nvSpPr>
          <p:cNvPr id="23" name="文本框 1129753894"/>
          <p:cNvSpPr txBox="1"/>
          <p:nvPr/>
        </p:nvSpPr>
        <p:spPr>
          <a:xfrm>
            <a:off x="4926922" y="2509089"/>
            <a:ext cx="638175" cy="1692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spcAft>
                <a:spcPts val="0"/>
              </a:spcAft>
            </a:pPr>
            <a:r>
              <a:rPr lang="zh-CN" sz="1100" kern="1050" dirty="0">
                <a:effectLst/>
                <a:latin typeface="Calibri" panose="020F0502020204030204"/>
                <a:ea typeface="等线" panose="02010600030101010101" pitchFamily="2" charset="-122"/>
                <a:cs typeface="Calibri" panose="020F0502020204030204"/>
              </a:rPr>
              <a:t>加速恢复</a:t>
            </a:r>
            <a:endParaRPr lang="zh-CN" sz="1050" kern="1050" dirty="0">
              <a:effectLst/>
              <a:latin typeface="Times New Roman" panose="02020603050405020304"/>
              <a:ea typeface="宋体" panose="02010600030101010101" pitchFamily="2" charset="-122"/>
            </a:endParaRPr>
          </a:p>
        </p:txBody>
      </p:sp>
      <p:sp>
        <p:nvSpPr>
          <p:cNvPr id="24" name="文本框 1129753897"/>
          <p:cNvSpPr txBox="1"/>
          <p:nvPr/>
        </p:nvSpPr>
        <p:spPr>
          <a:xfrm>
            <a:off x="4959942" y="2931710"/>
            <a:ext cx="638175" cy="1692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spcAft>
                <a:spcPts val="0"/>
              </a:spcAft>
            </a:pPr>
            <a:r>
              <a:rPr lang="zh-CN" sz="1100" kern="1050" dirty="0">
                <a:effectLst/>
                <a:latin typeface="Calibri" panose="020F0502020204030204"/>
                <a:ea typeface="等线" panose="02010600030101010101" pitchFamily="2" charset="-122"/>
                <a:cs typeface="Calibri" panose="020F0502020204030204"/>
              </a:rPr>
              <a:t>发育迟缓</a:t>
            </a:r>
            <a:endParaRPr lang="zh-CN" sz="1050" kern="1050" dirty="0">
              <a:effectLst/>
              <a:latin typeface="Times New Roman" panose="02020603050405020304"/>
              <a:ea typeface="宋体" panose="02010600030101010101" pitchFamily="2" charset="-122"/>
            </a:endParaRPr>
          </a:p>
        </p:txBody>
      </p:sp>
      <p:sp>
        <p:nvSpPr>
          <p:cNvPr id="25" name="文本框 1129753898"/>
          <p:cNvSpPr txBox="1"/>
          <p:nvPr/>
        </p:nvSpPr>
        <p:spPr>
          <a:xfrm>
            <a:off x="7881060" y="2085255"/>
            <a:ext cx="638175" cy="1692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0"/>
              </a:spcAft>
            </a:pPr>
            <a:r>
              <a:rPr lang="zh-CN" sz="1100" kern="1050" dirty="0">
                <a:effectLst/>
                <a:latin typeface="Calibri" panose="020F0502020204030204"/>
                <a:ea typeface="等线" panose="02010600030101010101" pitchFamily="2" charset="-122"/>
                <a:cs typeface="Calibri" panose="020F0502020204030204"/>
              </a:rPr>
              <a:t>超常</a:t>
            </a:r>
            <a:endParaRPr lang="zh-CN" sz="1050" kern="1050" dirty="0">
              <a:effectLst/>
              <a:latin typeface="Times New Roman" panose="02020603050405020304"/>
              <a:ea typeface="宋体" panose="02010600030101010101" pitchFamily="2" charset="-122"/>
            </a:endParaRPr>
          </a:p>
        </p:txBody>
      </p:sp>
      <p:sp>
        <p:nvSpPr>
          <p:cNvPr id="26" name="文本框 1129753899"/>
          <p:cNvSpPr txBox="1"/>
          <p:nvPr/>
        </p:nvSpPr>
        <p:spPr>
          <a:xfrm>
            <a:off x="7881060" y="2379260"/>
            <a:ext cx="784860" cy="33655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0"/>
              </a:spcAft>
            </a:pPr>
            <a:r>
              <a:rPr lang="zh-CN" sz="1100" kern="1050">
                <a:effectLst/>
                <a:latin typeface="Calibri" panose="020F0502020204030204"/>
                <a:ea typeface="等线" panose="02010600030101010101" pitchFamily="2" charset="-122"/>
                <a:cs typeface="Calibri" panose="020F0502020204030204"/>
              </a:rPr>
              <a:t>正常</a:t>
            </a:r>
            <a:endParaRPr lang="zh-CN" sz="1050" kern="1050">
              <a:effectLst/>
              <a:latin typeface="Times New Roman" panose="02020603050405020304"/>
              <a:ea typeface="宋体" panose="02010600030101010101" pitchFamily="2" charset="-122"/>
            </a:endParaRPr>
          </a:p>
          <a:p>
            <a:pPr algn="l">
              <a:spcAft>
                <a:spcPts val="0"/>
              </a:spcAft>
            </a:pPr>
            <a:r>
              <a:rPr lang="zh-CN" sz="1100" kern="1050">
                <a:effectLst/>
                <a:latin typeface="Calibri" panose="020F0502020204030204"/>
                <a:ea typeface="等线" panose="02010600030101010101" pitchFamily="2" charset="-122"/>
                <a:cs typeface="Calibri" panose="020F0502020204030204"/>
              </a:rPr>
              <a:t>假正常</a:t>
            </a:r>
            <a:endParaRPr lang="zh-CN" sz="1050" kern="1050">
              <a:effectLst/>
              <a:latin typeface="Times New Roman" panose="02020603050405020304"/>
              <a:ea typeface="宋体" panose="02010600030101010101" pitchFamily="2" charset="-122"/>
            </a:endParaRPr>
          </a:p>
        </p:txBody>
      </p:sp>
      <p:sp>
        <p:nvSpPr>
          <p:cNvPr id="27" name="文本框 1129753900"/>
          <p:cNvSpPr txBox="1"/>
          <p:nvPr/>
        </p:nvSpPr>
        <p:spPr>
          <a:xfrm>
            <a:off x="7881060" y="3086593"/>
            <a:ext cx="828040" cy="1692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0"/>
              </a:spcAft>
            </a:pPr>
            <a:r>
              <a:rPr lang="zh-CN" sz="1100" kern="1050" dirty="0">
                <a:effectLst/>
                <a:latin typeface="Calibri" panose="020F0502020204030204"/>
                <a:ea typeface="等线" panose="02010600030101010101" pitchFamily="2" charset="-122"/>
                <a:cs typeface="Calibri" panose="020F0502020204030204"/>
              </a:rPr>
              <a:t>低于正常值</a:t>
            </a:r>
            <a:endParaRPr lang="zh-CN" sz="1050" kern="1050" dirty="0">
              <a:effectLst/>
              <a:latin typeface="Times New Roman" panose="02020603050405020304"/>
              <a:ea typeface="宋体" panose="02010600030101010101" pitchFamily="2" charset="-122"/>
            </a:endParaRPr>
          </a:p>
        </p:txBody>
      </p:sp>
      <p:sp>
        <p:nvSpPr>
          <p:cNvPr id="28" name="文本框 1129753901"/>
          <p:cNvSpPr txBox="1"/>
          <p:nvPr/>
        </p:nvSpPr>
        <p:spPr>
          <a:xfrm>
            <a:off x="7881060" y="3371073"/>
            <a:ext cx="828040" cy="1692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0"/>
              </a:spcAft>
            </a:pPr>
            <a:r>
              <a:rPr lang="zh-CN" sz="1100" kern="1050">
                <a:effectLst/>
                <a:latin typeface="Calibri" panose="020F0502020204030204"/>
                <a:ea typeface="等线" panose="02010600030101010101" pitchFamily="2" charset="-122"/>
                <a:cs typeface="Calibri" panose="020F0502020204030204"/>
              </a:rPr>
              <a:t>加速下降</a:t>
            </a:r>
            <a:endParaRPr lang="zh-CN" sz="1050" kern="1050">
              <a:effectLst/>
              <a:latin typeface="Times New Roman" panose="02020603050405020304"/>
              <a:ea typeface="宋体" panose="02010600030101010101" pitchFamily="2" charset="-122"/>
            </a:endParaRPr>
          </a:p>
        </p:txBody>
      </p:sp>
      <p:sp>
        <p:nvSpPr>
          <p:cNvPr id="29" name="文本框 1129753902"/>
          <p:cNvSpPr txBox="1"/>
          <p:nvPr/>
        </p:nvSpPr>
        <p:spPr>
          <a:xfrm>
            <a:off x="6635593" y="3359932"/>
            <a:ext cx="638175" cy="1692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0"/>
              </a:spcAft>
            </a:pPr>
            <a:r>
              <a:rPr lang="zh-CN" sz="1100" kern="1050" dirty="0">
                <a:effectLst/>
                <a:latin typeface="Calibri" panose="020F0502020204030204"/>
                <a:ea typeface="等线" panose="02010600030101010101" pitchFamily="2" charset="-122"/>
                <a:cs typeface="Calibri" panose="020F0502020204030204"/>
              </a:rPr>
              <a:t>过早死亡</a:t>
            </a:r>
            <a:endParaRPr lang="zh-CN" sz="1050" kern="1050" dirty="0">
              <a:effectLst/>
              <a:latin typeface="Times New Roman" panose="02020603050405020304"/>
              <a:ea typeface="宋体" panose="02010600030101010101" pitchFamily="2" charset="-122"/>
            </a:endParaRPr>
          </a:p>
        </p:txBody>
      </p:sp>
      <p:sp>
        <p:nvSpPr>
          <p:cNvPr id="30" name="文本框 1129753903"/>
          <p:cNvSpPr txBox="1"/>
          <p:nvPr/>
        </p:nvSpPr>
        <p:spPr>
          <a:xfrm>
            <a:off x="5659252" y="4634320"/>
            <a:ext cx="638175" cy="1692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spcAft>
                <a:spcPts val="0"/>
              </a:spcAft>
            </a:pPr>
            <a:r>
              <a:rPr lang="zh-CN" sz="1100" b="1" kern="1050" dirty="0">
                <a:effectLst/>
                <a:latin typeface="Calibri" panose="020F0502020204030204"/>
                <a:ea typeface="等线" panose="02010600030101010101" pitchFamily="2" charset="-122"/>
                <a:cs typeface="Calibri" panose="020F0502020204030204"/>
              </a:rPr>
              <a:t>年龄（岁）</a:t>
            </a:r>
            <a:endParaRPr lang="zh-CN" sz="1050" kern="1050" dirty="0">
              <a:effectLst/>
              <a:latin typeface="Times New Roman" panose="02020603050405020304"/>
              <a:ea typeface="宋体" panose="02010600030101010101" pitchFamily="2" charset="-122"/>
            </a:endParaRPr>
          </a:p>
        </p:txBody>
      </p:sp>
      <p:sp>
        <p:nvSpPr>
          <p:cNvPr id="31" name="文本框 1129753904"/>
          <p:cNvSpPr txBox="1"/>
          <p:nvPr/>
        </p:nvSpPr>
        <p:spPr>
          <a:xfrm rot="16200000">
            <a:off x="2595859" y="2737095"/>
            <a:ext cx="1776730" cy="1692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spcAft>
                <a:spcPts val="0"/>
              </a:spcAft>
            </a:pPr>
            <a:r>
              <a:rPr lang="zh-CN" sz="1100" kern="1050" dirty="0">
                <a:effectLst/>
                <a:latin typeface="Calibri" panose="020F0502020204030204"/>
                <a:ea typeface="等线" panose="02010600030101010101" pitchFamily="2" charset="-122"/>
                <a:cs typeface="Calibri" panose="020F0502020204030204"/>
              </a:rPr>
              <a:t>肺功能占预计值百分率（</a:t>
            </a:r>
            <a:r>
              <a:rPr lang="en-US" sz="1100" kern="1050" dirty="0">
                <a:effectLst/>
                <a:latin typeface="Calibri" panose="020F0502020204030204"/>
                <a:ea typeface="等线" panose="02010600030101010101" pitchFamily="2" charset="-122"/>
              </a:rPr>
              <a:t>%</a:t>
            </a:r>
            <a:r>
              <a:rPr lang="zh-CN" sz="1100" kern="1050" dirty="0">
                <a:effectLst/>
                <a:latin typeface="Calibri" panose="020F0502020204030204"/>
                <a:ea typeface="等线" panose="02010600030101010101" pitchFamily="2" charset="-122"/>
                <a:cs typeface="Calibri" panose="020F0502020204030204"/>
              </a:rPr>
              <a:t>）</a:t>
            </a:r>
            <a:endParaRPr lang="zh-CN" sz="1050" kern="1050" dirty="0">
              <a:effectLst/>
              <a:latin typeface="Times New Roman" panose="02020603050405020304"/>
              <a:ea typeface="宋体" panose="02010600030101010101" pitchFamily="2" charset="-122"/>
            </a:endParaRPr>
          </a:p>
        </p:txBody>
      </p:sp>
      <p:grpSp>
        <p:nvGrpSpPr>
          <p:cNvPr id="2" name="Group 5"/>
          <p:cNvGrpSpPr/>
          <p:nvPr/>
        </p:nvGrpSpPr>
        <p:grpSpPr>
          <a:xfrm>
            <a:off x="10539080" y="6350"/>
            <a:ext cx="1652920" cy="1699260"/>
            <a:chOff x="5105399" y="0"/>
            <a:chExt cx="1652920" cy="1699260"/>
          </a:xfrm>
        </p:grpSpPr>
        <p:pic>
          <p:nvPicPr>
            <p:cNvPr id="32"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33"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34"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35" name="Group 9"/>
          <p:cNvGrpSpPr/>
          <p:nvPr/>
        </p:nvGrpSpPr>
        <p:grpSpPr>
          <a:xfrm>
            <a:off x="10446950" y="6350"/>
            <a:ext cx="1745050" cy="1652322"/>
            <a:chOff x="10446950" y="0"/>
            <a:chExt cx="1745050" cy="1652322"/>
          </a:xfrm>
        </p:grpSpPr>
        <p:pic>
          <p:nvPicPr>
            <p:cNvPr id="36"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37"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38" name="Group 19"/>
          <p:cNvGrpSpPr/>
          <p:nvPr/>
        </p:nvGrpSpPr>
        <p:grpSpPr>
          <a:xfrm>
            <a:off x="10240225" y="6350"/>
            <a:ext cx="1951774" cy="1885964"/>
            <a:chOff x="10240225" y="0"/>
            <a:chExt cx="1951774" cy="1885964"/>
          </a:xfrm>
        </p:grpSpPr>
        <p:pic>
          <p:nvPicPr>
            <p:cNvPr id="39"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40"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41"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7" name="Title 6" descr="Figure 4.7 lists indications for HFNT."/>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rPr>
              <a:t>Indications for high flow oxygen therapy (HFNT)</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2" name="Picture 1"/>
          <p:cNvPicPr>
            <a:picLocks noChangeAspect="1"/>
          </p:cNvPicPr>
          <p:nvPr/>
        </p:nvPicPr>
        <p:blipFill rotWithShape="1">
          <a:blip r:embed="rId2"/>
          <a:srcRect l="3870" t="12402" r="4271" b="53824"/>
          <a:stretch>
            <a:fillRect/>
          </a:stretch>
        </p:blipFill>
        <p:spPr bwMode="auto">
          <a:xfrm>
            <a:off x="2733040" y="1828800"/>
            <a:ext cx="6725920" cy="3200400"/>
          </a:xfrm>
          <a:prstGeom prst="rect">
            <a:avLst/>
          </a:prstGeom>
          <a:ln>
            <a:noFill/>
          </a:ln>
        </p:spPr>
      </p:pic>
      <p:sp>
        <p:nvSpPr>
          <p:cNvPr id="5" name="文本框 1515889781"/>
          <p:cNvSpPr txBox="1"/>
          <p:nvPr/>
        </p:nvSpPr>
        <p:spPr>
          <a:xfrm>
            <a:off x="3017520" y="2230179"/>
            <a:ext cx="4699000" cy="246221"/>
          </a:xfrm>
          <a:prstGeom prst="rect">
            <a:avLst/>
          </a:prstGeom>
          <a:solidFill>
            <a:srgbClr val="374459"/>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r>
              <a:rPr lang="zh-CN" sz="1600" b="1" kern="1050" dirty="0">
                <a:solidFill>
                  <a:srgbClr val="FFFFFF"/>
                </a:solidFill>
                <a:effectLst/>
                <a:cs typeface="Calibri" panose="020F0502020204030204" pitchFamily="34" charset="0"/>
              </a:rPr>
              <a:t>高流量鼻导管氧疗（</a:t>
            </a:r>
            <a:r>
              <a:rPr lang="en-US" sz="1600" b="1" kern="1050" dirty="0">
                <a:solidFill>
                  <a:srgbClr val="FFFFFF"/>
                </a:solidFill>
                <a:effectLst/>
              </a:rPr>
              <a:t>HFNT</a:t>
            </a:r>
            <a:r>
              <a:rPr lang="zh-CN" sz="1600" b="1" kern="1050" dirty="0">
                <a:solidFill>
                  <a:srgbClr val="FFFFFF"/>
                </a:solidFill>
                <a:effectLst/>
                <a:cs typeface="Calibri" panose="020F0502020204030204" pitchFamily="34" charset="0"/>
              </a:rPr>
              <a:t>）的指征</a:t>
            </a:r>
            <a:r>
              <a:rPr lang="en-US" sz="1600" b="1" kern="1050" dirty="0">
                <a:solidFill>
                  <a:srgbClr val="FFFFFF"/>
                </a:solidFill>
                <a:effectLst/>
              </a:rPr>
              <a:t>*</a:t>
            </a:r>
            <a:endParaRPr lang="zh-CN" sz="1050" kern="1050" dirty="0">
              <a:effectLst/>
            </a:endParaRPr>
          </a:p>
        </p:txBody>
      </p:sp>
      <p:sp>
        <p:nvSpPr>
          <p:cNvPr id="20" name="文本框 1515889782"/>
          <p:cNvSpPr txBox="1"/>
          <p:nvPr/>
        </p:nvSpPr>
        <p:spPr>
          <a:xfrm>
            <a:off x="8512176" y="2371407"/>
            <a:ext cx="755968" cy="161583"/>
          </a:xfrm>
          <a:prstGeom prst="rect">
            <a:avLst/>
          </a:prstGeom>
          <a:solidFill>
            <a:srgbClr val="374459"/>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r>
              <a:rPr lang="zh-CN" sz="1050" b="1" kern="1050" dirty="0">
                <a:solidFill>
                  <a:srgbClr val="FFFFFF"/>
                </a:solidFill>
                <a:effectLst/>
                <a:cs typeface="Calibri" panose="020F0502020204030204" pitchFamily="34" charset="0"/>
              </a:rPr>
              <a:t>图</a:t>
            </a:r>
            <a:r>
              <a:rPr lang="en-US" sz="1050" b="1" kern="1050" dirty="0">
                <a:solidFill>
                  <a:srgbClr val="FFFFFF"/>
                </a:solidFill>
                <a:effectLst/>
              </a:rPr>
              <a:t>4.7</a:t>
            </a:r>
            <a:endParaRPr lang="zh-CN" sz="1050" kern="1050" dirty="0">
              <a:effectLst/>
            </a:endParaRPr>
          </a:p>
        </p:txBody>
      </p:sp>
      <p:sp>
        <p:nvSpPr>
          <p:cNvPr id="21" name="文本框 64"/>
          <p:cNvSpPr txBox="1"/>
          <p:nvPr/>
        </p:nvSpPr>
        <p:spPr>
          <a:xfrm>
            <a:off x="3017520" y="2765491"/>
            <a:ext cx="5669280" cy="1915909"/>
          </a:xfrm>
          <a:prstGeom prst="rect">
            <a:avLst/>
          </a:prstGeom>
          <a:solidFill>
            <a:schemeClr val="bg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400050" algn="just">
              <a:spcAft>
                <a:spcPts val="600"/>
              </a:spcAft>
            </a:pPr>
            <a:r>
              <a:rPr lang="en-US" altLang="zh-CN" sz="1100" b="1" kern="1050" dirty="0">
                <a:effectLst/>
                <a:cs typeface="Calibri" panose="020F0502020204030204" pitchFamily="34" charset="0"/>
              </a:rPr>
              <a:t>  </a:t>
            </a:r>
            <a:r>
              <a:rPr lang="zh-CN" sz="1100" b="1" kern="1050" dirty="0">
                <a:effectLst/>
                <a:cs typeface="Calibri" panose="020F0502020204030204" pitchFamily="34" charset="0"/>
              </a:rPr>
              <a:t>至少以下一种：</a:t>
            </a:r>
            <a:endParaRPr lang="zh-CN" sz="1100" kern="1050" dirty="0">
              <a:effectLst/>
            </a:endParaRPr>
          </a:p>
          <a:p>
            <a:pPr marL="571500" indent="-93345" algn="just">
              <a:spcAft>
                <a:spcPts val="600"/>
              </a:spcAft>
              <a:buClr>
                <a:srgbClr val="E8A900"/>
              </a:buClr>
              <a:buFont typeface="Arial" panose="020B0604020202020204" pitchFamily="34" charset="0"/>
              <a:buChar char="•"/>
            </a:pPr>
            <a:r>
              <a:rPr lang="zh-CN" sz="1050" kern="1050" dirty="0">
                <a:effectLst/>
                <a:cs typeface="Calibri" panose="020F0502020204030204" pitchFamily="34" charset="0"/>
              </a:rPr>
              <a:t>持续低氧血症</a:t>
            </a:r>
            <a:endParaRPr lang="zh-CN" sz="1050" kern="1050" dirty="0">
              <a:effectLst/>
            </a:endParaRPr>
          </a:p>
          <a:p>
            <a:pPr marL="571500" indent="-93345" algn="just">
              <a:spcAft>
                <a:spcPts val="600"/>
              </a:spcAft>
              <a:buClr>
                <a:srgbClr val="E8A900"/>
              </a:buClr>
              <a:buFont typeface="Arial" panose="020B0604020202020204" pitchFamily="34" charset="0"/>
              <a:buChar char="•"/>
            </a:pPr>
            <a:r>
              <a:rPr lang="zh-CN" sz="1050" kern="1050" dirty="0">
                <a:effectLst/>
                <a:cs typeface="Calibri" panose="020F0502020204030204" pitchFamily="34" charset="0"/>
              </a:rPr>
              <a:t>无法耐受无创通气（</a:t>
            </a:r>
            <a:r>
              <a:rPr lang="en-US" sz="1050" kern="1050" dirty="0">
                <a:effectLst/>
              </a:rPr>
              <a:t>NIV</a:t>
            </a:r>
            <a:r>
              <a:rPr lang="zh-CN" sz="1050" kern="1050" dirty="0">
                <a:effectLst/>
                <a:cs typeface="Calibri" panose="020F0502020204030204" pitchFamily="34" charset="0"/>
              </a:rPr>
              <a:t>）</a:t>
            </a:r>
            <a:endParaRPr lang="zh-CN" sz="1050" kern="1050" dirty="0">
              <a:effectLst/>
            </a:endParaRPr>
          </a:p>
          <a:p>
            <a:pPr marL="571500" indent="-93345" algn="just">
              <a:spcAft>
                <a:spcPts val="600"/>
              </a:spcAft>
              <a:buClr>
                <a:srgbClr val="E8A900"/>
              </a:buClr>
              <a:buFont typeface="Arial" panose="020B0604020202020204" pitchFamily="34" charset="0"/>
              <a:buChar char="•"/>
            </a:pPr>
            <a:r>
              <a:rPr lang="zh-CN" sz="1050" kern="1050" dirty="0">
                <a:effectLst/>
                <a:cs typeface="Calibri" panose="020F0502020204030204" pitchFamily="34" charset="0"/>
              </a:rPr>
              <a:t>存在</a:t>
            </a:r>
            <a:r>
              <a:rPr lang="en-US" sz="1050" kern="1050" dirty="0">
                <a:effectLst/>
              </a:rPr>
              <a:t>NIV</a:t>
            </a:r>
            <a:r>
              <a:rPr lang="zh-CN" sz="1050" kern="1050" dirty="0">
                <a:effectLst/>
                <a:cs typeface="Calibri" panose="020F0502020204030204" pitchFamily="34" charset="0"/>
              </a:rPr>
              <a:t>禁忌证</a:t>
            </a:r>
            <a:endParaRPr lang="zh-CN" sz="1050" kern="1050" dirty="0">
              <a:effectLst/>
            </a:endParaRPr>
          </a:p>
          <a:p>
            <a:pPr marL="571500" indent="-93345" algn="just">
              <a:spcAft>
                <a:spcPts val="600"/>
              </a:spcAft>
              <a:buClr>
                <a:srgbClr val="E8A900"/>
              </a:buClr>
              <a:buFont typeface="Arial" panose="020B0604020202020204" pitchFamily="34" charset="0"/>
              <a:buChar char="•"/>
            </a:pPr>
            <a:r>
              <a:rPr lang="en-US" sz="1050" kern="1050" dirty="0">
                <a:effectLst/>
              </a:rPr>
              <a:t>NIV</a:t>
            </a:r>
            <a:r>
              <a:rPr lang="zh-CN" sz="1050" kern="1050" dirty="0">
                <a:effectLst/>
                <a:cs typeface="Calibri" panose="020F0502020204030204" pitchFamily="34" charset="0"/>
              </a:rPr>
              <a:t>后患者序贯补充氧疗</a:t>
            </a:r>
            <a:endParaRPr lang="zh-CN" sz="1050" kern="1050" dirty="0">
              <a:effectLst/>
            </a:endParaRPr>
          </a:p>
          <a:p>
            <a:pPr marL="571500" indent="-93345" algn="just">
              <a:spcAft>
                <a:spcPts val="600"/>
              </a:spcAft>
              <a:buClr>
                <a:srgbClr val="E8A900"/>
              </a:buClr>
              <a:buFont typeface="Arial" panose="020B0604020202020204" pitchFamily="34" charset="0"/>
              <a:buChar char="•"/>
            </a:pPr>
            <a:r>
              <a:rPr lang="zh-CN" sz="1050" kern="1050" dirty="0">
                <a:effectLst/>
                <a:cs typeface="Calibri" panose="020F0502020204030204" pitchFamily="34" charset="0"/>
              </a:rPr>
              <a:t>预防需要插管和正压通气的患者再次插管</a:t>
            </a:r>
            <a:endParaRPr lang="zh-CN" sz="1050" kern="1050" dirty="0">
              <a:effectLst/>
            </a:endParaRPr>
          </a:p>
          <a:p>
            <a:pPr marL="571500" indent="-93345" algn="just">
              <a:spcAft>
                <a:spcPts val="600"/>
              </a:spcAft>
              <a:buClr>
                <a:srgbClr val="E8A900"/>
              </a:buClr>
              <a:buFont typeface="Arial" panose="020B0604020202020204" pitchFamily="34" charset="0"/>
              <a:buChar char="•"/>
            </a:pPr>
            <a:r>
              <a:rPr lang="zh-CN" sz="1050" kern="1050" dirty="0">
                <a:effectLst/>
                <a:cs typeface="Calibri" panose="020F0502020204030204" pitchFamily="34" charset="0"/>
              </a:rPr>
              <a:t>治疗存在急性加重风险的稳定期慢阻肺病患者</a:t>
            </a:r>
            <a:endParaRPr lang="zh-CN" sz="1050" kern="1050" dirty="0">
              <a:effectLst/>
            </a:endParaRPr>
          </a:p>
          <a:p>
            <a:pPr algn="just">
              <a:spcBef>
                <a:spcPts val="600"/>
              </a:spcBef>
              <a:spcAft>
                <a:spcPts val="600"/>
              </a:spcAft>
            </a:pPr>
            <a:r>
              <a:rPr lang="en-US" sz="1050" kern="1050" baseline="30000" dirty="0" smtClean="0">
                <a:effectLst/>
              </a:rPr>
              <a:t>*</a:t>
            </a:r>
            <a:r>
              <a:rPr lang="zh-CN" sz="1050" kern="1050" dirty="0">
                <a:effectLst/>
                <a:cs typeface="Calibri" panose="020F0502020204030204" pitchFamily="34" charset="0"/>
              </a:rPr>
              <a:t>需考虑当地医疗资源。</a:t>
            </a:r>
            <a:endParaRPr lang="zh-CN" sz="1200" kern="1050" dirty="0">
              <a:effectLst/>
            </a:endParaRPr>
          </a:p>
        </p:txBody>
      </p:sp>
      <p:grpSp>
        <p:nvGrpSpPr>
          <p:cNvPr id="22" name="Group 5"/>
          <p:cNvGrpSpPr/>
          <p:nvPr/>
        </p:nvGrpSpPr>
        <p:grpSpPr>
          <a:xfrm>
            <a:off x="10539080" y="0"/>
            <a:ext cx="1652920" cy="1699260"/>
            <a:chOff x="5105399" y="0"/>
            <a:chExt cx="1652920" cy="1699260"/>
          </a:xfrm>
        </p:grpSpPr>
        <p:pic>
          <p:nvPicPr>
            <p:cNvPr id="23"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24"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25"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26" name="Group 9"/>
          <p:cNvGrpSpPr/>
          <p:nvPr/>
        </p:nvGrpSpPr>
        <p:grpSpPr>
          <a:xfrm>
            <a:off x="10446950" y="0"/>
            <a:ext cx="1745050" cy="1652322"/>
            <a:chOff x="10446950" y="0"/>
            <a:chExt cx="1745050" cy="1652322"/>
          </a:xfrm>
        </p:grpSpPr>
        <p:pic>
          <p:nvPicPr>
            <p:cNvPr id="27"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28"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29" name="Group 19"/>
          <p:cNvGrpSpPr/>
          <p:nvPr/>
        </p:nvGrpSpPr>
        <p:grpSpPr>
          <a:xfrm>
            <a:off x="10240225" y="0"/>
            <a:ext cx="1951774" cy="1885964"/>
            <a:chOff x="10240225" y="0"/>
            <a:chExt cx="1951774" cy="1885964"/>
          </a:xfrm>
        </p:grpSpPr>
        <p:pic>
          <p:nvPicPr>
            <p:cNvPr id="30"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31"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32"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4.8 lists three criteria that are indications for NIV"/>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3" name="Title 2"/>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rPr>
              <a:t>Indications for </a:t>
            </a:r>
            <a:r>
              <a:rPr lang="en-AU" dirty="0" err="1">
                <a:latin typeface="+mj-lt"/>
                <a:ea typeface="+mn-ea"/>
              </a:rPr>
              <a:t>noninvasive</a:t>
            </a:r>
            <a:r>
              <a:rPr lang="en-AU" dirty="0">
                <a:latin typeface="+mj-lt"/>
                <a:ea typeface="+mn-ea"/>
              </a:rPr>
              <a:t> mechanical ventilation (NIV)</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2" name="Picture 1"/>
          <p:cNvPicPr>
            <a:picLocks noChangeAspect="1"/>
          </p:cNvPicPr>
          <p:nvPr/>
        </p:nvPicPr>
        <p:blipFill rotWithShape="1">
          <a:blip r:embed="rId2"/>
          <a:srcRect l="4156" t="12402" r="4844" b="59914"/>
          <a:stretch>
            <a:fillRect/>
          </a:stretch>
        </p:blipFill>
        <p:spPr bwMode="auto">
          <a:xfrm>
            <a:off x="2733357" y="2105025"/>
            <a:ext cx="6725285" cy="2647950"/>
          </a:xfrm>
          <a:prstGeom prst="rect">
            <a:avLst/>
          </a:prstGeom>
          <a:ln>
            <a:noFill/>
          </a:ln>
        </p:spPr>
      </p:pic>
      <p:sp>
        <p:nvSpPr>
          <p:cNvPr id="7" name="文本框 65"/>
          <p:cNvSpPr txBox="1"/>
          <p:nvPr/>
        </p:nvSpPr>
        <p:spPr>
          <a:xfrm>
            <a:off x="3048000" y="2473325"/>
            <a:ext cx="5257800" cy="246221"/>
          </a:xfrm>
          <a:prstGeom prst="rect">
            <a:avLst/>
          </a:prstGeom>
          <a:solidFill>
            <a:srgbClr val="374459"/>
          </a:solidFill>
          <a:ln w="6350">
            <a:noFill/>
          </a:ln>
          <a:effectLst/>
        </p:spPr>
        <p:txBody>
          <a:bodyPr rot="0" spcFirstLastPara="0" vert="horz" wrap="square" lIns="0" tIns="0" rIns="0" bIns="0" numCol="1" spcCol="0" rtlCol="0" fromWordArt="0" anchor="t" anchorCtr="0" forceAA="0" compatLnSpc="1">
            <a:spAutoFit/>
          </a:bodyPr>
          <a:lstStyle/>
          <a:p>
            <a:pPr marL="0" marR="0" lvl="0" indent="0" algn="just" defTabSz="914400" eaLnBrk="1" fontAlgn="auto" latinLnBrk="0" hangingPunct="1">
              <a:spcBef>
                <a:spcPts val="0"/>
              </a:spcBef>
              <a:spcAft>
                <a:spcPts val="0"/>
              </a:spcAft>
              <a:buClrTx/>
              <a:buSzTx/>
              <a:buFontTx/>
              <a:buNone/>
              <a:defRPr/>
            </a:pPr>
            <a:r>
              <a:rPr kumimoji="0" lang="zh-CN" altLang="en-US" sz="1600" b="1" i="0" u="none" strike="noStrike" kern="1050" cap="none" spc="0" normalizeH="0" baseline="0" noProof="0" dirty="0">
                <a:ln>
                  <a:noFill/>
                </a:ln>
                <a:solidFill>
                  <a:srgbClr val="FFFFFF"/>
                </a:solidFill>
                <a:effectLst/>
                <a:uLnTx/>
                <a:uFillTx/>
                <a:cs typeface="Calibri" panose="020F0502020204030204" pitchFamily="34" charset="0"/>
              </a:rPr>
              <a:t>无创机械通气（</a:t>
            </a:r>
            <a:r>
              <a:rPr kumimoji="0" lang="en-US" sz="1600" b="1" i="0" u="none" strike="noStrike" kern="1050" cap="none" spc="0" normalizeH="0" baseline="0" noProof="0" dirty="0">
                <a:ln>
                  <a:noFill/>
                </a:ln>
                <a:solidFill>
                  <a:srgbClr val="FFFFFF"/>
                </a:solidFill>
                <a:effectLst/>
                <a:uLnTx/>
                <a:uFillTx/>
              </a:rPr>
              <a:t>NIV</a:t>
            </a:r>
            <a:r>
              <a:rPr kumimoji="0" lang="zh-CN" altLang="en-US" sz="1600" b="1" i="0" u="none" strike="noStrike" kern="1050" cap="none" spc="0" normalizeH="0" baseline="0" noProof="0" dirty="0">
                <a:ln>
                  <a:noFill/>
                </a:ln>
                <a:solidFill>
                  <a:srgbClr val="FFFFFF"/>
                </a:solidFill>
                <a:effectLst/>
                <a:uLnTx/>
                <a:uFillTx/>
                <a:cs typeface="Calibri" panose="020F0502020204030204" pitchFamily="34" charset="0"/>
              </a:rPr>
              <a:t>）的指征</a:t>
            </a:r>
            <a:endParaRPr kumimoji="0" lang="zh-CN" altLang="en-US" sz="1050" b="0" i="0" u="none" strike="noStrike" kern="1050" cap="none" spc="0" normalizeH="0" baseline="0" noProof="0" dirty="0">
              <a:ln>
                <a:noFill/>
              </a:ln>
              <a:solidFill>
                <a:sysClr val="windowText" lastClr="000000"/>
              </a:solidFill>
              <a:effectLst/>
              <a:uLnTx/>
              <a:uFillTx/>
            </a:endParaRPr>
          </a:p>
        </p:txBody>
      </p:sp>
      <p:sp>
        <p:nvSpPr>
          <p:cNvPr id="20" name="文本框 1515889782"/>
          <p:cNvSpPr txBox="1"/>
          <p:nvPr/>
        </p:nvSpPr>
        <p:spPr>
          <a:xfrm>
            <a:off x="8572499" y="2644457"/>
            <a:ext cx="674837" cy="161583"/>
          </a:xfrm>
          <a:prstGeom prst="rect">
            <a:avLst/>
          </a:prstGeom>
          <a:solidFill>
            <a:srgbClr val="374459"/>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r>
              <a:rPr lang="zh-CN" sz="1050" b="1" kern="1050" dirty="0">
                <a:solidFill>
                  <a:srgbClr val="FFFFFF"/>
                </a:solidFill>
                <a:effectLst/>
                <a:cs typeface="Calibri" panose="020F0502020204030204" pitchFamily="34" charset="0"/>
              </a:rPr>
              <a:t>图</a:t>
            </a:r>
            <a:r>
              <a:rPr lang="en-US" sz="1050" b="1" kern="1050" dirty="0">
                <a:solidFill>
                  <a:srgbClr val="FFFFFF"/>
                </a:solidFill>
                <a:effectLst/>
              </a:rPr>
              <a:t>4.8</a:t>
            </a:r>
            <a:endParaRPr lang="zh-CN" sz="1050" kern="1050" dirty="0">
              <a:effectLst/>
            </a:endParaRPr>
          </a:p>
        </p:txBody>
      </p:sp>
      <p:sp>
        <p:nvSpPr>
          <p:cNvPr id="21" name="文本框 77"/>
          <p:cNvSpPr txBox="1"/>
          <p:nvPr/>
        </p:nvSpPr>
        <p:spPr>
          <a:xfrm>
            <a:off x="3457574" y="3193881"/>
            <a:ext cx="5202331" cy="1123384"/>
          </a:xfrm>
          <a:prstGeom prst="rect">
            <a:avLst/>
          </a:prstGeom>
          <a:solidFill>
            <a:schemeClr val="bg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800"/>
              </a:spcAft>
            </a:pPr>
            <a:r>
              <a:rPr lang="zh-CN" sz="1100" b="1" kern="1050" dirty="0" smtClean="0">
                <a:effectLst/>
                <a:cs typeface="Calibri" panose="020F0502020204030204" pitchFamily="34" charset="0"/>
              </a:rPr>
              <a:t>至少</a:t>
            </a:r>
            <a:r>
              <a:rPr lang="zh-CN" sz="1100" b="1" kern="1050" dirty="0">
                <a:effectLst/>
                <a:cs typeface="Calibri" panose="020F0502020204030204" pitchFamily="34" charset="0"/>
              </a:rPr>
              <a:t>以下一种：</a:t>
            </a:r>
            <a:endParaRPr lang="zh-CN" sz="1100" kern="1050" dirty="0">
              <a:effectLst/>
            </a:endParaRPr>
          </a:p>
          <a:p>
            <a:pPr marL="92075" indent="-92075" algn="just">
              <a:spcAft>
                <a:spcPts val="800"/>
              </a:spcAft>
              <a:buClr>
                <a:srgbClr val="FFC000"/>
              </a:buClr>
              <a:buFont typeface="Arial" panose="020B0604020202020204" pitchFamily="34" charset="0"/>
              <a:buChar char="•"/>
            </a:pPr>
            <a:r>
              <a:rPr lang="zh-CN" sz="1050" kern="1050" dirty="0">
                <a:effectLst/>
                <a:cs typeface="Calibri" panose="020F0502020204030204" pitchFamily="34" charset="0"/>
              </a:rPr>
              <a:t>呼吸性酸中毒（</a:t>
            </a:r>
            <a:r>
              <a:rPr lang="en-US" sz="1050" kern="1050" dirty="0">
                <a:effectLst/>
              </a:rPr>
              <a:t>PaCO</a:t>
            </a:r>
            <a:r>
              <a:rPr lang="en-US" sz="1050" kern="1050" baseline="-25000" dirty="0">
                <a:effectLst/>
              </a:rPr>
              <a:t>2</a:t>
            </a:r>
            <a:r>
              <a:rPr lang="en-US" sz="1050" kern="1050" dirty="0">
                <a:effectLst/>
              </a:rPr>
              <a:t>≥6.0 kPa</a:t>
            </a:r>
            <a:r>
              <a:rPr lang="zh-CN" sz="1050" kern="1050" dirty="0">
                <a:effectLst/>
                <a:cs typeface="Calibri" panose="020F0502020204030204" pitchFamily="34" charset="0"/>
              </a:rPr>
              <a:t>或</a:t>
            </a:r>
            <a:r>
              <a:rPr lang="en-US" sz="1050" kern="1050" dirty="0">
                <a:effectLst/>
              </a:rPr>
              <a:t>45 mmHg</a:t>
            </a:r>
            <a:r>
              <a:rPr lang="zh-CN" sz="1050" kern="1050" dirty="0">
                <a:effectLst/>
                <a:cs typeface="Calibri" panose="020F0502020204030204" pitchFamily="34" charset="0"/>
              </a:rPr>
              <a:t>且动脉</a:t>
            </a:r>
            <a:r>
              <a:rPr lang="en-US" sz="1050" kern="1050" dirty="0">
                <a:effectLst/>
              </a:rPr>
              <a:t>pH≤7.35</a:t>
            </a:r>
            <a:r>
              <a:rPr lang="zh-CN" sz="1050" kern="1050" dirty="0">
                <a:effectLst/>
                <a:cs typeface="Calibri" panose="020F0502020204030204" pitchFamily="34" charset="0"/>
              </a:rPr>
              <a:t>）</a:t>
            </a:r>
            <a:endParaRPr lang="zh-CN" sz="1050" kern="1050" dirty="0">
              <a:effectLst/>
            </a:endParaRPr>
          </a:p>
          <a:p>
            <a:pPr marL="92075" indent="-92075" algn="just">
              <a:spcAft>
                <a:spcPts val="800"/>
              </a:spcAft>
              <a:buClr>
                <a:srgbClr val="FFC000"/>
              </a:buClr>
              <a:buFont typeface="Arial" panose="020B0604020202020204" pitchFamily="34" charset="0"/>
              <a:buChar char="•"/>
            </a:pPr>
            <a:r>
              <a:rPr lang="zh-CN" sz="1050" kern="1050" dirty="0">
                <a:effectLst/>
                <a:cs typeface="Calibri" panose="020F0502020204030204" pitchFamily="34" charset="0"/>
              </a:rPr>
              <a:t>严重呼吸困难且具有呼吸肌疲劳和</a:t>
            </a:r>
            <a:r>
              <a:rPr lang="en-US" sz="1050" kern="1050" dirty="0">
                <a:effectLst/>
              </a:rPr>
              <a:t>/</a:t>
            </a:r>
            <a:r>
              <a:rPr lang="zh-CN" sz="1050" kern="1050" dirty="0">
                <a:effectLst/>
                <a:cs typeface="Calibri" panose="020F0502020204030204" pitchFamily="34" charset="0"/>
              </a:rPr>
              <a:t>或呼吸功增加的临床征象（如使用辅助呼吸肌、胸腹部矛盾运动或肋间隙凹陷）</a:t>
            </a:r>
            <a:endParaRPr lang="zh-CN" sz="1050" kern="1050" dirty="0">
              <a:effectLst/>
            </a:endParaRPr>
          </a:p>
          <a:p>
            <a:pPr marL="92075" indent="-92075" algn="just">
              <a:spcAft>
                <a:spcPts val="800"/>
              </a:spcAft>
              <a:buClr>
                <a:srgbClr val="FFC000"/>
              </a:buClr>
              <a:buFont typeface="Arial" panose="020B0604020202020204" pitchFamily="34" charset="0"/>
              <a:buChar char="•"/>
            </a:pPr>
            <a:r>
              <a:rPr lang="zh-CN" sz="1050" kern="1050" dirty="0">
                <a:effectLst/>
                <a:cs typeface="Calibri" panose="020F0502020204030204" pitchFamily="34" charset="0"/>
              </a:rPr>
              <a:t>尽管接受了氧疗，但仍持续存在低氧血症</a:t>
            </a:r>
            <a:endParaRPr lang="zh-CN" sz="1050" kern="1050" dirty="0">
              <a:effectLst/>
            </a:endParaRPr>
          </a:p>
        </p:txBody>
      </p:sp>
      <p:grpSp>
        <p:nvGrpSpPr>
          <p:cNvPr id="22" name="Group 5"/>
          <p:cNvGrpSpPr/>
          <p:nvPr/>
        </p:nvGrpSpPr>
        <p:grpSpPr>
          <a:xfrm>
            <a:off x="10539080" y="0"/>
            <a:ext cx="1652920" cy="1699260"/>
            <a:chOff x="5105399" y="0"/>
            <a:chExt cx="1652920" cy="1699260"/>
          </a:xfrm>
        </p:grpSpPr>
        <p:pic>
          <p:nvPicPr>
            <p:cNvPr id="23"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24"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25"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26" name="Group 9"/>
          <p:cNvGrpSpPr/>
          <p:nvPr/>
        </p:nvGrpSpPr>
        <p:grpSpPr>
          <a:xfrm>
            <a:off x="10446950" y="0"/>
            <a:ext cx="1745050" cy="1652322"/>
            <a:chOff x="10446950" y="0"/>
            <a:chExt cx="1745050" cy="1652322"/>
          </a:xfrm>
        </p:grpSpPr>
        <p:pic>
          <p:nvPicPr>
            <p:cNvPr id="27"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28"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29" name="Group 19"/>
          <p:cNvGrpSpPr/>
          <p:nvPr/>
        </p:nvGrpSpPr>
        <p:grpSpPr>
          <a:xfrm>
            <a:off x="10240225" y="0"/>
            <a:ext cx="1951774" cy="1885964"/>
            <a:chOff x="10240225" y="0"/>
            <a:chExt cx="1951774" cy="1885964"/>
          </a:xfrm>
        </p:grpSpPr>
        <p:pic>
          <p:nvPicPr>
            <p:cNvPr id="30"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31"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32"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Indications for invasive mechanical ventilation are listed in this figure."/>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3" name="Title 2"/>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rPr>
              <a:t>Indications for invasive mechanical ventilation</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2" name="Picture 1"/>
          <p:cNvPicPr>
            <a:picLocks noChangeAspect="1"/>
          </p:cNvPicPr>
          <p:nvPr/>
        </p:nvPicPr>
        <p:blipFill rotWithShape="1">
          <a:blip r:embed="rId2"/>
          <a:srcRect l="4298" t="12402" r="4701" b="54267"/>
          <a:stretch>
            <a:fillRect/>
          </a:stretch>
        </p:blipFill>
        <p:spPr bwMode="auto">
          <a:xfrm>
            <a:off x="2730500" y="1833562"/>
            <a:ext cx="6731000" cy="3190875"/>
          </a:xfrm>
          <a:prstGeom prst="rect">
            <a:avLst/>
          </a:prstGeom>
          <a:ln>
            <a:noFill/>
          </a:ln>
        </p:spPr>
      </p:pic>
      <p:sp>
        <p:nvSpPr>
          <p:cNvPr id="7" name="文本框 78"/>
          <p:cNvSpPr txBox="1"/>
          <p:nvPr/>
        </p:nvSpPr>
        <p:spPr>
          <a:xfrm>
            <a:off x="3035300" y="2168525"/>
            <a:ext cx="4699000" cy="246221"/>
          </a:xfrm>
          <a:prstGeom prst="rect">
            <a:avLst/>
          </a:prstGeom>
          <a:solidFill>
            <a:srgbClr val="374459"/>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r>
              <a:rPr lang="zh-CN" sz="1600" b="1" kern="1050" dirty="0">
                <a:solidFill>
                  <a:srgbClr val="FFFFFF"/>
                </a:solidFill>
                <a:effectLst/>
                <a:cs typeface="Calibri" panose="020F0502020204030204" pitchFamily="34" charset="0"/>
              </a:rPr>
              <a:t>有创机械通气的指征</a:t>
            </a:r>
            <a:endParaRPr lang="zh-CN" sz="1050" kern="1050" dirty="0">
              <a:effectLst/>
            </a:endParaRPr>
          </a:p>
        </p:txBody>
      </p:sp>
      <p:sp>
        <p:nvSpPr>
          <p:cNvPr id="20" name="文本框 1515889782"/>
          <p:cNvSpPr txBox="1"/>
          <p:nvPr/>
        </p:nvSpPr>
        <p:spPr>
          <a:xfrm>
            <a:off x="8542474" y="2390457"/>
            <a:ext cx="755968" cy="161583"/>
          </a:xfrm>
          <a:prstGeom prst="rect">
            <a:avLst/>
          </a:prstGeom>
          <a:solidFill>
            <a:srgbClr val="374459"/>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r>
              <a:rPr lang="zh-CN" sz="1050" b="1" kern="1050" dirty="0">
                <a:solidFill>
                  <a:srgbClr val="FFFFFF"/>
                </a:solidFill>
                <a:effectLst/>
                <a:cs typeface="Calibri" panose="020F0502020204030204" pitchFamily="34" charset="0"/>
              </a:rPr>
              <a:t>图</a:t>
            </a:r>
            <a:r>
              <a:rPr lang="en-US" sz="1050" b="1" kern="1050" dirty="0">
                <a:solidFill>
                  <a:srgbClr val="FFFFFF"/>
                </a:solidFill>
                <a:effectLst/>
              </a:rPr>
              <a:t>4.9</a:t>
            </a:r>
            <a:endParaRPr lang="zh-CN" sz="1050" kern="1050" dirty="0">
              <a:effectLst/>
            </a:endParaRPr>
          </a:p>
        </p:txBody>
      </p:sp>
      <p:sp>
        <p:nvSpPr>
          <p:cNvPr id="21" name="文本框 1045698435"/>
          <p:cNvSpPr txBox="1"/>
          <p:nvPr/>
        </p:nvSpPr>
        <p:spPr>
          <a:xfrm>
            <a:off x="3562350" y="2842092"/>
            <a:ext cx="5190490" cy="1892826"/>
          </a:xfrm>
          <a:prstGeom prst="rect">
            <a:avLst/>
          </a:prstGeom>
          <a:solidFill>
            <a:schemeClr val="bg1"/>
          </a:solidFill>
          <a:ln w="6350">
            <a:noFill/>
          </a:ln>
          <a:effectLst/>
        </p:spPr>
        <p:txBody>
          <a:bodyPr rot="0" spcFirstLastPara="0" vert="horz" wrap="square" lIns="0" tIns="0" rIns="0" bIns="0" numCol="1" spcCol="0" rtlCol="0" fromWordArt="0" anchor="t" anchorCtr="0" forceAA="0" compatLnSpc="1">
            <a:spAutoFit/>
          </a:bodyPr>
          <a:lstStyle/>
          <a:p>
            <a:pPr marL="92075" marR="0" lvl="0" indent="-92075" algn="just" defTabSz="914400" eaLnBrk="1" fontAlgn="auto" latinLnBrk="0" hangingPunct="1">
              <a:spcBef>
                <a:spcPts val="0"/>
              </a:spcBef>
              <a:spcAft>
                <a:spcPts val="600"/>
              </a:spcAft>
              <a:buClr>
                <a:srgbClr val="FFC000"/>
              </a:buClr>
              <a:buSzTx/>
              <a:buFont typeface="Arial" panose="020B0604020202020204" pitchFamily="34" charset="0"/>
              <a:buChar char="•"/>
              <a:defRPr/>
            </a:pPr>
            <a:r>
              <a:rPr kumimoji="0" lang="zh-CN" altLang="en-US" sz="1050" b="0" i="0" u="none" strike="noStrike" kern="1050" cap="none" spc="0" normalizeH="0" baseline="0" noProof="0" dirty="0">
                <a:ln>
                  <a:noFill/>
                </a:ln>
                <a:solidFill>
                  <a:sysClr val="windowText" lastClr="000000"/>
                </a:solidFill>
                <a:effectLst/>
                <a:uLnTx/>
                <a:uFillTx/>
                <a:cs typeface="Calibri" panose="020F0502020204030204" pitchFamily="34" charset="0"/>
              </a:rPr>
              <a:t>进行高流量氧疗（</a:t>
            </a:r>
            <a:r>
              <a:rPr kumimoji="0" lang="en-US" sz="1050" b="0" i="0" u="none" strike="noStrike" kern="1050" cap="none" spc="0" normalizeH="0" baseline="0" noProof="0" dirty="0">
                <a:ln>
                  <a:noFill/>
                </a:ln>
                <a:solidFill>
                  <a:sysClr val="windowText" lastClr="000000"/>
                </a:solidFill>
                <a:effectLst/>
                <a:uLnTx/>
                <a:uFillTx/>
              </a:rPr>
              <a:t>HFNT</a:t>
            </a:r>
            <a:r>
              <a:rPr kumimoji="0" lang="zh-CN" altLang="en-US" sz="1050" b="0" i="0" u="none" strike="noStrike" kern="1050" cap="none" spc="0" normalizeH="0" baseline="0" noProof="0" dirty="0">
                <a:ln>
                  <a:noFill/>
                </a:ln>
                <a:solidFill>
                  <a:sysClr val="windowText" lastClr="000000"/>
                </a:solidFill>
                <a:effectLst/>
                <a:uLnTx/>
                <a:uFillTx/>
                <a:cs typeface="Calibri" panose="020F0502020204030204" pitchFamily="34" charset="0"/>
              </a:rPr>
              <a:t>）或</a:t>
            </a:r>
            <a:r>
              <a:rPr kumimoji="0" lang="en-US" sz="1050" b="0" i="0" u="none" strike="noStrike" kern="1050" cap="none" spc="0" normalizeH="0" baseline="0" noProof="0" dirty="0">
                <a:ln>
                  <a:noFill/>
                </a:ln>
                <a:solidFill>
                  <a:sysClr val="windowText" lastClr="000000"/>
                </a:solidFill>
                <a:effectLst/>
                <a:uLnTx/>
                <a:uFillTx/>
              </a:rPr>
              <a:t>NIV</a:t>
            </a:r>
            <a:r>
              <a:rPr kumimoji="0" lang="zh-CN" altLang="en-US" sz="1050" b="0" i="0" u="none" strike="noStrike" kern="1050" cap="none" spc="0" normalizeH="0" baseline="0" noProof="0" dirty="0">
                <a:ln>
                  <a:noFill/>
                </a:ln>
                <a:solidFill>
                  <a:sysClr val="windowText" lastClr="000000"/>
                </a:solidFill>
                <a:effectLst/>
                <a:uLnTx/>
                <a:uFillTx/>
                <a:cs typeface="Calibri" panose="020F0502020204030204" pitchFamily="34" charset="0"/>
              </a:rPr>
              <a:t>后仍持续存在危及生命的低氧血症</a:t>
            </a:r>
            <a:endParaRPr kumimoji="0" lang="zh-CN" altLang="en-US" sz="1050" b="0" i="0" u="none" strike="noStrike" kern="1050" cap="none" spc="0" normalizeH="0" baseline="0" noProof="0" dirty="0">
              <a:ln>
                <a:noFill/>
              </a:ln>
              <a:solidFill>
                <a:sysClr val="windowText" lastClr="000000"/>
              </a:solidFill>
              <a:effectLst/>
              <a:uLnTx/>
              <a:uFillTx/>
            </a:endParaRPr>
          </a:p>
          <a:p>
            <a:pPr marL="92075" marR="0" lvl="0" indent="-92075" algn="just" defTabSz="914400" eaLnBrk="1" fontAlgn="auto" latinLnBrk="0" hangingPunct="1">
              <a:spcBef>
                <a:spcPts val="0"/>
              </a:spcBef>
              <a:spcAft>
                <a:spcPts val="600"/>
              </a:spcAft>
              <a:buClr>
                <a:srgbClr val="FFC000"/>
              </a:buClr>
              <a:buSzTx/>
              <a:buFont typeface="Arial" panose="020B0604020202020204" pitchFamily="34" charset="0"/>
              <a:buChar char="•"/>
              <a:defRPr/>
            </a:pPr>
            <a:r>
              <a:rPr kumimoji="0" lang="zh-CN" altLang="en-US" sz="1050" b="0" i="0" u="none" strike="noStrike" kern="1050" cap="none" spc="0" normalizeH="0" baseline="0" noProof="0" dirty="0">
                <a:ln>
                  <a:noFill/>
                </a:ln>
                <a:solidFill>
                  <a:sysClr val="windowText" lastClr="000000"/>
                </a:solidFill>
                <a:effectLst/>
                <a:uLnTx/>
                <a:uFillTx/>
                <a:cs typeface="Calibri" panose="020F0502020204030204" pitchFamily="34" charset="0"/>
              </a:rPr>
              <a:t>无法耐受</a:t>
            </a:r>
            <a:r>
              <a:rPr kumimoji="0" lang="en-US" sz="1050" b="0" i="0" u="none" strike="noStrike" kern="1050" cap="none" spc="0" normalizeH="0" baseline="0" noProof="0" dirty="0">
                <a:ln>
                  <a:noFill/>
                </a:ln>
                <a:solidFill>
                  <a:sysClr val="windowText" lastClr="000000"/>
                </a:solidFill>
                <a:effectLst/>
                <a:uLnTx/>
                <a:uFillTx/>
              </a:rPr>
              <a:t>HFNT</a:t>
            </a:r>
            <a:r>
              <a:rPr kumimoji="0" lang="zh-CN" altLang="en-US" sz="1050" b="0" i="0" u="none" strike="noStrike" kern="1050" cap="none" spc="0" normalizeH="0" baseline="0" noProof="0" dirty="0">
                <a:ln>
                  <a:noFill/>
                </a:ln>
                <a:solidFill>
                  <a:sysClr val="windowText" lastClr="000000"/>
                </a:solidFill>
                <a:effectLst/>
                <a:uLnTx/>
                <a:uFillTx/>
                <a:cs typeface="Calibri" panose="020F0502020204030204" pitchFamily="34" charset="0"/>
              </a:rPr>
              <a:t>和</a:t>
            </a:r>
            <a:r>
              <a:rPr kumimoji="0" lang="en-US" sz="1050" b="0" i="0" u="none" strike="noStrike" kern="1050" cap="none" spc="0" normalizeH="0" baseline="0" noProof="0" dirty="0">
                <a:ln>
                  <a:noFill/>
                </a:ln>
                <a:solidFill>
                  <a:sysClr val="windowText" lastClr="000000"/>
                </a:solidFill>
                <a:effectLst/>
                <a:uLnTx/>
                <a:uFillTx/>
              </a:rPr>
              <a:t>/</a:t>
            </a:r>
            <a:r>
              <a:rPr kumimoji="0" lang="zh-CN" altLang="en-US" sz="1050" b="0" i="0" u="none" strike="noStrike" kern="1050" cap="none" spc="0" normalizeH="0" baseline="0" noProof="0" dirty="0">
                <a:ln>
                  <a:noFill/>
                </a:ln>
                <a:solidFill>
                  <a:sysClr val="windowText" lastClr="000000"/>
                </a:solidFill>
                <a:effectLst/>
                <a:uLnTx/>
                <a:uFillTx/>
                <a:cs typeface="Calibri" panose="020F0502020204030204" pitchFamily="34" charset="0"/>
              </a:rPr>
              <a:t>或</a:t>
            </a:r>
            <a:r>
              <a:rPr kumimoji="0" lang="en-US" sz="1050" b="0" i="0" u="none" strike="noStrike" kern="1050" cap="none" spc="0" normalizeH="0" baseline="0" noProof="0" dirty="0">
                <a:ln>
                  <a:noFill/>
                </a:ln>
                <a:solidFill>
                  <a:sysClr val="windowText" lastClr="000000"/>
                </a:solidFill>
                <a:effectLst/>
                <a:uLnTx/>
                <a:uFillTx/>
              </a:rPr>
              <a:t>NIV</a:t>
            </a:r>
            <a:endParaRPr kumimoji="0" lang="zh-CN" altLang="en-US" sz="1050" b="0" i="0" u="none" strike="noStrike" kern="1050" cap="none" spc="0" normalizeH="0" baseline="0" noProof="0" dirty="0">
              <a:ln>
                <a:noFill/>
              </a:ln>
              <a:solidFill>
                <a:sysClr val="windowText" lastClr="000000"/>
              </a:solidFill>
              <a:effectLst/>
              <a:uLnTx/>
              <a:uFillTx/>
            </a:endParaRPr>
          </a:p>
          <a:p>
            <a:pPr marL="92075" marR="0" lvl="0" indent="-92075" algn="just" defTabSz="914400" eaLnBrk="1" fontAlgn="auto" latinLnBrk="0" hangingPunct="1">
              <a:spcBef>
                <a:spcPts val="0"/>
              </a:spcBef>
              <a:spcAft>
                <a:spcPts val="600"/>
              </a:spcAft>
              <a:buClr>
                <a:srgbClr val="FFC000"/>
              </a:buClr>
              <a:buSzTx/>
              <a:buFont typeface="Arial" panose="020B0604020202020204" pitchFamily="34" charset="0"/>
              <a:buChar char="•"/>
              <a:defRPr/>
            </a:pPr>
            <a:r>
              <a:rPr kumimoji="0" lang="zh-CN" altLang="en-US" sz="1050" b="0" i="0" u="none" strike="noStrike" kern="1050" cap="none" spc="0" normalizeH="0" baseline="0" noProof="0" dirty="0">
                <a:ln>
                  <a:noFill/>
                </a:ln>
                <a:solidFill>
                  <a:sysClr val="windowText" lastClr="000000"/>
                </a:solidFill>
                <a:effectLst/>
                <a:uLnTx/>
                <a:uFillTx/>
                <a:cs typeface="Calibri" panose="020F0502020204030204" pitchFamily="34" charset="0"/>
              </a:rPr>
              <a:t>处于呼吸停止或心脏停搏后状态</a:t>
            </a:r>
            <a:endParaRPr kumimoji="0" lang="zh-CN" altLang="en-US" sz="1050" b="0" i="0" u="none" strike="noStrike" kern="1050" cap="none" spc="0" normalizeH="0" baseline="0" noProof="0" dirty="0">
              <a:ln>
                <a:noFill/>
              </a:ln>
              <a:solidFill>
                <a:sysClr val="windowText" lastClr="000000"/>
              </a:solidFill>
              <a:effectLst/>
              <a:uLnTx/>
              <a:uFillTx/>
            </a:endParaRPr>
          </a:p>
          <a:p>
            <a:pPr marL="92075" marR="0" lvl="0" indent="-92075" algn="just" defTabSz="914400" eaLnBrk="1" fontAlgn="auto" latinLnBrk="0" hangingPunct="1">
              <a:spcBef>
                <a:spcPts val="0"/>
              </a:spcBef>
              <a:spcAft>
                <a:spcPts val="600"/>
              </a:spcAft>
              <a:buClr>
                <a:srgbClr val="FFC000"/>
              </a:buClr>
              <a:buSzTx/>
              <a:buFont typeface="Arial" panose="020B0604020202020204" pitchFamily="34" charset="0"/>
              <a:buChar char="•"/>
              <a:defRPr/>
            </a:pPr>
            <a:r>
              <a:rPr kumimoji="0" lang="zh-CN" altLang="en-US" sz="1050" b="0" i="0" u="none" strike="noStrike" kern="1050" cap="none" spc="0" normalizeH="0" baseline="0" noProof="0" dirty="0">
                <a:ln>
                  <a:noFill/>
                </a:ln>
                <a:solidFill>
                  <a:sysClr val="windowText" lastClr="000000"/>
                </a:solidFill>
                <a:effectLst/>
                <a:uLnTx/>
                <a:uFillTx/>
                <a:cs typeface="Calibri" panose="020F0502020204030204" pitchFamily="34" charset="0"/>
              </a:rPr>
              <a:t>意识状态下降、镇静药物无法控制的躁动</a:t>
            </a:r>
            <a:endParaRPr kumimoji="0" lang="zh-CN" altLang="en-US" sz="1050" b="0" i="0" u="none" strike="noStrike" kern="1050" cap="none" spc="0" normalizeH="0" baseline="0" noProof="0" dirty="0">
              <a:ln>
                <a:noFill/>
              </a:ln>
              <a:solidFill>
                <a:sysClr val="windowText" lastClr="000000"/>
              </a:solidFill>
              <a:effectLst/>
              <a:uLnTx/>
              <a:uFillTx/>
            </a:endParaRPr>
          </a:p>
          <a:p>
            <a:pPr marL="92075" marR="0" lvl="0" indent="-92075" algn="just" defTabSz="914400" eaLnBrk="1" fontAlgn="auto" latinLnBrk="0" hangingPunct="1">
              <a:spcBef>
                <a:spcPts val="0"/>
              </a:spcBef>
              <a:spcAft>
                <a:spcPts val="600"/>
              </a:spcAft>
              <a:buClr>
                <a:srgbClr val="FFC000"/>
              </a:buClr>
              <a:buSzTx/>
              <a:buFont typeface="Arial" panose="020B0604020202020204" pitchFamily="34" charset="0"/>
              <a:buChar char="•"/>
              <a:defRPr/>
            </a:pPr>
            <a:r>
              <a:rPr kumimoji="0" lang="zh-CN" altLang="en-US" sz="1050" b="0" i="0" u="none" strike="noStrike" kern="1050" cap="none" spc="0" normalizeH="0" baseline="0" noProof="0" dirty="0">
                <a:ln>
                  <a:noFill/>
                </a:ln>
                <a:solidFill>
                  <a:sysClr val="windowText" lastClr="000000"/>
                </a:solidFill>
                <a:effectLst/>
                <a:uLnTx/>
                <a:uFillTx/>
                <a:cs typeface="Calibri" panose="020F0502020204030204" pitchFamily="34" charset="0"/>
              </a:rPr>
              <a:t>显性误吸或反复呕吐</a:t>
            </a:r>
            <a:endParaRPr kumimoji="0" lang="zh-CN" altLang="en-US" sz="1050" b="0" i="0" u="none" strike="noStrike" kern="1050" cap="none" spc="0" normalizeH="0" baseline="0" noProof="0" dirty="0">
              <a:ln>
                <a:noFill/>
              </a:ln>
              <a:solidFill>
                <a:sysClr val="windowText" lastClr="000000"/>
              </a:solidFill>
              <a:effectLst/>
              <a:uLnTx/>
              <a:uFillTx/>
            </a:endParaRPr>
          </a:p>
          <a:p>
            <a:pPr marL="92075" marR="0" lvl="0" indent="-92075" algn="just" defTabSz="914400" eaLnBrk="1" fontAlgn="auto" latinLnBrk="0" hangingPunct="1">
              <a:spcBef>
                <a:spcPts val="0"/>
              </a:spcBef>
              <a:spcAft>
                <a:spcPts val="600"/>
              </a:spcAft>
              <a:buClr>
                <a:srgbClr val="FFC000"/>
              </a:buClr>
              <a:buSzTx/>
              <a:buFont typeface="Arial" panose="020B0604020202020204" pitchFamily="34" charset="0"/>
              <a:buChar char="•"/>
              <a:defRPr/>
            </a:pPr>
            <a:r>
              <a:rPr kumimoji="0" lang="zh-CN" altLang="en-US" sz="1050" b="0" i="0" u="none" strike="noStrike" kern="1050" cap="none" spc="0" normalizeH="0" baseline="0" noProof="0" dirty="0">
                <a:ln>
                  <a:noFill/>
                </a:ln>
                <a:solidFill>
                  <a:sysClr val="windowText" lastClr="000000"/>
                </a:solidFill>
                <a:effectLst/>
                <a:uLnTx/>
                <a:uFillTx/>
                <a:cs typeface="Calibri" panose="020F0502020204030204" pitchFamily="34" charset="0"/>
              </a:rPr>
              <a:t>持续性呼吸道分泌物排出困难</a:t>
            </a:r>
            <a:endParaRPr kumimoji="0" lang="zh-CN" altLang="en-US" sz="1050" b="0" i="0" u="none" strike="noStrike" kern="1050" cap="none" spc="0" normalizeH="0" baseline="0" noProof="0" dirty="0">
              <a:ln>
                <a:noFill/>
              </a:ln>
              <a:solidFill>
                <a:sysClr val="windowText" lastClr="000000"/>
              </a:solidFill>
              <a:effectLst/>
              <a:uLnTx/>
              <a:uFillTx/>
            </a:endParaRPr>
          </a:p>
          <a:p>
            <a:pPr marL="92075" marR="0" lvl="0" indent="-92075" algn="just" defTabSz="914400" eaLnBrk="1" fontAlgn="auto" latinLnBrk="0" hangingPunct="1">
              <a:spcBef>
                <a:spcPts val="0"/>
              </a:spcBef>
              <a:spcAft>
                <a:spcPts val="600"/>
              </a:spcAft>
              <a:buClr>
                <a:srgbClr val="FFC000"/>
              </a:buClr>
              <a:buSzTx/>
              <a:buFont typeface="Arial" panose="020B0604020202020204" pitchFamily="34" charset="0"/>
              <a:buChar char="•"/>
              <a:defRPr/>
            </a:pPr>
            <a:r>
              <a:rPr kumimoji="0" lang="zh-CN" altLang="en-US" sz="1050" b="0" i="0" u="none" strike="noStrike" kern="1050" cap="none" spc="0" normalizeH="0" baseline="0" noProof="0" dirty="0">
                <a:ln>
                  <a:noFill/>
                </a:ln>
                <a:solidFill>
                  <a:sysClr val="windowText" lastClr="000000"/>
                </a:solidFill>
                <a:effectLst/>
                <a:uLnTx/>
                <a:uFillTx/>
                <a:cs typeface="Calibri" panose="020F0502020204030204" pitchFamily="34" charset="0"/>
              </a:rPr>
              <a:t>严重的血流动力学不稳定，补液和血管活性药物均无效</a:t>
            </a:r>
            <a:endParaRPr kumimoji="0" lang="zh-CN" altLang="en-US" sz="1050" b="0" i="0" u="none" strike="noStrike" kern="1050" cap="none" spc="0" normalizeH="0" baseline="0" noProof="0" dirty="0">
              <a:ln>
                <a:noFill/>
              </a:ln>
              <a:solidFill>
                <a:sysClr val="windowText" lastClr="000000"/>
              </a:solidFill>
              <a:effectLst/>
              <a:uLnTx/>
              <a:uFillTx/>
            </a:endParaRPr>
          </a:p>
          <a:p>
            <a:pPr marL="92075" marR="0" lvl="0" indent="-92075" algn="just" defTabSz="914400" eaLnBrk="1" fontAlgn="auto" latinLnBrk="0" hangingPunct="1">
              <a:spcBef>
                <a:spcPts val="0"/>
              </a:spcBef>
              <a:spcAft>
                <a:spcPts val="600"/>
              </a:spcAft>
              <a:buClr>
                <a:srgbClr val="FFC000"/>
              </a:buClr>
              <a:buSzTx/>
              <a:buFont typeface="Arial" panose="020B0604020202020204" pitchFamily="34" charset="0"/>
              <a:buChar char="•"/>
              <a:defRPr/>
            </a:pPr>
            <a:r>
              <a:rPr kumimoji="0" lang="zh-CN" altLang="en-US" sz="1050" b="0" i="0" u="none" strike="noStrike" kern="1050" cap="none" spc="0" normalizeH="0" baseline="0" noProof="0" dirty="0">
                <a:ln>
                  <a:noFill/>
                </a:ln>
                <a:solidFill>
                  <a:sysClr val="windowText" lastClr="000000"/>
                </a:solidFill>
                <a:effectLst/>
                <a:uLnTx/>
                <a:uFillTx/>
                <a:cs typeface="Calibri" panose="020F0502020204030204" pitchFamily="34" charset="0"/>
              </a:rPr>
              <a:t>重度室性或室上性心律失常</a:t>
            </a:r>
            <a:endParaRPr kumimoji="0" lang="zh-CN" altLang="en-US" sz="1050" b="0" i="0" u="none" strike="noStrike" kern="1050" cap="none" spc="0" normalizeH="0" baseline="0" noProof="0" dirty="0">
              <a:ln>
                <a:noFill/>
              </a:ln>
              <a:solidFill>
                <a:sysClr val="windowText" lastClr="000000"/>
              </a:solidFill>
              <a:effectLst/>
              <a:uLnTx/>
              <a:uFillTx/>
            </a:endParaRPr>
          </a:p>
        </p:txBody>
      </p:sp>
      <p:grpSp>
        <p:nvGrpSpPr>
          <p:cNvPr id="22" name="Group 5"/>
          <p:cNvGrpSpPr/>
          <p:nvPr/>
        </p:nvGrpSpPr>
        <p:grpSpPr>
          <a:xfrm>
            <a:off x="10539080" y="0"/>
            <a:ext cx="1652920" cy="1699260"/>
            <a:chOff x="5105399" y="0"/>
            <a:chExt cx="1652920" cy="1699260"/>
          </a:xfrm>
        </p:grpSpPr>
        <p:pic>
          <p:nvPicPr>
            <p:cNvPr id="23"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24"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25"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26" name="Group 9"/>
          <p:cNvGrpSpPr/>
          <p:nvPr/>
        </p:nvGrpSpPr>
        <p:grpSpPr>
          <a:xfrm>
            <a:off x="10446950" y="0"/>
            <a:ext cx="1745050" cy="1652322"/>
            <a:chOff x="10446950" y="0"/>
            <a:chExt cx="1745050" cy="1652322"/>
          </a:xfrm>
        </p:grpSpPr>
        <p:pic>
          <p:nvPicPr>
            <p:cNvPr id="27"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28"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29" name="Group 19"/>
          <p:cNvGrpSpPr/>
          <p:nvPr/>
        </p:nvGrpSpPr>
        <p:grpSpPr>
          <a:xfrm>
            <a:off x="10240225" y="0"/>
            <a:ext cx="1951774" cy="1885964"/>
            <a:chOff x="10240225" y="0"/>
            <a:chExt cx="1951774" cy="1885964"/>
          </a:xfrm>
        </p:grpSpPr>
        <p:pic>
          <p:nvPicPr>
            <p:cNvPr id="30"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31"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32"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4.10 lists 8 criteria for discharge and a checklist for 1-4 weeks and 12-16 weeks follow-up"/>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3" name="Title 2"/>
          <p:cNvSpPr>
            <a:spLocks noGrp="1"/>
          </p:cNvSpPr>
          <p:nvPr>
            <p:ph type="ctrTitle"/>
          </p:nvPr>
        </p:nvSpPr>
        <p:spPr>
          <a:xfrm>
            <a:off x="1524000" y="-2387600"/>
            <a:ext cx="9144000" cy="2387600"/>
          </a:xfrm>
        </p:spPr>
        <p:txBody>
          <a:bodyPr vert="horz" lIns="91440" tIns="45720" rIns="91440" bIns="45720" rtlCol="0" anchor="b">
            <a:normAutofit fontScale="90000"/>
          </a:bodyPr>
          <a:lstStyle/>
          <a:p>
            <a:pPr>
              <a:lnSpc>
                <a:spcPct val="100000"/>
              </a:lnSpc>
            </a:pPr>
            <a:r>
              <a:rPr lang="en-AU" dirty="0">
                <a:latin typeface="+mj-lt"/>
                <a:ea typeface="+mn-ea"/>
              </a:rPr>
              <a:t>Discharge criteria and recommendations for follow-up</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7" name="Picture 6"/>
          <p:cNvPicPr>
            <a:picLocks noChangeAspect="1"/>
          </p:cNvPicPr>
          <p:nvPr/>
        </p:nvPicPr>
        <p:blipFill rotWithShape="1">
          <a:blip r:embed="rId2"/>
          <a:srcRect l="4442" t="12807" r="4868" b="29687"/>
          <a:stretch>
            <a:fillRect/>
          </a:stretch>
        </p:blipFill>
        <p:spPr bwMode="auto">
          <a:xfrm>
            <a:off x="2783205" y="710565"/>
            <a:ext cx="6625590" cy="5436870"/>
          </a:xfrm>
          <a:prstGeom prst="rect">
            <a:avLst/>
          </a:prstGeom>
          <a:ln>
            <a:noFill/>
          </a:ln>
        </p:spPr>
      </p:pic>
      <p:sp>
        <p:nvSpPr>
          <p:cNvPr id="2" name="文本框 1045698436"/>
          <p:cNvSpPr txBox="1"/>
          <p:nvPr/>
        </p:nvSpPr>
        <p:spPr>
          <a:xfrm>
            <a:off x="3111500" y="1025525"/>
            <a:ext cx="5181600" cy="246221"/>
          </a:xfrm>
          <a:prstGeom prst="rect">
            <a:avLst/>
          </a:prstGeom>
          <a:solidFill>
            <a:srgbClr val="374459"/>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r>
              <a:rPr lang="zh-CN" sz="1600" b="1" kern="1050" dirty="0">
                <a:solidFill>
                  <a:srgbClr val="FFFFFF"/>
                </a:solidFill>
                <a:effectLst/>
                <a:cs typeface="Calibri" panose="020F0502020204030204" pitchFamily="34" charset="0"/>
              </a:rPr>
              <a:t>出院标准和随访建议</a:t>
            </a:r>
            <a:endParaRPr lang="zh-CN" sz="1050" kern="1050" dirty="0">
              <a:effectLst/>
            </a:endParaRPr>
          </a:p>
        </p:txBody>
      </p:sp>
      <p:sp>
        <p:nvSpPr>
          <p:cNvPr id="20" name="文本框 1515889782"/>
          <p:cNvSpPr txBox="1"/>
          <p:nvPr/>
        </p:nvSpPr>
        <p:spPr>
          <a:xfrm>
            <a:off x="8473350" y="1215707"/>
            <a:ext cx="755968" cy="161583"/>
          </a:xfrm>
          <a:prstGeom prst="rect">
            <a:avLst/>
          </a:prstGeom>
          <a:solidFill>
            <a:srgbClr val="374459"/>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r>
              <a:rPr lang="zh-CN" sz="1050" b="1" kern="1050" dirty="0">
                <a:solidFill>
                  <a:srgbClr val="FFFFFF"/>
                </a:solidFill>
                <a:effectLst/>
                <a:cs typeface="Calibri" panose="020F0502020204030204" pitchFamily="34" charset="0"/>
              </a:rPr>
              <a:t>图</a:t>
            </a:r>
            <a:r>
              <a:rPr lang="en-US" sz="1050" b="1" kern="1050" dirty="0">
                <a:solidFill>
                  <a:srgbClr val="FFFFFF"/>
                </a:solidFill>
                <a:effectLst/>
              </a:rPr>
              <a:t>4.10</a:t>
            </a:r>
            <a:endParaRPr lang="zh-CN" sz="1050" kern="1050" dirty="0">
              <a:effectLst/>
            </a:endParaRPr>
          </a:p>
        </p:txBody>
      </p:sp>
      <p:sp>
        <p:nvSpPr>
          <p:cNvPr id="21" name="文本框 83"/>
          <p:cNvSpPr txBox="1"/>
          <p:nvPr/>
        </p:nvSpPr>
        <p:spPr>
          <a:xfrm>
            <a:off x="3276896" y="1650774"/>
            <a:ext cx="2730499" cy="1384995"/>
          </a:xfrm>
          <a:prstGeom prst="rect">
            <a:avLst/>
          </a:prstGeom>
          <a:solidFill>
            <a:schemeClr val="bg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93345" indent="-93345" algn="just">
              <a:spcAft>
                <a:spcPts val="800"/>
              </a:spcAft>
            </a:pPr>
            <a:r>
              <a:rPr lang="en-US" sz="1000" kern="1050" dirty="0">
                <a:solidFill>
                  <a:srgbClr val="1F3661"/>
                </a:solidFill>
                <a:effectLst/>
              </a:rPr>
              <a:t>1.</a:t>
            </a:r>
            <a:r>
              <a:rPr lang="zh-CN" sz="1000" kern="1050" dirty="0">
                <a:solidFill>
                  <a:srgbClr val="1F3661"/>
                </a:solidFill>
                <a:effectLst/>
                <a:cs typeface="Calibri" panose="020F0502020204030204" pitchFamily="34" charset="0"/>
              </a:rPr>
              <a:t>全面回顾所有临床和实验室数据</a:t>
            </a:r>
            <a:endParaRPr lang="zh-CN" sz="1050" kern="1050" dirty="0">
              <a:solidFill>
                <a:srgbClr val="1F3661"/>
              </a:solidFill>
              <a:effectLst/>
            </a:endParaRPr>
          </a:p>
          <a:p>
            <a:pPr marL="93345" indent="-93345" algn="just">
              <a:spcAft>
                <a:spcPts val="800"/>
              </a:spcAft>
            </a:pPr>
            <a:r>
              <a:rPr lang="en-US" sz="1000" kern="1050" dirty="0">
                <a:solidFill>
                  <a:srgbClr val="1F3661"/>
                </a:solidFill>
                <a:effectLst/>
              </a:rPr>
              <a:t>2.</a:t>
            </a:r>
            <a:r>
              <a:rPr lang="zh-CN" sz="1000" kern="1050" dirty="0">
                <a:solidFill>
                  <a:srgbClr val="1F3661"/>
                </a:solidFill>
                <a:effectLst/>
                <a:cs typeface="Calibri" panose="020F0502020204030204" pitchFamily="34" charset="0"/>
              </a:rPr>
              <a:t>检查维持治疗（请参见</a:t>
            </a:r>
            <a:r>
              <a:rPr lang="zh-CN" sz="1000" b="1" kern="1050" dirty="0">
                <a:solidFill>
                  <a:srgbClr val="1F3661"/>
                </a:solidFill>
                <a:effectLst/>
                <a:cs typeface="Calibri" panose="020F0502020204030204" pitchFamily="34" charset="0"/>
              </a:rPr>
              <a:t>图</a:t>
            </a:r>
            <a:r>
              <a:rPr lang="en-US" sz="1000" b="1" kern="1050" dirty="0">
                <a:solidFill>
                  <a:srgbClr val="1F3661"/>
                </a:solidFill>
                <a:effectLst/>
              </a:rPr>
              <a:t>3.9</a:t>
            </a:r>
            <a:r>
              <a:rPr lang="zh-CN" sz="1000" kern="1050" dirty="0">
                <a:solidFill>
                  <a:srgbClr val="1F3661"/>
                </a:solidFill>
                <a:effectLst/>
                <a:cs typeface="Calibri" panose="020F0502020204030204" pitchFamily="34" charset="0"/>
              </a:rPr>
              <a:t>，血嗜酸性粒细胞升高的患者应在出院时接受</a:t>
            </a:r>
            <a:r>
              <a:rPr lang="en-US" sz="1000" kern="1050" dirty="0">
                <a:solidFill>
                  <a:srgbClr val="1F3661"/>
                </a:solidFill>
                <a:effectLst/>
              </a:rPr>
              <a:t>LABA+LAMA+ICS</a:t>
            </a:r>
            <a:r>
              <a:rPr lang="zh-CN" sz="1000" kern="1050" dirty="0">
                <a:solidFill>
                  <a:srgbClr val="1F3661"/>
                </a:solidFill>
                <a:effectLst/>
                <a:cs typeface="Calibri" panose="020F0502020204030204" pitchFamily="34" charset="0"/>
              </a:rPr>
              <a:t>治疗）</a:t>
            </a:r>
            <a:endParaRPr lang="zh-CN" sz="1050" kern="1050" dirty="0">
              <a:solidFill>
                <a:srgbClr val="1F3661"/>
              </a:solidFill>
              <a:effectLst/>
            </a:endParaRPr>
          </a:p>
          <a:p>
            <a:pPr marL="93345" indent="-93345" algn="just">
              <a:spcAft>
                <a:spcPts val="800"/>
              </a:spcAft>
            </a:pPr>
            <a:r>
              <a:rPr lang="en-US" sz="1000" kern="1050" dirty="0">
                <a:solidFill>
                  <a:srgbClr val="1F3661"/>
                </a:solidFill>
                <a:effectLst/>
              </a:rPr>
              <a:t>3.</a:t>
            </a:r>
            <a:r>
              <a:rPr lang="zh-CN" sz="1000" kern="1050" dirty="0">
                <a:solidFill>
                  <a:srgbClr val="1F3661"/>
                </a:solidFill>
                <a:effectLst/>
                <a:cs typeface="Calibri" panose="020F0502020204030204" pitchFamily="34" charset="0"/>
              </a:rPr>
              <a:t>重新评估吸入技术</a:t>
            </a:r>
            <a:endParaRPr lang="zh-CN" sz="1050" kern="1050" dirty="0">
              <a:solidFill>
                <a:srgbClr val="1F3661"/>
              </a:solidFill>
              <a:effectLst/>
            </a:endParaRPr>
          </a:p>
          <a:p>
            <a:pPr marL="93345" indent="-93345" algn="just">
              <a:spcAft>
                <a:spcPts val="800"/>
              </a:spcAft>
            </a:pPr>
            <a:r>
              <a:rPr lang="en-US" sz="1000" kern="1050" dirty="0">
                <a:solidFill>
                  <a:srgbClr val="1F3661"/>
                </a:solidFill>
                <a:effectLst/>
              </a:rPr>
              <a:t>4.</a:t>
            </a:r>
            <a:r>
              <a:rPr lang="zh-CN" sz="1000" kern="1050" dirty="0">
                <a:solidFill>
                  <a:srgbClr val="1F3661"/>
                </a:solidFill>
                <a:effectLst/>
                <a:cs typeface="Calibri" panose="020F0502020204030204" pitchFamily="34" charset="0"/>
              </a:rPr>
              <a:t>确保患者知晓停用急性期治疗药物（糖皮质激素和</a:t>
            </a:r>
            <a:r>
              <a:rPr lang="en-US" sz="1000" kern="1050" dirty="0">
                <a:solidFill>
                  <a:srgbClr val="1F3661"/>
                </a:solidFill>
                <a:effectLst/>
              </a:rPr>
              <a:t>/</a:t>
            </a:r>
            <a:r>
              <a:rPr lang="zh-CN" sz="1000" kern="1050" dirty="0">
                <a:solidFill>
                  <a:srgbClr val="1F3661"/>
                </a:solidFill>
                <a:effectLst/>
                <a:cs typeface="Calibri" panose="020F0502020204030204" pitchFamily="34" charset="0"/>
              </a:rPr>
              <a:t>或抗生素）的情况</a:t>
            </a:r>
            <a:endParaRPr lang="zh-CN" sz="1050" kern="1050" dirty="0">
              <a:solidFill>
                <a:srgbClr val="1F3661"/>
              </a:solidFill>
              <a:effectLst/>
            </a:endParaRPr>
          </a:p>
        </p:txBody>
      </p:sp>
      <p:sp>
        <p:nvSpPr>
          <p:cNvPr id="23" name="文本框 1045698432"/>
          <p:cNvSpPr txBox="1"/>
          <p:nvPr/>
        </p:nvSpPr>
        <p:spPr>
          <a:xfrm>
            <a:off x="3645649" y="3192027"/>
            <a:ext cx="1675651" cy="169277"/>
          </a:xfrm>
          <a:prstGeom prst="rect">
            <a:avLst/>
          </a:prstGeom>
          <a:solidFill>
            <a:srgbClr val="D2D1D6"/>
          </a:solidFill>
          <a:ln w="6350">
            <a:noFill/>
          </a:ln>
          <a:effectLst/>
        </p:spPr>
        <p:txBody>
          <a:bodyPr rot="0" spcFirstLastPara="0" vert="horz" wrap="square" lIns="0" tIns="0" rIns="0" bIns="0" numCol="1" spcCol="0" rtlCol="0" fromWordArt="0" anchor="t" anchorCtr="0" forceAA="0" compatLnSpc="1">
            <a:spAutoFit/>
          </a:bodyPr>
          <a:lstStyle/>
          <a:p>
            <a:pPr marL="0" marR="0" lvl="0" indent="0" algn="ctr" defTabSz="914400" eaLnBrk="1" fontAlgn="auto" latinLnBrk="0" hangingPunct="1">
              <a:spcBef>
                <a:spcPts val="0"/>
              </a:spcBef>
              <a:spcAft>
                <a:spcPts val="0"/>
              </a:spcAft>
              <a:buClrTx/>
              <a:buSzTx/>
              <a:buFontTx/>
              <a:buNone/>
              <a:defRPr/>
            </a:pPr>
            <a:r>
              <a:rPr kumimoji="0" lang="en-US" altLang="zh-CN" sz="1100" b="1" i="0" u="none" strike="noStrike" kern="1050" cap="none" spc="0" normalizeH="0" baseline="0" noProof="0" dirty="0">
                <a:ln>
                  <a:noFill/>
                </a:ln>
                <a:solidFill>
                  <a:srgbClr val="1F3661"/>
                </a:solidFill>
                <a:effectLst/>
                <a:uLnTx/>
                <a:uFillTx/>
                <a:cs typeface="Calibri" panose="020F0502020204030204" pitchFamily="34" charset="0"/>
              </a:rPr>
              <a:t>1~4</a:t>
            </a:r>
            <a:r>
              <a:rPr kumimoji="0" lang="zh-CN" altLang="en-US" sz="1100" b="1" i="0" u="none" strike="noStrike" kern="1050" cap="none" spc="0" normalizeH="0" baseline="0" noProof="0" dirty="0">
                <a:ln>
                  <a:noFill/>
                </a:ln>
                <a:solidFill>
                  <a:srgbClr val="1F3661"/>
                </a:solidFill>
                <a:effectLst/>
                <a:uLnTx/>
                <a:uFillTx/>
                <a:cs typeface="Calibri" panose="020F0502020204030204" pitchFamily="34" charset="0"/>
              </a:rPr>
              <a:t>周随访</a:t>
            </a:r>
            <a:endParaRPr kumimoji="0" lang="zh-CN" altLang="en-US" sz="1100" b="1" i="0" u="none" strike="noStrike" kern="1050" cap="none" spc="0" normalizeH="0" baseline="0" noProof="0" dirty="0">
              <a:ln>
                <a:noFill/>
              </a:ln>
              <a:solidFill>
                <a:srgbClr val="1F3661"/>
              </a:solidFill>
              <a:effectLst/>
              <a:uLnTx/>
              <a:uFillTx/>
              <a:cs typeface="Calibri" panose="020F0502020204030204" pitchFamily="34" charset="0"/>
            </a:endParaRPr>
          </a:p>
        </p:txBody>
      </p:sp>
      <p:sp>
        <p:nvSpPr>
          <p:cNvPr id="24" name="文本框 1045698432"/>
          <p:cNvSpPr txBox="1"/>
          <p:nvPr/>
        </p:nvSpPr>
        <p:spPr>
          <a:xfrm>
            <a:off x="6693649" y="3192027"/>
            <a:ext cx="1675651" cy="169277"/>
          </a:xfrm>
          <a:prstGeom prst="rect">
            <a:avLst/>
          </a:prstGeom>
          <a:solidFill>
            <a:srgbClr val="FBEED6"/>
          </a:solidFill>
          <a:ln w="6350">
            <a:noFill/>
          </a:ln>
          <a:effectLst/>
        </p:spPr>
        <p:txBody>
          <a:bodyPr rot="0" spcFirstLastPara="0" vert="horz" wrap="square" lIns="0" tIns="0" rIns="0" bIns="0" numCol="1" spcCol="0" rtlCol="0" fromWordArt="0" anchor="t" anchorCtr="0" forceAA="0" compatLnSpc="1">
            <a:spAutoFit/>
          </a:bodyPr>
          <a:lstStyle/>
          <a:p>
            <a:pPr algn="ctr"/>
            <a:r>
              <a:rPr lang="en-US" altLang="zh-CN" sz="1100" b="1" kern="1050" dirty="0">
                <a:solidFill>
                  <a:srgbClr val="1F3661"/>
                </a:solidFill>
                <a:effectLst/>
              </a:rPr>
              <a:t>12~16</a:t>
            </a:r>
            <a:r>
              <a:rPr lang="en-US" altLang="zh-CN" sz="1100" b="1" kern="1050" dirty="0">
                <a:solidFill>
                  <a:srgbClr val="1F3661"/>
                </a:solidFill>
                <a:effectLst/>
                <a:cs typeface="Calibri" panose="020F0502020204030204" pitchFamily="34" charset="0"/>
              </a:rPr>
              <a:t>周随访</a:t>
            </a:r>
            <a:endParaRPr lang="zh-CN" altLang="zh-CN" sz="1050" kern="1050" dirty="0">
              <a:solidFill>
                <a:srgbClr val="1F3661"/>
              </a:solidFill>
              <a:effectLst/>
            </a:endParaRPr>
          </a:p>
        </p:txBody>
      </p:sp>
      <p:sp>
        <p:nvSpPr>
          <p:cNvPr id="26" name="文本框 25"/>
          <p:cNvSpPr txBox="1"/>
          <p:nvPr/>
        </p:nvSpPr>
        <p:spPr>
          <a:xfrm>
            <a:off x="3349625" y="3562665"/>
            <a:ext cx="2479675" cy="2031325"/>
          </a:xfrm>
          <a:prstGeom prst="rect">
            <a:avLst/>
          </a:prstGeom>
          <a:solidFill>
            <a:srgbClr val="D2D1D6"/>
          </a:solidFill>
        </p:spPr>
        <p:txBody>
          <a:bodyPr wrap="square">
            <a:spAutoFit/>
          </a:bodyPr>
          <a:lstStyle/>
          <a:p>
            <a:pPr marL="93345" indent="-93345" algn="just">
              <a:spcAft>
                <a:spcPts val="600"/>
              </a:spcAft>
              <a:buClr>
                <a:srgbClr val="1F3661"/>
              </a:buClr>
              <a:buFont typeface="Arial" panose="020B0604020202020204" pitchFamily="34" charset="0"/>
              <a:buChar char="•"/>
            </a:pPr>
            <a:r>
              <a:rPr lang="zh-CN" altLang="zh-CN" sz="1200" kern="1050" dirty="0">
                <a:effectLst/>
                <a:cs typeface="Calibri" panose="020F0502020204030204" pitchFamily="34" charset="0"/>
              </a:rPr>
              <a:t>评估患者应对日常环境的能力</a:t>
            </a:r>
            <a:endParaRPr lang="zh-CN" altLang="zh-CN" sz="1200" kern="1050" dirty="0">
              <a:effectLst/>
            </a:endParaRPr>
          </a:p>
          <a:p>
            <a:pPr marL="93345" indent="-93345" algn="just">
              <a:spcAft>
                <a:spcPts val="600"/>
              </a:spcAft>
              <a:buClr>
                <a:srgbClr val="1F3661"/>
              </a:buClr>
              <a:buFont typeface="Arial" panose="020B0604020202020204" pitchFamily="34" charset="0"/>
              <a:buChar char="•"/>
            </a:pPr>
            <a:r>
              <a:rPr lang="zh-CN" altLang="zh-CN" sz="1200" kern="1050" dirty="0">
                <a:effectLst/>
                <a:cs typeface="Calibri" panose="020F0502020204030204" pitchFamily="34" charset="0"/>
              </a:rPr>
              <a:t>回顾并理解治疗方案</a:t>
            </a:r>
            <a:endParaRPr lang="zh-CN" altLang="zh-CN" sz="1200" kern="1050" dirty="0">
              <a:effectLst/>
            </a:endParaRPr>
          </a:p>
          <a:p>
            <a:pPr marL="93345" indent="-93345" algn="just">
              <a:spcAft>
                <a:spcPts val="600"/>
              </a:spcAft>
              <a:buClr>
                <a:srgbClr val="1F3661"/>
              </a:buClr>
              <a:buFont typeface="Arial" panose="020B0604020202020204" pitchFamily="34" charset="0"/>
              <a:buChar char="•"/>
            </a:pPr>
            <a:r>
              <a:rPr lang="zh-CN" altLang="zh-CN" sz="1200" kern="1050" dirty="0">
                <a:effectLst/>
                <a:cs typeface="Calibri" panose="020F0502020204030204" pitchFamily="34" charset="0"/>
              </a:rPr>
              <a:t>重新评估吸入技术</a:t>
            </a:r>
            <a:endParaRPr lang="zh-CN" altLang="zh-CN" sz="1200" kern="1050" dirty="0">
              <a:effectLst/>
            </a:endParaRPr>
          </a:p>
          <a:p>
            <a:pPr marL="93345" indent="-93345" algn="just">
              <a:spcAft>
                <a:spcPts val="600"/>
              </a:spcAft>
              <a:buClr>
                <a:srgbClr val="1F3661"/>
              </a:buClr>
              <a:buFont typeface="Arial" panose="020B0604020202020204" pitchFamily="34" charset="0"/>
              <a:buChar char="•"/>
            </a:pPr>
            <a:r>
              <a:rPr lang="zh-CN" altLang="zh-CN" sz="1200" kern="1050" dirty="0">
                <a:effectLst/>
                <a:cs typeface="Calibri" panose="020F0502020204030204" pitchFamily="34" charset="0"/>
              </a:rPr>
              <a:t>重新评估对长期氧疗的需求</a:t>
            </a:r>
            <a:endParaRPr lang="zh-CN" altLang="zh-CN" sz="1200" kern="1050" dirty="0">
              <a:effectLst/>
            </a:endParaRPr>
          </a:p>
          <a:p>
            <a:pPr marL="93345" indent="-93345" algn="just">
              <a:spcAft>
                <a:spcPts val="600"/>
              </a:spcAft>
              <a:buClr>
                <a:srgbClr val="1F3661"/>
              </a:buClr>
              <a:buFont typeface="Arial" panose="020B0604020202020204" pitchFamily="34" charset="0"/>
              <a:buChar char="•"/>
            </a:pPr>
            <a:r>
              <a:rPr lang="zh-CN" altLang="zh-CN" sz="1200" kern="1050" dirty="0">
                <a:effectLst/>
                <a:cs typeface="Calibri" panose="020F0502020204030204" pitchFamily="34" charset="0"/>
              </a:rPr>
              <a:t>记录进行体力活动的能力，并考虑可行肺康复</a:t>
            </a:r>
            <a:endParaRPr lang="zh-CN" altLang="zh-CN" sz="1200" kern="1050" dirty="0">
              <a:effectLst/>
            </a:endParaRPr>
          </a:p>
          <a:p>
            <a:pPr marL="93345" indent="-93345" algn="just">
              <a:spcAft>
                <a:spcPts val="600"/>
              </a:spcAft>
              <a:buClr>
                <a:srgbClr val="1F3661"/>
              </a:buClr>
              <a:buFont typeface="Arial" panose="020B0604020202020204" pitchFamily="34" charset="0"/>
              <a:buChar char="•"/>
            </a:pPr>
            <a:r>
              <a:rPr lang="zh-CN" altLang="zh-CN" sz="1200" kern="1050" dirty="0">
                <a:effectLst/>
                <a:cs typeface="Calibri" panose="020F0502020204030204" pitchFamily="34" charset="0"/>
              </a:rPr>
              <a:t>记录症状：</a:t>
            </a:r>
            <a:r>
              <a:rPr lang="en-US" altLang="zh-CN" sz="1200" kern="1050" dirty="0">
                <a:effectLst/>
              </a:rPr>
              <a:t>CAAT™</a:t>
            </a:r>
            <a:r>
              <a:rPr lang="zh-CN" altLang="zh-CN" sz="1200" kern="1050" dirty="0">
                <a:effectLst/>
                <a:cs typeface="Calibri" panose="020F0502020204030204" pitchFamily="34" charset="0"/>
              </a:rPr>
              <a:t>或</a:t>
            </a:r>
            <a:r>
              <a:rPr lang="en-US" altLang="zh-CN" sz="1200" kern="1050" dirty="0" err="1">
                <a:effectLst/>
              </a:rPr>
              <a:t>mMRC</a:t>
            </a:r>
            <a:endParaRPr lang="zh-CN" altLang="zh-CN" sz="1200" kern="1050" dirty="0">
              <a:effectLst/>
            </a:endParaRPr>
          </a:p>
          <a:p>
            <a:pPr marL="93345" indent="-93345" algn="just">
              <a:spcAft>
                <a:spcPts val="600"/>
              </a:spcAft>
              <a:buClr>
                <a:srgbClr val="1F3661"/>
              </a:buClr>
              <a:buFont typeface="Arial" panose="020B0604020202020204" pitchFamily="34" charset="0"/>
              <a:buChar char="•"/>
            </a:pPr>
            <a:r>
              <a:rPr lang="en-US" altLang="zh-CN" sz="1200" kern="1050" dirty="0" err="1" smtClean="0">
                <a:effectLst/>
                <a:cs typeface="Calibri" panose="020F0502020204030204" pitchFamily="34" charset="0"/>
              </a:rPr>
              <a:t>确定合并症的状态</a:t>
            </a:r>
            <a:endParaRPr lang="zh-CN" altLang="zh-CN" sz="1200" kern="1050" dirty="0">
              <a:effectLst/>
            </a:endParaRPr>
          </a:p>
        </p:txBody>
      </p:sp>
      <p:sp>
        <p:nvSpPr>
          <p:cNvPr id="27" name="文本框 26"/>
          <p:cNvSpPr txBox="1"/>
          <p:nvPr/>
        </p:nvSpPr>
        <p:spPr>
          <a:xfrm>
            <a:off x="6384925" y="3537265"/>
            <a:ext cx="2479675" cy="2292935"/>
          </a:xfrm>
          <a:prstGeom prst="rect">
            <a:avLst/>
          </a:prstGeom>
          <a:solidFill>
            <a:srgbClr val="FBEED6"/>
          </a:solidFill>
        </p:spPr>
        <p:txBody>
          <a:bodyPr wrap="square">
            <a:spAutoFit/>
          </a:bodyPr>
          <a:lstStyle/>
          <a:p>
            <a:pPr marL="93345" indent="-93345" algn="just">
              <a:spcAft>
                <a:spcPts val="600"/>
              </a:spcAft>
              <a:buClr>
                <a:srgbClr val="1F3661"/>
              </a:buClr>
              <a:buFont typeface="Arial" panose="020B0604020202020204" pitchFamily="34" charset="0"/>
              <a:buChar char="•"/>
            </a:pPr>
            <a:r>
              <a:rPr lang="zh-CN" altLang="en-US" sz="1200" kern="1050" dirty="0">
                <a:effectLst/>
                <a:cs typeface="Calibri" panose="020F0502020204030204" pitchFamily="34" charset="0"/>
              </a:rPr>
              <a:t>评估患者应对日常环境的能力</a:t>
            </a:r>
            <a:endParaRPr lang="zh-CN" altLang="en-US" sz="1200" kern="1050" dirty="0">
              <a:effectLst/>
              <a:cs typeface="Calibri" panose="020F0502020204030204" pitchFamily="34" charset="0"/>
            </a:endParaRPr>
          </a:p>
          <a:p>
            <a:pPr marL="93345" indent="-93345" algn="just">
              <a:spcAft>
                <a:spcPts val="600"/>
              </a:spcAft>
              <a:buClr>
                <a:srgbClr val="1F3661"/>
              </a:buClr>
              <a:buFont typeface="Arial" panose="020B0604020202020204" pitchFamily="34" charset="0"/>
              <a:buChar char="•"/>
            </a:pPr>
            <a:r>
              <a:rPr lang="zh-CN" altLang="en-US" sz="1200" kern="1050" dirty="0">
                <a:effectLst/>
                <a:cs typeface="Calibri" panose="020F0502020204030204" pitchFamily="34" charset="0"/>
              </a:rPr>
              <a:t>回顾并理解治疗方案</a:t>
            </a:r>
            <a:endParaRPr lang="zh-CN" altLang="en-US" sz="1200" kern="1050" dirty="0">
              <a:effectLst/>
              <a:cs typeface="Calibri" panose="020F0502020204030204" pitchFamily="34" charset="0"/>
            </a:endParaRPr>
          </a:p>
          <a:p>
            <a:pPr marL="93345" indent="-93345" algn="just">
              <a:spcAft>
                <a:spcPts val="600"/>
              </a:spcAft>
              <a:buClr>
                <a:srgbClr val="1F3661"/>
              </a:buClr>
              <a:buFont typeface="Arial" panose="020B0604020202020204" pitchFamily="34" charset="0"/>
              <a:buChar char="•"/>
            </a:pPr>
            <a:r>
              <a:rPr lang="zh-CN" altLang="en-US" sz="1200" kern="1050" dirty="0">
                <a:effectLst/>
                <a:cs typeface="Calibri" panose="020F0502020204030204" pitchFamily="34" charset="0"/>
              </a:rPr>
              <a:t>重新评估吸入技术</a:t>
            </a:r>
            <a:endParaRPr lang="zh-CN" altLang="en-US" sz="1200" kern="1050" dirty="0">
              <a:effectLst/>
              <a:cs typeface="Calibri" panose="020F0502020204030204" pitchFamily="34" charset="0"/>
            </a:endParaRPr>
          </a:p>
          <a:p>
            <a:pPr marL="93345" indent="-93345" algn="just">
              <a:spcAft>
                <a:spcPts val="600"/>
              </a:spcAft>
              <a:buClr>
                <a:srgbClr val="1F3661"/>
              </a:buClr>
              <a:buFont typeface="Arial" panose="020B0604020202020204" pitchFamily="34" charset="0"/>
              <a:buChar char="•"/>
            </a:pPr>
            <a:r>
              <a:rPr lang="zh-CN" altLang="en-US" sz="1200" kern="1050" dirty="0">
                <a:effectLst/>
                <a:cs typeface="Calibri" panose="020F0502020204030204" pitchFamily="34" charset="0"/>
              </a:rPr>
              <a:t>重新评估对长期氧疗的需求</a:t>
            </a:r>
            <a:endParaRPr lang="zh-CN" altLang="en-US" sz="1200" kern="1050" dirty="0">
              <a:effectLst/>
              <a:cs typeface="Calibri" panose="020F0502020204030204" pitchFamily="34" charset="0"/>
            </a:endParaRPr>
          </a:p>
          <a:p>
            <a:pPr marL="93345" indent="-93345" algn="just">
              <a:spcAft>
                <a:spcPts val="600"/>
              </a:spcAft>
              <a:buClr>
                <a:srgbClr val="1F3661"/>
              </a:buClr>
              <a:buFont typeface="Arial" panose="020B0604020202020204" pitchFamily="34" charset="0"/>
              <a:buChar char="•"/>
            </a:pPr>
            <a:r>
              <a:rPr lang="zh-CN" altLang="en-US" sz="1200" kern="1050" dirty="0">
                <a:effectLst/>
                <a:cs typeface="Calibri" panose="020F0502020204030204" pitchFamily="34" charset="0"/>
              </a:rPr>
              <a:t>记录进行体力活动和日常活动的能力</a:t>
            </a:r>
            <a:endParaRPr lang="zh-CN" altLang="en-US" sz="1200" kern="1050" dirty="0">
              <a:effectLst/>
              <a:cs typeface="Calibri" panose="020F0502020204030204" pitchFamily="34" charset="0"/>
            </a:endParaRPr>
          </a:p>
          <a:p>
            <a:pPr marL="93345" indent="-93345" algn="just">
              <a:spcAft>
                <a:spcPts val="600"/>
              </a:spcAft>
              <a:buClr>
                <a:srgbClr val="1F3661"/>
              </a:buClr>
              <a:buFont typeface="Arial" panose="020B0604020202020204" pitchFamily="34" charset="0"/>
              <a:buChar char="•"/>
            </a:pPr>
            <a:r>
              <a:rPr lang="zh-CN" altLang="en-US" sz="1200" kern="1050" dirty="0">
                <a:effectLst/>
                <a:cs typeface="Calibri" panose="020F0502020204030204" pitchFamily="34" charset="0"/>
              </a:rPr>
              <a:t>肺量计检查：</a:t>
            </a:r>
            <a:r>
              <a:rPr lang="en-US" altLang="zh-CN" sz="1200" kern="1050" dirty="0">
                <a:effectLst/>
                <a:cs typeface="Calibri" panose="020F0502020204030204" pitchFamily="34" charset="0"/>
              </a:rPr>
              <a:t>FEV</a:t>
            </a:r>
            <a:r>
              <a:rPr lang="en-US" altLang="zh-CN" sz="1200" kern="1050" baseline="-25000" dirty="0">
                <a:effectLst/>
                <a:cs typeface="Calibri" panose="020F0502020204030204" pitchFamily="34" charset="0"/>
              </a:rPr>
              <a:t>1</a:t>
            </a:r>
            <a:endParaRPr lang="en-US" altLang="zh-CN" sz="1200" kern="1050" baseline="-25000" dirty="0">
              <a:effectLst/>
              <a:cs typeface="Calibri" panose="020F0502020204030204" pitchFamily="34" charset="0"/>
            </a:endParaRPr>
          </a:p>
          <a:p>
            <a:pPr marL="93345" indent="-93345" algn="just">
              <a:spcAft>
                <a:spcPts val="600"/>
              </a:spcAft>
              <a:buClr>
                <a:srgbClr val="1F3661"/>
              </a:buClr>
              <a:buFont typeface="Arial" panose="020B0604020202020204" pitchFamily="34" charset="0"/>
              <a:buChar char="•"/>
            </a:pPr>
            <a:r>
              <a:rPr lang="zh-CN" altLang="en-US" sz="1200" kern="1050" dirty="0">
                <a:effectLst/>
                <a:cs typeface="Calibri" panose="020F0502020204030204" pitchFamily="34" charset="0"/>
              </a:rPr>
              <a:t>记录症状：</a:t>
            </a:r>
            <a:r>
              <a:rPr lang="en-US" altLang="zh-CN" sz="1200" kern="1050" dirty="0">
                <a:effectLst/>
                <a:cs typeface="Calibri" panose="020F0502020204030204" pitchFamily="34" charset="0"/>
              </a:rPr>
              <a:t>CAAT™</a:t>
            </a:r>
            <a:r>
              <a:rPr lang="zh-CN" altLang="en-US" sz="1200" kern="1050" dirty="0">
                <a:effectLst/>
                <a:cs typeface="Calibri" panose="020F0502020204030204" pitchFamily="34" charset="0"/>
              </a:rPr>
              <a:t>或</a:t>
            </a:r>
            <a:r>
              <a:rPr lang="en-US" altLang="zh-CN" sz="1200" kern="1050" dirty="0" err="1">
                <a:effectLst/>
                <a:cs typeface="Calibri" panose="020F0502020204030204" pitchFamily="34" charset="0"/>
              </a:rPr>
              <a:t>mMRC</a:t>
            </a:r>
            <a:endParaRPr lang="en-US" altLang="zh-CN" sz="1200" kern="1050" dirty="0">
              <a:effectLst/>
              <a:cs typeface="Calibri" panose="020F0502020204030204" pitchFamily="34" charset="0"/>
            </a:endParaRPr>
          </a:p>
          <a:p>
            <a:pPr marL="93345" indent="-93345" algn="just">
              <a:spcAft>
                <a:spcPts val="600"/>
              </a:spcAft>
              <a:buClr>
                <a:srgbClr val="1F3661"/>
              </a:buClr>
              <a:buFont typeface="Arial" panose="020B0604020202020204" pitchFamily="34" charset="0"/>
              <a:buChar char="•"/>
            </a:pPr>
            <a:r>
              <a:rPr lang="zh-CN" altLang="en-US" sz="1200" kern="1050" dirty="0">
                <a:effectLst/>
                <a:cs typeface="Calibri" panose="020F0502020204030204" pitchFamily="34" charset="0"/>
              </a:rPr>
              <a:t>确定合并症的状态</a:t>
            </a:r>
            <a:endParaRPr lang="zh-CN" altLang="en-US" sz="1200" kern="1050" dirty="0">
              <a:effectLst/>
              <a:cs typeface="Calibri" panose="020F0502020204030204" pitchFamily="34" charset="0"/>
            </a:endParaRPr>
          </a:p>
        </p:txBody>
      </p:sp>
      <p:sp>
        <p:nvSpPr>
          <p:cNvPr id="28" name="文本框 83"/>
          <p:cNvSpPr txBox="1"/>
          <p:nvPr/>
        </p:nvSpPr>
        <p:spPr>
          <a:xfrm>
            <a:off x="6200775" y="1650774"/>
            <a:ext cx="2663825" cy="1421765"/>
          </a:xfrm>
          <a:prstGeom prst="rect">
            <a:avLst/>
          </a:prstGeom>
          <a:solidFill>
            <a:schemeClr val="bg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93345" indent="-93345" algn="just">
              <a:spcAft>
                <a:spcPts val="800"/>
              </a:spcAft>
            </a:pPr>
            <a:r>
              <a:rPr lang="en-US" sz="1000" kern="1050" dirty="0">
                <a:solidFill>
                  <a:srgbClr val="1F3661"/>
                </a:solidFill>
                <a:effectLst/>
              </a:rPr>
              <a:t>5.</a:t>
            </a:r>
            <a:r>
              <a:rPr lang="zh-CN" sz="1000" kern="1050" dirty="0">
                <a:solidFill>
                  <a:srgbClr val="1F3661"/>
                </a:solidFill>
                <a:effectLst/>
                <a:cs typeface="Calibri" panose="020F0502020204030204" pitchFamily="34" charset="0"/>
              </a:rPr>
              <a:t>评估是否需要继续接受氧疗</a:t>
            </a:r>
            <a:endParaRPr lang="zh-CN" sz="1050" kern="1050" dirty="0">
              <a:solidFill>
                <a:srgbClr val="1F3661"/>
              </a:solidFill>
              <a:effectLst/>
            </a:endParaRPr>
          </a:p>
          <a:p>
            <a:pPr marL="93345" indent="-93345" algn="just">
              <a:spcAft>
                <a:spcPts val="800"/>
              </a:spcAft>
            </a:pPr>
            <a:r>
              <a:rPr lang="en-US" sz="1000" kern="1050" dirty="0">
                <a:solidFill>
                  <a:srgbClr val="1F3661"/>
                </a:solidFill>
                <a:effectLst/>
              </a:rPr>
              <a:t>6.</a:t>
            </a:r>
            <a:r>
              <a:rPr lang="zh-CN" sz="1000" kern="1050" dirty="0">
                <a:solidFill>
                  <a:srgbClr val="1F3661"/>
                </a:solidFill>
                <a:effectLst/>
                <a:cs typeface="Calibri" panose="020F0502020204030204" pitchFamily="34" charset="0"/>
              </a:rPr>
              <a:t>提供管理计划</a:t>
            </a:r>
            <a:endParaRPr lang="zh-CN" sz="1050" kern="1050" dirty="0">
              <a:solidFill>
                <a:srgbClr val="1F3661"/>
              </a:solidFill>
              <a:effectLst/>
            </a:endParaRPr>
          </a:p>
          <a:p>
            <a:pPr marL="93345" indent="-93345" algn="just">
              <a:spcAft>
                <a:spcPts val="800"/>
              </a:spcAft>
            </a:pPr>
            <a:r>
              <a:rPr lang="en-US" sz="1000" kern="1050" dirty="0">
                <a:solidFill>
                  <a:srgbClr val="1F3661"/>
                </a:solidFill>
                <a:effectLst/>
              </a:rPr>
              <a:t>7.</a:t>
            </a:r>
            <a:r>
              <a:rPr lang="zh-CN" sz="1000" kern="1050" dirty="0">
                <a:solidFill>
                  <a:srgbClr val="1F3661"/>
                </a:solidFill>
                <a:effectLst/>
                <a:cs typeface="Calibri" panose="020F0502020204030204" pitchFamily="34" charset="0"/>
              </a:rPr>
              <a:t>对如心血管疾病等合并症进行随访</a:t>
            </a:r>
            <a:endParaRPr lang="zh-CN" sz="1050" kern="1050" dirty="0">
              <a:solidFill>
                <a:srgbClr val="1F3661"/>
              </a:solidFill>
              <a:effectLst/>
            </a:endParaRPr>
          </a:p>
          <a:p>
            <a:pPr marL="93345" indent="-93345" algn="just">
              <a:spcAft>
                <a:spcPts val="800"/>
              </a:spcAft>
            </a:pPr>
            <a:r>
              <a:rPr lang="en-US" sz="1000" kern="1050" dirty="0">
                <a:solidFill>
                  <a:srgbClr val="1F3661"/>
                </a:solidFill>
                <a:effectLst/>
              </a:rPr>
              <a:t>8.</a:t>
            </a:r>
            <a:r>
              <a:rPr lang="zh-CN" sz="1000" kern="1050" dirty="0">
                <a:solidFill>
                  <a:srgbClr val="1F3661"/>
                </a:solidFill>
                <a:effectLst/>
                <a:cs typeface="Calibri" panose="020F0502020204030204" pitchFamily="34" charset="0"/>
              </a:rPr>
              <a:t>确保随访安排：早期随访</a:t>
            </a:r>
            <a:r>
              <a:rPr lang="zh-CN" altLang="en-US" sz="1000" kern="1050" dirty="0">
                <a:solidFill>
                  <a:srgbClr val="1F3661"/>
                </a:solidFill>
                <a:effectLst/>
              </a:rPr>
              <a:t>＜</a:t>
            </a:r>
            <a:r>
              <a:rPr lang="en-US" sz="1000" kern="1050" dirty="0">
                <a:solidFill>
                  <a:srgbClr val="1F3661"/>
                </a:solidFill>
                <a:effectLst/>
              </a:rPr>
              <a:t>4</a:t>
            </a:r>
            <a:r>
              <a:rPr lang="zh-CN" sz="1000" kern="1050" dirty="0">
                <a:solidFill>
                  <a:srgbClr val="1F3661"/>
                </a:solidFill>
                <a:effectLst/>
                <a:cs typeface="Calibri" panose="020F0502020204030204" pitchFamily="34" charset="0"/>
              </a:rPr>
              <a:t>周，晚期随访</a:t>
            </a:r>
            <a:r>
              <a:rPr lang="zh-CN" altLang="en-US" sz="1000" kern="1050" dirty="0">
                <a:solidFill>
                  <a:srgbClr val="1F3661"/>
                </a:solidFill>
                <a:effectLst/>
              </a:rPr>
              <a:t>＞</a:t>
            </a:r>
            <a:r>
              <a:rPr lang="en-US" sz="1000" kern="1050" dirty="0">
                <a:solidFill>
                  <a:srgbClr val="1F3661"/>
                </a:solidFill>
                <a:effectLst/>
              </a:rPr>
              <a:t>12</a:t>
            </a:r>
            <a:r>
              <a:rPr lang="zh-CN" sz="1000" kern="1050" dirty="0">
                <a:solidFill>
                  <a:srgbClr val="1F3661"/>
                </a:solidFill>
                <a:effectLst/>
                <a:cs typeface="Calibri" panose="020F0502020204030204" pitchFamily="34" charset="0"/>
              </a:rPr>
              <a:t>周（根据需要</a:t>
            </a:r>
            <a:r>
              <a:rPr lang="zh-CN" sz="1000" kern="1050" dirty="0" smtClean="0">
                <a:solidFill>
                  <a:srgbClr val="1F3661"/>
                </a:solidFill>
                <a:effectLst/>
                <a:cs typeface="Calibri" panose="020F0502020204030204" pitchFamily="34" charset="0"/>
              </a:rPr>
              <a:t>）</a:t>
            </a:r>
            <a:endParaRPr lang="en-US" altLang="zh-CN" sz="1000" kern="1050" dirty="0" smtClean="0">
              <a:solidFill>
                <a:srgbClr val="1F3661"/>
              </a:solidFill>
              <a:effectLst/>
              <a:cs typeface="Calibri" panose="020F0502020204030204" pitchFamily="34" charset="0"/>
            </a:endParaRPr>
          </a:p>
          <a:p>
            <a:pPr marL="93345" indent="-93345" algn="just">
              <a:lnSpc>
                <a:spcPct val="150000"/>
              </a:lnSpc>
              <a:spcAft>
                <a:spcPts val="800"/>
              </a:spcAft>
            </a:pPr>
            <a:endParaRPr lang="zh-CN" sz="1050" kern="1050" dirty="0">
              <a:solidFill>
                <a:srgbClr val="1F3661"/>
              </a:solidFill>
              <a:effectLst/>
            </a:endParaRPr>
          </a:p>
        </p:txBody>
      </p:sp>
      <p:grpSp>
        <p:nvGrpSpPr>
          <p:cNvPr id="22" name="Group 5"/>
          <p:cNvGrpSpPr/>
          <p:nvPr/>
        </p:nvGrpSpPr>
        <p:grpSpPr>
          <a:xfrm>
            <a:off x="10539080" y="0"/>
            <a:ext cx="1652920" cy="1699260"/>
            <a:chOff x="5105399" y="0"/>
            <a:chExt cx="1652920" cy="1699260"/>
          </a:xfrm>
        </p:grpSpPr>
        <p:pic>
          <p:nvPicPr>
            <p:cNvPr id="25"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29"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30"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31" name="Group 9"/>
          <p:cNvGrpSpPr/>
          <p:nvPr/>
        </p:nvGrpSpPr>
        <p:grpSpPr>
          <a:xfrm>
            <a:off x="10446950" y="0"/>
            <a:ext cx="1745050" cy="1652322"/>
            <a:chOff x="10446950" y="0"/>
            <a:chExt cx="1745050" cy="1652322"/>
          </a:xfrm>
        </p:grpSpPr>
        <p:pic>
          <p:nvPicPr>
            <p:cNvPr id="32"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33"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34" name="Group 19"/>
          <p:cNvGrpSpPr/>
          <p:nvPr/>
        </p:nvGrpSpPr>
        <p:grpSpPr>
          <a:xfrm>
            <a:off x="10240225" y="0"/>
            <a:ext cx="1951774" cy="1885964"/>
            <a:chOff x="10240225" y="0"/>
            <a:chExt cx="1951774" cy="1885964"/>
          </a:xfrm>
        </p:grpSpPr>
        <p:pic>
          <p:nvPicPr>
            <p:cNvPr id="35"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36"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37"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4.11 lists interventions to reduce the frequency of COPD exacerbations including bronchodilators, corticosteroid containing regiments, anti-inflammatory (non-steroid), anti-infectives, mucoregulators and various others (smoking cessation, rehabilitation etc)"/>
          <p:cNvPicPr>
            <a:picLocks noChangeAspect="1"/>
          </p:cNvPicPr>
          <p:nvPr/>
        </p:nvPicPr>
        <p:blipFill rotWithShape="1">
          <a:blip r:embed="rId1"/>
          <a:srcRect t="31360" r="78109" b="32786"/>
          <a:stretch>
            <a:fillRect/>
          </a:stretch>
        </p:blipFill>
        <p:spPr>
          <a:xfrm rot="5400000">
            <a:off x="27305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3" name="Title 2"/>
          <p:cNvSpPr>
            <a:spLocks noGrp="1"/>
          </p:cNvSpPr>
          <p:nvPr>
            <p:ph type="ctrTitle"/>
          </p:nvPr>
        </p:nvSpPr>
        <p:spPr>
          <a:xfrm>
            <a:off x="1524000" y="-2387600"/>
            <a:ext cx="9144000" cy="2387600"/>
          </a:xfrm>
        </p:spPr>
        <p:txBody>
          <a:bodyPr vert="horz" lIns="91440" tIns="45720" rIns="91440" bIns="45720" rtlCol="0" anchor="b">
            <a:normAutofit fontScale="90000"/>
          </a:bodyPr>
          <a:lstStyle/>
          <a:p>
            <a:pPr>
              <a:lnSpc>
                <a:spcPct val="100000"/>
              </a:lnSpc>
            </a:pPr>
            <a:r>
              <a:rPr lang="en-AU" dirty="0">
                <a:latin typeface="+mj-lt"/>
                <a:ea typeface="+mn-ea"/>
              </a:rPr>
              <a:t>Interventions that reduce the frequency of COPD exacerbations</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2" name="Picture 1"/>
          <p:cNvPicPr>
            <a:picLocks noChangeAspect="1"/>
          </p:cNvPicPr>
          <p:nvPr/>
        </p:nvPicPr>
        <p:blipFill rotWithShape="1">
          <a:blip r:embed="rId2"/>
          <a:srcRect l="4244" t="11536" r="3972" b="26715"/>
          <a:stretch>
            <a:fillRect/>
          </a:stretch>
        </p:blipFill>
        <p:spPr bwMode="auto">
          <a:xfrm>
            <a:off x="2738755" y="506095"/>
            <a:ext cx="6714490" cy="5845810"/>
          </a:xfrm>
          <a:prstGeom prst="rect">
            <a:avLst/>
          </a:prstGeom>
          <a:ln>
            <a:noFill/>
          </a:ln>
        </p:spPr>
      </p:pic>
      <p:sp>
        <p:nvSpPr>
          <p:cNvPr id="11" name="文本框 84"/>
          <p:cNvSpPr txBox="1"/>
          <p:nvPr/>
        </p:nvSpPr>
        <p:spPr>
          <a:xfrm>
            <a:off x="3009900" y="873125"/>
            <a:ext cx="5956300" cy="246221"/>
          </a:xfrm>
          <a:prstGeom prst="rect">
            <a:avLst/>
          </a:prstGeom>
          <a:solidFill>
            <a:srgbClr val="374459"/>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r>
              <a:rPr lang="zh-CN" sz="1600" b="1" kern="1050" dirty="0">
                <a:solidFill>
                  <a:srgbClr val="FFFFFF"/>
                </a:solidFill>
                <a:effectLst/>
                <a:cs typeface="Calibri" panose="020F0502020204030204" pitchFamily="34" charset="0"/>
              </a:rPr>
              <a:t>降低慢阻肺病急性加重发生频率的干预措施</a:t>
            </a:r>
            <a:endParaRPr lang="zh-CN" sz="1050" kern="1050" dirty="0">
              <a:effectLst/>
            </a:endParaRPr>
          </a:p>
        </p:txBody>
      </p:sp>
      <p:sp>
        <p:nvSpPr>
          <p:cNvPr id="20" name="文本框 1515889782"/>
          <p:cNvSpPr txBox="1"/>
          <p:nvPr/>
        </p:nvSpPr>
        <p:spPr>
          <a:xfrm>
            <a:off x="8432801" y="1145857"/>
            <a:ext cx="755968" cy="161583"/>
          </a:xfrm>
          <a:prstGeom prst="rect">
            <a:avLst/>
          </a:prstGeom>
          <a:solidFill>
            <a:srgbClr val="374459"/>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r>
              <a:rPr lang="zh-CN" sz="1050" b="1" kern="1050" dirty="0">
                <a:solidFill>
                  <a:srgbClr val="FFFFFF"/>
                </a:solidFill>
                <a:effectLst/>
                <a:cs typeface="Calibri" panose="020F0502020204030204" pitchFamily="34" charset="0"/>
              </a:rPr>
              <a:t>图</a:t>
            </a:r>
            <a:r>
              <a:rPr lang="en-US" sz="1050" b="1" kern="1050" dirty="0">
                <a:solidFill>
                  <a:srgbClr val="FFFFFF"/>
                </a:solidFill>
                <a:effectLst/>
              </a:rPr>
              <a:t>4.11</a:t>
            </a:r>
            <a:endParaRPr lang="zh-CN" sz="1050" kern="1050" dirty="0">
              <a:effectLst/>
            </a:endParaRPr>
          </a:p>
        </p:txBody>
      </p:sp>
      <p:sp>
        <p:nvSpPr>
          <p:cNvPr id="21" name="文本框 86"/>
          <p:cNvSpPr txBox="1"/>
          <p:nvPr/>
        </p:nvSpPr>
        <p:spPr>
          <a:xfrm>
            <a:off x="5712574" y="3047683"/>
            <a:ext cx="2912428" cy="487313"/>
          </a:xfrm>
          <a:prstGeom prst="rect">
            <a:avLst/>
          </a:prstGeom>
          <a:solidFill>
            <a:schemeClr val="bg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100"/>
              </a:spcAft>
            </a:pPr>
            <a:r>
              <a:rPr lang="zh-CN" sz="1000" kern="1050" dirty="0">
                <a:effectLst/>
                <a:cs typeface="Calibri" panose="020F0502020204030204" pitchFamily="34" charset="0"/>
              </a:rPr>
              <a:t>罗氟司特</a:t>
            </a:r>
            <a:endParaRPr lang="zh-CN" sz="1050" kern="1050" dirty="0">
              <a:effectLst/>
            </a:endParaRPr>
          </a:p>
          <a:p>
            <a:pPr algn="just">
              <a:spcAft>
                <a:spcPts val="100"/>
              </a:spcAft>
            </a:pPr>
            <a:r>
              <a:rPr lang="zh-CN" sz="1000" kern="1050" dirty="0">
                <a:effectLst/>
                <a:cs typeface="Calibri" panose="020F0502020204030204" pitchFamily="34" charset="0"/>
              </a:rPr>
              <a:t>度普利尤单抗</a:t>
            </a:r>
            <a:endParaRPr lang="zh-CN" sz="1050" kern="1050" dirty="0">
              <a:effectLst/>
            </a:endParaRPr>
          </a:p>
          <a:p>
            <a:pPr algn="just">
              <a:spcAft>
                <a:spcPts val="100"/>
              </a:spcAft>
            </a:pPr>
            <a:r>
              <a:rPr lang="zh-CN" sz="1000" kern="1050" dirty="0">
                <a:effectLst/>
                <a:cs typeface="Calibri" panose="020F0502020204030204" pitchFamily="34" charset="0"/>
              </a:rPr>
              <a:t>美泊利珠单抗</a:t>
            </a:r>
            <a:endParaRPr lang="zh-CN" sz="1050" kern="1050" dirty="0">
              <a:effectLst/>
            </a:endParaRPr>
          </a:p>
        </p:txBody>
      </p:sp>
      <p:sp>
        <p:nvSpPr>
          <p:cNvPr id="22" name="文本框 1045698432"/>
          <p:cNvSpPr txBox="1"/>
          <p:nvPr/>
        </p:nvSpPr>
        <p:spPr>
          <a:xfrm>
            <a:off x="3547224" y="1733874"/>
            <a:ext cx="1675651" cy="169277"/>
          </a:xfrm>
          <a:prstGeom prst="rect">
            <a:avLst/>
          </a:prstGeom>
          <a:solidFill>
            <a:srgbClr val="D2D1D6"/>
          </a:solidFill>
          <a:ln w="6350">
            <a:noFill/>
          </a:ln>
          <a:effectLst/>
        </p:spPr>
        <p:txBody>
          <a:bodyPr rot="0" spcFirstLastPara="0" vert="horz" wrap="square" lIns="0" tIns="0" rIns="0" bIns="0" numCol="1" spcCol="0" rtlCol="0" fromWordArt="0" anchor="t" anchorCtr="0" forceAA="0" compatLnSpc="1">
            <a:spAutoFit/>
          </a:bodyPr>
          <a:lstStyle/>
          <a:p>
            <a:pPr marL="0" marR="0" lvl="0" indent="0" defTabSz="914400" eaLnBrk="1" fontAlgn="auto" latinLnBrk="0" hangingPunct="1">
              <a:spcBef>
                <a:spcPts val="0"/>
              </a:spcBef>
              <a:spcAft>
                <a:spcPts val="0"/>
              </a:spcAft>
              <a:buClrTx/>
              <a:buSzTx/>
              <a:buFontTx/>
              <a:buNone/>
              <a:defRPr/>
            </a:pPr>
            <a:r>
              <a:rPr kumimoji="0" lang="zh-CN" altLang="en-US" sz="1100" b="1" i="0" u="none" strike="noStrike" kern="1050" cap="none" spc="0" normalizeH="0" baseline="0" noProof="0" dirty="0">
                <a:ln>
                  <a:noFill/>
                </a:ln>
                <a:solidFill>
                  <a:srgbClr val="1F3661"/>
                </a:solidFill>
                <a:effectLst/>
                <a:uLnTx/>
                <a:uFillTx/>
                <a:cs typeface="Calibri" panose="020F0502020204030204" pitchFamily="34" charset="0"/>
              </a:rPr>
              <a:t>干预类别</a:t>
            </a:r>
            <a:endParaRPr kumimoji="0" lang="zh-CN" altLang="en-US" sz="1100" b="1" i="0" u="none" strike="noStrike" kern="1050" cap="none" spc="0" normalizeH="0" baseline="0" noProof="0" dirty="0">
              <a:ln>
                <a:noFill/>
              </a:ln>
              <a:solidFill>
                <a:srgbClr val="1F3661"/>
              </a:solidFill>
              <a:effectLst/>
              <a:uLnTx/>
              <a:uFillTx/>
              <a:cs typeface="Calibri" panose="020F0502020204030204" pitchFamily="34" charset="0"/>
            </a:endParaRPr>
          </a:p>
        </p:txBody>
      </p:sp>
      <p:sp>
        <p:nvSpPr>
          <p:cNvPr id="23" name="文本框 1045698432"/>
          <p:cNvSpPr txBox="1"/>
          <p:nvPr/>
        </p:nvSpPr>
        <p:spPr>
          <a:xfrm>
            <a:off x="5712574" y="1733874"/>
            <a:ext cx="1675651" cy="169277"/>
          </a:xfrm>
          <a:prstGeom prst="rect">
            <a:avLst/>
          </a:prstGeom>
          <a:solidFill>
            <a:schemeClr val="bg1"/>
          </a:solidFill>
          <a:ln w="6350">
            <a:noFill/>
          </a:ln>
          <a:effectLst/>
        </p:spPr>
        <p:txBody>
          <a:bodyPr rot="0" spcFirstLastPara="0" vert="horz" wrap="square" lIns="0" tIns="0" rIns="0" bIns="0" numCol="1" spcCol="0" rtlCol="0" fromWordArt="0" anchor="t" anchorCtr="0" forceAA="0" compatLnSpc="1">
            <a:spAutoFit/>
          </a:bodyPr>
          <a:lstStyle/>
          <a:p>
            <a:pPr marL="0" marR="0" lvl="0" indent="0" defTabSz="914400" eaLnBrk="1" fontAlgn="auto" latinLnBrk="0" hangingPunct="1">
              <a:spcBef>
                <a:spcPts val="0"/>
              </a:spcBef>
              <a:spcAft>
                <a:spcPts val="0"/>
              </a:spcAft>
              <a:buClrTx/>
              <a:buSzTx/>
              <a:buFontTx/>
              <a:buNone/>
              <a:defRPr/>
            </a:pPr>
            <a:r>
              <a:rPr kumimoji="0" lang="zh-CN" altLang="en-US" sz="1100" b="1" i="0" u="none" strike="noStrike" kern="1050" cap="none" spc="0" normalizeH="0" baseline="0" noProof="0" dirty="0">
                <a:ln>
                  <a:noFill/>
                </a:ln>
                <a:solidFill>
                  <a:srgbClr val="1F3661"/>
                </a:solidFill>
                <a:effectLst/>
                <a:uLnTx/>
                <a:uFillTx/>
                <a:cs typeface="Calibri" panose="020F0502020204030204" pitchFamily="34" charset="0"/>
              </a:rPr>
              <a:t>干预措施</a:t>
            </a:r>
            <a:endParaRPr kumimoji="0" lang="zh-CN" altLang="en-US" sz="1100" b="1" i="0" u="none" strike="noStrike" kern="1050" cap="none" spc="0" normalizeH="0" baseline="0" noProof="0" dirty="0">
              <a:ln>
                <a:noFill/>
              </a:ln>
              <a:solidFill>
                <a:srgbClr val="1F3661"/>
              </a:solidFill>
              <a:effectLst/>
              <a:uLnTx/>
              <a:uFillTx/>
              <a:cs typeface="Calibri" panose="020F0502020204030204" pitchFamily="34" charset="0"/>
            </a:endParaRPr>
          </a:p>
        </p:txBody>
      </p:sp>
      <p:sp>
        <p:nvSpPr>
          <p:cNvPr id="24" name="文本框 1045698432"/>
          <p:cNvSpPr txBox="1"/>
          <p:nvPr/>
        </p:nvSpPr>
        <p:spPr>
          <a:xfrm>
            <a:off x="3547224" y="2086299"/>
            <a:ext cx="1675651" cy="169277"/>
          </a:xfrm>
          <a:prstGeom prst="rect">
            <a:avLst/>
          </a:prstGeom>
          <a:solidFill>
            <a:srgbClr val="D2D1D6"/>
          </a:solidFill>
          <a:ln w="6350">
            <a:noFill/>
          </a:ln>
          <a:effectLst/>
        </p:spPr>
        <p:txBody>
          <a:bodyPr rot="0" spcFirstLastPara="0" vert="horz" wrap="square" lIns="0" tIns="0" rIns="0" bIns="0" numCol="1" spcCol="0" rtlCol="0" fromWordArt="0" anchor="t" anchorCtr="0" forceAA="0" compatLnSpc="1">
            <a:spAutoFit/>
          </a:bodyPr>
          <a:lstStyle/>
          <a:p>
            <a:pPr marL="0" marR="0" lvl="0" indent="0" defTabSz="914400" eaLnBrk="1" fontAlgn="auto" latinLnBrk="0" hangingPunct="1">
              <a:spcBef>
                <a:spcPts val="0"/>
              </a:spcBef>
              <a:spcAft>
                <a:spcPts val="0"/>
              </a:spcAft>
              <a:buClrTx/>
              <a:buSzTx/>
              <a:buFontTx/>
              <a:buNone/>
              <a:defRPr/>
            </a:pPr>
            <a:r>
              <a:rPr kumimoji="0" lang="zh-CN" altLang="en-US" sz="1100" b="1" i="0" u="none" strike="noStrike" kern="1050" cap="none" spc="0" normalizeH="0" baseline="0" noProof="0" dirty="0">
                <a:ln>
                  <a:noFill/>
                </a:ln>
                <a:solidFill>
                  <a:srgbClr val="1F3661"/>
                </a:solidFill>
                <a:effectLst/>
                <a:uLnTx/>
                <a:uFillTx/>
                <a:cs typeface="Calibri" panose="020F0502020204030204" pitchFamily="34" charset="0"/>
              </a:rPr>
              <a:t>支气管舒张剂</a:t>
            </a:r>
            <a:endParaRPr kumimoji="0" lang="zh-CN" altLang="en-US" sz="1100" b="1" i="0" u="none" strike="noStrike" kern="1050" cap="none" spc="0" normalizeH="0" baseline="0" noProof="0" dirty="0">
              <a:ln>
                <a:noFill/>
              </a:ln>
              <a:solidFill>
                <a:srgbClr val="1F3661"/>
              </a:solidFill>
              <a:effectLst/>
              <a:uLnTx/>
              <a:uFillTx/>
              <a:cs typeface="Calibri" panose="020F0502020204030204" pitchFamily="34" charset="0"/>
            </a:endParaRPr>
          </a:p>
        </p:txBody>
      </p:sp>
      <p:sp>
        <p:nvSpPr>
          <p:cNvPr id="25" name="文本框 1045698432"/>
          <p:cNvSpPr txBox="1"/>
          <p:nvPr/>
        </p:nvSpPr>
        <p:spPr>
          <a:xfrm>
            <a:off x="3547224" y="2733675"/>
            <a:ext cx="1977276" cy="169277"/>
          </a:xfrm>
          <a:prstGeom prst="rect">
            <a:avLst/>
          </a:prstGeom>
          <a:solidFill>
            <a:srgbClr val="D2D1D6"/>
          </a:solidFill>
          <a:ln w="6350">
            <a:noFill/>
          </a:ln>
          <a:effectLst/>
        </p:spPr>
        <p:txBody>
          <a:bodyPr rot="0" spcFirstLastPara="0" vert="horz" wrap="square" lIns="0" tIns="0" rIns="0" bIns="0" numCol="1" spcCol="0" rtlCol="0" fromWordArt="0" anchor="t" anchorCtr="0" forceAA="0" compatLnSpc="1">
            <a:spAutoFit/>
          </a:bodyPr>
          <a:lstStyle/>
          <a:p>
            <a:pPr marL="0" marR="0" lvl="0" indent="0" defTabSz="914400" eaLnBrk="1" fontAlgn="auto" latinLnBrk="0" hangingPunct="1">
              <a:spcBef>
                <a:spcPts val="0"/>
              </a:spcBef>
              <a:spcAft>
                <a:spcPts val="0"/>
              </a:spcAft>
              <a:buClrTx/>
              <a:buSzTx/>
              <a:buFontTx/>
              <a:buNone/>
              <a:defRPr/>
            </a:pPr>
            <a:r>
              <a:rPr kumimoji="0" lang="zh-CN" altLang="en-US" sz="1100" b="1" i="0" u="none" strike="noStrike" kern="1050" cap="none" spc="0" normalizeH="0" baseline="0" noProof="0" dirty="0">
                <a:ln>
                  <a:noFill/>
                </a:ln>
                <a:solidFill>
                  <a:srgbClr val="1F3661"/>
                </a:solidFill>
                <a:effectLst/>
                <a:uLnTx/>
                <a:uFillTx/>
                <a:cs typeface="Calibri" panose="020F0502020204030204" pitchFamily="34" charset="0"/>
              </a:rPr>
              <a:t>含糖皮质激素的治疗方案</a:t>
            </a:r>
            <a:endParaRPr kumimoji="0" lang="zh-CN" altLang="en-US" sz="1100" b="1" i="0" u="none" strike="noStrike" kern="1050" cap="none" spc="0" normalizeH="0" baseline="0" noProof="0" dirty="0">
              <a:ln>
                <a:noFill/>
              </a:ln>
              <a:solidFill>
                <a:srgbClr val="1F3661"/>
              </a:solidFill>
              <a:effectLst/>
              <a:uLnTx/>
              <a:uFillTx/>
              <a:cs typeface="Calibri" panose="020F0502020204030204" pitchFamily="34" charset="0"/>
            </a:endParaRPr>
          </a:p>
        </p:txBody>
      </p:sp>
      <p:sp>
        <p:nvSpPr>
          <p:cNvPr id="26" name="文本框 1045698432"/>
          <p:cNvSpPr txBox="1"/>
          <p:nvPr/>
        </p:nvSpPr>
        <p:spPr>
          <a:xfrm>
            <a:off x="3547224" y="3047683"/>
            <a:ext cx="1977276" cy="169277"/>
          </a:xfrm>
          <a:prstGeom prst="rect">
            <a:avLst/>
          </a:prstGeom>
          <a:solidFill>
            <a:srgbClr val="D2D1D6"/>
          </a:solidFill>
          <a:ln w="6350">
            <a:noFill/>
          </a:ln>
          <a:effectLst/>
        </p:spPr>
        <p:txBody>
          <a:bodyPr rot="0" spcFirstLastPara="0" vert="horz" wrap="square" lIns="0" tIns="0" rIns="0" bIns="0" numCol="1" spcCol="0" rtlCol="0" fromWordArt="0" anchor="t" anchorCtr="0" forceAA="0" compatLnSpc="1">
            <a:spAutoFit/>
          </a:bodyPr>
          <a:lstStyle/>
          <a:p>
            <a:pPr marL="0" marR="0" lvl="0" indent="0" defTabSz="914400" eaLnBrk="1" fontAlgn="auto" latinLnBrk="0" hangingPunct="1">
              <a:spcBef>
                <a:spcPts val="0"/>
              </a:spcBef>
              <a:spcAft>
                <a:spcPts val="0"/>
              </a:spcAft>
              <a:buClrTx/>
              <a:buSzTx/>
              <a:buFontTx/>
              <a:buNone/>
              <a:defRPr/>
            </a:pPr>
            <a:r>
              <a:rPr kumimoji="0" lang="zh-CN" altLang="en-US" sz="1100" b="1" i="0" u="none" strike="noStrike" kern="1050" cap="none" spc="0" normalizeH="0" baseline="0" noProof="0" dirty="0">
                <a:ln>
                  <a:noFill/>
                </a:ln>
                <a:solidFill>
                  <a:srgbClr val="1F3661"/>
                </a:solidFill>
                <a:effectLst/>
                <a:uLnTx/>
                <a:uFillTx/>
                <a:cs typeface="Calibri" panose="020F0502020204030204" pitchFamily="34" charset="0"/>
              </a:rPr>
              <a:t>抗炎药物（非激素）</a:t>
            </a:r>
            <a:endParaRPr kumimoji="0" lang="zh-CN" altLang="en-US" sz="1100" b="1" i="0" u="none" strike="noStrike" kern="1050" cap="none" spc="0" normalizeH="0" baseline="0" noProof="0" dirty="0">
              <a:ln>
                <a:noFill/>
              </a:ln>
              <a:solidFill>
                <a:srgbClr val="1F3661"/>
              </a:solidFill>
              <a:effectLst/>
              <a:uLnTx/>
              <a:uFillTx/>
              <a:cs typeface="Calibri" panose="020F0502020204030204" pitchFamily="34" charset="0"/>
            </a:endParaRPr>
          </a:p>
        </p:txBody>
      </p:sp>
      <p:sp>
        <p:nvSpPr>
          <p:cNvPr id="27" name="文本框 1045698432"/>
          <p:cNvSpPr txBox="1"/>
          <p:nvPr/>
        </p:nvSpPr>
        <p:spPr>
          <a:xfrm>
            <a:off x="3547224" y="3685858"/>
            <a:ext cx="1977276" cy="169277"/>
          </a:xfrm>
          <a:prstGeom prst="rect">
            <a:avLst/>
          </a:prstGeom>
          <a:solidFill>
            <a:srgbClr val="D2D1D6"/>
          </a:solidFill>
          <a:ln w="6350">
            <a:noFill/>
          </a:ln>
          <a:effectLst/>
        </p:spPr>
        <p:txBody>
          <a:bodyPr rot="0" spcFirstLastPara="0" vert="horz" wrap="square" lIns="0" tIns="0" rIns="0" bIns="0" numCol="1" spcCol="0" rtlCol="0" fromWordArt="0" anchor="t" anchorCtr="0" forceAA="0" compatLnSpc="1">
            <a:spAutoFit/>
          </a:bodyPr>
          <a:lstStyle/>
          <a:p>
            <a:pPr marL="0" marR="0" lvl="0" indent="0" defTabSz="914400" eaLnBrk="1" fontAlgn="auto" latinLnBrk="0" hangingPunct="1">
              <a:spcBef>
                <a:spcPts val="0"/>
              </a:spcBef>
              <a:spcAft>
                <a:spcPts val="0"/>
              </a:spcAft>
              <a:buClrTx/>
              <a:buSzTx/>
              <a:buFontTx/>
              <a:buNone/>
              <a:defRPr/>
            </a:pPr>
            <a:r>
              <a:rPr kumimoji="0" lang="zh-CN" altLang="en-US" sz="1100" b="1" i="0" u="none" strike="noStrike" kern="1050" cap="none" spc="0" normalizeH="0" baseline="0" noProof="0" dirty="0">
                <a:ln>
                  <a:noFill/>
                </a:ln>
                <a:solidFill>
                  <a:srgbClr val="1F3661"/>
                </a:solidFill>
                <a:effectLst/>
                <a:uLnTx/>
                <a:uFillTx/>
                <a:cs typeface="Calibri" panose="020F0502020204030204" pitchFamily="34" charset="0"/>
              </a:rPr>
              <a:t>抗感染药物</a:t>
            </a:r>
            <a:endParaRPr kumimoji="0" lang="zh-CN" altLang="en-US" sz="1100" b="1" i="0" u="none" strike="noStrike" kern="1050" cap="none" spc="0" normalizeH="0" baseline="0" noProof="0" dirty="0">
              <a:ln>
                <a:noFill/>
              </a:ln>
              <a:solidFill>
                <a:srgbClr val="1F3661"/>
              </a:solidFill>
              <a:effectLst/>
              <a:uLnTx/>
              <a:uFillTx/>
              <a:cs typeface="Calibri" panose="020F0502020204030204" pitchFamily="34" charset="0"/>
            </a:endParaRPr>
          </a:p>
        </p:txBody>
      </p:sp>
      <p:sp>
        <p:nvSpPr>
          <p:cNvPr id="28" name="文本框 1045698432"/>
          <p:cNvSpPr txBox="1"/>
          <p:nvPr/>
        </p:nvSpPr>
        <p:spPr>
          <a:xfrm>
            <a:off x="3547224" y="4162108"/>
            <a:ext cx="1977276" cy="169277"/>
          </a:xfrm>
          <a:prstGeom prst="rect">
            <a:avLst/>
          </a:prstGeom>
          <a:solidFill>
            <a:srgbClr val="D2D1D6"/>
          </a:solidFill>
          <a:ln w="6350">
            <a:noFill/>
          </a:ln>
          <a:effectLst/>
        </p:spPr>
        <p:txBody>
          <a:bodyPr rot="0" spcFirstLastPara="0" vert="horz" wrap="square" lIns="0" tIns="0" rIns="0" bIns="0" numCol="1" spcCol="0" rtlCol="0" fromWordArt="0" anchor="t" anchorCtr="0" forceAA="0" compatLnSpc="1">
            <a:spAutoFit/>
          </a:bodyPr>
          <a:lstStyle/>
          <a:p>
            <a:pPr marL="0" marR="0" lvl="0" indent="0" defTabSz="914400" eaLnBrk="1" fontAlgn="auto" latinLnBrk="0" hangingPunct="1">
              <a:spcBef>
                <a:spcPts val="0"/>
              </a:spcBef>
              <a:spcAft>
                <a:spcPts val="0"/>
              </a:spcAft>
              <a:buClrTx/>
              <a:buSzTx/>
              <a:buFontTx/>
              <a:buNone/>
              <a:defRPr/>
            </a:pPr>
            <a:r>
              <a:rPr kumimoji="0" lang="zh-CN" altLang="en-US" sz="1100" b="1" i="0" u="none" strike="noStrike" kern="1050" cap="none" spc="0" normalizeH="0" baseline="0" noProof="0" dirty="0">
                <a:ln>
                  <a:noFill/>
                </a:ln>
                <a:solidFill>
                  <a:srgbClr val="1F3661"/>
                </a:solidFill>
                <a:effectLst/>
                <a:uLnTx/>
                <a:uFillTx/>
                <a:cs typeface="Calibri" panose="020F0502020204030204" pitchFamily="34" charset="0"/>
              </a:rPr>
              <a:t>黏液调节剂</a:t>
            </a:r>
            <a:endParaRPr kumimoji="0" lang="zh-CN" altLang="en-US" sz="1100" b="1" i="0" u="none" strike="noStrike" kern="1050" cap="none" spc="0" normalizeH="0" baseline="0" noProof="0" dirty="0">
              <a:ln>
                <a:noFill/>
              </a:ln>
              <a:solidFill>
                <a:srgbClr val="1F3661"/>
              </a:solidFill>
              <a:effectLst/>
              <a:uLnTx/>
              <a:uFillTx/>
              <a:cs typeface="Calibri" panose="020F0502020204030204" pitchFamily="34" charset="0"/>
            </a:endParaRPr>
          </a:p>
        </p:txBody>
      </p:sp>
      <p:sp>
        <p:nvSpPr>
          <p:cNvPr id="29" name="文本框 1045698432"/>
          <p:cNvSpPr txBox="1"/>
          <p:nvPr/>
        </p:nvSpPr>
        <p:spPr>
          <a:xfrm>
            <a:off x="3547225" y="4809808"/>
            <a:ext cx="1877726" cy="169277"/>
          </a:xfrm>
          <a:prstGeom prst="rect">
            <a:avLst/>
          </a:prstGeom>
          <a:solidFill>
            <a:srgbClr val="D2D1D6"/>
          </a:solidFill>
          <a:ln w="6350">
            <a:noFill/>
          </a:ln>
          <a:effectLst/>
        </p:spPr>
        <p:txBody>
          <a:bodyPr rot="0" spcFirstLastPara="0" vert="horz" wrap="square" lIns="0" tIns="0" rIns="0" bIns="0" numCol="1" spcCol="0" rtlCol="0" fromWordArt="0" anchor="t" anchorCtr="0" forceAA="0" compatLnSpc="1">
            <a:spAutoFit/>
          </a:bodyPr>
          <a:lstStyle/>
          <a:p>
            <a:pPr marL="0" marR="0" lvl="0" indent="0" defTabSz="914400" eaLnBrk="1" fontAlgn="auto" latinLnBrk="0" hangingPunct="1">
              <a:spcBef>
                <a:spcPts val="0"/>
              </a:spcBef>
              <a:spcAft>
                <a:spcPts val="0"/>
              </a:spcAft>
              <a:buClrTx/>
              <a:buSzTx/>
              <a:buFontTx/>
              <a:buNone/>
              <a:defRPr/>
            </a:pPr>
            <a:r>
              <a:rPr kumimoji="0" lang="zh-CN" altLang="en-US" sz="1100" b="1" i="0" u="none" strike="noStrike" kern="1050" cap="none" spc="0" normalizeH="0" baseline="0" noProof="0" dirty="0">
                <a:ln>
                  <a:noFill/>
                </a:ln>
                <a:solidFill>
                  <a:srgbClr val="1F3661"/>
                </a:solidFill>
                <a:effectLst/>
                <a:uLnTx/>
                <a:uFillTx/>
                <a:cs typeface="Calibri" panose="020F0502020204030204" pitchFamily="34" charset="0"/>
              </a:rPr>
              <a:t>多种其他干预</a:t>
            </a:r>
            <a:endParaRPr kumimoji="0" lang="zh-CN" altLang="en-US" sz="1100" b="1" i="0" u="none" strike="noStrike" kern="1050" cap="none" spc="0" normalizeH="0" baseline="0" noProof="0" dirty="0">
              <a:ln>
                <a:noFill/>
              </a:ln>
              <a:solidFill>
                <a:srgbClr val="1F3661"/>
              </a:solidFill>
              <a:effectLst/>
              <a:uLnTx/>
              <a:uFillTx/>
              <a:cs typeface="Calibri" panose="020F0502020204030204" pitchFamily="34" charset="0"/>
            </a:endParaRPr>
          </a:p>
        </p:txBody>
      </p:sp>
      <p:sp>
        <p:nvSpPr>
          <p:cNvPr id="31" name="文本框 86"/>
          <p:cNvSpPr txBox="1"/>
          <p:nvPr/>
        </p:nvSpPr>
        <p:spPr>
          <a:xfrm>
            <a:off x="5712574" y="3685858"/>
            <a:ext cx="2912428" cy="320601"/>
          </a:xfrm>
          <a:prstGeom prst="rect">
            <a:avLst/>
          </a:prstGeom>
          <a:solidFill>
            <a:schemeClr val="bg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100"/>
              </a:spcAft>
            </a:pPr>
            <a:r>
              <a:rPr lang="zh-CN" altLang="en-US" sz="1000" kern="1050" dirty="0">
                <a:effectLst/>
                <a:cs typeface="Calibri" panose="020F0502020204030204" pitchFamily="34" charset="0"/>
              </a:rPr>
              <a:t>疫苗</a:t>
            </a:r>
            <a:endParaRPr lang="zh-CN" altLang="en-US" sz="1000" kern="1050" dirty="0">
              <a:effectLst/>
              <a:cs typeface="Calibri" panose="020F0502020204030204" pitchFamily="34" charset="0"/>
            </a:endParaRPr>
          </a:p>
          <a:p>
            <a:pPr algn="just">
              <a:spcAft>
                <a:spcPts val="100"/>
              </a:spcAft>
            </a:pPr>
            <a:r>
              <a:rPr lang="zh-CN" altLang="en-US" sz="1000" kern="1050" dirty="0">
                <a:effectLst/>
                <a:cs typeface="Calibri" panose="020F0502020204030204" pitchFamily="34" charset="0"/>
              </a:rPr>
              <a:t>长期使用大环内酯类</a:t>
            </a:r>
            <a:endParaRPr lang="zh-CN" altLang="en-US" sz="1000" kern="1050" dirty="0">
              <a:effectLst/>
              <a:cs typeface="Calibri" panose="020F0502020204030204" pitchFamily="34" charset="0"/>
            </a:endParaRPr>
          </a:p>
        </p:txBody>
      </p:sp>
      <p:sp>
        <p:nvSpPr>
          <p:cNvPr id="32" name="文本框 86"/>
          <p:cNvSpPr txBox="1"/>
          <p:nvPr/>
        </p:nvSpPr>
        <p:spPr>
          <a:xfrm>
            <a:off x="5712574" y="4162108"/>
            <a:ext cx="2912428" cy="487313"/>
          </a:xfrm>
          <a:prstGeom prst="rect">
            <a:avLst/>
          </a:prstGeom>
          <a:solidFill>
            <a:schemeClr val="bg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100"/>
              </a:spcAft>
            </a:pPr>
            <a:r>
              <a:rPr lang="en-US" altLang="zh-CN" sz="1000" kern="1050" dirty="0">
                <a:effectLst/>
                <a:cs typeface="Calibri" panose="020F0502020204030204" pitchFamily="34" charset="0"/>
              </a:rPr>
              <a:t>N-</a:t>
            </a:r>
            <a:r>
              <a:rPr lang="zh-CN" altLang="en-US" sz="1000" kern="1050" dirty="0">
                <a:effectLst/>
                <a:cs typeface="Calibri" panose="020F0502020204030204" pitchFamily="34" charset="0"/>
              </a:rPr>
              <a:t>乙酰半胱氨酸</a:t>
            </a:r>
            <a:endParaRPr lang="zh-CN" altLang="en-US" sz="1000" kern="1050" dirty="0">
              <a:effectLst/>
              <a:cs typeface="Calibri" panose="020F0502020204030204" pitchFamily="34" charset="0"/>
            </a:endParaRPr>
          </a:p>
          <a:p>
            <a:pPr algn="just">
              <a:spcAft>
                <a:spcPts val="100"/>
              </a:spcAft>
            </a:pPr>
            <a:r>
              <a:rPr lang="zh-CN" altLang="en-US" sz="1000" kern="1050" dirty="0">
                <a:effectLst/>
                <a:cs typeface="Calibri" panose="020F0502020204030204" pitchFamily="34" charset="0"/>
              </a:rPr>
              <a:t>羧甲司坦</a:t>
            </a:r>
            <a:endParaRPr lang="zh-CN" altLang="en-US" sz="1000" kern="1050" dirty="0">
              <a:effectLst/>
              <a:cs typeface="Calibri" panose="020F0502020204030204" pitchFamily="34" charset="0"/>
            </a:endParaRPr>
          </a:p>
          <a:p>
            <a:pPr algn="just">
              <a:spcAft>
                <a:spcPts val="100"/>
              </a:spcAft>
            </a:pPr>
            <a:r>
              <a:rPr lang="zh-CN" altLang="en-US" sz="1000" kern="1050" dirty="0">
                <a:effectLst/>
                <a:cs typeface="Calibri" panose="020F0502020204030204" pitchFamily="34" charset="0"/>
              </a:rPr>
              <a:t>厄多司坦</a:t>
            </a:r>
            <a:endParaRPr lang="zh-CN" altLang="en-US" sz="1000" kern="1050" dirty="0">
              <a:effectLst/>
              <a:cs typeface="Calibri" panose="020F0502020204030204" pitchFamily="34" charset="0"/>
            </a:endParaRPr>
          </a:p>
        </p:txBody>
      </p:sp>
      <p:sp>
        <p:nvSpPr>
          <p:cNvPr id="33" name="文本框 86"/>
          <p:cNvSpPr txBox="1"/>
          <p:nvPr/>
        </p:nvSpPr>
        <p:spPr>
          <a:xfrm>
            <a:off x="5712574" y="4809808"/>
            <a:ext cx="2912428" cy="974626"/>
          </a:xfrm>
          <a:prstGeom prst="rect">
            <a:avLst/>
          </a:prstGeom>
          <a:solidFill>
            <a:schemeClr val="bg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100"/>
              </a:spcAft>
            </a:pPr>
            <a:r>
              <a:rPr lang="zh-CN" altLang="en-US" sz="1000" kern="1050" dirty="0">
                <a:effectLst/>
                <a:cs typeface="Calibri" panose="020F0502020204030204" pitchFamily="34" charset="0"/>
              </a:rPr>
              <a:t>戒烟</a:t>
            </a:r>
            <a:endParaRPr lang="zh-CN" altLang="en-US" sz="1000" kern="1050" dirty="0">
              <a:effectLst/>
              <a:cs typeface="Calibri" panose="020F0502020204030204" pitchFamily="34" charset="0"/>
            </a:endParaRPr>
          </a:p>
          <a:p>
            <a:pPr algn="just">
              <a:spcAft>
                <a:spcPts val="100"/>
              </a:spcAft>
            </a:pPr>
            <a:r>
              <a:rPr lang="zh-CN" altLang="en-US" sz="1000" kern="1050" dirty="0">
                <a:effectLst/>
                <a:cs typeface="Calibri" panose="020F0502020204030204" pitchFamily="34" charset="0"/>
              </a:rPr>
              <a:t>康复治疗</a:t>
            </a:r>
            <a:endParaRPr lang="zh-CN" altLang="en-US" sz="1000" kern="1050" dirty="0">
              <a:effectLst/>
              <a:cs typeface="Calibri" panose="020F0502020204030204" pitchFamily="34" charset="0"/>
            </a:endParaRPr>
          </a:p>
          <a:p>
            <a:pPr algn="just">
              <a:spcAft>
                <a:spcPts val="100"/>
              </a:spcAft>
            </a:pPr>
            <a:r>
              <a:rPr lang="zh-CN" altLang="en-US" sz="1000" kern="1050" dirty="0">
                <a:effectLst/>
                <a:cs typeface="Calibri" panose="020F0502020204030204" pitchFamily="34" charset="0"/>
              </a:rPr>
              <a:t>肺减容术</a:t>
            </a:r>
            <a:endParaRPr lang="zh-CN" altLang="en-US" sz="1000" kern="1050" dirty="0">
              <a:effectLst/>
              <a:cs typeface="Calibri" panose="020F0502020204030204" pitchFamily="34" charset="0"/>
            </a:endParaRPr>
          </a:p>
          <a:p>
            <a:pPr algn="just">
              <a:spcAft>
                <a:spcPts val="100"/>
              </a:spcAft>
            </a:pPr>
            <a:r>
              <a:rPr lang="zh-CN" altLang="en-US" sz="1000" kern="1050" dirty="0">
                <a:effectLst/>
                <a:cs typeface="Calibri" panose="020F0502020204030204" pitchFamily="34" charset="0"/>
              </a:rPr>
              <a:t>维生素</a:t>
            </a:r>
            <a:r>
              <a:rPr lang="en-US" altLang="zh-CN" sz="1000" kern="1050" dirty="0">
                <a:effectLst/>
                <a:cs typeface="Calibri" panose="020F0502020204030204" pitchFamily="34" charset="0"/>
              </a:rPr>
              <a:t>D</a:t>
            </a:r>
            <a:endParaRPr lang="en-US" altLang="zh-CN" sz="1000" kern="1050" dirty="0">
              <a:effectLst/>
              <a:cs typeface="Calibri" panose="020F0502020204030204" pitchFamily="34" charset="0"/>
            </a:endParaRPr>
          </a:p>
          <a:p>
            <a:pPr algn="just">
              <a:spcAft>
                <a:spcPts val="100"/>
              </a:spcAft>
            </a:pPr>
            <a:r>
              <a:rPr lang="zh-CN" altLang="en-US" sz="1000" kern="1050" dirty="0">
                <a:effectLst/>
                <a:cs typeface="Calibri" panose="020F0502020204030204" pitchFamily="34" charset="0"/>
              </a:rPr>
              <a:t>防护措施（例如佩戴口罩、尽量减少社交、勤洗手等）</a:t>
            </a:r>
            <a:endParaRPr lang="zh-CN" altLang="en-US" sz="1000" kern="1050" dirty="0">
              <a:effectLst/>
              <a:cs typeface="Calibri" panose="020F0502020204030204" pitchFamily="34" charset="0"/>
            </a:endParaRPr>
          </a:p>
        </p:txBody>
      </p:sp>
      <p:grpSp>
        <p:nvGrpSpPr>
          <p:cNvPr id="30" name="Group 5"/>
          <p:cNvGrpSpPr/>
          <p:nvPr/>
        </p:nvGrpSpPr>
        <p:grpSpPr>
          <a:xfrm>
            <a:off x="10539080" y="0"/>
            <a:ext cx="1652920" cy="1699260"/>
            <a:chOff x="5105399" y="0"/>
            <a:chExt cx="1652920" cy="1699260"/>
          </a:xfrm>
        </p:grpSpPr>
        <p:pic>
          <p:nvPicPr>
            <p:cNvPr id="34"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35"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36"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37" name="Group 9"/>
          <p:cNvGrpSpPr/>
          <p:nvPr/>
        </p:nvGrpSpPr>
        <p:grpSpPr>
          <a:xfrm>
            <a:off x="10446950" y="0"/>
            <a:ext cx="1745050" cy="1652322"/>
            <a:chOff x="10446950" y="0"/>
            <a:chExt cx="1745050" cy="1652322"/>
          </a:xfrm>
        </p:grpSpPr>
        <p:pic>
          <p:nvPicPr>
            <p:cNvPr id="38"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39"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40" name="Group 19"/>
          <p:cNvGrpSpPr/>
          <p:nvPr/>
        </p:nvGrpSpPr>
        <p:grpSpPr>
          <a:xfrm>
            <a:off x="10240225" y="0"/>
            <a:ext cx="1951774" cy="1885964"/>
            <a:chOff x="10240225" y="0"/>
            <a:chExt cx="1951774" cy="1885964"/>
          </a:xfrm>
        </p:grpSpPr>
        <p:pic>
          <p:nvPicPr>
            <p:cNvPr id="41"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42"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43"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4.11 lists interventions to reduce the frequency of COPD exacerbations including bronchodilators, corticosteroid containing regiments, anti-inflammatory (non-steroid), anti-infectives, mucoregulators and various others (smoking cessation, rehabilitation etc)"/>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3" name="Title 2" descr="Figure 5.1 is an infographic Summary of the modified 4Ms person-centred approach to multimorbid patients with COPD"/>
          <p:cNvSpPr>
            <a:spLocks noGrp="1"/>
          </p:cNvSpPr>
          <p:nvPr>
            <p:ph type="ctrTitle"/>
          </p:nvPr>
        </p:nvSpPr>
        <p:spPr>
          <a:xfrm>
            <a:off x="1524000" y="-2387600"/>
            <a:ext cx="9144000" cy="2387600"/>
          </a:xfrm>
        </p:spPr>
        <p:txBody>
          <a:bodyPr vert="horz" lIns="91440" tIns="45720" rIns="91440" bIns="45720" rtlCol="0" anchor="b">
            <a:normAutofit fontScale="90000"/>
          </a:bodyPr>
          <a:lstStyle/>
          <a:p>
            <a:pPr>
              <a:lnSpc>
                <a:spcPct val="100000"/>
              </a:lnSpc>
            </a:pPr>
            <a:r>
              <a:rPr lang="en-AU" dirty="0">
                <a:latin typeface="+mj-lt"/>
                <a:ea typeface="+mn-ea"/>
              </a:rPr>
              <a:t>Summary of the modified 4Ms person-centered approach to multimorbid patients with COPD</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14340" name="图片 164107353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3329" y="361905"/>
            <a:ext cx="6486525" cy="6086475"/>
          </a:xfrm>
          <a:prstGeom prst="rect">
            <a:avLst/>
          </a:prstGeom>
          <a:noFill/>
          <a:extLst>
            <a:ext uri="{909E8E84-426E-40DD-AFC4-6F175D3DCCD1}">
              <a14:hiddenFill xmlns:a14="http://schemas.microsoft.com/office/drawing/2010/main">
                <a:solidFill>
                  <a:srgbClr val="FFFFFF"/>
                </a:solidFill>
              </a14:hiddenFill>
            </a:ext>
          </a:extLst>
        </p:spPr>
      </p:pic>
      <p:sp>
        <p:nvSpPr>
          <p:cNvPr id="21" name="文本框 2"/>
          <p:cNvSpPr txBox="1">
            <a:spLocks noChangeArrowheads="1"/>
          </p:cNvSpPr>
          <p:nvPr/>
        </p:nvSpPr>
        <p:spPr bwMode="auto">
          <a:xfrm>
            <a:off x="2758779" y="525745"/>
            <a:ext cx="51435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just" defTabSz="914400" rtl="0" eaLnBrk="0" fontAlgn="base" latinLnBrk="0" hangingPunct="0">
              <a:spcBef>
                <a:spcPct val="0"/>
              </a:spcBef>
              <a:spcAft>
                <a:spcPct val="0"/>
              </a:spcAft>
              <a:buClrTx/>
              <a:buSzTx/>
              <a:buFontTx/>
              <a:buNone/>
            </a:pPr>
            <a:r>
              <a:rPr kumimoji="0" lang="zh-CN" altLang="zh-CN" b="1" i="0" u="none" strike="noStrike" cap="none" normalizeH="0" baseline="0" dirty="0">
                <a:ln>
                  <a:noFill/>
                </a:ln>
                <a:solidFill>
                  <a:srgbClr val="FFFFFF"/>
                </a:solidFill>
                <a:effectLst/>
                <a:cs typeface="Calibri" panose="020F0502020204030204" pitchFamily="34" charset="0"/>
              </a:rPr>
              <a:t>针对多病共存慢阻肺病患者的以患者为中心的改良</a:t>
            </a:r>
            <a:r>
              <a:rPr kumimoji="0" lang="en-US" altLang="zh-CN" b="1" i="0" u="none" strike="noStrike" cap="none" normalizeH="0" baseline="0" dirty="0">
                <a:ln>
                  <a:noFill/>
                </a:ln>
                <a:solidFill>
                  <a:srgbClr val="FFFFFF"/>
                </a:solidFill>
                <a:effectLst/>
                <a:cs typeface="Calibri" panose="020F0502020204030204" pitchFamily="34" charset="0"/>
              </a:rPr>
              <a:t>4Ms</a:t>
            </a:r>
            <a:r>
              <a:rPr kumimoji="0" lang="zh-CN" altLang="en-US" b="1" i="0" u="none" strike="noStrike" cap="none" normalizeH="0" baseline="0" dirty="0">
                <a:ln>
                  <a:noFill/>
                </a:ln>
                <a:solidFill>
                  <a:srgbClr val="FFFFFF"/>
                </a:solidFill>
                <a:effectLst/>
                <a:cs typeface="Calibri" panose="020F0502020204030204" pitchFamily="34" charset="0"/>
              </a:rPr>
              <a:t>管理方法概述</a:t>
            </a:r>
            <a:endParaRPr kumimoji="0" lang="zh-CN" altLang="en-US" b="0" i="0" u="none" strike="noStrike" cap="none" normalizeH="0" baseline="0" dirty="0">
              <a:ln>
                <a:noFill/>
              </a:ln>
              <a:solidFill>
                <a:schemeClr val="tx1"/>
              </a:solidFill>
              <a:effectLst/>
            </a:endParaRPr>
          </a:p>
        </p:txBody>
      </p:sp>
      <p:sp>
        <p:nvSpPr>
          <p:cNvPr id="22" name="Text Box 8"/>
          <p:cNvSpPr txBox="1">
            <a:spLocks noChangeArrowheads="1"/>
          </p:cNvSpPr>
          <p:nvPr/>
        </p:nvSpPr>
        <p:spPr bwMode="auto">
          <a:xfrm>
            <a:off x="8249427" y="861511"/>
            <a:ext cx="614363"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just" defTabSz="914400" rtl="0" eaLnBrk="0" fontAlgn="base" latinLnBrk="0" hangingPunct="0">
              <a:spcBef>
                <a:spcPct val="0"/>
              </a:spcBef>
              <a:spcAft>
                <a:spcPct val="0"/>
              </a:spcAft>
              <a:buClrTx/>
              <a:buSzTx/>
              <a:buFontTx/>
              <a:buNone/>
            </a:pPr>
            <a:r>
              <a:rPr kumimoji="0" lang="zh-CN" altLang="en-US" sz="1200" b="1" i="0" u="none" strike="noStrike" cap="none" normalizeH="0" baseline="0" dirty="0">
                <a:ln>
                  <a:noFill/>
                </a:ln>
                <a:solidFill>
                  <a:srgbClr val="FFFFFF"/>
                </a:solidFill>
                <a:effectLst/>
                <a:cs typeface="Calibri" panose="020F0502020204030204" pitchFamily="34" charset="0"/>
              </a:rPr>
              <a:t>图 </a:t>
            </a:r>
            <a:r>
              <a:rPr kumimoji="0" lang="en-US" altLang="zh-CN" sz="1200" b="1" i="0" u="none" strike="noStrike" cap="none" normalizeH="0" baseline="0" dirty="0">
                <a:ln>
                  <a:noFill/>
                </a:ln>
                <a:solidFill>
                  <a:srgbClr val="FFFFFF"/>
                </a:solidFill>
                <a:effectLst/>
                <a:cs typeface="Calibri" panose="020F0502020204030204" pitchFamily="34" charset="0"/>
              </a:rPr>
              <a:t>5.1</a:t>
            </a:r>
            <a:endParaRPr kumimoji="0" lang="en-US" altLang="zh-CN" sz="1200" b="0" i="0" u="none" strike="noStrike" cap="none" normalizeH="0" baseline="0" dirty="0">
              <a:ln>
                <a:noFill/>
              </a:ln>
              <a:solidFill>
                <a:schemeClr val="tx1"/>
              </a:solidFill>
              <a:effectLst/>
            </a:endParaRPr>
          </a:p>
        </p:txBody>
      </p:sp>
      <p:sp>
        <p:nvSpPr>
          <p:cNvPr id="23" name="Text Box 5"/>
          <p:cNvSpPr txBox="1">
            <a:spLocks noChangeArrowheads="1"/>
          </p:cNvSpPr>
          <p:nvPr/>
        </p:nvSpPr>
        <p:spPr bwMode="auto">
          <a:xfrm>
            <a:off x="4927443" y="1373513"/>
            <a:ext cx="189230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zh-CN" sz="1400" b="1" i="0" u="none" strike="noStrike" cap="none" normalizeH="0" baseline="0" dirty="0">
                <a:ln>
                  <a:noFill/>
                </a:ln>
                <a:solidFill>
                  <a:srgbClr val="000000"/>
                </a:solidFill>
                <a:effectLst/>
                <a:cs typeface="Calibri" panose="020F0502020204030204" pitchFamily="34" charset="0"/>
              </a:rPr>
              <a:t>认知</a:t>
            </a:r>
            <a:endParaRPr kumimoji="0" lang="zh-CN" altLang="zh-CN" sz="800" b="0" i="0" u="none" strike="noStrike" cap="none" normalizeH="0" baseline="0" dirty="0">
              <a:ln>
                <a:noFill/>
              </a:ln>
              <a:solidFill>
                <a:schemeClr val="tx1"/>
              </a:solidFill>
              <a:effectLst/>
            </a:endParaRPr>
          </a:p>
          <a:p>
            <a:pPr marL="0" marR="0" lvl="0" indent="0" algn="ctr" defTabSz="914400" rtl="0" eaLnBrk="0" fontAlgn="base" latinLnBrk="0" hangingPunct="0">
              <a:spcBef>
                <a:spcPct val="0"/>
              </a:spcBef>
              <a:spcAft>
                <a:spcPct val="0"/>
              </a:spcAft>
              <a:buClrTx/>
              <a:buSzTx/>
              <a:buFontTx/>
              <a:buNone/>
            </a:pPr>
            <a:r>
              <a:rPr kumimoji="0" lang="en-US" altLang="zh-CN" sz="1400" b="1" i="0" u="none" strike="noStrike" cap="none" normalizeH="0" baseline="0" dirty="0">
                <a:ln>
                  <a:noFill/>
                </a:ln>
                <a:solidFill>
                  <a:srgbClr val="000000"/>
                </a:solidFill>
                <a:effectLst/>
                <a:cs typeface="Calibri" panose="020F0502020204030204" pitchFamily="34" charset="0"/>
              </a:rPr>
              <a:t>(Mentation)</a:t>
            </a:r>
            <a:endParaRPr kumimoji="0" lang="en-US" altLang="zh-CN" sz="800" b="0" i="0" u="none" strike="noStrike" cap="none" normalizeH="0" baseline="0" dirty="0">
              <a:ln>
                <a:noFill/>
              </a:ln>
              <a:solidFill>
                <a:schemeClr val="tx1"/>
              </a:solidFill>
              <a:effectLst/>
            </a:endParaRPr>
          </a:p>
          <a:p>
            <a:pPr marL="0" marR="0" lvl="0" indent="0" algn="ctr" defTabSz="914400" rtl="0" eaLnBrk="0" fontAlgn="base" latinLnBrk="0" hangingPunct="0">
              <a:spcBef>
                <a:spcPct val="0"/>
              </a:spcBef>
              <a:spcAft>
                <a:spcPct val="0"/>
              </a:spcAft>
              <a:buClrTx/>
              <a:buSzTx/>
              <a:buFontTx/>
              <a:buNone/>
            </a:pPr>
            <a:r>
              <a:rPr kumimoji="0" lang="zh-CN" altLang="en-US" sz="1000" b="0" i="0" u="none" strike="noStrike" cap="none" normalizeH="0" baseline="0" dirty="0">
                <a:ln>
                  <a:noFill/>
                </a:ln>
                <a:solidFill>
                  <a:srgbClr val="000000"/>
                </a:solidFill>
                <a:effectLst/>
                <a:cs typeface="Calibri" panose="020F0502020204030204" pitchFamily="34" charset="0"/>
              </a:rPr>
              <a:t>明确患者的生活目标。筛查抑郁、焦虑和认知功能障碍</a:t>
            </a:r>
            <a:endParaRPr kumimoji="0" lang="zh-CN" altLang="en-US" sz="1800" b="0" i="0" u="none" strike="noStrike" cap="none" normalizeH="0" baseline="0" dirty="0">
              <a:ln>
                <a:noFill/>
              </a:ln>
              <a:solidFill>
                <a:schemeClr val="tx1"/>
              </a:solidFill>
              <a:effectLst/>
            </a:endParaRPr>
          </a:p>
        </p:txBody>
      </p:sp>
      <p:sp>
        <p:nvSpPr>
          <p:cNvPr id="24" name="Text Box 10"/>
          <p:cNvSpPr txBox="1">
            <a:spLocks noChangeArrowheads="1"/>
          </p:cNvSpPr>
          <p:nvPr/>
        </p:nvSpPr>
        <p:spPr bwMode="auto">
          <a:xfrm>
            <a:off x="2817536" y="3170048"/>
            <a:ext cx="1247775"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zh-CN" sz="1400" b="1" i="0" u="none" strike="noStrike" cap="none" normalizeH="0" baseline="0" dirty="0">
                <a:ln>
                  <a:noFill/>
                </a:ln>
                <a:solidFill>
                  <a:srgbClr val="000000"/>
                </a:solidFill>
                <a:effectLst/>
                <a:cs typeface="Calibri" panose="020F0502020204030204" pitchFamily="34" charset="0"/>
              </a:rPr>
              <a:t>用药</a:t>
            </a:r>
            <a:endParaRPr kumimoji="0" lang="zh-CN" altLang="zh-CN" sz="800" b="0" i="0" u="none" strike="noStrike" cap="none" normalizeH="0" baseline="0" dirty="0">
              <a:ln>
                <a:noFill/>
              </a:ln>
              <a:solidFill>
                <a:schemeClr val="tx1"/>
              </a:solidFill>
              <a:effectLst/>
            </a:endParaRPr>
          </a:p>
          <a:p>
            <a:pPr marL="0" marR="0" lvl="0" indent="0" algn="ctr" defTabSz="914400" rtl="0" eaLnBrk="0" fontAlgn="base" latinLnBrk="0" hangingPunct="0">
              <a:spcBef>
                <a:spcPct val="0"/>
              </a:spcBef>
              <a:spcAft>
                <a:spcPct val="0"/>
              </a:spcAft>
              <a:buClrTx/>
              <a:buSzTx/>
              <a:buFontTx/>
              <a:buNone/>
            </a:pPr>
            <a:r>
              <a:rPr kumimoji="0" lang="en-US" altLang="zh-CN" sz="1400" b="1" i="0" u="none" strike="noStrike" cap="none" normalizeH="0" baseline="0" dirty="0">
                <a:ln>
                  <a:noFill/>
                </a:ln>
                <a:solidFill>
                  <a:srgbClr val="000000"/>
                </a:solidFill>
                <a:effectLst/>
                <a:cs typeface="Calibri" panose="020F0502020204030204" pitchFamily="34" charset="0"/>
              </a:rPr>
              <a:t>(Medications)</a:t>
            </a:r>
            <a:endParaRPr kumimoji="0" lang="en-US" altLang="zh-CN" sz="800" b="0" i="0" u="none" strike="noStrike" cap="none" normalizeH="0" baseline="0" dirty="0">
              <a:ln>
                <a:noFill/>
              </a:ln>
              <a:solidFill>
                <a:schemeClr val="tx1"/>
              </a:solidFill>
              <a:effectLst/>
            </a:endParaRPr>
          </a:p>
          <a:p>
            <a:pPr marL="0" marR="0" lvl="0" indent="0" algn="ctr" defTabSz="914400" rtl="0" eaLnBrk="0" fontAlgn="base" latinLnBrk="0" hangingPunct="0">
              <a:spcBef>
                <a:spcPct val="0"/>
              </a:spcBef>
              <a:spcAft>
                <a:spcPct val="0"/>
              </a:spcAft>
              <a:buClrTx/>
              <a:buSzTx/>
              <a:buFontTx/>
              <a:buNone/>
            </a:pPr>
            <a:r>
              <a:rPr kumimoji="0" lang="zh-CN" altLang="en-US" sz="1000" b="0" i="0" u="none" strike="noStrike" cap="none" normalizeH="0" baseline="0" dirty="0">
                <a:ln>
                  <a:noFill/>
                </a:ln>
                <a:solidFill>
                  <a:srgbClr val="000000"/>
                </a:solidFill>
                <a:effectLst/>
                <a:cs typeface="Calibri" panose="020F0502020204030204" pitchFamily="34" charset="0"/>
              </a:rPr>
              <a:t>检查患者用药，并在必要时制定安全的用药计划。根据情况调整剂量或停用药物</a:t>
            </a:r>
            <a:endParaRPr kumimoji="0" lang="zh-CN" altLang="en-US" sz="1800" b="0" i="0" u="none" strike="noStrike" cap="none" normalizeH="0" baseline="0" dirty="0">
              <a:ln>
                <a:noFill/>
              </a:ln>
              <a:solidFill>
                <a:schemeClr val="tx1"/>
              </a:solidFill>
              <a:effectLst/>
            </a:endParaRPr>
          </a:p>
        </p:txBody>
      </p:sp>
      <p:sp>
        <p:nvSpPr>
          <p:cNvPr id="25" name="Text Box 9"/>
          <p:cNvSpPr txBox="1">
            <a:spLocks noChangeArrowheads="1"/>
          </p:cNvSpPr>
          <p:nvPr/>
        </p:nvSpPr>
        <p:spPr bwMode="auto">
          <a:xfrm>
            <a:off x="7643615" y="3335733"/>
            <a:ext cx="1128712" cy="76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zh-CN" sz="1400" b="1" i="0" u="none" strike="noStrike" cap="none" normalizeH="0" baseline="0" dirty="0">
                <a:ln>
                  <a:noFill/>
                </a:ln>
                <a:solidFill>
                  <a:srgbClr val="000000"/>
                </a:solidFill>
                <a:effectLst/>
                <a:cs typeface="Calibri" panose="020F0502020204030204" pitchFamily="34" charset="0"/>
              </a:rPr>
              <a:t>运动能力</a:t>
            </a:r>
            <a:endParaRPr kumimoji="0" lang="zh-CN" altLang="zh-CN" sz="800" b="0" i="0" u="none" strike="noStrike" cap="none" normalizeH="0" baseline="0" dirty="0">
              <a:ln>
                <a:noFill/>
              </a:ln>
              <a:solidFill>
                <a:schemeClr val="tx1"/>
              </a:solidFill>
              <a:effectLst/>
            </a:endParaRPr>
          </a:p>
          <a:p>
            <a:pPr marL="0" marR="0" lvl="0" indent="0" algn="ctr" defTabSz="914400" rtl="0" eaLnBrk="0" fontAlgn="base" latinLnBrk="0" hangingPunct="0">
              <a:spcBef>
                <a:spcPct val="0"/>
              </a:spcBef>
              <a:spcAft>
                <a:spcPct val="0"/>
              </a:spcAft>
              <a:buClrTx/>
              <a:buSzTx/>
              <a:buFontTx/>
              <a:buNone/>
            </a:pPr>
            <a:r>
              <a:rPr kumimoji="0" lang="en-US" altLang="zh-CN" sz="1400" b="1" i="0" u="none" strike="noStrike" cap="none" normalizeH="0" baseline="0" dirty="0">
                <a:ln>
                  <a:noFill/>
                </a:ln>
                <a:solidFill>
                  <a:srgbClr val="000000"/>
                </a:solidFill>
                <a:effectLst/>
                <a:cs typeface="Calibri" panose="020F0502020204030204" pitchFamily="34" charset="0"/>
              </a:rPr>
              <a:t>(Mobility)</a:t>
            </a:r>
            <a:endParaRPr kumimoji="0" lang="en-US" altLang="zh-CN" sz="800" b="0" i="0" u="none" strike="noStrike" cap="none" normalizeH="0" baseline="0" dirty="0">
              <a:ln>
                <a:noFill/>
              </a:ln>
              <a:solidFill>
                <a:schemeClr val="tx1"/>
              </a:solidFill>
              <a:effectLst/>
            </a:endParaRPr>
          </a:p>
          <a:p>
            <a:pPr marL="0" marR="0" lvl="0" indent="0" algn="ctr" defTabSz="914400" rtl="0" eaLnBrk="0" fontAlgn="base" latinLnBrk="0" hangingPunct="0">
              <a:spcBef>
                <a:spcPct val="0"/>
              </a:spcBef>
              <a:spcAft>
                <a:spcPct val="0"/>
              </a:spcAft>
              <a:buClrTx/>
              <a:buSzTx/>
              <a:buFontTx/>
              <a:buNone/>
            </a:pPr>
            <a:r>
              <a:rPr kumimoji="0" lang="zh-CN" altLang="en-US" sz="1000" b="0" i="0" u="none" strike="noStrike" cap="none" normalizeH="0" baseline="0" dirty="0">
                <a:ln>
                  <a:noFill/>
                </a:ln>
                <a:solidFill>
                  <a:srgbClr val="000000"/>
                </a:solidFill>
                <a:effectLst/>
                <a:cs typeface="Calibri" panose="020F0502020204030204" pitchFamily="34" charset="0"/>
              </a:rPr>
              <a:t>评估平衡能力和运动耐力</a:t>
            </a:r>
            <a:endParaRPr kumimoji="0" lang="zh-CN" altLang="en-US" sz="1800" b="0" i="0" u="none" strike="noStrike" cap="none" normalizeH="0" baseline="0" dirty="0">
              <a:ln>
                <a:noFill/>
              </a:ln>
              <a:solidFill>
                <a:schemeClr val="tx1"/>
              </a:solidFill>
              <a:effectLst/>
            </a:endParaRPr>
          </a:p>
        </p:txBody>
      </p:sp>
      <p:sp>
        <p:nvSpPr>
          <p:cNvPr id="26" name="Text Box 11"/>
          <p:cNvSpPr txBox="1">
            <a:spLocks noChangeArrowheads="1"/>
          </p:cNvSpPr>
          <p:nvPr/>
        </p:nvSpPr>
        <p:spPr bwMode="auto">
          <a:xfrm>
            <a:off x="5458775" y="3362770"/>
            <a:ext cx="82708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zh-CN" sz="1400" b="1" i="0" u="none" strike="noStrike" cap="none" normalizeH="0" baseline="0" dirty="0">
                <a:ln>
                  <a:noFill/>
                </a:ln>
                <a:solidFill>
                  <a:srgbClr val="FFFFFF"/>
                </a:solidFill>
                <a:effectLst/>
                <a:cs typeface="Calibri" panose="020F0502020204030204" pitchFamily="34" charset="0"/>
              </a:rPr>
              <a:t>慢阻肺病的</a:t>
            </a:r>
            <a:r>
              <a:rPr kumimoji="0" lang="en-US" altLang="zh-CN" sz="1400" b="1" i="0" u="none" strike="noStrike" cap="none" normalizeH="0" baseline="0" dirty="0">
                <a:ln>
                  <a:noFill/>
                </a:ln>
                <a:solidFill>
                  <a:srgbClr val="FFFFFF"/>
                </a:solidFill>
                <a:effectLst/>
                <a:cs typeface="Calibri" panose="020F0502020204030204" pitchFamily="34" charset="0"/>
              </a:rPr>
              <a:t>4Ms</a:t>
            </a:r>
            <a:r>
              <a:rPr kumimoji="0" lang="zh-CN" altLang="en-US" sz="1400" b="1" i="0" u="none" strike="noStrike" cap="none" normalizeH="0" baseline="0" dirty="0">
                <a:ln>
                  <a:noFill/>
                </a:ln>
                <a:solidFill>
                  <a:srgbClr val="FFFFFF"/>
                </a:solidFill>
                <a:effectLst/>
                <a:cs typeface="Calibri" panose="020F0502020204030204" pitchFamily="34" charset="0"/>
              </a:rPr>
              <a:t>管理框架</a:t>
            </a:r>
            <a:endParaRPr kumimoji="0" lang="zh-CN" altLang="en-US" sz="1800" b="0" i="0" u="none" strike="noStrike" cap="none" normalizeH="0" baseline="0" dirty="0">
              <a:ln>
                <a:noFill/>
              </a:ln>
              <a:solidFill>
                <a:schemeClr val="tx1"/>
              </a:solidFill>
              <a:effectLst/>
            </a:endParaRPr>
          </a:p>
        </p:txBody>
      </p:sp>
      <p:sp>
        <p:nvSpPr>
          <p:cNvPr id="27" name="Text Box 6"/>
          <p:cNvSpPr txBox="1">
            <a:spLocks noChangeArrowheads="1"/>
          </p:cNvSpPr>
          <p:nvPr/>
        </p:nvSpPr>
        <p:spPr bwMode="auto">
          <a:xfrm>
            <a:off x="4924896" y="5323638"/>
            <a:ext cx="191611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zh-CN" sz="1400" b="1" i="0" u="none" strike="noStrike" cap="none" normalizeH="0" baseline="0" dirty="0">
                <a:ln>
                  <a:noFill/>
                </a:ln>
                <a:solidFill>
                  <a:srgbClr val="000000"/>
                </a:solidFill>
                <a:effectLst/>
                <a:cs typeface="Calibri" panose="020F0502020204030204" pitchFamily="34" charset="0"/>
              </a:rPr>
              <a:t>合并症</a:t>
            </a:r>
            <a:r>
              <a:rPr kumimoji="0" lang="en-US" altLang="zh-CN" sz="1400" b="1" i="0" u="none" strike="noStrike" cap="none" normalizeH="0" baseline="0" dirty="0">
                <a:ln>
                  <a:noFill/>
                </a:ln>
                <a:solidFill>
                  <a:srgbClr val="000000"/>
                </a:solidFill>
                <a:effectLst/>
                <a:cs typeface="Calibri" panose="020F0502020204030204" pitchFamily="34" charset="0"/>
              </a:rPr>
              <a:t>(Morbidities)</a:t>
            </a:r>
            <a:endParaRPr kumimoji="0" lang="en-US" altLang="zh-CN" sz="800" b="0" i="0" u="none" strike="noStrike" cap="none" normalizeH="0" baseline="0" dirty="0">
              <a:ln>
                <a:noFill/>
              </a:ln>
              <a:solidFill>
                <a:schemeClr val="tx1"/>
              </a:solidFill>
              <a:effectLst/>
            </a:endParaRPr>
          </a:p>
          <a:p>
            <a:pPr marL="0" marR="0" lvl="0" indent="0" algn="ctr" defTabSz="914400" rtl="0" eaLnBrk="0" fontAlgn="base" latinLnBrk="0" hangingPunct="0">
              <a:spcBef>
                <a:spcPct val="0"/>
              </a:spcBef>
              <a:spcAft>
                <a:spcPct val="0"/>
              </a:spcAft>
              <a:buClrTx/>
              <a:buSzTx/>
              <a:buFontTx/>
              <a:buNone/>
            </a:pPr>
            <a:r>
              <a:rPr kumimoji="0" lang="zh-CN" altLang="en-US" sz="1000" b="0" i="0" u="none" strike="noStrike" cap="none" normalizeH="0" baseline="0" dirty="0">
                <a:ln>
                  <a:noFill/>
                </a:ln>
                <a:solidFill>
                  <a:srgbClr val="000000"/>
                </a:solidFill>
                <a:effectLst/>
                <a:cs typeface="Calibri" panose="020F0502020204030204" pitchFamily="34" charset="0"/>
              </a:rPr>
              <a:t>识别并进行管理</a:t>
            </a:r>
            <a:endParaRPr kumimoji="0" lang="zh-CN" altLang="en-US" sz="1800" b="0" i="0" u="none" strike="noStrike" cap="none" normalizeH="0" baseline="0" dirty="0">
              <a:ln>
                <a:noFill/>
              </a:ln>
              <a:solidFill>
                <a:schemeClr val="tx1"/>
              </a:solidFill>
              <a:effectLst/>
            </a:endParaRPr>
          </a:p>
        </p:txBody>
      </p:sp>
      <p:sp>
        <p:nvSpPr>
          <p:cNvPr id="28" name="Text Box 7"/>
          <p:cNvSpPr txBox="1">
            <a:spLocks noChangeArrowheads="1"/>
          </p:cNvSpPr>
          <p:nvPr/>
        </p:nvSpPr>
        <p:spPr bwMode="auto">
          <a:xfrm>
            <a:off x="2906704" y="5830561"/>
            <a:ext cx="5899150"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lnSpc>
                <a:spcPct val="120000"/>
              </a:lnSpc>
              <a:spcBef>
                <a:spcPct val="0"/>
              </a:spcBef>
              <a:spcAft>
                <a:spcPct val="0"/>
              </a:spcAft>
              <a:buClrTx/>
              <a:buSzTx/>
              <a:buFontTx/>
              <a:buNone/>
            </a:pPr>
            <a:r>
              <a:rPr kumimoji="0" lang="zh-CN" altLang="zh-CN" sz="800" b="1" i="0" u="none" strike="noStrike" cap="none" normalizeH="0" baseline="0" dirty="0" smtClean="0">
                <a:ln>
                  <a:noFill/>
                </a:ln>
                <a:solidFill>
                  <a:srgbClr val="000000"/>
                </a:solidFill>
                <a:effectLst/>
                <a:cs typeface="Calibri" panose="020F0502020204030204" pitchFamily="34" charset="0"/>
              </a:rPr>
              <a:t>改编</a:t>
            </a:r>
            <a:r>
              <a:rPr kumimoji="0" lang="zh-CN" altLang="zh-CN" sz="800" b="1" i="0" u="none" strike="noStrike" cap="none" normalizeH="0" baseline="0" dirty="0">
                <a:ln>
                  <a:noFill/>
                </a:ln>
                <a:solidFill>
                  <a:srgbClr val="000000"/>
                </a:solidFill>
                <a:effectLst/>
                <a:cs typeface="Calibri" panose="020F0502020204030204" pitchFamily="34" charset="0"/>
              </a:rPr>
              <a:t>自：</a:t>
            </a:r>
            <a:r>
              <a:rPr kumimoji="0" lang="en-US" altLang="zh-CN" sz="800" b="0" i="0" u="none" strike="noStrike" cap="none" normalizeH="0" baseline="0" dirty="0">
                <a:ln>
                  <a:noFill/>
                </a:ln>
                <a:solidFill>
                  <a:srgbClr val="000000"/>
                </a:solidFill>
                <a:effectLst/>
                <a:cs typeface="Calibri" panose="020F0502020204030204" pitchFamily="34" charset="0"/>
              </a:rPr>
              <a:t>Celli BR, Fabbri LM, Yohannes AM, Hawkins NM, Criner GJ, Bon J, Humbert M, Jenkins CR, Pantoni L, Papi A, Quint JK, Sethi S, Stolz D, Agusti A, Sin DD. A person-</a:t>
            </a:r>
            <a:r>
              <a:rPr kumimoji="0" lang="en-US" altLang="zh-CN" sz="800" b="0" i="0" u="none" strike="noStrike" cap="none" normalizeH="0" baseline="0" dirty="0" err="1">
                <a:ln>
                  <a:noFill/>
                </a:ln>
                <a:solidFill>
                  <a:srgbClr val="000000"/>
                </a:solidFill>
                <a:effectLst/>
                <a:cs typeface="Calibri" panose="020F0502020204030204" pitchFamily="34" charset="0"/>
              </a:rPr>
              <a:t>centred</a:t>
            </a:r>
            <a:r>
              <a:rPr kumimoji="0" lang="en-US" altLang="zh-CN" sz="800" b="0" i="0" u="none" strike="noStrike" cap="none" normalizeH="0" baseline="0" dirty="0">
                <a:ln>
                  <a:noFill/>
                </a:ln>
                <a:solidFill>
                  <a:srgbClr val="000000"/>
                </a:solidFill>
                <a:effectLst/>
                <a:cs typeface="Calibri" panose="020F0502020204030204" pitchFamily="34" charset="0"/>
              </a:rPr>
              <a:t> clinical approach to the multimorbid patient with COPD. </a:t>
            </a:r>
            <a:r>
              <a:rPr kumimoji="0" lang="en-US" altLang="zh-CN" sz="800" b="0" i="0" u="none" strike="noStrike" cap="none" normalizeH="0" baseline="0" dirty="0" err="1">
                <a:ln>
                  <a:noFill/>
                </a:ln>
                <a:solidFill>
                  <a:srgbClr val="000000"/>
                </a:solidFill>
                <a:effectLst/>
                <a:cs typeface="Calibri" panose="020F0502020204030204" pitchFamily="34" charset="0"/>
              </a:rPr>
              <a:t>Eur</a:t>
            </a:r>
            <a:r>
              <a:rPr kumimoji="0" lang="en-US" altLang="zh-CN" sz="800" b="0" i="0" u="none" strike="noStrike" cap="none" normalizeH="0" baseline="0" dirty="0">
                <a:ln>
                  <a:noFill/>
                </a:ln>
                <a:solidFill>
                  <a:srgbClr val="000000"/>
                </a:solidFill>
                <a:effectLst/>
                <a:cs typeface="Calibri" panose="020F0502020204030204" pitchFamily="34" charset="0"/>
              </a:rPr>
              <a:t> J Intern Med. 2025 Aug 12: 106424. </a:t>
            </a:r>
            <a:r>
              <a:rPr kumimoji="0" lang="en-US" altLang="zh-CN" sz="800" b="0" i="0" u="none" strike="noStrike" cap="none" normalizeH="0" baseline="0" dirty="0" err="1">
                <a:ln>
                  <a:noFill/>
                </a:ln>
                <a:solidFill>
                  <a:srgbClr val="000000"/>
                </a:solidFill>
                <a:effectLst/>
                <a:cs typeface="Calibri" panose="020F0502020204030204" pitchFamily="34" charset="0"/>
              </a:rPr>
              <a:t>doi</a:t>
            </a:r>
            <a:r>
              <a:rPr kumimoji="0" lang="en-US" altLang="zh-CN" sz="800" b="0" i="0" u="none" strike="noStrike" cap="none" normalizeH="0" baseline="0" dirty="0">
                <a:ln>
                  <a:noFill/>
                </a:ln>
                <a:solidFill>
                  <a:srgbClr val="000000"/>
                </a:solidFill>
                <a:effectLst/>
                <a:cs typeface="Calibri" panose="020F0502020204030204" pitchFamily="34" charset="0"/>
              </a:rPr>
              <a:t>: 10.1016/j.eijm.2025.07.020.</a:t>
            </a:r>
            <a:endParaRPr kumimoji="0" lang="en-US" altLang="zh-CN" sz="800" b="0" i="0" u="none" strike="noStrike" cap="none" normalizeH="0" baseline="0" dirty="0">
              <a:ln>
                <a:noFill/>
              </a:ln>
              <a:solidFill>
                <a:schemeClr val="tx1"/>
              </a:solidFill>
              <a:effectLst/>
            </a:endParaRPr>
          </a:p>
        </p:txBody>
      </p:sp>
      <p:grpSp>
        <p:nvGrpSpPr>
          <p:cNvPr id="2" name="Group 5"/>
          <p:cNvGrpSpPr/>
          <p:nvPr/>
        </p:nvGrpSpPr>
        <p:grpSpPr>
          <a:xfrm>
            <a:off x="10539080" y="0"/>
            <a:ext cx="1652920" cy="1699260"/>
            <a:chOff x="5105399" y="0"/>
            <a:chExt cx="1652920" cy="1699260"/>
          </a:xfrm>
        </p:grpSpPr>
        <p:pic>
          <p:nvPicPr>
            <p:cNvPr id="11"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20"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29"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30" name="Group 9"/>
          <p:cNvGrpSpPr/>
          <p:nvPr/>
        </p:nvGrpSpPr>
        <p:grpSpPr>
          <a:xfrm>
            <a:off x="10446950" y="0"/>
            <a:ext cx="1745050" cy="1652322"/>
            <a:chOff x="10446950" y="0"/>
            <a:chExt cx="1745050" cy="1652322"/>
          </a:xfrm>
        </p:grpSpPr>
        <p:pic>
          <p:nvPicPr>
            <p:cNvPr id="31"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32"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33" name="Group 19"/>
          <p:cNvGrpSpPr/>
          <p:nvPr/>
        </p:nvGrpSpPr>
        <p:grpSpPr>
          <a:xfrm>
            <a:off x="10240225" y="0"/>
            <a:ext cx="1951774" cy="1885964"/>
            <a:chOff x="10240225" y="0"/>
            <a:chExt cx="1951774" cy="1885964"/>
          </a:xfrm>
        </p:grpSpPr>
        <p:pic>
          <p:nvPicPr>
            <p:cNvPr id="34"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35"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36"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4.11 lists interventions to reduce the frequency of COPD exacerbations including bronchodilators, corticosteroid containing regiments, anti-inflammatory (non-steroid), anti-infectives, mucoregulators and various others (smoking cessation, rehabilitation etc)"/>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3" name="Title 2" descr="Figure 5.2 is an infographic Summary of Morbidity clusters frequently present in patients with COPD that independently impact outcomes"/>
          <p:cNvSpPr>
            <a:spLocks noGrp="1"/>
          </p:cNvSpPr>
          <p:nvPr>
            <p:ph type="ctrTitle"/>
          </p:nvPr>
        </p:nvSpPr>
        <p:spPr>
          <a:xfrm>
            <a:off x="1524000" y="-2387600"/>
            <a:ext cx="9144000" cy="2387600"/>
          </a:xfrm>
        </p:spPr>
        <p:txBody>
          <a:bodyPr vert="horz" lIns="91440" tIns="45720" rIns="91440" bIns="45720" rtlCol="0" anchor="b">
            <a:normAutofit fontScale="90000"/>
          </a:bodyPr>
          <a:lstStyle/>
          <a:p>
            <a:pPr>
              <a:lnSpc>
                <a:spcPct val="100000"/>
              </a:lnSpc>
            </a:pPr>
            <a:r>
              <a:rPr lang="en-AU" dirty="0">
                <a:latin typeface="+mj-lt"/>
                <a:ea typeface="+mn-ea"/>
              </a:rPr>
              <a:t>Morbidity clusters frequently present in patients with COPD that independently impact outcomes</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15361"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9883" y="278884"/>
            <a:ext cx="6477000" cy="6029325"/>
          </a:xfrm>
          <a:prstGeom prst="rect">
            <a:avLst/>
          </a:prstGeom>
          <a:noFill/>
          <a:extLst>
            <a:ext uri="{909E8E84-426E-40DD-AFC4-6F175D3DCCD1}">
              <a14:hiddenFill xmlns:a14="http://schemas.microsoft.com/office/drawing/2010/main">
                <a:solidFill>
                  <a:srgbClr val="FFFFFF"/>
                </a:solidFill>
              </a14:hiddenFill>
            </a:ext>
          </a:extLst>
        </p:spPr>
      </p:pic>
      <p:sp>
        <p:nvSpPr>
          <p:cNvPr id="11" name="文本框 2"/>
          <p:cNvSpPr txBox="1">
            <a:spLocks noChangeArrowheads="1"/>
          </p:cNvSpPr>
          <p:nvPr/>
        </p:nvSpPr>
        <p:spPr bwMode="auto">
          <a:xfrm>
            <a:off x="2996889" y="644389"/>
            <a:ext cx="551338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zh-CN" sz="1600" b="1" i="0" u="none" strike="noStrike" cap="none" normalizeH="0" baseline="0" dirty="0">
                <a:ln>
                  <a:noFill/>
                </a:ln>
                <a:solidFill>
                  <a:srgbClr val="FFFFFF"/>
                </a:solidFill>
                <a:effectLst/>
                <a:cs typeface="Calibri" panose="020F0502020204030204" pitchFamily="34" charset="0"/>
              </a:rPr>
              <a:t>在慢阻肺病患者中常见的合并症分类及其对预后的独立影响</a:t>
            </a:r>
            <a:endParaRPr kumimoji="0" lang="zh-CN" altLang="zh-CN" sz="1800" b="0" i="0" u="none" strike="noStrike" cap="none" normalizeH="0" baseline="0" dirty="0">
              <a:ln>
                <a:noFill/>
              </a:ln>
              <a:solidFill>
                <a:schemeClr val="tx1"/>
              </a:solidFill>
              <a:effectLst/>
            </a:endParaRPr>
          </a:p>
        </p:txBody>
      </p:sp>
      <p:sp>
        <p:nvSpPr>
          <p:cNvPr id="20" name="Text Box 9"/>
          <p:cNvSpPr txBox="1">
            <a:spLocks noChangeArrowheads="1"/>
          </p:cNvSpPr>
          <p:nvPr/>
        </p:nvSpPr>
        <p:spPr bwMode="auto">
          <a:xfrm>
            <a:off x="8549365" y="858321"/>
            <a:ext cx="614363"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just" defTabSz="914400" rtl="0" eaLnBrk="0" fontAlgn="base" latinLnBrk="0" hangingPunct="0">
              <a:spcBef>
                <a:spcPct val="0"/>
              </a:spcBef>
              <a:spcAft>
                <a:spcPct val="0"/>
              </a:spcAft>
              <a:buClrTx/>
              <a:buSzTx/>
              <a:buFontTx/>
              <a:buNone/>
            </a:pPr>
            <a:r>
              <a:rPr kumimoji="0" lang="zh-CN" altLang="en-US" sz="1000" b="1" i="0" u="none" strike="noStrike" cap="none" normalizeH="0" baseline="0" dirty="0">
                <a:ln>
                  <a:noFill/>
                </a:ln>
                <a:solidFill>
                  <a:srgbClr val="FFFFFF"/>
                </a:solidFill>
                <a:effectLst/>
                <a:cs typeface="Calibri" panose="020F0502020204030204" pitchFamily="34" charset="0"/>
              </a:rPr>
              <a:t>图 </a:t>
            </a:r>
            <a:r>
              <a:rPr kumimoji="0" lang="en-US" altLang="zh-CN" sz="1000" b="1" i="0" u="none" strike="noStrike" cap="none" normalizeH="0" baseline="0" dirty="0">
                <a:ln>
                  <a:noFill/>
                </a:ln>
                <a:solidFill>
                  <a:srgbClr val="FFFFFF"/>
                </a:solidFill>
                <a:effectLst/>
                <a:cs typeface="Calibri" panose="020F0502020204030204" pitchFamily="34" charset="0"/>
              </a:rPr>
              <a:t>5.2</a:t>
            </a:r>
            <a:endParaRPr kumimoji="0" lang="en-US" altLang="zh-CN" sz="1800" b="0" i="0" u="none" strike="noStrike" cap="none" normalizeH="0" baseline="0" dirty="0">
              <a:ln>
                <a:noFill/>
              </a:ln>
              <a:solidFill>
                <a:schemeClr val="tx1"/>
              </a:solidFill>
              <a:effectLst/>
            </a:endParaRPr>
          </a:p>
        </p:txBody>
      </p:sp>
      <p:sp>
        <p:nvSpPr>
          <p:cNvPr id="21" name="Text Box 5"/>
          <p:cNvSpPr txBox="1">
            <a:spLocks noChangeArrowheads="1"/>
          </p:cNvSpPr>
          <p:nvPr/>
        </p:nvSpPr>
        <p:spPr bwMode="auto">
          <a:xfrm>
            <a:off x="3318919" y="2235570"/>
            <a:ext cx="1447800"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zh-CN" sz="1200" b="1" i="0" u="none" strike="noStrike" cap="none" normalizeH="0" baseline="0" dirty="0">
                <a:ln>
                  <a:noFill/>
                </a:ln>
                <a:solidFill>
                  <a:srgbClr val="000000"/>
                </a:solidFill>
                <a:effectLst/>
                <a:cs typeface="Calibri" panose="020F0502020204030204" pitchFamily="34" charset="0"/>
              </a:rPr>
              <a:t>心血管类</a:t>
            </a:r>
            <a:endParaRPr kumimoji="0" lang="zh-CN" altLang="zh-CN" sz="1200" b="0" i="0" u="none" strike="noStrike" cap="none" normalizeH="0" baseline="0" dirty="0">
              <a:ln>
                <a:noFill/>
              </a:ln>
              <a:solidFill>
                <a:schemeClr val="tx1"/>
              </a:solidFill>
              <a:effectLst/>
            </a:endParaRPr>
          </a:p>
          <a:p>
            <a:pPr marL="0" marR="0" lvl="0" indent="0" algn="ctr" defTabSz="914400" rtl="0" eaLnBrk="0" fontAlgn="base" latinLnBrk="0" hangingPunct="0">
              <a:spcBef>
                <a:spcPct val="0"/>
              </a:spcBef>
              <a:spcAft>
                <a:spcPct val="0"/>
              </a:spcAft>
              <a:buClrTx/>
              <a:buSzTx/>
              <a:buFontTx/>
              <a:buNone/>
            </a:pPr>
            <a:r>
              <a:rPr kumimoji="0" lang="zh-CN" altLang="zh-CN" sz="1000" b="0" i="0" u="none" strike="noStrike" cap="none" normalizeH="0" baseline="0" dirty="0">
                <a:ln>
                  <a:noFill/>
                </a:ln>
                <a:solidFill>
                  <a:srgbClr val="000000"/>
                </a:solidFill>
                <a:effectLst/>
                <a:cs typeface="Calibri" panose="020F0502020204030204" pitchFamily="34" charset="0"/>
              </a:rPr>
              <a:t>动脉高血压</a:t>
            </a:r>
            <a:endParaRPr kumimoji="0" lang="zh-CN" altLang="zh-CN" sz="1000" b="0" i="0" u="none" strike="noStrike" cap="none" normalizeH="0" baseline="0" dirty="0">
              <a:ln>
                <a:noFill/>
              </a:ln>
              <a:solidFill>
                <a:schemeClr val="tx1"/>
              </a:solidFill>
              <a:effectLst/>
            </a:endParaRPr>
          </a:p>
          <a:p>
            <a:pPr marL="0" marR="0" lvl="0" indent="0" algn="ctr" defTabSz="914400" rtl="0" eaLnBrk="0" fontAlgn="base" latinLnBrk="0" hangingPunct="0">
              <a:spcBef>
                <a:spcPct val="0"/>
              </a:spcBef>
              <a:spcAft>
                <a:spcPct val="0"/>
              </a:spcAft>
              <a:buClrTx/>
              <a:buSzTx/>
              <a:buFontTx/>
              <a:buNone/>
            </a:pPr>
            <a:r>
              <a:rPr kumimoji="0" lang="zh-CN" altLang="zh-CN" sz="1000" b="0" i="0" u="none" strike="noStrike" cap="none" normalizeH="0" baseline="0" dirty="0">
                <a:ln>
                  <a:noFill/>
                </a:ln>
                <a:solidFill>
                  <a:srgbClr val="000000"/>
                </a:solidFill>
                <a:effectLst/>
                <a:cs typeface="Calibri" panose="020F0502020204030204" pitchFamily="34" charset="0"/>
              </a:rPr>
              <a:t>心力衰竭</a:t>
            </a:r>
            <a:endParaRPr kumimoji="0" lang="zh-CN" altLang="zh-CN" sz="1000" b="0" i="0" u="none" strike="noStrike" cap="none" normalizeH="0" baseline="0" dirty="0">
              <a:ln>
                <a:noFill/>
              </a:ln>
              <a:solidFill>
                <a:schemeClr val="tx1"/>
              </a:solidFill>
              <a:effectLst/>
            </a:endParaRPr>
          </a:p>
          <a:p>
            <a:pPr marL="0" marR="0" lvl="0" indent="0" algn="ctr" defTabSz="914400" rtl="0" eaLnBrk="0" fontAlgn="base" latinLnBrk="0" hangingPunct="0">
              <a:spcBef>
                <a:spcPct val="0"/>
              </a:spcBef>
              <a:spcAft>
                <a:spcPct val="0"/>
              </a:spcAft>
              <a:buClrTx/>
              <a:buSzTx/>
              <a:buFontTx/>
              <a:buNone/>
            </a:pPr>
            <a:r>
              <a:rPr kumimoji="0" lang="zh-CN" altLang="zh-CN" sz="1000" b="0" i="0" u="none" strike="noStrike" cap="none" normalizeH="0" baseline="0" dirty="0">
                <a:ln>
                  <a:noFill/>
                </a:ln>
                <a:solidFill>
                  <a:srgbClr val="000000"/>
                </a:solidFill>
                <a:effectLst/>
                <a:cs typeface="Calibri" panose="020F0502020204030204" pitchFamily="34" charset="0"/>
              </a:rPr>
              <a:t>冠状动脉疾病</a:t>
            </a:r>
            <a:endParaRPr kumimoji="0" lang="zh-CN" altLang="zh-CN" sz="1000" b="0" i="0" u="none" strike="noStrike" cap="none" normalizeH="0" baseline="0" dirty="0">
              <a:ln>
                <a:noFill/>
              </a:ln>
              <a:solidFill>
                <a:schemeClr val="tx1"/>
              </a:solidFill>
              <a:effectLst/>
            </a:endParaRPr>
          </a:p>
          <a:p>
            <a:pPr marL="0" marR="0" lvl="0" indent="0" algn="ctr" defTabSz="914400" rtl="0" eaLnBrk="0" fontAlgn="base" latinLnBrk="0" hangingPunct="0">
              <a:spcBef>
                <a:spcPct val="0"/>
              </a:spcBef>
              <a:spcAft>
                <a:spcPct val="0"/>
              </a:spcAft>
              <a:buClrTx/>
              <a:buSzTx/>
              <a:buFontTx/>
              <a:buNone/>
            </a:pPr>
            <a:r>
              <a:rPr kumimoji="0" lang="zh-CN" altLang="zh-CN" sz="1000" b="0" i="0" u="none" strike="noStrike" cap="none" normalizeH="0" baseline="0" dirty="0">
                <a:ln>
                  <a:noFill/>
                </a:ln>
                <a:solidFill>
                  <a:srgbClr val="000000"/>
                </a:solidFill>
                <a:effectLst/>
                <a:cs typeface="Calibri" panose="020F0502020204030204" pitchFamily="34" charset="0"/>
              </a:rPr>
              <a:t>心律失常</a:t>
            </a:r>
            <a:endParaRPr kumimoji="0" lang="zh-CN" altLang="zh-CN" sz="1000" b="0" i="0" u="none" strike="noStrike" cap="none" normalizeH="0" baseline="0" dirty="0">
              <a:ln>
                <a:noFill/>
              </a:ln>
              <a:solidFill>
                <a:schemeClr val="tx1"/>
              </a:solidFill>
              <a:effectLst/>
            </a:endParaRPr>
          </a:p>
          <a:p>
            <a:pPr marL="0" marR="0" lvl="0" indent="0" algn="ctr" defTabSz="914400" rtl="0" eaLnBrk="0" fontAlgn="base" latinLnBrk="0" hangingPunct="0">
              <a:spcBef>
                <a:spcPct val="0"/>
              </a:spcBef>
              <a:spcAft>
                <a:spcPct val="0"/>
              </a:spcAft>
              <a:buClrTx/>
              <a:buSzTx/>
              <a:buFontTx/>
              <a:buNone/>
            </a:pPr>
            <a:r>
              <a:rPr kumimoji="0" lang="zh-CN" altLang="zh-CN" sz="1000" b="0" i="0" u="none" strike="noStrike" cap="none" normalizeH="0" baseline="0" dirty="0">
                <a:ln>
                  <a:noFill/>
                </a:ln>
                <a:solidFill>
                  <a:srgbClr val="000000"/>
                </a:solidFill>
                <a:effectLst/>
                <a:cs typeface="Calibri" panose="020F0502020204030204" pitchFamily="34" charset="0"/>
              </a:rPr>
              <a:t>肺动脉高压</a:t>
            </a:r>
            <a:endParaRPr kumimoji="0" lang="zh-CN" altLang="zh-CN" sz="1000" b="0" i="0" u="none" strike="noStrike" cap="none" normalizeH="0" baseline="0" dirty="0">
              <a:ln>
                <a:noFill/>
              </a:ln>
              <a:solidFill>
                <a:schemeClr val="tx1"/>
              </a:solidFill>
              <a:effectLst/>
            </a:endParaRPr>
          </a:p>
        </p:txBody>
      </p:sp>
      <p:sp>
        <p:nvSpPr>
          <p:cNvPr id="22" name="Text Box 3"/>
          <p:cNvSpPr txBox="1">
            <a:spLocks noChangeArrowheads="1"/>
          </p:cNvSpPr>
          <p:nvPr/>
        </p:nvSpPr>
        <p:spPr bwMode="auto">
          <a:xfrm>
            <a:off x="6583208" y="1330875"/>
            <a:ext cx="1287463"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zh-CN" sz="1200" b="1" i="0" u="none" strike="noStrike" cap="none" normalizeH="0" baseline="0" dirty="0">
                <a:ln>
                  <a:noFill/>
                </a:ln>
                <a:solidFill>
                  <a:srgbClr val="000000"/>
                </a:solidFill>
                <a:effectLst/>
                <a:cs typeface="Calibri" panose="020F0502020204030204" pitchFamily="34" charset="0"/>
              </a:rPr>
              <a:t>心理类</a:t>
            </a:r>
            <a:endParaRPr kumimoji="0" lang="zh-CN" altLang="zh-CN" sz="1200" b="0" i="0" u="none" strike="noStrike" cap="none" normalizeH="0" baseline="0" dirty="0">
              <a:ln>
                <a:noFill/>
              </a:ln>
              <a:solidFill>
                <a:schemeClr val="tx1"/>
              </a:solidFill>
              <a:effectLst/>
            </a:endParaRPr>
          </a:p>
          <a:p>
            <a:pPr marL="0" marR="0" lvl="0" indent="0" algn="ctr" defTabSz="914400" rtl="0" eaLnBrk="0" fontAlgn="base" latinLnBrk="0" hangingPunct="0">
              <a:spcBef>
                <a:spcPct val="0"/>
              </a:spcBef>
              <a:spcAft>
                <a:spcPct val="0"/>
              </a:spcAft>
              <a:buClrTx/>
              <a:buSzTx/>
              <a:buFontTx/>
              <a:buNone/>
            </a:pPr>
            <a:r>
              <a:rPr kumimoji="0" lang="zh-CN" altLang="zh-CN" sz="1000" b="0" i="0" u="none" strike="noStrike" cap="none" normalizeH="0" baseline="0" dirty="0">
                <a:ln>
                  <a:noFill/>
                </a:ln>
                <a:solidFill>
                  <a:srgbClr val="000000"/>
                </a:solidFill>
                <a:effectLst/>
                <a:cs typeface="Calibri" panose="020F0502020204030204" pitchFamily="34" charset="0"/>
              </a:rPr>
              <a:t>抑郁和焦虑</a:t>
            </a:r>
            <a:endParaRPr kumimoji="0" lang="zh-CN" altLang="zh-CN" sz="1000" b="0" i="0" u="none" strike="noStrike" cap="none" normalizeH="0" baseline="0" dirty="0">
              <a:ln>
                <a:noFill/>
              </a:ln>
              <a:solidFill>
                <a:schemeClr val="tx1"/>
              </a:solidFill>
              <a:effectLst/>
            </a:endParaRPr>
          </a:p>
          <a:p>
            <a:pPr marL="0" marR="0" lvl="0" indent="0" algn="ctr" defTabSz="914400" rtl="0" eaLnBrk="0" fontAlgn="base" latinLnBrk="0" hangingPunct="0">
              <a:spcBef>
                <a:spcPct val="0"/>
              </a:spcBef>
              <a:spcAft>
                <a:spcPct val="0"/>
              </a:spcAft>
              <a:buClrTx/>
              <a:buSzTx/>
              <a:buFontTx/>
              <a:buNone/>
            </a:pPr>
            <a:r>
              <a:rPr kumimoji="0" lang="zh-CN" altLang="zh-CN" sz="1000" b="0" i="0" u="none" strike="noStrike" cap="none" normalizeH="0" baseline="0" dirty="0">
                <a:ln>
                  <a:noFill/>
                </a:ln>
                <a:solidFill>
                  <a:srgbClr val="000000"/>
                </a:solidFill>
                <a:effectLst/>
                <a:cs typeface="Calibri" panose="020F0502020204030204" pitchFamily="34" charset="0"/>
              </a:rPr>
              <a:t>认知功能障碍</a:t>
            </a:r>
            <a:endParaRPr kumimoji="0" lang="zh-CN" altLang="zh-CN" sz="1000" b="0" i="0" u="none" strike="noStrike" cap="none" normalizeH="0" baseline="0" dirty="0">
              <a:ln>
                <a:noFill/>
              </a:ln>
              <a:solidFill>
                <a:schemeClr val="tx1"/>
              </a:solidFill>
              <a:effectLst/>
            </a:endParaRPr>
          </a:p>
        </p:txBody>
      </p:sp>
      <p:sp>
        <p:nvSpPr>
          <p:cNvPr id="23" name="Text Box 4"/>
          <p:cNvSpPr txBox="1">
            <a:spLocks noChangeArrowheads="1"/>
          </p:cNvSpPr>
          <p:nvPr/>
        </p:nvSpPr>
        <p:spPr bwMode="auto">
          <a:xfrm>
            <a:off x="7294602" y="2242107"/>
            <a:ext cx="1447800"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zh-CN" sz="1200" b="1" i="0" u="none" strike="noStrike" cap="none" normalizeH="0" baseline="0" dirty="0">
                <a:ln>
                  <a:noFill/>
                </a:ln>
                <a:solidFill>
                  <a:srgbClr val="000000"/>
                </a:solidFill>
                <a:effectLst/>
                <a:cs typeface="Calibri" panose="020F0502020204030204" pitchFamily="34" charset="0"/>
              </a:rPr>
              <a:t>呼吸系统疾病类</a:t>
            </a:r>
            <a:endParaRPr kumimoji="0" lang="zh-CN" altLang="zh-CN" sz="1200" b="0" i="0" u="none" strike="noStrike" cap="none" normalizeH="0" baseline="0" dirty="0">
              <a:ln>
                <a:noFill/>
              </a:ln>
              <a:solidFill>
                <a:schemeClr val="tx1"/>
              </a:solidFill>
              <a:effectLst/>
            </a:endParaRPr>
          </a:p>
          <a:p>
            <a:pPr marL="0" marR="0" lvl="0" indent="0" algn="ctr" defTabSz="914400" rtl="0" eaLnBrk="0" fontAlgn="base" latinLnBrk="0" hangingPunct="0">
              <a:spcBef>
                <a:spcPct val="0"/>
              </a:spcBef>
              <a:spcAft>
                <a:spcPct val="0"/>
              </a:spcAft>
              <a:buClrTx/>
              <a:buSzTx/>
              <a:buFontTx/>
              <a:buNone/>
            </a:pPr>
            <a:r>
              <a:rPr kumimoji="0" lang="zh-CN" altLang="zh-CN" sz="1000" b="0" i="0" u="none" strike="noStrike" cap="none" normalizeH="0" baseline="0" dirty="0">
                <a:ln>
                  <a:noFill/>
                </a:ln>
                <a:solidFill>
                  <a:srgbClr val="000000"/>
                </a:solidFill>
                <a:effectLst/>
                <a:cs typeface="Calibri" panose="020F0502020204030204" pitchFamily="34" charset="0"/>
              </a:rPr>
              <a:t>肺癌</a:t>
            </a:r>
            <a:endParaRPr kumimoji="0" lang="zh-CN" altLang="zh-CN" sz="1000" b="0" i="0" u="none" strike="noStrike" cap="none" normalizeH="0" baseline="0" dirty="0">
              <a:ln>
                <a:noFill/>
              </a:ln>
              <a:solidFill>
                <a:schemeClr val="tx1"/>
              </a:solidFill>
              <a:effectLst/>
            </a:endParaRPr>
          </a:p>
          <a:p>
            <a:pPr marL="0" marR="0" lvl="0" indent="0" algn="ctr" defTabSz="914400" rtl="0" eaLnBrk="0" fontAlgn="base" latinLnBrk="0" hangingPunct="0">
              <a:spcBef>
                <a:spcPct val="0"/>
              </a:spcBef>
              <a:spcAft>
                <a:spcPct val="0"/>
              </a:spcAft>
              <a:buClrTx/>
              <a:buSzTx/>
              <a:buFontTx/>
              <a:buNone/>
            </a:pPr>
            <a:r>
              <a:rPr kumimoji="0" lang="zh-CN" altLang="zh-CN" sz="1000" b="0" i="0" u="none" strike="noStrike" cap="none" normalizeH="0" baseline="0" dirty="0">
                <a:ln>
                  <a:noFill/>
                </a:ln>
                <a:solidFill>
                  <a:srgbClr val="000000"/>
                </a:solidFill>
                <a:effectLst/>
                <a:cs typeface="Calibri" panose="020F0502020204030204" pitchFamily="34" charset="0"/>
              </a:rPr>
              <a:t>哮喘</a:t>
            </a:r>
            <a:endParaRPr kumimoji="0" lang="zh-CN" altLang="zh-CN" sz="1000" b="0" i="0" u="none" strike="noStrike" cap="none" normalizeH="0" baseline="0" dirty="0">
              <a:ln>
                <a:noFill/>
              </a:ln>
              <a:solidFill>
                <a:schemeClr val="tx1"/>
              </a:solidFill>
              <a:effectLst/>
            </a:endParaRPr>
          </a:p>
          <a:p>
            <a:pPr marL="0" marR="0" lvl="0" indent="0" algn="ctr" defTabSz="914400" rtl="0" eaLnBrk="0" fontAlgn="base" latinLnBrk="0" hangingPunct="0">
              <a:spcBef>
                <a:spcPct val="0"/>
              </a:spcBef>
              <a:spcAft>
                <a:spcPct val="0"/>
              </a:spcAft>
              <a:buClrTx/>
              <a:buSzTx/>
              <a:buFontTx/>
              <a:buNone/>
            </a:pPr>
            <a:r>
              <a:rPr kumimoji="0" lang="zh-CN" altLang="zh-CN" sz="1000" b="0" i="0" u="none" strike="noStrike" cap="none" normalizeH="0" baseline="0" dirty="0">
                <a:ln>
                  <a:noFill/>
                </a:ln>
                <a:solidFill>
                  <a:srgbClr val="000000"/>
                </a:solidFill>
                <a:effectLst/>
                <a:cs typeface="Calibri" panose="020F0502020204030204" pitchFamily="34" charset="0"/>
              </a:rPr>
              <a:t>睡眠呼吸障碍</a:t>
            </a:r>
            <a:endParaRPr kumimoji="0" lang="zh-CN" altLang="zh-CN" sz="1000" b="0" i="0" u="none" strike="noStrike" cap="none" normalizeH="0" baseline="0" dirty="0">
              <a:ln>
                <a:noFill/>
              </a:ln>
              <a:solidFill>
                <a:schemeClr val="tx1"/>
              </a:solidFill>
              <a:effectLst/>
            </a:endParaRPr>
          </a:p>
          <a:p>
            <a:pPr marL="0" marR="0" lvl="0" indent="0" algn="ctr" defTabSz="914400" rtl="0" eaLnBrk="0" fontAlgn="base" latinLnBrk="0" hangingPunct="0">
              <a:spcBef>
                <a:spcPct val="0"/>
              </a:spcBef>
              <a:spcAft>
                <a:spcPct val="0"/>
              </a:spcAft>
              <a:buClrTx/>
              <a:buSzTx/>
              <a:buFontTx/>
              <a:buNone/>
            </a:pPr>
            <a:r>
              <a:rPr kumimoji="0" lang="zh-CN" altLang="zh-CN" sz="1000" b="0" i="0" u="none" strike="noStrike" cap="none" normalizeH="0" baseline="0" dirty="0">
                <a:ln>
                  <a:noFill/>
                </a:ln>
                <a:solidFill>
                  <a:srgbClr val="000000"/>
                </a:solidFill>
                <a:effectLst/>
                <a:cs typeface="Calibri" panose="020F0502020204030204" pitchFamily="34" charset="0"/>
              </a:rPr>
              <a:t>间质性肺疾病</a:t>
            </a:r>
            <a:endParaRPr kumimoji="0" lang="zh-CN" altLang="zh-CN" sz="1000" b="0" i="0" u="none" strike="noStrike" cap="none" normalizeH="0" baseline="0" dirty="0">
              <a:ln>
                <a:noFill/>
              </a:ln>
              <a:solidFill>
                <a:schemeClr val="tx1"/>
              </a:solidFill>
              <a:effectLst/>
            </a:endParaRPr>
          </a:p>
          <a:p>
            <a:pPr marL="0" marR="0" lvl="0" indent="0" algn="ctr" defTabSz="914400" rtl="0" eaLnBrk="0" fontAlgn="base" latinLnBrk="0" hangingPunct="0">
              <a:spcBef>
                <a:spcPct val="0"/>
              </a:spcBef>
              <a:spcAft>
                <a:spcPct val="0"/>
              </a:spcAft>
              <a:buClrTx/>
              <a:buSzTx/>
              <a:buFontTx/>
              <a:buNone/>
            </a:pPr>
            <a:r>
              <a:rPr kumimoji="0" lang="zh-CN" altLang="zh-CN" sz="1000" b="0" i="0" u="none" strike="noStrike" cap="none" normalizeH="0" baseline="0" dirty="0">
                <a:ln>
                  <a:noFill/>
                </a:ln>
                <a:solidFill>
                  <a:srgbClr val="000000"/>
                </a:solidFill>
                <a:effectLst/>
                <a:cs typeface="Calibri" panose="020F0502020204030204" pitchFamily="34" charset="0"/>
              </a:rPr>
              <a:t>支气管扩张症</a:t>
            </a:r>
            <a:endParaRPr kumimoji="0" lang="zh-CN" altLang="zh-CN" sz="1000" b="0" i="0" u="none" strike="noStrike" cap="none" normalizeH="0" baseline="0" dirty="0">
              <a:ln>
                <a:noFill/>
              </a:ln>
              <a:solidFill>
                <a:schemeClr val="tx1"/>
              </a:solidFill>
              <a:effectLst/>
            </a:endParaRPr>
          </a:p>
        </p:txBody>
      </p:sp>
      <p:sp>
        <p:nvSpPr>
          <p:cNvPr id="24" name="Text Box 6"/>
          <p:cNvSpPr txBox="1">
            <a:spLocks noChangeArrowheads="1"/>
          </p:cNvSpPr>
          <p:nvPr/>
        </p:nvSpPr>
        <p:spPr bwMode="auto">
          <a:xfrm>
            <a:off x="3860543" y="4395644"/>
            <a:ext cx="1447800" cy="82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zh-CN" sz="1200" b="1" i="0" u="none" strike="noStrike" cap="none" normalizeH="0" baseline="0" dirty="0">
                <a:ln>
                  <a:noFill/>
                </a:ln>
                <a:solidFill>
                  <a:srgbClr val="000000"/>
                </a:solidFill>
                <a:effectLst/>
                <a:cs typeface="Calibri" panose="020F0502020204030204" pitchFamily="34" charset="0"/>
              </a:rPr>
              <a:t>代谢性疾病类</a:t>
            </a:r>
            <a:endParaRPr kumimoji="0" lang="zh-CN" altLang="zh-CN" sz="1200" b="0" i="0" u="none" strike="noStrike" cap="none" normalizeH="0" baseline="0" dirty="0">
              <a:ln>
                <a:noFill/>
              </a:ln>
              <a:solidFill>
                <a:schemeClr val="tx1"/>
              </a:solidFill>
              <a:effectLst/>
            </a:endParaRPr>
          </a:p>
          <a:p>
            <a:pPr marL="0" marR="0" lvl="0" indent="0" algn="ctr" defTabSz="914400" rtl="0" eaLnBrk="0" fontAlgn="base" latinLnBrk="0" hangingPunct="0">
              <a:spcBef>
                <a:spcPct val="0"/>
              </a:spcBef>
              <a:spcAft>
                <a:spcPct val="0"/>
              </a:spcAft>
              <a:buClrTx/>
              <a:buSzTx/>
              <a:buFontTx/>
              <a:buNone/>
            </a:pPr>
            <a:r>
              <a:rPr kumimoji="0" lang="zh-CN" altLang="zh-CN" sz="1000" b="0" i="0" u="none" strike="noStrike" cap="none" normalizeH="0" baseline="0" dirty="0">
                <a:ln>
                  <a:noFill/>
                </a:ln>
                <a:solidFill>
                  <a:srgbClr val="000000"/>
                </a:solidFill>
                <a:effectLst/>
                <a:cs typeface="Calibri" panose="020F0502020204030204" pitchFamily="34" charset="0"/>
              </a:rPr>
              <a:t>糖尿病</a:t>
            </a:r>
            <a:endParaRPr kumimoji="0" lang="zh-CN" altLang="zh-CN" sz="1000" b="0" i="0" u="none" strike="noStrike" cap="none" normalizeH="0" baseline="0" dirty="0">
              <a:ln>
                <a:noFill/>
              </a:ln>
              <a:solidFill>
                <a:schemeClr val="tx1"/>
              </a:solidFill>
              <a:effectLst/>
            </a:endParaRPr>
          </a:p>
          <a:p>
            <a:pPr marL="0" marR="0" lvl="0" indent="0" algn="ctr" defTabSz="914400" rtl="0" eaLnBrk="0" fontAlgn="base" latinLnBrk="0" hangingPunct="0">
              <a:spcBef>
                <a:spcPct val="0"/>
              </a:spcBef>
              <a:spcAft>
                <a:spcPct val="0"/>
              </a:spcAft>
              <a:buClrTx/>
              <a:buSzTx/>
              <a:buFontTx/>
              <a:buNone/>
            </a:pPr>
            <a:r>
              <a:rPr kumimoji="0" lang="zh-CN" altLang="zh-CN" sz="1000" b="0" i="0" u="none" strike="noStrike" cap="none" normalizeH="0" baseline="0" dirty="0">
                <a:ln>
                  <a:noFill/>
                </a:ln>
                <a:solidFill>
                  <a:srgbClr val="000000"/>
                </a:solidFill>
                <a:effectLst/>
                <a:cs typeface="Calibri" panose="020F0502020204030204" pitchFamily="34" charset="0"/>
              </a:rPr>
              <a:t>脂肪肝</a:t>
            </a:r>
            <a:endParaRPr kumimoji="0" lang="zh-CN" altLang="zh-CN" sz="1000" b="0" i="0" u="none" strike="noStrike" cap="none" normalizeH="0" baseline="0" dirty="0">
              <a:ln>
                <a:noFill/>
              </a:ln>
              <a:solidFill>
                <a:schemeClr val="tx1"/>
              </a:solidFill>
              <a:effectLst/>
            </a:endParaRPr>
          </a:p>
          <a:p>
            <a:pPr marL="0" marR="0" lvl="0" indent="0" algn="ctr" defTabSz="914400" rtl="0" eaLnBrk="0" fontAlgn="base" latinLnBrk="0" hangingPunct="0">
              <a:spcBef>
                <a:spcPct val="0"/>
              </a:spcBef>
              <a:spcAft>
                <a:spcPct val="0"/>
              </a:spcAft>
              <a:buClrTx/>
              <a:buSzTx/>
              <a:buFontTx/>
              <a:buNone/>
            </a:pPr>
            <a:r>
              <a:rPr kumimoji="0" lang="zh-CN" altLang="zh-CN" sz="1000" b="0" i="0" u="none" strike="noStrike" cap="none" normalizeH="0" baseline="0" dirty="0">
                <a:ln>
                  <a:noFill/>
                </a:ln>
                <a:solidFill>
                  <a:srgbClr val="000000"/>
                </a:solidFill>
                <a:effectLst/>
                <a:cs typeface="Calibri" panose="020F0502020204030204" pitchFamily="34" charset="0"/>
              </a:rPr>
              <a:t>肥胖</a:t>
            </a:r>
            <a:endParaRPr kumimoji="0" lang="zh-CN" altLang="zh-CN" sz="1000" b="0" i="0" u="none" strike="noStrike" cap="none" normalizeH="0" baseline="0" dirty="0">
              <a:ln>
                <a:noFill/>
              </a:ln>
              <a:solidFill>
                <a:schemeClr val="tx1"/>
              </a:solidFill>
              <a:effectLst/>
            </a:endParaRPr>
          </a:p>
          <a:p>
            <a:pPr marL="0" marR="0" lvl="0" indent="0" algn="ctr" defTabSz="914400" rtl="0" eaLnBrk="0" fontAlgn="base" latinLnBrk="0" hangingPunct="0">
              <a:spcBef>
                <a:spcPct val="0"/>
              </a:spcBef>
              <a:spcAft>
                <a:spcPct val="0"/>
              </a:spcAft>
              <a:buClrTx/>
              <a:buSzTx/>
              <a:buFontTx/>
              <a:buNone/>
            </a:pPr>
            <a:r>
              <a:rPr kumimoji="0" lang="zh-CN" altLang="zh-CN" sz="1000" b="0" i="0" u="none" strike="noStrike" cap="none" normalizeH="0" baseline="0" dirty="0">
                <a:ln>
                  <a:noFill/>
                </a:ln>
                <a:solidFill>
                  <a:srgbClr val="000000"/>
                </a:solidFill>
                <a:effectLst/>
                <a:cs typeface="Calibri" panose="020F0502020204030204" pitchFamily="34" charset="0"/>
              </a:rPr>
              <a:t>胃食管反流病</a:t>
            </a:r>
            <a:endParaRPr kumimoji="0" lang="zh-CN" altLang="zh-CN" sz="1000" b="0" i="0" u="none" strike="noStrike" cap="none" normalizeH="0" baseline="0" dirty="0">
              <a:ln>
                <a:noFill/>
              </a:ln>
              <a:solidFill>
                <a:schemeClr val="tx1"/>
              </a:solidFill>
              <a:effectLst/>
            </a:endParaRPr>
          </a:p>
        </p:txBody>
      </p:sp>
      <p:sp>
        <p:nvSpPr>
          <p:cNvPr id="25" name="Text Box 7"/>
          <p:cNvSpPr txBox="1">
            <a:spLocks noChangeArrowheads="1"/>
          </p:cNvSpPr>
          <p:nvPr/>
        </p:nvSpPr>
        <p:spPr bwMode="auto">
          <a:xfrm>
            <a:off x="6908873" y="4395645"/>
            <a:ext cx="1447800" cy="82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zh-CN" sz="1200" b="1" i="0" u="none" strike="noStrike" cap="none" normalizeH="0" baseline="0" dirty="0">
                <a:ln>
                  <a:noFill/>
                </a:ln>
                <a:solidFill>
                  <a:srgbClr val="000000"/>
                </a:solidFill>
                <a:effectLst/>
                <a:cs typeface="Calibri" panose="020F0502020204030204" pitchFamily="34" charset="0"/>
              </a:rPr>
              <a:t>多器官组织损失类</a:t>
            </a:r>
            <a:endParaRPr kumimoji="0" lang="zh-CN" altLang="zh-CN" sz="1200" b="0" i="0" u="none" strike="noStrike" cap="none" normalizeH="0" baseline="0" dirty="0">
              <a:ln>
                <a:noFill/>
              </a:ln>
              <a:solidFill>
                <a:schemeClr val="tx1"/>
              </a:solidFill>
              <a:effectLst/>
            </a:endParaRPr>
          </a:p>
          <a:p>
            <a:pPr marL="0" marR="0" lvl="0" indent="0" algn="ctr" defTabSz="914400" rtl="0" eaLnBrk="0" fontAlgn="base" latinLnBrk="0" hangingPunct="0">
              <a:spcBef>
                <a:spcPct val="0"/>
              </a:spcBef>
              <a:spcAft>
                <a:spcPct val="0"/>
              </a:spcAft>
              <a:buClrTx/>
              <a:buSzTx/>
              <a:buFontTx/>
              <a:buNone/>
            </a:pPr>
            <a:r>
              <a:rPr kumimoji="0" lang="zh-CN" altLang="zh-CN" sz="1000" b="0" i="0" u="none" strike="noStrike" cap="none" normalizeH="0" baseline="0" dirty="0">
                <a:ln>
                  <a:noFill/>
                </a:ln>
                <a:solidFill>
                  <a:srgbClr val="000000"/>
                </a:solidFill>
                <a:effectLst/>
                <a:cs typeface="Calibri" panose="020F0502020204030204" pitchFamily="34" charset="0"/>
              </a:rPr>
              <a:t>骨质疏松</a:t>
            </a:r>
            <a:endParaRPr kumimoji="0" lang="zh-CN" altLang="zh-CN" sz="1000" b="0" i="0" u="none" strike="noStrike" cap="none" normalizeH="0" baseline="0" dirty="0">
              <a:ln>
                <a:noFill/>
              </a:ln>
              <a:solidFill>
                <a:schemeClr val="tx1"/>
              </a:solidFill>
              <a:effectLst/>
            </a:endParaRPr>
          </a:p>
          <a:p>
            <a:pPr marL="0" marR="0" lvl="0" indent="0" algn="ctr" defTabSz="914400" rtl="0" eaLnBrk="0" fontAlgn="base" latinLnBrk="0" hangingPunct="0">
              <a:spcBef>
                <a:spcPct val="0"/>
              </a:spcBef>
              <a:spcAft>
                <a:spcPct val="0"/>
              </a:spcAft>
              <a:buClrTx/>
              <a:buSzTx/>
              <a:buFontTx/>
              <a:buNone/>
            </a:pPr>
            <a:r>
              <a:rPr kumimoji="0" lang="zh-CN" altLang="zh-CN" sz="1000" b="0" i="0" u="none" strike="noStrike" cap="none" normalizeH="0" baseline="0" dirty="0">
                <a:ln>
                  <a:noFill/>
                </a:ln>
                <a:solidFill>
                  <a:srgbClr val="000000"/>
                </a:solidFill>
                <a:effectLst/>
                <a:cs typeface="Calibri" panose="020F0502020204030204" pitchFamily="34" charset="0"/>
              </a:rPr>
              <a:t>肌少症</a:t>
            </a:r>
            <a:endParaRPr kumimoji="0" lang="zh-CN" altLang="zh-CN" sz="1000" b="0" i="0" u="none" strike="noStrike" cap="none" normalizeH="0" baseline="0" dirty="0">
              <a:ln>
                <a:noFill/>
              </a:ln>
              <a:solidFill>
                <a:schemeClr val="tx1"/>
              </a:solidFill>
              <a:effectLst/>
            </a:endParaRPr>
          </a:p>
          <a:p>
            <a:pPr marL="0" marR="0" lvl="0" indent="0" algn="ctr" defTabSz="914400" rtl="0" eaLnBrk="0" fontAlgn="base" latinLnBrk="0" hangingPunct="0">
              <a:spcBef>
                <a:spcPct val="0"/>
              </a:spcBef>
              <a:spcAft>
                <a:spcPct val="0"/>
              </a:spcAft>
              <a:buClrTx/>
              <a:buSzTx/>
              <a:buFontTx/>
              <a:buNone/>
            </a:pPr>
            <a:r>
              <a:rPr kumimoji="0" lang="zh-CN" altLang="zh-CN" sz="1000" b="0" i="0" u="none" strike="noStrike" cap="none" normalizeH="0" baseline="0" dirty="0">
                <a:ln>
                  <a:noFill/>
                </a:ln>
                <a:solidFill>
                  <a:srgbClr val="000000"/>
                </a:solidFill>
                <a:effectLst/>
                <a:cs typeface="Calibri" panose="020F0502020204030204" pitchFamily="34" charset="0"/>
              </a:rPr>
              <a:t>肾功能衰竭</a:t>
            </a:r>
            <a:endParaRPr kumimoji="0" lang="zh-CN" altLang="zh-CN" sz="1000" b="0" i="0" u="none" strike="noStrike" cap="none" normalizeH="0" baseline="0" dirty="0">
              <a:ln>
                <a:noFill/>
              </a:ln>
              <a:solidFill>
                <a:schemeClr val="tx1"/>
              </a:solidFill>
              <a:effectLst/>
            </a:endParaRPr>
          </a:p>
          <a:p>
            <a:pPr marL="0" marR="0" lvl="0" indent="0" algn="ctr" defTabSz="914400" rtl="0" eaLnBrk="0" fontAlgn="base" latinLnBrk="0" hangingPunct="0">
              <a:spcBef>
                <a:spcPct val="0"/>
              </a:spcBef>
              <a:spcAft>
                <a:spcPct val="0"/>
              </a:spcAft>
              <a:buClrTx/>
              <a:buSzTx/>
              <a:buFontTx/>
              <a:buNone/>
            </a:pPr>
            <a:r>
              <a:rPr kumimoji="0" lang="zh-CN" altLang="zh-CN" sz="1000" b="0" i="0" u="none" strike="noStrike" cap="none" normalizeH="0" baseline="0" dirty="0">
                <a:ln>
                  <a:noFill/>
                </a:ln>
                <a:solidFill>
                  <a:srgbClr val="000000"/>
                </a:solidFill>
                <a:effectLst/>
                <a:cs typeface="Calibri" panose="020F0502020204030204" pitchFamily="34" charset="0"/>
              </a:rPr>
              <a:t>贫血</a:t>
            </a:r>
            <a:endParaRPr kumimoji="0" lang="zh-CN" altLang="zh-CN" sz="1000" b="0" i="0" u="none" strike="noStrike" cap="none" normalizeH="0" baseline="0" dirty="0">
              <a:ln>
                <a:noFill/>
              </a:ln>
              <a:solidFill>
                <a:schemeClr val="tx1"/>
              </a:solidFill>
              <a:effectLst/>
            </a:endParaRPr>
          </a:p>
        </p:txBody>
      </p:sp>
      <p:sp>
        <p:nvSpPr>
          <p:cNvPr id="26" name="Text Box 8"/>
          <p:cNvSpPr txBox="1">
            <a:spLocks noChangeArrowheads="1"/>
          </p:cNvSpPr>
          <p:nvPr/>
        </p:nvSpPr>
        <p:spPr bwMode="auto">
          <a:xfrm>
            <a:off x="3149446" y="5527424"/>
            <a:ext cx="5861050"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lnSpc>
                <a:spcPct val="120000"/>
              </a:lnSpc>
              <a:spcBef>
                <a:spcPct val="0"/>
              </a:spcBef>
              <a:spcAft>
                <a:spcPct val="0"/>
              </a:spcAft>
              <a:buClrTx/>
              <a:buSzTx/>
              <a:buFontTx/>
              <a:buNone/>
            </a:pPr>
            <a:r>
              <a:rPr kumimoji="0" lang="zh-CN" altLang="zh-CN" sz="800" b="1" i="0" u="none" strike="noStrike" cap="none" normalizeH="0" baseline="0" dirty="0" smtClean="0">
                <a:ln>
                  <a:noFill/>
                </a:ln>
                <a:solidFill>
                  <a:srgbClr val="000000"/>
                </a:solidFill>
                <a:effectLst/>
                <a:cs typeface="Calibri" panose="020F0502020204030204" pitchFamily="34" charset="0"/>
              </a:rPr>
              <a:t>改编</a:t>
            </a:r>
            <a:r>
              <a:rPr kumimoji="0" lang="zh-CN" altLang="zh-CN" sz="800" b="1" i="0" u="none" strike="noStrike" cap="none" normalizeH="0" baseline="0" dirty="0">
                <a:ln>
                  <a:noFill/>
                </a:ln>
                <a:solidFill>
                  <a:srgbClr val="000000"/>
                </a:solidFill>
                <a:effectLst/>
                <a:cs typeface="Calibri" panose="020F0502020204030204" pitchFamily="34" charset="0"/>
              </a:rPr>
              <a:t>自：</a:t>
            </a:r>
            <a:r>
              <a:rPr kumimoji="0" lang="en-US" altLang="zh-CN" sz="800" b="0" i="0" u="none" strike="noStrike" cap="none" normalizeH="0" baseline="0" dirty="0">
                <a:ln>
                  <a:noFill/>
                </a:ln>
                <a:solidFill>
                  <a:srgbClr val="000000"/>
                </a:solidFill>
                <a:effectLst/>
                <a:cs typeface="Calibri" panose="020F0502020204030204" pitchFamily="34" charset="0"/>
              </a:rPr>
              <a:t>Celli BR, Fabbri LM, Yohannes AM, Hawkins NM, Criner GJ, Bon J, Humbert M, Jenkins CR, Pantoni L, Papi A, Quint JK, Sethi S, Stolz D, Agusti A, Sin DD. A person-</a:t>
            </a:r>
            <a:r>
              <a:rPr kumimoji="0" lang="en-US" altLang="zh-CN" sz="800" b="0" i="0" u="none" strike="noStrike" cap="none" normalizeH="0" baseline="0" dirty="0" err="1">
                <a:ln>
                  <a:noFill/>
                </a:ln>
                <a:solidFill>
                  <a:srgbClr val="000000"/>
                </a:solidFill>
                <a:effectLst/>
                <a:cs typeface="Calibri" panose="020F0502020204030204" pitchFamily="34" charset="0"/>
              </a:rPr>
              <a:t>centred</a:t>
            </a:r>
            <a:r>
              <a:rPr kumimoji="0" lang="en-US" altLang="zh-CN" sz="800" b="0" i="0" u="none" strike="noStrike" cap="none" normalizeH="0" baseline="0" dirty="0">
                <a:ln>
                  <a:noFill/>
                </a:ln>
                <a:solidFill>
                  <a:srgbClr val="000000"/>
                </a:solidFill>
                <a:effectLst/>
                <a:cs typeface="Calibri" panose="020F0502020204030204" pitchFamily="34" charset="0"/>
              </a:rPr>
              <a:t> clinical approach to the multimorbid patient with COPD. </a:t>
            </a:r>
            <a:r>
              <a:rPr kumimoji="0" lang="en-US" altLang="zh-CN" sz="800" b="0" i="0" u="none" strike="noStrike" cap="none" normalizeH="0" baseline="0" dirty="0" err="1">
                <a:ln>
                  <a:noFill/>
                </a:ln>
                <a:solidFill>
                  <a:srgbClr val="000000"/>
                </a:solidFill>
                <a:effectLst/>
                <a:cs typeface="Calibri" panose="020F0502020204030204" pitchFamily="34" charset="0"/>
              </a:rPr>
              <a:t>Eur</a:t>
            </a:r>
            <a:r>
              <a:rPr kumimoji="0" lang="en-US" altLang="zh-CN" sz="800" b="0" i="0" u="none" strike="noStrike" cap="none" normalizeH="0" baseline="0" dirty="0">
                <a:ln>
                  <a:noFill/>
                </a:ln>
                <a:solidFill>
                  <a:srgbClr val="000000"/>
                </a:solidFill>
                <a:effectLst/>
                <a:cs typeface="Calibri" panose="020F0502020204030204" pitchFamily="34" charset="0"/>
              </a:rPr>
              <a:t> J Intern Med. 2025 Aug 12:106424. </a:t>
            </a:r>
            <a:r>
              <a:rPr kumimoji="0" lang="en-US" altLang="zh-CN" sz="800" b="0" i="0" u="none" strike="noStrike" cap="none" normalizeH="0" baseline="0" dirty="0" err="1">
                <a:ln>
                  <a:noFill/>
                </a:ln>
                <a:solidFill>
                  <a:srgbClr val="000000"/>
                </a:solidFill>
                <a:effectLst/>
                <a:cs typeface="Calibri" panose="020F0502020204030204" pitchFamily="34" charset="0"/>
              </a:rPr>
              <a:t>doi</a:t>
            </a:r>
            <a:r>
              <a:rPr kumimoji="0" lang="en-US" altLang="zh-CN" sz="800" b="0" i="0" u="none" strike="noStrike" cap="none" normalizeH="0" baseline="0" dirty="0">
                <a:ln>
                  <a:noFill/>
                </a:ln>
                <a:solidFill>
                  <a:srgbClr val="000000"/>
                </a:solidFill>
                <a:effectLst/>
                <a:cs typeface="Calibri" panose="020F0502020204030204" pitchFamily="34" charset="0"/>
              </a:rPr>
              <a:t>: 10.1016/j.ejim.2025.07.020.</a:t>
            </a:r>
            <a:endParaRPr kumimoji="0" lang="en-US" altLang="zh-CN" sz="800" b="0" i="0" u="none" strike="noStrike" cap="none" normalizeH="0" baseline="0" dirty="0">
              <a:ln>
                <a:noFill/>
              </a:ln>
              <a:solidFill>
                <a:schemeClr val="tx1"/>
              </a:solidFill>
              <a:effectLst/>
            </a:endParaRPr>
          </a:p>
        </p:txBody>
      </p:sp>
      <p:grpSp>
        <p:nvGrpSpPr>
          <p:cNvPr id="2" name="Group 5"/>
          <p:cNvGrpSpPr/>
          <p:nvPr/>
        </p:nvGrpSpPr>
        <p:grpSpPr>
          <a:xfrm>
            <a:off x="10539080" y="0"/>
            <a:ext cx="1652920" cy="1699260"/>
            <a:chOff x="5105399" y="0"/>
            <a:chExt cx="1652920" cy="1699260"/>
          </a:xfrm>
        </p:grpSpPr>
        <p:pic>
          <p:nvPicPr>
            <p:cNvPr id="27"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28"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29"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30" name="Group 9"/>
          <p:cNvGrpSpPr/>
          <p:nvPr/>
        </p:nvGrpSpPr>
        <p:grpSpPr>
          <a:xfrm>
            <a:off x="10446950" y="0"/>
            <a:ext cx="1745050" cy="1652322"/>
            <a:chOff x="10446950" y="0"/>
            <a:chExt cx="1745050" cy="1652322"/>
          </a:xfrm>
        </p:grpSpPr>
        <p:pic>
          <p:nvPicPr>
            <p:cNvPr id="31"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32"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33" name="Group 19"/>
          <p:cNvGrpSpPr/>
          <p:nvPr/>
        </p:nvGrpSpPr>
        <p:grpSpPr>
          <a:xfrm>
            <a:off x="10240225" y="0"/>
            <a:ext cx="1951774" cy="1885964"/>
            <a:chOff x="10240225" y="0"/>
            <a:chExt cx="1951774" cy="1885964"/>
          </a:xfrm>
        </p:grpSpPr>
        <p:pic>
          <p:nvPicPr>
            <p:cNvPr id="34"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35"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36"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5.3 lists treatable trains in PH-COPD and suggested management. "/>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3" name="Title 2"/>
          <p:cNvSpPr>
            <a:spLocks noGrp="1"/>
          </p:cNvSpPr>
          <p:nvPr>
            <p:ph type="ctrTitle"/>
          </p:nvPr>
        </p:nvSpPr>
        <p:spPr>
          <a:xfrm>
            <a:off x="1524000" y="-2387600"/>
            <a:ext cx="9144000" cy="2387600"/>
          </a:xfrm>
        </p:spPr>
        <p:txBody>
          <a:bodyPr vert="horz" lIns="91440" tIns="45720" rIns="91440" bIns="45720" rtlCol="0" anchor="b">
            <a:normAutofit fontScale="90000"/>
          </a:bodyPr>
          <a:lstStyle/>
          <a:p>
            <a:pPr>
              <a:lnSpc>
                <a:spcPct val="100000"/>
              </a:lnSpc>
            </a:pPr>
            <a:r>
              <a:rPr lang="en-AU" dirty="0">
                <a:latin typeface="+mj-lt"/>
                <a:ea typeface="+mn-ea"/>
              </a:rPr>
              <a:t>Treatable traits in pulmonary hypertension-COPD (PH-COPD) and suggested management</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1638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2737" y="1127861"/>
            <a:ext cx="6486525" cy="4524375"/>
          </a:xfrm>
          <a:prstGeom prst="rect">
            <a:avLst/>
          </a:prstGeom>
          <a:noFill/>
          <a:extLst>
            <a:ext uri="{909E8E84-426E-40DD-AFC4-6F175D3DCCD1}">
              <a14:hiddenFill xmlns:a14="http://schemas.microsoft.com/office/drawing/2010/main">
                <a:solidFill>
                  <a:srgbClr val="FFFFFF"/>
                </a:solidFill>
              </a14:hiddenFill>
            </a:ext>
          </a:extLst>
        </p:spPr>
      </p:pic>
      <p:sp>
        <p:nvSpPr>
          <p:cNvPr id="12" name="文本框 2"/>
          <p:cNvSpPr txBox="1">
            <a:spLocks noChangeArrowheads="1"/>
          </p:cNvSpPr>
          <p:nvPr/>
        </p:nvSpPr>
        <p:spPr bwMode="auto">
          <a:xfrm>
            <a:off x="8505756" y="1673503"/>
            <a:ext cx="614362"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just" defTabSz="914400" rtl="0" eaLnBrk="0" fontAlgn="base" latinLnBrk="0" hangingPunct="0">
              <a:spcBef>
                <a:spcPct val="0"/>
              </a:spcBef>
              <a:spcAft>
                <a:spcPct val="0"/>
              </a:spcAft>
              <a:buClrTx/>
              <a:buSzTx/>
              <a:buFontTx/>
              <a:buNone/>
            </a:pPr>
            <a:r>
              <a:rPr kumimoji="0" lang="zh-CN" altLang="en-US" sz="1000" b="1" i="0" u="none" strike="noStrike" cap="none" normalizeH="0" baseline="0" dirty="0">
                <a:ln>
                  <a:noFill/>
                </a:ln>
                <a:solidFill>
                  <a:srgbClr val="FFFFFF"/>
                </a:solidFill>
                <a:effectLst/>
                <a:cs typeface="Calibri" panose="020F0502020204030204" pitchFamily="34" charset="0"/>
              </a:rPr>
              <a:t>图 </a:t>
            </a:r>
            <a:r>
              <a:rPr kumimoji="0" lang="en-US" altLang="zh-CN" sz="1000" b="1" i="0" u="none" strike="noStrike" cap="none" normalizeH="0" baseline="0" dirty="0">
                <a:ln>
                  <a:noFill/>
                </a:ln>
                <a:solidFill>
                  <a:srgbClr val="FFFFFF"/>
                </a:solidFill>
                <a:effectLst/>
                <a:cs typeface="Calibri" panose="020F0502020204030204" pitchFamily="34" charset="0"/>
              </a:rPr>
              <a:t>5.3</a:t>
            </a:r>
            <a:endParaRPr kumimoji="0" lang="en-US" altLang="zh-CN" sz="1800" b="0" i="0" u="none" strike="noStrike" cap="none" normalizeH="0" baseline="0" dirty="0">
              <a:ln>
                <a:noFill/>
              </a:ln>
              <a:solidFill>
                <a:schemeClr val="tx1"/>
              </a:solidFill>
              <a:effectLst/>
            </a:endParaRPr>
          </a:p>
        </p:txBody>
      </p:sp>
      <p:sp>
        <p:nvSpPr>
          <p:cNvPr id="20" name="Text Box 3"/>
          <p:cNvSpPr txBox="1">
            <a:spLocks noChangeArrowheads="1"/>
          </p:cNvSpPr>
          <p:nvPr/>
        </p:nvSpPr>
        <p:spPr bwMode="auto">
          <a:xfrm>
            <a:off x="3544887" y="3979220"/>
            <a:ext cx="20272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buClrTx/>
              <a:buSzTx/>
              <a:buFontTx/>
              <a:buNone/>
            </a:pPr>
            <a:r>
              <a:rPr kumimoji="0" lang="zh-CN" altLang="zh-CN" sz="1200" b="1" i="0" u="none" strike="noStrike" cap="none" normalizeH="0" baseline="0" dirty="0">
                <a:ln>
                  <a:noFill/>
                </a:ln>
                <a:solidFill>
                  <a:srgbClr val="1F3661"/>
                </a:solidFill>
                <a:effectLst/>
                <a:cs typeface="Calibri" panose="020F0502020204030204" pitchFamily="34" charset="0"/>
              </a:rPr>
              <a:t>慢阻肺病与慢性血栓栓塞性</a:t>
            </a:r>
            <a:r>
              <a:rPr kumimoji="0" lang="zh-CN" altLang="zh-CN" sz="1200" b="1" i="0" u="none" strike="noStrike" cap="none" normalizeH="0" baseline="0" dirty="0" smtClean="0">
                <a:ln>
                  <a:noFill/>
                </a:ln>
                <a:solidFill>
                  <a:srgbClr val="1F3661"/>
                </a:solidFill>
                <a:effectLst/>
                <a:cs typeface="Calibri" panose="020F0502020204030204" pitchFamily="34" charset="0"/>
              </a:rPr>
              <a:t>肺动脉高压（</a:t>
            </a:r>
            <a:r>
              <a:rPr kumimoji="0" lang="en-US" altLang="zh-CN" sz="1200" b="1" i="0" u="none" strike="noStrike" cap="none" normalizeH="0" baseline="0" dirty="0">
                <a:ln>
                  <a:noFill/>
                </a:ln>
                <a:solidFill>
                  <a:srgbClr val="1F3661"/>
                </a:solidFill>
                <a:effectLst/>
                <a:cs typeface="Calibri" panose="020F0502020204030204" pitchFamily="34" charset="0"/>
              </a:rPr>
              <a:t>4</a:t>
            </a:r>
            <a:r>
              <a:rPr kumimoji="0" lang="zh-CN" altLang="en-US" sz="1200" b="1" i="0" u="none" strike="noStrike" cap="none" normalizeH="0" baseline="0" dirty="0">
                <a:ln>
                  <a:noFill/>
                </a:ln>
                <a:solidFill>
                  <a:srgbClr val="1F3661"/>
                </a:solidFill>
                <a:effectLst/>
                <a:cs typeface="Calibri" panose="020F0502020204030204" pitchFamily="34" charset="0"/>
              </a:rPr>
              <a:t>类</a:t>
            </a:r>
            <a:r>
              <a:rPr kumimoji="0" lang="en-US" altLang="zh-CN" sz="1200" b="1" i="0" u="none" strike="noStrike" cap="none" normalizeH="0" baseline="0" dirty="0">
                <a:ln>
                  <a:noFill/>
                </a:ln>
                <a:solidFill>
                  <a:srgbClr val="1F3661"/>
                </a:solidFill>
                <a:effectLst/>
                <a:cs typeface="Calibri" panose="020F0502020204030204" pitchFamily="34" charset="0"/>
              </a:rPr>
              <a:t>PH</a:t>
            </a:r>
            <a:r>
              <a:rPr kumimoji="0" lang="zh-CN" altLang="en-US" sz="1200" b="1" i="0" u="none" strike="noStrike" cap="none" normalizeH="0" baseline="0" dirty="0">
                <a:ln>
                  <a:noFill/>
                </a:ln>
                <a:solidFill>
                  <a:srgbClr val="1F3661"/>
                </a:solidFill>
                <a:effectLst/>
                <a:cs typeface="Calibri" panose="020F0502020204030204" pitchFamily="34" charset="0"/>
              </a:rPr>
              <a:t>）</a:t>
            </a:r>
            <a:endParaRPr kumimoji="0" lang="zh-CN" altLang="en-US" sz="1800" b="0" i="0" u="none" strike="noStrike" cap="none" normalizeH="0" baseline="0" dirty="0">
              <a:ln>
                <a:noFill/>
              </a:ln>
              <a:solidFill>
                <a:srgbClr val="1F3661"/>
              </a:solidFill>
              <a:effectLst/>
            </a:endParaRPr>
          </a:p>
        </p:txBody>
      </p:sp>
      <p:sp>
        <p:nvSpPr>
          <p:cNvPr id="21" name="Text Box 8"/>
          <p:cNvSpPr txBox="1">
            <a:spLocks noChangeArrowheads="1"/>
          </p:cNvSpPr>
          <p:nvPr/>
        </p:nvSpPr>
        <p:spPr bwMode="auto">
          <a:xfrm>
            <a:off x="3093244" y="1373947"/>
            <a:ext cx="518160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just" defTabSz="914400" rtl="0" eaLnBrk="0" fontAlgn="base" latinLnBrk="0" hangingPunct="0">
              <a:spcBef>
                <a:spcPct val="0"/>
              </a:spcBef>
              <a:spcAft>
                <a:spcPct val="0"/>
              </a:spcAft>
              <a:buClrTx/>
              <a:buSzTx/>
              <a:buFontTx/>
              <a:buNone/>
            </a:pPr>
            <a:r>
              <a:rPr kumimoji="0" lang="zh-CN" altLang="zh-CN" sz="1600" b="1" i="0" u="none" strike="noStrike" cap="none" normalizeH="0" baseline="0" dirty="0">
                <a:ln>
                  <a:noFill/>
                </a:ln>
                <a:solidFill>
                  <a:srgbClr val="FFFFFF"/>
                </a:solidFill>
                <a:effectLst/>
                <a:cs typeface="Calibri" panose="020F0502020204030204" pitchFamily="34" charset="0"/>
              </a:rPr>
              <a:t>肺动脉高压合并慢阻肺病（</a:t>
            </a:r>
            <a:r>
              <a:rPr kumimoji="0" lang="en-US" altLang="zh-CN" sz="1600" b="1" i="0" u="none" strike="noStrike" cap="none" normalizeH="0" baseline="0" dirty="0">
                <a:ln>
                  <a:noFill/>
                </a:ln>
                <a:solidFill>
                  <a:srgbClr val="FFFFFF"/>
                </a:solidFill>
                <a:effectLst/>
                <a:cs typeface="Calibri" panose="020F0502020204030204" pitchFamily="34" charset="0"/>
              </a:rPr>
              <a:t>PH-COPD</a:t>
            </a:r>
            <a:r>
              <a:rPr kumimoji="0" lang="zh-CN" altLang="en-US" sz="1600" b="1" i="0" u="none" strike="noStrike" cap="none" normalizeH="0" baseline="0" dirty="0">
                <a:ln>
                  <a:noFill/>
                </a:ln>
                <a:solidFill>
                  <a:srgbClr val="FFFFFF"/>
                </a:solidFill>
                <a:effectLst/>
                <a:cs typeface="Calibri" panose="020F0502020204030204" pitchFamily="34" charset="0"/>
              </a:rPr>
              <a:t>）的可治疗特征及管理建议</a:t>
            </a:r>
            <a:endParaRPr kumimoji="0" lang="zh-CN" altLang="en-US" sz="1800" b="0" i="0" u="none" strike="noStrike" cap="none" normalizeH="0" baseline="0" dirty="0">
              <a:ln>
                <a:noFill/>
              </a:ln>
              <a:solidFill>
                <a:schemeClr val="tx1"/>
              </a:solidFill>
              <a:effectLst/>
            </a:endParaRPr>
          </a:p>
        </p:txBody>
      </p:sp>
      <p:sp>
        <p:nvSpPr>
          <p:cNvPr id="22" name="Text Box 4"/>
          <p:cNvSpPr txBox="1">
            <a:spLocks noChangeArrowheads="1"/>
          </p:cNvSpPr>
          <p:nvPr/>
        </p:nvSpPr>
        <p:spPr bwMode="auto">
          <a:xfrm>
            <a:off x="3544887" y="2387926"/>
            <a:ext cx="17907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buClrTx/>
              <a:buSzTx/>
              <a:buFontTx/>
              <a:buNone/>
            </a:pPr>
            <a:r>
              <a:rPr kumimoji="0" lang="zh-CN" altLang="zh-CN" sz="1200" b="1" i="0" u="none" strike="noStrike" cap="none" normalizeH="0" baseline="0" dirty="0">
                <a:ln>
                  <a:noFill/>
                </a:ln>
                <a:solidFill>
                  <a:srgbClr val="1F3661"/>
                </a:solidFill>
                <a:effectLst/>
                <a:cs typeface="Calibri" panose="020F0502020204030204" pitchFamily="34" charset="0"/>
              </a:rPr>
              <a:t>慢阻肺病与肺动脉高压</a:t>
            </a:r>
            <a:endParaRPr kumimoji="0" lang="zh-CN" altLang="zh-CN" sz="1200" b="0" i="0" u="none" strike="noStrike" cap="none" normalizeH="0" baseline="0" dirty="0">
              <a:ln>
                <a:noFill/>
              </a:ln>
              <a:solidFill>
                <a:srgbClr val="1F3661"/>
              </a:solidFill>
              <a:effectLst/>
            </a:endParaRPr>
          </a:p>
          <a:p>
            <a:pPr marL="0" marR="0" lvl="0" indent="0" defTabSz="914400" rtl="0" eaLnBrk="0" fontAlgn="base" latinLnBrk="0" hangingPunct="0">
              <a:spcBef>
                <a:spcPct val="0"/>
              </a:spcBef>
              <a:buClrTx/>
              <a:buSzTx/>
              <a:buFontTx/>
              <a:buNone/>
            </a:pPr>
            <a:r>
              <a:rPr kumimoji="0" lang="zh-CN" altLang="zh-CN" sz="1200" b="1" i="0" u="none" strike="noStrike" cap="none" normalizeH="0" baseline="0" dirty="0">
                <a:ln>
                  <a:noFill/>
                </a:ln>
                <a:solidFill>
                  <a:srgbClr val="1F3661"/>
                </a:solidFill>
                <a:effectLst/>
                <a:cs typeface="Calibri" panose="020F0502020204030204" pitchFamily="34" charset="0"/>
              </a:rPr>
              <a:t>（</a:t>
            </a:r>
            <a:r>
              <a:rPr kumimoji="0" lang="en-US" altLang="zh-CN" sz="1200" b="1" i="0" u="none" strike="noStrike" cap="none" normalizeH="0" baseline="0" dirty="0">
                <a:ln>
                  <a:noFill/>
                </a:ln>
                <a:solidFill>
                  <a:srgbClr val="1F3661"/>
                </a:solidFill>
                <a:effectLst/>
                <a:cs typeface="Calibri" panose="020F0502020204030204" pitchFamily="34" charset="0"/>
              </a:rPr>
              <a:t>1</a:t>
            </a:r>
            <a:r>
              <a:rPr kumimoji="0" lang="zh-CN" altLang="en-US" sz="1200" b="1" i="0" u="none" strike="noStrike" cap="none" normalizeH="0" baseline="0" dirty="0">
                <a:ln>
                  <a:noFill/>
                </a:ln>
                <a:solidFill>
                  <a:srgbClr val="1F3661"/>
                </a:solidFill>
                <a:effectLst/>
                <a:cs typeface="Calibri" panose="020F0502020204030204" pitchFamily="34" charset="0"/>
              </a:rPr>
              <a:t>类</a:t>
            </a:r>
            <a:r>
              <a:rPr kumimoji="0" lang="en-US" altLang="zh-CN" sz="1200" b="1" i="0" u="none" strike="noStrike" cap="none" normalizeH="0" baseline="0" dirty="0">
                <a:ln>
                  <a:noFill/>
                </a:ln>
                <a:solidFill>
                  <a:srgbClr val="1F3661"/>
                </a:solidFill>
                <a:effectLst/>
                <a:cs typeface="Calibri" panose="020F0502020204030204" pitchFamily="34" charset="0"/>
              </a:rPr>
              <a:t>PH</a:t>
            </a:r>
            <a:r>
              <a:rPr kumimoji="0" lang="zh-CN" altLang="en-US" sz="1200" b="1" i="0" u="none" strike="noStrike" cap="none" normalizeH="0" baseline="0" dirty="0">
                <a:ln>
                  <a:noFill/>
                </a:ln>
                <a:solidFill>
                  <a:srgbClr val="1F3661"/>
                </a:solidFill>
                <a:effectLst/>
                <a:cs typeface="Calibri" panose="020F0502020204030204" pitchFamily="34" charset="0"/>
              </a:rPr>
              <a:t>）</a:t>
            </a:r>
            <a:endParaRPr kumimoji="0" lang="zh-CN" altLang="en-US" sz="1200" b="0" i="0" u="none" strike="noStrike" cap="none" normalizeH="0" baseline="0" dirty="0">
              <a:ln>
                <a:noFill/>
              </a:ln>
              <a:solidFill>
                <a:srgbClr val="1F3661"/>
              </a:solidFill>
              <a:effectLst/>
            </a:endParaRPr>
          </a:p>
        </p:txBody>
      </p:sp>
      <p:sp>
        <p:nvSpPr>
          <p:cNvPr id="23" name="Text Box 6"/>
          <p:cNvSpPr txBox="1">
            <a:spLocks noChangeArrowheads="1"/>
          </p:cNvSpPr>
          <p:nvPr/>
        </p:nvSpPr>
        <p:spPr bwMode="auto">
          <a:xfrm>
            <a:off x="3544887" y="3116262"/>
            <a:ext cx="198755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buClrTx/>
              <a:buSzTx/>
              <a:buFontTx/>
              <a:buNone/>
            </a:pPr>
            <a:r>
              <a:rPr kumimoji="0" lang="zh-CN" altLang="zh-CN" sz="1200" b="1" i="0" u="none" strike="noStrike" cap="none" normalizeH="0" baseline="0" dirty="0">
                <a:ln>
                  <a:noFill/>
                </a:ln>
                <a:solidFill>
                  <a:srgbClr val="1F3661"/>
                </a:solidFill>
                <a:effectLst/>
                <a:cs typeface="Calibri" panose="020F0502020204030204" pitchFamily="34" charset="0"/>
              </a:rPr>
              <a:t>慢阻肺病与伴肺疾病和</a:t>
            </a:r>
            <a:r>
              <a:rPr kumimoji="0" lang="en-US" altLang="zh-CN" sz="1200" b="1" i="0" u="none" strike="noStrike" cap="none" normalizeH="0" baseline="0" dirty="0">
                <a:ln>
                  <a:noFill/>
                </a:ln>
                <a:solidFill>
                  <a:srgbClr val="1F3661"/>
                </a:solidFill>
                <a:effectLst/>
                <a:cs typeface="Calibri" panose="020F0502020204030204" pitchFamily="34" charset="0"/>
              </a:rPr>
              <a:t>/</a:t>
            </a:r>
            <a:r>
              <a:rPr kumimoji="0" lang="zh-CN" altLang="en-US" sz="1200" b="1" i="0" u="none" strike="noStrike" cap="none" normalizeH="0" baseline="0" dirty="0">
                <a:ln>
                  <a:noFill/>
                </a:ln>
                <a:solidFill>
                  <a:srgbClr val="1F3661"/>
                </a:solidFill>
                <a:effectLst/>
                <a:cs typeface="Calibri" panose="020F0502020204030204" pitchFamily="34" charset="0"/>
              </a:rPr>
              <a:t>或缺氧的严重肺动脉高压</a:t>
            </a:r>
            <a:endParaRPr kumimoji="0" lang="zh-CN" altLang="en-US" sz="1200" b="0" i="0" u="none" strike="noStrike" cap="none" normalizeH="0" baseline="0" dirty="0">
              <a:ln>
                <a:noFill/>
              </a:ln>
              <a:solidFill>
                <a:srgbClr val="1F3661"/>
              </a:solidFill>
              <a:effectLst/>
            </a:endParaRPr>
          </a:p>
          <a:p>
            <a:pPr marL="0" marR="0" lvl="0" indent="0" defTabSz="914400" rtl="0" eaLnBrk="0" fontAlgn="base" latinLnBrk="0" hangingPunct="0">
              <a:spcBef>
                <a:spcPct val="0"/>
              </a:spcBef>
              <a:buClrTx/>
              <a:buSzTx/>
              <a:buFontTx/>
              <a:buNone/>
            </a:pPr>
            <a:r>
              <a:rPr kumimoji="0" lang="zh-CN" altLang="en-US" sz="1200" b="1" i="0" u="none" strike="noStrike" cap="none" normalizeH="0" baseline="0" dirty="0">
                <a:ln>
                  <a:noFill/>
                </a:ln>
                <a:solidFill>
                  <a:srgbClr val="1F3661"/>
                </a:solidFill>
                <a:effectLst/>
                <a:cs typeface="Calibri" panose="020F0502020204030204" pitchFamily="34" charset="0"/>
              </a:rPr>
              <a:t>（</a:t>
            </a:r>
            <a:r>
              <a:rPr kumimoji="0" lang="en-US" altLang="zh-CN" sz="1200" b="1" i="0" u="none" strike="noStrike" cap="none" normalizeH="0" baseline="0" dirty="0">
                <a:ln>
                  <a:noFill/>
                </a:ln>
                <a:solidFill>
                  <a:srgbClr val="1F3661"/>
                </a:solidFill>
                <a:effectLst/>
                <a:cs typeface="Calibri" panose="020F0502020204030204" pitchFamily="34" charset="0"/>
              </a:rPr>
              <a:t>3</a:t>
            </a:r>
            <a:r>
              <a:rPr kumimoji="0" lang="zh-CN" altLang="en-US" sz="1200" b="1" i="0" u="none" strike="noStrike" cap="none" normalizeH="0" baseline="0" dirty="0">
                <a:ln>
                  <a:noFill/>
                </a:ln>
                <a:solidFill>
                  <a:srgbClr val="1F3661"/>
                </a:solidFill>
                <a:effectLst/>
                <a:cs typeface="Calibri" panose="020F0502020204030204" pitchFamily="34" charset="0"/>
              </a:rPr>
              <a:t>类</a:t>
            </a:r>
            <a:r>
              <a:rPr kumimoji="0" lang="en-US" altLang="zh-CN" sz="1200" b="1" i="0" u="none" strike="noStrike" cap="none" normalizeH="0" baseline="0" dirty="0">
                <a:ln>
                  <a:noFill/>
                </a:ln>
                <a:solidFill>
                  <a:srgbClr val="1F3661"/>
                </a:solidFill>
                <a:effectLst/>
                <a:cs typeface="Calibri" panose="020F0502020204030204" pitchFamily="34" charset="0"/>
              </a:rPr>
              <a:t>PH</a:t>
            </a:r>
            <a:r>
              <a:rPr kumimoji="0" lang="zh-CN" altLang="en-US" sz="1200" b="1" i="0" u="none" strike="noStrike" cap="none" normalizeH="0" baseline="0" dirty="0">
                <a:ln>
                  <a:noFill/>
                </a:ln>
                <a:solidFill>
                  <a:srgbClr val="1F3661"/>
                </a:solidFill>
                <a:effectLst/>
                <a:cs typeface="Calibri" panose="020F0502020204030204" pitchFamily="34" charset="0"/>
              </a:rPr>
              <a:t>）</a:t>
            </a:r>
            <a:endParaRPr kumimoji="0" lang="zh-CN" altLang="en-US" sz="1200" b="0" i="0" u="none" strike="noStrike" cap="none" normalizeH="0" baseline="0" dirty="0">
              <a:ln>
                <a:noFill/>
              </a:ln>
              <a:solidFill>
                <a:srgbClr val="1F3661"/>
              </a:solidFill>
              <a:effectLst/>
            </a:endParaRPr>
          </a:p>
        </p:txBody>
      </p:sp>
      <p:sp>
        <p:nvSpPr>
          <p:cNvPr id="24" name="Text Box 9"/>
          <p:cNvSpPr txBox="1">
            <a:spLocks noChangeArrowheads="1"/>
          </p:cNvSpPr>
          <p:nvPr/>
        </p:nvSpPr>
        <p:spPr bwMode="auto">
          <a:xfrm>
            <a:off x="5873750" y="2387926"/>
            <a:ext cx="284003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85725" marR="0" lvl="0" indent="-85725" defTabSz="914400" rtl="0" eaLnBrk="0" fontAlgn="base" latinLnBrk="0" hangingPunct="0">
              <a:spcBef>
                <a:spcPct val="0"/>
              </a:spcBef>
              <a:spcAft>
                <a:spcPct val="0"/>
              </a:spcAft>
              <a:buClr>
                <a:srgbClr val="E8A900"/>
              </a:buClr>
              <a:buSzTx/>
              <a:buFont typeface="Arial" panose="020B0604020202020204" pitchFamily="34" charset="0"/>
              <a:buChar char="•"/>
            </a:pPr>
            <a:r>
              <a:rPr kumimoji="0" lang="zh-CN" altLang="en-US" sz="1000" b="0" i="0" u="none" strike="noStrike" cap="none" normalizeH="0" baseline="0" dirty="0" smtClean="0">
                <a:ln>
                  <a:noFill/>
                </a:ln>
                <a:solidFill>
                  <a:srgbClr val="000000"/>
                </a:solidFill>
                <a:effectLst/>
                <a:cs typeface="Calibri" panose="020F0502020204030204" pitchFamily="34" charset="0"/>
              </a:rPr>
              <a:t>根据</a:t>
            </a:r>
            <a:r>
              <a:rPr kumimoji="0" lang="en-US" altLang="zh-CN" sz="1000" b="0" i="0" u="none" strike="noStrike" cap="none" normalizeH="0" baseline="0" dirty="0">
                <a:ln>
                  <a:noFill/>
                </a:ln>
                <a:solidFill>
                  <a:srgbClr val="000000"/>
                </a:solidFill>
                <a:effectLst/>
                <a:cs typeface="Calibri" panose="020F0502020204030204" pitchFamily="34" charset="0"/>
              </a:rPr>
              <a:t>2022</a:t>
            </a:r>
            <a:r>
              <a:rPr kumimoji="0" lang="zh-CN" altLang="en-US" sz="1000" b="0" i="0" u="none" strike="noStrike" cap="none" normalizeH="0" baseline="0" dirty="0">
                <a:ln>
                  <a:noFill/>
                </a:ln>
                <a:solidFill>
                  <a:srgbClr val="000000"/>
                </a:solidFill>
                <a:effectLst/>
                <a:cs typeface="Calibri" panose="020F0502020204030204" pitchFamily="34" charset="0"/>
              </a:rPr>
              <a:t>年 </a:t>
            </a:r>
            <a:r>
              <a:rPr kumimoji="0" lang="en-US" altLang="zh-CN" sz="1000" b="0" i="0" u="none" strike="noStrike" cap="none" normalizeH="0" baseline="0" dirty="0">
                <a:ln>
                  <a:noFill/>
                </a:ln>
                <a:solidFill>
                  <a:srgbClr val="000000"/>
                </a:solidFill>
                <a:effectLst/>
                <a:cs typeface="Calibri" panose="020F0502020204030204" pitchFamily="34" charset="0"/>
              </a:rPr>
              <a:t>ESC/ERS </a:t>
            </a:r>
            <a:r>
              <a:rPr kumimoji="0" lang="zh-CN" altLang="en-US" sz="1000" b="0" i="0" u="none" strike="noStrike" cap="none" normalizeH="0" baseline="0" dirty="0">
                <a:ln>
                  <a:noFill/>
                </a:ln>
                <a:solidFill>
                  <a:srgbClr val="000000"/>
                </a:solidFill>
                <a:effectLst/>
                <a:cs typeface="Calibri" panose="020F0502020204030204" pitchFamily="34" charset="0"/>
              </a:rPr>
              <a:t>肺动脉高压指南，将其</a:t>
            </a:r>
            <a:r>
              <a:rPr kumimoji="0" lang="zh-CN" altLang="en-US" sz="1000" b="0" i="0" u="none" strike="noStrike" cap="none" normalizeH="0" baseline="0" dirty="0" smtClean="0">
                <a:ln>
                  <a:noFill/>
                </a:ln>
                <a:solidFill>
                  <a:srgbClr val="000000"/>
                </a:solidFill>
                <a:effectLst/>
                <a:cs typeface="Calibri" panose="020F0502020204030204" pitchFamily="34" charset="0"/>
              </a:rPr>
              <a:t>作为</a:t>
            </a:r>
            <a:r>
              <a:rPr kumimoji="0" lang="zh-CN" altLang="en-US" sz="1000" b="0" i="0" u="none" strike="noStrike" cap="none" normalizeH="0" baseline="0" dirty="0">
                <a:ln>
                  <a:noFill/>
                </a:ln>
                <a:solidFill>
                  <a:srgbClr val="000000"/>
                </a:solidFill>
                <a:effectLst/>
                <a:cs typeface="Calibri" panose="020F0502020204030204" pitchFamily="34" charset="0"/>
              </a:rPr>
              <a:t>伴随合并症的</a:t>
            </a:r>
            <a:r>
              <a:rPr kumimoji="0" lang="en-US" altLang="zh-CN" sz="1000" b="0" i="0" u="none" strike="noStrike" cap="none" normalizeH="0" baseline="0" dirty="0">
                <a:ln>
                  <a:noFill/>
                </a:ln>
                <a:solidFill>
                  <a:srgbClr val="000000"/>
                </a:solidFill>
                <a:effectLst/>
                <a:cs typeface="Calibri" panose="020F0502020204030204" pitchFamily="34" charset="0"/>
              </a:rPr>
              <a:t>PAH</a:t>
            </a:r>
            <a:r>
              <a:rPr kumimoji="0" lang="zh-CN" altLang="en-US" sz="1000" b="0" i="0" u="none" strike="noStrike" cap="none" normalizeH="0" baseline="0" dirty="0">
                <a:ln>
                  <a:noFill/>
                </a:ln>
                <a:solidFill>
                  <a:srgbClr val="000000"/>
                </a:solidFill>
                <a:effectLst/>
                <a:cs typeface="Calibri" panose="020F0502020204030204" pitchFamily="34" charset="0"/>
              </a:rPr>
              <a:t>进行治疗</a:t>
            </a:r>
            <a:endParaRPr kumimoji="0" lang="zh-CN" altLang="en-US" b="0" i="0" u="none" strike="noStrike" cap="none" normalizeH="0" baseline="0" dirty="0">
              <a:ln>
                <a:noFill/>
              </a:ln>
              <a:solidFill>
                <a:schemeClr val="tx1"/>
              </a:solidFill>
              <a:effectLst/>
            </a:endParaRPr>
          </a:p>
        </p:txBody>
      </p:sp>
      <p:sp>
        <p:nvSpPr>
          <p:cNvPr id="25" name="Text Box 5"/>
          <p:cNvSpPr txBox="1">
            <a:spLocks noChangeArrowheads="1"/>
          </p:cNvSpPr>
          <p:nvPr/>
        </p:nvSpPr>
        <p:spPr bwMode="auto">
          <a:xfrm>
            <a:off x="5873750" y="3116262"/>
            <a:ext cx="28622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85725" marR="0" lvl="0" indent="-85725" defTabSz="914400" rtl="0" eaLnBrk="0" fontAlgn="base" latinLnBrk="0" hangingPunct="0">
              <a:spcBef>
                <a:spcPct val="0"/>
              </a:spcBef>
              <a:spcAft>
                <a:spcPct val="0"/>
              </a:spcAft>
              <a:buClr>
                <a:srgbClr val="E8A900"/>
              </a:buClr>
              <a:buSzTx/>
              <a:buFont typeface="Arial" panose="020B0604020202020204" pitchFamily="34" charset="0"/>
              <a:buChar char="•"/>
            </a:pPr>
            <a:r>
              <a:rPr kumimoji="0" lang="zh-CN" altLang="en-US" sz="1000" b="0" i="0" u="none" strike="noStrike" cap="none" normalizeH="0" baseline="0" dirty="0" smtClean="0">
                <a:ln>
                  <a:noFill/>
                </a:ln>
                <a:solidFill>
                  <a:srgbClr val="000000"/>
                </a:solidFill>
                <a:effectLst/>
                <a:cs typeface="Calibri" panose="020F0502020204030204" pitchFamily="34" charset="0"/>
              </a:rPr>
              <a:t>在</a:t>
            </a:r>
            <a:r>
              <a:rPr kumimoji="0" lang="zh-CN" altLang="en-US" sz="1000" b="0" i="0" u="none" strike="noStrike" cap="none" normalizeH="0" baseline="0" dirty="0">
                <a:ln>
                  <a:noFill/>
                </a:ln>
                <a:solidFill>
                  <a:srgbClr val="000000"/>
                </a:solidFill>
                <a:effectLst/>
                <a:cs typeface="Calibri" panose="020F0502020204030204" pitchFamily="34" charset="0"/>
              </a:rPr>
              <a:t>具备呼吸疾病经验的 </a:t>
            </a:r>
            <a:r>
              <a:rPr kumimoji="0" lang="en-US" altLang="zh-CN" sz="1000" b="0" i="0" u="none" strike="noStrike" cap="none" normalizeH="0" baseline="0" dirty="0">
                <a:ln>
                  <a:noFill/>
                </a:ln>
                <a:solidFill>
                  <a:srgbClr val="000000"/>
                </a:solidFill>
                <a:effectLst/>
                <a:cs typeface="Calibri" panose="020F0502020204030204" pitchFamily="34" charset="0"/>
              </a:rPr>
              <a:t>PH </a:t>
            </a:r>
            <a:r>
              <a:rPr kumimoji="0" lang="zh-CN" altLang="en-US" sz="1000" b="0" i="0" u="none" strike="noStrike" cap="none" normalizeH="0" baseline="0" dirty="0">
                <a:ln>
                  <a:noFill/>
                </a:ln>
                <a:solidFill>
                  <a:srgbClr val="000000"/>
                </a:solidFill>
                <a:effectLst/>
                <a:cs typeface="Calibri" panose="020F0502020204030204" pitchFamily="34" charset="0"/>
              </a:rPr>
              <a:t>中心进行个体化</a:t>
            </a:r>
            <a:r>
              <a:rPr kumimoji="0" lang="zh-CN" altLang="en-US" sz="1000" b="0" i="0" u="none" strike="noStrike" cap="none" normalizeH="0" baseline="0" dirty="0" smtClean="0">
                <a:ln>
                  <a:noFill/>
                </a:ln>
                <a:solidFill>
                  <a:srgbClr val="000000"/>
                </a:solidFill>
                <a:effectLst/>
                <a:cs typeface="Calibri" panose="020F0502020204030204" pitchFamily="34" charset="0"/>
              </a:rPr>
              <a:t>治疗方案</a:t>
            </a:r>
            <a:endParaRPr kumimoji="0" lang="zh-CN" altLang="en-US" sz="1800" b="0" i="0" u="none" strike="noStrike" cap="none" normalizeH="0" baseline="0" dirty="0">
              <a:ln>
                <a:noFill/>
              </a:ln>
              <a:solidFill>
                <a:schemeClr val="tx1"/>
              </a:solidFill>
              <a:effectLst/>
            </a:endParaRPr>
          </a:p>
        </p:txBody>
      </p:sp>
      <p:sp>
        <p:nvSpPr>
          <p:cNvPr id="26" name="Text Box 10"/>
          <p:cNvSpPr txBox="1">
            <a:spLocks noChangeArrowheads="1"/>
          </p:cNvSpPr>
          <p:nvPr/>
        </p:nvSpPr>
        <p:spPr bwMode="auto">
          <a:xfrm>
            <a:off x="5873750" y="3979220"/>
            <a:ext cx="28622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85725" marR="0" lvl="0" indent="-85725" defTabSz="914400" rtl="0" eaLnBrk="0" fontAlgn="base" latinLnBrk="0" hangingPunct="0">
              <a:spcBef>
                <a:spcPct val="0"/>
              </a:spcBef>
              <a:spcAft>
                <a:spcPct val="0"/>
              </a:spcAft>
              <a:buClr>
                <a:srgbClr val="E8A900"/>
              </a:buClr>
              <a:buSzTx/>
              <a:buFont typeface="Arial" panose="020B0604020202020204" pitchFamily="34" charset="0"/>
              <a:buChar char="•"/>
            </a:pPr>
            <a:r>
              <a:rPr kumimoji="0" lang="zh-CN" altLang="en-US" sz="1000" b="0" i="0" u="none" strike="noStrike" cap="none" normalizeH="0" baseline="0" dirty="0" smtClean="0">
                <a:ln>
                  <a:noFill/>
                </a:ln>
                <a:solidFill>
                  <a:srgbClr val="000000"/>
                </a:solidFill>
                <a:effectLst/>
                <a:cs typeface="Calibri" panose="020F0502020204030204" pitchFamily="34" charset="0"/>
              </a:rPr>
              <a:t>根据</a:t>
            </a:r>
            <a:r>
              <a:rPr kumimoji="0" lang="en-US" altLang="zh-CN" sz="1000" b="0" i="0" u="none" strike="noStrike" cap="none" normalizeH="0" baseline="0" dirty="0">
                <a:ln>
                  <a:noFill/>
                </a:ln>
                <a:solidFill>
                  <a:srgbClr val="000000"/>
                </a:solidFill>
                <a:effectLst/>
                <a:cs typeface="Calibri" panose="020F0502020204030204" pitchFamily="34" charset="0"/>
              </a:rPr>
              <a:t>2022</a:t>
            </a:r>
            <a:r>
              <a:rPr kumimoji="0" lang="zh-CN" altLang="en-US" sz="1000" b="0" i="0" u="none" strike="noStrike" cap="none" normalizeH="0" baseline="0" dirty="0">
                <a:ln>
                  <a:noFill/>
                </a:ln>
                <a:solidFill>
                  <a:srgbClr val="000000"/>
                </a:solidFill>
                <a:effectLst/>
                <a:cs typeface="Calibri" panose="020F0502020204030204" pitchFamily="34" charset="0"/>
              </a:rPr>
              <a:t>年 </a:t>
            </a:r>
            <a:r>
              <a:rPr kumimoji="0" lang="en-US" altLang="zh-CN" sz="1000" b="0" i="0" u="none" strike="noStrike" cap="none" normalizeH="0" baseline="0" dirty="0">
                <a:ln>
                  <a:noFill/>
                </a:ln>
                <a:solidFill>
                  <a:srgbClr val="000000"/>
                </a:solidFill>
                <a:effectLst/>
                <a:cs typeface="Calibri" panose="020F0502020204030204" pitchFamily="34" charset="0"/>
              </a:rPr>
              <a:t>ESC/ERS </a:t>
            </a:r>
            <a:r>
              <a:rPr kumimoji="0" lang="zh-CN" altLang="en-US" sz="1000" b="0" i="0" u="none" strike="noStrike" cap="none" normalizeH="0" baseline="0" dirty="0">
                <a:ln>
                  <a:noFill/>
                </a:ln>
                <a:solidFill>
                  <a:srgbClr val="000000"/>
                </a:solidFill>
                <a:effectLst/>
                <a:cs typeface="Calibri" panose="020F0502020204030204" pitchFamily="34" charset="0"/>
              </a:rPr>
              <a:t>肺动脉高压指南，将其</a:t>
            </a:r>
            <a:r>
              <a:rPr kumimoji="0" lang="zh-CN" altLang="en-US" sz="1000" b="0" i="0" u="none" strike="noStrike" cap="none" normalizeH="0" baseline="0" dirty="0" smtClean="0">
                <a:ln>
                  <a:noFill/>
                </a:ln>
                <a:solidFill>
                  <a:srgbClr val="000000"/>
                </a:solidFill>
                <a:effectLst/>
                <a:cs typeface="Calibri" panose="020F0502020204030204" pitchFamily="34" charset="0"/>
              </a:rPr>
              <a:t>作为 </a:t>
            </a:r>
            <a:r>
              <a:rPr kumimoji="0" lang="en-US" altLang="zh-CN" sz="1000" b="0" i="0" u="none" strike="noStrike" cap="none" normalizeH="0" baseline="0" dirty="0">
                <a:ln>
                  <a:noFill/>
                </a:ln>
                <a:solidFill>
                  <a:srgbClr val="000000"/>
                </a:solidFill>
                <a:effectLst/>
                <a:cs typeface="Calibri" panose="020F0502020204030204" pitchFamily="34" charset="0"/>
              </a:rPr>
              <a:t>CTEPH </a:t>
            </a:r>
            <a:r>
              <a:rPr kumimoji="0" lang="zh-CN" altLang="en-US" sz="1000" b="0" i="0" u="none" strike="noStrike" cap="none" normalizeH="0" baseline="0" dirty="0">
                <a:ln>
                  <a:noFill/>
                </a:ln>
                <a:solidFill>
                  <a:srgbClr val="000000"/>
                </a:solidFill>
                <a:effectLst/>
                <a:cs typeface="Calibri" panose="020F0502020204030204" pitchFamily="34" charset="0"/>
              </a:rPr>
              <a:t>进行治疗</a:t>
            </a:r>
            <a:endParaRPr kumimoji="0" lang="zh-CN" altLang="en-US" sz="1800" b="0" i="0" u="none" strike="noStrike" cap="none" normalizeH="0" baseline="0" dirty="0">
              <a:ln>
                <a:noFill/>
              </a:ln>
              <a:solidFill>
                <a:schemeClr val="tx1"/>
              </a:solidFill>
              <a:effectLst/>
            </a:endParaRPr>
          </a:p>
        </p:txBody>
      </p:sp>
      <p:sp>
        <p:nvSpPr>
          <p:cNvPr id="27" name="Text Box 7"/>
          <p:cNvSpPr txBox="1">
            <a:spLocks noChangeArrowheads="1"/>
          </p:cNvSpPr>
          <p:nvPr/>
        </p:nvSpPr>
        <p:spPr bwMode="auto">
          <a:xfrm>
            <a:off x="3582987" y="4778283"/>
            <a:ext cx="51530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endParaRPr kumimoji="0" lang="zh-CN" altLang="zh-CN" sz="800" b="1" i="0" u="none" strike="noStrike" cap="none" normalizeH="0" baseline="0" dirty="0">
              <a:ln>
                <a:noFill/>
              </a:ln>
              <a:solidFill>
                <a:srgbClr val="1F3661"/>
              </a:solidFill>
              <a:effectLst/>
              <a:cs typeface="Calibri" panose="020F0502020204030204" pitchFamily="34" charset="0"/>
            </a:endParaRPr>
          </a:p>
          <a:p>
            <a:pPr marL="0" marR="0" lvl="0" indent="0" algn="just" defTabSz="914400" rtl="0" eaLnBrk="0" fontAlgn="base" latinLnBrk="0" hangingPunct="0">
              <a:spcBef>
                <a:spcPct val="0"/>
              </a:spcBef>
              <a:spcAft>
                <a:spcPct val="0"/>
              </a:spcAft>
              <a:buClrTx/>
              <a:buSzTx/>
              <a:buFontTx/>
              <a:buNone/>
            </a:pPr>
            <a:r>
              <a:rPr kumimoji="0" lang="zh-CN" altLang="zh-CN" sz="800" b="1" i="0" u="none" strike="noStrike" cap="none" normalizeH="0" baseline="0" dirty="0">
                <a:ln>
                  <a:noFill/>
                </a:ln>
                <a:solidFill>
                  <a:srgbClr val="1F3661"/>
                </a:solidFill>
                <a:effectLst/>
                <a:cs typeface="Calibri" panose="020F0502020204030204" pitchFamily="34" charset="0"/>
              </a:rPr>
              <a:t>缩写：</a:t>
            </a:r>
            <a:r>
              <a:rPr kumimoji="0" lang="en-US" altLang="zh-CN" sz="800" b="0" i="0" u="none" strike="noStrike" cap="none" normalizeH="0" baseline="0" dirty="0">
                <a:ln>
                  <a:noFill/>
                </a:ln>
                <a:solidFill>
                  <a:srgbClr val="1F3661"/>
                </a:solidFill>
                <a:effectLst/>
                <a:cs typeface="Calibri" panose="020F0502020204030204" pitchFamily="34" charset="0"/>
              </a:rPr>
              <a:t>PAH</a:t>
            </a:r>
            <a:r>
              <a:rPr kumimoji="0" lang="zh-CN" altLang="en-US" sz="800" b="0" i="0" u="none" strike="noStrike" cap="none" normalizeH="0" baseline="0" dirty="0">
                <a:ln>
                  <a:noFill/>
                </a:ln>
                <a:solidFill>
                  <a:srgbClr val="1F3661"/>
                </a:solidFill>
                <a:effectLst/>
                <a:cs typeface="Calibri" panose="020F0502020204030204" pitchFamily="34" charset="0"/>
              </a:rPr>
              <a:t>，肺动脉高压；</a:t>
            </a:r>
            <a:r>
              <a:rPr kumimoji="0" lang="en-US" altLang="zh-CN" sz="800" b="0" i="0" u="none" strike="noStrike" cap="none" normalizeH="0" baseline="0" dirty="0">
                <a:ln>
                  <a:noFill/>
                </a:ln>
                <a:solidFill>
                  <a:srgbClr val="1F3661"/>
                </a:solidFill>
                <a:effectLst/>
                <a:cs typeface="Calibri" panose="020F0502020204030204" pitchFamily="34" charset="0"/>
              </a:rPr>
              <a:t>PH</a:t>
            </a:r>
            <a:r>
              <a:rPr kumimoji="0" lang="zh-CN" altLang="en-US" sz="800" b="0" i="0" u="none" strike="noStrike" cap="none" normalizeH="0" baseline="0" dirty="0">
                <a:ln>
                  <a:noFill/>
                </a:ln>
                <a:solidFill>
                  <a:srgbClr val="1F3661"/>
                </a:solidFill>
                <a:effectLst/>
                <a:cs typeface="Calibri" panose="020F0502020204030204" pitchFamily="34" charset="0"/>
              </a:rPr>
              <a:t>，肺动脉高压；</a:t>
            </a:r>
            <a:r>
              <a:rPr kumimoji="0" lang="en-US" altLang="zh-CN" sz="800" b="0" i="0" u="none" strike="noStrike" cap="none" normalizeH="0" baseline="0" dirty="0">
                <a:ln>
                  <a:noFill/>
                </a:ln>
                <a:solidFill>
                  <a:srgbClr val="1F3661"/>
                </a:solidFill>
                <a:effectLst/>
                <a:cs typeface="Calibri" panose="020F0502020204030204" pitchFamily="34" charset="0"/>
              </a:rPr>
              <a:t>ESC/ERS</a:t>
            </a:r>
            <a:r>
              <a:rPr kumimoji="0" lang="zh-CN" altLang="en-US" sz="800" b="0" i="0" u="none" strike="noStrike" cap="none" normalizeH="0" baseline="0" dirty="0">
                <a:ln>
                  <a:noFill/>
                </a:ln>
                <a:solidFill>
                  <a:srgbClr val="1F3661"/>
                </a:solidFill>
                <a:effectLst/>
                <a:cs typeface="Calibri" panose="020F0502020204030204" pitchFamily="34" charset="0"/>
              </a:rPr>
              <a:t>，欧洲心脏病学会</a:t>
            </a:r>
            <a:r>
              <a:rPr kumimoji="0" lang="en-US" altLang="zh-CN" sz="800" b="0" i="0" u="none" strike="noStrike" cap="none" normalizeH="0" baseline="0" dirty="0">
                <a:ln>
                  <a:noFill/>
                </a:ln>
                <a:solidFill>
                  <a:srgbClr val="1F3661"/>
                </a:solidFill>
                <a:effectLst/>
                <a:cs typeface="Calibri" panose="020F0502020204030204" pitchFamily="34" charset="0"/>
              </a:rPr>
              <a:t>/</a:t>
            </a:r>
            <a:r>
              <a:rPr kumimoji="0" lang="zh-CN" altLang="en-US" sz="800" b="0" i="0" u="none" strike="noStrike" cap="none" normalizeH="0" baseline="0" dirty="0">
                <a:ln>
                  <a:noFill/>
                </a:ln>
                <a:solidFill>
                  <a:srgbClr val="1F3661"/>
                </a:solidFill>
                <a:effectLst/>
                <a:cs typeface="Calibri" panose="020F0502020204030204" pitchFamily="34" charset="0"/>
              </a:rPr>
              <a:t>欧洲呼吸学会；</a:t>
            </a:r>
            <a:r>
              <a:rPr kumimoji="0" lang="en-US" altLang="zh-CN" sz="800" b="0" i="0" u="none" strike="noStrike" cap="none" normalizeH="0" baseline="0" dirty="0">
                <a:ln>
                  <a:noFill/>
                </a:ln>
                <a:solidFill>
                  <a:srgbClr val="1F3661"/>
                </a:solidFill>
                <a:effectLst/>
                <a:cs typeface="Calibri" panose="020F0502020204030204" pitchFamily="34" charset="0"/>
              </a:rPr>
              <a:t>CTEPH</a:t>
            </a:r>
            <a:r>
              <a:rPr kumimoji="0" lang="zh-CN" altLang="en-US" sz="800" b="0" i="0" u="none" strike="noStrike" cap="none" normalizeH="0" baseline="0" dirty="0">
                <a:ln>
                  <a:noFill/>
                </a:ln>
                <a:solidFill>
                  <a:srgbClr val="1F3661"/>
                </a:solidFill>
                <a:effectLst/>
                <a:cs typeface="Calibri" panose="020F0502020204030204" pitchFamily="34" charset="0"/>
              </a:rPr>
              <a:t>，慢性血栓栓塞性肺动脉高压</a:t>
            </a:r>
            <a:endParaRPr kumimoji="0" lang="zh-CN" altLang="en-US" sz="1800" b="0" i="0" u="none" strike="noStrike" cap="none" normalizeH="0" baseline="0" dirty="0">
              <a:ln>
                <a:noFill/>
              </a:ln>
              <a:solidFill>
                <a:srgbClr val="1F3661"/>
              </a:solidFill>
              <a:effectLst/>
            </a:endParaRPr>
          </a:p>
        </p:txBody>
      </p:sp>
      <p:grpSp>
        <p:nvGrpSpPr>
          <p:cNvPr id="2" name="Group 5"/>
          <p:cNvGrpSpPr/>
          <p:nvPr/>
        </p:nvGrpSpPr>
        <p:grpSpPr>
          <a:xfrm>
            <a:off x="10539080" y="0"/>
            <a:ext cx="1652920" cy="1699260"/>
            <a:chOff x="5105399" y="0"/>
            <a:chExt cx="1652920" cy="1699260"/>
          </a:xfrm>
        </p:grpSpPr>
        <p:pic>
          <p:nvPicPr>
            <p:cNvPr id="28"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29"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30"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31" name="Group 9"/>
          <p:cNvGrpSpPr/>
          <p:nvPr/>
        </p:nvGrpSpPr>
        <p:grpSpPr>
          <a:xfrm>
            <a:off x="10446950" y="0"/>
            <a:ext cx="1745050" cy="1652322"/>
            <a:chOff x="10446950" y="0"/>
            <a:chExt cx="1745050" cy="1652322"/>
          </a:xfrm>
        </p:grpSpPr>
        <p:pic>
          <p:nvPicPr>
            <p:cNvPr id="32"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33"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34" name="Group 19"/>
          <p:cNvGrpSpPr/>
          <p:nvPr/>
        </p:nvGrpSpPr>
        <p:grpSpPr>
          <a:xfrm>
            <a:off x="10240225" y="0"/>
            <a:ext cx="1951774" cy="1885964"/>
            <a:chOff x="10240225" y="0"/>
            <a:chExt cx="1951774" cy="1885964"/>
          </a:xfrm>
        </p:grpSpPr>
        <p:pic>
          <p:nvPicPr>
            <p:cNvPr id="35"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36"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37"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5.4 gives common risk factors for the development of lung cancer"/>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3" name="Title 2"/>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rPr>
              <a:t>Common risk factors for the development of lung cancer</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17409" name="图片 4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0268" y="1888635"/>
            <a:ext cx="6477000" cy="2971800"/>
          </a:xfrm>
          <a:prstGeom prst="rect">
            <a:avLst/>
          </a:prstGeom>
          <a:noFill/>
          <a:extLst>
            <a:ext uri="{909E8E84-426E-40DD-AFC4-6F175D3DCCD1}">
              <a14:hiddenFill xmlns:a14="http://schemas.microsoft.com/office/drawing/2010/main">
                <a:solidFill>
                  <a:srgbClr val="FFFFFF"/>
                </a:solidFill>
              </a14:hiddenFill>
            </a:ext>
          </a:extLst>
        </p:spPr>
      </p:pic>
      <p:sp>
        <p:nvSpPr>
          <p:cNvPr id="11" name="文本框 2"/>
          <p:cNvSpPr txBox="1">
            <a:spLocks noChangeArrowheads="1"/>
          </p:cNvSpPr>
          <p:nvPr/>
        </p:nvSpPr>
        <p:spPr bwMode="auto">
          <a:xfrm>
            <a:off x="2959596" y="2240741"/>
            <a:ext cx="291868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zh-CN" sz="2000" b="1" i="0" u="none" strike="noStrike" cap="none" normalizeH="0" baseline="0" dirty="0">
                <a:ln>
                  <a:noFill/>
                </a:ln>
                <a:solidFill>
                  <a:srgbClr val="FFFFFF"/>
                </a:solidFill>
                <a:effectLst/>
                <a:cs typeface="Calibri" panose="020F0502020204030204" pitchFamily="34" charset="0"/>
              </a:rPr>
              <a:t>肺癌发生的常见危险因素</a:t>
            </a:r>
            <a:endParaRPr kumimoji="0" lang="zh-CN" altLang="zh-CN" sz="2000" b="0" i="0" u="none" strike="noStrike" cap="none" normalizeH="0" baseline="0" dirty="0">
              <a:ln>
                <a:noFill/>
              </a:ln>
              <a:solidFill>
                <a:schemeClr val="tx1"/>
              </a:solidFill>
              <a:effectLst/>
            </a:endParaRPr>
          </a:p>
        </p:txBody>
      </p:sp>
      <p:sp>
        <p:nvSpPr>
          <p:cNvPr id="20" name="Text Box 2"/>
          <p:cNvSpPr txBox="1">
            <a:spLocks noChangeArrowheads="1"/>
          </p:cNvSpPr>
          <p:nvPr/>
        </p:nvSpPr>
        <p:spPr bwMode="auto">
          <a:xfrm>
            <a:off x="8340065" y="2421043"/>
            <a:ext cx="61436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just" defTabSz="914400" rtl="0" eaLnBrk="0" fontAlgn="base" latinLnBrk="0" hangingPunct="0">
              <a:spcBef>
                <a:spcPct val="0"/>
              </a:spcBef>
              <a:spcAft>
                <a:spcPct val="0"/>
              </a:spcAft>
              <a:buClrTx/>
              <a:buSzTx/>
              <a:buFontTx/>
              <a:buNone/>
            </a:pPr>
            <a:r>
              <a:rPr kumimoji="0" lang="zh-CN" altLang="en-US" sz="1400" b="1" i="0" u="none" strike="noStrike" cap="none" normalizeH="0" baseline="0" dirty="0">
                <a:ln>
                  <a:noFill/>
                </a:ln>
                <a:solidFill>
                  <a:srgbClr val="FFFFFF"/>
                </a:solidFill>
                <a:effectLst/>
                <a:cs typeface="Calibri" panose="020F0502020204030204" pitchFamily="34" charset="0"/>
              </a:rPr>
              <a:t>图 </a:t>
            </a:r>
            <a:r>
              <a:rPr kumimoji="0" lang="en-US" altLang="zh-CN" sz="1400" b="1" i="0" u="none" strike="noStrike" cap="none" normalizeH="0" baseline="0" dirty="0">
                <a:ln>
                  <a:noFill/>
                </a:ln>
                <a:solidFill>
                  <a:srgbClr val="FFFFFF"/>
                </a:solidFill>
                <a:effectLst/>
                <a:cs typeface="Calibri" panose="020F0502020204030204" pitchFamily="34" charset="0"/>
              </a:rPr>
              <a:t>5.4</a:t>
            </a:r>
            <a:endParaRPr kumimoji="0" lang="en-US" altLang="zh-CN" sz="1400" b="0" i="0" u="none" strike="noStrike" cap="none" normalizeH="0" baseline="0" dirty="0">
              <a:ln>
                <a:noFill/>
              </a:ln>
              <a:solidFill>
                <a:schemeClr val="tx1"/>
              </a:solidFill>
              <a:effectLst/>
            </a:endParaRPr>
          </a:p>
        </p:txBody>
      </p:sp>
      <p:sp>
        <p:nvSpPr>
          <p:cNvPr id="21" name="Text Box 4"/>
          <p:cNvSpPr txBox="1">
            <a:spLocks noChangeArrowheads="1"/>
          </p:cNvSpPr>
          <p:nvPr/>
        </p:nvSpPr>
        <p:spPr bwMode="auto">
          <a:xfrm>
            <a:off x="4374605" y="2956862"/>
            <a:ext cx="3108325" cy="1492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85725" marR="0" lvl="0" indent="-85725" defTabSz="914400" rtl="0" eaLnBrk="0" fontAlgn="base" latinLnBrk="0" hangingPunct="0">
              <a:spcBef>
                <a:spcPct val="0"/>
              </a:spcBef>
              <a:spcAft>
                <a:spcPts val="600"/>
              </a:spcAft>
              <a:buClr>
                <a:srgbClr val="E8A900"/>
              </a:buClr>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latin typeface="+mn-lt"/>
                <a:cs typeface="Calibri" panose="020F0502020204030204" pitchFamily="34" charset="0"/>
              </a:rPr>
              <a:t>年龄 </a:t>
            </a:r>
            <a:r>
              <a:rPr kumimoji="0" lang="zh-CN" altLang="en-US" sz="1200" b="0" i="0" u="none" strike="noStrike" cap="none" normalizeH="0" baseline="0" dirty="0">
                <a:ln>
                  <a:noFill/>
                </a:ln>
                <a:solidFill>
                  <a:srgbClr val="000000"/>
                </a:solidFill>
                <a:effectLst/>
                <a:latin typeface="+mn-lt"/>
                <a:cs typeface="Calibri" panose="020F0502020204030204" pitchFamily="34" charset="0"/>
              </a:rPr>
              <a:t>≥</a:t>
            </a:r>
            <a:r>
              <a:rPr kumimoji="0" lang="en-US" altLang="zh-CN" sz="1200" b="0" i="0" u="none" strike="noStrike" cap="none" normalizeH="0" baseline="0" dirty="0">
                <a:ln>
                  <a:noFill/>
                </a:ln>
                <a:solidFill>
                  <a:srgbClr val="000000"/>
                </a:solidFill>
                <a:effectLst/>
                <a:latin typeface="+mn-lt"/>
                <a:cs typeface="Calibri" panose="020F0502020204030204" pitchFamily="34" charset="0"/>
              </a:rPr>
              <a:t>55</a:t>
            </a:r>
            <a:r>
              <a:rPr kumimoji="0" lang="zh-CN" altLang="en-US" sz="1200" b="0" i="0" u="none" strike="noStrike" cap="none" normalizeH="0" baseline="0" dirty="0">
                <a:ln>
                  <a:noFill/>
                </a:ln>
                <a:solidFill>
                  <a:srgbClr val="000000"/>
                </a:solidFill>
                <a:effectLst/>
                <a:latin typeface="+mn-lt"/>
                <a:cs typeface="Calibri" panose="020F0502020204030204" pitchFamily="34" charset="0"/>
              </a:rPr>
              <a:t>岁</a:t>
            </a:r>
            <a:endParaRPr kumimoji="0" lang="zh-CN" altLang="en-US" sz="1200" b="0" i="0" u="none" strike="noStrike" cap="none" normalizeH="0" baseline="0" dirty="0">
              <a:ln>
                <a:noFill/>
              </a:ln>
              <a:solidFill>
                <a:schemeClr val="tx1"/>
              </a:solidFill>
              <a:effectLst/>
              <a:latin typeface="+mn-lt"/>
            </a:endParaRPr>
          </a:p>
          <a:p>
            <a:pPr marL="85725" marR="0" lvl="0" indent="-85725" defTabSz="914400" rtl="0" eaLnBrk="0" fontAlgn="base" latinLnBrk="0" hangingPunct="0">
              <a:spcBef>
                <a:spcPct val="0"/>
              </a:spcBef>
              <a:spcAft>
                <a:spcPts val="600"/>
              </a:spcAft>
              <a:buClr>
                <a:srgbClr val="E8A900"/>
              </a:buClr>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latin typeface="+mn-lt"/>
                <a:cs typeface="Calibri" panose="020F0502020204030204" pitchFamily="34" charset="0"/>
              </a:rPr>
              <a:t>吸烟</a:t>
            </a:r>
            <a:r>
              <a:rPr kumimoji="0" lang="zh-CN" altLang="en-US" sz="1200" b="0" i="0" u="none" strike="noStrike" cap="none" normalizeH="0" baseline="0" dirty="0">
                <a:ln>
                  <a:noFill/>
                </a:ln>
                <a:solidFill>
                  <a:srgbClr val="000000"/>
                </a:solidFill>
                <a:effectLst/>
                <a:latin typeface="+mn-lt"/>
                <a:cs typeface="Calibri" panose="020F0502020204030204" pitchFamily="34" charset="0"/>
              </a:rPr>
              <a:t>史 </a:t>
            </a:r>
            <a:r>
              <a:rPr kumimoji="0" lang="en-US" altLang="zh-CN" sz="1200" b="0" i="0" u="none" strike="noStrike" cap="none" normalizeH="0" baseline="0" dirty="0">
                <a:ln>
                  <a:noFill/>
                </a:ln>
                <a:solidFill>
                  <a:srgbClr val="000000"/>
                </a:solidFill>
                <a:effectLst/>
                <a:latin typeface="+mn-lt"/>
                <a:cs typeface="Calibri" panose="020F0502020204030204" pitchFamily="34" charset="0"/>
              </a:rPr>
              <a:t>&gt;30 </a:t>
            </a:r>
            <a:r>
              <a:rPr kumimoji="0" lang="zh-CN" altLang="en-US" sz="1200" b="0" i="0" u="none" strike="noStrike" cap="none" normalizeH="0" baseline="0" dirty="0">
                <a:ln>
                  <a:noFill/>
                </a:ln>
                <a:solidFill>
                  <a:srgbClr val="000000"/>
                </a:solidFill>
                <a:effectLst/>
                <a:latin typeface="+mn-lt"/>
                <a:cs typeface="Calibri" panose="020F0502020204030204" pitchFamily="34" charset="0"/>
              </a:rPr>
              <a:t>包年</a:t>
            </a:r>
            <a:endParaRPr kumimoji="0" lang="zh-CN" altLang="en-US" sz="1200" b="0" i="0" u="none" strike="noStrike" cap="none" normalizeH="0" baseline="0" dirty="0">
              <a:ln>
                <a:noFill/>
              </a:ln>
              <a:solidFill>
                <a:schemeClr val="tx1"/>
              </a:solidFill>
              <a:effectLst/>
              <a:latin typeface="+mn-lt"/>
            </a:endParaRPr>
          </a:p>
          <a:p>
            <a:pPr marL="85725" marR="0" lvl="0" indent="-85725" defTabSz="914400" rtl="0" eaLnBrk="0" fontAlgn="base" latinLnBrk="0" hangingPunct="0">
              <a:spcBef>
                <a:spcPct val="0"/>
              </a:spcBef>
              <a:spcAft>
                <a:spcPts val="600"/>
              </a:spcAft>
              <a:buClr>
                <a:srgbClr val="E8A900"/>
              </a:buClr>
              <a:buSzTx/>
              <a:buFont typeface="Arial" panose="020B0604020202020204" pitchFamily="34" charset="0"/>
              <a:buChar char="•"/>
            </a:pPr>
            <a:r>
              <a:rPr kumimoji="0" lang="en-US" altLang="zh-CN" sz="1200" b="0" i="0" u="none" strike="noStrike" cap="none" normalizeH="0" baseline="0" dirty="0" smtClean="0">
                <a:ln>
                  <a:noFill/>
                </a:ln>
                <a:solidFill>
                  <a:srgbClr val="000000"/>
                </a:solidFill>
                <a:effectLst/>
                <a:latin typeface="+mn-lt"/>
                <a:cs typeface="Calibri" panose="020F0502020204030204" pitchFamily="34" charset="0"/>
              </a:rPr>
              <a:t>CT </a:t>
            </a:r>
            <a:r>
              <a:rPr kumimoji="0" lang="zh-CN" altLang="en-US" sz="1200" b="0" i="0" u="none" strike="noStrike" cap="none" normalizeH="0" baseline="0" dirty="0">
                <a:ln>
                  <a:noFill/>
                </a:ln>
                <a:solidFill>
                  <a:srgbClr val="000000"/>
                </a:solidFill>
                <a:effectLst/>
                <a:latin typeface="+mn-lt"/>
                <a:cs typeface="Calibri" panose="020F0502020204030204" pitchFamily="34" charset="0"/>
              </a:rPr>
              <a:t>扫描显示肺气肿</a:t>
            </a:r>
            <a:endParaRPr kumimoji="0" lang="zh-CN" altLang="en-US" sz="1200" b="0" i="0" u="none" strike="noStrike" cap="none" normalizeH="0" baseline="0" dirty="0">
              <a:ln>
                <a:noFill/>
              </a:ln>
              <a:solidFill>
                <a:schemeClr val="tx1"/>
              </a:solidFill>
              <a:effectLst/>
              <a:latin typeface="+mn-lt"/>
            </a:endParaRPr>
          </a:p>
          <a:p>
            <a:pPr marL="85725" marR="0" lvl="0" indent="-85725" defTabSz="914400" rtl="0" eaLnBrk="0" fontAlgn="base" latinLnBrk="0" hangingPunct="0">
              <a:spcBef>
                <a:spcPct val="0"/>
              </a:spcBef>
              <a:spcAft>
                <a:spcPts val="600"/>
              </a:spcAft>
              <a:buClr>
                <a:srgbClr val="E8A900"/>
              </a:buClr>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latin typeface="+mn-lt"/>
                <a:cs typeface="Calibri" panose="020F0502020204030204" pitchFamily="34" charset="0"/>
              </a:rPr>
              <a:t>存在</a:t>
            </a:r>
            <a:r>
              <a:rPr kumimoji="0" lang="zh-CN" altLang="en-US" sz="1200" b="0" i="0" u="none" strike="noStrike" cap="none" normalizeH="0" baseline="0" dirty="0">
                <a:ln>
                  <a:noFill/>
                </a:ln>
                <a:solidFill>
                  <a:srgbClr val="000000"/>
                </a:solidFill>
                <a:effectLst/>
                <a:latin typeface="+mn-lt"/>
                <a:cs typeface="Calibri" panose="020F0502020204030204" pitchFamily="34" charset="0"/>
              </a:rPr>
              <a:t>气流受限（</a:t>
            </a:r>
            <a:r>
              <a:rPr kumimoji="0" lang="en-US" altLang="zh-CN" sz="1200" b="0" i="0" u="none" strike="noStrike" cap="none" normalizeH="0" baseline="0" dirty="0">
                <a:ln>
                  <a:noFill/>
                </a:ln>
                <a:solidFill>
                  <a:srgbClr val="000000"/>
                </a:solidFill>
                <a:effectLst/>
                <a:latin typeface="+mn-lt"/>
                <a:cs typeface="Calibri" panose="020F0502020204030204" pitchFamily="34" charset="0"/>
              </a:rPr>
              <a:t>FEV</a:t>
            </a:r>
            <a:r>
              <a:rPr kumimoji="0" lang="en-US" altLang="zh-CN" sz="1200" b="0" i="0" u="none" strike="noStrike" cap="none" normalizeH="0" baseline="-30000" dirty="0">
                <a:ln>
                  <a:noFill/>
                </a:ln>
                <a:solidFill>
                  <a:srgbClr val="000000"/>
                </a:solidFill>
                <a:effectLst/>
                <a:latin typeface="+mn-lt"/>
                <a:cs typeface="Calibri" panose="020F0502020204030204" pitchFamily="34" charset="0"/>
              </a:rPr>
              <a:t>1</a:t>
            </a:r>
            <a:r>
              <a:rPr kumimoji="0" lang="en-US" altLang="zh-CN" sz="1200" b="0" i="0" u="none" strike="noStrike" cap="none" normalizeH="0" baseline="0" dirty="0">
                <a:ln>
                  <a:noFill/>
                </a:ln>
                <a:solidFill>
                  <a:srgbClr val="000000"/>
                </a:solidFill>
                <a:effectLst/>
                <a:latin typeface="+mn-lt"/>
                <a:cs typeface="Calibri" panose="020F0502020204030204" pitchFamily="34" charset="0"/>
              </a:rPr>
              <a:t>/FVC &lt;0.7</a:t>
            </a:r>
            <a:r>
              <a:rPr kumimoji="0" lang="zh-CN" altLang="en-US" sz="1200" b="0" i="0" u="none" strike="noStrike" cap="none" normalizeH="0" baseline="0" dirty="0">
                <a:ln>
                  <a:noFill/>
                </a:ln>
                <a:solidFill>
                  <a:srgbClr val="000000"/>
                </a:solidFill>
                <a:effectLst/>
                <a:latin typeface="+mn-lt"/>
                <a:cs typeface="Calibri" panose="020F0502020204030204" pitchFamily="34" charset="0"/>
              </a:rPr>
              <a:t>）</a:t>
            </a:r>
            <a:endParaRPr kumimoji="0" lang="zh-CN" altLang="en-US" sz="1200" b="0" i="0" u="none" strike="noStrike" cap="none" normalizeH="0" baseline="0" dirty="0">
              <a:ln>
                <a:noFill/>
              </a:ln>
              <a:solidFill>
                <a:schemeClr val="tx1"/>
              </a:solidFill>
              <a:effectLst/>
              <a:latin typeface="+mn-lt"/>
            </a:endParaRPr>
          </a:p>
          <a:p>
            <a:pPr marL="85725" marR="0" lvl="0" indent="-85725" defTabSz="914400" rtl="0" eaLnBrk="0" fontAlgn="base" latinLnBrk="0" hangingPunct="0">
              <a:spcBef>
                <a:spcPct val="0"/>
              </a:spcBef>
              <a:spcAft>
                <a:spcPts val="600"/>
              </a:spcAft>
              <a:buClr>
                <a:srgbClr val="E8A900"/>
              </a:buClr>
              <a:buSzTx/>
              <a:buFont typeface="Arial" panose="020B0604020202020204" pitchFamily="34" charset="0"/>
              <a:buChar char="•"/>
            </a:pPr>
            <a:r>
              <a:rPr kumimoji="0" lang="en-US" altLang="zh-CN" sz="1200" b="0" i="0" u="none" strike="noStrike" cap="none" normalizeH="0" baseline="0" dirty="0" smtClean="0">
                <a:ln>
                  <a:noFill/>
                </a:ln>
                <a:solidFill>
                  <a:srgbClr val="000000"/>
                </a:solidFill>
                <a:effectLst/>
                <a:latin typeface="+mn-lt"/>
                <a:cs typeface="Calibri" panose="020F0502020204030204" pitchFamily="34" charset="0"/>
              </a:rPr>
              <a:t>BMI </a:t>
            </a:r>
            <a:r>
              <a:rPr kumimoji="0" lang="en-US" altLang="zh-CN" sz="1200" b="0" i="0" u="none" strike="noStrike" cap="none" normalizeH="0" baseline="0" dirty="0">
                <a:ln>
                  <a:noFill/>
                </a:ln>
                <a:solidFill>
                  <a:srgbClr val="000000"/>
                </a:solidFill>
                <a:effectLst/>
                <a:latin typeface="+mn-lt"/>
                <a:cs typeface="Calibri" panose="020F0502020204030204" pitchFamily="34" charset="0"/>
              </a:rPr>
              <a:t>&lt; 25 kg/m²</a:t>
            </a:r>
            <a:endParaRPr kumimoji="0" lang="en-US" altLang="zh-CN" sz="1200" b="0" i="0" u="none" strike="noStrike" cap="none" normalizeH="0" baseline="0" dirty="0">
              <a:ln>
                <a:noFill/>
              </a:ln>
              <a:solidFill>
                <a:schemeClr val="tx1"/>
              </a:solidFill>
              <a:effectLst/>
              <a:latin typeface="+mn-lt"/>
            </a:endParaRPr>
          </a:p>
          <a:p>
            <a:pPr marL="85725" marR="0" lvl="0" indent="-85725" defTabSz="914400" rtl="0" eaLnBrk="0" fontAlgn="base" latinLnBrk="0" hangingPunct="0">
              <a:spcBef>
                <a:spcPct val="0"/>
              </a:spcBef>
              <a:spcAft>
                <a:spcPts val="600"/>
              </a:spcAft>
              <a:buClr>
                <a:srgbClr val="E8A900"/>
              </a:buClr>
              <a:buSzTx/>
              <a:buFont typeface="Arial" panose="020B0604020202020204" pitchFamily="34" charset="0"/>
              <a:buChar char="•"/>
            </a:pPr>
            <a:r>
              <a:rPr kumimoji="0" lang="zh-CN" altLang="en-US" sz="1200" b="0" i="0" u="none" strike="noStrike" cap="none" normalizeH="0" baseline="0" dirty="0" smtClean="0">
                <a:ln>
                  <a:noFill/>
                </a:ln>
                <a:solidFill>
                  <a:srgbClr val="000000"/>
                </a:solidFill>
                <a:effectLst/>
                <a:latin typeface="+mn-lt"/>
                <a:cs typeface="Calibri" panose="020F0502020204030204" pitchFamily="34" charset="0"/>
              </a:rPr>
              <a:t>肺癌</a:t>
            </a:r>
            <a:r>
              <a:rPr kumimoji="0" lang="zh-CN" altLang="en-US" sz="1200" b="0" i="0" u="none" strike="noStrike" cap="none" normalizeH="0" baseline="0" dirty="0">
                <a:ln>
                  <a:noFill/>
                </a:ln>
                <a:solidFill>
                  <a:srgbClr val="000000"/>
                </a:solidFill>
                <a:effectLst/>
                <a:latin typeface="+mn-lt"/>
                <a:cs typeface="Calibri" panose="020F0502020204030204" pitchFamily="34" charset="0"/>
              </a:rPr>
              <a:t>家族史</a:t>
            </a:r>
            <a:endParaRPr kumimoji="0" lang="zh-CN" altLang="en-US" sz="1200" b="0" i="0" u="none" strike="noStrike" cap="none" normalizeH="0" baseline="0" dirty="0">
              <a:ln>
                <a:noFill/>
              </a:ln>
              <a:solidFill>
                <a:schemeClr val="tx1"/>
              </a:solidFill>
              <a:effectLst/>
              <a:latin typeface="+mn-lt"/>
            </a:endParaRPr>
          </a:p>
        </p:txBody>
      </p:sp>
      <p:grpSp>
        <p:nvGrpSpPr>
          <p:cNvPr id="2" name="Group 5"/>
          <p:cNvGrpSpPr/>
          <p:nvPr/>
        </p:nvGrpSpPr>
        <p:grpSpPr>
          <a:xfrm>
            <a:off x="10539080" y="0"/>
            <a:ext cx="1652920" cy="1699260"/>
            <a:chOff x="5105399" y="0"/>
            <a:chExt cx="1652920" cy="1699260"/>
          </a:xfrm>
        </p:grpSpPr>
        <p:pic>
          <p:nvPicPr>
            <p:cNvPr id="22"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23"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24"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25" name="Group 9"/>
          <p:cNvGrpSpPr/>
          <p:nvPr/>
        </p:nvGrpSpPr>
        <p:grpSpPr>
          <a:xfrm>
            <a:off x="10446950" y="0"/>
            <a:ext cx="1745050" cy="1652322"/>
            <a:chOff x="10446950" y="0"/>
            <a:chExt cx="1745050" cy="1652322"/>
          </a:xfrm>
        </p:grpSpPr>
        <p:pic>
          <p:nvPicPr>
            <p:cNvPr id="26"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27"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28" name="Group 19"/>
          <p:cNvGrpSpPr/>
          <p:nvPr/>
        </p:nvGrpSpPr>
        <p:grpSpPr>
          <a:xfrm>
            <a:off x="10240225" y="0"/>
            <a:ext cx="1951774" cy="1885964"/>
            <a:chOff x="10240225" y="0"/>
            <a:chExt cx="1951774" cy="1885964"/>
          </a:xfrm>
        </p:grpSpPr>
        <p:pic>
          <p:nvPicPr>
            <p:cNvPr id="29"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30"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31"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5.5 lists Potential complementary approach for the detection of frequent morbidities in all patients with COPD – initial evaluation"/>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3" name="Title 2" descr="Figure 5.5 lists Potential complementary approach for the detection of frequent morbidities in all patients with COPD – initial evaluation"/>
          <p:cNvSpPr>
            <a:spLocks noGrp="1"/>
          </p:cNvSpPr>
          <p:nvPr>
            <p:ph type="ctrTitle"/>
          </p:nvPr>
        </p:nvSpPr>
        <p:spPr>
          <a:xfrm>
            <a:off x="1524000" y="-2387600"/>
            <a:ext cx="9144000" cy="2387600"/>
          </a:xfrm>
        </p:spPr>
        <p:txBody>
          <a:bodyPr vert="horz" lIns="91440" tIns="45720" rIns="91440" bIns="45720" rtlCol="0" anchor="b">
            <a:normAutofit fontScale="90000"/>
          </a:bodyPr>
          <a:lstStyle/>
          <a:p>
            <a:pPr>
              <a:lnSpc>
                <a:spcPct val="100000"/>
              </a:lnSpc>
            </a:pPr>
            <a:r>
              <a:rPr lang="en-AU" dirty="0">
                <a:latin typeface="+mj-lt"/>
                <a:ea typeface="+mn-ea"/>
              </a:rPr>
              <a:t>Potential complementary approach for the detection of frequent morbidities in all patients with COPD – initial evaluation</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18433" name="图片 4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6484" y="58622"/>
            <a:ext cx="6307000" cy="6678000"/>
          </a:xfrm>
          <a:prstGeom prst="rect">
            <a:avLst/>
          </a:prstGeom>
          <a:noFill/>
          <a:extLst>
            <a:ext uri="{909E8E84-426E-40DD-AFC4-6F175D3DCCD1}">
              <a14:hiddenFill xmlns:a14="http://schemas.microsoft.com/office/drawing/2010/main">
                <a:solidFill>
                  <a:srgbClr val="FFFFFF"/>
                </a:solidFill>
              </a14:hiddenFill>
            </a:ext>
          </a:extLst>
        </p:spPr>
      </p:pic>
      <p:sp>
        <p:nvSpPr>
          <p:cNvPr id="2" name="文本框 2"/>
          <p:cNvSpPr txBox="1">
            <a:spLocks noChangeArrowheads="1"/>
          </p:cNvSpPr>
          <p:nvPr/>
        </p:nvSpPr>
        <p:spPr bwMode="auto">
          <a:xfrm>
            <a:off x="3063240" y="256540"/>
            <a:ext cx="493649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just" defTabSz="914400" rtl="0" eaLnBrk="0" fontAlgn="base" latinLnBrk="0" hangingPunct="0">
              <a:spcBef>
                <a:spcPct val="0"/>
              </a:spcBef>
              <a:spcAft>
                <a:spcPct val="0"/>
              </a:spcAft>
              <a:buClrTx/>
              <a:buSzTx/>
              <a:buFontTx/>
              <a:buNone/>
            </a:pPr>
            <a:r>
              <a:rPr kumimoji="0" lang="zh-CN" altLang="zh-CN" sz="1600" b="1" i="0" u="none" strike="noStrike" cap="none" normalizeH="0" baseline="0" dirty="0">
                <a:ln>
                  <a:noFill/>
                </a:ln>
                <a:solidFill>
                  <a:srgbClr val="FFFFFF"/>
                </a:solidFill>
                <a:effectLst/>
                <a:cs typeface="Calibri" panose="020F0502020204030204" pitchFamily="34" charset="0"/>
              </a:rPr>
              <a:t>所有慢阻肺病患者常见合并症检测的潜在补充方法</a:t>
            </a:r>
            <a:r>
              <a:rPr kumimoji="0" lang="en-US" altLang="zh-CN" sz="1600" b="1" i="0" u="none" strike="noStrike" cap="none" normalizeH="0" baseline="0" dirty="0">
                <a:ln>
                  <a:noFill/>
                </a:ln>
                <a:solidFill>
                  <a:srgbClr val="FFFFFF"/>
                </a:solidFill>
                <a:effectLst/>
                <a:cs typeface="Calibri" panose="020F0502020204030204" pitchFamily="34" charset="0"/>
              </a:rPr>
              <a:t>——</a:t>
            </a:r>
            <a:r>
              <a:rPr kumimoji="0" lang="zh-CN" altLang="en-US" sz="1600" b="1" i="0" u="none" strike="noStrike" cap="none" normalizeH="0" baseline="0" dirty="0">
                <a:ln>
                  <a:noFill/>
                </a:ln>
                <a:solidFill>
                  <a:srgbClr val="FFFFFF"/>
                </a:solidFill>
                <a:effectLst/>
                <a:cs typeface="Calibri" panose="020F0502020204030204" pitchFamily="34" charset="0"/>
              </a:rPr>
              <a:t>初始评估</a:t>
            </a:r>
            <a:endParaRPr kumimoji="0" lang="zh-CN" altLang="en-US" sz="1800" b="0" i="0" u="none" strike="noStrike" cap="none" normalizeH="0" baseline="0" dirty="0">
              <a:ln>
                <a:noFill/>
              </a:ln>
              <a:solidFill>
                <a:schemeClr val="tx1"/>
              </a:solidFill>
              <a:effectLst/>
            </a:endParaRPr>
          </a:p>
        </p:txBody>
      </p:sp>
      <p:sp>
        <p:nvSpPr>
          <p:cNvPr id="11" name="Text Box 2"/>
          <p:cNvSpPr txBox="1">
            <a:spLocks noChangeArrowheads="1"/>
          </p:cNvSpPr>
          <p:nvPr/>
        </p:nvSpPr>
        <p:spPr bwMode="auto">
          <a:xfrm>
            <a:off x="8258121" y="563683"/>
            <a:ext cx="614362"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just" defTabSz="914400" rtl="0" eaLnBrk="0" fontAlgn="base" latinLnBrk="0" hangingPunct="0">
              <a:spcBef>
                <a:spcPct val="0"/>
              </a:spcBef>
              <a:spcAft>
                <a:spcPct val="0"/>
              </a:spcAft>
              <a:buClrTx/>
              <a:buSzTx/>
              <a:buFontTx/>
              <a:buNone/>
            </a:pPr>
            <a:r>
              <a:rPr kumimoji="0" lang="zh-CN" altLang="en-US" sz="1200" b="1" i="0" u="none" strike="noStrike" cap="none" normalizeH="0" baseline="0" dirty="0">
                <a:ln>
                  <a:noFill/>
                </a:ln>
                <a:solidFill>
                  <a:srgbClr val="FFFFFF"/>
                </a:solidFill>
                <a:effectLst/>
                <a:cs typeface="Calibri" panose="020F0502020204030204" pitchFamily="34" charset="0"/>
              </a:rPr>
              <a:t>图 </a:t>
            </a:r>
            <a:r>
              <a:rPr kumimoji="0" lang="en-US" altLang="zh-CN" sz="1200" b="1" i="0" u="none" strike="noStrike" cap="none" normalizeH="0" baseline="0" dirty="0">
                <a:ln>
                  <a:noFill/>
                </a:ln>
                <a:solidFill>
                  <a:srgbClr val="FFFFFF"/>
                </a:solidFill>
                <a:effectLst/>
                <a:cs typeface="Calibri" panose="020F0502020204030204" pitchFamily="34" charset="0"/>
              </a:rPr>
              <a:t>5.5</a:t>
            </a:r>
            <a:endParaRPr kumimoji="0" lang="en-US" altLang="zh-CN" sz="1200" b="0" i="0" u="none" strike="noStrike" cap="none" normalizeH="0" baseline="0" dirty="0">
              <a:ln>
                <a:noFill/>
              </a:ln>
              <a:solidFill>
                <a:schemeClr val="tx1"/>
              </a:solidFill>
              <a:effectLst/>
            </a:endParaRPr>
          </a:p>
        </p:txBody>
      </p:sp>
      <p:sp>
        <p:nvSpPr>
          <p:cNvPr id="21" name="Text Box 11"/>
          <p:cNvSpPr txBox="1">
            <a:spLocks noChangeArrowheads="1"/>
          </p:cNvSpPr>
          <p:nvPr/>
        </p:nvSpPr>
        <p:spPr bwMode="auto">
          <a:xfrm>
            <a:off x="5073597" y="1190510"/>
            <a:ext cx="174625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ct val="0"/>
              </a:spcAft>
              <a:buClrTx/>
              <a:buSzTx/>
              <a:buFontTx/>
              <a:buNone/>
            </a:pPr>
            <a:r>
              <a:rPr kumimoji="0" lang="zh-CN" altLang="zh-CN" sz="1200" b="1" i="0" u="none" strike="noStrike" cap="none" normalizeH="0" baseline="0" dirty="0">
                <a:ln>
                  <a:noFill/>
                </a:ln>
                <a:solidFill>
                  <a:srgbClr val="1F3661"/>
                </a:solidFill>
                <a:effectLst/>
                <a:cs typeface="Calibri" panose="020F0502020204030204" pitchFamily="34" charset="0"/>
              </a:rPr>
              <a:t>多病共存初始评估项目</a:t>
            </a:r>
            <a:endParaRPr kumimoji="0" lang="zh-CN" altLang="zh-CN" sz="1800" b="0" i="0" u="none" strike="noStrike" cap="none" normalizeH="0" baseline="0" dirty="0">
              <a:ln>
                <a:noFill/>
              </a:ln>
              <a:solidFill>
                <a:srgbClr val="1F3661"/>
              </a:solidFill>
              <a:effectLst/>
            </a:endParaRPr>
          </a:p>
        </p:txBody>
      </p:sp>
      <p:sp>
        <p:nvSpPr>
          <p:cNvPr id="22" name="Text Box 3"/>
          <p:cNvSpPr txBox="1">
            <a:spLocks noChangeArrowheads="1"/>
          </p:cNvSpPr>
          <p:nvPr/>
        </p:nvSpPr>
        <p:spPr bwMode="auto">
          <a:xfrm>
            <a:off x="3300410" y="1727086"/>
            <a:ext cx="1862404"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85725" marR="0" lvl="0" indent="-85725" defTabSz="914400" rtl="0" eaLnBrk="0" fontAlgn="base" latinLnBrk="0" hangingPunct="0">
              <a:spcBef>
                <a:spcPct val="0"/>
              </a:spcBef>
              <a:spcAft>
                <a:spcPts val="500"/>
              </a:spcAft>
              <a:buClrTx/>
              <a:buSzTx/>
              <a:buFont typeface="Arial" panose="020B0604020202020204" pitchFamily="34" charset="0"/>
              <a:buChar char="•"/>
            </a:pPr>
            <a:r>
              <a:rPr kumimoji="0" lang="zh-CN" altLang="en-US" sz="1000" b="0" i="0" u="none" strike="noStrike" cap="none" normalizeH="0" baseline="0" dirty="0" smtClean="0">
                <a:ln>
                  <a:noFill/>
                </a:ln>
                <a:solidFill>
                  <a:srgbClr val="1F3661"/>
                </a:solidFill>
                <a:effectLst/>
                <a:latin typeface="+mn-lt"/>
                <a:cs typeface="Calibri" panose="020F0502020204030204" pitchFamily="34" charset="0"/>
              </a:rPr>
              <a:t>病史</a:t>
            </a:r>
            <a:r>
              <a:rPr kumimoji="0" lang="zh-CN" altLang="en-US" sz="1000" b="0" i="0" u="none" strike="noStrike" cap="none" normalizeH="0" baseline="0" dirty="0">
                <a:ln>
                  <a:noFill/>
                </a:ln>
                <a:solidFill>
                  <a:srgbClr val="1F3661"/>
                </a:solidFill>
                <a:effectLst/>
                <a:latin typeface="+mn-lt"/>
                <a:cs typeface="Calibri" panose="020F0502020204030204" pitchFamily="34" charset="0"/>
              </a:rPr>
              <a:t>与体格检查</a:t>
            </a:r>
            <a:endParaRPr kumimoji="0" lang="zh-CN" altLang="en-US" sz="1000" b="0" i="0" u="none" strike="noStrike" cap="none" normalizeH="0" baseline="0" dirty="0">
              <a:ln>
                <a:noFill/>
              </a:ln>
              <a:solidFill>
                <a:srgbClr val="1F3661"/>
              </a:solidFill>
              <a:effectLst/>
              <a:latin typeface="+mn-lt"/>
            </a:endParaRPr>
          </a:p>
          <a:p>
            <a:pPr marL="85725" marR="0" lvl="0" indent="-85725" defTabSz="914400" rtl="0" eaLnBrk="0" fontAlgn="base" latinLnBrk="0" hangingPunct="0">
              <a:spcBef>
                <a:spcPct val="0"/>
              </a:spcBef>
              <a:spcAft>
                <a:spcPts val="500"/>
              </a:spcAft>
              <a:buClrTx/>
              <a:buSzTx/>
              <a:buFont typeface="Arial" panose="020B0604020202020204" pitchFamily="34" charset="0"/>
              <a:buChar char="•"/>
            </a:pPr>
            <a:r>
              <a:rPr kumimoji="0" lang="zh-CN" altLang="en-US" sz="1000" b="0" i="0" u="none" strike="noStrike" cap="none" normalizeH="0" baseline="0" dirty="0" smtClean="0">
                <a:ln>
                  <a:noFill/>
                </a:ln>
                <a:solidFill>
                  <a:srgbClr val="1F3661"/>
                </a:solidFill>
                <a:effectLst/>
                <a:latin typeface="+mn-lt"/>
                <a:cs typeface="Calibri" panose="020F0502020204030204" pitchFamily="34" charset="0"/>
              </a:rPr>
              <a:t>用药</a:t>
            </a:r>
            <a:r>
              <a:rPr kumimoji="0" lang="zh-CN" altLang="en-US" sz="1000" b="0" i="0" u="none" strike="noStrike" cap="none" normalizeH="0" baseline="0" dirty="0">
                <a:ln>
                  <a:noFill/>
                </a:ln>
                <a:solidFill>
                  <a:srgbClr val="1F3661"/>
                </a:solidFill>
                <a:effectLst/>
                <a:latin typeface="+mn-lt"/>
                <a:cs typeface="Calibri" panose="020F0502020204030204" pitchFamily="34" charset="0"/>
              </a:rPr>
              <a:t>检查</a:t>
            </a:r>
            <a:endParaRPr kumimoji="0" lang="zh-CN" altLang="en-US" sz="1000" b="0" i="0" u="none" strike="noStrike" cap="none" normalizeH="0" baseline="0" dirty="0">
              <a:ln>
                <a:noFill/>
              </a:ln>
              <a:solidFill>
                <a:srgbClr val="1F3661"/>
              </a:solidFill>
              <a:effectLst/>
              <a:latin typeface="+mn-lt"/>
            </a:endParaRPr>
          </a:p>
          <a:p>
            <a:pPr marL="85725" marR="0" lvl="0" indent="-85725" defTabSz="914400" rtl="0" eaLnBrk="0" fontAlgn="base" latinLnBrk="0" hangingPunct="0">
              <a:spcBef>
                <a:spcPct val="0"/>
              </a:spcBef>
              <a:spcAft>
                <a:spcPts val="500"/>
              </a:spcAft>
              <a:buClrTx/>
              <a:buSzTx/>
              <a:buFont typeface="Arial" panose="020B0604020202020204" pitchFamily="34" charset="0"/>
              <a:buChar char="•"/>
            </a:pPr>
            <a:r>
              <a:rPr kumimoji="0" lang="zh-CN" altLang="en-US" sz="1000" b="0" i="0" u="none" strike="noStrike" cap="none" normalizeH="0" baseline="0" dirty="0" smtClean="0">
                <a:ln>
                  <a:noFill/>
                </a:ln>
                <a:solidFill>
                  <a:srgbClr val="1F3661"/>
                </a:solidFill>
                <a:effectLst/>
                <a:latin typeface="+mn-lt"/>
                <a:cs typeface="Calibri" panose="020F0502020204030204" pitchFamily="34" charset="0"/>
              </a:rPr>
              <a:t>肺量计</a:t>
            </a:r>
            <a:r>
              <a:rPr kumimoji="0" lang="zh-CN" altLang="en-US" sz="1000" b="0" i="0" u="none" strike="noStrike" cap="none" normalizeH="0" baseline="0" dirty="0">
                <a:ln>
                  <a:noFill/>
                </a:ln>
                <a:solidFill>
                  <a:srgbClr val="1F3661"/>
                </a:solidFill>
                <a:effectLst/>
                <a:latin typeface="+mn-lt"/>
                <a:cs typeface="Calibri" panose="020F0502020204030204" pitchFamily="34" charset="0"/>
              </a:rPr>
              <a:t>检查、胸部 </a:t>
            </a:r>
            <a:r>
              <a:rPr kumimoji="0" lang="en-US" altLang="zh-CN" sz="1000" b="0" i="0" u="none" strike="noStrike" cap="none" normalizeH="0" baseline="0" dirty="0">
                <a:ln>
                  <a:noFill/>
                </a:ln>
                <a:solidFill>
                  <a:srgbClr val="1F3661"/>
                </a:solidFill>
                <a:effectLst/>
                <a:latin typeface="+mn-lt"/>
                <a:cs typeface="Calibri" panose="020F0502020204030204" pitchFamily="34" charset="0"/>
              </a:rPr>
              <a:t>X </a:t>
            </a:r>
            <a:r>
              <a:rPr kumimoji="0" lang="zh-CN" altLang="en-US" sz="1000" b="0" i="0" u="none" strike="noStrike" cap="none" normalizeH="0" baseline="0" dirty="0">
                <a:ln>
                  <a:noFill/>
                </a:ln>
                <a:solidFill>
                  <a:srgbClr val="1F3661"/>
                </a:solidFill>
                <a:effectLst/>
                <a:latin typeface="+mn-lt"/>
                <a:cs typeface="Calibri" panose="020F0502020204030204" pitchFamily="34" charset="0"/>
              </a:rPr>
              <a:t>线、</a:t>
            </a:r>
            <a:r>
              <a:rPr kumimoji="0" lang="zh-CN" altLang="en-US" sz="1000" b="0" i="0" u="none" strike="noStrike" cap="none" normalizeH="0" baseline="0" dirty="0" smtClean="0">
                <a:ln>
                  <a:noFill/>
                </a:ln>
                <a:solidFill>
                  <a:srgbClr val="1F3661"/>
                </a:solidFill>
                <a:effectLst/>
                <a:latin typeface="+mn-lt"/>
                <a:cs typeface="Calibri" panose="020F0502020204030204" pitchFamily="34" charset="0"/>
              </a:rPr>
              <a:t>胸部</a:t>
            </a:r>
            <a:r>
              <a:rPr kumimoji="0" lang="en-US" altLang="zh-CN" sz="1000" b="0" i="0" u="none" strike="noStrike" cap="none" normalizeH="0" baseline="0" dirty="0" smtClean="0">
                <a:ln>
                  <a:noFill/>
                </a:ln>
                <a:solidFill>
                  <a:srgbClr val="1F3661"/>
                </a:solidFill>
                <a:effectLst/>
                <a:latin typeface="+mn-lt"/>
                <a:cs typeface="Calibri" panose="020F0502020204030204" pitchFamily="34" charset="0"/>
              </a:rPr>
              <a:t>HRCT</a:t>
            </a:r>
            <a:r>
              <a:rPr kumimoji="0" lang="zh-CN" altLang="en-US" sz="1000" b="0" i="0" u="none" strike="noStrike" cap="none" normalizeH="0" baseline="0" dirty="0">
                <a:ln>
                  <a:noFill/>
                </a:ln>
                <a:solidFill>
                  <a:srgbClr val="1F3661"/>
                </a:solidFill>
                <a:effectLst/>
                <a:latin typeface="+mn-lt"/>
                <a:cs typeface="Calibri" panose="020F0502020204030204" pitchFamily="34" charset="0"/>
              </a:rPr>
              <a:t>、肺容积、</a:t>
            </a:r>
            <a:r>
              <a:rPr kumimoji="0" lang="en-US" altLang="zh-CN" sz="1000" b="0" i="0" u="none" strike="noStrike" cap="none" normalizeH="0" baseline="0" dirty="0" err="1">
                <a:ln>
                  <a:noFill/>
                </a:ln>
                <a:solidFill>
                  <a:srgbClr val="1F3661"/>
                </a:solidFill>
                <a:effectLst/>
                <a:latin typeface="+mn-lt"/>
                <a:cs typeface="Calibri" panose="020F0502020204030204" pitchFamily="34" charset="0"/>
              </a:rPr>
              <a:t>DLco</a:t>
            </a:r>
            <a:r>
              <a:rPr kumimoji="0" lang="zh-CN" altLang="en-US" sz="1000" b="0" i="0" u="none" strike="noStrike" cap="none" normalizeH="0" baseline="0" dirty="0">
                <a:ln>
                  <a:noFill/>
                </a:ln>
                <a:solidFill>
                  <a:srgbClr val="1F3661"/>
                </a:solidFill>
                <a:effectLst/>
                <a:latin typeface="+mn-lt"/>
                <a:cs typeface="Calibri" panose="020F0502020204030204" pitchFamily="34" charset="0"/>
              </a:rPr>
              <a:t>、</a:t>
            </a:r>
            <a:r>
              <a:rPr kumimoji="0" lang="en-US" altLang="zh-CN" sz="1000" b="0" i="0" u="none" strike="noStrike" cap="none" normalizeH="0" baseline="0" dirty="0">
                <a:ln>
                  <a:noFill/>
                </a:ln>
                <a:solidFill>
                  <a:srgbClr val="1F3661"/>
                </a:solidFill>
                <a:effectLst/>
                <a:latin typeface="+mn-lt"/>
                <a:cs typeface="Calibri" panose="020F0502020204030204" pitchFamily="34" charset="0"/>
              </a:rPr>
              <a:t>SpO</a:t>
            </a:r>
            <a:r>
              <a:rPr kumimoji="0" lang="en-US" altLang="zh-CN" sz="1000" b="0" i="0" u="none" strike="noStrike" cap="none" normalizeH="0" baseline="-30000" dirty="0">
                <a:ln>
                  <a:noFill/>
                </a:ln>
                <a:solidFill>
                  <a:srgbClr val="1F3661"/>
                </a:solidFill>
                <a:effectLst/>
                <a:latin typeface="+mn-lt"/>
                <a:cs typeface="Calibri" panose="020F0502020204030204" pitchFamily="34" charset="0"/>
              </a:rPr>
              <a:t>2</a:t>
            </a:r>
            <a:endParaRPr kumimoji="0" lang="en-US" altLang="zh-CN" sz="1000" b="0" i="0" u="none" strike="noStrike" cap="none" normalizeH="0" baseline="0" dirty="0">
              <a:ln>
                <a:noFill/>
              </a:ln>
              <a:solidFill>
                <a:srgbClr val="1F3661"/>
              </a:solidFill>
              <a:effectLst/>
              <a:latin typeface="+mn-lt"/>
            </a:endParaRPr>
          </a:p>
        </p:txBody>
      </p:sp>
      <p:sp>
        <p:nvSpPr>
          <p:cNvPr id="23" name="Text Box 5"/>
          <p:cNvSpPr txBox="1">
            <a:spLocks noChangeArrowheads="1"/>
          </p:cNvSpPr>
          <p:nvPr/>
        </p:nvSpPr>
        <p:spPr bwMode="auto">
          <a:xfrm>
            <a:off x="6723569" y="1737155"/>
            <a:ext cx="627867" cy="589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85725" marR="0" lvl="0" indent="-85725" defTabSz="914400" rtl="0" eaLnBrk="0" fontAlgn="base" latinLnBrk="0" hangingPunct="0">
              <a:spcBef>
                <a:spcPct val="0"/>
              </a:spcBef>
              <a:spcAft>
                <a:spcPts val="500"/>
              </a:spcAft>
              <a:buClrTx/>
              <a:buSzTx/>
              <a:buFont typeface="Arial" panose="020B0604020202020204" pitchFamily="34" charset="0"/>
              <a:buChar char="•"/>
            </a:pPr>
            <a:r>
              <a:rPr kumimoji="0" lang="en-US" altLang="zh-CN" sz="1000" b="0" i="0" u="none" strike="noStrike" cap="none" normalizeH="0" baseline="0" dirty="0" smtClean="0">
                <a:ln>
                  <a:noFill/>
                </a:ln>
                <a:solidFill>
                  <a:srgbClr val="1F3661"/>
                </a:solidFill>
                <a:effectLst/>
                <a:latin typeface="+mn-lt"/>
                <a:cs typeface="Calibri" panose="020F0502020204030204" pitchFamily="34" charset="0"/>
              </a:rPr>
              <a:t>PHQ-2</a:t>
            </a:r>
            <a:endParaRPr kumimoji="0" lang="en-US" altLang="zh-CN" sz="1000" b="0" i="0" u="none" strike="noStrike" cap="none" normalizeH="0" baseline="0" dirty="0">
              <a:ln>
                <a:noFill/>
              </a:ln>
              <a:solidFill>
                <a:srgbClr val="1F3661"/>
              </a:solidFill>
              <a:effectLst/>
              <a:latin typeface="+mn-lt"/>
            </a:endParaRPr>
          </a:p>
          <a:p>
            <a:pPr marL="85725" marR="0" lvl="0" indent="-85725" defTabSz="914400" rtl="0" eaLnBrk="0" fontAlgn="base" latinLnBrk="0" hangingPunct="0">
              <a:spcBef>
                <a:spcPct val="0"/>
              </a:spcBef>
              <a:spcAft>
                <a:spcPts val="500"/>
              </a:spcAft>
              <a:buClrTx/>
              <a:buSzTx/>
              <a:buFont typeface="Arial" panose="020B0604020202020204" pitchFamily="34" charset="0"/>
              <a:buChar char="•"/>
            </a:pPr>
            <a:r>
              <a:rPr kumimoji="0" lang="en-US" altLang="zh-CN" sz="1000" b="0" i="0" u="none" strike="noStrike" cap="none" normalizeH="0" baseline="0" dirty="0" smtClean="0">
                <a:ln>
                  <a:noFill/>
                </a:ln>
                <a:solidFill>
                  <a:srgbClr val="1F3661"/>
                </a:solidFill>
                <a:effectLst/>
                <a:latin typeface="+mn-lt"/>
                <a:cs typeface="Calibri" panose="020F0502020204030204" pitchFamily="34" charset="0"/>
              </a:rPr>
              <a:t>GAD-2</a:t>
            </a:r>
            <a:endParaRPr kumimoji="0" lang="en-US" altLang="zh-CN" sz="1000" b="0" i="0" u="none" strike="noStrike" cap="none" normalizeH="0" baseline="0" dirty="0">
              <a:ln>
                <a:noFill/>
              </a:ln>
              <a:solidFill>
                <a:srgbClr val="1F3661"/>
              </a:solidFill>
              <a:effectLst/>
              <a:latin typeface="+mn-lt"/>
            </a:endParaRPr>
          </a:p>
          <a:p>
            <a:pPr marL="85725" marR="0" lvl="0" indent="-85725" defTabSz="914400" rtl="0" eaLnBrk="0" fontAlgn="base" latinLnBrk="0" hangingPunct="0">
              <a:spcBef>
                <a:spcPct val="0"/>
              </a:spcBef>
              <a:spcAft>
                <a:spcPts val="500"/>
              </a:spcAft>
              <a:buClrTx/>
              <a:buSzTx/>
              <a:buFont typeface="Arial" panose="020B0604020202020204" pitchFamily="34" charset="0"/>
              <a:buChar char="•"/>
            </a:pPr>
            <a:r>
              <a:rPr kumimoji="0" lang="en-US" altLang="zh-CN" sz="1000" b="0" i="0" u="none" strike="noStrike" cap="none" normalizeH="0" baseline="0" dirty="0" smtClean="0">
                <a:ln>
                  <a:noFill/>
                </a:ln>
                <a:solidFill>
                  <a:srgbClr val="1F3661"/>
                </a:solidFill>
                <a:effectLst/>
                <a:latin typeface="+mn-lt"/>
                <a:cs typeface="Calibri" panose="020F0502020204030204" pitchFamily="34" charset="0"/>
              </a:rPr>
              <a:t>MMSE</a:t>
            </a:r>
            <a:endParaRPr kumimoji="0" lang="en-US" altLang="zh-CN" sz="1000" b="0" i="0" u="none" strike="noStrike" cap="none" normalizeH="0" baseline="0" dirty="0">
              <a:ln>
                <a:noFill/>
              </a:ln>
              <a:solidFill>
                <a:srgbClr val="1F3661"/>
              </a:solidFill>
              <a:effectLst/>
              <a:latin typeface="+mn-lt"/>
            </a:endParaRPr>
          </a:p>
        </p:txBody>
      </p:sp>
      <p:sp>
        <p:nvSpPr>
          <p:cNvPr id="24" name="Text Box 8"/>
          <p:cNvSpPr txBox="1">
            <a:spLocks noChangeArrowheads="1"/>
          </p:cNvSpPr>
          <p:nvPr/>
        </p:nvSpPr>
        <p:spPr bwMode="auto">
          <a:xfrm>
            <a:off x="3648338" y="3023098"/>
            <a:ext cx="1166547"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85725" marR="0" lvl="0" indent="-85725" defTabSz="914400" rtl="0" eaLnBrk="0" fontAlgn="base" latinLnBrk="0" hangingPunct="0">
              <a:spcBef>
                <a:spcPct val="0"/>
              </a:spcBef>
              <a:spcAft>
                <a:spcPts val="500"/>
              </a:spcAft>
              <a:buClrTx/>
              <a:buSzTx/>
              <a:buFont typeface="Arial" panose="020B0604020202020204" pitchFamily="34" charset="0"/>
              <a:buChar char="•"/>
            </a:pPr>
            <a:r>
              <a:rPr kumimoji="0" lang="zh-CN" altLang="en-US" sz="1000" b="0" i="0" u="none" strike="noStrike" cap="none" normalizeH="0" baseline="0" dirty="0" smtClean="0">
                <a:ln>
                  <a:noFill/>
                </a:ln>
                <a:solidFill>
                  <a:srgbClr val="1F3661"/>
                </a:solidFill>
                <a:effectLst/>
                <a:latin typeface="+mn-lt"/>
                <a:cs typeface="Calibri" panose="020F0502020204030204" pitchFamily="34" charset="0"/>
              </a:rPr>
              <a:t>心电图</a:t>
            </a:r>
            <a:endParaRPr kumimoji="0" lang="zh-CN" altLang="en-US" sz="1000" b="0" i="0" u="none" strike="noStrike" cap="none" normalizeH="0" baseline="0" dirty="0">
              <a:ln>
                <a:noFill/>
              </a:ln>
              <a:solidFill>
                <a:srgbClr val="1F3661"/>
              </a:solidFill>
              <a:effectLst/>
              <a:latin typeface="+mn-lt"/>
            </a:endParaRPr>
          </a:p>
          <a:p>
            <a:pPr marL="85725" marR="0" lvl="0" indent="-85725" defTabSz="914400" rtl="0" eaLnBrk="0" fontAlgn="base" latinLnBrk="0" hangingPunct="0">
              <a:spcBef>
                <a:spcPct val="0"/>
              </a:spcBef>
              <a:spcAft>
                <a:spcPts val="500"/>
              </a:spcAft>
              <a:buClrTx/>
              <a:buSzTx/>
              <a:buFont typeface="Arial" panose="020B0604020202020204" pitchFamily="34" charset="0"/>
              <a:buChar char="•"/>
            </a:pPr>
            <a:r>
              <a:rPr kumimoji="0" lang="en-US" altLang="zh-CN" sz="1000" b="0" i="0" u="none" strike="noStrike" cap="none" normalizeH="0" baseline="0" dirty="0" err="1" smtClean="0">
                <a:ln>
                  <a:noFill/>
                </a:ln>
                <a:solidFill>
                  <a:srgbClr val="1F3661"/>
                </a:solidFill>
                <a:effectLst/>
                <a:latin typeface="+mn-lt"/>
                <a:cs typeface="Calibri" panose="020F0502020204030204" pitchFamily="34" charset="0"/>
              </a:rPr>
              <a:t>NTproBNP</a:t>
            </a:r>
            <a:endParaRPr kumimoji="0" lang="en-US" altLang="zh-CN" sz="1000" b="0" i="0" u="none" strike="noStrike" cap="none" normalizeH="0" baseline="0" dirty="0">
              <a:ln>
                <a:noFill/>
              </a:ln>
              <a:solidFill>
                <a:srgbClr val="1F3661"/>
              </a:solidFill>
              <a:effectLst/>
              <a:latin typeface="+mn-lt"/>
            </a:endParaRPr>
          </a:p>
        </p:txBody>
      </p:sp>
      <p:sp>
        <p:nvSpPr>
          <p:cNvPr id="25" name="Text Box 6"/>
          <p:cNvSpPr txBox="1">
            <a:spLocks noChangeArrowheads="1"/>
          </p:cNvSpPr>
          <p:nvPr/>
        </p:nvSpPr>
        <p:spPr bwMode="auto">
          <a:xfrm>
            <a:off x="7037502" y="2873473"/>
            <a:ext cx="1340468"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85725" marR="0" lvl="0" indent="-85725" defTabSz="914400" rtl="0" eaLnBrk="0" fontAlgn="base" latinLnBrk="0" hangingPunct="0">
              <a:spcBef>
                <a:spcPct val="0"/>
              </a:spcBef>
              <a:spcAft>
                <a:spcPts val="500"/>
              </a:spcAft>
              <a:buClrTx/>
              <a:buSzTx/>
              <a:buFont typeface="Arial" panose="020B0604020202020204" pitchFamily="34" charset="0"/>
              <a:buChar char="•"/>
            </a:pPr>
            <a:r>
              <a:rPr kumimoji="0" lang="en-US" altLang="zh-CN" sz="1000" b="0" i="0" u="none" strike="noStrike" cap="none" normalizeH="0" baseline="0" dirty="0" err="1" smtClean="0">
                <a:ln>
                  <a:noFill/>
                </a:ln>
                <a:solidFill>
                  <a:srgbClr val="1F3661"/>
                </a:solidFill>
                <a:effectLst/>
                <a:latin typeface="+mn-lt"/>
                <a:cs typeface="Calibri" panose="020F0502020204030204" pitchFamily="34" charset="0"/>
              </a:rPr>
              <a:t>mMRC</a:t>
            </a:r>
            <a:endParaRPr kumimoji="0" lang="en-US" altLang="zh-CN" sz="1000" b="0" i="0" u="none" strike="noStrike" cap="none" normalizeH="0" baseline="0" dirty="0">
              <a:ln>
                <a:noFill/>
              </a:ln>
              <a:solidFill>
                <a:srgbClr val="1F3661"/>
              </a:solidFill>
              <a:effectLst/>
              <a:latin typeface="+mn-lt"/>
            </a:endParaRPr>
          </a:p>
          <a:p>
            <a:pPr marL="85725" marR="0" lvl="0" indent="-85725" defTabSz="914400" rtl="0" eaLnBrk="0" fontAlgn="base" latinLnBrk="0" hangingPunct="0">
              <a:spcBef>
                <a:spcPct val="0"/>
              </a:spcBef>
              <a:spcAft>
                <a:spcPts val="500"/>
              </a:spcAft>
              <a:buClrTx/>
              <a:buSzTx/>
              <a:buFont typeface="Arial" panose="020B0604020202020204" pitchFamily="34" charset="0"/>
              <a:buChar char="•"/>
            </a:pPr>
            <a:r>
              <a:rPr kumimoji="0" lang="en-US" altLang="zh-CN" sz="1000" b="0" i="0" u="none" strike="noStrike" cap="none" normalizeH="0" baseline="0" dirty="0" smtClean="0">
                <a:ln>
                  <a:noFill/>
                </a:ln>
                <a:solidFill>
                  <a:srgbClr val="1F3661"/>
                </a:solidFill>
                <a:effectLst/>
                <a:latin typeface="+mn-lt"/>
                <a:cs typeface="Calibri" panose="020F0502020204030204" pitchFamily="34" charset="0"/>
              </a:rPr>
              <a:t>CAAT</a:t>
            </a:r>
            <a:r>
              <a:rPr kumimoji="0" lang="en-US" altLang="zh-CN" sz="1000" b="0" i="0" u="none" strike="noStrike" cap="none" normalizeH="0" baseline="30000" dirty="0" smtClean="0">
                <a:ln>
                  <a:noFill/>
                </a:ln>
                <a:solidFill>
                  <a:srgbClr val="1F3661"/>
                </a:solidFill>
                <a:effectLst/>
                <a:latin typeface="+mn-lt"/>
                <a:cs typeface="Calibri" panose="020F0502020204030204" pitchFamily="34" charset="0"/>
              </a:rPr>
              <a:t>TM</a:t>
            </a:r>
            <a:endParaRPr kumimoji="0" lang="en-US" altLang="zh-CN" sz="1000" b="0" i="0" u="none" strike="noStrike" cap="none" normalizeH="0" baseline="0" dirty="0">
              <a:ln>
                <a:noFill/>
              </a:ln>
              <a:solidFill>
                <a:srgbClr val="1F3661"/>
              </a:solidFill>
              <a:effectLst/>
              <a:latin typeface="+mn-lt"/>
            </a:endParaRPr>
          </a:p>
          <a:p>
            <a:pPr marL="85725" marR="0" lvl="0" indent="-85725" defTabSz="914400" rtl="0" eaLnBrk="0" fontAlgn="base" latinLnBrk="0" hangingPunct="0">
              <a:spcBef>
                <a:spcPct val="0"/>
              </a:spcBef>
              <a:spcAft>
                <a:spcPts val="500"/>
              </a:spcAft>
              <a:buClrTx/>
              <a:buSzTx/>
              <a:buFont typeface="Arial" panose="020B0604020202020204" pitchFamily="34" charset="0"/>
              <a:buChar char="•"/>
            </a:pPr>
            <a:r>
              <a:rPr kumimoji="0" lang="en-US" altLang="zh-CN" sz="1000" b="0" i="0" u="none" strike="noStrike" cap="none" normalizeH="0" baseline="0" dirty="0" smtClean="0">
                <a:ln>
                  <a:noFill/>
                </a:ln>
                <a:solidFill>
                  <a:srgbClr val="1F3661"/>
                </a:solidFill>
                <a:effectLst/>
                <a:latin typeface="+mn-lt"/>
                <a:cs typeface="Calibri" panose="020F0502020204030204" pitchFamily="34" charset="0"/>
              </a:rPr>
              <a:t>Epworth</a:t>
            </a:r>
            <a:r>
              <a:rPr kumimoji="0" lang="zh-CN" altLang="en-US" sz="1000" b="0" i="0" u="none" strike="noStrike" cap="none" normalizeH="0" baseline="0" dirty="0">
                <a:ln>
                  <a:noFill/>
                </a:ln>
                <a:solidFill>
                  <a:srgbClr val="1F3661"/>
                </a:solidFill>
                <a:effectLst/>
                <a:latin typeface="+mn-lt"/>
                <a:cs typeface="Calibri" panose="020F0502020204030204" pitchFamily="34" charset="0"/>
              </a:rPr>
              <a:t>嗜睡量表</a:t>
            </a:r>
            <a:r>
              <a:rPr kumimoji="0" lang="zh-CN" altLang="en-US" sz="1000" b="0" i="0" u="none" strike="noStrike" cap="none" normalizeH="0" baseline="0" dirty="0" smtClean="0">
                <a:ln>
                  <a:noFill/>
                </a:ln>
                <a:solidFill>
                  <a:srgbClr val="1F3661"/>
                </a:solidFill>
                <a:effectLst/>
                <a:latin typeface="+mn-lt"/>
                <a:cs typeface="Calibri" panose="020F0502020204030204" pitchFamily="34" charset="0"/>
              </a:rPr>
              <a:t>或</a:t>
            </a:r>
            <a:r>
              <a:rPr kumimoji="0" lang="en-US" altLang="zh-CN" sz="1000" b="0" i="0" u="none" strike="noStrike" cap="none" normalizeH="0" baseline="0" dirty="0" smtClean="0">
                <a:ln>
                  <a:noFill/>
                </a:ln>
                <a:solidFill>
                  <a:srgbClr val="1F3661"/>
                </a:solidFill>
                <a:effectLst/>
                <a:latin typeface="+mn-lt"/>
                <a:cs typeface="Calibri" panose="020F0502020204030204" pitchFamily="34" charset="0"/>
              </a:rPr>
              <a:t>STOP-BANG</a:t>
            </a:r>
            <a:endParaRPr kumimoji="0" lang="en-US" altLang="zh-CN" sz="1000" b="0" i="0" u="none" strike="noStrike" cap="none" normalizeH="0" baseline="0" dirty="0">
              <a:ln>
                <a:noFill/>
              </a:ln>
              <a:solidFill>
                <a:srgbClr val="1F3661"/>
              </a:solidFill>
              <a:effectLst/>
              <a:latin typeface="+mn-lt"/>
            </a:endParaRPr>
          </a:p>
        </p:txBody>
      </p:sp>
      <p:sp>
        <p:nvSpPr>
          <p:cNvPr id="26" name="Text Box 4"/>
          <p:cNvSpPr txBox="1">
            <a:spLocks noChangeArrowheads="1"/>
          </p:cNvSpPr>
          <p:nvPr/>
        </p:nvSpPr>
        <p:spPr bwMode="auto">
          <a:xfrm>
            <a:off x="4243130" y="4279049"/>
            <a:ext cx="830467" cy="589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85725" marR="0" lvl="0" indent="-85725" defTabSz="914400" rtl="0" eaLnBrk="0" fontAlgn="base" latinLnBrk="0" hangingPunct="0">
              <a:spcBef>
                <a:spcPct val="0"/>
              </a:spcBef>
              <a:spcAft>
                <a:spcPts val="500"/>
              </a:spcAft>
              <a:buClrTx/>
              <a:buSzTx/>
              <a:buFont typeface="Arial" panose="020B0604020202020204" pitchFamily="34" charset="0"/>
              <a:buChar char="•"/>
            </a:pPr>
            <a:r>
              <a:rPr kumimoji="0" lang="en-US" altLang="zh-CN" sz="1000" b="0" i="0" u="none" strike="noStrike" cap="none" normalizeH="0" baseline="0" dirty="0" smtClean="0">
                <a:ln>
                  <a:noFill/>
                </a:ln>
                <a:solidFill>
                  <a:srgbClr val="1F3661"/>
                </a:solidFill>
                <a:effectLst/>
                <a:latin typeface="+mn-lt"/>
                <a:cs typeface="Calibri" panose="020F0502020204030204" pitchFamily="34" charset="0"/>
              </a:rPr>
              <a:t>6MWD</a:t>
            </a:r>
            <a:endParaRPr kumimoji="0" lang="en-US" altLang="zh-CN" sz="1000" b="0" i="0" u="none" strike="noStrike" cap="none" normalizeH="0" baseline="0" dirty="0">
              <a:ln>
                <a:noFill/>
              </a:ln>
              <a:solidFill>
                <a:srgbClr val="1F3661"/>
              </a:solidFill>
              <a:effectLst/>
              <a:latin typeface="+mn-lt"/>
            </a:endParaRPr>
          </a:p>
          <a:p>
            <a:pPr marL="85725" marR="0" lvl="0" indent="-85725" defTabSz="914400" rtl="0" eaLnBrk="0" fontAlgn="base" latinLnBrk="0" hangingPunct="0">
              <a:spcBef>
                <a:spcPct val="0"/>
              </a:spcBef>
              <a:spcAft>
                <a:spcPts val="500"/>
              </a:spcAft>
              <a:buClrTx/>
              <a:buSzTx/>
              <a:buFont typeface="Arial" panose="020B0604020202020204" pitchFamily="34" charset="0"/>
              <a:buChar char="•"/>
            </a:pPr>
            <a:r>
              <a:rPr kumimoji="0" lang="en-US" altLang="zh-CN" sz="1000" b="0" i="0" u="none" strike="noStrike" cap="none" normalizeH="0" baseline="0" dirty="0" smtClean="0">
                <a:ln>
                  <a:noFill/>
                </a:ln>
                <a:solidFill>
                  <a:srgbClr val="1F3661"/>
                </a:solidFill>
                <a:effectLst/>
                <a:latin typeface="+mn-lt"/>
                <a:cs typeface="Calibri" panose="020F0502020204030204" pitchFamily="34" charset="0"/>
              </a:rPr>
              <a:t>SARC-F</a:t>
            </a:r>
            <a:endParaRPr kumimoji="0" lang="en-US" altLang="zh-CN" sz="1000" b="0" i="0" u="none" strike="noStrike" cap="none" normalizeH="0" baseline="0" dirty="0">
              <a:ln>
                <a:noFill/>
              </a:ln>
              <a:solidFill>
                <a:srgbClr val="1F3661"/>
              </a:solidFill>
              <a:effectLst/>
              <a:latin typeface="+mn-lt"/>
            </a:endParaRPr>
          </a:p>
          <a:p>
            <a:pPr marL="85725" marR="0" lvl="0" indent="-85725" defTabSz="914400" rtl="0" eaLnBrk="0" fontAlgn="base" latinLnBrk="0" hangingPunct="0">
              <a:spcBef>
                <a:spcPct val="0"/>
              </a:spcBef>
              <a:spcAft>
                <a:spcPts val="500"/>
              </a:spcAft>
              <a:buClrTx/>
              <a:buSzTx/>
              <a:buFont typeface="Arial" panose="020B0604020202020204" pitchFamily="34" charset="0"/>
              <a:buChar char="•"/>
            </a:pPr>
            <a:r>
              <a:rPr kumimoji="0" lang="en-US" altLang="zh-CN" sz="1000" b="0" i="0" u="none" strike="noStrike" cap="none" normalizeH="0" baseline="0" dirty="0" smtClean="0">
                <a:ln>
                  <a:noFill/>
                </a:ln>
                <a:solidFill>
                  <a:srgbClr val="1F3661"/>
                </a:solidFill>
                <a:effectLst/>
                <a:latin typeface="+mn-lt"/>
                <a:cs typeface="Calibri" panose="020F0502020204030204" pitchFamily="34" charset="0"/>
              </a:rPr>
              <a:t>DXA </a:t>
            </a:r>
            <a:r>
              <a:rPr kumimoji="0" lang="zh-CN" altLang="en-US" sz="1000" b="0" i="0" u="none" strike="noStrike" cap="none" normalizeH="0" baseline="0" dirty="0">
                <a:ln>
                  <a:noFill/>
                </a:ln>
                <a:solidFill>
                  <a:srgbClr val="1F3661"/>
                </a:solidFill>
                <a:effectLst/>
                <a:latin typeface="+mn-lt"/>
                <a:cs typeface="Calibri" panose="020F0502020204030204" pitchFamily="34" charset="0"/>
              </a:rPr>
              <a:t>扫描</a:t>
            </a:r>
            <a:endParaRPr kumimoji="0" lang="zh-CN" altLang="en-US" sz="1000" b="0" i="0" u="none" strike="noStrike" cap="none" normalizeH="0" baseline="0" dirty="0">
              <a:ln>
                <a:noFill/>
              </a:ln>
              <a:solidFill>
                <a:srgbClr val="1F3661"/>
              </a:solidFill>
              <a:effectLst/>
              <a:latin typeface="+mn-lt"/>
            </a:endParaRPr>
          </a:p>
        </p:txBody>
      </p:sp>
      <p:sp>
        <p:nvSpPr>
          <p:cNvPr id="27" name="Text Box 7"/>
          <p:cNvSpPr txBox="1">
            <a:spLocks noChangeArrowheads="1"/>
          </p:cNvSpPr>
          <p:nvPr/>
        </p:nvSpPr>
        <p:spPr bwMode="auto">
          <a:xfrm>
            <a:off x="6588195" y="4052036"/>
            <a:ext cx="1790700" cy="80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85725" marR="0" lvl="0" indent="-85725" defTabSz="914400" rtl="0" eaLnBrk="0" fontAlgn="base" latinLnBrk="0" hangingPunct="0">
              <a:spcBef>
                <a:spcPct val="0"/>
              </a:spcBef>
              <a:spcAft>
                <a:spcPts val="500"/>
              </a:spcAft>
              <a:buClrTx/>
              <a:buSzTx/>
              <a:buFont typeface="Arial" panose="020B0604020202020204" pitchFamily="34" charset="0"/>
              <a:buChar char="•"/>
            </a:pPr>
            <a:r>
              <a:rPr kumimoji="0" lang="zh-CN" altLang="en-US" sz="1000" b="0" i="0" u="none" strike="noStrike" cap="none" normalizeH="0" baseline="0" dirty="0" smtClean="0">
                <a:ln>
                  <a:noFill/>
                </a:ln>
                <a:solidFill>
                  <a:srgbClr val="1F3661"/>
                </a:solidFill>
                <a:effectLst/>
                <a:latin typeface="+mn-lt"/>
                <a:cs typeface="Calibri" panose="020F0502020204030204" pitchFamily="34" charset="0"/>
              </a:rPr>
              <a:t>全</a:t>
            </a:r>
            <a:r>
              <a:rPr kumimoji="0" lang="zh-CN" altLang="en-US" sz="1000" b="0" i="0" u="none" strike="noStrike" cap="none" normalizeH="0" baseline="0" dirty="0">
                <a:ln>
                  <a:noFill/>
                </a:ln>
                <a:solidFill>
                  <a:srgbClr val="1F3661"/>
                </a:solidFill>
                <a:effectLst/>
                <a:latin typeface="+mn-lt"/>
                <a:cs typeface="Calibri" panose="020F0502020204030204" pitchFamily="34" charset="0"/>
              </a:rPr>
              <a:t>血细胞计数和分类计数</a:t>
            </a:r>
            <a:endParaRPr kumimoji="0" lang="zh-CN" altLang="en-US" sz="1000" b="0" i="0" u="none" strike="noStrike" cap="none" normalizeH="0" baseline="0" dirty="0">
              <a:ln>
                <a:noFill/>
              </a:ln>
              <a:solidFill>
                <a:srgbClr val="1F3661"/>
              </a:solidFill>
              <a:effectLst/>
              <a:latin typeface="+mn-lt"/>
            </a:endParaRPr>
          </a:p>
          <a:p>
            <a:pPr marL="85725" marR="0" lvl="0" indent="-85725" defTabSz="914400" rtl="0" eaLnBrk="0" fontAlgn="base" latinLnBrk="0" hangingPunct="0">
              <a:spcBef>
                <a:spcPct val="0"/>
              </a:spcBef>
              <a:spcAft>
                <a:spcPts val="500"/>
              </a:spcAft>
              <a:buClrTx/>
              <a:buSzTx/>
              <a:buFont typeface="Arial" panose="020B0604020202020204" pitchFamily="34" charset="0"/>
              <a:buChar char="•"/>
            </a:pPr>
            <a:r>
              <a:rPr kumimoji="0" lang="zh-CN" altLang="en-US" sz="1000" b="0" i="0" u="none" strike="noStrike" cap="none" normalizeH="0" baseline="0" dirty="0" smtClean="0">
                <a:ln>
                  <a:noFill/>
                </a:ln>
                <a:solidFill>
                  <a:srgbClr val="1F3661"/>
                </a:solidFill>
                <a:effectLst/>
                <a:latin typeface="+mn-lt"/>
                <a:cs typeface="Calibri" panose="020F0502020204030204" pitchFamily="34" charset="0"/>
              </a:rPr>
              <a:t>血糖</a:t>
            </a:r>
            <a:r>
              <a:rPr kumimoji="0" lang="zh-CN" altLang="en-US" sz="1000" b="0" i="0" u="none" strike="noStrike" cap="none" normalizeH="0" baseline="0" dirty="0">
                <a:ln>
                  <a:noFill/>
                </a:ln>
                <a:solidFill>
                  <a:srgbClr val="1F3661"/>
                </a:solidFill>
                <a:effectLst/>
                <a:latin typeface="+mn-lt"/>
                <a:cs typeface="Calibri" panose="020F0502020204030204" pitchFamily="34" charset="0"/>
              </a:rPr>
              <a:t>与 </a:t>
            </a:r>
            <a:r>
              <a:rPr kumimoji="0" lang="en-US" altLang="zh-CN" sz="1000" b="0" i="0" u="none" strike="noStrike" cap="none" normalizeH="0" baseline="0" dirty="0">
                <a:ln>
                  <a:noFill/>
                </a:ln>
                <a:solidFill>
                  <a:srgbClr val="1F3661"/>
                </a:solidFill>
                <a:effectLst/>
                <a:latin typeface="+mn-lt"/>
                <a:cs typeface="Calibri" panose="020F0502020204030204" pitchFamily="34" charset="0"/>
              </a:rPr>
              <a:t>HbA1c</a:t>
            </a:r>
            <a:endParaRPr kumimoji="0" lang="en-US" altLang="zh-CN" sz="1000" b="0" i="0" u="none" strike="noStrike" cap="none" normalizeH="0" baseline="0" dirty="0">
              <a:ln>
                <a:noFill/>
              </a:ln>
              <a:solidFill>
                <a:srgbClr val="1F3661"/>
              </a:solidFill>
              <a:effectLst/>
              <a:latin typeface="+mn-lt"/>
            </a:endParaRPr>
          </a:p>
          <a:p>
            <a:pPr marL="85725" marR="0" lvl="0" indent="-85725" defTabSz="914400" rtl="0" eaLnBrk="0" fontAlgn="base" latinLnBrk="0" hangingPunct="0">
              <a:spcBef>
                <a:spcPct val="0"/>
              </a:spcBef>
              <a:spcAft>
                <a:spcPts val="500"/>
              </a:spcAft>
              <a:buClrTx/>
              <a:buSzTx/>
              <a:buFont typeface="Arial" panose="020B0604020202020204" pitchFamily="34" charset="0"/>
              <a:buChar char="•"/>
            </a:pPr>
            <a:r>
              <a:rPr kumimoji="0" lang="en-US" altLang="zh-CN" sz="1000" b="0" i="0" u="none" strike="noStrike" cap="none" normalizeH="0" baseline="0" dirty="0" smtClean="0">
                <a:ln>
                  <a:noFill/>
                </a:ln>
                <a:solidFill>
                  <a:srgbClr val="1F3661"/>
                </a:solidFill>
                <a:effectLst/>
                <a:latin typeface="+mn-lt"/>
                <a:cs typeface="Calibri" panose="020F0502020204030204" pitchFamily="34" charset="0"/>
              </a:rPr>
              <a:t>GFR</a:t>
            </a:r>
            <a:endParaRPr kumimoji="0" lang="en-US" altLang="zh-CN" sz="1000" b="0" i="0" u="none" strike="noStrike" cap="none" normalizeH="0" baseline="0" dirty="0">
              <a:ln>
                <a:noFill/>
              </a:ln>
              <a:solidFill>
                <a:srgbClr val="1F3661"/>
              </a:solidFill>
              <a:effectLst/>
              <a:latin typeface="+mn-lt"/>
            </a:endParaRPr>
          </a:p>
          <a:p>
            <a:pPr marL="85725" marR="0" lvl="0" indent="-85725" defTabSz="914400" rtl="0" eaLnBrk="0" fontAlgn="base" latinLnBrk="0" hangingPunct="0">
              <a:spcBef>
                <a:spcPct val="0"/>
              </a:spcBef>
              <a:spcAft>
                <a:spcPts val="500"/>
              </a:spcAft>
              <a:buClrTx/>
              <a:buSzTx/>
              <a:buFont typeface="Arial" panose="020B0604020202020204" pitchFamily="34" charset="0"/>
              <a:buChar char="•"/>
            </a:pPr>
            <a:r>
              <a:rPr kumimoji="0" lang="zh-CN" altLang="en-US" sz="1000" b="0" i="0" u="none" strike="noStrike" cap="none" normalizeH="0" baseline="0" dirty="0" smtClean="0">
                <a:ln>
                  <a:noFill/>
                </a:ln>
                <a:solidFill>
                  <a:srgbClr val="1F3661"/>
                </a:solidFill>
                <a:effectLst/>
                <a:latin typeface="+mn-lt"/>
                <a:cs typeface="Calibri" panose="020F0502020204030204" pitchFamily="34" charset="0"/>
              </a:rPr>
              <a:t>肝功能</a:t>
            </a:r>
            <a:r>
              <a:rPr kumimoji="0" lang="zh-CN" altLang="en-US" sz="1000" b="0" i="0" u="none" strike="noStrike" cap="none" normalizeH="0" baseline="0" dirty="0">
                <a:ln>
                  <a:noFill/>
                </a:ln>
                <a:solidFill>
                  <a:srgbClr val="1F3661"/>
                </a:solidFill>
                <a:effectLst/>
                <a:latin typeface="+mn-lt"/>
                <a:cs typeface="Calibri" panose="020F0502020204030204" pitchFamily="34" charset="0"/>
              </a:rPr>
              <a:t>检查</a:t>
            </a:r>
            <a:endParaRPr kumimoji="0" lang="zh-CN" altLang="en-US" sz="1000" b="0" i="0" u="none" strike="noStrike" cap="none" normalizeH="0" baseline="0" dirty="0">
              <a:ln>
                <a:noFill/>
              </a:ln>
              <a:solidFill>
                <a:srgbClr val="1F3661"/>
              </a:solidFill>
              <a:effectLst/>
              <a:latin typeface="+mn-lt"/>
            </a:endParaRPr>
          </a:p>
        </p:txBody>
      </p:sp>
      <p:sp>
        <p:nvSpPr>
          <p:cNvPr id="28" name="Text Box 9"/>
          <p:cNvSpPr txBox="1">
            <a:spLocks noChangeArrowheads="1"/>
          </p:cNvSpPr>
          <p:nvPr/>
        </p:nvSpPr>
        <p:spPr bwMode="auto">
          <a:xfrm>
            <a:off x="3063028" y="5276470"/>
            <a:ext cx="5719465" cy="1062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just" defTabSz="914400" rtl="0" eaLnBrk="0" fontAlgn="base" latinLnBrk="0" hangingPunct="0">
              <a:lnSpc>
                <a:spcPct val="130000"/>
              </a:lnSpc>
              <a:spcBef>
                <a:spcPct val="0"/>
              </a:spcBef>
              <a:spcAft>
                <a:spcPts val="1200"/>
              </a:spcAft>
              <a:buClrTx/>
              <a:buSzTx/>
              <a:buFontTx/>
              <a:buNone/>
            </a:pPr>
            <a:r>
              <a:rPr kumimoji="0" lang="zh-CN" altLang="zh-CN" sz="800" b="1" i="0" u="none" strike="noStrike" cap="none" normalizeH="0" baseline="0" dirty="0" smtClean="0">
                <a:ln>
                  <a:noFill/>
                </a:ln>
                <a:solidFill>
                  <a:srgbClr val="000000"/>
                </a:solidFill>
                <a:effectLst/>
                <a:cs typeface="Calibri" panose="020F0502020204030204" pitchFamily="34" charset="0"/>
              </a:rPr>
              <a:t>缩写</a:t>
            </a:r>
            <a:r>
              <a:rPr kumimoji="0" lang="zh-CN" altLang="zh-CN" sz="800" b="1" i="0" u="none" strike="noStrike" cap="none" normalizeH="0" baseline="0" dirty="0">
                <a:ln>
                  <a:noFill/>
                </a:ln>
                <a:solidFill>
                  <a:srgbClr val="000000"/>
                </a:solidFill>
                <a:effectLst/>
                <a:cs typeface="Calibri" panose="020F0502020204030204" pitchFamily="34" charset="0"/>
              </a:rPr>
              <a:t>：</a:t>
            </a:r>
            <a:r>
              <a:rPr kumimoji="0" lang="en-US" altLang="zh-CN" sz="800" b="0" i="0" u="none" strike="noStrike" cap="none" normalizeH="0" baseline="0" dirty="0">
                <a:ln>
                  <a:noFill/>
                </a:ln>
                <a:solidFill>
                  <a:srgbClr val="000000"/>
                </a:solidFill>
                <a:effectLst/>
                <a:cs typeface="Calibri" panose="020F0502020204030204" pitchFamily="34" charset="0"/>
              </a:rPr>
              <a:t>HRCT</a:t>
            </a:r>
            <a:r>
              <a:rPr kumimoji="0" lang="zh-CN" altLang="en-US" sz="800" b="0" i="0" u="none" strike="noStrike" cap="none" normalizeH="0" baseline="0" dirty="0">
                <a:ln>
                  <a:noFill/>
                </a:ln>
                <a:solidFill>
                  <a:srgbClr val="000000"/>
                </a:solidFill>
                <a:effectLst/>
                <a:cs typeface="Calibri" panose="020F0502020204030204" pitchFamily="34" charset="0"/>
              </a:rPr>
              <a:t>，高分辨率计算机断层扫描；</a:t>
            </a:r>
            <a:r>
              <a:rPr kumimoji="0" lang="en-US" altLang="zh-CN" sz="800" b="0" i="0" u="none" strike="noStrike" cap="none" normalizeH="0" baseline="0" dirty="0" err="1">
                <a:ln>
                  <a:noFill/>
                </a:ln>
                <a:solidFill>
                  <a:srgbClr val="000000"/>
                </a:solidFill>
                <a:effectLst/>
                <a:cs typeface="Calibri" panose="020F0502020204030204" pitchFamily="34" charset="0"/>
              </a:rPr>
              <a:t>DLco</a:t>
            </a:r>
            <a:r>
              <a:rPr kumimoji="0" lang="zh-CN" altLang="en-US" sz="800" b="0" i="0" u="none" strike="noStrike" cap="none" normalizeH="0" baseline="0" dirty="0">
                <a:ln>
                  <a:noFill/>
                </a:ln>
                <a:solidFill>
                  <a:srgbClr val="000000"/>
                </a:solidFill>
                <a:effectLst/>
                <a:cs typeface="Calibri" panose="020F0502020204030204" pitchFamily="34" charset="0"/>
              </a:rPr>
              <a:t>，一氧化碳弥散功能；</a:t>
            </a:r>
            <a:r>
              <a:rPr kumimoji="0" lang="en-US" altLang="zh-CN" sz="800" b="0" i="0" u="none" strike="noStrike" cap="none" normalizeH="0" baseline="0" dirty="0">
                <a:ln>
                  <a:noFill/>
                </a:ln>
                <a:solidFill>
                  <a:srgbClr val="000000"/>
                </a:solidFill>
                <a:effectLst/>
                <a:cs typeface="Calibri" panose="020F0502020204030204" pitchFamily="34" charset="0"/>
              </a:rPr>
              <a:t>SpO₂</a:t>
            </a:r>
            <a:r>
              <a:rPr kumimoji="0" lang="zh-CN" altLang="en-US" sz="800" b="0" i="0" u="none" strike="noStrike" cap="none" normalizeH="0" baseline="0" dirty="0">
                <a:ln>
                  <a:noFill/>
                </a:ln>
                <a:solidFill>
                  <a:srgbClr val="000000"/>
                </a:solidFill>
                <a:effectLst/>
                <a:cs typeface="Calibri" panose="020F0502020204030204" pitchFamily="34" charset="0"/>
              </a:rPr>
              <a:t>，血氧饱和度；</a:t>
            </a:r>
            <a:r>
              <a:rPr kumimoji="0" lang="en-US" altLang="zh-CN" sz="800" b="0" i="0" u="none" strike="noStrike" cap="none" normalizeH="0" baseline="0" dirty="0">
                <a:ln>
                  <a:noFill/>
                </a:ln>
                <a:solidFill>
                  <a:srgbClr val="000000"/>
                </a:solidFill>
                <a:effectLst/>
                <a:cs typeface="Calibri" panose="020F0502020204030204" pitchFamily="34" charset="0"/>
              </a:rPr>
              <a:t>SARC-F</a:t>
            </a:r>
            <a:r>
              <a:rPr kumimoji="0" lang="zh-CN" altLang="en-US" sz="800" b="0" i="0" u="none" strike="noStrike" cap="none" normalizeH="0" baseline="0" dirty="0">
                <a:ln>
                  <a:noFill/>
                </a:ln>
                <a:solidFill>
                  <a:srgbClr val="000000"/>
                </a:solidFill>
                <a:effectLst/>
                <a:cs typeface="Calibri" panose="020F0502020204030204" pitchFamily="34" charset="0"/>
              </a:rPr>
              <a:t>，力量、步行辅助、从椅子上站起、爬楼梯和跌倒；</a:t>
            </a:r>
            <a:r>
              <a:rPr kumimoji="0" lang="en-US" altLang="zh-CN" sz="800" b="0" i="0" u="none" strike="noStrike" cap="none" normalizeH="0" baseline="0" dirty="0">
                <a:ln>
                  <a:noFill/>
                </a:ln>
                <a:solidFill>
                  <a:srgbClr val="000000"/>
                </a:solidFill>
                <a:effectLst/>
                <a:cs typeface="Calibri" panose="020F0502020204030204" pitchFamily="34" charset="0"/>
              </a:rPr>
              <a:t>DXA</a:t>
            </a:r>
            <a:r>
              <a:rPr kumimoji="0" lang="zh-CN" altLang="en-US" sz="800" b="0" i="0" u="none" strike="noStrike" cap="none" normalizeH="0" baseline="0" dirty="0">
                <a:ln>
                  <a:noFill/>
                </a:ln>
                <a:solidFill>
                  <a:srgbClr val="000000"/>
                </a:solidFill>
                <a:effectLst/>
                <a:cs typeface="Calibri" panose="020F0502020204030204" pitchFamily="34" charset="0"/>
              </a:rPr>
              <a:t>，双能</a:t>
            </a:r>
            <a:r>
              <a:rPr kumimoji="0" lang="en-US" altLang="zh-CN" sz="800" b="0" i="0" u="none" strike="noStrike" cap="none" normalizeH="0" baseline="0" dirty="0">
                <a:ln>
                  <a:noFill/>
                </a:ln>
                <a:solidFill>
                  <a:srgbClr val="000000"/>
                </a:solidFill>
                <a:effectLst/>
                <a:cs typeface="Calibri" panose="020F0502020204030204" pitchFamily="34" charset="0"/>
              </a:rPr>
              <a:t>X</a:t>
            </a:r>
            <a:r>
              <a:rPr kumimoji="0" lang="zh-CN" altLang="en-US" sz="800" b="0" i="0" u="none" strike="noStrike" cap="none" normalizeH="0" baseline="0" dirty="0">
                <a:ln>
                  <a:noFill/>
                </a:ln>
                <a:solidFill>
                  <a:srgbClr val="000000"/>
                </a:solidFill>
                <a:effectLst/>
                <a:cs typeface="Calibri" panose="020F0502020204030204" pitchFamily="34" charset="0"/>
              </a:rPr>
              <a:t>射线吸收测定法；</a:t>
            </a:r>
            <a:r>
              <a:rPr kumimoji="0" lang="en-US" altLang="zh-CN" sz="800" b="0" i="0" u="none" strike="noStrike" cap="none" normalizeH="0" baseline="0" dirty="0" err="1">
                <a:ln>
                  <a:noFill/>
                </a:ln>
                <a:solidFill>
                  <a:srgbClr val="000000"/>
                </a:solidFill>
                <a:effectLst/>
                <a:cs typeface="Calibri" panose="020F0502020204030204" pitchFamily="34" charset="0"/>
              </a:rPr>
              <a:t>mMRC</a:t>
            </a:r>
            <a:r>
              <a:rPr kumimoji="0" lang="zh-CN" altLang="en-US" sz="800" b="0" i="0" u="none" strike="noStrike" cap="none" normalizeH="0" baseline="0" dirty="0">
                <a:ln>
                  <a:noFill/>
                </a:ln>
                <a:solidFill>
                  <a:srgbClr val="000000"/>
                </a:solidFill>
                <a:effectLst/>
                <a:cs typeface="Calibri" panose="020F0502020204030204" pitchFamily="34" charset="0"/>
              </a:rPr>
              <a:t>，改良医学研究委员会呼吸困难量表；</a:t>
            </a:r>
            <a:r>
              <a:rPr kumimoji="0" lang="en-US" altLang="zh-CN" sz="800" b="0" i="0" u="none" strike="noStrike" cap="none" normalizeH="0" baseline="0" dirty="0">
                <a:ln>
                  <a:noFill/>
                </a:ln>
                <a:solidFill>
                  <a:srgbClr val="000000"/>
                </a:solidFill>
                <a:effectLst/>
                <a:cs typeface="Calibri" panose="020F0502020204030204" pitchFamily="34" charset="0"/>
              </a:rPr>
              <a:t>CAAT™</a:t>
            </a:r>
            <a:r>
              <a:rPr kumimoji="0" lang="zh-CN" altLang="en-US" sz="800" b="0" i="0" u="none" strike="noStrike" cap="none" normalizeH="0" baseline="0" dirty="0">
                <a:ln>
                  <a:noFill/>
                </a:ln>
                <a:solidFill>
                  <a:srgbClr val="000000"/>
                </a:solidFill>
                <a:effectLst/>
                <a:cs typeface="Calibri" panose="020F0502020204030204" pitchFamily="34" charset="0"/>
              </a:rPr>
              <a:t>，慢性气道评估测试；</a:t>
            </a:r>
            <a:r>
              <a:rPr kumimoji="0" lang="en-US" altLang="zh-CN" sz="800" b="0" i="0" u="none" strike="noStrike" cap="none" normalizeH="0" baseline="0" dirty="0">
                <a:ln>
                  <a:noFill/>
                </a:ln>
                <a:solidFill>
                  <a:srgbClr val="000000"/>
                </a:solidFill>
                <a:effectLst/>
                <a:cs typeface="Calibri" panose="020F0502020204030204" pitchFamily="34" charset="0"/>
              </a:rPr>
              <a:t>GFR</a:t>
            </a:r>
            <a:r>
              <a:rPr kumimoji="0" lang="zh-CN" altLang="en-US" sz="800" b="0" i="0" u="none" strike="noStrike" cap="none" normalizeH="0" baseline="0" dirty="0">
                <a:ln>
                  <a:noFill/>
                </a:ln>
                <a:solidFill>
                  <a:srgbClr val="000000"/>
                </a:solidFill>
                <a:effectLst/>
                <a:cs typeface="Calibri" panose="020F0502020204030204" pitchFamily="34" charset="0"/>
              </a:rPr>
              <a:t>，肾小球滤过率；</a:t>
            </a:r>
            <a:r>
              <a:rPr kumimoji="0" lang="en-US" altLang="zh-CN" sz="800" b="0" i="0" u="none" strike="noStrike" cap="none" normalizeH="0" baseline="0" dirty="0" err="1">
                <a:ln>
                  <a:noFill/>
                </a:ln>
                <a:solidFill>
                  <a:srgbClr val="000000"/>
                </a:solidFill>
                <a:effectLst/>
                <a:cs typeface="Calibri" panose="020F0502020204030204" pitchFamily="34" charset="0"/>
              </a:rPr>
              <a:t>NTproBNP</a:t>
            </a:r>
            <a:r>
              <a:rPr kumimoji="0" lang="zh-CN" altLang="en-US" sz="800" b="0" i="0" u="none" strike="noStrike" cap="none" normalizeH="0" baseline="0" dirty="0">
                <a:ln>
                  <a:noFill/>
                </a:ln>
                <a:solidFill>
                  <a:srgbClr val="000000"/>
                </a:solidFill>
                <a:effectLst/>
                <a:cs typeface="Calibri" panose="020F0502020204030204" pitchFamily="34" charset="0"/>
              </a:rPr>
              <a:t>，</a:t>
            </a:r>
            <a:r>
              <a:rPr kumimoji="0" lang="en-US" altLang="zh-CN" sz="800" b="0" i="0" u="none" strike="noStrike" cap="none" normalizeH="0" baseline="0" dirty="0">
                <a:ln>
                  <a:noFill/>
                </a:ln>
                <a:solidFill>
                  <a:srgbClr val="000000"/>
                </a:solidFill>
                <a:effectLst/>
                <a:cs typeface="Calibri" panose="020F0502020204030204" pitchFamily="34" charset="0"/>
              </a:rPr>
              <a:t>N </a:t>
            </a:r>
            <a:r>
              <a:rPr kumimoji="0" lang="zh-CN" altLang="en-US" sz="800" b="0" i="0" u="none" strike="noStrike" cap="none" normalizeH="0" baseline="0" dirty="0">
                <a:ln>
                  <a:noFill/>
                </a:ln>
                <a:solidFill>
                  <a:srgbClr val="000000"/>
                </a:solidFill>
                <a:effectLst/>
                <a:cs typeface="Calibri" panose="020F0502020204030204" pitchFamily="34" charset="0"/>
              </a:rPr>
              <a:t>末端脑钠肽前体；</a:t>
            </a:r>
            <a:r>
              <a:rPr kumimoji="0" lang="en-US" altLang="zh-CN" sz="800" b="0" i="0" u="none" strike="noStrike" cap="none" normalizeH="0" baseline="0" dirty="0">
                <a:ln>
                  <a:noFill/>
                </a:ln>
                <a:solidFill>
                  <a:srgbClr val="000000"/>
                </a:solidFill>
                <a:effectLst/>
                <a:cs typeface="Calibri" panose="020F0502020204030204" pitchFamily="34" charset="0"/>
              </a:rPr>
              <a:t>6MWD</a:t>
            </a:r>
            <a:r>
              <a:rPr kumimoji="0" lang="zh-CN" altLang="en-US" sz="800" b="0" i="0" u="none" strike="noStrike" cap="none" normalizeH="0" baseline="0" dirty="0">
                <a:ln>
                  <a:noFill/>
                </a:ln>
                <a:solidFill>
                  <a:srgbClr val="000000"/>
                </a:solidFill>
                <a:effectLst/>
                <a:cs typeface="Calibri" panose="020F0502020204030204" pitchFamily="34" charset="0"/>
              </a:rPr>
              <a:t>，</a:t>
            </a:r>
            <a:r>
              <a:rPr kumimoji="0" lang="en-US" altLang="zh-CN" sz="800" b="0" i="0" u="none" strike="noStrike" cap="none" normalizeH="0" baseline="0" dirty="0">
                <a:ln>
                  <a:noFill/>
                </a:ln>
                <a:solidFill>
                  <a:srgbClr val="000000"/>
                </a:solidFill>
                <a:effectLst/>
                <a:cs typeface="Calibri" panose="020F0502020204030204" pitchFamily="34" charset="0"/>
              </a:rPr>
              <a:t>6</a:t>
            </a:r>
            <a:r>
              <a:rPr kumimoji="0" lang="zh-CN" altLang="en-US" sz="800" b="0" i="0" u="none" strike="noStrike" cap="none" normalizeH="0" baseline="0" dirty="0">
                <a:ln>
                  <a:noFill/>
                </a:ln>
                <a:solidFill>
                  <a:srgbClr val="000000"/>
                </a:solidFill>
                <a:effectLst/>
                <a:cs typeface="Calibri" panose="020F0502020204030204" pitchFamily="34" charset="0"/>
              </a:rPr>
              <a:t>分钟步行距离测试；</a:t>
            </a:r>
            <a:r>
              <a:rPr kumimoji="0" lang="en-US" altLang="zh-CN" sz="800" b="0" i="0" u="none" strike="noStrike" cap="none" normalizeH="0" baseline="0" dirty="0">
                <a:ln>
                  <a:noFill/>
                </a:ln>
                <a:solidFill>
                  <a:srgbClr val="000000"/>
                </a:solidFill>
                <a:effectLst/>
                <a:cs typeface="Calibri" panose="020F0502020204030204" pitchFamily="34" charset="0"/>
              </a:rPr>
              <a:t>HbA1c</a:t>
            </a:r>
            <a:r>
              <a:rPr kumimoji="0" lang="zh-CN" altLang="en-US" sz="800" b="0" i="0" u="none" strike="noStrike" cap="none" normalizeH="0" baseline="0" dirty="0">
                <a:ln>
                  <a:noFill/>
                </a:ln>
                <a:solidFill>
                  <a:srgbClr val="000000"/>
                </a:solidFill>
                <a:effectLst/>
                <a:cs typeface="Calibri" panose="020F0502020204030204" pitchFamily="34" charset="0"/>
              </a:rPr>
              <a:t>，糖化血红蛋白</a:t>
            </a:r>
            <a:r>
              <a:rPr kumimoji="0" lang="en-US" altLang="zh-CN" sz="800" b="0" i="0" u="none" strike="noStrike" cap="none" normalizeH="0" baseline="0" dirty="0">
                <a:ln>
                  <a:noFill/>
                </a:ln>
                <a:solidFill>
                  <a:srgbClr val="000000"/>
                </a:solidFill>
                <a:effectLst/>
                <a:cs typeface="Calibri" panose="020F0502020204030204" pitchFamily="34" charset="0"/>
              </a:rPr>
              <a:t>A1c</a:t>
            </a:r>
            <a:r>
              <a:rPr kumimoji="0" lang="zh-CN" altLang="en-US" sz="800" b="0" i="0" u="none" strike="noStrike" cap="none" normalizeH="0" baseline="0" dirty="0">
                <a:ln>
                  <a:noFill/>
                </a:ln>
                <a:solidFill>
                  <a:srgbClr val="000000"/>
                </a:solidFill>
                <a:effectLst/>
                <a:cs typeface="Calibri" panose="020F0502020204030204" pitchFamily="34" charset="0"/>
              </a:rPr>
              <a:t>测试；</a:t>
            </a:r>
            <a:r>
              <a:rPr kumimoji="0" lang="en-US" altLang="zh-CN" sz="800" b="0" i="0" u="none" strike="noStrike" cap="none" normalizeH="0" baseline="0" dirty="0">
                <a:ln>
                  <a:noFill/>
                </a:ln>
                <a:solidFill>
                  <a:srgbClr val="000000"/>
                </a:solidFill>
                <a:effectLst/>
                <a:cs typeface="Calibri" panose="020F0502020204030204" pitchFamily="34" charset="0"/>
              </a:rPr>
              <a:t>PHQ-2</a:t>
            </a:r>
            <a:r>
              <a:rPr kumimoji="0" lang="zh-CN" altLang="en-US" sz="800" b="0" i="0" u="none" strike="noStrike" cap="none" normalizeH="0" baseline="0" dirty="0">
                <a:ln>
                  <a:noFill/>
                </a:ln>
                <a:solidFill>
                  <a:srgbClr val="000000"/>
                </a:solidFill>
                <a:effectLst/>
                <a:cs typeface="Calibri" panose="020F0502020204030204" pitchFamily="34" charset="0"/>
              </a:rPr>
              <a:t>，患者健康问卷</a:t>
            </a:r>
            <a:r>
              <a:rPr kumimoji="0" lang="en-US" altLang="zh-CN" sz="800" b="0" i="0" u="none" strike="noStrike" cap="none" normalizeH="0" baseline="0" dirty="0">
                <a:ln>
                  <a:noFill/>
                </a:ln>
                <a:solidFill>
                  <a:srgbClr val="000000"/>
                </a:solidFill>
                <a:effectLst/>
                <a:cs typeface="Calibri" panose="020F0502020204030204" pitchFamily="34" charset="0"/>
              </a:rPr>
              <a:t>-2</a:t>
            </a:r>
            <a:r>
              <a:rPr kumimoji="0" lang="zh-CN" altLang="en-US" sz="800" b="0" i="0" u="none" strike="noStrike" cap="none" normalizeH="0" baseline="0" dirty="0">
                <a:ln>
                  <a:noFill/>
                </a:ln>
                <a:solidFill>
                  <a:srgbClr val="000000"/>
                </a:solidFill>
                <a:effectLst/>
                <a:cs typeface="Calibri" panose="020F0502020204030204" pitchFamily="34" charset="0"/>
              </a:rPr>
              <a:t>；</a:t>
            </a:r>
            <a:r>
              <a:rPr kumimoji="0" lang="en-US" altLang="zh-CN" sz="800" b="0" i="0" u="none" strike="noStrike" cap="none" normalizeH="0" baseline="0" dirty="0">
                <a:ln>
                  <a:noFill/>
                </a:ln>
                <a:solidFill>
                  <a:srgbClr val="000000"/>
                </a:solidFill>
                <a:effectLst/>
                <a:cs typeface="Calibri" panose="020F0502020204030204" pitchFamily="34" charset="0"/>
              </a:rPr>
              <a:t>GAD-2</a:t>
            </a:r>
            <a:r>
              <a:rPr kumimoji="0" lang="zh-CN" altLang="en-US" sz="800" b="0" i="0" u="none" strike="noStrike" cap="none" normalizeH="0" baseline="0" dirty="0">
                <a:ln>
                  <a:noFill/>
                </a:ln>
                <a:solidFill>
                  <a:srgbClr val="000000"/>
                </a:solidFill>
                <a:effectLst/>
                <a:cs typeface="Calibri" panose="020F0502020204030204" pitchFamily="34" charset="0"/>
              </a:rPr>
              <a:t>，广泛性焦虑障碍量表</a:t>
            </a:r>
            <a:r>
              <a:rPr kumimoji="0" lang="en-US" altLang="zh-CN" sz="800" b="0" i="0" u="none" strike="noStrike" cap="none" normalizeH="0" baseline="0" dirty="0">
                <a:ln>
                  <a:noFill/>
                </a:ln>
                <a:solidFill>
                  <a:srgbClr val="000000"/>
                </a:solidFill>
                <a:effectLst/>
                <a:cs typeface="Calibri" panose="020F0502020204030204" pitchFamily="34" charset="0"/>
              </a:rPr>
              <a:t>-2</a:t>
            </a:r>
            <a:r>
              <a:rPr kumimoji="0" lang="zh-CN" altLang="en-US" sz="800" b="0" i="0" u="none" strike="noStrike" cap="none" normalizeH="0" baseline="0" dirty="0">
                <a:ln>
                  <a:noFill/>
                </a:ln>
                <a:solidFill>
                  <a:srgbClr val="000000"/>
                </a:solidFill>
                <a:effectLst/>
                <a:cs typeface="Calibri" panose="020F0502020204030204" pitchFamily="34" charset="0"/>
              </a:rPr>
              <a:t>；</a:t>
            </a:r>
            <a:r>
              <a:rPr kumimoji="0" lang="en-US" altLang="zh-CN" sz="800" b="0" i="0" u="none" strike="noStrike" cap="none" normalizeH="0" baseline="0" dirty="0">
                <a:ln>
                  <a:noFill/>
                </a:ln>
                <a:solidFill>
                  <a:srgbClr val="000000"/>
                </a:solidFill>
                <a:effectLst/>
                <a:cs typeface="Calibri" panose="020F0502020204030204" pitchFamily="34" charset="0"/>
              </a:rPr>
              <a:t>MMSE</a:t>
            </a:r>
            <a:r>
              <a:rPr kumimoji="0" lang="zh-CN" altLang="en-US" sz="800" b="0" i="0" u="none" strike="noStrike" cap="none" normalizeH="0" baseline="0" dirty="0">
                <a:ln>
                  <a:noFill/>
                </a:ln>
                <a:solidFill>
                  <a:srgbClr val="000000"/>
                </a:solidFill>
                <a:effectLst/>
                <a:cs typeface="Calibri" panose="020F0502020204030204" pitchFamily="34" charset="0"/>
              </a:rPr>
              <a:t>，简易精神状态检查。</a:t>
            </a:r>
            <a:endParaRPr kumimoji="0" lang="en-US" altLang="zh-CN" sz="800" b="0" i="0" u="none" strike="noStrike" cap="none" normalizeH="0" baseline="0" dirty="0">
              <a:ln>
                <a:noFill/>
              </a:ln>
              <a:solidFill>
                <a:srgbClr val="000000"/>
              </a:solidFill>
              <a:effectLst/>
              <a:cs typeface="Calibri" panose="020F0502020204030204" pitchFamily="34" charset="0"/>
            </a:endParaRPr>
          </a:p>
          <a:p>
            <a:pPr marL="0" marR="0" lvl="0" indent="0" algn="just" defTabSz="914400" rtl="0" eaLnBrk="0" fontAlgn="base" latinLnBrk="0" hangingPunct="0">
              <a:lnSpc>
                <a:spcPct val="130000"/>
              </a:lnSpc>
              <a:spcBef>
                <a:spcPct val="0"/>
              </a:spcBef>
              <a:spcAft>
                <a:spcPts val="1200"/>
              </a:spcAft>
              <a:buClrTx/>
              <a:buSzTx/>
              <a:buFontTx/>
              <a:buNone/>
            </a:pPr>
            <a:r>
              <a:rPr kumimoji="0" lang="zh-CN" altLang="en-US" sz="700" b="1" i="0" u="none" strike="noStrike" cap="none" normalizeH="0" baseline="0" dirty="0" smtClean="0">
                <a:ln>
                  <a:noFill/>
                </a:ln>
                <a:solidFill>
                  <a:srgbClr val="000000"/>
                </a:solidFill>
                <a:effectLst/>
                <a:cs typeface="Calibri" panose="020F0502020204030204" pitchFamily="34" charset="0"/>
              </a:rPr>
              <a:t>改编</a:t>
            </a:r>
            <a:r>
              <a:rPr kumimoji="0" lang="zh-CN" altLang="en-US" sz="700" b="1" i="0" u="none" strike="noStrike" cap="none" normalizeH="0" baseline="0" dirty="0">
                <a:ln>
                  <a:noFill/>
                </a:ln>
                <a:solidFill>
                  <a:srgbClr val="000000"/>
                </a:solidFill>
                <a:effectLst/>
                <a:cs typeface="Calibri" panose="020F0502020204030204" pitchFamily="34" charset="0"/>
              </a:rPr>
              <a:t>自</a:t>
            </a:r>
            <a:r>
              <a:rPr kumimoji="0" lang="en-US" altLang="zh-CN" sz="700" b="1" i="0" u="none" strike="noStrike" cap="none" normalizeH="0" baseline="0" dirty="0">
                <a:ln>
                  <a:noFill/>
                </a:ln>
                <a:solidFill>
                  <a:srgbClr val="000000"/>
                </a:solidFill>
                <a:effectLst/>
                <a:cs typeface="Calibri" panose="020F0502020204030204" pitchFamily="34" charset="0"/>
              </a:rPr>
              <a:t>: </a:t>
            </a:r>
            <a:r>
              <a:rPr kumimoji="0" lang="en-US" altLang="zh-CN" sz="700" b="0" i="0" u="none" strike="noStrike" cap="none" normalizeH="0" baseline="0" dirty="0">
                <a:ln>
                  <a:noFill/>
                </a:ln>
                <a:solidFill>
                  <a:srgbClr val="000000"/>
                </a:solidFill>
                <a:effectLst/>
                <a:cs typeface="Calibri" panose="020F0502020204030204" pitchFamily="34" charset="0"/>
              </a:rPr>
              <a:t>Celli BR, Fabbri LM, Yohannes AM, Hawkins NM, Criner GJ, Bon J, Humbert M, Jenkins CR, Pantoni L, Papi A, Quint JK, Sethi S, Stolz D, Agusti A, Sin DD. A person-</a:t>
            </a:r>
            <a:r>
              <a:rPr kumimoji="0" lang="en-US" altLang="zh-CN" sz="700" b="0" i="0" u="none" strike="noStrike" cap="none" normalizeH="0" baseline="0" dirty="0" err="1">
                <a:ln>
                  <a:noFill/>
                </a:ln>
                <a:solidFill>
                  <a:srgbClr val="000000"/>
                </a:solidFill>
                <a:effectLst/>
                <a:cs typeface="Calibri" panose="020F0502020204030204" pitchFamily="34" charset="0"/>
              </a:rPr>
              <a:t>centred</a:t>
            </a:r>
            <a:r>
              <a:rPr kumimoji="0" lang="en-US" altLang="zh-CN" sz="700" b="0" i="0" u="none" strike="noStrike" cap="none" normalizeH="0" baseline="0" dirty="0">
                <a:ln>
                  <a:noFill/>
                </a:ln>
                <a:solidFill>
                  <a:srgbClr val="000000"/>
                </a:solidFill>
                <a:effectLst/>
                <a:cs typeface="Calibri" panose="020F0502020204030204" pitchFamily="34" charset="0"/>
              </a:rPr>
              <a:t> clinical approach to the multimorbid patient with COPD. </a:t>
            </a:r>
            <a:r>
              <a:rPr kumimoji="0" lang="en-US" altLang="zh-CN" sz="700" b="0" i="0" u="none" strike="noStrike" cap="none" normalizeH="0" baseline="0" dirty="0" err="1">
                <a:ln>
                  <a:noFill/>
                </a:ln>
                <a:solidFill>
                  <a:srgbClr val="000000"/>
                </a:solidFill>
                <a:effectLst/>
                <a:cs typeface="Calibri" panose="020F0502020204030204" pitchFamily="34" charset="0"/>
              </a:rPr>
              <a:t>Eur</a:t>
            </a:r>
            <a:r>
              <a:rPr kumimoji="0" lang="en-US" altLang="zh-CN" sz="700" b="0" i="0" u="none" strike="noStrike" cap="none" normalizeH="0" baseline="0" dirty="0">
                <a:ln>
                  <a:noFill/>
                </a:ln>
                <a:solidFill>
                  <a:srgbClr val="000000"/>
                </a:solidFill>
                <a:effectLst/>
                <a:cs typeface="Calibri" panose="020F0502020204030204" pitchFamily="34" charset="0"/>
              </a:rPr>
              <a:t> J Intern Med. 2025 Aug 12:106424. </a:t>
            </a:r>
            <a:r>
              <a:rPr kumimoji="0" lang="en-US" altLang="zh-CN" sz="700" b="0" i="0" u="none" strike="noStrike" cap="none" normalizeH="0" baseline="0" dirty="0" err="1">
                <a:ln>
                  <a:noFill/>
                </a:ln>
                <a:solidFill>
                  <a:srgbClr val="000000"/>
                </a:solidFill>
                <a:effectLst/>
                <a:cs typeface="Calibri" panose="020F0502020204030204" pitchFamily="34" charset="0"/>
              </a:rPr>
              <a:t>doi</a:t>
            </a:r>
            <a:r>
              <a:rPr kumimoji="0" lang="en-US" altLang="zh-CN" sz="700" b="0" i="0" u="none" strike="noStrike" cap="none" normalizeH="0" baseline="0" dirty="0">
                <a:ln>
                  <a:noFill/>
                </a:ln>
                <a:solidFill>
                  <a:srgbClr val="000000"/>
                </a:solidFill>
                <a:effectLst/>
                <a:cs typeface="Calibri" panose="020F0502020204030204" pitchFamily="34" charset="0"/>
              </a:rPr>
              <a:t>: 10.1016/j.ejim.2025.07.020.</a:t>
            </a:r>
            <a:endParaRPr kumimoji="0" lang="en-US" altLang="zh-CN" sz="700" b="0" i="0" u="none" strike="noStrike" cap="none" normalizeH="0" baseline="0" dirty="0">
              <a:ln>
                <a:noFill/>
              </a:ln>
              <a:solidFill>
                <a:schemeClr val="tx1"/>
              </a:solidFill>
              <a:effectLst/>
            </a:endParaRPr>
          </a:p>
        </p:txBody>
      </p:sp>
      <p:grpSp>
        <p:nvGrpSpPr>
          <p:cNvPr id="20" name="Group 5"/>
          <p:cNvGrpSpPr/>
          <p:nvPr/>
        </p:nvGrpSpPr>
        <p:grpSpPr>
          <a:xfrm>
            <a:off x="10539080" y="0"/>
            <a:ext cx="1652920" cy="1699260"/>
            <a:chOff x="5105399" y="0"/>
            <a:chExt cx="1652920" cy="1699260"/>
          </a:xfrm>
        </p:grpSpPr>
        <p:pic>
          <p:nvPicPr>
            <p:cNvPr id="29"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30"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31"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32" name="Group 9"/>
          <p:cNvGrpSpPr/>
          <p:nvPr/>
        </p:nvGrpSpPr>
        <p:grpSpPr>
          <a:xfrm>
            <a:off x="10446950" y="0"/>
            <a:ext cx="1745050" cy="1652322"/>
            <a:chOff x="10446950" y="0"/>
            <a:chExt cx="1745050" cy="1652322"/>
          </a:xfrm>
        </p:grpSpPr>
        <p:pic>
          <p:nvPicPr>
            <p:cNvPr id="33"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34"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35" name="Group 19"/>
          <p:cNvGrpSpPr/>
          <p:nvPr/>
        </p:nvGrpSpPr>
        <p:grpSpPr>
          <a:xfrm>
            <a:off x="10240225" y="0"/>
            <a:ext cx="1951774" cy="1885964"/>
            <a:chOff x="10240225" y="0"/>
            <a:chExt cx="1951774" cy="1885964"/>
          </a:xfrm>
        </p:grpSpPr>
        <p:pic>
          <p:nvPicPr>
            <p:cNvPr id="36"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37"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38"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Proposed taxonomy (etiotypes) for COPD Figure 1.2 from the GOLD report&#10;This slide lists classifications of COPD such as COPD-G  - Genetically determined COPD&#10;COPD-D - COPD due to abnormal lung development&#10;Environmental COPD including COPD-C due to cigarette smoke and COPD-P due to pollution&#10;COPD-I due to infections&#10;COPD-A due to COPD and asthma&#10;and&#10;COPD-U due to unknown causes"/>
          <p:cNvPicPr>
            <a:picLocks noChangeAspect="1"/>
          </p:cNvPicPr>
          <p:nvPr/>
        </p:nvPicPr>
        <p:blipFill rotWithShape="1">
          <a:blip r:embed="rId1"/>
          <a:srcRect t="31360" r="78109" b="32786"/>
          <a:stretch>
            <a:fillRect/>
          </a:stretch>
        </p:blipFill>
        <p:spPr>
          <a:xfrm rot="5400000">
            <a:off x="2646362" y="-2667000"/>
            <a:ext cx="6858000" cy="12192000"/>
          </a:xfrm>
          <a:prstGeom prst="rect">
            <a:avLst/>
          </a:prstGeom>
        </p:spPr>
      </p:pic>
      <p:sp>
        <p:nvSpPr>
          <p:cNvPr id="5" name="Title 4"/>
          <p:cNvSpPr>
            <a:spLocks noGrp="1"/>
          </p:cNvSpPr>
          <p:nvPr>
            <p:ph type="ctrTitle"/>
          </p:nvPr>
        </p:nvSpPr>
        <p:spPr>
          <a:xfrm>
            <a:off x="1524000" y="-2387600"/>
            <a:ext cx="9144000" cy="2387600"/>
          </a:xfrm>
        </p:spPr>
        <p:txBody>
          <a:bodyPr vert="horz" lIns="91440" tIns="45720" rIns="91440" bIns="45720" rtlCol="0" anchor="b">
            <a:normAutofit/>
          </a:bodyPr>
          <a:lstStyle/>
          <a:p>
            <a:r>
              <a:rPr lang="en-US" dirty="0">
                <a:latin typeface="+mj-lt"/>
              </a:rPr>
              <a:t>Proposed taxonomy (</a:t>
            </a:r>
            <a:r>
              <a:rPr lang="en-US" dirty="0" err="1">
                <a:latin typeface="+mj-lt"/>
              </a:rPr>
              <a:t>etiotypes</a:t>
            </a:r>
            <a:r>
              <a:rPr lang="en-US" dirty="0">
                <a:latin typeface="+mj-lt"/>
              </a:rPr>
              <a:t>) for COPD</a:t>
            </a:r>
            <a:endParaRPr lang="en-AU" dirty="0">
              <a:latin typeface="+mj-lt"/>
            </a:endParaRPr>
          </a:p>
        </p:txBody>
      </p:sp>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2760345" y="289891"/>
            <a:ext cx="6671310" cy="5971714"/>
          </a:xfrm>
          <a:prstGeom prst="rect">
            <a:avLst/>
          </a:prstGeom>
          <a:ln>
            <a:noFill/>
          </a:ln>
        </p:spPr>
      </p:pic>
      <p:sp>
        <p:nvSpPr>
          <p:cNvPr id="20" name="文本框 1129753906"/>
          <p:cNvSpPr txBox="1"/>
          <p:nvPr/>
        </p:nvSpPr>
        <p:spPr>
          <a:xfrm>
            <a:off x="3096260" y="637894"/>
            <a:ext cx="3105150" cy="24622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0"/>
              </a:spcAft>
            </a:pPr>
            <a:r>
              <a:rPr lang="zh-CN" sz="1600" b="1" kern="1050">
                <a:solidFill>
                  <a:srgbClr val="FFFFFF"/>
                </a:solidFill>
                <a:effectLst/>
                <a:latin typeface="Calibri" panose="020F0502020204030204"/>
                <a:ea typeface="等线" panose="02010600030101010101" pitchFamily="2" charset="-122"/>
                <a:cs typeface="Calibri" panose="020F0502020204030204"/>
              </a:rPr>
              <a:t>慢阻肺病的分类建议（病因型）</a:t>
            </a:r>
            <a:endParaRPr lang="zh-CN" sz="1050" kern="1050">
              <a:effectLst/>
              <a:latin typeface="Times New Roman" panose="02020603050405020304"/>
              <a:ea typeface="宋体" panose="02010600030101010101" pitchFamily="2" charset="-122"/>
            </a:endParaRPr>
          </a:p>
        </p:txBody>
      </p:sp>
      <p:sp>
        <p:nvSpPr>
          <p:cNvPr id="21" name="文本框 1129753907"/>
          <p:cNvSpPr txBox="1"/>
          <p:nvPr/>
        </p:nvSpPr>
        <p:spPr>
          <a:xfrm>
            <a:off x="3329940" y="1381536"/>
            <a:ext cx="2046605" cy="1692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0"/>
              </a:spcAft>
            </a:pPr>
            <a:r>
              <a:rPr lang="zh-CN" sz="1100" b="1" kern="1050" dirty="0">
                <a:solidFill>
                  <a:srgbClr val="1F3660"/>
                </a:solidFill>
                <a:effectLst/>
                <a:latin typeface="Calibri" panose="020F0502020204030204"/>
                <a:ea typeface="等线" panose="02010600030101010101" pitchFamily="2" charset="-122"/>
                <a:cs typeface="Calibri" panose="020F0502020204030204"/>
              </a:rPr>
              <a:t>分类</a:t>
            </a:r>
            <a:endParaRPr lang="zh-CN" sz="1050" kern="1050" dirty="0">
              <a:effectLst/>
              <a:latin typeface="Times New Roman" panose="02020603050405020304"/>
              <a:ea typeface="宋体" panose="02010600030101010101" pitchFamily="2" charset="-122"/>
            </a:endParaRPr>
          </a:p>
        </p:txBody>
      </p:sp>
      <p:sp>
        <p:nvSpPr>
          <p:cNvPr id="22" name="文本框 1129753908"/>
          <p:cNvSpPr txBox="1"/>
          <p:nvPr/>
        </p:nvSpPr>
        <p:spPr>
          <a:xfrm>
            <a:off x="8499328" y="854897"/>
            <a:ext cx="622935" cy="16158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0"/>
              </a:spcAft>
            </a:pPr>
            <a:r>
              <a:rPr lang="zh-CN" sz="1050" b="1" kern="1050" dirty="0">
                <a:solidFill>
                  <a:srgbClr val="FFFFFF"/>
                </a:solidFill>
                <a:effectLst/>
                <a:latin typeface="Calibri" panose="020F0502020204030204"/>
                <a:ea typeface="等线" panose="02010600030101010101" pitchFamily="2" charset="-122"/>
                <a:cs typeface="Calibri" panose="020F0502020204030204"/>
              </a:rPr>
              <a:t>图</a:t>
            </a:r>
            <a:r>
              <a:rPr lang="en-US" sz="1050" b="1" kern="1050" dirty="0">
                <a:solidFill>
                  <a:srgbClr val="FFFFFF"/>
                </a:solidFill>
                <a:effectLst/>
                <a:latin typeface="Calibri" panose="020F0502020204030204"/>
                <a:ea typeface="等线" panose="02010600030101010101" pitchFamily="2" charset="-122"/>
              </a:rPr>
              <a:t>1.3</a:t>
            </a:r>
            <a:endParaRPr lang="zh-CN" sz="1050" kern="1050" dirty="0">
              <a:effectLst/>
              <a:latin typeface="Times New Roman" panose="02020603050405020304"/>
              <a:ea typeface="宋体" panose="02010600030101010101" pitchFamily="2" charset="-122"/>
            </a:endParaRPr>
          </a:p>
        </p:txBody>
      </p:sp>
      <p:sp>
        <p:nvSpPr>
          <p:cNvPr id="23" name="文本框 1129753909"/>
          <p:cNvSpPr txBox="1"/>
          <p:nvPr/>
        </p:nvSpPr>
        <p:spPr>
          <a:xfrm>
            <a:off x="3329940" y="1710869"/>
            <a:ext cx="2046605" cy="1692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0"/>
              </a:spcAft>
            </a:pPr>
            <a:r>
              <a:rPr lang="zh-CN" sz="1100" b="1" kern="1050" dirty="0">
                <a:solidFill>
                  <a:srgbClr val="1F3660"/>
                </a:solidFill>
                <a:effectLst/>
                <a:latin typeface="Calibri" panose="020F0502020204030204"/>
                <a:ea typeface="等线" panose="02010600030101010101" pitchFamily="2" charset="-122"/>
                <a:cs typeface="Calibri" panose="020F0502020204030204"/>
              </a:rPr>
              <a:t>遗传因素相关慢阻肺病（</a:t>
            </a:r>
            <a:r>
              <a:rPr lang="en-US" sz="1100" b="1" kern="1050" dirty="0">
                <a:solidFill>
                  <a:srgbClr val="1F3660"/>
                </a:solidFill>
                <a:effectLst/>
                <a:latin typeface="Calibri" panose="020F0502020204030204"/>
                <a:ea typeface="等线" panose="02010600030101010101" pitchFamily="2" charset="-122"/>
              </a:rPr>
              <a:t>COPD-G</a:t>
            </a:r>
            <a:r>
              <a:rPr lang="zh-CN" sz="1100" b="1" kern="1050" dirty="0">
                <a:solidFill>
                  <a:srgbClr val="1F3660"/>
                </a:solidFill>
                <a:effectLst/>
                <a:latin typeface="Calibri" panose="020F0502020204030204"/>
                <a:ea typeface="等线" panose="02010600030101010101" pitchFamily="2" charset="-122"/>
                <a:cs typeface="Calibri" panose="020F0502020204030204"/>
              </a:rPr>
              <a:t>）</a:t>
            </a:r>
            <a:endParaRPr lang="zh-CN" sz="1050" kern="1050" dirty="0">
              <a:effectLst/>
              <a:latin typeface="Times New Roman" panose="02020603050405020304"/>
              <a:ea typeface="宋体" panose="02010600030101010101" pitchFamily="2" charset="-122"/>
            </a:endParaRPr>
          </a:p>
        </p:txBody>
      </p:sp>
      <p:sp>
        <p:nvSpPr>
          <p:cNvPr id="24" name="文本框 1129753910"/>
          <p:cNvSpPr txBox="1"/>
          <p:nvPr/>
        </p:nvSpPr>
        <p:spPr>
          <a:xfrm>
            <a:off x="5655595" y="1381536"/>
            <a:ext cx="2046605" cy="1692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0"/>
              </a:spcAft>
            </a:pPr>
            <a:r>
              <a:rPr lang="zh-CN" sz="1100" b="1" kern="1050">
                <a:solidFill>
                  <a:srgbClr val="1F3660"/>
                </a:solidFill>
                <a:effectLst/>
                <a:latin typeface="Calibri" panose="020F0502020204030204"/>
                <a:ea typeface="等线" panose="02010600030101010101" pitchFamily="2" charset="-122"/>
                <a:cs typeface="Calibri" panose="020F0502020204030204"/>
              </a:rPr>
              <a:t>描述</a:t>
            </a:r>
            <a:endParaRPr lang="zh-CN" sz="1050" kern="1050">
              <a:effectLst/>
              <a:latin typeface="Times New Roman" panose="02020603050405020304"/>
              <a:ea typeface="宋体" panose="02010600030101010101" pitchFamily="2" charset="-122"/>
            </a:endParaRPr>
          </a:p>
        </p:txBody>
      </p:sp>
      <p:sp>
        <p:nvSpPr>
          <p:cNvPr id="25" name="文本框 1129753913"/>
          <p:cNvSpPr txBox="1"/>
          <p:nvPr/>
        </p:nvSpPr>
        <p:spPr>
          <a:xfrm>
            <a:off x="3329940" y="2868877"/>
            <a:ext cx="2046605" cy="1692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0"/>
              </a:spcAft>
            </a:pPr>
            <a:r>
              <a:rPr lang="zh-CN" sz="1100" b="1" kern="1050">
                <a:solidFill>
                  <a:srgbClr val="1F3660"/>
                </a:solidFill>
                <a:effectLst/>
                <a:latin typeface="Calibri" panose="020F0502020204030204"/>
                <a:ea typeface="等线" panose="02010600030101010101" pitchFamily="2" charset="-122"/>
                <a:cs typeface="Calibri" panose="020F0502020204030204"/>
              </a:rPr>
              <a:t>环境因素相关慢阻肺病</a:t>
            </a:r>
            <a:endParaRPr lang="zh-CN" sz="1050" kern="1050">
              <a:effectLst/>
              <a:latin typeface="Times New Roman" panose="02020603050405020304"/>
              <a:ea typeface="宋体" panose="02010600030101010101" pitchFamily="2" charset="-122"/>
            </a:endParaRPr>
          </a:p>
        </p:txBody>
      </p:sp>
      <p:sp>
        <p:nvSpPr>
          <p:cNvPr id="26" name="文本框 1129753914"/>
          <p:cNvSpPr txBox="1"/>
          <p:nvPr/>
        </p:nvSpPr>
        <p:spPr>
          <a:xfrm>
            <a:off x="3441700" y="3119413"/>
            <a:ext cx="1871980" cy="1692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0"/>
              </a:spcAft>
            </a:pPr>
            <a:r>
              <a:rPr lang="zh-CN" sz="1100" b="1" kern="1050" dirty="0">
                <a:solidFill>
                  <a:srgbClr val="1F3660"/>
                </a:solidFill>
                <a:effectLst/>
                <a:latin typeface="Calibri" panose="020F0502020204030204"/>
                <a:ea typeface="等线" panose="02010600030101010101" pitchFamily="2" charset="-122"/>
                <a:cs typeface="Calibri" panose="020F0502020204030204"/>
              </a:rPr>
              <a:t>吸烟相关慢阻肺病（</a:t>
            </a:r>
            <a:r>
              <a:rPr lang="en-US" sz="1100" b="1" kern="1050" dirty="0">
                <a:solidFill>
                  <a:srgbClr val="1F3660"/>
                </a:solidFill>
                <a:effectLst/>
                <a:latin typeface="Calibri" panose="020F0502020204030204"/>
                <a:ea typeface="等线" panose="02010600030101010101" pitchFamily="2" charset="-122"/>
              </a:rPr>
              <a:t>COPD-C</a:t>
            </a:r>
            <a:r>
              <a:rPr lang="zh-CN" sz="1100" b="1" kern="1050" dirty="0">
                <a:solidFill>
                  <a:srgbClr val="1F3660"/>
                </a:solidFill>
                <a:effectLst/>
                <a:latin typeface="Calibri" panose="020F0502020204030204"/>
                <a:ea typeface="等线" panose="02010600030101010101" pitchFamily="2" charset="-122"/>
                <a:cs typeface="Calibri" panose="020F0502020204030204"/>
              </a:rPr>
              <a:t>）</a:t>
            </a:r>
            <a:endParaRPr lang="zh-CN" sz="1050" kern="1050" dirty="0">
              <a:effectLst/>
              <a:latin typeface="Times New Roman" panose="02020603050405020304"/>
              <a:ea typeface="宋体" panose="02010600030101010101" pitchFamily="2" charset="-122"/>
            </a:endParaRPr>
          </a:p>
        </p:txBody>
      </p:sp>
      <p:sp>
        <p:nvSpPr>
          <p:cNvPr id="27" name="文本框 1129753911"/>
          <p:cNvSpPr txBox="1"/>
          <p:nvPr/>
        </p:nvSpPr>
        <p:spPr>
          <a:xfrm>
            <a:off x="5655595" y="3119413"/>
            <a:ext cx="3191510" cy="61555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92075" indent="-92075" algn="l">
              <a:spcAft>
                <a:spcPts val="600"/>
              </a:spcAft>
              <a:buClr>
                <a:srgbClr val="E8A900"/>
              </a:buClr>
              <a:buFont typeface="Arial" panose="020B0604020202020204" pitchFamily="34" charset="0"/>
              <a:buChar char="•"/>
            </a:pPr>
            <a:r>
              <a:rPr lang="zh-CN" sz="1000" kern="1050" dirty="0" smtClean="0">
                <a:effectLst/>
                <a:latin typeface="Calibri" panose="020F0502020204030204"/>
                <a:ea typeface="等线" panose="02010600030101010101" pitchFamily="2" charset="-122"/>
                <a:cs typeface="Calibri" panose="020F0502020204030204"/>
              </a:rPr>
              <a:t>烟草</a:t>
            </a:r>
            <a:r>
              <a:rPr lang="zh-CN" sz="1000" kern="1050" dirty="0">
                <a:effectLst/>
                <a:latin typeface="Calibri" panose="020F0502020204030204"/>
                <a:ea typeface="等线" panose="02010600030101010101" pitchFamily="2" charset="-122"/>
                <a:cs typeface="Calibri" panose="020F0502020204030204"/>
              </a:rPr>
              <a:t>烟雾暴露，包括子宫体内暴露和被动吸烟</a:t>
            </a:r>
            <a:endParaRPr lang="zh-CN" sz="1050" kern="1050" dirty="0">
              <a:effectLst/>
              <a:latin typeface="Times New Roman" panose="02020603050405020304"/>
              <a:ea typeface="宋体" panose="02010600030101010101" pitchFamily="2" charset="-122"/>
            </a:endParaRPr>
          </a:p>
          <a:p>
            <a:pPr marL="92075" indent="-92075" algn="l">
              <a:spcAft>
                <a:spcPts val="600"/>
              </a:spcAft>
              <a:buClr>
                <a:srgbClr val="E8A900"/>
              </a:buClr>
              <a:buFont typeface="Arial" panose="020B0604020202020204" pitchFamily="34" charset="0"/>
              <a:buChar char="•"/>
            </a:pPr>
            <a:r>
              <a:rPr lang="zh-CN" sz="1000" kern="1050" dirty="0" smtClean="0">
                <a:effectLst/>
                <a:latin typeface="Calibri" panose="020F0502020204030204"/>
                <a:ea typeface="等线" panose="02010600030101010101" pitchFamily="2" charset="-122"/>
                <a:cs typeface="Calibri" panose="020F0502020204030204"/>
              </a:rPr>
              <a:t>电子</a:t>
            </a:r>
            <a:r>
              <a:rPr lang="zh-CN" sz="1000" kern="1050" dirty="0">
                <a:effectLst/>
                <a:latin typeface="Calibri" panose="020F0502020204030204"/>
                <a:ea typeface="等线" panose="02010600030101010101" pitchFamily="2" charset="-122"/>
                <a:cs typeface="Calibri" panose="020F0502020204030204"/>
              </a:rPr>
              <a:t>烟</a:t>
            </a:r>
            <a:endParaRPr lang="zh-CN" sz="1050" kern="1050" dirty="0">
              <a:effectLst/>
              <a:latin typeface="Times New Roman" panose="02020603050405020304"/>
              <a:ea typeface="宋体" panose="02010600030101010101" pitchFamily="2" charset="-122"/>
            </a:endParaRPr>
          </a:p>
          <a:p>
            <a:pPr marL="92075" indent="-92075" algn="l">
              <a:spcAft>
                <a:spcPts val="600"/>
              </a:spcAft>
              <a:buClr>
                <a:srgbClr val="E8A900"/>
              </a:buClr>
              <a:buFont typeface="Arial" panose="020B0604020202020204" pitchFamily="34" charset="0"/>
              <a:buChar char="•"/>
            </a:pPr>
            <a:r>
              <a:rPr lang="zh-CN" sz="1000" kern="1050" dirty="0" smtClean="0">
                <a:effectLst/>
                <a:latin typeface="Calibri" panose="020F0502020204030204"/>
                <a:ea typeface="等线" panose="02010600030101010101" pitchFamily="2" charset="-122"/>
                <a:cs typeface="Calibri" panose="020F0502020204030204"/>
              </a:rPr>
              <a:t>大麻</a:t>
            </a:r>
            <a:endParaRPr lang="zh-CN" sz="1050" kern="1050" dirty="0">
              <a:effectLst/>
              <a:latin typeface="Times New Roman" panose="02020603050405020304"/>
              <a:ea typeface="宋体" panose="02010600030101010101" pitchFamily="2" charset="-122"/>
            </a:endParaRPr>
          </a:p>
        </p:txBody>
      </p:sp>
      <p:sp>
        <p:nvSpPr>
          <p:cNvPr id="28" name="文本框 1129753912"/>
          <p:cNvSpPr txBox="1"/>
          <p:nvPr/>
        </p:nvSpPr>
        <p:spPr>
          <a:xfrm>
            <a:off x="3329940" y="2369223"/>
            <a:ext cx="2046605" cy="33855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0"/>
              </a:spcAft>
            </a:pPr>
            <a:r>
              <a:rPr lang="zh-CN" sz="1100" b="1" kern="1050" dirty="0">
                <a:solidFill>
                  <a:srgbClr val="1F3660"/>
                </a:solidFill>
                <a:effectLst/>
                <a:latin typeface="Calibri" panose="020F0502020204030204"/>
                <a:ea typeface="等线" panose="02010600030101010101" pitchFamily="2" charset="-122"/>
                <a:cs typeface="Calibri" panose="020F0502020204030204"/>
              </a:rPr>
              <a:t>异常肺发育相关慢阻肺病（</a:t>
            </a:r>
            <a:r>
              <a:rPr lang="en-US" sz="1100" b="1" kern="1050" dirty="0">
                <a:solidFill>
                  <a:srgbClr val="1F3660"/>
                </a:solidFill>
                <a:effectLst/>
                <a:latin typeface="Calibri" panose="020F0502020204030204"/>
                <a:ea typeface="等线" panose="02010600030101010101" pitchFamily="2" charset="-122"/>
              </a:rPr>
              <a:t>COPD-D</a:t>
            </a:r>
            <a:r>
              <a:rPr lang="zh-CN" sz="1100" b="1" kern="1050" dirty="0">
                <a:solidFill>
                  <a:srgbClr val="1F3660"/>
                </a:solidFill>
                <a:effectLst/>
                <a:latin typeface="Calibri" panose="020F0502020204030204"/>
                <a:ea typeface="等线" panose="02010600030101010101" pitchFamily="2" charset="-122"/>
                <a:cs typeface="Calibri" panose="020F0502020204030204"/>
              </a:rPr>
              <a:t>）</a:t>
            </a:r>
            <a:endParaRPr lang="zh-CN" sz="1050" kern="1050" dirty="0">
              <a:effectLst/>
              <a:latin typeface="Times New Roman" panose="02020603050405020304"/>
              <a:ea typeface="宋体" panose="02010600030101010101" pitchFamily="2" charset="-122"/>
            </a:endParaRPr>
          </a:p>
        </p:txBody>
      </p:sp>
      <p:sp>
        <p:nvSpPr>
          <p:cNvPr id="29" name="文本框 1129753915"/>
          <p:cNvSpPr txBox="1"/>
          <p:nvPr/>
        </p:nvSpPr>
        <p:spPr>
          <a:xfrm>
            <a:off x="3441700" y="3878063"/>
            <a:ext cx="1871980" cy="34480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0"/>
              </a:spcAft>
            </a:pPr>
            <a:r>
              <a:rPr lang="zh-CN" sz="1100" b="1" kern="1050" dirty="0">
                <a:solidFill>
                  <a:srgbClr val="1F3660"/>
                </a:solidFill>
                <a:effectLst/>
                <a:latin typeface="Calibri" panose="020F0502020204030204"/>
                <a:ea typeface="等线" panose="02010600030101010101" pitchFamily="2" charset="-122"/>
                <a:cs typeface="Calibri" panose="020F0502020204030204"/>
              </a:rPr>
              <a:t>生物燃料和空气污染相关慢阻肺病（</a:t>
            </a:r>
            <a:r>
              <a:rPr lang="en-US" sz="1100" b="1" kern="1050" dirty="0">
                <a:solidFill>
                  <a:srgbClr val="1F3660"/>
                </a:solidFill>
                <a:effectLst/>
                <a:latin typeface="Calibri" panose="020F0502020204030204"/>
                <a:ea typeface="等线" panose="02010600030101010101" pitchFamily="2" charset="-122"/>
              </a:rPr>
              <a:t>COPD-P</a:t>
            </a:r>
            <a:r>
              <a:rPr lang="zh-CN" sz="1100" b="1" kern="1050" dirty="0">
                <a:solidFill>
                  <a:srgbClr val="1F3660"/>
                </a:solidFill>
                <a:effectLst/>
                <a:latin typeface="Calibri" panose="020F0502020204030204"/>
                <a:ea typeface="等线" panose="02010600030101010101" pitchFamily="2" charset="-122"/>
                <a:cs typeface="Calibri" panose="020F0502020204030204"/>
              </a:rPr>
              <a:t>）</a:t>
            </a:r>
            <a:endParaRPr lang="zh-CN" sz="1050" kern="1050" dirty="0">
              <a:effectLst/>
              <a:latin typeface="Times New Roman" panose="02020603050405020304"/>
              <a:ea typeface="宋体" panose="02010600030101010101" pitchFamily="2" charset="-122"/>
            </a:endParaRPr>
          </a:p>
        </p:txBody>
      </p:sp>
      <p:sp>
        <p:nvSpPr>
          <p:cNvPr id="30" name="文本框 1129753916"/>
          <p:cNvSpPr txBox="1"/>
          <p:nvPr/>
        </p:nvSpPr>
        <p:spPr>
          <a:xfrm>
            <a:off x="3329940" y="4354313"/>
            <a:ext cx="2046605" cy="1692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0"/>
              </a:spcAft>
            </a:pPr>
            <a:r>
              <a:rPr lang="zh-CN" sz="1100" b="1" kern="1050">
                <a:solidFill>
                  <a:srgbClr val="1F3660"/>
                </a:solidFill>
                <a:effectLst/>
                <a:latin typeface="Calibri" panose="020F0502020204030204"/>
                <a:ea typeface="等线" panose="02010600030101010101" pitchFamily="2" charset="-122"/>
                <a:cs typeface="Calibri" panose="020F0502020204030204"/>
              </a:rPr>
              <a:t>感染相关慢阻肺病（</a:t>
            </a:r>
            <a:r>
              <a:rPr lang="en-US" sz="1100" b="1" kern="1050">
                <a:solidFill>
                  <a:srgbClr val="1F3660"/>
                </a:solidFill>
                <a:effectLst/>
                <a:latin typeface="Calibri" panose="020F0502020204030204"/>
                <a:ea typeface="等线" panose="02010600030101010101" pitchFamily="2" charset="-122"/>
              </a:rPr>
              <a:t>COPD-I</a:t>
            </a:r>
            <a:r>
              <a:rPr lang="zh-CN" sz="1100" b="1" kern="1050">
                <a:solidFill>
                  <a:srgbClr val="1F3660"/>
                </a:solidFill>
                <a:effectLst/>
                <a:latin typeface="Calibri" panose="020F0502020204030204"/>
                <a:ea typeface="等线" panose="02010600030101010101" pitchFamily="2" charset="-122"/>
                <a:cs typeface="Calibri" panose="020F0502020204030204"/>
              </a:rPr>
              <a:t>）</a:t>
            </a:r>
            <a:endParaRPr lang="zh-CN" sz="1050" kern="1050">
              <a:effectLst/>
              <a:latin typeface="Times New Roman" panose="02020603050405020304"/>
              <a:ea typeface="宋体" panose="02010600030101010101" pitchFamily="2" charset="-122"/>
            </a:endParaRPr>
          </a:p>
        </p:txBody>
      </p:sp>
      <p:sp>
        <p:nvSpPr>
          <p:cNvPr id="31" name="文本框 1129753917"/>
          <p:cNvSpPr txBox="1"/>
          <p:nvPr/>
        </p:nvSpPr>
        <p:spPr>
          <a:xfrm>
            <a:off x="3329940" y="4810878"/>
            <a:ext cx="2046605" cy="1692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0"/>
              </a:spcAft>
            </a:pPr>
            <a:r>
              <a:rPr lang="zh-CN" sz="1100" b="1" kern="1050">
                <a:solidFill>
                  <a:srgbClr val="1F3660"/>
                </a:solidFill>
                <a:effectLst/>
                <a:latin typeface="Calibri" panose="020F0502020204030204"/>
                <a:ea typeface="等线" panose="02010600030101010101" pitchFamily="2" charset="-122"/>
                <a:cs typeface="Calibri" panose="020F0502020204030204"/>
              </a:rPr>
              <a:t>慢阻肺病哮喘重叠（</a:t>
            </a:r>
            <a:r>
              <a:rPr lang="en-US" sz="1100" b="1" kern="1050">
                <a:solidFill>
                  <a:srgbClr val="1F3660"/>
                </a:solidFill>
                <a:effectLst/>
                <a:latin typeface="Calibri" panose="020F0502020204030204"/>
                <a:ea typeface="等线" panose="02010600030101010101" pitchFamily="2" charset="-122"/>
              </a:rPr>
              <a:t>COPD-A</a:t>
            </a:r>
            <a:r>
              <a:rPr lang="zh-CN" sz="1100" b="1" kern="1050">
                <a:solidFill>
                  <a:srgbClr val="1F3660"/>
                </a:solidFill>
                <a:effectLst/>
                <a:latin typeface="Calibri" panose="020F0502020204030204"/>
                <a:ea typeface="等线" panose="02010600030101010101" pitchFamily="2" charset="-122"/>
                <a:cs typeface="Calibri" panose="020F0502020204030204"/>
              </a:rPr>
              <a:t>）</a:t>
            </a:r>
            <a:endParaRPr lang="zh-CN" sz="1050" kern="1050">
              <a:effectLst/>
              <a:latin typeface="Times New Roman" panose="02020603050405020304"/>
              <a:ea typeface="宋体" panose="02010600030101010101" pitchFamily="2" charset="-122"/>
            </a:endParaRPr>
          </a:p>
        </p:txBody>
      </p:sp>
      <p:sp>
        <p:nvSpPr>
          <p:cNvPr id="32" name="文本框 1129753918"/>
          <p:cNvSpPr txBox="1"/>
          <p:nvPr/>
        </p:nvSpPr>
        <p:spPr>
          <a:xfrm>
            <a:off x="3329940" y="5120123"/>
            <a:ext cx="2046605" cy="1692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0"/>
              </a:spcAft>
            </a:pPr>
            <a:r>
              <a:rPr lang="zh-CN" sz="1100" b="1" kern="1050">
                <a:solidFill>
                  <a:srgbClr val="1F3660"/>
                </a:solidFill>
                <a:effectLst/>
                <a:latin typeface="Calibri" panose="020F0502020204030204"/>
                <a:ea typeface="等线" panose="02010600030101010101" pitchFamily="2" charset="-122"/>
                <a:cs typeface="Calibri" panose="020F0502020204030204"/>
              </a:rPr>
              <a:t>未知病因慢阻肺病（</a:t>
            </a:r>
            <a:r>
              <a:rPr lang="en-US" sz="1100" b="1" kern="1050">
                <a:solidFill>
                  <a:srgbClr val="1F3660"/>
                </a:solidFill>
                <a:effectLst/>
                <a:latin typeface="Calibri" panose="020F0502020204030204"/>
                <a:ea typeface="等线" panose="02010600030101010101" pitchFamily="2" charset="-122"/>
              </a:rPr>
              <a:t>COPD-U</a:t>
            </a:r>
            <a:r>
              <a:rPr lang="zh-CN" sz="1100" b="1" kern="1050">
                <a:solidFill>
                  <a:srgbClr val="1F3660"/>
                </a:solidFill>
                <a:effectLst/>
                <a:latin typeface="Calibri" panose="020F0502020204030204"/>
                <a:ea typeface="等线" panose="02010600030101010101" pitchFamily="2" charset="-122"/>
                <a:cs typeface="Calibri" panose="020F0502020204030204"/>
              </a:rPr>
              <a:t>）</a:t>
            </a:r>
            <a:endParaRPr lang="zh-CN" sz="1050" kern="1050">
              <a:effectLst/>
              <a:latin typeface="Times New Roman" panose="02020603050405020304"/>
              <a:ea typeface="宋体" panose="02010600030101010101" pitchFamily="2" charset="-122"/>
            </a:endParaRPr>
          </a:p>
        </p:txBody>
      </p:sp>
      <p:sp>
        <p:nvSpPr>
          <p:cNvPr id="33" name="文本框 1129753919"/>
          <p:cNvSpPr txBox="1"/>
          <p:nvPr/>
        </p:nvSpPr>
        <p:spPr>
          <a:xfrm>
            <a:off x="5655595" y="1729341"/>
            <a:ext cx="3191510" cy="38472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600"/>
              </a:spcAft>
            </a:pPr>
            <a:r>
              <a:rPr lang="zh-CN" sz="1000" kern="1050" dirty="0">
                <a:effectLst/>
                <a:latin typeface="Calibri" panose="020F0502020204030204"/>
                <a:ea typeface="等线" panose="02010600030101010101" pitchFamily="2" charset="-122"/>
                <a:cs typeface="Calibri" panose="020F0502020204030204"/>
              </a:rPr>
              <a:t>α</a:t>
            </a:r>
            <a:r>
              <a:rPr lang="en-US" sz="1000" kern="1050" dirty="0">
                <a:effectLst/>
                <a:latin typeface="Calibri" panose="020F0502020204030204"/>
                <a:ea typeface="等线" panose="02010600030101010101" pitchFamily="2" charset="-122"/>
              </a:rPr>
              <a:t>-1 </a:t>
            </a:r>
            <a:r>
              <a:rPr lang="zh-CN" sz="1000" kern="1050" dirty="0">
                <a:effectLst/>
                <a:latin typeface="Calibri" panose="020F0502020204030204"/>
                <a:ea typeface="等线" panose="02010600030101010101" pitchFamily="2" charset="-122"/>
                <a:cs typeface="Calibri" panose="020F0502020204030204"/>
              </a:rPr>
              <a:t>抗胰蛋白酶缺乏症（</a:t>
            </a:r>
            <a:r>
              <a:rPr lang="en-US" sz="1000" kern="1050" dirty="0">
                <a:effectLst/>
                <a:latin typeface="Calibri" panose="020F0502020204030204"/>
                <a:ea typeface="等线" panose="02010600030101010101" pitchFamily="2" charset="-122"/>
              </a:rPr>
              <a:t>AATD</a:t>
            </a:r>
            <a:r>
              <a:rPr lang="zh-CN" sz="1000" kern="1050" dirty="0">
                <a:effectLst/>
                <a:latin typeface="Calibri" panose="020F0502020204030204"/>
                <a:ea typeface="等线" panose="02010600030101010101" pitchFamily="2" charset="-122"/>
                <a:cs typeface="Calibri" panose="020F0502020204030204"/>
              </a:rPr>
              <a:t>）</a:t>
            </a:r>
            <a:endParaRPr lang="zh-CN" sz="1050" kern="1050" dirty="0">
              <a:effectLst/>
              <a:latin typeface="Times New Roman" panose="02020603050405020304"/>
              <a:ea typeface="宋体" panose="02010600030101010101" pitchFamily="2" charset="-122"/>
            </a:endParaRPr>
          </a:p>
          <a:p>
            <a:pPr algn="l">
              <a:spcAft>
                <a:spcPts val="600"/>
              </a:spcAft>
            </a:pPr>
            <a:r>
              <a:rPr lang="zh-CN" sz="1000" kern="1050" dirty="0">
                <a:effectLst/>
                <a:latin typeface="Calibri" panose="020F0502020204030204"/>
                <a:ea typeface="等线" panose="02010600030101010101" pitchFamily="2" charset="-122"/>
                <a:cs typeface="Calibri" panose="020F0502020204030204"/>
              </a:rPr>
              <a:t>其他微效基因突变共同作用</a:t>
            </a:r>
            <a:endParaRPr lang="zh-CN" sz="1050" kern="1050" dirty="0">
              <a:effectLst/>
              <a:latin typeface="Times New Roman" panose="02020603050405020304"/>
              <a:ea typeface="宋体" panose="02010600030101010101" pitchFamily="2" charset="-122"/>
            </a:endParaRPr>
          </a:p>
        </p:txBody>
      </p:sp>
      <p:sp>
        <p:nvSpPr>
          <p:cNvPr id="34" name="文本框 320"/>
          <p:cNvSpPr txBox="1"/>
          <p:nvPr/>
        </p:nvSpPr>
        <p:spPr>
          <a:xfrm>
            <a:off x="5655595" y="2369223"/>
            <a:ext cx="3191510" cy="1538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600"/>
              </a:spcAft>
            </a:pPr>
            <a:r>
              <a:rPr lang="zh-CN" sz="1000" kern="1050" dirty="0">
                <a:effectLst/>
                <a:latin typeface="Calibri" panose="020F0502020204030204"/>
                <a:ea typeface="等线" panose="02010600030101010101" pitchFamily="2" charset="-122"/>
                <a:cs typeface="Calibri" panose="020F0502020204030204"/>
              </a:rPr>
              <a:t>生命早期事件，包括早产和低出生体重等</a:t>
            </a:r>
            <a:endParaRPr lang="zh-CN" sz="1050" kern="1050" dirty="0">
              <a:effectLst/>
              <a:latin typeface="Times New Roman" panose="02020603050405020304"/>
              <a:ea typeface="宋体" panose="02010600030101010101" pitchFamily="2" charset="-122"/>
            </a:endParaRPr>
          </a:p>
        </p:txBody>
      </p:sp>
      <p:sp>
        <p:nvSpPr>
          <p:cNvPr id="35" name="文本框 321"/>
          <p:cNvSpPr txBox="1"/>
          <p:nvPr/>
        </p:nvSpPr>
        <p:spPr>
          <a:xfrm>
            <a:off x="5655595" y="4372728"/>
            <a:ext cx="3191510" cy="1538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600"/>
              </a:spcAft>
            </a:pPr>
            <a:r>
              <a:rPr lang="zh-CN" sz="1000" kern="1050">
                <a:effectLst/>
                <a:latin typeface="Calibri" panose="020F0502020204030204"/>
                <a:ea typeface="等线" panose="02010600030101010101" pitchFamily="2" charset="-122"/>
                <a:cs typeface="Calibri" panose="020F0502020204030204"/>
              </a:rPr>
              <a:t>儿童期感染、结核相关慢阻肺病、</a:t>
            </a:r>
            <a:r>
              <a:rPr lang="en-US" sz="1000" kern="1050">
                <a:effectLst/>
                <a:latin typeface="Calibri" panose="020F0502020204030204"/>
                <a:ea typeface="等线" panose="02010600030101010101" pitchFamily="2" charset="-122"/>
              </a:rPr>
              <a:t>HIV </a:t>
            </a:r>
            <a:r>
              <a:rPr lang="zh-CN" sz="1000" kern="1050">
                <a:effectLst/>
                <a:latin typeface="Calibri" panose="020F0502020204030204"/>
                <a:ea typeface="等线" panose="02010600030101010101" pitchFamily="2" charset="-122"/>
                <a:cs typeface="Calibri" panose="020F0502020204030204"/>
              </a:rPr>
              <a:t>相关慢阻肺病</a:t>
            </a:r>
            <a:endParaRPr lang="zh-CN" sz="1050" kern="1050">
              <a:effectLst/>
              <a:latin typeface="Times New Roman" panose="02020603050405020304"/>
              <a:ea typeface="宋体" panose="02010600030101010101" pitchFamily="2" charset="-122"/>
            </a:endParaRPr>
          </a:p>
        </p:txBody>
      </p:sp>
      <p:sp>
        <p:nvSpPr>
          <p:cNvPr id="36" name="文本框 322"/>
          <p:cNvSpPr txBox="1"/>
          <p:nvPr/>
        </p:nvSpPr>
        <p:spPr>
          <a:xfrm>
            <a:off x="5655595" y="4828658"/>
            <a:ext cx="3191510" cy="1538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600"/>
              </a:spcAft>
            </a:pPr>
            <a:r>
              <a:rPr lang="zh-CN" sz="1000" kern="1050">
                <a:effectLst/>
                <a:latin typeface="Calibri" panose="020F0502020204030204"/>
                <a:ea typeface="等线" panose="02010600030101010101" pitchFamily="2" charset="-122"/>
                <a:cs typeface="Calibri" panose="020F0502020204030204"/>
              </a:rPr>
              <a:t>尤其是儿童期哮喘</a:t>
            </a:r>
            <a:endParaRPr lang="zh-CN" sz="1050" kern="1050">
              <a:effectLst/>
              <a:latin typeface="Times New Roman" panose="02020603050405020304"/>
              <a:ea typeface="宋体" panose="02010600030101010101" pitchFamily="2" charset="-122"/>
            </a:endParaRPr>
          </a:p>
        </p:txBody>
      </p:sp>
      <p:sp>
        <p:nvSpPr>
          <p:cNvPr id="37" name="文本框 323"/>
          <p:cNvSpPr txBox="1"/>
          <p:nvPr/>
        </p:nvSpPr>
        <p:spPr>
          <a:xfrm>
            <a:off x="3226435" y="5678748"/>
            <a:ext cx="5697855" cy="10002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0"/>
              </a:spcAft>
            </a:pPr>
            <a:r>
              <a:rPr lang="en-US" sz="650" kern="1050" dirty="0">
                <a:effectLst/>
                <a:latin typeface="Calibri" panose="020F0502020204030204"/>
                <a:ea typeface="等线" panose="02010600030101010101" pitchFamily="2" charset="-122"/>
                <a:cs typeface="Times New Roman" panose="02020603050405020304"/>
              </a:rPr>
              <a:t>* </a:t>
            </a:r>
            <a:r>
              <a:rPr lang="zh-CN" sz="650" kern="1050" dirty="0">
                <a:effectLst/>
                <a:latin typeface="Calibri" panose="020F0502020204030204"/>
                <a:ea typeface="等线" panose="02010600030101010101" pitchFamily="2" charset="-122"/>
              </a:rPr>
              <a:t>改编自</a:t>
            </a:r>
            <a:r>
              <a:rPr lang="en-US" sz="650" kern="1050" dirty="0">
                <a:effectLst/>
                <a:latin typeface="Calibri" panose="020F0502020204030204"/>
                <a:ea typeface="等线" panose="02010600030101010101" pitchFamily="2" charset="-122"/>
                <a:cs typeface="Times New Roman" panose="02020603050405020304"/>
              </a:rPr>
              <a:t>Celli et al. (2022) </a:t>
            </a:r>
            <a:r>
              <a:rPr lang="zh-CN" sz="650" kern="1050" dirty="0">
                <a:effectLst/>
                <a:latin typeface="Calibri" panose="020F0502020204030204"/>
                <a:ea typeface="等线" panose="02010600030101010101" pitchFamily="2" charset="-122"/>
              </a:rPr>
              <a:t>以及</a:t>
            </a:r>
            <a:r>
              <a:rPr lang="en-US" sz="650" kern="1050" dirty="0" err="1">
                <a:effectLst/>
                <a:latin typeface="Calibri" panose="020F0502020204030204"/>
                <a:ea typeface="等线" panose="02010600030101010101" pitchFamily="2" charset="-122"/>
                <a:cs typeface="Times New Roman" panose="02020603050405020304"/>
              </a:rPr>
              <a:t>Stolz</a:t>
            </a:r>
            <a:r>
              <a:rPr lang="en-US" sz="650" kern="1050" dirty="0">
                <a:effectLst/>
                <a:latin typeface="Calibri" panose="020F0502020204030204"/>
                <a:ea typeface="等线" panose="02010600030101010101" pitchFamily="2" charset="-122"/>
                <a:cs typeface="Times New Roman" panose="02020603050405020304"/>
              </a:rPr>
              <a:t> et al. (2022)</a:t>
            </a:r>
            <a:r>
              <a:rPr lang="zh-CN" sz="650" kern="1050" dirty="0">
                <a:effectLst/>
                <a:latin typeface="Calibri" panose="020F0502020204030204"/>
                <a:ea typeface="等线" panose="02010600030101010101" pitchFamily="2" charset="-122"/>
              </a:rPr>
              <a:t>。</a:t>
            </a:r>
            <a:endParaRPr lang="zh-CN" sz="1050" kern="1050" dirty="0">
              <a:effectLst/>
              <a:latin typeface="Times New Roman" panose="02020603050405020304"/>
              <a:ea typeface="宋体" panose="02010600030101010101" pitchFamily="2" charset="-122"/>
            </a:endParaRPr>
          </a:p>
        </p:txBody>
      </p:sp>
      <p:sp>
        <p:nvSpPr>
          <p:cNvPr id="38" name="文本框 1641073536"/>
          <p:cNvSpPr txBox="1"/>
          <p:nvPr/>
        </p:nvSpPr>
        <p:spPr>
          <a:xfrm>
            <a:off x="5655595" y="3878063"/>
            <a:ext cx="3191510" cy="1538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600"/>
              </a:spcAft>
            </a:pPr>
            <a:r>
              <a:rPr lang="zh-CN" sz="1000" kern="1050" dirty="0">
                <a:effectLst/>
                <a:latin typeface="Calibri" panose="020F0502020204030204"/>
                <a:ea typeface="等线" panose="02010600030101010101" pitchFamily="2" charset="-122"/>
                <a:cs typeface="Calibri" panose="020F0502020204030204"/>
              </a:rPr>
              <a:t>室内污染、环境空气污染、野火烟雾、职业性暴露</a:t>
            </a:r>
            <a:endParaRPr lang="zh-CN" sz="1050" kern="1050" dirty="0">
              <a:effectLst/>
              <a:latin typeface="Times New Roman" panose="02020603050405020304"/>
              <a:ea typeface="宋体" panose="02010600030101010101" pitchFamily="2" charset="-122"/>
            </a:endParaRPr>
          </a:p>
        </p:txBody>
      </p:sp>
      <p:grpSp>
        <p:nvGrpSpPr>
          <p:cNvPr id="7" name="Group 5"/>
          <p:cNvGrpSpPr/>
          <p:nvPr/>
        </p:nvGrpSpPr>
        <p:grpSpPr>
          <a:xfrm>
            <a:off x="10539080" y="0"/>
            <a:ext cx="1652920" cy="1699260"/>
            <a:chOff x="5105399" y="0"/>
            <a:chExt cx="1652920" cy="1699260"/>
          </a:xfrm>
        </p:grpSpPr>
        <p:pic>
          <p:nvPicPr>
            <p:cNvPr id="39"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40"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41"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42" name="Group 9"/>
          <p:cNvGrpSpPr/>
          <p:nvPr/>
        </p:nvGrpSpPr>
        <p:grpSpPr>
          <a:xfrm>
            <a:off x="10446950" y="0"/>
            <a:ext cx="1745050" cy="1652322"/>
            <a:chOff x="10446950" y="0"/>
            <a:chExt cx="1745050" cy="1652322"/>
          </a:xfrm>
        </p:grpSpPr>
        <p:pic>
          <p:nvPicPr>
            <p:cNvPr id="43"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44"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45" name="Group 19"/>
          <p:cNvGrpSpPr/>
          <p:nvPr/>
        </p:nvGrpSpPr>
        <p:grpSpPr>
          <a:xfrm>
            <a:off x="10240225" y="0"/>
            <a:ext cx="1951774" cy="1885964"/>
            <a:chOff x="10240225" y="0"/>
            <a:chExt cx="1951774" cy="1885964"/>
          </a:xfrm>
        </p:grpSpPr>
        <p:pic>
          <p:nvPicPr>
            <p:cNvPr id="46"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47"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48"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5.6 lists Potential complementary approach for the detection of frequent morbidities in all patients with COPD – regular follow-up"/>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3" name="Title 2"/>
          <p:cNvSpPr>
            <a:spLocks noGrp="1"/>
          </p:cNvSpPr>
          <p:nvPr>
            <p:ph type="ctrTitle"/>
          </p:nvPr>
        </p:nvSpPr>
        <p:spPr>
          <a:xfrm>
            <a:off x="1524000" y="-2387600"/>
            <a:ext cx="9144000" cy="2387600"/>
          </a:xfrm>
        </p:spPr>
        <p:txBody>
          <a:bodyPr vert="horz" lIns="91440" tIns="45720" rIns="91440" bIns="45720" rtlCol="0" anchor="b">
            <a:normAutofit fontScale="90000"/>
          </a:bodyPr>
          <a:lstStyle/>
          <a:p>
            <a:pPr>
              <a:lnSpc>
                <a:spcPct val="100000"/>
              </a:lnSpc>
            </a:pPr>
            <a:r>
              <a:rPr lang="en-AU" dirty="0">
                <a:latin typeface="+mj-lt"/>
                <a:ea typeface="+mn-ea"/>
              </a:rPr>
              <a:t>Potential complementary approach for the detection of frequent morbidities in all patients with COPD – regular follow-up</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19457" name="图片 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0269" y="-88677"/>
            <a:ext cx="5960753" cy="6696000"/>
          </a:xfrm>
          <a:prstGeom prst="rect">
            <a:avLst/>
          </a:prstGeom>
          <a:noFill/>
          <a:extLst>
            <a:ext uri="{909E8E84-426E-40DD-AFC4-6F175D3DCCD1}">
              <a14:hiddenFill xmlns:a14="http://schemas.microsoft.com/office/drawing/2010/main">
                <a:solidFill>
                  <a:srgbClr val="FFFFFF"/>
                </a:solidFill>
              </a14:hiddenFill>
            </a:ext>
          </a:extLst>
        </p:spPr>
      </p:pic>
      <p:sp>
        <p:nvSpPr>
          <p:cNvPr id="2" name="文本框 2"/>
          <p:cNvSpPr txBox="1">
            <a:spLocks noChangeArrowheads="1"/>
          </p:cNvSpPr>
          <p:nvPr/>
        </p:nvSpPr>
        <p:spPr bwMode="auto">
          <a:xfrm>
            <a:off x="3212465" y="140335"/>
            <a:ext cx="503110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zh-CN" sz="1600" b="1" i="0" u="none" strike="noStrike" cap="none" normalizeH="0" baseline="0" dirty="0">
                <a:ln>
                  <a:noFill/>
                </a:ln>
                <a:solidFill>
                  <a:srgbClr val="FFFFFF"/>
                </a:solidFill>
                <a:effectLst/>
                <a:cs typeface="Calibri" panose="020F0502020204030204" pitchFamily="34" charset="0"/>
              </a:rPr>
              <a:t>所有慢阻肺病患者常见合并症检测的潜在补充方法</a:t>
            </a:r>
            <a:r>
              <a:rPr kumimoji="0" lang="en-US" altLang="zh-CN" sz="1600" b="1" i="0" u="none" strike="noStrike" cap="none" normalizeH="0" baseline="0" dirty="0">
                <a:ln>
                  <a:noFill/>
                </a:ln>
                <a:solidFill>
                  <a:srgbClr val="FFFFFF"/>
                </a:solidFill>
                <a:effectLst/>
                <a:cs typeface="Calibri" panose="020F0502020204030204" pitchFamily="34" charset="0"/>
              </a:rPr>
              <a:t>——</a:t>
            </a:r>
            <a:r>
              <a:rPr kumimoji="0" lang="zh-CN" altLang="en-US" sz="1600" b="1" i="0" u="none" strike="noStrike" cap="none" normalizeH="0" baseline="0" dirty="0">
                <a:ln>
                  <a:noFill/>
                </a:ln>
                <a:solidFill>
                  <a:srgbClr val="FFFFFF"/>
                </a:solidFill>
                <a:effectLst/>
                <a:cs typeface="Calibri" panose="020F0502020204030204" pitchFamily="34" charset="0"/>
              </a:rPr>
              <a:t>规律随访</a:t>
            </a:r>
            <a:endParaRPr kumimoji="0" lang="zh-CN" altLang="en-US" sz="1800" b="0" i="0" u="none" strike="noStrike" cap="none" normalizeH="0" baseline="0" dirty="0">
              <a:ln>
                <a:noFill/>
              </a:ln>
              <a:solidFill>
                <a:schemeClr val="tx1"/>
              </a:solidFill>
              <a:effectLst/>
            </a:endParaRPr>
          </a:p>
        </p:txBody>
      </p:sp>
      <p:sp>
        <p:nvSpPr>
          <p:cNvPr id="11" name="Text Box 9"/>
          <p:cNvSpPr txBox="1">
            <a:spLocks noChangeArrowheads="1"/>
          </p:cNvSpPr>
          <p:nvPr/>
        </p:nvSpPr>
        <p:spPr bwMode="auto">
          <a:xfrm>
            <a:off x="8243780" y="521361"/>
            <a:ext cx="43098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defTabSz="914400" rtl="0" eaLnBrk="0" fontAlgn="base" latinLnBrk="0" hangingPunct="0">
              <a:spcBef>
                <a:spcPct val="0"/>
              </a:spcBef>
              <a:spcAft>
                <a:spcPct val="0"/>
              </a:spcAft>
              <a:buClrTx/>
              <a:buSzTx/>
              <a:buFontTx/>
              <a:buNone/>
            </a:pPr>
            <a:r>
              <a:rPr kumimoji="0" lang="zh-CN" altLang="en-US" sz="1200" b="1" i="0" u="none" strike="noStrike" cap="none" normalizeH="0" baseline="0" dirty="0">
                <a:ln>
                  <a:noFill/>
                </a:ln>
                <a:solidFill>
                  <a:srgbClr val="FFFFFF"/>
                </a:solidFill>
                <a:effectLst/>
                <a:cs typeface="Calibri" panose="020F0502020204030204" pitchFamily="34" charset="0"/>
              </a:rPr>
              <a:t>图 </a:t>
            </a:r>
            <a:r>
              <a:rPr kumimoji="0" lang="en-US" altLang="zh-CN" sz="1200" b="1" i="0" u="none" strike="noStrike" cap="none" normalizeH="0" baseline="0" dirty="0">
                <a:ln>
                  <a:noFill/>
                </a:ln>
                <a:solidFill>
                  <a:srgbClr val="FFFFFF"/>
                </a:solidFill>
                <a:effectLst/>
                <a:cs typeface="Calibri" panose="020F0502020204030204" pitchFamily="34" charset="0"/>
              </a:rPr>
              <a:t>5.6</a:t>
            </a:r>
            <a:endParaRPr kumimoji="0" lang="en-US" altLang="zh-CN" sz="1200" b="0" i="0" u="none" strike="noStrike" cap="none" normalizeH="0" baseline="0" dirty="0">
              <a:ln>
                <a:noFill/>
              </a:ln>
              <a:solidFill>
                <a:schemeClr val="tx1"/>
              </a:solidFill>
              <a:effectLst/>
            </a:endParaRPr>
          </a:p>
        </p:txBody>
      </p:sp>
      <p:sp>
        <p:nvSpPr>
          <p:cNvPr id="21" name="Text Box 7"/>
          <p:cNvSpPr txBox="1">
            <a:spLocks noChangeArrowheads="1"/>
          </p:cNvSpPr>
          <p:nvPr/>
        </p:nvSpPr>
        <p:spPr bwMode="auto">
          <a:xfrm>
            <a:off x="5090614" y="1052008"/>
            <a:ext cx="1953621" cy="407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ctr" defTabSz="914400" rtl="0" eaLnBrk="0" fontAlgn="base" latinLnBrk="0" hangingPunct="0">
              <a:spcBef>
                <a:spcPct val="0"/>
              </a:spcBef>
              <a:spcAft>
                <a:spcPts val="300"/>
              </a:spcAft>
              <a:buClrTx/>
              <a:buSzTx/>
              <a:buFontTx/>
              <a:buNone/>
            </a:pPr>
            <a:r>
              <a:rPr kumimoji="0" lang="zh-CN" altLang="zh-CN" sz="1200" b="1" i="0" u="none" strike="noStrike" cap="none" normalizeH="0" baseline="0" dirty="0">
                <a:ln>
                  <a:noFill/>
                </a:ln>
                <a:solidFill>
                  <a:srgbClr val="1F3661"/>
                </a:solidFill>
                <a:effectLst/>
                <a:cs typeface="Calibri" panose="020F0502020204030204" pitchFamily="34" charset="0"/>
              </a:rPr>
              <a:t>多病共存规律随访评估项目</a:t>
            </a:r>
            <a:endParaRPr kumimoji="0" lang="zh-CN" altLang="zh-CN" sz="1200" b="0" i="0" u="none" strike="noStrike" cap="none" normalizeH="0" baseline="0" dirty="0">
              <a:ln>
                <a:noFill/>
              </a:ln>
              <a:solidFill>
                <a:srgbClr val="1F3661"/>
              </a:solidFill>
              <a:effectLst/>
            </a:endParaRPr>
          </a:p>
          <a:p>
            <a:pPr marL="0" marR="0" lvl="0" indent="0" algn="ctr" defTabSz="914400" rtl="0" eaLnBrk="0" fontAlgn="base" latinLnBrk="0" hangingPunct="0">
              <a:spcBef>
                <a:spcPct val="0"/>
              </a:spcBef>
              <a:spcAft>
                <a:spcPts val="300"/>
              </a:spcAft>
              <a:buClrTx/>
              <a:buSzTx/>
              <a:buFontTx/>
              <a:buNone/>
            </a:pPr>
            <a:r>
              <a:rPr kumimoji="0" lang="zh-CN" altLang="zh-CN" sz="1200" b="1" i="0" u="none" strike="noStrike" cap="none" normalizeH="0" baseline="0" dirty="0">
                <a:ln>
                  <a:noFill/>
                </a:ln>
                <a:solidFill>
                  <a:srgbClr val="1F3661"/>
                </a:solidFill>
                <a:effectLst/>
                <a:cs typeface="Calibri" panose="020F0502020204030204" pitchFamily="34" charset="0"/>
              </a:rPr>
              <a:t>（每年</a:t>
            </a:r>
            <a:r>
              <a:rPr kumimoji="0" lang="en-US" altLang="zh-CN" sz="1200" b="1" i="0" u="none" strike="noStrike" cap="none" normalizeH="0" baseline="0" dirty="0">
                <a:ln>
                  <a:noFill/>
                </a:ln>
                <a:solidFill>
                  <a:srgbClr val="1F3661"/>
                </a:solidFill>
                <a:effectLst/>
                <a:cs typeface="Calibri" panose="020F0502020204030204" pitchFamily="34" charset="0"/>
              </a:rPr>
              <a:t>1</a:t>
            </a:r>
            <a:r>
              <a:rPr kumimoji="0" lang="zh-CN" altLang="en-US" sz="1200" b="1" i="0" u="none" strike="noStrike" cap="none" normalizeH="0" baseline="0" dirty="0">
                <a:ln>
                  <a:noFill/>
                </a:ln>
                <a:solidFill>
                  <a:srgbClr val="1F3661"/>
                </a:solidFill>
                <a:effectLst/>
                <a:cs typeface="Calibri" panose="020F0502020204030204" pitchFamily="34" charset="0"/>
              </a:rPr>
              <a:t>次或每</a:t>
            </a:r>
            <a:r>
              <a:rPr kumimoji="0" lang="en-US" altLang="zh-CN" sz="1200" b="1" i="0" u="none" strike="noStrike" cap="none" normalizeH="0" baseline="0" dirty="0">
                <a:ln>
                  <a:noFill/>
                </a:ln>
                <a:solidFill>
                  <a:srgbClr val="1F3661"/>
                </a:solidFill>
                <a:effectLst/>
                <a:cs typeface="Calibri" panose="020F0502020204030204" pitchFamily="34" charset="0"/>
              </a:rPr>
              <a:t>3-5</a:t>
            </a:r>
            <a:r>
              <a:rPr kumimoji="0" lang="zh-CN" altLang="en-US" sz="1200" b="1" i="0" u="none" strike="noStrike" cap="none" normalizeH="0" baseline="0" dirty="0">
                <a:ln>
                  <a:noFill/>
                </a:ln>
                <a:solidFill>
                  <a:srgbClr val="1F3661"/>
                </a:solidFill>
                <a:effectLst/>
                <a:cs typeface="Calibri" panose="020F0502020204030204" pitchFamily="34" charset="0"/>
              </a:rPr>
              <a:t>年</a:t>
            </a:r>
            <a:r>
              <a:rPr kumimoji="0" lang="en-US" altLang="zh-CN" sz="1200" b="1" i="0" u="none" strike="noStrike" cap="none" normalizeH="0" baseline="0" dirty="0">
                <a:ln>
                  <a:noFill/>
                </a:ln>
                <a:solidFill>
                  <a:srgbClr val="1F3661"/>
                </a:solidFill>
                <a:effectLst/>
                <a:cs typeface="Calibri" panose="020F0502020204030204" pitchFamily="34" charset="0"/>
              </a:rPr>
              <a:t>1</a:t>
            </a:r>
            <a:r>
              <a:rPr kumimoji="0" lang="zh-CN" altLang="en-US" sz="1200" b="1" i="0" u="none" strike="noStrike" cap="none" normalizeH="0" baseline="0" dirty="0">
                <a:ln>
                  <a:noFill/>
                </a:ln>
                <a:solidFill>
                  <a:srgbClr val="1F3661"/>
                </a:solidFill>
                <a:effectLst/>
                <a:cs typeface="Calibri" panose="020F0502020204030204" pitchFamily="34" charset="0"/>
              </a:rPr>
              <a:t>次）</a:t>
            </a:r>
            <a:endParaRPr kumimoji="0" lang="zh-CN" altLang="en-US" sz="1200" b="0" i="0" u="none" strike="noStrike" cap="none" normalizeH="0" baseline="0" dirty="0">
              <a:ln>
                <a:noFill/>
              </a:ln>
              <a:solidFill>
                <a:srgbClr val="1F3661"/>
              </a:solidFill>
              <a:effectLst/>
            </a:endParaRPr>
          </a:p>
        </p:txBody>
      </p:sp>
      <p:sp>
        <p:nvSpPr>
          <p:cNvPr id="22" name="Text Box 2"/>
          <p:cNvSpPr txBox="1">
            <a:spLocks noChangeArrowheads="1"/>
          </p:cNvSpPr>
          <p:nvPr/>
        </p:nvSpPr>
        <p:spPr bwMode="auto">
          <a:xfrm>
            <a:off x="3529249" y="1834470"/>
            <a:ext cx="1637566" cy="1102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spcBef>
                <a:spcPct val="0"/>
              </a:spcBef>
              <a:spcAft>
                <a:spcPts val="200"/>
              </a:spcAft>
              <a:buClrTx/>
              <a:buSzTx/>
              <a:buFontTx/>
              <a:buNone/>
            </a:pPr>
            <a:r>
              <a:rPr kumimoji="0" lang="zh-CN" altLang="zh-CN" sz="1000" b="1" i="0" u="none" strike="noStrike" cap="none" normalizeH="0" baseline="0" dirty="0">
                <a:ln>
                  <a:noFill/>
                </a:ln>
                <a:solidFill>
                  <a:srgbClr val="1F3661"/>
                </a:solidFill>
                <a:effectLst/>
                <a:latin typeface="+mn-lt"/>
                <a:cs typeface="Calibri" panose="020F0502020204030204" pitchFamily="34" charset="0"/>
              </a:rPr>
              <a:t>每年</a:t>
            </a:r>
            <a:r>
              <a:rPr kumimoji="0" lang="en-US" altLang="zh-CN" sz="1000" b="1" i="0" u="none" strike="noStrike" cap="none" normalizeH="0" baseline="0" dirty="0">
                <a:ln>
                  <a:noFill/>
                </a:ln>
                <a:solidFill>
                  <a:srgbClr val="1F3661"/>
                </a:solidFill>
                <a:effectLst/>
                <a:latin typeface="+mn-lt"/>
                <a:cs typeface="Calibri" panose="020F0502020204030204" pitchFamily="34" charset="0"/>
              </a:rPr>
              <a:t>1</a:t>
            </a:r>
            <a:r>
              <a:rPr kumimoji="0" lang="zh-CN" altLang="en-US" sz="1000" b="1" i="0" u="none" strike="noStrike" cap="none" normalizeH="0" baseline="0" dirty="0">
                <a:ln>
                  <a:noFill/>
                </a:ln>
                <a:solidFill>
                  <a:srgbClr val="1F3661"/>
                </a:solidFill>
                <a:effectLst/>
                <a:latin typeface="+mn-lt"/>
                <a:cs typeface="Calibri" panose="020F0502020204030204" pitchFamily="34" charset="0"/>
              </a:rPr>
              <a:t>次</a:t>
            </a:r>
            <a:endParaRPr kumimoji="0" lang="zh-CN" altLang="en-US" sz="1000" b="0" i="0" u="none" strike="noStrike" cap="none" normalizeH="0" baseline="0" dirty="0">
              <a:ln>
                <a:noFill/>
              </a:ln>
              <a:solidFill>
                <a:srgbClr val="1F3661"/>
              </a:solidFill>
              <a:effectLst/>
              <a:latin typeface="+mn-lt"/>
            </a:endParaRPr>
          </a:p>
          <a:p>
            <a:pPr marL="85725" marR="0" lvl="0" indent="-85725" defTabSz="914400" rtl="0" eaLnBrk="0" fontAlgn="base" latinLnBrk="0" hangingPunct="0">
              <a:spcBef>
                <a:spcPct val="0"/>
              </a:spcBef>
              <a:spcAft>
                <a:spcPts val="200"/>
              </a:spcAft>
              <a:buClrTx/>
              <a:buSzTx/>
              <a:buFont typeface="Arial" panose="020B0604020202020204" pitchFamily="34" charset="0"/>
              <a:buChar char="•"/>
            </a:pPr>
            <a:r>
              <a:rPr kumimoji="0" lang="zh-CN" altLang="en-US" sz="900" b="0" i="0" u="none" strike="noStrike" cap="none" normalizeH="0" baseline="0" dirty="0" smtClean="0">
                <a:ln>
                  <a:noFill/>
                </a:ln>
                <a:solidFill>
                  <a:srgbClr val="1F3661"/>
                </a:solidFill>
                <a:effectLst/>
                <a:latin typeface="+mn-lt"/>
                <a:cs typeface="Calibri" panose="020F0502020204030204" pitchFamily="34" charset="0"/>
              </a:rPr>
              <a:t>病史</a:t>
            </a:r>
            <a:r>
              <a:rPr kumimoji="0" lang="zh-CN" altLang="en-US" sz="900" b="0" i="0" u="none" strike="noStrike" cap="none" normalizeH="0" baseline="0" dirty="0">
                <a:ln>
                  <a:noFill/>
                </a:ln>
                <a:solidFill>
                  <a:srgbClr val="1F3661"/>
                </a:solidFill>
                <a:effectLst/>
                <a:latin typeface="+mn-lt"/>
                <a:cs typeface="Calibri" panose="020F0502020204030204" pitchFamily="34" charset="0"/>
              </a:rPr>
              <a:t>与体格检查</a:t>
            </a:r>
            <a:endParaRPr kumimoji="0" lang="zh-CN" altLang="en-US" sz="900" b="0" i="0" u="none" strike="noStrike" cap="none" normalizeH="0" baseline="0" dirty="0">
              <a:ln>
                <a:noFill/>
              </a:ln>
              <a:solidFill>
                <a:srgbClr val="1F3661"/>
              </a:solidFill>
              <a:effectLst/>
              <a:latin typeface="+mn-lt"/>
            </a:endParaRPr>
          </a:p>
          <a:p>
            <a:pPr marL="85725" marR="0" lvl="0" indent="-85725" defTabSz="914400" rtl="0" eaLnBrk="0" fontAlgn="base" latinLnBrk="0" hangingPunct="0">
              <a:spcBef>
                <a:spcPct val="0"/>
              </a:spcBef>
              <a:spcAft>
                <a:spcPts val="200"/>
              </a:spcAft>
              <a:buClrTx/>
              <a:buSzTx/>
              <a:buFont typeface="Arial" panose="020B0604020202020204" pitchFamily="34" charset="0"/>
              <a:buChar char="•"/>
            </a:pPr>
            <a:r>
              <a:rPr kumimoji="0" lang="zh-CN" altLang="en-US" sz="900" b="0" i="0" u="none" strike="noStrike" cap="none" normalizeH="0" baseline="0" dirty="0" smtClean="0">
                <a:ln>
                  <a:noFill/>
                </a:ln>
                <a:solidFill>
                  <a:srgbClr val="1F3661"/>
                </a:solidFill>
                <a:effectLst/>
                <a:latin typeface="+mn-lt"/>
                <a:cs typeface="Calibri" panose="020F0502020204030204" pitchFamily="34" charset="0"/>
              </a:rPr>
              <a:t>用药</a:t>
            </a:r>
            <a:r>
              <a:rPr kumimoji="0" lang="zh-CN" altLang="en-US" sz="900" b="0" i="0" u="none" strike="noStrike" cap="none" normalizeH="0" baseline="0" dirty="0">
                <a:ln>
                  <a:noFill/>
                </a:ln>
                <a:solidFill>
                  <a:srgbClr val="1F3661"/>
                </a:solidFill>
                <a:effectLst/>
                <a:latin typeface="+mn-lt"/>
                <a:cs typeface="Calibri" panose="020F0502020204030204" pitchFamily="34" charset="0"/>
              </a:rPr>
              <a:t>检查、肺量计检查、胸部 </a:t>
            </a:r>
            <a:r>
              <a:rPr kumimoji="0" lang="en-US" altLang="zh-CN" sz="900" b="0" i="0" u="none" strike="noStrike" cap="none" normalizeH="0" baseline="0" dirty="0">
                <a:ln>
                  <a:noFill/>
                </a:ln>
                <a:solidFill>
                  <a:srgbClr val="1F3661"/>
                </a:solidFill>
                <a:effectLst/>
                <a:latin typeface="+mn-lt"/>
                <a:cs typeface="Calibri" panose="020F0502020204030204" pitchFamily="34" charset="0"/>
              </a:rPr>
              <a:t>X </a:t>
            </a:r>
            <a:r>
              <a:rPr kumimoji="0" lang="zh-CN" altLang="en-US" sz="900" b="0" i="0" u="none" strike="noStrike" cap="none" normalizeH="0" baseline="0" dirty="0" smtClean="0">
                <a:ln>
                  <a:noFill/>
                </a:ln>
                <a:solidFill>
                  <a:srgbClr val="1F3661"/>
                </a:solidFill>
                <a:effectLst/>
                <a:latin typeface="+mn-lt"/>
                <a:cs typeface="Calibri" panose="020F0502020204030204" pitchFamily="34" charset="0"/>
              </a:rPr>
              <a:t>线</a:t>
            </a:r>
            <a:r>
              <a:rPr kumimoji="0" lang="zh-CN" altLang="en-US" sz="900" b="0" i="0" u="none" strike="noStrike" cap="none" normalizeH="0" baseline="0" dirty="0">
                <a:ln>
                  <a:noFill/>
                </a:ln>
                <a:solidFill>
                  <a:srgbClr val="1F3661"/>
                </a:solidFill>
                <a:effectLst/>
                <a:latin typeface="+mn-lt"/>
                <a:cs typeface="Calibri" panose="020F0502020204030204" pitchFamily="34" charset="0"/>
              </a:rPr>
              <a:t>、胸部 </a:t>
            </a:r>
            <a:r>
              <a:rPr kumimoji="0" lang="en-US" altLang="zh-CN" sz="900" b="0" i="0" u="none" strike="noStrike" cap="none" normalizeH="0" baseline="0" dirty="0">
                <a:ln>
                  <a:noFill/>
                </a:ln>
                <a:solidFill>
                  <a:srgbClr val="1F3661"/>
                </a:solidFill>
                <a:effectLst/>
                <a:latin typeface="+mn-lt"/>
                <a:cs typeface="Calibri" panose="020F0502020204030204" pitchFamily="34" charset="0"/>
              </a:rPr>
              <a:t>HRCT</a:t>
            </a:r>
            <a:r>
              <a:rPr kumimoji="0" lang="zh-CN" altLang="en-US" sz="900" b="0" i="0" u="none" strike="noStrike" cap="none" normalizeH="0" baseline="0" dirty="0">
                <a:ln>
                  <a:noFill/>
                </a:ln>
                <a:solidFill>
                  <a:srgbClr val="1F3661"/>
                </a:solidFill>
                <a:effectLst/>
                <a:latin typeface="+mn-lt"/>
                <a:cs typeface="Calibri" panose="020F0502020204030204" pitchFamily="34" charset="0"/>
              </a:rPr>
              <a:t>（用于癌症筛查）</a:t>
            </a:r>
            <a:r>
              <a:rPr kumimoji="0" lang="zh-CN" altLang="en-US" sz="900" b="0" i="0" u="none" strike="noStrike" cap="none" normalizeH="0" baseline="0" dirty="0" smtClean="0">
                <a:ln>
                  <a:noFill/>
                </a:ln>
                <a:solidFill>
                  <a:srgbClr val="1F3661"/>
                </a:solidFill>
                <a:effectLst/>
                <a:latin typeface="+mn-lt"/>
                <a:cs typeface="Calibri" panose="020F0502020204030204" pitchFamily="34" charset="0"/>
              </a:rPr>
              <a:t>、</a:t>
            </a:r>
            <a:r>
              <a:rPr kumimoji="0" lang="en-US" altLang="zh-CN" sz="900" b="0" i="0" u="none" strike="noStrike" cap="none" normalizeH="0" baseline="0" dirty="0" smtClean="0">
                <a:ln>
                  <a:noFill/>
                </a:ln>
                <a:solidFill>
                  <a:srgbClr val="1F3661"/>
                </a:solidFill>
                <a:effectLst/>
                <a:latin typeface="+mn-lt"/>
                <a:cs typeface="Calibri" panose="020F0502020204030204" pitchFamily="34" charset="0"/>
              </a:rPr>
              <a:t>SpO</a:t>
            </a:r>
            <a:r>
              <a:rPr kumimoji="0" lang="en-US" altLang="zh-CN" sz="900" b="0" i="0" u="none" strike="noStrike" cap="none" normalizeH="0" baseline="-30000" dirty="0" smtClean="0">
                <a:ln>
                  <a:noFill/>
                </a:ln>
                <a:solidFill>
                  <a:srgbClr val="1F3661"/>
                </a:solidFill>
                <a:effectLst/>
                <a:latin typeface="+mn-lt"/>
                <a:cs typeface="Calibri" panose="020F0502020204030204" pitchFamily="34" charset="0"/>
              </a:rPr>
              <a:t>2</a:t>
            </a:r>
            <a:endParaRPr kumimoji="0" lang="en-US" altLang="zh-CN" sz="900" b="0" i="0" u="none" strike="noStrike" cap="none" normalizeH="0" baseline="0" dirty="0">
              <a:ln>
                <a:noFill/>
              </a:ln>
              <a:solidFill>
                <a:srgbClr val="1F3661"/>
              </a:solidFill>
              <a:effectLst/>
              <a:latin typeface="+mn-lt"/>
            </a:endParaRPr>
          </a:p>
          <a:p>
            <a:pPr marL="0" marR="0" lvl="0" indent="0" defTabSz="914400" rtl="0" eaLnBrk="0" fontAlgn="base" latinLnBrk="0" hangingPunct="0">
              <a:spcBef>
                <a:spcPct val="0"/>
              </a:spcBef>
              <a:spcAft>
                <a:spcPts val="200"/>
              </a:spcAft>
              <a:buClrTx/>
              <a:buSzTx/>
              <a:buFontTx/>
              <a:buNone/>
            </a:pPr>
            <a:r>
              <a:rPr kumimoji="0" lang="zh-CN" altLang="en-US" sz="1000" b="1" i="0" u="none" strike="noStrike" cap="none" normalizeH="0" baseline="0" dirty="0">
                <a:ln>
                  <a:noFill/>
                </a:ln>
                <a:solidFill>
                  <a:srgbClr val="1F3661"/>
                </a:solidFill>
                <a:effectLst/>
                <a:latin typeface="+mn-lt"/>
                <a:cs typeface="Calibri" panose="020F0502020204030204" pitchFamily="34" charset="0"/>
              </a:rPr>
              <a:t>每</a:t>
            </a:r>
            <a:r>
              <a:rPr kumimoji="0" lang="en-US" altLang="zh-CN" sz="1000" b="1" i="0" u="none" strike="noStrike" cap="none" normalizeH="0" baseline="0" dirty="0">
                <a:ln>
                  <a:noFill/>
                </a:ln>
                <a:solidFill>
                  <a:srgbClr val="1F3661"/>
                </a:solidFill>
                <a:effectLst/>
                <a:latin typeface="+mn-lt"/>
                <a:cs typeface="Calibri" panose="020F0502020204030204" pitchFamily="34" charset="0"/>
              </a:rPr>
              <a:t>3-5</a:t>
            </a:r>
            <a:r>
              <a:rPr kumimoji="0" lang="zh-CN" altLang="en-US" sz="1000" b="1" i="0" u="none" strike="noStrike" cap="none" normalizeH="0" baseline="0" dirty="0">
                <a:ln>
                  <a:noFill/>
                </a:ln>
                <a:solidFill>
                  <a:srgbClr val="1F3661"/>
                </a:solidFill>
                <a:effectLst/>
                <a:latin typeface="+mn-lt"/>
                <a:cs typeface="Calibri" panose="020F0502020204030204" pitchFamily="34" charset="0"/>
              </a:rPr>
              <a:t>年</a:t>
            </a:r>
            <a:r>
              <a:rPr kumimoji="0" lang="en-US" altLang="zh-CN" sz="1000" b="1" i="0" u="none" strike="noStrike" cap="none" normalizeH="0" baseline="0" dirty="0">
                <a:ln>
                  <a:noFill/>
                </a:ln>
                <a:solidFill>
                  <a:srgbClr val="1F3661"/>
                </a:solidFill>
                <a:effectLst/>
                <a:latin typeface="+mn-lt"/>
                <a:cs typeface="Calibri" panose="020F0502020204030204" pitchFamily="34" charset="0"/>
              </a:rPr>
              <a:t>1</a:t>
            </a:r>
            <a:r>
              <a:rPr kumimoji="0" lang="zh-CN" altLang="en-US" sz="1000" b="1" i="0" u="none" strike="noStrike" cap="none" normalizeH="0" baseline="0" dirty="0">
                <a:ln>
                  <a:noFill/>
                </a:ln>
                <a:solidFill>
                  <a:srgbClr val="1F3661"/>
                </a:solidFill>
                <a:effectLst/>
                <a:latin typeface="+mn-lt"/>
                <a:cs typeface="Calibri" panose="020F0502020204030204" pitchFamily="34" charset="0"/>
              </a:rPr>
              <a:t>次</a:t>
            </a:r>
            <a:endParaRPr kumimoji="0" lang="zh-CN" altLang="en-US" sz="1000" b="0" i="0" u="none" strike="noStrike" cap="none" normalizeH="0" baseline="0" dirty="0">
              <a:ln>
                <a:noFill/>
              </a:ln>
              <a:solidFill>
                <a:srgbClr val="1F3661"/>
              </a:solidFill>
              <a:effectLst/>
              <a:latin typeface="+mn-lt"/>
            </a:endParaRPr>
          </a:p>
          <a:p>
            <a:pPr marL="85725" marR="0" lvl="0" indent="-85725" defTabSz="914400" rtl="0" eaLnBrk="0" fontAlgn="base" latinLnBrk="0" hangingPunct="0">
              <a:spcBef>
                <a:spcPct val="0"/>
              </a:spcBef>
              <a:spcAft>
                <a:spcPts val="200"/>
              </a:spcAft>
              <a:buClrTx/>
              <a:buSzTx/>
              <a:buFont typeface="Arial" panose="020B0604020202020204" pitchFamily="34" charset="0"/>
              <a:buChar char="•"/>
            </a:pPr>
            <a:r>
              <a:rPr kumimoji="0" lang="zh-CN" altLang="en-US" sz="900" b="0" i="0" u="none" strike="noStrike" cap="none" normalizeH="0" baseline="0" dirty="0" smtClean="0">
                <a:ln>
                  <a:noFill/>
                </a:ln>
                <a:solidFill>
                  <a:srgbClr val="1F3661"/>
                </a:solidFill>
                <a:effectLst/>
                <a:latin typeface="+mn-lt"/>
                <a:cs typeface="Calibri" panose="020F0502020204030204" pitchFamily="34" charset="0"/>
              </a:rPr>
              <a:t>肺</a:t>
            </a:r>
            <a:r>
              <a:rPr kumimoji="0" lang="zh-CN" altLang="en-US" sz="900" b="0" i="0" u="none" strike="noStrike" cap="none" normalizeH="0" baseline="0" dirty="0">
                <a:ln>
                  <a:noFill/>
                </a:ln>
                <a:solidFill>
                  <a:srgbClr val="1F3661"/>
                </a:solidFill>
                <a:effectLst/>
                <a:latin typeface="+mn-lt"/>
                <a:cs typeface="Calibri" panose="020F0502020204030204" pitchFamily="34" charset="0"/>
              </a:rPr>
              <a:t>容积、</a:t>
            </a:r>
            <a:r>
              <a:rPr kumimoji="0" lang="en-US" altLang="zh-CN" sz="900" b="0" i="0" u="none" strike="noStrike" cap="none" normalizeH="0" baseline="0" dirty="0" err="1">
                <a:ln>
                  <a:noFill/>
                </a:ln>
                <a:solidFill>
                  <a:srgbClr val="1F3661"/>
                </a:solidFill>
                <a:effectLst/>
                <a:latin typeface="+mn-lt"/>
                <a:cs typeface="Calibri" panose="020F0502020204030204" pitchFamily="34" charset="0"/>
              </a:rPr>
              <a:t>DLco</a:t>
            </a:r>
            <a:endParaRPr kumimoji="0" lang="en-US" altLang="zh-CN" sz="900" b="0" i="0" u="none" strike="noStrike" cap="none" normalizeH="0" baseline="0" dirty="0">
              <a:ln>
                <a:noFill/>
              </a:ln>
              <a:solidFill>
                <a:srgbClr val="1F3661"/>
              </a:solidFill>
              <a:effectLst/>
              <a:latin typeface="+mn-lt"/>
            </a:endParaRPr>
          </a:p>
        </p:txBody>
      </p:sp>
      <p:sp>
        <p:nvSpPr>
          <p:cNvPr id="23" name="Text Box 3"/>
          <p:cNvSpPr txBox="1">
            <a:spLocks noChangeArrowheads="1"/>
          </p:cNvSpPr>
          <p:nvPr/>
        </p:nvSpPr>
        <p:spPr bwMode="auto">
          <a:xfrm>
            <a:off x="6695488" y="1810075"/>
            <a:ext cx="779164" cy="66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spcBef>
                <a:spcPct val="0"/>
              </a:spcBef>
              <a:spcAft>
                <a:spcPts val="200"/>
              </a:spcAft>
              <a:buClrTx/>
              <a:buSzTx/>
              <a:buFontTx/>
              <a:buNone/>
            </a:pPr>
            <a:r>
              <a:rPr kumimoji="0" lang="zh-CN" altLang="zh-CN" sz="1000" b="1" i="0" u="none" strike="noStrike" cap="none" normalizeH="0" baseline="0" dirty="0">
                <a:ln>
                  <a:noFill/>
                </a:ln>
                <a:solidFill>
                  <a:srgbClr val="1F3661"/>
                </a:solidFill>
                <a:effectLst/>
                <a:latin typeface="+mn-lt"/>
                <a:cs typeface="Calibri" panose="020F0502020204030204" pitchFamily="34" charset="0"/>
              </a:rPr>
              <a:t>每年</a:t>
            </a:r>
            <a:r>
              <a:rPr kumimoji="0" lang="en-US" altLang="zh-CN" sz="1000" b="1" i="0" u="none" strike="noStrike" cap="none" normalizeH="0" baseline="0" dirty="0">
                <a:ln>
                  <a:noFill/>
                </a:ln>
                <a:solidFill>
                  <a:srgbClr val="1F3661"/>
                </a:solidFill>
                <a:effectLst/>
                <a:latin typeface="+mn-lt"/>
                <a:cs typeface="Calibri" panose="020F0502020204030204" pitchFamily="34" charset="0"/>
              </a:rPr>
              <a:t>1</a:t>
            </a:r>
            <a:r>
              <a:rPr kumimoji="0" lang="zh-CN" altLang="en-US" sz="1000" b="1" i="0" u="none" strike="noStrike" cap="none" normalizeH="0" baseline="0" dirty="0">
                <a:ln>
                  <a:noFill/>
                </a:ln>
                <a:solidFill>
                  <a:srgbClr val="1F3661"/>
                </a:solidFill>
                <a:effectLst/>
                <a:latin typeface="+mn-lt"/>
                <a:cs typeface="Calibri" panose="020F0502020204030204" pitchFamily="34" charset="0"/>
              </a:rPr>
              <a:t>次</a:t>
            </a:r>
            <a:endParaRPr kumimoji="0" lang="zh-CN" altLang="en-US" sz="1000" b="0" i="0" u="none" strike="noStrike" cap="none" normalizeH="0" baseline="0" dirty="0">
              <a:ln>
                <a:noFill/>
              </a:ln>
              <a:solidFill>
                <a:srgbClr val="1F3661"/>
              </a:solidFill>
              <a:effectLst/>
              <a:latin typeface="+mn-lt"/>
            </a:endParaRPr>
          </a:p>
          <a:p>
            <a:pPr marL="85725" marR="0" lvl="0" indent="-85725" defTabSz="914400" rtl="0" eaLnBrk="0" fontAlgn="base" latinLnBrk="0" hangingPunct="0">
              <a:spcBef>
                <a:spcPct val="0"/>
              </a:spcBef>
              <a:spcAft>
                <a:spcPts val="200"/>
              </a:spcAft>
              <a:buClrTx/>
              <a:buSzTx/>
              <a:buFont typeface="Arial" panose="020B0604020202020204" pitchFamily="34" charset="0"/>
              <a:buChar char="•"/>
            </a:pPr>
            <a:r>
              <a:rPr kumimoji="0" lang="en-US" altLang="zh-CN" sz="900" b="0" i="0" u="none" strike="noStrike" cap="none" normalizeH="0" baseline="0" dirty="0" smtClean="0">
                <a:ln>
                  <a:noFill/>
                </a:ln>
                <a:solidFill>
                  <a:srgbClr val="1F3661"/>
                </a:solidFill>
                <a:effectLst/>
                <a:latin typeface="+mn-lt"/>
                <a:cs typeface="Calibri" panose="020F0502020204030204" pitchFamily="34" charset="0"/>
              </a:rPr>
              <a:t>PHQ-2</a:t>
            </a:r>
            <a:endParaRPr kumimoji="0" lang="en-US" altLang="zh-CN" sz="900" b="0" i="0" u="none" strike="noStrike" cap="none" normalizeH="0" baseline="0" dirty="0">
              <a:ln>
                <a:noFill/>
              </a:ln>
              <a:solidFill>
                <a:srgbClr val="1F3661"/>
              </a:solidFill>
              <a:effectLst/>
              <a:latin typeface="+mn-lt"/>
            </a:endParaRPr>
          </a:p>
          <a:p>
            <a:pPr marL="0" marR="0" lvl="0" indent="0" defTabSz="914400" rtl="0" eaLnBrk="0" fontAlgn="base" latinLnBrk="0" hangingPunct="0">
              <a:spcBef>
                <a:spcPct val="0"/>
              </a:spcBef>
              <a:spcAft>
                <a:spcPts val="200"/>
              </a:spcAft>
              <a:buClrTx/>
              <a:buSzTx/>
              <a:buFontTx/>
              <a:buNone/>
            </a:pPr>
            <a:r>
              <a:rPr kumimoji="0" lang="zh-CN" altLang="en-US" sz="1000" b="1" i="0" u="none" strike="noStrike" cap="none" normalizeH="0" baseline="0" dirty="0">
                <a:ln>
                  <a:noFill/>
                </a:ln>
                <a:solidFill>
                  <a:srgbClr val="1F3661"/>
                </a:solidFill>
                <a:effectLst/>
                <a:latin typeface="+mn-lt"/>
                <a:cs typeface="Calibri" panose="020F0502020204030204" pitchFamily="34" charset="0"/>
              </a:rPr>
              <a:t>每</a:t>
            </a:r>
            <a:r>
              <a:rPr kumimoji="0" lang="en-US" altLang="zh-CN" sz="1000" b="1" i="0" u="none" strike="noStrike" cap="none" normalizeH="0" baseline="0" dirty="0">
                <a:ln>
                  <a:noFill/>
                </a:ln>
                <a:solidFill>
                  <a:srgbClr val="1F3661"/>
                </a:solidFill>
                <a:effectLst/>
                <a:latin typeface="+mn-lt"/>
                <a:cs typeface="Calibri" panose="020F0502020204030204" pitchFamily="34" charset="0"/>
              </a:rPr>
              <a:t>3-5</a:t>
            </a:r>
            <a:r>
              <a:rPr kumimoji="0" lang="zh-CN" altLang="en-US" sz="1000" b="1" i="0" u="none" strike="noStrike" cap="none" normalizeH="0" baseline="0" dirty="0">
                <a:ln>
                  <a:noFill/>
                </a:ln>
                <a:solidFill>
                  <a:srgbClr val="1F3661"/>
                </a:solidFill>
                <a:effectLst/>
                <a:latin typeface="+mn-lt"/>
                <a:cs typeface="Calibri" panose="020F0502020204030204" pitchFamily="34" charset="0"/>
              </a:rPr>
              <a:t>年</a:t>
            </a:r>
            <a:r>
              <a:rPr kumimoji="0" lang="en-US" altLang="zh-CN" sz="1000" b="1" i="0" u="none" strike="noStrike" cap="none" normalizeH="0" baseline="0" dirty="0">
                <a:ln>
                  <a:noFill/>
                </a:ln>
                <a:solidFill>
                  <a:srgbClr val="1F3661"/>
                </a:solidFill>
                <a:effectLst/>
                <a:latin typeface="+mn-lt"/>
                <a:cs typeface="Calibri" panose="020F0502020204030204" pitchFamily="34" charset="0"/>
              </a:rPr>
              <a:t>1</a:t>
            </a:r>
            <a:r>
              <a:rPr kumimoji="0" lang="zh-CN" altLang="en-US" sz="1000" b="1" i="0" u="none" strike="noStrike" cap="none" normalizeH="0" baseline="0" dirty="0">
                <a:ln>
                  <a:noFill/>
                </a:ln>
                <a:solidFill>
                  <a:srgbClr val="1F3661"/>
                </a:solidFill>
                <a:effectLst/>
                <a:latin typeface="+mn-lt"/>
                <a:cs typeface="Calibri" panose="020F0502020204030204" pitchFamily="34" charset="0"/>
              </a:rPr>
              <a:t>次</a:t>
            </a:r>
            <a:endParaRPr kumimoji="0" lang="zh-CN" altLang="en-US" sz="1000" b="0" i="0" u="none" strike="noStrike" cap="none" normalizeH="0" baseline="0" dirty="0">
              <a:ln>
                <a:noFill/>
              </a:ln>
              <a:solidFill>
                <a:srgbClr val="1F3661"/>
              </a:solidFill>
              <a:effectLst/>
              <a:latin typeface="+mn-lt"/>
            </a:endParaRPr>
          </a:p>
          <a:p>
            <a:pPr marL="85725" marR="0" lvl="0" indent="-85725" defTabSz="914400" rtl="0" eaLnBrk="0" fontAlgn="base" latinLnBrk="0" hangingPunct="0">
              <a:spcBef>
                <a:spcPct val="0"/>
              </a:spcBef>
              <a:spcAft>
                <a:spcPts val="200"/>
              </a:spcAft>
              <a:buClrTx/>
              <a:buSzTx/>
              <a:buFont typeface="Arial" panose="020B0604020202020204" pitchFamily="34" charset="0"/>
              <a:buChar char="•"/>
            </a:pPr>
            <a:r>
              <a:rPr kumimoji="0" lang="en-US" altLang="zh-CN" sz="900" b="0" i="0" u="none" strike="noStrike" cap="none" normalizeH="0" baseline="0" dirty="0" smtClean="0">
                <a:ln>
                  <a:noFill/>
                </a:ln>
                <a:solidFill>
                  <a:srgbClr val="1F3661"/>
                </a:solidFill>
                <a:effectLst/>
                <a:latin typeface="+mn-lt"/>
                <a:cs typeface="Calibri" panose="020F0502020204030204" pitchFamily="34" charset="0"/>
              </a:rPr>
              <a:t>GAD-2</a:t>
            </a:r>
            <a:endParaRPr kumimoji="0" lang="en-US" altLang="zh-CN" sz="900" b="0" i="0" u="none" strike="noStrike" cap="none" normalizeH="0" baseline="0" dirty="0">
              <a:ln>
                <a:noFill/>
              </a:ln>
              <a:solidFill>
                <a:srgbClr val="1F3661"/>
              </a:solidFill>
              <a:effectLst/>
              <a:latin typeface="+mn-lt"/>
            </a:endParaRPr>
          </a:p>
        </p:txBody>
      </p:sp>
      <p:sp>
        <p:nvSpPr>
          <p:cNvPr id="24" name="Text Box 6"/>
          <p:cNvSpPr txBox="1">
            <a:spLocks noChangeArrowheads="1"/>
          </p:cNvSpPr>
          <p:nvPr/>
        </p:nvSpPr>
        <p:spPr bwMode="auto">
          <a:xfrm>
            <a:off x="7072811" y="2754783"/>
            <a:ext cx="1386460" cy="990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spcBef>
                <a:spcPct val="0"/>
              </a:spcBef>
              <a:spcAft>
                <a:spcPts val="200"/>
              </a:spcAft>
              <a:buClrTx/>
              <a:buSzTx/>
              <a:buFontTx/>
              <a:buNone/>
            </a:pPr>
            <a:r>
              <a:rPr kumimoji="0" lang="zh-CN" altLang="zh-CN" sz="1000" b="1" i="0" u="none" strike="noStrike" cap="none" normalizeH="0" baseline="0" dirty="0">
                <a:ln>
                  <a:noFill/>
                </a:ln>
                <a:solidFill>
                  <a:srgbClr val="1F3661"/>
                </a:solidFill>
                <a:effectLst/>
                <a:latin typeface="+mn-lt"/>
                <a:cs typeface="Calibri" panose="020F0502020204030204" pitchFamily="34" charset="0"/>
              </a:rPr>
              <a:t>每年</a:t>
            </a:r>
            <a:r>
              <a:rPr kumimoji="0" lang="en-US" altLang="zh-CN" sz="1000" b="1" i="0" u="none" strike="noStrike" cap="none" normalizeH="0" baseline="0" dirty="0">
                <a:ln>
                  <a:noFill/>
                </a:ln>
                <a:solidFill>
                  <a:srgbClr val="1F3661"/>
                </a:solidFill>
                <a:effectLst/>
                <a:latin typeface="+mn-lt"/>
                <a:cs typeface="Calibri" panose="020F0502020204030204" pitchFamily="34" charset="0"/>
              </a:rPr>
              <a:t>1</a:t>
            </a:r>
            <a:r>
              <a:rPr kumimoji="0" lang="zh-CN" altLang="en-US" sz="1000" b="1" i="0" u="none" strike="noStrike" cap="none" normalizeH="0" baseline="0" dirty="0">
                <a:ln>
                  <a:noFill/>
                </a:ln>
                <a:solidFill>
                  <a:srgbClr val="1F3661"/>
                </a:solidFill>
                <a:effectLst/>
                <a:latin typeface="+mn-lt"/>
                <a:cs typeface="Calibri" panose="020F0502020204030204" pitchFamily="34" charset="0"/>
              </a:rPr>
              <a:t>次</a:t>
            </a:r>
            <a:endParaRPr kumimoji="0" lang="zh-CN" altLang="en-US" sz="1000" b="0" i="0" u="none" strike="noStrike" cap="none" normalizeH="0" baseline="0" dirty="0">
              <a:ln>
                <a:noFill/>
              </a:ln>
              <a:solidFill>
                <a:srgbClr val="1F3661"/>
              </a:solidFill>
              <a:effectLst/>
              <a:latin typeface="+mn-lt"/>
            </a:endParaRPr>
          </a:p>
          <a:p>
            <a:pPr marL="85725" marR="0" lvl="0" indent="-85725" defTabSz="914400" rtl="0" eaLnBrk="0" fontAlgn="base" latinLnBrk="0" hangingPunct="0">
              <a:spcBef>
                <a:spcPct val="0"/>
              </a:spcBef>
              <a:spcAft>
                <a:spcPts val="200"/>
              </a:spcAft>
              <a:buClrTx/>
              <a:buSzTx/>
              <a:buFont typeface="Arial" panose="020B0604020202020204" pitchFamily="34" charset="0"/>
              <a:buChar char="•"/>
            </a:pPr>
            <a:r>
              <a:rPr kumimoji="0" lang="en-US" altLang="zh-CN" sz="900" b="0" i="0" u="none" strike="noStrike" cap="none" normalizeH="0" baseline="0" dirty="0" err="1" smtClean="0">
                <a:ln>
                  <a:noFill/>
                </a:ln>
                <a:solidFill>
                  <a:srgbClr val="1F3661"/>
                </a:solidFill>
                <a:effectLst/>
                <a:latin typeface="+mn-lt"/>
                <a:cs typeface="Calibri" panose="020F0502020204030204" pitchFamily="34" charset="0"/>
              </a:rPr>
              <a:t>mMRC</a:t>
            </a:r>
            <a:endParaRPr kumimoji="0" lang="en-US" altLang="zh-CN" sz="900" b="0" i="0" u="none" strike="noStrike" cap="none" normalizeH="0" baseline="0" dirty="0">
              <a:ln>
                <a:noFill/>
              </a:ln>
              <a:solidFill>
                <a:srgbClr val="1F3661"/>
              </a:solidFill>
              <a:effectLst/>
              <a:latin typeface="+mn-lt"/>
            </a:endParaRPr>
          </a:p>
          <a:p>
            <a:pPr marL="85725" marR="0" lvl="0" indent="-85725" defTabSz="914400" rtl="0" eaLnBrk="0" fontAlgn="base" latinLnBrk="0" hangingPunct="0">
              <a:spcBef>
                <a:spcPct val="0"/>
              </a:spcBef>
              <a:spcAft>
                <a:spcPts val="200"/>
              </a:spcAft>
              <a:buClrTx/>
              <a:buSzTx/>
              <a:buFont typeface="Arial" panose="020B0604020202020204" pitchFamily="34" charset="0"/>
              <a:buChar char="•"/>
            </a:pPr>
            <a:r>
              <a:rPr kumimoji="0" lang="en-US" altLang="zh-CN" sz="900" b="0" i="0" u="none" strike="noStrike" cap="none" normalizeH="0" baseline="0" dirty="0" smtClean="0">
                <a:ln>
                  <a:noFill/>
                </a:ln>
                <a:solidFill>
                  <a:srgbClr val="1F3661"/>
                </a:solidFill>
                <a:effectLst/>
                <a:latin typeface="+mn-lt"/>
                <a:cs typeface="Calibri" panose="020F0502020204030204" pitchFamily="34" charset="0"/>
              </a:rPr>
              <a:t>CAAT</a:t>
            </a:r>
            <a:r>
              <a:rPr kumimoji="0" lang="en-US" altLang="zh-CN" sz="900" b="0" i="0" u="none" strike="noStrike" cap="none" normalizeH="0" baseline="30000" dirty="0" smtClean="0">
                <a:ln>
                  <a:noFill/>
                </a:ln>
                <a:solidFill>
                  <a:srgbClr val="1F3661"/>
                </a:solidFill>
                <a:effectLst/>
                <a:latin typeface="+mn-lt"/>
                <a:cs typeface="Calibri" panose="020F0502020204030204" pitchFamily="34" charset="0"/>
              </a:rPr>
              <a:t>TM</a:t>
            </a:r>
            <a:endParaRPr kumimoji="0" lang="en-US" altLang="zh-CN" sz="900" b="0" i="0" u="none" strike="noStrike" cap="none" normalizeH="0" baseline="0" dirty="0">
              <a:ln>
                <a:noFill/>
              </a:ln>
              <a:solidFill>
                <a:srgbClr val="1F3661"/>
              </a:solidFill>
              <a:effectLst/>
              <a:latin typeface="+mn-lt"/>
            </a:endParaRPr>
          </a:p>
          <a:p>
            <a:pPr marL="0" marR="0" lvl="0" indent="0" defTabSz="914400" rtl="0" eaLnBrk="0" fontAlgn="base" latinLnBrk="0" hangingPunct="0">
              <a:spcBef>
                <a:spcPct val="0"/>
              </a:spcBef>
              <a:spcAft>
                <a:spcPts val="200"/>
              </a:spcAft>
              <a:buClrTx/>
              <a:buSzTx/>
              <a:buFontTx/>
              <a:buNone/>
            </a:pPr>
            <a:r>
              <a:rPr kumimoji="0" lang="zh-CN" altLang="en-US" sz="1000" b="1" i="0" u="none" strike="noStrike" cap="none" normalizeH="0" baseline="0" dirty="0">
                <a:ln>
                  <a:noFill/>
                </a:ln>
                <a:solidFill>
                  <a:srgbClr val="1F3661"/>
                </a:solidFill>
                <a:effectLst/>
                <a:latin typeface="+mn-lt"/>
                <a:cs typeface="Calibri" panose="020F0502020204030204" pitchFamily="34" charset="0"/>
              </a:rPr>
              <a:t>每</a:t>
            </a:r>
            <a:r>
              <a:rPr kumimoji="0" lang="en-US" altLang="zh-CN" sz="1000" b="1" i="0" u="none" strike="noStrike" cap="none" normalizeH="0" baseline="0" dirty="0">
                <a:ln>
                  <a:noFill/>
                </a:ln>
                <a:solidFill>
                  <a:srgbClr val="1F3661"/>
                </a:solidFill>
                <a:effectLst/>
                <a:latin typeface="+mn-lt"/>
                <a:cs typeface="Calibri" panose="020F0502020204030204" pitchFamily="34" charset="0"/>
              </a:rPr>
              <a:t>3-5</a:t>
            </a:r>
            <a:r>
              <a:rPr kumimoji="0" lang="zh-CN" altLang="en-US" sz="1000" b="1" i="0" u="none" strike="noStrike" cap="none" normalizeH="0" baseline="0" dirty="0">
                <a:ln>
                  <a:noFill/>
                </a:ln>
                <a:solidFill>
                  <a:srgbClr val="1F3661"/>
                </a:solidFill>
                <a:effectLst/>
                <a:latin typeface="+mn-lt"/>
                <a:cs typeface="Calibri" panose="020F0502020204030204" pitchFamily="34" charset="0"/>
              </a:rPr>
              <a:t>年</a:t>
            </a:r>
            <a:r>
              <a:rPr kumimoji="0" lang="en-US" altLang="zh-CN" sz="1000" b="1" i="0" u="none" strike="noStrike" cap="none" normalizeH="0" baseline="0" dirty="0">
                <a:ln>
                  <a:noFill/>
                </a:ln>
                <a:solidFill>
                  <a:srgbClr val="1F3661"/>
                </a:solidFill>
                <a:effectLst/>
                <a:latin typeface="+mn-lt"/>
                <a:cs typeface="Calibri" panose="020F0502020204030204" pitchFamily="34" charset="0"/>
              </a:rPr>
              <a:t>1</a:t>
            </a:r>
            <a:r>
              <a:rPr kumimoji="0" lang="zh-CN" altLang="en-US" sz="1000" b="1" i="0" u="none" strike="noStrike" cap="none" normalizeH="0" baseline="0" dirty="0">
                <a:ln>
                  <a:noFill/>
                </a:ln>
                <a:solidFill>
                  <a:srgbClr val="1F3661"/>
                </a:solidFill>
                <a:effectLst/>
                <a:latin typeface="+mn-lt"/>
                <a:cs typeface="Calibri" panose="020F0502020204030204" pitchFamily="34" charset="0"/>
              </a:rPr>
              <a:t>次</a:t>
            </a:r>
            <a:endParaRPr kumimoji="0" lang="zh-CN" altLang="en-US" sz="1000" b="0" i="0" u="none" strike="noStrike" cap="none" normalizeH="0" baseline="0" dirty="0">
              <a:ln>
                <a:noFill/>
              </a:ln>
              <a:solidFill>
                <a:srgbClr val="1F3661"/>
              </a:solidFill>
              <a:effectLst/>
              <a:latin typeface="+mn-lt"/>
            </a:endParaRPr>
          </a:p>
          <a:p>
            <a:pPr marL="85725" marR="0" lvl="0" indent="-85725" defTabSz="914400" rtl="0" eaLnBrk="0" fontAlgn="base" latinLnBrk="0" hangingPunct="0">
              <a:spcBef>
                <a:spcPct val="0"/>
              </a:spcBef>
              <a:spcAft>
                <a:spcPts val="200"/>
              </a:spcAft>
              <a:buClrTx/>
              <a:buSzTx/>
              <a:buFont typeface="Arial" panose="020B0604020202020204" pitchFamily="34" charset="0"/>
              <a:buChar char="•"/>
            </a:pPr>
            <a:r>
              <a:rPr kumimoji="0" lang="en-US" altLang="zh-CN" sz="900" b="0" i="0" u="none" strike="noStrike" cap="none" normalizeH="0" baseline="0" dirty="0" smtClean="0">
                <a:ln>
                  <a:noFill/>
                </a:ln>
                <a:solidFill>
                  <a:srgbClr val="1F3661"/>
                </a:solidFill>
                <a:effectLst/>
                <a:latin typeface="+mn-lt"/>
                <a:cs typeface="Calibri" panose="020F0502020204030204" pitchFamily="34" charset="0"/>
              </a:rPr>
              <a:t>Epworth</a:t>
            </a:r>
            <a:r>
              <a:rPr kumimoji="0" lang="zh-CN" altLang="en-US" sz="900" b="0" i="0" u="none" strike="noStrike" cap="none" normalizeH="0" baseline="0" dirty="0">
                <a:ln>
                  <a:noFill/>
                </a:ln>
                <a:solidFill>
                  <a:srgbClr val="1F3661"/>
                </a:solidFill>
                <a:effectLst/>
                <a:latin typeface="+mn-lt"/>
                <a:cs typeface="Calibri" panose="020F0502020204030204" pitchFamily="34" charset="0"/>
              </a:rPr>
              <a:t>嗜睡量表</a:t>
            </a:r>
            <a:r>
              <a:rPr kumimoji="0" lang="zh-CN" altLang="en-US" sz="900" b="0" i="0" u="none" strike="noStrike" cap="none" normalizeH="0" baseline="0" dirty="0" smtClean="0">
                <a:ln>
                  <a:noFill/>
                </a:ln>
                <a:solidFill>
                  <a:srgbClr val="1F3661"/>
                </a:solidFill>
                <a:effectLst/>
                <a:latin typeface="+mn-lt"/>
                <a:cs typeface="Calibri" panose="020F0502020204030204" pitchFamily="34" charset="0"/>
              </a:rPr>
              <a:t>或</a:t>
            </a:r>
            <a:r>
              <a:rPr kumimoji="0" lang="en-US" altLang="zh-CN" sz="900" b="0" i="0" u="none" strike="noStrike" cap="none" normalizeH="0" baseline="0" dirty="0" smtClean="0">
                <a:ln>
                  <a:noFill/>
                </a:ln>
                <a:solidFill>
                  <a:srgbClr val="1F3661"/>
                </a:solidFill>
                <a:effectLst/>
                <a:latin typeface="+mn-lt"/>
                <a:cs typeface="Calibri" panose="020F0502020204030204" pitchFamily="34" charset="0"/>
              </a:rPr>
              <a:t>STOP-BANG</a:t>
            </a:r>
            <a:endParaRPr kumimoji="0" lang="en-US" altLang="zh-CN" sz="900" b="0" i="0" u="none" strike="noStrike" cap="none" normalizeH="0" baseline="0" dirty="0">
              <a:ln>
                <a:noFill/>
              </a:ln>
              <a:solidFill>
                <a:srgbClr val="1F3661"/>
              </a:solidFill>
              <a:effectLst/>
              <a:latin typeface="+mn-lt"/>
            </a:endParaRPr>
          </a:p>
        </p:txBody>
      </p:sp>
      <p:sp>
        <p:nvSpPr>
          <p:cNvPr id="25" name="Text Box 4"/>
          <p:cNvSpPr txBox="1">
            <a:spLocks noChangeArrowheads="1"/>
          </p:cNvSpPr>
          <p:nvPr/>
        </p:nvSpPr>
        <p:spPr bwMode="auto">
          <a:xfrm>
            <a:off x="3864045" y="3271515"/>
            <a:ext cx="855479" cy="482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spcBef>
                <a:spcPct val="0"/>
              </a:spcBef>
              <a:spcAft>
                <a:spcPts val="200"/>
              </a:spcAft>
              <a:buClrTx/>
              <a:buSzTx/>
              <a:buFontTx/>
              <a:buNone/>
            </a:pPr>
            <a:r>
              <a:rPr kumimoji="0" lang="zh-CN" altLang="zh-CN" sz="1000" b="1" i="0" u="none" strike="noStrike" cap="none" normalizeH="0" baseline="0" dirty="0">
                <a:ln>
                  <a:noFill/>
                </a:ln>
                <a:solidFill>
                  <a:srgbClr val="1F3661"/>
                </a:solidFill>
                <a:effectLst/>
                <a:latin typeface="+mn-lt"/>
                <a:cs typeface="Calibri" panose="020F0502020204030204" pitchFamily="34" charset="0"/>
              </a:rPr>
              <a:t>每年</a:t>
            </a:r>
            <a:r>
              <a:rPr kumimoji="0" lang="en-US" altLang="zh-CN" sz="1000" b="1" i="0" u="none" strike="noStrike" cap="none" normalizeH="0" baseline="0" dirty="0">
                <a:ln>
                  <a:noFill/>
                </a:ln>
                <a:solidFill>
                  <a:srgbClr val="1F3661"/>
                </a:solidFill>
                <a:effectLst/>
                <a:latin typeface="+mn-lt"/>
                <a:cs typeface="Calibri" panose="020F0502020204030204" pitchFamily="34" charset="0"/>
              </a:rPr>
              <a:t>1</a:t>
            </a:r>
            <a:r>
              <a:rPr kumimoji="0" lang="zh-CN" altLang="en-US" sz="1000" b="1" i="0" u="none" strike="noStrike" cap="none" normalizeH="0" baseline="0" dirty="0">
                <a:ln>
                  <a:noFill/>
                </a:ln>
                <a:solidFill>
                  <a:srgbClr val="1F3661"/>
                </a:solidFill>
                <a:effectLst/>
                <a:latin typeface="+mn-lt"/>
                <a:cs typeface="Calibri" panose="020F0502020204030204" pitchFamily="34" charset="0"/>
              </a:rPr>
              <a:t>次</a:t>
            </a:r>
            <a:endParaRPr kumimoji="0" lang="zh-CN" altLang="en-US" sz="1000" b="0" i="0" u="none" strike="noStrike" cap="none" normalizeH="0" baseline="0" dirty="0">
              <a:ln>
                <a:noFill/>
              </a:ln>
              <a:solidFill>
                <a:srgbClr val="1F3661"/>
              </a:solidFill>
              <a:effectLst/>
              <a:latin typeface="+mn-lt"/>
            </a:endParaRPr>
          </a:p>
          <a:p>
            <a:pPr marL="85725" marR="0" lvl="0" indent="-85725" defTabSz="914400" rtl="0" eaLnBrk="0" fontAlgn="base" latinLnBrk="0" hangingPunct="0">
              <a:spcBef>
                <a:spcPct val="0"/>
              </a:spcBef>
              <a:spcAft>
                <a:spcPts val="200"/>
              </a:spcAft>
              <a:buClrTx/>
              <a:buSzTx/>
              <a:buFont typeface="Arial" panose="020B0604020202020204" pitchFamily="34" charset="0"/>
              <a:buChar char="•"/>
            </a:pPr>
            <a:r>
              <a:rPr kumimoji="0" lang="zh-CN" altLang="en-US" sz="900" b="0" i="0" u="none" strike="noStrike" cap="none" normalizeH="0" baseline="0" dirty="0" smtClean="0">
                <a:ln>
                  <a:noFill/>
                </a:ln>
                <a:solidFill>
                  <a:srgbClr val="1F3661"/>
                </a:solidFill>
                <a:effectLst/>
                <a:latin typeface="+mn-lt"/>
                <a:cs typeface="Calibri" panose="020F0502020204030204" pitchFamily="34" charset="0"/>
              </a:rPr>
              <a:t>心电图</a:t>
            </a:r>
            <a:endParaRPr kumimoji="0" lang="zh-CN" altLang="en-US" sz="900" b="0" i="0" u="none" strike="noStrike" cap="none" normalizeH="0" baseline="0" dirty="0">
              <a:ln>
                <a:noFill/>
              </a:ln>
              <a:solidFill>
                <a:srgbClr val="1F3661"/>
              </a:solidFill>
              <a:effectLst/>
              <a:latin typeface="+mn-lt"/>
            </a:endParaRPr>
          </a:p>
          <a:p>
            <a:pPr marL="85725" marR="0" lvl="0" indent="-85725" defTabSz="914400" rtl="0" eaLnBrk="0" fontAlgn="base" latinLnBrk="0" hangingPunct="0">
              <a:spcBef>
                <a:spcPct val="0"/>
              </a:spcBef>
              <a:spcAft>
                <a:spcPts val="200"/>
              </a:spcAft>
              <a:buClrTx/>
              <a:buSzTx/>
              <a:buFont typeface="Arial" panose="020B0604020202020204" pitchFamily="34" charset="0"/>
              <a:buChar char="•"/>
            </a:pPr>
            <a:r>
              <a:rPr kumimoji="0" lang="en-US" altLang="zh-CN" sz="900" b="0" i="0" u="none" strike="noStrike" cap="none" normalizeH="0" baseline="0" dirty="0" err="1" smtClean="0">
                <a:ln>
                  <a:noFill/>
                </a:ln>
                <a:solidFill>
                  <a:srgbClr val="1F3661"/>
                </a:solidFill>
                <a:effectLst/>
                <a:latin typeface="+mn-lt"/>
                <a:cs typeface="Calibri" panose="020F0502020204030204" pitchFamily="34" charset="0"/>
              </a:rPr>
              <a:t>NTproBNP</a:t>
            </a:r>
            <a:endParaRPr kumimoji="0" lang="en-US" altLang="zh-CN" sz="900" b="0" i="0" u="none" strike="noStrike" cap="none" normalizeH="0" baseline="0" dirty="0">
              <a:ln>
                <a:noFill/>
              </a:ln>
              <a:solidFill>
                <a:srgbClr val="1F3661"/>
              </a:solidFill>
              <a:effectLst/>
              <a:latin typeface="+mn-lt"/>
            </a:endParaRPr>
          </a:p>
        </p:txBody>
      </p:sp>
      <p:sp>
        <p:nvSpPr>
          <p:cNvPr id="26" name="Text Box 5"/>
          <p:cNvSpPr txBox="1">
            <a:spLocks noChangeArrowheads="1"/>
          </p:cNvSpPr>
          <p:nvPr/>
        </p:nvSpPr>
        <p:spPr bwMode="auto">
          <a:xfrm>
            <a:off x="4102155" y="4157692"/>
            <a:ext cx="855480" cy="66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spcBef>
                <a:spcPct val="0"/>
              </a:spcBef>
              <a:spcAft>
                <a:spcPts val="200"/>
              </a:spcAft>
              <a:buClrTx/>
              <a:buSzTx/>
              <a:buFontTx/>
              <a:buNone/>
            </a:pPr>
            <a:r>
              <a:rPr kumimoji="0" lang="zh-CN" altLang="zh-CN" sz="1000" b="1" i="0" u="none" strike="noStrike" cap="none" normalizeH="0" baseline="0" dirty="0">
                <a:ln>
                  <a:noFill/>
                </a:ln>
                <a:solidFill>
                  <a:srgbClr val="1F3661"/>
                </a:solidFill>
                <a:effectLst/>
                <a:latin typeface="+mn-lt"/>
                <a:cs typeface="Calibri" panose="020F0502020204030204" pitchFamily="34" charset="0"/>
              </a:rPr>
              <a:t>每年</a:t>
            </a:r>
            <a:r>
              <a:rPr kumimoji="0" lang="en-US" altLang="zh-CN" sz="1000" b="1" i="0" u="none" strike="noStrike" cap="none" normalizeH="0" baseline="0" dirty="0">
                <a:ln>
                  <a:noFill/>
                </a:ln>
                <a:solidFill>
                  <a:srgbClr val="1F3661"/>
                </a:solidFill>
                <a:effectLst/>
                <a:latin typeface="+mn-lt"/>
                <a:cs typeface="Calibri" panose="020F0502020204030204" pitchFamily="34" charset="0"/>
              </a:rPr>
              <a:t>1</a:t>
            </a:r>
            <a:r>
              <a:rPr kumimoji="0" lang="zh-CN" altLang="en-US" sz="1000" b="1" i="0" u="none" strike="noStrike" cap="none" normalizeH="0" baseline="0" dirty="0">
                <a:ln>
                  <a:noFill/>
                </a:ln>
                <a:solidFill>
                  <a:srgbClr val="1F3661"/>
                </a:solidFill>
                <a:effectLst/>
                <a:latin typeface="+mn-lt"/>
                <a:cs typeface="Calibri" panose="020F0502020204030204" pitchFamily="34" charset="0"/>
              </a:rPr>
              <a:t>次</a:t>
            </a:r>
            <a:endParaRPr kumimoji="0" lang="zh-CN" altLang="en-US" sz="1000" b="0" i="0" u="none" strike="noStrike" cap="none" normalizeH="0" baseline="0" dirty="0">
              <a:ln>
                <a:noFill/>
              </a:ln>
              <a:solidFill>
                <a:srgbClr val="1F3661"/>
              </a:solidFill>
              <a:effectLst/>
              <a:latin typeface="+mn-lt"/>
            </a:endParaRPr>
          </a:p>
          <a:p>
            <a:pPr marL="85725" marR="0" lvl="0" indent="-85725" defTabSz="914400" rtl="0" eaLnBrk="0" fontAlgn="base" latinLnBrk="0" hangingPunct="0">
              <a:spcBef>
                <a:spcPct val="0"/>
              </a:spcBef>
              <a:spcAft>
                <a:spcPts val="200"/>
              </a:spcAft>
              <a:buClrTx/>
              <a:buSzTx/>
              <a:buFont typeface="Arial" panose="020B0604020202020204" pitchFamily="34" charset="0"/>
              <a:buChar char="•"/>
            </a:pPr>
            <a:r>
              <a:rPr kumimoji="0" lang="en-US" altLang="zh-CN" sz="900" b="0" i="0" u="none" strike="noStrike" cap="none" normalizeH="0" baseline="0" dirty="0" smtClean="0">
                <a:ln>
                  <a:noFill/>
                </a:ln>
                <a:solidFill>
                  <a:srgbClr val="1F3661"/>
                </a:solidFill>
                <a:effectLst/>
                <a:latin typeface="+mn-lt"/>
                <a:cs typeface="Calibri" panose="020F0502020204030204" pitchFamily="34" charset="0"/>
              </a:rPr>
              <a:t>6MWD</a:t>
            </a:r>
            <a:endParaRPr kumimoji="0" lang="en-US" altLang="zh-CN" sz="900" b="0" i="0" u="none" strike="noStrike" cap="none" normalizeH="0" baseline="0" dirty="0">
              <a:ln>
                <a:noFill/>
              </a:ln>
              <a:solidFill>
                <a:srgbClr val="1F3661"/>
              </a:solidFill>
              <a:effectLst/>
              <a:latin typeface="+mn-lt"/>
            </a:endParaRPr>
          </a:p>
          <a:p>
            <a:pPr marL="0" marR="0" lvl="0" indent="0" defTabSz="914400" rtl="0" eaLnBrk="0" fontAlgn="base" latinLnBrk="0" hangingPunct="0">
              <a:spcBef>
                <a:spcPct val="0"/>
              </a:spcBef>
              <a:spcAft>
                <a:spcPts val="200"/>
              </a:spcAft>
              <a:buClrTx/>
              <a:buSzTx/>
              <a:buFontTx/>
              <a:buNone/>
            </a:pPr>
            <a:r>
              <a:rPr kumimoji="0" lang="zh-CN" altLang="en-US" sz="1000" b="1" i="0" u="none" strike="noStrike" cap="none" normalizeH="0" baseline="0" dirty="0">
                <a:ln>
                  <a:noFill/>
                </a:ln>
                <a:solidFill>
                  <a:srgbClr val="1F3661"/>
                </a:solidFill>
                <a:effectLst/>
                <a:latin typeface="+mn-lt"/>
                <a:cs typeface="Calibri" panose="020F0502020204030204" pitchFamily="34" charset="0"/>
              </a:rPr>
              <a:t>每</a:t>
            </a:r>
            <a:r>
              <a:rPr kumimoji="0" lang="en-US" altLang="zh-CN" sz="1000" b="1" i="0" u="none" strike="noStrike" cap="none" normalizeH="0" baseline="0" dirty="0">
                <a:ln>
                  <a:noFill/>
                </a:ln>
                <a:solidFill>
                  <a:srgbClr val="1F3661"/>
                </a:solidFill>
                <a:effectLst/>
                <a:latin typeface="+mn-lt"/>
                <a:cs typeface="Calibri" panose="020F0502020204030204" pitchFamily="34" charset="0"/>
              </a:rPr>
              <a:t>3-5</a:t>
            </a:r>
            <a:r>
              <a:rPr kumimoji="0" lang="zh-CN" altLang="en-US" sz="1000" b="1" i="0" u="none" strike="noStrike" cap="none" normalizeH="0" baseline="0" dirty="0">
                <a:ln>
                  <a:noFill/>
                </a:ln>
                <a:solidFill>
                  <a:srgbClr val="1F3661"/>
                </a:solidFill>
                <a:effectLst/>
                <a:latin typeface="+mn-lt"/>
                <a:cs typeface="Calibri" panose="020F0502020204030204" pitchFamily="34" charset="0"/>
              </a:rPr>
              <a:t>年</a:t>
            </a:r>
            <a:r>
              <a:rPr kumimoji="0" lang="en-US" altLang="zh-CN" sz="1000" b="1" i="0" u="none" strike="noStrike" cap="none" normalizeH="0" baseline="0" dirty="0">
                <a:ln>
                  <a:noFill/>
                </a:ln>
                <a:solidFill>
                  <a:srgbClr val="1F3661"/>
                </a:solidFill>
                <a:effectLst/>
                <a:latin typeface="+mn-lt"/>
                <a:cs typeface="Calibri" panose="020F0502020204030204" pitchFamily="34" charset="0"/>
              </a:rPr>
              <a:t>1</a:t>
            </a:r>
            <a:r>
              <a:rPr kumimoji="0" lang="zh-CN" altLang="en-US" sz="1000" b="1" i="0" u="none" strike="noStrike" cap="none" normalizeH="0" baseline="0" dirty="0">
                <a:ln>
                  <a:noFill/>
                </a:ln>
                <a:solidFill>
                  <a:srgbClr val="1F3661"/>
                </a:solidFill>
                <a:effectLst/>
                <a:latin typeface="+mn-lt"/>
                <a:cs typeface="Calibri" panose="020F0502020204030204" pitchFamily="34" charset="0"/>
              </a:rPr>
              <a:t>次</a:t>
            </a:r>
            <a:endParaRPr kumimoji="0" lang="zh-CN" altLang="en-US" sz="1000" b="0" i="0" u="none" strike="noStrike" cap="none" normalizeH="0" baseline="0" dirty="0">
              <a:ln>
                <a:noFill/>
              </a:ln>
              <a:solidFill>
                <a:srgbClr val="1F3661"/>
              </a:solidFill>
              <a:effectLst/>
              <a:latin typeface="+mn-lt"/>
            </a:endParaRPr>
          </a:p>
          <a:p>
            <a:pPr marL="85725" marR="0" lvl="0" indent="-85725" defTabSz="914400" rtl="0" eaLnBrk="0" fontAlgn="base" latinLnBrk="0" hangingPunct="0">
              <a:spcBef>
                <a:spcPct val="0"/>
              </a:spcBef>
              <a:spcAft>
                <a:spcPts val="200"/>
              </a:spcAft>
              <a:buClrTx/>
              <a:buSzTx/>
              <a:buFont typeface="Arial" panose="020B0604020202020204" pitchFamily="34" charset="0"/>
              <a:buChar char="•"/>
            </a:pPr>
            <a:r>
              <a:rPr kumimoji="0" lang="en-US" altLang="zh-CN" sz="900" b="0" i="0" u="none" strike="noStrike" cap="none" normalizeH="0" baseline="0" dirty="0" smtClean="0">
                <a:ln>
                  <a:noFill/>
                </a:ln>
                <a:solidFill>
                  <a:srgbClr val="1F3661"/>
                </a:solidFill>
                <a:effectLst/>
                <a:latin typeface="+mn-lt"/>
                <a:cs typeface="Calibri" panose="020F0502020204030204" pitchFamily="34" charset="0"/>
              </a:rPr>
              <a:t>DXA</a:t>
            </a:r>
            <a:r>
              <a:rPr kumimoji="0" lang="zh-CN" altLang="en-US" sz="900" b="0" i="0" u="none" strike="noStrike" cap="none" normalizeH="0" baseline="0" dirty="0">
                <a:ln>
                  <a:noFill/>
                </a:ln>
                <a:solidFill>
                  <a:srgbClr val="1F3661"/>
                </a:solidFill>
                <a:effectLst/>
                <a:latin typeface="+mn-lt"/>
                <a:cs typeface="Calibri" panose="020F0502020204030204" pitchFamily="34" charset="0"/>
              </a:rPr>
              <a:t>扫描</a:t>
            </a:r>
            <a:endParaRPr kumimoji="0" lang="zh-CN" altLang="en-US" sz="900" b="0" i="0" u="none" strike="noStrike" cap="none" normalizeH="0" baseline="0" dirty="0">
              <a:ln>
                <a:noFill/>
              </a:ln>
              <a:solidFill>
                <a:srgbClr val="1F3661"/>
              </a:solidFill>
              <a:effectLst/>
              <a:latin typeface="+mn-lt"/>
            </a:endParaRPr>
          </a:p>
        </p:txBody>
      </p:sp>
      <p:sp>
        <p:nvSpPr>
          <p:cNvPr id="27" name="Text Box 10"/>
          <p:cNvSpPr txBox="1">
            <a:spLocks noChangeArrowheads="1"/>
          </p:cNvSpPr>
          <p:nvPr/>
        </p:nvSpPr>
        <p:spPr bwMode="auto">
          <a:xfrm>
            <a:off x="6934481" y="4081443"/>
            <a:ext cx="1132894" cy="810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spcBef>
                <a:spcPct val="0"/>
              </a:spcBef>
              <a:spcAft>
                <a:spcPts val="200"/>
              </a:spcAft>
              <a:buClrTx/>
              <a:buSzTx/>
              <a:buFontTx/>
              <a:buNone/>
            </a:pPr>
            <a:r>
              <a:rPr kumimoji="0" lang="zh-CN" altLang="zh-CN" sz="1000" b="1" i="0" u="none" strike="noStrike" cap="none" normalizeH="0" baseline="0" dirty="0">
                <a:ln>
                  <a:noFill/>
                </a:ln>
                <a:solidFill>
                  <a:srgbClr val="1F3661"/>
                </a:solidFill>
                <a:effectLst/>
                <a:latin typeface="+mn-lt"/>
                <a:cs typeface="Calibri" panose="020F0502020204030204" pitchFamily="34" charset="0"/>
              </a:rPr>
              <a:t>每</a:t>
            </a:r>
            <a:r>
              <a:rPr kumimoji="0" lang="en-US" altLang="zh-CN" sz="1000" b="1" i="0" u="none" strike="noStrike" cap="none" normalizeH="0" baseline="0" dirty="0">
                <a:ln>
                  <a:noFill/>
                </a:ln>
                <a:solidFill>
                  <a:srgbClr val="1F3661"/>
                </a:solidFill>
                <a:effectLst/>
                <a:latin typeface="+mn-lt"/>
                <a:cs typeface="Calibri" panose="020F0502020204030204" pitchFamily="34" charset="0"/>
              </a:rPr>
              <a:t>3-5</a:t>
            </a:r>
            <a:r>
              <a:rPr kumimoji="0" lang="zh-CN" altLang="en-US" sz="1000" b="1" i="0" u="none" strike="noStrike" cap="none" normalizeH="0" baseline="0" dirty="0">
                <a:ln>
                  <a:noFill/>
                </a:ln>
                <a:solidFill>
                  <a:srgbClr val="1F3661"/>
                </a:solidFill>
                <a:effectLst/>
                <a:latin typeface="+mn-lt"/>
                <a:cs typeface="Calibri" panose="020F0502020204030204" pitchFamily="34" charset="0"/>
              </a:rPr>
              <a:t>年</a:t>
            </a:r>
            <a:r>
              <a:rPr kumimoji="0" lang="en-US" altLang="zh-CN" sz="1000" b="1" i="0" u="none" strike="noStrike" cap="none" normalizeH="0" baseline="0" dirty="0">
                <a:ln>
                  <a:noFill/>
                </a:ln>
                <a:solidFill>
                  <a:srgbClr val="1F3661"/>
                </a:solidFill>
                <a:effectLst/>
                <a:latin typeface="+mn-lt"/>
                <a:cs typeface="Calibri" panose="020F0502020204030204" pitchFamily="34" charset="0"/>
              </a:rPr>
              <a:t>1</a:t>
            </a:r>
            <a:r>
              <a:rPr kumimoji="0" lang="zh-CN" altLang="en-US" sz="1000" b="1" i="0" u="none" strike="noStrike" cap="none" normalizeH="0" baseline="0" dirty="0">
                <a:ln>
                  <a:noFill/>
                </a:ln>
                <a:solidFill>
                  <a:srgbClr val="1F3661"/>
                </a:solidFill>
                <a:effectLst/>
                <a:latin typeface="+mn-lt"/>
                <a:cs typeface="Calibri" panose="020F0502020204030204" pitchFamily="34" charset="0"/>
              </a:rPr>
              <a:t>次</a:t>
            </a:r>
            <a:endParaRPr kumimoji="0" lang="zh-CN" altLang="en-US" sz="1000" b="0" i="0" u="none" strike="noStrike" cap="none" normalizeH="0" baseline="0" dirty="0">
              <a:ln>
                <a:noFill/>
              </a:ln>
              <a:solidFill>
                <a:srgbClr val="1F3661"/>
              </a:solidFill>
              <a:effectLst/>
              <a:latin typeface="+mn-lt"/>
            </a:endParaRPr>
          </a:p>
          <a:p>
            <a:pPr marL="85725" marR="0" lvl="0" indent="-85725" defTabSz="914400" rtl="0" eaLnBrk="0" fontAlgn="base" latinLnBrk="0" hangingPunct="0">
              <a:spcBef>
                <a:spcPct val="0"/>
              </a:spcBef>
              <a:spcAft>
                <a:spcPts val="200"/>
              </a:spcAft>
              <a:buClrTx/>
              <a:buSzTx/>
              <a:buFont typeface="Arial" panose="020B0604020202020204" pitchFamily="34" charset="0"/>
              <a:buChar char="•"/>
            </a:pPr>
            <a:r>
              <a:rPr kumimoji="0" lang="zh-CN" altLang="en-US" sz="900" b="0" i="0" u="none" strike="noStrike" cap="none" normalizeH="0" baseline="0" dirty="0" smtClean="0">
                <a:ln>
                  <a:noFill/>
                </a:ln>
                <a:solidFill>
                  <a:srgbClr val="1F3661"/>
                </a:solidFill>
                <a:effectLst/>
                <a:latin typeface="+mn-lt"/>
                <a:cs typeface="Calibri" panose="020F0502020204030204" pitchFamily="34" charset="0"/>
              </a:rPr>
              <a:t>血糖</a:t>
            </a:r>
            <a:r>
              <a:rPr kumimoji="0" lang="zh-CN" altLang="en-US" sz="900" b="0" i="0" u="none" strike="noStrike" cap="none" normalizeH="0" baseline="0" dirty="0">
                <a:ln>
                  <a:noFill/>
                </a:ln>
                <a:solidFill>
                  <a:srgbClr val="1F3661"/>
                </a:solidFill>
                <a:effectLst/>
                <a:latin typeface="+mn-lt"/>
                <a:cs typeface="Calibri" panose="020F0502020204030204" pitchFamily="34" charset="0"/>
              </a:rPr>
              <a:t>与 </a:t>
            </a:r>
            <a:r>
              <a:rPr kumimoji="0" lang="en-US" altLang="zh-CN" sz="900" b="0" i="0" u="none" strike="noStrike" cap="none" normalizeH="0" baseline="0" dirty="0">
                <a:ln>
                  <a:noFill/>
                </a:ln>
                <a:solidFill>
                  <a:srgbClr val="1F3661"/>
                </a:solidFill>
                <a:effectLst/>
                <a:latin typeface="+mn-lt"/>
                <a:cs typeface="Calibri" panose="020F0502020204030204" pitchFamily="34" charset="0"/>
              </a:rPr>
              <a:t>HbA1c</a:t>
            </a:r>
            <a:endParaRPr kumimoji="0" lang="en-US" altLang="zh-CN" sz="900" b="0" i="0" u="none" strike="noStrike" cap="none" normalizeH="0" baseline="0" dirty="0">
              <a:ln>
                <a:noFill/>
              </a:ln>
              <a:solidFill>
                <a:srgbClr val="1F3661"/>
              </a:solidFill>
              <a:effectLst/>
              <a:latin typeface="+mn-lt"/>
            </a:endParaRPr>
          </a:p>
          <a:p>
            <a:pPr marL="85725" marR="0" lvl="0" indent="-85725" defTabSz="914400" rtl="0" eaLnBrk="0" fontAlgn="base" latinLnBrk="0" hangingPunct="0">
              <a:spcBef>
                <a:spcPct val="0"/>
              </a:spcBef>
              <a:spcAft>
                <a:spcPts val="200"/>
              </a:spcAft>
              <a:buClrTx/>
              <a:buSzTx/>
              <a:buFont typeface="Arial" panose="020B0604020202020204" pitchFamily="34" charset="0"/>
              <a:buChar char="•"/>
            </a:pPr>
            <a:r>
              <a:rPr kumimoji="0" lang="zh-CN" altLang="en-US" sz="900" b="0" i="0" u="none" strike="noStrike" cap="none" normalizeH="0" baseline="0" dirty="0" smtClean="0">
                <a:ln>
                  <a:noFill/>
                </a:ln>
                <a:solidFill>
                  <a:srgbClr val="1F3661"/>
                </a:solidFill>
                <a:effectLst/>
                <a:latin typeface="+mn-lt"/>
                <a:cs typeface="Calibri" panose="020F0502020204030204" pitchFamily="34" charset="0"/>
              </a:rPr>
              <a:t>肌</a:t>
            </a:r>
            <a:r>
              <a:rPr kumimoji="0" lang="zh-CN" altLang="en-US" sz="900" b="0" i="0" u="none" strike="noStrike" cap="none" normalizeH="0" baseline="0" dirty="0">
                <a:ln>
                  <a:noFill/>
                </a:ln>
                <a:solidFill>
                  <a:srgbClr val="1F3661"/>
                </a:solidFill>
                <a:effectLst/>
                <a:latin typeface="+mn-lt"/>
                <a:cs typeface="Calibri" panose="020F0502020204030204" pitchFamily="34" charset="0"/>
              </a:rPr>
              <a:t>酐</a:t>
            </a:r>
            <a:endParaRPr kumimoji="0" lang="zh-CN" altLang="en-US" sz="900" b="0" i="0" u="none" strike="noStrike" cap="none" normalizeH="0" baseline="0" dirty="0">
              <a:ln>
                <a:noFill/>
              </a:ln>
              <a:solidFill>
                <a:srgbClr val="1F3661"/>
              </a:solidFill>
              <a:effectLst/>
              <a:latin typeface="+mn-lt"/>
            </a:endParaRPr>
          </a:p>
          <a:p>
            <a:pPr marL="85725" marR="0" lvl="0" indent="-85725" defTabSz="914400" rtl="0" eaLnBrk="0" fontAlgn="base" latinLnBrk="0" hangingPunct="0">
              <a:spcBef>
                <a:spcPct val="0"/>
              </a:spcBef>
              <a:spcAft>
                <a:spcPts val="200"/>
              </a:spcAft>
              <a:buClrTx/>
              <a:buSzTx/>
              <a:buFont typeface="Arial" panose="020B0604020202020204" pitchFamily="34" charset="0"/>
              <a:buChar char="•"/>
            </a:pPr>
            <a:r>
              <a:rPr kumimoji="0" lang="en-US" altLang="zh-CN" sz="900" b="0" i="0" u="none" strike="noStrike" cap="none" normalizeH="0" baseline="0" dirty="0" smtClean="0">
                <a:ln>
                  <a:noFill/>
                </a:ln>
                <a:solidFill>
                  <a:srgbClr val="1F3661"/>
                </a:solidFill>
                <a:effectLst/>
                <a:latin typeface="+mn-lt"/>
                <a:cs typeface="Calibri" panose="020F0502020204030204" pitchFamily="34" charset="0"/>
              </a:rPr>
              <a:t>GFR</a:t>
            </a:r>
            <a:endParaRPr kumimoji="0" lang="en-US" altLang="zh-CN" sz="900" b="0" i="0" u="none" strike="noStrike" cap="none" normalizeH="0" baseline="0" dirty="0">
              <a:ln>
                <a:noFill/>
              </a:ln>
              <a:solidFill>
                <a:srgbClr val="1F3661"/>
              </a:solidFill>
              <a:effectLst/>
              <a:latin typeface="+mn-lt"/>
            </a:endParaRPr>
          </a:p>
          <a:p>
            <a:pPr marL="85725" marR="0" lvl="0" indent="-85725" defTabSz="914400" rtl="0" eaLnBrk="0" fontAlgn="base" latinLnBrk="0" hangingPunct="0">
              <a:spcBef>
                <a:spcPct val="0"/>
              </a:spcBef>
              <a:spcAft>
                <a:spcPts val="200"/>
              </a:spcAft>
              <a:buClrTx/>
              <a:buSzTx/>
              <a:buFont typeface="Arial" panose="020B0604020202020204" pitchFamily="34" charset="0"/>
              <a:buChar char="•"/>
            </a:pPr>
            <a:r>
              <a:rPr kumimoji="0" lang="zh-CN" altLang="en-US" sz="900" b="0" i="0" u="none" strike="noStrike" cap="none" normalizeH="0" baseline="0" dirty="0" smtClean="0">
                <a:ln>
                  <a:noFill/>
                </a:ln>
                <a:solidFill>
                  <a:srgbClr val="1F3661"/>
                </a:solidFill>
                <a:effectLst/>
                <a:latin typeface="+mn-lt"/>
                <a:cs typeface="Calibri" panose="020F0502020204030204" pitchFamily="34" charset="0"/>
              </a:rPr>
              <a:t>肝功能</a:t>
            </a:r>
            <a:r>
              <a:rPr kumimoji="0" lang="zh-CN" altLang="en-US" sz="900" b="0" i="0" u="none" strike="noStrike" cap="none" normalizeH="0" baseline="0" dirty="0">
                <a:ln>
                  <a:noFill/>
                </a:ln>
                <a:solidFill>
                  <a:srgbClr val="1F3661"/>
                </a:solidFill>
                <a:effectLst/>
                <a:latin typeface="+mn-lt"/>
                <a:cs typeface="Calibri" panose="020F0502020204030204" pitchFamily="34" charset="0"/>
              </a:rPr>
              <a:t>检查</a:t>
            </a:r>
            <a:endParaRPr kumimoji="0" lang="zh-CN" altLang="en-US" sz="900" b="0" i="0" u="none" strike="noStrike" cap="none" normalizeH="0" baseline="0" dirty="0">
              <a:ln>
                <a:noFill/>
              </a:ln>
              <a:solidFill>
                <a:srgbClr val="1F3661"/>
              </a:solidFill>
              <a:effectLst/>
              <a:latin typeface="+mn-lt"/>
            </a:endParaRPr>
          </a:p>
        </p:txBody>
      </p:sp>
      <p:sp>
        <p:nvSpPr>
          <p:cNvPr id="28" name="Text Box 11"/>
          <p:cNvSpPr txBox="1">
            <a:spLocks noChangeArrowheads="1"/>
          </p:cNvSpPr>
          <p:nvPr/>
        </p:nvSpPr>
        <p:spPr bwMode="auto">
          <a:xfrm>
            <a:off x="3212528" y="5198531"/>
            <a:ext cx="5515397" cy="1214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just" defTabSz="914400" rtl="0" eaLnBrk="0" fontAlgn="base" latinLnBrk="0" hangingPunct="0">
              <a:lnSpc>
                <a:spcPct val="130000"/>
              </a:lnSpc>
              <a:spcBef>
                <a:spcPct val="0"/>
              </a:spcBef>
              <a:spcAft>
                <a:spcPts val="1200"/>
              </a:spcAft>
              <a:buClrTx/>
              <a:buSzTx/>
              <a:buFontTx/>
              <a:buNone/>
            </a:pPr>
            <a:r>
              <a:rPr kumimoji="0" lang="zh-CN" altLang="zh-CN" sz="800" b="1" i="0" u="none" strike="noStrike" cap="none" normalizeH="0" baseline="0" dirty="0">
                <a:ln>
                  <a:noFill/>
                </a:ln>
                <a:solidFill>
                  <a:srgbClr val="000000"/>
                </a:solidFill>
                <a:effectLst/>
                <a:cs typeface="Calibri" panose="020F0502020204030204" pitchFamily="34" charset="0"/>
              </a:rPr>
              <a:t>缩写：</a:t>
            </a:r>
            <a:r>
              <a:rPr kumimoji="0" lang="en-US" altLang="zh-CN" sz="800" b="0" i="0" u="none" strike="noStrike" cap="none" normalizeH="0" baseline="0" dirty="0">
                <a:ln>
                  <a:noFill/>
                </a:ln>
                <a:solidFill>
                  <a:srgbClr val="000000"/>
                </a:solidFill>
                <a:effectLst/>
                <a:cs typeface="Calibri" panose="020F0502020204030204" pitchFamily="34" charset="0"/>
              </a:rPr>
              <a:t>HRCT</a:t>
            </a:r>
            <a:r>
              <a:rPr kumimoji="0" lang="zh-CN" altLang="en-US" sz="800" b="0" i="0" u="none" strike="noStrike" cap="none" normalizeH="0" baseline="0" dirty="0">
                <a:ln>
                  <a:noFill/>
                </a:ln>
                <a:solidFill>
                  <a:srgbClr val="000000"/>
                </a:solidFill>
                <a:effectLst/>
                <a:cs typeface="Calibri" panose="020F0502020204030204" pitchFamily="34" charset="0"/>
              </a:rPr>
              <a:t>，高分辨率计算机断层扫描；</a:t>
            </a:r>
            <a:r>
              <a:rPr kumimoji="0" lang="en-US" altLang="zh-CN" sz="800" b="0" i="0" u="none" strike="noStrike" cap="none" normalizeH="0" baseline="0" dirty="0" err="1">
                <a:ln>
                  <a:noFill/>
                </a:ln>
                <a:solidFill>
                  <a:srgbClr val="000000"/>
                </a:solidFill>
                <a:effectLst/>
                <a:cs typeface="Calibri" panose="020F0502020204030204" pitchFamily="34" charset="0"/>
              </a:rPr>
              <a:t>DLco</a:t>
            </a:r>
            <a:r>
              <a:rPr kumimoji="0" lang="zh-CN" altLang="en-US" sz="800" b="0" i="0" u="none" strike="noStrike" cap="none" normalizeH="0" baseline="0" dirty="0">
                <a:ln>
                  <a:noFill/>
                </a:ln>
                <a:solidFill>
                  <a:srgbClr val="000000"/>
                </a:solidFill>
                <a:effectLst/>
                <a:cs typeface="Calibri" panose="020F0502020204030204" pitchFamily="34" charset="0"/>
              </a:rPr>
              <a:t>，一氧化碳弥散功能；</a:t>
            </a:r>
            <a:r>
              <a:rPr kumimoji="0" lang="en-US" altLang="zh-CN" sz="800" b="0" i="0" u="none" strike="noStrike" cap="none" normalizeH="0" baseline="0" dirty="0">
                <a:ln>
                  <a:noFill/>
                </a:ln>
                <a:solidFill>
                  <a:srgbClr val="000000"/>
                </a:solidFill>
                <a:effectLst/>
                <a:cs typeface="Calibri" panose="020F0502020204030204" pitchFamily="34" charset="0"/>
              </a:rPr>
              <a:t>SpO₂</a:t>
            </a:r>
            <a:r>
              <a:rPr kumimoji="0" lang="zh-CN" altLang="en-US" sz="800" b="0" i="0" u="none" strike="noStrike" cap="none" normalizeH="0" baseline="0" dirty="0">
                <a:ln>
                  <a:noFill/>
                </a:ln>
                <a:solidFill>
                  <a:srgbClr val="000000"/>
                </a:solidFill>
                <a:effectLst/>
                <a:cs typeface="Calibri" panose="020F0502020204030204" pitchFamily="34" charset="0"/>
              </a:rPr>
              <a:t>，血氧饱和度；</a:t>
            </a:r>
            <a:r>
              <a:rPr kumimoji="0" lang="en-US" altLang="zh-CN" sz="800" b="0" i="0" u="none" strike="noStrike" cap="none" normalizeH="0" baseline="0" dirty="0">
                <a:ln>
                  <a:noFill/>
                </a:ln>
                <a:solidFill>
                  <a:srgbClr val="000000"/>
                </a:solidFill>
                <a:effectLst/>
                <a:cs typeface="Calibri" panose="020F0502020204030204" pitchFamily="34" charset="0"/>
              </a:rPr>
              <a:t>SARC-F</a:t>
            </a:r>
            <a:r>
              <a:rPr kumimoji="0" lang="zh-CN" altLang="en-US" sz="800" b="0" i="0" u="none" strike="noStrike" cap="none" normalizeH="0" baseline="0" dirty="0">
                <a:ln>
                  <a:noFill/>
                </a:ln>
                <a:solidFill>
                  <a:srgbClr val="000000"/>
                </a:solidFill>
                <a:effectLst/>
                <a:cs typeface="Calibri" panose="020F0502020204030204" pitchFamily="34" charset="0"/>
              </a:rPr>
              <a:t>，力量、步行辅助、从椅子上站起、爬楼梯和跌倒；</a:t>
            </a:r>
            <a:r>
              <a:rPr kumimoji="0" lang="en-US" altLang="zh-CN" sz="800" b="0" i="0" u="none" strike="noStrike" cap="none" normalizeH="0" baseline="0" dirty="0">
                <a:ln>
                  <a:noFill/>
                </a:ln>
                <a:solidFill>
                  <a:srgbClr val="000000"/>
                </a:solidFill>
                <a:effectLst/>
                <a:cs typeface="Calibri" panose="020F0502020204030204" pitchFamily="34" charset="0"/>
              </a:rPr>
              <a:t>DXA</a:t>
            </a:r>
            <a:r>
              <a:rPr kumimoji="0" lang="zh-CN" altLang="en-US" sz="800" b="0" i="0" u="none" strike="noStrike" cap="none" normalizeH="0" baseline="0" dirty="0">
                <a:ln>
                  <a:noFill/>
                </a:ln>
                <a:solidFill>
                  <a:srgbClr val="000000"/>
                </a:solidFill>
                <a:effectLst/>
                <a:cs typeface="Calibri" panose="020F0502020204030204" pitchFamily="34" charset="0"/>
              </a:rPr>
              <a:t>，双能</a:t>
            </a:r>
            <a:r>
              <a:rPr kumimoji="0" lang="en-US" altLang="zh-CN" sz="800" b="0" i="0" u="none" strike="noStrike" cap="none" normalizeH="0" baseline="0" dirty="0">
                <a:ln>
                  <a:noFill/>
                </a:ln>
                <a:solidFill>
                  <a:srgbClr val="000000"/>
                </a:solidFill>
                <a:effectLst/>
                <a:cs typeface="Calibri" panose="020F0502020204030204" pitchFamily="34" charset="0"/>
              </a:rPr>
              <a:t>X</a:t>
            </a:r>
            <a:r>
              <a:rPr kumimoji="0" lang="zh-CN" altLang="en-US" sz="800" b="0" i="0" u="none" strike="noStrike" cap="none" normalizeH="0" baseline="0" dirty="0">
                <a:ln>
                  <a:noFill/>
                </a:ln>
                <a:solidFill>
                  <a:srgbClr val="000000"/>
                </a:solidFill>
                <a:effectLst/>
                <a:cs typeface="Calibri" panose="020F0502020204030204" pitchFamily="34" charset="0"/>
              </a:rPr>
              <a:t>射线吸收测定法；</a:t>
            </a:r>
            <a:r>
              <a:rPr kumimoji="0" lang="en-US" altLang="zh-CN" sz="800" b="0" i="0" u="none" strike="noStrike" cap="none" normalizeH="0" baseline="0" dirty="0" err="1">
                <a:ln>
                  <a:noFill/>
                </a:ln>
                <a:solidFill>
                  <a:srgbClr val="000000"/>
                </a:solidFill>
                <a:effectLst/>
                <a:cs typeface="Calibri" panose="020F0502020204030204" pitchFamily="34" charset="0"/>
              </a:rPr>
              <a:t>mMRC</a:t>
            </a:r>
            <a:r>
              <a:rPr kumimoji="0" lang="zh-CN" altLang="en-US" sz="800" b="0" i="0" u="none" strike="noStrike" cap="none" normalizeH="0" baseline="0" dirty="0">
                <a:ln>
                  <a:noFill/>
                </a:ln>
                <a:solidFill>
                  <a:srgbClr val="000000"/>
                </a:solidFill>
                <a:effectLst/>
                <a:cs typeface="Calibri" panose="020F0502020204030204" pitchFamily="34" charset="0"/>
              </a:rPr>
              <a:t>，改良医学研究委员会呼吸困难量表；</a:t>
            </a:r>
            <a:r>
              <a:rPr kumimoji="0" lang="en-US" altLang="zh-CN" sz="800" b="0" i="0" u="none" strike="noStrike" cap="none" normalizeH="0" baseline="0" dirty="0">
                <a:ln>
                  <a:noFill/>
                </a:ln>
                <a:solidFill>
                  <a:srgbClr val="000000"/>
                </a:solidFill>
                <a:effectLst/>
                <a:cs typeface="Calibri" panose="020F0502020204030204" pitchFamily="34" charset="0"/>
              </a:rPr>
              <a:t>CAAT™</a:t>
            </a:r>
            <a:r>
              <a:rPr kumimoji="0" lang="zh-CN" altLang="en-US" sz="800" b="0" i="0" u="none" strike="noStrike" cap="none" normalizeH="0" baseline="0" dirty="0">
                <a:ln>
                  <a:noFill/>
                </a:ln>
                <a:solidFill>
                  <a:srgbClr val="000000"/>
                </a:solidFill>
                <a:effectLst/>
                <a:cs typeface="Calibri" panose="020F0502020204030204" pitchFamily="34" charset="0"/>
              </a:rPr>
              <a:t>，慢性气道评估测试；</a:t>
            </a:r>
            <a:r>
              <a:rPr kumimoji="0" lang="en-US" altLang="zh-CN" sz="800" b="0" i="0" u="none" strike="noStrike" cap="none" normalizeH="0" baseline="0" dirty="0">
                <a:ln>
                  <a:noFill/>
                </a:ln>
                <a:solidFill>
                  <a:srgbClr val="000000"/>
                </a:solidFill>
                <a:effectLst/>
                <a:cs typeface="Calibri" panose="020F0502020204030204" pitchFamily="34" charset="0"/>
              </a:rPr>
              <a:t>GFR</a:t>
            </a:r>
            <a:r>
              <a:rPr kumimoji="0" lang="zh-CN" altLang="en-US" sz="800" b="0" i="0" u="none" strike="noStrike" cap="none" normalizeH="0" baseline="0" dirty="0">
                <a:ln>
                  <a:noFill/>
                </a:ln>
                <a:solidFill>
                  <a:srgbClr val="000000"/>
                </a:solidFill>
                <a:effectLst/>
                <a:cs typeface="Calibri" panose="020F0502020204030204" pitchFamily="34" charset="0"/>
              </a:rPr>
              <a:t>，肾小球滤过率；</a:t>
            </a:r>
            <a:r>
              <a:rPr kumimoji="0" lang="en-US" altLang="zh-CN" sz="800" b="0" i="0" u="none" strike="noStrike" cap="none" normalizeH="0" baseline="0" dirty="0" err="1">
                <a:ln>
                  <a:noFill/>
                </a:ln>
                <a:solidFill>
                  <a:srgbClr val="000000"/>
                </a:solidFill>
                <a:effectLst/>
                <a:cs typeface="Calibri" panose="020F0502020204030204" pitchFamily="34" charset="0"/>
              </a:rPr>
              <a:t>NTproBNP</a:t>
            </a:r>
            <a:r>
              <a:rPr kumimoji="0" lang="zh-CN" altLang="en-US" sz="800" b="0" i="0" u="none" strike="noStrike" cap="none" normalizeH="0" baseline="0" dirty="0">
                <a:ln>
                  <a:noFill/>
                </a:ln>
                <a:solidFill>
                  <a:srgbClr val="000000"/>
                </a:solidFill>
                <a:effectLst/>
                <a:cs typeface="Calibri" panose="020F0502020204030204" pitchFamily="34" charset="0"/>
              </a:rPr>
              <a:t>，</a:t>
            </a:r>
            <a:r>
              <a:rPr kumimoji="0" lang="en-US" altLang="zh-CN" sz="800" b="0" i="0" u="none" strike="noStrike" cap="none" normalizeH="0" baseline="0" dirty="0">
                <a:ln>
                  <a:noFill/>
                </a:ln>
                <a:solidFill>
                  <a:srgbClr val="000000"/>
                </a:solidFill>
                <a:effectLst/>
                <a:cs typeface="Calibri" panose="020F0502020204030204" pitchFamily="34" charset="0"/>
              </a:rPr>
              <a:t>N </a:t>
            </a:r>
            <a:r>
              <a:rPr kumimoji="0" lang="zh-CN" altLang="en-US" sz="800" b="0" i="0" u="none" strike="noStrike" cap="none" normalizeH="0" baseline="0" dirty="0">
                <a:ln>
                  <a:noFill/>
                </a:ln>
                <a:solidFill>
                  <a:srgbClr val="000000"/>
                </a:solidFill>
                <a:effectLst/>
                <a:cs typeface="Calibri" panose="020F0502020204030204" pitchFamily="34" charset="0"/>
              </a:rPr>
              <a:t>末端脑钠肽前体；</a:t>
            </a:r>
            <a:r>
              <a:rPr kumimoji="0" lang="en-US" altLang="zh-CN" sz="800" b="0" i="0" u="none" strike="noStrike" cap="none" normalizeH="0" baseline="0" dirty="0">
                <a:ln>
                  <a:noFill/>
                </a:ln>
                <a:solidFill>
                  <a:srgbClr val="000000"/>
                </a:solidFill>
                <a:effectLst/>
                <a:cs typeface="Calibri" panose="020F0502020204030204" pitchFamily="34" charset="0"/>
              </a:rPr>
              <a:t>6MWD</a:t>
            </a:r>
            <a:r>
              <a:rPr kumimoji="0" lang="zh-CN" altLang="en-US" sz="800" b="0" i="0" u="none" strike="noStrike" cap="none" normalizeH="0" baseline="0" dirty="0">
                <a:ln>
                  <a:noFill/>
                </a:ln>
                <a:solidFill>
                  <a:srgbClr val="000000"/>
                </a:solidFill>
                <a:effectLst/>
                <a:cs typeface="Calibri" panose="020F0502020204030204" pitchFamily="34" charset="0"/>
              </a:rPr>
              <a:t>，</a:t>
            </a:r>
            <a:r>
              <a:rPr kumimoji="0" lang="en-US" altLang="zh-CN" sz="800" b="0" i="0" u="none" strike="noStrike" cap="none" normalizeH="0" baseline="0" dirty="0">
                <a:ln>
                  <a:noFill/>
                </a:ln>
                <a:solidFill>
                  <a:srgbClr val="000000"/>
                </a:solidFill>
                <a:effectLst/>
                <a:cs typeface="Calibri" panose="020F0502020204030204" pitchFamily="34" charset="0"/>
              </a:rPr>
              <a:t>6</a:t>
            </a:r>
            <a:r>
              <a:rPr kumimoji="0" lang="zh-CN" altLang="en-US" sz="800" b="0" i="0" u="none" strike="noStrike" cap="none" normalizeH="0" baseline="0" dirty="0">
                <a:ln>
                  <a:noFill/>
                </a:ln>
                <a:solidFill>
                  <a:srgbClr val="000000"/>
                </a:solidFill>
                <a:effectLst/>
                <a:cs typeface="Calibri" panose="020F0502020204030204" pitchFamily="34" charset="0"/>
              </a:rPr>
              <a:t>分钟步行距离测试；</a:t>
            </a:r>
            <a:r>
              <a:rPr kumimoji="0" lang="en-US" altLang="zh-CN" sz="800" b="0" i="0" u="none" strike="noStrike" cap="none" normalizeH="0" baseline="0" dirty="0">
                <a:ln>
                  <a:noFill/>
                </a:ln>
                <a:solidFill>
                  <a:srgbClr val="000000"/>
                </a:solidFill>
                <a:effectLst/>
                <a:cs typeface="Calibri" panose="020F0502020204030204" pitchFamily="34" charset="0"/>
              </a:rPr>
              <a:t>HbA1c</a:t>
            </a:r>
            <a:r>
              <a:rPr kumimoji="0" lang="zh-CN" altLang="en-US" sz="800" b="0" i="0" u="none" strike="noStrike" cap="none" normalizeH="0" baseline="0" dirty="0">
                <a:ln>
                  <a:noFill/>
                </a:ln>
                <a:solidFill>
                  <a:srgbClr val="000000"/>
                </a:solidFill>
                <a:effectLst/>
                <a:cs typeface="Calibri" panose="020F0502020204030204" pitchFamily="34" charset="0"/>
              </a:rPr>
              <a:t>，糖化血红蛋白</a:t>
            </a:r>
            <a:r>
              <a:rPr kumimoji="0" lang="en-US" altLang="zh-CN" sz="800" b="0" i="0" u="none" strike="noStrike" cap="none" normalizeH="0" baseline="0" dirty="0">
                <a:ln>
                  <a:noFill/>
                </a:ln>
                <a:solidFill>
                  <a:srgbClr val="000000"/>
                </a:solidFill>
                <a:effectLst/>
                <a:cs typeface="Calibri" panose="020F0502020204030204" pitchFamily="34" charset="0"/>
              </a:rPr>
              <a:t>A1c</a:t>
            </a:r>
            <a:r>
              <a:rPr kumimoji="0" lang="zh-CN" altLang="en-US" sz="800" b="0" i="0" u="none" strike="noStrike" cap="none" normalizeH="0" baseline="0" dirty="0">
                <a:ln>
                  <a:noFill/>
                </a:ln>
                <a:solidFill>
                  <a:srgbClr val="000000"/>
                </a:solidFill>
                <a:effectLst/>
                <a:cs typeface="Calibri" panose="020F0502020204030204" pitchFamily="34" charset="0"/>
              </a:rPr>
              <a:t>测试；</a:t>
            </a:r>
            <a:r>
              <a:rPr kumimoji="0" lang="en-US" altLang="zh-CN" sz="800" b="0" i="0" u="none" strike="noStrike" cap="none" normalizeH="0" baseline="0" dirty="0">
                <a:ln>
                  <a:noFill/>
                </a:ln>
                <a:solidFill>
                  <a:srgbClr val="000000"/>
                </a:solidFill>
                <a:effectLst/>
                <a:cs typeface="Calibri" panose="020F0502020204030204" pitchFamily="34" charset="0"/>
              </a:rPr>
              <a:t>PHQ-2</a:t>
            </a:r>
            <a:r>
              <a:rPr kumimoji="0" lang="zh-CN" altLang="en-US" sz="800" b="0" i="0" u="none" strike="noStrike" cap="none" normalizeH="0" baseline="0" dirty="0">
                <a:ln>
                  <a:noFill/>
                </a:ln>
                <a:solidFill>
                  <a:srgbClr val="000000"/>
                </a:solidFill>
                <a:effectLst/>
                <a:cs typeface="Calibri" panose="020F0502020204030204" pitchFamily="34" charset="0"/>
              </a:rPr>
              <a:t>，患者健康问卷</a:t>
            </a:r>
            <a:r>
              <a:rPr kumimoji="0" lang="en-US" altLang="zh-CN" sz="800" b="0" i="0" u="none" strike="noStrike" cap="none" normalizeH="0" baseline="0" dirty="0">
                <a:ln>
                  <a:noFill/>
                </a:ln>
                <a:solidFill>
                  <a:srgbClr val="000000"/>
                </a:solidFill>
                <a:effectLst/>
                <a:cs typeface="Calibri" panose="020F0502020204030204" pitchFamily="34" charset="0"/>
              </a:rPr>
              <a:t>-2</a:t>
            </a:r>
            <a:r>
              <a:rPr kumimoji="0" lang="zh-CN" altLang="en-US" sz="800" b="0" i="0" u="none" strike="noStrike" cap="none" normalizeH="0" baseline="0" dirty="0">
                <a:ln>
                  <a:noFill/>
                </a:ln>
                <a:solidFill>
                  <a:srgbClr val="000000"/>
                </a:solidFill>
                <a:effectLst/>
                <a:cs typeface="Calibri" panose="020F0502020204030204" pitchFamily="34" charset="0"/>
              </a:rPr>
              <a:t>；</a:t>
            </a:r>
            <a:r>
              <a:rPr kumimoji="0" lang="en-US" altLang="zh-CN" sz="800" b="0" i="0" u="none" strike="noStrike" cap="none" normalizeH="0" baseline="0" dirty="0">
                <a:ln>
                  <a:noFill/>
                </a:ln>
                <a:solidFill>
                  <a:srgbClr val="000000"/>
                </a:solidFill>
                <a:effectLst/>
                <a:cs typeface="Calibri" panose="020F0502020204030204" pitchFamily="34" charset="0"/>
              </a:rPr>
              <a:t>GAD-2</a:t>
            </a:r>
            <a:r>
              <a:rPr kumimoji="0" lang="zh-CN" altLang="en-US" sz="800" b="0" i="0" u="none" strike="noStrike" cap="none" normalizeH="0" baseline="0" dirty="0">
                <a:ln>
                  <a:noFill/>
                </a:ln>
                <a:solidFill>
                  <a:srgbClr val="000000"/>
                </a:solidFill>
                <a:effectLst/>
                <a:cs typeface="Calibri" panose="020F0502020204030204" pitchFamily="34" charset="0"/>
              </a:rPr>
              <a:t>，广泛性焦虑障碍量表</a:t>
            </a:r>
            <a:r>
              <a:rPr kumimoji="0" lang="en-US" altLang="zh-CN" sz="800" b="0" i="0" u="none" strike="noStrike" cap="none" normalizeH="0" baseline="0" dirty="0">
                <a:ln>
                  <a:noFill/>
                </a:ln>
                <a:solidFill>
                  <a:srgbClr val="000000"/>
                </a:solidFill>
                <a:effectLst/>
                <a:cs typeface="Calibri" panose="020F0502020204030204" pitchFamily="34" charset="0"/>
              </a:rPr>
              <a:t>-2</a:t>
            </a:r>
            <a:r>
              <a:rPr kumimoji="0" lang="zh-CN" altLang="en-US" sz="800" b="0" i="0" u="none" strike="noStrike" cap="none" normalizeH="0" baseline="0" dirty="0">
                <a:ln>
                  <a:noFill/>
                </a:ln>
                <a:solidFill>
                  <a:srgbClr val="000000"/>
                </a:solidFill>
                <a:effectLst/>
                <a:cs typeface="Calibri" panose="020F0502020204030204" pitchFamily="34" charset="0"/>
              </a:rPr>
              <a:t>。</a:t>
            </a:r>
            <a:endParaRPr kumimoji="0" lang="zh-CN" altLang="en-US" sz="800" b="0" i="0" u="none" strike="noStrike" cap="none" normalizeH="0" baseline="0" dirty="0">
              <a:ln>
                <a:noFill/>
              </a:ln>
              <a:solidFill>
                <a:schemeClr val="tx1"/>
              </a:solidFill>
              <a:effectLst/>
            </a:endParaRPr>
          </a:p>
          <a:p>
            <a:pPr marL="0" marR="0" lvl="0" indent="0" algn="just" defTabSz="914400" rtl="0" eaLnBrk="0" fontAlgn="base" latinLnBrk="0" hangingPunct="0">
              <a:lnSpc>
                <a:spcPct val="130000"/>
              </a:lnSpc>
              <a:spcBef>
                <a:spcPct val="0"/>
              </a:spcBef>
              <a:spcAft>
                <a:spcPts val="1200"/>
              </a:spcAft>
              <a:buClrTx/>
              <a:buSzTx/>
              <a:buFontTx/>
              <a:buNone/>
            </a:pPr>
            <a:r>
              <a:rPr kumimoji="0" lang="zh-CN" altLang="en-US" sz="700" b="1" i="0" u="none" strike="noStrike" cap="none" normalizeH="0" baseline="0" dirty="0" smtClean="0">
                <a:ln>
                  <a:noFill/>
                </a:ln>
                <a:solidFill>
                  <a:srgbClr val="000000"/>
                </a:solidFill>
                <a:effectLst/>
                <a:cs typeface="Calibri" panose="020F0502020204030204" pitchFamily="34" charset="0"/>
              </a:rPr>
              <a:t>改编</a:t>
            </a:r>
            <a:r>
              <a:rPr kumimoji="0" lang="zh-CN" altLang="en-US" sz="700" b="1" i="0" u="none" strike="noStrike" cap="none" normalizeH="0" baseline="0" dirty="0">
                <a:ln>
                  <a:noFill/>
                </a:ln>
                <a:solidFill>
                  <a:srgbClr val="000000"/>
                </a:solidFill>
                <a:effectLst/>
                <a:cs typeface="Calibri" panose="020F0502020204030204" pitchFamily="34" charset="0"/>
              </a:rPr>
              <a:t>自</a:t>
            </a:r>
            <a:r>
              <a:rPr kumimoji="0" lang="en-US" altLang="zh-CN" sz="700" b="1" i="0" u="none" strike="noStrike" cap="none" normalizeH="0" baseline="0" dirty="0">
                <a:ln>
                  <a:noFill/>
                </a:ln>
                <a:solidFill>
                  <a:srgbClr val="000000"/>
                </a:solidFill>
                <a:effectLst/>
                <a:cs typeface="Calibri" panose="020F0502020204030204" pitchFamily="34" charset="0"/>
              </a:rPr>
              <a:t>: </a:t>
            </a:r>
            <a:r>
              <a:rPr kumimoji="0" lang="en-US" altLang="zh-CN" sz="700" b="0" i="0" u="none" strike="noStrike" cap="none" normalizeH="0" baseline="0" dirty="0">
                <a:ln>
                  <a:noFill/>
                </a:ln>
                <a:solidFill>
                  <a:srgbClr val="000000"/>
                </a:solidFill>
                <a:effectLst/>
                <a:cs typeface="Calibri" panose="020F0502020204030204" pitchFamily="34" charset="0"/>
              </a:rPr>
              <a:t>Celli BR, Fabbri LM, Yohannes AM, Hawkins NM, Criner GJ, Bon J, Humbert M, Jenkins CR, Pantoni L, Papi A, Quint JK, Sethi S, Stolz D, Agusti A, Sin DD. A person-</a:t>
            </a:r>
            <a:r>
              <a:rPr kumimoji="0" lang="en-US" altLang="zh-CN" sz="700" b="0" i="0" u="none" strike="noStrike" cap="none" normalizeH="0" baseline="0" dirty="0" err="1">
                <a:ln>
                  <a:noFill/>
                </a:ln>
                <a:solidFill>
                  <a:srgbClr val="000000"/>
                </a:solidFill>
                <a:effectLst/>
                <a:cs typeface="Calibri" panose="020F0502020204030204" pitchFamily="34" charset="0"/>
              </a:rPr>
              <a:t>centred</a:t>
            </a:r>
            <a:r>
              <a:rPr kumimoji="0" lang="en-US" altLang="zh-CN" sz="700" b="0" i="0" u="none" strike="noStrike" cap="none" normalizeH="0" baseline="0" dirty="0">
                <a:ln>
                  <a:noFill/>
                </a:ln>
                <a:solidFill>
                  <a:srgbClr val="000000"/>
                </a:solidFill>
                <a:effectLst/>
                <a:cs typeface="Calibri" panose="020F0502020204030204" pitchFamily="34" charset="0"/>
              </a:rPr>
              <a:t> clinical approach to the multimorbid patient with COPD. </a:t>
            </a:r>
            <a:r>
              <a:rPr kumimoji="0" lang="en-US" altLang="zh-CN" sz="700" b="0" i="0" u="none" strike="noStrike" cap="none" normalizeH="0" baseline="0" dirty="0" err="1">
                <a:ln>
                  <a:noFill/>
                </a:ln>
                <a:solidFill>
                  <a:srgbClr val="000000"/>
                </a:solidFill>
                <a:effectLst/>
                <a:cs typeface="Calibri" panose="020F0502020204030204" pitchFamily="34" charset="0"/>
              </a:rPr>
              <a:t>Eur</a:t>
            </a:r>
            <a:r>
              <a:rPr kumimoji="0" lang="en-US" altLang="zh-CN" sz="700" b="0" i="0" u="none" strike="noStrike" cap="none" normalizeH="0" baseline="0" dirty="0">
                <a:ln>
                  <a:noFill/>
                </a:ln>
                <a:solidFill>
                  <a:srgbClr val="000000"/>
                </a:solidFill>
                <a:effectLst/>
                <a:cs typeface="Calibri" panose="020F0502020204030204" pitchFamily="34" charset="0"/>
              </a:rPr>
              <a:t> J Intern Med. 2025 Aug 12:106424. </a:t>
            </a:r>
            <a:r>
              <a:rPr kumimoji="0" lang="en-US" altLang="zh-CN" sz="700" b="0" i="0" u="none" strike="noStrike" cap="none" normalizeH="0" baseline="0" dirty="0" err="1">
                <a:ln>
                  <a:noFill/>
                </a:ln>
                <a:solidFill>
                  <a:srgbClr val="000000"/>
                </a:solidFill>
                <a:effectLst/>
                <a:cs typeface="Calibri" panose="020F0502020204030204" pitchFamily="34" charset="0"/>
              </a:rPr>
              <a:t>doi</a:t>
            </a:r>
            <a:r>
              <a:rPr kumimoji="0" lang="en-US" altLang="zh-CN" sz="700" b="0" i="0" u="none" strike="noStrike" cap="none" normalizeH="0" baseline="0" dirty="0">
                <a:ln>
                  <a:noFill/>
                </a:ln>
                <a:solidFill>
                  <a:srgbClr val="000000"/>
                </a:solidFill>
                <a:effectLst/>
                <a:cs typeface="Calibri" panose="020F0502020204030204" pitchFamily="34" charset="0"/>
              </a:rPr>
              <a:t>: 10.1016/j.ejim.2025.07.020.</a:t>
            </a:r>
            <a:endParaRPr kumimoji="0" lang="en-US" altLang="zh-CN" sz="700" b="0" i="0" u="none" strike="noStrike" cap="none" normalizeH="0" baseline="0" dirty="0">
              <a:ln>
                <a:noFill/>
              </a:ln>
              <a:solidFill>
                <a:schemeClr val="tx1"/>
              </a:solidFill>
              <a:effectLst/>
            </a:endParaRPr>
          </a:p>
        </p:txBody>
      </p:sp>
      <p:grpSp>
        <p:nvGrpSpPr>
          <p:cNvPr id="20" name="Group 5"/>
          <p:cNvGrpSpPr/>
          <p:nvPr/>
        </p:nvGrpSpPr>
        <p:grpSpPr>
          <a:xfrm>
            <a:off x="10539080" y="0"/>
            <a:ext cx="1652920" cy="1699260"/>
            <a:chOff x="5105399" y="0"/>
            <a:chExt cx="1652920" cy="1699260"/>
          </a:xfrm>
        </p:grpSpPr>
        <p:pic>
          <p:nvPicPr>
            <p:cNvPr id="29"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30"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31"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32" name="Group 9"/>
          <p:cNvGrpSpPr/>
          <p:nvPr/>
        </p:nvGrpSpPr>
        <p:grpSpPr>
          <a:xfrm>
            <a:off x="10446950" y="0"/>
            <a:ext cx="1745050" cy="1652322"/>
            <a:chOff x="10446950" y="0"/>
            <a:chExt cx="1745050" cy="1652322"/>
          </a:xfrm>
        </p:grpSpPr>
        <p:pic>
          <p:nvPicPr>
            <p:cNvPr id="33"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34"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35" name="Group 19"/>
          <p:cNvGrpSpPr/>
          <p:nvPr/>
        </p:nvGrpSpPr>
        <p:grpSpPr>
          <a:xfrm>
            <a:off x="10240225" y="0"/>
            <a:ext cx="1951774" cy="1885964"/>
            <a:chOff x="10240225" y="0"/>
            <a:chExt cx="1951774" cy="1885964"/>
          </a:xfrm>
        </p:grpSpPr>
        <p:pic>
          <p:nvPicPr>
            <p:cNvPr id="36"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37"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38"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6.1 lists some of the main AI models"/>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3" name="Title 2"/>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rPr>
              <a:t>Principal AI Models</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2783093" y="438467"/>
            <a:ext cx="6625812" cy="5981065"/>
          </a:xfrm>
          <a:prstGeom prst="rect">
            <a:avLst/>
          </a:prstGeom>
          <a:ln>
            <a:noFill/>
          </a:ln>
        </p:spPr>
      </p:pic>
      <p:sp>
        <p:nvSpPr>
          <p:cNvPr id="20" name="文本框 554"/>
          <p:cNvSpPr txBox="1"/>
          <p:nvPr/>
        </p:nvSpPr>
        <p:spPr>
          <a:xfrm>
            <a:off x="5531485" y="1614172"/>
            <a:ext cx="3535680" cy="1538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85725" indent="-85725" algn="l">
              <a:spcAft>
                <a:spcPts val="0"/>
              </a:spcAft>
              <a:buClr>
                <a:srgbClr val="E8A900"/>
              </a:buClr>
              <a:buFont typeface="Arial" panose="020B0604020202020204" pitchFamily="34" charset="0"/>
              <a:buChar char="•"/>
            </a:pPr>
            <a:r>
              <a:rPr lang="zh-CN" sz="1000" kern="1050" dirty="0" smtClean="0">
                <a:effectLst/>
                <a:cs typeface="Calibri" panose="020F0502020204030204"/>
              </a:rPr>
              <a:t>通过</a:t>
            </a:r>
            <a:r>
              <a:rPr lang="zh-CN" sz="1000" kern="1050" dirty="0">
                <a:effectLst/>
                <a:cs typeface="Calibri" panose="020F0502020204030204"/>
              </a:rPr>
              <a:t>算法从数据中学习模式，无需显式编程</a:t>
            </a:r>
            <a:endParaRPr lang="zh-CN" sz="1050" kern="1050" dirty="0">
              <a:effectLst/>
            </a:endParaRPr>
          </a:p>
        </p:txBody>
      </p:sp>
      <p:sp>
        <p:nvSpPr>
          <p:cNvPr id="21" name="文本框 555"/>
          <p:cNvSpPr txBox="1"/>
          <p:nvPr/>
        </p:nvSpPr>
        <p:spPr>
          <a:xfrm>
            <a:off x="3162935" y="799782"/>
            <a:ext cx="2233930" cy="2457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0"/>
              </a:spcAft>
            </a:pPr>
            <a:r>
              <a:rPr lang="zh-CN" sz="1600" b="1" kern="1050" dirty="0">
                <a:solidFill>
                  <a:srgbClr val="FFFFFF"/>
                </a:solidFill>
                <a:effectLst/>
                <a:cs typeface="Calibri" panose="020F0502020204030204"/>
              </a:rPr>
              <a:t>主要</a:t>
            </a:r>
            <a:r>
              <a:rPr lang="en-US" altLang="zh-CN" sz="1600" b="1" kern="1050" dirty="0">
                <a:solidFill>
                  <a:srgbClr val="FFFFFF"/>
                </a:solidFill>
                <a:effectLst/>
                <a:cs typeface="Calibri" panose="020F0502020204030204"/>
              </a:rPr>
              <a:t> </a:t>
            </a:r>
            <a:r>
              <a:rPr lang="en-US" sz="1600" b="1" kern="1050" dirty="0">
                <a:solidFill>
                  <a:srgbClr val="FFFFFF"/>
                </a:solidFill>
                <a:effectLst/>
              </a:rPr>
              <a:t>AI </a:t>
            </a:r>
            <a:r>
              <a:rPr lang="zh-CN" sz="1600" b="1" kern="1050" dirty="0">
                <a:solidFill>
                  <a:srgbClr val="FFFFFF"/>
                </a:solidFill>
                <a:effectLst/>
                <a:cs typeface="Calibri" panose="020F0502020204030204"/>
              </a:rPr>
              <a:t>模型</a:t>
            </a:r>
            <a:endParaRPr lang="zh-CN" sz="1050" kern="1050" dirty="0">
              <a:effectLst/>
            </a:endParaRPr>
          </a:p>
        </p:txBody>
      </p:sp>
      <p:sp>
        <p:nvSpPr>
          <p:cNvPr id="22" name="文本框 556"/>
          <p:cNvSpPr txBox="1"/>
          <p:nvPr/>
        </p:nvSpPr>
        <p:spPr>
          <a:xfrm>
            <a:off x="3256280" y="1614172"/>
            <a:ext cx="2046605" cy="1692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0"/>
              </a:spcAft>
            </a:pPr>
            <a:r>
              <a:rPr lang="zh-CN" sz="1100" b="1" kern="1050" dirty="0">
                <a:solidFill>
                  <a:srgbClr val="1F3661"/>
                </a:solidFill>
                <a:effectLst/>
                <a:cs typeface="Calibri" panose="020F0502020204030204"/>
              </a:rPr>
              <a:t>机器学习（</a:t>
            </a:r>
            <a:r>
              <a:rPr lang="en-US" sz="1100" b="1" kern="1050" dirty="0">
                <a:solidFill>
                  <a:srgbClr val="1F3661"/>
                </a:solidFill>
                <a:effectLst/>
              </a:rPr>
              <a:t>ML</a:t>
            </a:r>
            <a:r>
              <a:rPr lang="zh-CN" sz="1100" b="1" kern="1050" dirty="0">
                <a:solidFill>
                  <a:srgbClr val="1F3661"/>
                </a:solidFill>
                <a:effectLst/>
                <a:cs typeface="Calibri" panose="020F0502020204030204"/>
              </a:rPr>
              <a:t>）</a:t>
            </a:r>
            <a:endParaRPr lang="zh-CN" sz="1050" kern="1050" dirty="0">
              <a:solidFill>
                <a:srgbClr val="1F3661"/>
              </a:solidFill>
              <a:effectLst/>
            </a:endParaRPr>
          </a:p>
        </p:txBody>
      </p:sp>
      <p:sp>
        <p:nvSpPr>
          <p:cNvPr id="23" name="文本框 622"/>
          <p:cNvSpPr txBox="1"/>
          <p:nvPr/>
        </p:nvSpPr>
        <p:spPr>
          <a:xfrm>
            <a:off x="8505190" y="988062"/>
            <a:ext cx="622935" cy="16158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0"/>
              </a:spcAft>
            </a:pPr>
            <a:r>
              <a:rPr lang="zh-CN" sz="1050" b="1" kern="1050" dirty="0">
                <a:solidFill>
                  <a:srgbClr val="FFFFFF"/>
                </a:solidFill>
                <a:effectLst/>
                <a:cs typeface="Calibri" panose="020F0502020204030204"/>
              </a:rPr>
              <a:t>图</a:t>
            </a:r>
            <a:r>
              <a:rPr lang="en-US" sz="1050" b="1" kern="1050" dirty="0">
                <a:solidFill>
                  <a:srgbClr val="FFFFFF"/>
                </a:solidFill>
                <a:effectLst/>
              </a:rPr>
              <a:t>6.1</a:t>
            </a:r>
            <a:endParaRPr lang="zh-CN" sz="1050" kern="1050" dirty="0">
              <a:effectLst/>
            </a:endParaRPr>
          </a:p>
        </p:txBody>
      </p:sp>
      <p:sp>
        <p:nvSpPr>
          <p:cNvPr id="24" name="文本框 784"/>
          <p:cNvSpPr txBox="1"/>
          <p:nvPr/>
        </p:nvSpPr>
        <p:spPr>
          <a:xfrm>
            <a:off x="3256280" y="2046608"/>
            <a:ext cx="2046605" cy="1692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0"/>
              </a:spcAft>
            </a:pPr>
            <a:r>
              <a:rPr lang="zh-CN" sz="1100" b="1" kern="1050" dirty="0">
                <a:solidFill>
                  <a:srgbClr val="1F3661"/>
                </a:solidFill>
                <a:effectLst/>
                <a:cs typeface="Calibri" panose="020F0502020204030204"/>
              </a:rPr>
              <a:t>监督学习</a:t>
            </a:r>
            <a:endParaRPr lang="zh-CN" sz="1050" kern="1050" dirty="0">
              <a:solidFill>
                <a:srgbClr val="1F3661"/>
              </a:solidFill>
              <a:effectLst/>
            </a:endParaRPr>
          </a:p>
        </p:txBody>
      </p:sp>
      <p:sp>
        <p:nvSpPr>
          <p:cNvPr id="25" name="文本框 785"/>
          <p:cNvSpPr txBox="1"/>
          <p:nvPr/>
        </p:nvSpPr>
        <p:spPr>
          <a:xfrm>
            <a:off x="3256280" y="2386333"/>
            <a:ext cx="2046605" cy="1692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0"/>
              </a:spcAft>
            </a:pPr>
            <a:r>
              <a:rPr lang="zh-CN" sz="1100" b="1" kern="1050" dirty="0">
                <a:solidFill>
                  <a:srgbClr val="1F3661"/>
                </a:solidFill>
                <a:effectLst/>
                <a:cs typeface="Calibri" panose="020F0502020204030204"/>
              </a:rPr>
              <a:t>无监督学习</a:t>
            </a:r>
            <a:endParaRPr lang="zh-CN" sz="1050" kern="1050" dirty="0">
              <a:solidFill>
                <a:srgbClr val="1F3661"/>
              </a:solidFill>
              <a:effectLst/>
            </a:endParaRPr>
          </a:p>
        </p:txBody>
      </p:sp>
      <p:sp>
        <p:nvSpPr>
          <p:cNvPr id="26" name="文本框 786"/>
          <p:cNvSpPr txBox="1"/>
          <p:nvPr/>
        </p:nvSpPr>
        <p:spPr>
          <a:xfrm>
            <a:off x="3256280" y="2737581"/>
            <a:ext cx="2046605" cy="1692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0"/>
              </a:spcAft>
            </a:pPr>
            <a:r>
              <a:rPr lang="zh-CN" sz="1100" b="1" kern="1050" dirty="0">
                <a:solidFill>
                  <a:srgbClr val="1F3661"/>
                </a:solidFill>
                <a:effectLst/>
                <a:cs typeface="Calibri" panose="020F0502020204030204"/>
              </a:rPr>
              <a:t>强化学习（</a:t>
            </a:r>
            <a:r>
              <a:rPr lang="en-US" sz="1100" b="1" kern="1050" dirty="0">
                <a:solidFill>
                  <a:srgbClr val="1F3661"/>
                </a:solidFill>
                <a:effectLst/>
              </a:rPr>
              <a:t>RL</a:t>
            </a:r>
            <a:r>
              <a:rPr lang="zh-CN" sz="1100" b="1" kern="1050" dirty="0">
                <a:solidFill>
                  <a:srgbClr val="1F3661"/>
                </a:solidFill>
                <a:effectLst/>
                <a:cs typeface="Calibri" panose="020F0502020204030204"/>
              </a:rPr>
              <a:t>）</a:t>
            </a:r>
            <a:endParaRPr lang="zh-CN" sz="1050" kern="1050" dirty="0">
              <a:solidFill>
                <a:srgbClr val="1F3661"/>
              </a:solidFill>
              <a:effectLst/>
            </a:endParaRPr>
          </a:p>
        </p:txBody>
      </p:sp>
      <p:sp>
        <p:nvSpPr>
          <p:cNvPr id="27" name="文本框 787"/>
          <p:cNvSpPr txBox="1"/>
          <p:nvPr/>
        </p:nvSpPr>
        <p:spPr>
          <a:xfrm>
            <a:off x="3256280" y="3054991"/>
            <a:ext cx="2046605" cy="1692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0"/>
              </a:spcAft>
            </a:pPr>
            <a:r>
              <a:rPr lang="zh-CN" sz="1100" b="1" kern="1050" dirty="0">
                <a:solidFill>
                  <a:srgbClr val="1F3661"/>
                </a:solidFill>
                <a:effectLst/>
                <a:cs typeface="Calibri" panose="020F0502020204030204"/>
              </a:rPr>
              <a:t>深度学习（</a:t>
            </a:r>
            <a:r>
              <a:rPr lang="en-US" sz="1100" b="1" kern="1050" dirty="0">
                <a:solidFill>
                  <a:srgbClr val="1F3661"/>
                </a:solidFill>
                <a:effectLst/>
              </a:rPr>
              <a:t>DL</a:t>
            </a:r>
            <a:r>
              <a:rPr lang="zh-CN" sz="1100" b="1" kern="1050" dirty="0">
                <a:solidFill>
                  <a:srgbClr val="1F3661"/>
                </a:solidFill>
                <a:effectLst/>
                <a:cs typeface="Calibri" panose="020F0502020204030204"/>
              </a:rPr>
              <a:t>）</a:t>
            </a:r>
            <a:endParaRPr lang="zh-CN" sz="1050" kern="1050" dirty="0">
              <a:solidFill>
                <a:srgbClr val="1F3661"/>
              </a:solidFill>
              <a:effectLst/>
            </a:endParaRPr>
          </a:p>
        </p:txBody>
      </p:sp>
      <p:sp>
        <p:nvSpPr>
          <p:cNvPr id="28" name="文本框 788"/>
          <p:cNvSpPr txBox="1"/>
          <p:nvPr/>
        </p:nvSpPr>
        <p:spPr>
          <a:xfrm>
            <a:off x="3256280" y="3533464"/>
            <a:ext cx="2046605" cy="1692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0"/>
              </a:spcAft>
            </a:pPr>
            <a:r>
              <a:rPr lang="zh-CN" sz="1100" b="1" kern="1050" dirty="0">
                <a:solidFill>
                  <a:srgbClr val="1F3661"/>
                </a:solidFill>
                <a:effectLst/>
                <a:cs typeface="Calibri" panose="020F0502020204030204"/>
              </a:rPr>
              <a:t>神经网络（</a:t>
            </a:r>
            <a:r>
              <a:rPr lang="en-US" sz="1100" b="1" kern="1050" dirty="0">
                <a:solidFill>
                  <a:srgbClr val="1F3661"/>
                </a:solidFill>
                <a:effectLst/>
              </a:rPr>
              <a:t>NN</a:t>
            </a:r>
            <a:r>
              <a:rPr lang="zh-CN" sz="1100" b="1" kern="1050" dirty="0">
                <a:solidFill>
                  <a:srgbClr val="1F3661"/>
                </a:solidFill>
                <a:effectLst/>
                <a:cs typeface="Calibri" panose="020F0502020204030204"/>
              </a:rPr>
              <a:t>）</a:t>
            </a:r>
            <a:endParaRPr lang="zh-CN" sz="1050" kern="1050" dirty="0">
              <a:solidFill>
                <a:srgbClr val="1F3661"/>
              </a:solidFill>
              <a:effectLst/>
            </a:endParaRPr>
          </a:p>
        </p:txBody>
      </p:sp>
      <p:sp>
        <p:nvSpPr>
          <p:cNvPr id="29" name="文本框 789"/>
          <p:cNvSpPr txBox="1"/>
          <p:nvPr/>
        </p:nvSpPr>
        <p:spPr>
          <a:xfrm>
            <a:off x="3256280" y="4020193"/>
            <a:ext cx="2046605" cy="1692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0"/>
              </a:spcAft>
            </a:pPr>
            <a:r>
              <a:rPr lang="zh-CN" sz="1100" b="1" kern="1050" dirty="0">
                <a:solidFill>
                  <a:srgbClr val="1F3661"/>
                </a:solidFill>
                <a:effectLst/>
                <a:cs typeface="Calibri" panose="020F0502020204030204"/>
              </a:rPr>
              <a:t>自然语言处理（</a:t>
            </a:r>
            <a:r>
              <a:rPr lang="en-US" sz="1100" b="1" kern="1050" dirty="0">
                <a:solidFill>
                  <a:srgbClr val="1F3661"/>
                </a:solidFill>
                <a:effectLst/>
              </a:rPr>
              <a:t>NLP</a:t>
            </a:r>
            <a:r>
              <a:rPr lang="zh-CN" sz="1100" b="1" kern="1050" dirty="0">
                <a:solidFill>
                  <a:srgbClr val="1F3661"/>
                </a:solidFill>
                <a:effectLst/>
                <a:cs typeface="Calibri" panose="020F0502020204030204"/>
              </a:rPr>
              <a:t>）</a:t>
            </a:r>
            <a:endParaRPr lang="zh-CN" sz="1050" kern="1050" dirty="0">
              <a:solidFill>
                <a:srgbClr val="1F3661"/>
              </a:solidFill>
              <a:effectLst/>
            </a:endParaRPr>
          </a:p>
        </p:txBody>
      </p:sp>
      <p:sp>
        <p:nvSpPr>
          <p:cNvPr id="30" name="文本框 790"/>
          <p:cNvSpPr txBox="1"/>
          <p:nvPr/>
        </p:nvSpPr>
        <p:spPr>
          <a:xfrm>
            <a:off x="3256280" y="4506921"/>
            <a:ext cx="2046605" cy="1692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0"/>
              </a:spcAft>
            </a:pPr>
            <a:r>
              <a:rPr lang="zh-CN" sz="1100" b="1" kern="1050" dirty="0">
                <a:solidFill>
                  <a:srgbClr val="1F3661"/>
                </a:solidFill>
                <a:effectLst/>
                <a:cs typeface="Calibri" panose="020F0502020204030204"/>
              </a:rPr>
              <a:t>大语言模型（</a:t>
            </a:r>
            <a:r>
              <a:rPr lang="en-US" sz="1100" b="1" kern="1050" dirty="0">
                <a:solidFill>
                  <a:srgbClr val="1F3661"/>
                </a:solidFill>
                <a:effectLst/>
              </a:rPr>
              <a:t>LLM</a:t>
            </a:r>
            <a:r>
              <a:rPr lang="zh-CN" sz="1100" b="1" kern="1050" dirty="0">
                <a:solidFill>
                  <a:srgbClr val="1F3661"/>
                </a:solidFill>
                <a:effectLst/>
                <a:cs typeface="Calibri" panose="020F0502020204030204"/>
              </a:rPr>
              <a:t>）</a:t>
            </a:r>
            <a:endParaRPr lang="zh-CN" sz="1050" kern="1050" dirty="0">
              <a:solidFill>
                <a:srgbClr val="1F3661"/>
              </a:solidFill>
              <a:effectLst/>
            </a:endParaRPr>
          </a:p>
        </p:txBody>
      </p:sp>
      <p:sp>
        <p:nvSpPr>
          <p:cNvPr id="31" name="文本框 791"/>
          <p:cNvSpPr txBox="1"/>
          <p:nvPr/>
        </p:nvSpPr>
        <p:spPr>
          <a:xfrm>
            <a:off x="3256280" y="4992697"/>
            <a:ext cx="2046605" cy="1692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0"/>
              </a:spcAft>
            </a:pPr>
            <a:r>
              <a:rPr lang="zh-CN" sz="1100" b="1" kern="1050" dirty="0">
                <a:solidFill>
                  <a:srgbClr val="1F3661"/>
                </a:solidFill>
                <a:effectLst/>
                <a:cs typeface="Calibri" panose="020F0502020204030204"/>
              </a:rPr>
              <a:t>基础模型</a:t>
            </a:r>
            <a:endParaRPr lang="zh-CN" sz="1050" kern="1050" dirty="0">
              <a:solidFill>
                <a:srgbClr val="1F3661"/>
              </a:solidFill>
              <a:effectLst/>
            </a:endParaRPr>
          </a:p>
        </p:txBody>
      </p:sp>
      <p:sp>
        <p:nvSpPr>
          <p:cNvPr id="32" name="文本框 792"/>
          <p:cNvSpPr txBox="1"/>
          <p:nvPr/>
        </p:nvSpPr>
        <p:spPr>
          <a:xfrm>
            <a:off x="3256280" y="5488315"/>
            <a:ext cx="2046605" cy="1692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0"/>
              </a:spcAft>
            </a:pPr>
            <a:r>
              <a:rPr lang="zh-CN" sz="1100" b="1" kern="1050" dirty="0">
                <a:solidFill>
                  <a:srgbClr val="1F3661"/>
                </a:solidFill>
                <a:effectLst/>
                <a:cs typeface="Calibri" panose="020F0502020204030204"/>
              </a:rPr>
              <a:t>生成式</a:t>
            </a:r>
            <a:r>
              <a:rPr lang="en-US" sz="1100" b="1" kern="1050" dirty="0">
                <a:solidFill>
                  <a:srgbClr val="1F3661"/>
                </a:solidFill>
                <a:effectLst/>
              </a:rPr>
              <a:t>AI</a:t>
            </a:r>
            <a:endParaRPr lang="zh-CN" sz="1050" kern="1050" dirty="0">
              <a:solidFill>
                <a:srgbClr val="1F3661"/>
              </a:solidFill>
              <a:effectLst/>
            </a:endParaRPr>
          </a:p>
        </p:txBody>
      </p:sp>
      <p:sp>
        <p:nvSpPr>
          <p:cNvPr id="33" name="文本框 793"/>
          <p:cNvSpPr txBox="1"/>
          <p:nvPr/>
        </p:nvSpPr>
        <p:spPr>
          <a:xfrm>
            <a:off x="5531485" y="2046608"/>
            <a:ext cx="3535680" cy="1538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85725" indent="-85725" algn="l">
              <a:spcAft>
                <a:spcPts val="0"/>
              </a:spcAft>
              <a:buClr>
                <a:srgbClr val="E8A900"/>
              </a:buClr>
              <a:buFont typeface="Arial" panose="020B0604020202020204" pitchFamily="34" charset="0"/>
              <a:buChar char="•"/>
            </a:pPr>
            <a:r>
              <a:rPr lang="zh-CN" sz="1000" kern="1050" dirty="0" smtClean="0">
                <a:effectLst/>
                <a:cs typeface="Calibri" panose="020F0502020204030204"/>
              </a:rPr>
              <a:t>通过</a:t>
            </a:r>
            <a:r>
              <a:rPr lang="zh-CN" sz="1000" kern="1050" dirty="0">
                <a:effectLst/>
                <a:cs typeface="Calibri" panose="020F0502020204030204"/>
              </a:rPr>
              <a:t>带有标签的数据训练模型（输入</a:t>
            </a:r>
            <a:r>
              <a:rPr lang="en-US" sz="1000" kern="1050" dirty="0">
                <a:effectLst/>
              </a:rPr>
              <a:t>+</a:t>
            </a:r>
            <a:r>
              <a:rPr lang="zh-CN" sz="1000" kern="1050" dirty="0">
                <a:effectLst/>
                <a:cs typeface="Calibri" panose="020F0502020204030204"/>
              </a:rPr>
              <a:t>已知输出）</a:t>
            </a:r>
            <a:endParaRPr lang="zh-CN" sz="1050" kern="1050" dirty="0">
              <a:effectLst/>
            </a:endParaRPr>
          </a:p>
        </p:txBody>
      </p:sp>
      <p:sp>
        <p:nvSpPr>
          <p:cNvPr id="34" name="文本框 794"/>
          <p:cNvSpPr txBox="1"/>
          <p:nvPr/>
        </p:nvSpPr>
        <p:spPr>
          <a:xfrm>
            <a:off x="5531485" y="2386333"/>
            <a:ext cx="3535680" cy="1538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85725" indent="-85725" algn="l">
              <a:spcAft>
                <a:spcPts val="0"/>
              </a:spcAft>
              <a:buClr>
                <a:srgbClr val="E8A900"/>
              </a:buClr>
              <a:buFont typeface="Arial" panose="020B0604020202020204" pitchFamily="34" charset="0"/>
              <a:buChar char="•"/>
            </a:pPr>
            <a:r>
              <a:rPr lang="zh-CN" sz="1000" kern="1050" dirty="0" smtClean="0">
                <a:effectLst/>
                <a:cs typeface="Calibri" panose="020F0502020204030204"/>
              </a:rPr>
              <a:t>通过</a:t>
            </a:r>
            <a:r>
              <a:rPr lang="zh-CN" sz="1000" kern="1050" dirty="0">
                <a:effectLst/>
                <a:cs typeface="Calibri" panose="020F0502020204030204"/>
              </a:rPr>
              <a:t>无标签数据进行训练以发现隐藏模式或集群</a:t>
            </a:r>
            <a:endParaRPr lang="zh-CN" sz="1050" kern="1050" dirty="0">
              <a:effectLst/>
            </a:endParaRPr>
          </a:p>
        </p:txBody>
      </p:sp>
      <p:sp>
        <p:nvSpPr>
          <p:cNvPr id="35" name="文本框 795"/>
          <p:cNvSpPr txBox="1"/>
          <p:nvPr/>
        </p:nvSpPr>
        <p:spPr>
          <a:xfrm>
            <a:off x="5531485" y="2737581"/>
            <a:ext cx="3535680" cy="1538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85725" indent="-85725" algn="l">
              <a:spcAft>
                <a:spcPts val="0"/>
              </a:spcAft>
              <a:buClr>
                <a:srgbClr val="E8A900"/>
              </a:buClr>
              <a:buFont typeface="Arial" panose="020B0604020202020204" pitchFamily="34" charset="0"/>
              <a:buChar char="•"/>
            </a:pPr>
            <a:r>
              <a:rPr lang="zh-CN" sz="1000" kern="1050" dirty="0" smtClean="0">
                <a:effectLst/>
                <a:cs typeface="Calibri" panose="020F0502020204030204"/>
              </a:rPr>
              <a:t>通过</a:t>
            </a:r>
            <a:r>
              <a:rPr lang="zh-CN" sz="1000" kern="1050" dirty="0">
                <a:effectLst/>
                <a:cs typeface="Calibri" panose="020F0502020204030204"/>
              </a:rPr>
              <a:t>奖惩引导进行试错训练</a:t>
            </a:r>
            <a:endParaRPr lang="zh-CN" sz="1050" kern="1050" dirty="0">
              <a:effectLst/>
            </a:endParaRPr>
          </a:p>
        </p:txBody>
      </p:sp>
      <p:sp>
        <p:nvSpPr>
          <p:cNvPr id="36" name="文本框 796"/>
          <p:cNvSpPr txBox="1"/>
          <p:nvPr/>
        </p:nvSpPr>
        <p:spPr>
          <a:xfrm>
            <a:off x="5531485" y="3054991"/>
            <a:ext cx="3535680" cy="1538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85725" indent="-85725" algn="l">
              <a:spcAft>
                <a:spcPts val="0"/>
              </a:spcAft>
              <a:buClr>
                <a:srgbClr val="E8A900"/>
              </a:buClr>
              <a:buFont typeface="Arial" panose="020B0604020202020204" pitchFamily="34" charset="0"/>
              <a:buChar char="•"/>
            </a:pPr>
            <a:r>
              <a:rPr lang="zh-CN" sz="1000" kern="1050" dirty="0" smtClean="0">
                <a:effectLst/>
                <a:cs typeface="Calibri" panose="020F0502020204030204"/>
              </a:rPr>
              <a:t>通过</a:t>
            </a:r>
            <a:r>
              <a:rPr lang="zh-CN" sz="1000" kern="1050" dirty="0">
                <a:effectLst/>
                <a:cs typeface="Calibri" panose="020F0502020204030204"/>
              </a:rPr>
              <a:t>多层神经网络自动提取特征的机器学习方法</a:t>
            </a:r>
            <a:endParaRPr lang="zh-CN" sz="1050" kern="1050" dirty="0">
              <a:effectLst/>
            </a:endParaRPr>
          </a:p>
        </p:txBody>
      </p:sp>
      <p:sp>
        <p:nvSpPr>
          <p:cNvPr id="37" name="文本框 797"/>
          <p:cNvSpPr txBox="1"/>
          <p:nvPr/>
        </p:nvSpPr>
        <p:spPr>
          <a:xfrm>
            <a:off x="5531485" y="3533464"/>
            <a:ext cx="3535680" cy="3077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85725" indent="-85725" algn="l">
              <a:spcAft>
                <a:spcPts val="0"/>
              </a:spcAft>
              <a:buClr>
                <a:srgbClr val="E8A900"/>
              </a:buClr>
              <a:buFont typeface="Arial" panose="020B0604020202020204" pitchFamily="34" charset="0"/>
              <a:buChar char="•"/>
            </a:pPr>
            <a:r>
              <a:rPr lang="zh-CN" sz="1000" kern="1050" dirty="0" smtClean="0">
                <a:effectLst/>
                <a:cs typeface="Calibri" panose="020F0502020204030204"/>
              </a:rPr>
              <a:t>受</a:t>
            </a:r>
            <a:r>
              <a:rPr lang="zh-CN" sz="1000" kern="1050" dirty="0">
                <a:effectLst/>
                <a:cs typeface="Calibri" panose="020F0502020204030204"/>
              </a:rPr>
              <a:t>人类大脑启发的计算系统，由相互连接的节点（</a:t>
            </a:r>
            <a:r>
              <a:rPr lang="en-US" sz="1000" kern="1050" dirty="0">
                <a:effectLst/>
              </a:rPr>
              <a:t>“</a:t>
            </a:r>
            <a:r>
              <a:rPr lang="zh-CN" sz="1000" kern="1050" dirty="0">
                <a:effectLst/>
                <a:cs typeface="Calibri" panose="020F0502020204030204"/>
              </a:rPr>
              <a:t>神经元</a:t>
            </a:r>
            <a:r>
              <a:rPr lang="en-US" sz="1000" kern="1050" dirty="0">
                <a:effectLst/>
              </a:rPr>
              <a:t>”</a:t>
            </a:r>
            <a:r>
              <a:rPr lang="zh-CN" sz="1000" kern="1050" dirty="0">
                <a:effectLst/>
                <a:cs typeface="Calibri" panose="020F0502020204030204"/>
              </a:rPr>
              <a:t>）组成。</a:t>
            </a:r>
            <a:endParaRPr lang="zh-CN" sz="1050" kern="1050" dirty="0">
              <a:effectLst/>
            </a:endParaRPr>
          </a:p>
        </p:txBody>
      </p:sp>
      <p:sp>
        <p:nvSpPr>
          <p:cNvPr id="38" name="文本框 798"/>
          <p:cNvSpPr txBox="1"/>
          <p:nvPr/>
        </p:nvSpPr>
        <p:spPr>
          <a:xfrm>
            <a:off x="5531485" y="4020193"/>
            <a:ext cx="3535680" cy="1538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85725" indent="-85725" algn="l">
              <a:spcAft>
                <a:spcPts val="0"/>
              </a:spcAft>
              <a:buClr>
                <a:srgbClr val="E8A900"/>
              </a:buClr>
              <a:buFont typeface="Arial" panose="020B0604020202020204" pitchFamily="34" charset="0"/>
              <a:buChar char="•"/>
            </a:pPr>
            <a:r>
              <a:rPr lang="zh-CN" sz="1000" kern="1050" dirty="0" smtClean="0">
                <a:effectLst/>
                <a:cs typeface="Calibri" panose="020F0502020204030204"/>
              </a:rPr>
              <a:t>专注</a:t>
            </a:r>
            <a:r>
              <a:rPr lang="zh-CN" sz="1000" kern="1050" dirty="0">
                <a:effectLst/>
                <a:cs typeface="Calibri" panose="020F0502020204030204"/>
              </a:rPr>
              <a:t>于从医学文本中分析并生成人类语言的</a:t>
            </a:r>
            <a:r>
              <a:rPr lang="en-US" sz="1000" kern="1050" dirty="0">
                <a:effectLst/>
              </a:rPr>
              <a:t>AI</a:t>
            </a:r>
            <a:r>
              <a:rPr lang="zh-CN" sz="1000" kern="1050" dirty="0">
                <a:effectLst/>
                <a:cs typeface="Calibri" panose="020F0502020204030204"/>
              </a:rPr>
              <a:t>领域</a:t>
            </a:r>
            <a:endParaRPr lang="zh-CN" sz="1050" kern="1050" dirty="0">
              <a:effectLst/>
            </a:endParaRPr>
          </a:p>
        </p:txBody>
      </p:sp>
      <p:sp>
        <p:nvSpPr>
          <p:cNvPr id="39" name="文本框 799"/>
          <p:cNvSpPr txBox="1"/>
          <p:nvPr/>
        </p:nvSpPr>
        <p:spPr>
          <a:xfrm>
            <a:off x="5531485" y="4506921"/>
            <a:ext cx="3535680" cy="3077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85725" indent="-85725" algn="l">
              <a:spcAft>
                <a:spcPts val="0"/>
              </a:spcAft>
              <a:buClr>
                <a:srgbClr val="E8A900"/>
              </a:buClr>
              <a:buFont typeface="Arial" panose="020B0604020202020204" pitchFamily="34" charset="0"/>
              <a:buChar char="•"/>
            </a:pPr>
            <a:r>
              <a:rPr lang="zh-CN" sz="1000" kern="1050" dirty="0" smtClean="0">
                <a:effectLst/>
                <a:cs typeface="Calibri" panose="020F0502020204030204"/>
              </a:rPr>
              <a:t>使用</a:t>
            </a:r>
            <a:r>
              <a:rPr lang="zh-CN" sz="1000" kern="1050" dirty="0">
                <a:effectLst/>
                <a:cs typeface="Calibri" panose="020F0502020204030204"/>
              </a:rPr>
              <a:t>大规模文本语料库训练的大型</a:t>
            </a:r>
            <a:r>
              <a:rPr lang="en-US" sz="1000" kern="1050" dirty="0">
                <a:effectLst/>
              </a:rPr>
              <a:t>NLP</a:t>
            </a:r>
            <a:r>
              <a:rPr lang="zh-CN" sz="1000" kern="1050" dirty="0">
                <a:effectLst/>
                <a:cs typeface="Calibri" panose="020F0502020204030204"/>
              </a:rPr>
              <a:t>模型，适用于多种语言任务</a:t>
            </a:r>
            <a:endParaRPr lang="zh-CN" sz="1050" kern="1050" dirty="0">
              <a:effectLst/>
            </a:endParaRPr>
          </a:p>
        </p:txBody>
      </p:sp>
      <p:sp>
        <p:nvSpPr>
          <p:cNvPr id="40" name="文本框 800"/>
          <p:cNvSpPr txBox="1"/>
          <p:nvPr/>
        </p:nvSpPr>
        <p:spPr>
          <a:xfrm>
            <a:off x="5531485" y="4992697"/>
            <a:ext cx="3535045" cy="1538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85725" indent="-85725" algn="l">
              <a:spcAft>
                <a:spcPts val="0"/>
              </a:spcAft>
              <a:buClr>
                <a:srgbClr val="E8A900"/>
              </a:buClr>
              <a:buFont typeface="Arial" panose="020B0604020202020204" pitchFamily="34" charset="0"/>
              <a:buChar char="•"/>
            </a:pPr>
            <a:r>
              <a:rPr lang="zh-CN" sz="1000" kern="1050" dirty="0" smtClean="0">
                <a:effectLst/>
                <a:cs typeface="Calibri" panose="020F0502020204030204"/>
              </a:rPr>
              <a:t>使用</a:t>
            </a:r>
            <a:r>
              <a:rPr lang="zh-CN" sz="1000" kern="1050" dirty="0">
                <a:effectLst/>
                <a:cs typeface="Calibri" panose="020F0502020204030204"/>
              </a:rPr>
              <a:t>多样化数据训练的大型模型，可适应（微调）多种任务</a:t>
            </a:r>
            <a:endParaRPr lang="zh-CN" sz="1050" kern="1050" dirty="0">
              <a:effectLst/>
            </a:endParaRPr>
          </a:p>
        </p:txBody>
      </p:sp>
      <p:sp>
        <p:nvSpPr>
          <p:cNvPr id="41" name="文本框 801"/>
          <p:cNvSpPr txBox="1"/>
          <p:nvPr/>
        </p:nvSpPr>
        <p:spPr>
          <a:xfrm>
            <a:off x="5531485" y="5488315"/>
            <a:ext cx="3535045" cy="1538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85725" indent="-85725" algn="l">
              <a:spcAft>
                <a:spcPts val="0"/>
              </a:spcAft>
              <a:buClr>
                <a:srgbClr val="E8A900"/>
              </a:buClr>
              <a:buFont typeface="Arial" panose="020B0604020202020204" pitchFamily="34" charset="0"/>
              <a:buChar char="•"/>
            </a:pPr>
            <a:r>
              <a:rPr lang="zh-CN" sz="1000" kern="1050" dirty="0" smtClean="0">
                <a:effectLst/>
                <a:cs typeface="Calibri" panose="020F0502020204030204"/>
              </a:rPr>
              <a:t>可以</a:t>
            </a:r>
            <a:r>
              <a:rPr lang="zh-CN" sz="1000" kern="1050" dirty="0">
                <a:effectLst/>
                <a:cs typeface="Calibri" panose="020F0502020204030204"/>
              </a:rPr>
              <a:t>基于学习模式创建新数据（文本、图像、分子）的模型</a:t>
            </a:r>
            <a:endParaRPr lang="zh-CN" sz="1050" kern="1050" dirty="0">
              <a:effectLst/>
            </a:endParaRPr>
          </a:p>
        </p:txBody>
      </p:sp>
      <p:grpSp>
        <p:nvGrpSpPr>
          <p:cNvPr id="2" name="Group 5"/>
          <p:cNvGrpSpPr/>
          <p:nvPr/>
        </p:nvGrpSpPr>
        <p:grpSpPr>
          <a:xfrm>
            <a:off x="10539080" y="0"/>
            <a:ext cx="1652920" cy="1699260"/>
            <a:chOff x="5105399" y="0"/>
            <a:chExt cx="1652920" cy="1699260"/>
          </a:xfrm>
        </p:grpSpPr>
        <p:pic>
          <p:nvPicPr>
            <p:cNvPr id="42"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43"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44"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45" name="Group 9"/>
          <p:cNvGrpSpPr/>
          <p:nvPr/>
        </p:nvGrpSpPr>
        <p:grpSpPr>
          <a:xfrm>
            <a:off x="10446950" y="0"/>
            <a:ext cx="1745050" cy="1652322"/>
            <a:chOff x="10446950" y="0"/>
            <a:chExt cx="1745050" cy="1652322"/>
          </a:xfrm>
        </p:grpSpPr>
        <p:pic>
          <p:nvPicPr>
            <p:cNvPr id="46"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47"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48" name="Group 19"/>
          <p:cNvGrpSpPr/>
          <p:nvPr/>
        </p:nvGrpSpPr>
        <p:grpSpPr>
          <a:xfrm>
            <a:off x="10240225" y="0"/>
            <a:ext cx="1951774" cy="1885964"/>
            <a:chOff x="10240225" y="0"/>
            <a:chExt cx="1951774" cy="1885964"/>
          </a:xfrm>
        </p:grpSpPr>
        <p:pic>
          <p:nvPicPr>
            <p:cNvPr id="49"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50"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51"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6.2 outlines Potential risks and mitigation strategies of AI in medicine"/>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3" name="Title 2"/>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rPr>
              <a:t>Potential risks and mitigation strategies of AI in medicine</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2780472" y="630237"/>
            <a:ext cx="6631054" cy="5597525"/>
          </a:xfrm>
          <a:prstGeom prst="rect">
            <a:avLst/>
          </a:prstGeom>
          <a:ln>
            <a:noFill/>
          </a:ln>
        </p:spPr>
      </p:pic>
      <p:sp>
        <p:nvSpPr>
          <p:cNvPr id="20" name="文本框 802"/>
          <p:cNvSpPr txBox="1"/>
          <p:nvPr/>
        </p:nvSpPr>
        <p:spPr>
          <a:xfrm>
            <a:off x="4982730" y="2687857"/>
            <a:ext cx="1574800" cy="3077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177800" indent="-177800" algn="l">
              <a:spcAft>
                <a:spcPts val="0"/>
              </a:spcAft>
              <a:buClr>
                <a:srgbClr val="E8A900"/>
              </a:buClr>
              <a:buFont typeface="Arial" panose="020B0604020202020204" pitchFamily="34" charset="0"/>
              <a:buChar char="•"/>
            </a:pPr>
            <a:r>
              <a:rPr lang="zh-CN" sz="1000" kern="1050" dirty="0" smtClean="0">
                <a:effectLst/>
                <a:cs typeface="Calibri" panose="020F0502020204030204"/>
              </a:rPr>
              <a:t>误诊</a:t>
            </a:r>
            <a:r>
              <a:rPr lang="zh-CN" sz="1000" kern="1050" dirty="0">
                <a:effectLst/>
                <a:cs typeface="Calibri" panose="020F0502020204030204"/>
              </a:rPr>
              <a:t>、过度依赖</a:t>
            </a:r>
            <a:r>
              <a:rPr lang="en-US" sz="1000" kern="1050" dirty="0">
                <a:effectLst/>
              </a:rPr>
              <a:t>AI</a:t>
            </a:r>
            <a:r>
              <a:rPr lang="zh-CN" sz="1000" kern="1050" dirty="0">
                <a:effectLst/>
                <a:cs typeface="Calibri" panose="020F0502020204030204"/>
              </a:rPr>
              <a:t>、结果偏倚</a:t>
            </a:r>
            <a:endParaRPr lang="zh-CN" sz="1050" kern="1050" dirty="0">
              <a:effectLst/>
            </a:endParaRPr>
          </a:p>
        </p:txBody>
      </p:sp>
      <p:sp>
        <p:nvSpPr>
          <p:cNvPr id="21" name="文本框 803"/>
          <p:cNvSpPr txBox="1"/>
          <p:nvPr/>
        </p:nvSpPr>
        <p:spPr>
          <a:xfrm>
            <a:off x="3126625" y="1016480"/>
            <a:ext cx="5071745" cy="2457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0"/>
              </a:spcAft>
            </a:pPr>
            <a:r>
              <a:rPr lang="zh-CN" sz="1600" b="1" kern="1050" dirty="0">
                <a:solidFill>
                  <a:srgbClr val="FFFFFF"/>
                </a:solidFill>
                <a:effectLst/>
                <a:cs typeface="Calibri" panose="020F0502020204030204"/>
              </a:rPr>
              <a:t>在医学领域使用</a:t>
            </a:r>
            <a:r>
              <a:rPr lang="en-US" altLang="zh-CN" sz="1600" b="1" kern="1050" dirty="0">
                <a:solidFill>
                  <a:srgbClr val="FFFFFF"/>
                </a:solidFill>
                <a:effectLst/>
                <a:cs typeface="Calibri" panose="020F0502020204030204"/>
              </a:rPr>
              <a:t> </a:t>
            </a:r>
            <a:r>
              <a:rPr lang="en-US" sz="1600" b="1" kern="1050" dirty="0">
                <a:solidFill>
                  <a:srgbClr val="FFFFFF"/>
                </a:solidFill>
                <a:effectLst/>
              </a:rPr>
              <a:t>AI </a:t>
            </a:r>
            <a:r>
              <a:rPr lang="zh-CN" sz="1600" b="1" kern="1050" dirty="0">
                <a:solidFill>
                  <a:srgbClr val="FFFFFF"/>
                </a:solidFill>
                <a:effectLst/>
                <a:cs typeface="Calibri" panose="020F0502020204030204"/>
              </a:rPr>
              <a:t>的潜在风险和应对策略</a:t>
            </a:r>
            <a:endParaRPr lang="zh-CN" sz="1050" kern="1050" dirty="0">
              <a:effectLst/>
            </a:endParaRPr>
          </a:p>
        </p:txBody>
      </p:sp>
      <p:sp>
        <p:nvSpPr>
          <p:cNvPr id="22" name="文本框 804"/>
          <p:cNvSpPr txBox="1"/>
          <p:nvPr/>
        </p:nvSpPr>
        <p:spPr>
          <a:xfrm>
            <a:off x="3340620" y="2696112"/>
            <a:ext cx="1473200" cy="1692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0"/>
              </a:spcAft>
            </a:pPr>
            <a:r>
              <a:rPr lang="zh-CN" sz="1100" b="1" kern="1050" dirty="0">
                <a:solidFill>
                  <a:srgbClr val="1F3661"/>
                </a:solidFill>
                <a:effectLst/>
                <a:cs typeface="Calibri" panose="020F0502020204030204"/>
              </a:rPr>
              <a:t>临床风险</a:t>
            </a:r>
            <a:endParaRPr lang="zh-CN" sz="1050" kern="1050" dirty="0">
              <a:solidFill>
                <a:srgbClr val="1F3661"/>
              </a:solidFill>
              <a:effectLst/>
            </a:endParaRPr>
          </a:p>
        </p:txBody>
      </p:sp>
      <p:sp>
        <p:nvSpPr>
          <p:cNvPr id="23" name="文本框 805"/>
          <p:cNvSpPr txBox="1"/>
          <p:nvPr/>
        </p:nvSpPr>
        <p:spPr>
          <a:xfrm>
            <a:off x="8495550" y="1203862"/>
            <a:ext cx="622935" cy="16158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0"/>
              </a:spcAft>
            </a:pPr>
            <a:r>
              <a:rPr lang="zh-CN" sz="1050" b="1" kern="1050" dirty="0">
                <a:solidFill>
                  <a:srgbClr val="FFFFFF"/>
                </a:solidFill>
                <a:effectLst/>
                <a:cs typeface="Calibri" panose="020F0502020204030204"/>
              </a:rPr>
              <a:t>图</a:t>
            </a:r>
            <a:r>
              <a:rPr lang="en-US" sz="1050" b="1" kern="1050" dirty="0">
                <a:solidFill>
                  <a:srgbClr val="FFFFFF"/>
                </a:solidFill>
                <a:effectLst/>
              </a:rPr>
              <a:t>6.2</a:t>
            </a:r>
            <a:endParaRPr lang="zh-CN" sz="1050" kern="1050" dirty="0">
              <a:effectLst/>
            </a:endParaRPr>
          </a:p>
        </p:txBody>
      </p:sp>
      <p:sp>
        <p:nvSpPr>
          <p:cNvPr id="24" name="文本框 806"/>
          <p:cNvSpPr txBox="1"/>
          <p:nvPr/>
        </p:nvSpPr>
        <p:spPr>
          <a:xfrm>
            <a:off x="3340620" y="3144422"/>
            <a:ext cx="1473200" cy="1692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0"/>
              </a:spcAft>
            </a:pPr>
            <a:r>
              <a:rPr lang="zh-CN" sz="1100" b="1" kern="1050" dirty="0">
                <a:solidFill>
                  <a:srgbClr val="1F3661"/>
                </a:solidFill>
                <a:effectLst/>
                <a:cs typeface="Calibri" panose="020F0502020204030204"/>
              </a:rPr>
              <a:t>数据相关风险</a:t>
            </a:r>
            <a:endParaRPr lang="zh-CN" sz="1050" kern="1050" dirty="0">
              <a:solidFill>
                <a:srgbClr val="1F3661"/>
              </a:solidFill>
              <a:effectLst/>
            </a:endParaRPr>
          </a:p>
        </p:txBody>
      </p:sp>
      <p:sp>
        <p:nvSpPr>
          <p:cNvPr id="25" name="文本框 807"/>
          <p:cNvSpPr txBox="1"/>
          <p:nvPr/>
        </p:nvSpPr>
        <p:spPr>
          <a:xfrm>
            <a:off x="3340620" y="3767357"/>
            <a:ext cx="1473200" cy="1692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0"/>
              </a:spcAft>
            </a:pPr>
            <a:r>
              <a:rPr lang="zh-CN" sz="1100" b="1" kern="1050" dirty="0">
                <a:solidFill>
                  <a:srgbClr val="1F3661"/>
                </a:solidFill>
                <a:effectLst/>
                <a:cs typeface="Calibri" panose="020F0502020204030204"/>
              </a:rPr>
              <a:t>技术局限性</a:t>
            </a:r>
            <a:endParaRPr lang="zh-CN" sz="1050" kern="1050" dirty="0">
              <a:solidFill>
                <a:srgbClr val="1F3661"/>
              </a:solidFill>
              <a:effectLst/>
            </a:endParaRPr>
          </a:p>
        </p:txBody>
      </p:sp>
      <p:sp>
        <p:nvSpPr>
          <p:cNvPr id="26" name="文本框 808"/>
          <p:cNvSpPr txBox="1"/>
          <p:nvPr/>
        </p:nvSpPr>
        <p:spPr>
          <a:xfrm>
            <a:off x="3340620" y="4239797"/>
            <a:ext cx="1473200" cy="1692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0"/>
              </a:spcAft>
            </a:pPr>
            <a:r>
              <a:rPr lang="zh-CN" sz="1100" b="1" kern="1050" dirty="0">
                <a:solidFill>
                  <a:srgbClr val="1F3661"/>
                </a:solidFill>
                <a:effectLst/>
                <a:cs typeface="Calibri" panose="020F0502020204030204"/>
              </a:rPr>
              <a:t>伦理和法律风险</a:t>
            </a:r>
            <a:endParaRPr lang="zh-CN" sz="1050" kern="1050" dirty="0">
              <a:solidFill>
                <a:srgbClr val="1F3661"/>
              </a:solidFill>
              <a:effectLst/>
            </a:endParaRPr>
          </a:p>
        </p:txBody>
      </p:sp>
      <p:sp>
        <p:nvSpPr>
          <p:cNvPr id="27" name="文本框 809"/>
          <p:cNvSpPr txBox="1"/>
          <p:nvPr/>
        </p:nvSpPr>
        <p:spPr>
          <a:xfrm>
            <a:off x="3340620" y="4874797"/>
            <a:ext cx="1473200" cy="1692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0"/>
              </a:spcAft>
            </a:pPr>
            <a:r>
              <a:rPr lang="zh-CN" sz="1100" b="1" kern="1050" dirty="0">
                <a:solidFill>
                  <a:srgbClr val="1F3661"/>
                </a:solidFill>
                <a:effectLst/>
                <a:cs typeface="Calibri" panose="020F0502020204030204"/>
              </a:rPr>
              <a:t>操作挑战</a:t>
            </a:r>
            <a:endParaRPr lang="zh-CN" sz="1050" kern="1050" dirty="0">
              <a:solidFill>
                <a:srgbClr val="1F3661"/>
              </a:solidFill>
              <a:effectLst/>
            </a:endParaRPr>
          </a:p>
        </p:txBody>
      </p:sp>
      <p:sp>
        <p:nvSpPr>
          <p:cNvPr id="28" name="文本框 810"/>
          <p:cNvSpPr txBox="1"/>
          <p:nvPr/>
        </p:nvSpPr>
        <p:spPr>
          <a:xfrm>
            <a:off x="5113540" y="2152552"/>
            <a:ext cx="1388745" cy="1692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spcAft>
                <a:spcPts val="0"/>
              </a:spcAft>
            </a:pPr>
            <a:r>
              <a:rPr lang="zh-CN" sz="1100" b="1" kern="1050" dirty="0">
                <a:solidFill>
                  <a:srgbClr val="1F3661"/>
                </a:solidFill>
                <a:effectLst/>
                <a:cs typeface="Calibri" panose="020F0502020204030204"/>
              </a:rPr>
              <a:t>潜在风险</a:t>
            </a:r>
            <a:endParaRPr lang="zh-CN" sz="1050" kern="1050" dirty="0">
              <a:solidFill>
                <a:srgbClr val="1F3661"/>
              </a:solidFill>
              <a:effectLst/>
            </a:endParaRPr>
          </a:p>
        </p:txBody>
      </p:sp>
      <p:sp>
        <p:nvSpPr>
          <p:cNvPr id="29" name="文本框 811"/>
          <p:cNvSpPr txBox="1"/>
          <p:nvPr/>
        </p:nvSpPr>
        <p:spPr>
          <a:xfrm>
            <a:off x="4983365" y="3145692"/>
            <a:ext cx="1574800" cy="3077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177800" indent="-177800" algn="l">
              <a:spcAft>
                <a:spcPts val="0"/>
              </a:spcAft>
              <a:buClr>
                <a:srgbClr val="E8A900"/>
              </a:buClr>
              <a:buFont typeface="Arial" panose="020B0604020202020204" pitchFamily="34" charset="0"/>
              <a:buChar char="•"/>
            </a:pPr>
            <a:r>
              <a:rPr lang="zh-CN" sz="1000" kern="1050" dirty="0" smtClean="0">
                <a:effectLst/>
                <a:cs typeface="Calibri" panose="020F0502020204030204"/>
              </a:rPr>
              <a:t>数据质量</a:t>
            </a:r>
            <a:r>
              <a:rPr lang="zh-CN" sz="1000" kern="1050" dirty="0">
                <a:effectLst/>
                <a:cs typeface="Calibri" panose="020F0502020204030204"/>
              </a:rPr>
              <a:t>差、训练数据偏倚、隐私泄露</a:t>
            </a:r>
            <a:endParaRPr lang="zh-CN" sz="1050" kern="1050" dirty="0">
              <a:effectLst/>
            </a:endParaRPr>
          </a:p>
        </p:txBody>
      </p:sp>
      <p:sp>
        <p:nvSpPr>
          <p:cNvPr id="30" name="文本框 812"/>
          <p:cNvSpPr txBox="1"/>
          <p:nvPr/>
        </p:nvSpPr>
        <p:spPr>
          <a:xfrm>
            <a:off x="4982730" y="3759737"/>
            <a:ext cx="1574800" cy="3077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177800" indent="-177800" algn="l">
              <a:spcAft>
                <a:spcPts val="0"/>
              </a:spcAft>
              <a:buClr>
                <a:srgbClr val="E8A900"/>
              </a:buClr>
              <a:buFont typeface="Arial" panose="020B0604020202020204" pitchFamily="34" charset="0"/>
              <a:buChar char="•"/>
            </a:pPr>
            <a:r>
              <a:rPr lang="zh-CN" sz="1000" kern="1050" dirty="0" smtClean="0">
                <a:effectLst/>
                <a:cs typeface="Calibri" panose="020F0502020204030204"/>
              </a:rPr>
              <a:t>黑箱模型</a:t>
            </a:r>
            <a:r>
              <a:rPr lang="zh-CN" sz="1000" kern="1050" dirty="0">
                <a:effectLst/>
                <a:cs typeface="Calibri" panose="020F0502020204030204"/>
              </a:rPr>
              <a:t>、泛化能力差、数据漂移</a:t>
            </a:r>
            <a:endParaRPr lang="zh-CN" sz="1050" kern="1050" dirty="0">
              <a:effectLst/>
            </a:endParaRPr>
          </a:p>
        </p:txBody>
      </p:sp>
      <p:sp>
        <p:nvSpPr>
          <p:cNvPr id="31" name="文本框 813"/>
          <p:cNvSpPr txBox="1"/>
          <p:nvPr/>
        </p:nvSpPr>
        <p:spPr>
          <a:xfrm>
            <a:off x="4983365" y="4233447"/>
            <a:ext cx="1574800" cy="3077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177800" indent="-177800" algn="l">
              <a:spcAft>
                <a:spcPts val="0"/>
              </a:spcAft>
              <a:buClr>
                <a:srgbClr val="E8A900"/>
              </a:buClr>
              <a:buFont typeface="Arial" panose="020B0604020202020204" pitchFamily="34" charset="0"/>
              <a:buChar char="•"/>
            </a:pPr>
            <a:r>
              <a:rPr lang="zh-CN" sz="1000" kern="1050" dirty="0" smtClean="0">
                <a:effectLst/>
                <a:cs typeface="Calibri" panose="020F0502020204030204"/>
              </a:rPr>
              <a:t>问</a:t>
            </a:r>
            <a:r>
              <a:rPr lang="zh-CN" sz="1000" kern="1050" dirty="0">
                <a:effectLst/>
                <a:cs typeface="Calibri" panose="020F0502020204030204"/>
              </a:rPr>
              <a:t>责主体不明确、知情同意问题、不公平性</a:t>
            </a:r>
            <a:endParaRPr lang="zh-CN" sz="1050" kern="1050" dirty="0">
              <a:effectLst/>
            </a:endParaRPr>
          </a:p>
        </p:txBody>
      </p:sp>
      <p:sp>
        <p:nvSpPr>
          <p:cNvPr id="32" name="文本框 814"/>
          <p:cNvSpPr txBox="1"/>
          <p:nvPr/>
        </p:nvSpPr>
        <p:spPr>
          <a:xfrm>
            <a:off x="4983365" y="4876702"/>
            <a:ext cx="1574800" cy="3077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177800" indent="-177800" algn="l">
              <a:spcAft>
                <a:spcPts val="0"/>
              </a:spcAft>
              <a:buClr>
                <a:srgbClr val="E8A900"/>
              </a:buClr>
              <a:buFont typeface="Arial" panose="020B0604020202020204" pitchFamily="34" charset="0"/>
              <a:buChar char="•"/>
            </a:pPr>
            <a:r>
              <a:rPr lang="zh-CN" sz="1000" kern="1050" dirty="0" smtClean="0">
                <a:effectLst/>
                <a:cs typeface="Calibri" panose="020F0502020204030204"/>
              </a:rPr>
              <a:t>工作</a:t>
            </a:r>
            <a:r>
              <a:rPr lang="zh-CN" sz="1000" kern="1050" dirty="0">
                <a:effectLst/>
                <a:cs typeface="Calibri" panose="020F0502020204030204"/>
              </a:rPr>
              <a:t>流程整合问题、监管复杂性、高维护成本</a:t>
            </a:r>
            <a:endParaRPr lang="zh-CN" sz="1050" kern="1050" dirty="0">
              <a:effectLst/>
            </a:endParaRPr>
          </a:p>
        </p:txBody>
      </p:sp>
      <p:sp>
        <p:nvSpPr>
          <p:cNvPr id="33" name="文本框 815"/>
          <p:cNvSpPr txBox="1"/>
          <p:nvPr/>
        </p:nvSpPr>
        <p:spPr>
          <a:xfrm>
            <a:off x="6655320" y="2688492"/>
            <a:ext cx="1854200" cy="3077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177800" indent="-177800" algn="l">
              <a:spcAft>
                <a:spcPts val="0"/>
              </a:spcAft>
              <a:buClr>
                <a:srgbClr val="E8A900"/>
              </a:buClr>
              <a:buFont typeface="Arial" panose="020B0604020202020204" pitchFamily="34" charset="0"/>
              <a:buChar char="•"/>
            </a:pPr>
            <a:r>
              <a:rPr lang="zh-CN" sz="1000" kern="1050" dirty="0" smtClean="0">
                <a:effectLst/>
                <a:cs typeface="Calibri" panose="020F0502020204030204"/>
              </a:rPr>
              <a:t>严格</a:t>
            </a:r>
            <a:r>
              <a:rPr lang="zh-CN" sz="1000" kern="1050" dirty="0">
                <a:effectLst/>
                <a:cs typeface="Calibri" panose="020F0502020204030204"/>
              </a:rPr>
              <a:t>的验证、人工监查、偏倚测试</a:t>
            </a:r>
            <a:endParaRPr lang="zh-CN" sz="1050" kern="1050" dirty="0">
              <a:effectLst/>
            </a:endParaRPr>
          </a:p>
        </p:txBody>
      </p:sp>
      <p:sp>
        <p:nvSpPr>
          <p:cNvPr id="34" name="文本框 816"/>
          <p:cNvSpPr txBox="1"/>
          <p:nvPr/>
        </p:nvSpPr>
        <p:spPr>
          <a:xfrm>
            <a:off x="6655320" y="3145692"/>
            <a:ext cx="1854200" cy="3077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177800" indent="-177800" algn="l">
              <a:spcAft>
                <a:spcPts val="0"/>
              </a:spcAft>
              <a:buClr>
                <a:srgbClr val="E8A900"/>
              </a:buClr>
              <a:buFont typeface="Arial" panose="020B0604020202020204" pitchFamily="34" charset="0"/>
              <a:buChar char="•"/>
            </a:pPr>
            <a:r>
              <a:rPr lang="zh-CN" sz="1000" kern="1050" dirty="0" smtClean="0">
                <a:effectLst/>
                <a:cs typeface="Calibri" panose="020F0502020204030204"/>
              </a:rPr>
              <a:t>数据</a:t>
            </a:r>
            <a:r>
              <a:rPr lang="zh-CN" sz="1000" kern="1050" dirty="0">
                <a:effectLst/>
                <a:cs typeface="Calibri" panose="020F0502020204030204"/>
              </a:rPr>
              <a:t>清理、多样化的数据集、强大的安全协议</a:t>
            </a:r>
            <a:endParaRPr lang="zh-CN" sz="1050" kern="1050" dirty="0">
              <a:effectLst/>
            </a:endParaRPr>
          </a:p>
        </p:txBody>
      </p:sp>
      <p:sp>
        <p:nvSpPr>
          <p:cNvPr id="35" name="文本框 817"/>
          <p:cNvSpPr txBox="1"/>
          <p:nvPr/>
        </p:nvSpPr>
        <p:spPr>
          <a:xfrm>
            <a:off x="6655320" y="3760372"/>
            <a:ext cx="1854200" cy="3077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177800" indent="-177800" algn="l">
              <a:spcAft>
                <a:spcPts val="0"/>
              </a:spcAft>
              <a:buClr>
                <a:srgbClr val="E8A900"/>
              </a:buClr>
              <a:buFont typeface="Arial" panose="020B0604020202020204" pitchFamily="34" charset="0"/>
              <a:buChar char="•"/>
            </a:pPr>
            <a:r>
              <a:rPr lang="zh-CN" sz="1000" kern="1050" dirty="0" smtClean="0">
                <a:effectLst/>
                <a:cs typeface="Calibri" panose="020F0502020204030204"/>
              </a:rPr>
              <a:t>使用</a:t>
            </a:r>
            <a:r>
              <a:rPr lang="zh-CN" sz="1000" kern="1050" dirty="0">
                <a:effectLst/>
                <a:cs typeface="Calibri" panose="020F0502020204030204"/>
              </a:rPr>
              <a:t>可解释的模型、再培训、外部验证</a:t>
            </a:r>
            <a:endParaRPr lang="zh-CN" sz="1050" kern="1050" dirty="0">
              <a:effectLst/>
            </a:endParaRPr>
          </a:p>
        </p:txBody>
      </p:sp>
      <p:sp>
        <p:nvSpPr>
          <p:cNvPr id="36" name="文本框 818"/>
          <p:cNvSpPr txBox="1"/>
          <p:nvPr/>
        </p:nvSpPr>
        <p:spPr>
          <a:xfrm>
            <a:off x="6655320" y="4233447"/>
            <a:ext cx="1854200" cy="3077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177800" indent="-177800" algn="l">
              <a:spcAft>
                <a:spcPts val="0"/>
              </a:spcAft>
              <a:buClr>
                <a:srgbClr val="E8A900"/>
              </a:buClr>
              <a:buFont typeface="Arial" panose="020B0604020202020204" pitchFamily="34" charset="0"/>
              <a:buChar char="•"/>
            </a:pPr>
            <a:r>
              <a:rPr lang="zh-CN" sz="1000" kern="1050" dirty="0" smtClean="0">
                <a:effectLst/>
                <a:cs typeface="Calibri" panose="020F0502020204030204"/>
              </a:rPr>
              <a:t>明确</a:t>
            </a:r>
            <a:r>
              <a:rPr lang="zh-CN" sz="1000" kern="1050" dirty="0">
                <a:effectLst/>
                <a:cs typeface="Calibri" panose="020F0502020204030204"/>
              </a:rPr>
              <a:t>的责任框架、透明的患者沟通、平等权限</a:t>
            </a:r>
            <a:endParaRPr lang="zh-CN" sz="1050" kern="1050" dirty="0">
              <a:effectLst/>
            </a:endParaRPr>
          </a:p>
        </p:txBody>
      </p:sp>
      <p:sp>
        <p:nvSpPr>
          <p:cNvPr id="37" name="文本框 819"/>
          <p:cNvSpPr txBox="1"/>
          <p:nvPr/>
        </p:nvSpPr>
        <p:spPr>
          <a:xfrm>
            <a:off x="6655320" y="4876702"/>
            <a:ext cx="1854200" cy="3077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177800" indent="-177800" algn="l">
              <a:spcAft>
                <a:spcPts val="0"/>
              </a:spcAft>
              <a:buClr>
                <a:srgbClr val="E8A900"/>
              </a:buClr>
              <a:buFont typeface="Arial" panose="020B0604020202020204" pitchFamily="34" charset="0"/>
              <a:buChar char="•"/>
            </a:pPr>
            <a:r>
              <a:rPr lang="zh-CN" sz="1000" kern="1050" dirty="0" smtClean="0">
                <a:effectLst/>
                <a:cs typeface="Calibri" panose="020F0502020204030204"/>
              </a:rPr>
              <a:t>以</a:t>
            </a:r>
            <a:r>
              <a:rPr lang="zh-CN" sz="1000" kern="1050" dirty="0">
                <a:effectLst/>
                <a:cs typeface="Calibri" panose="020F0502020204030204"/>
              </a:rPr>
              <a:t>用户为中心的设计、监管一致性、持续监测和资助</a:t>
            </a:r>
            <a:endParaRPr lang="zh-CN" sz="1050" kern="1050" dirty="0">
              <a:effectLst/>
            </a:endParaRPr>
          </a:p>
        </p:txBody>
      </p:sp>
      <p:sp>
        <p:nvSpPr>
          <p:cNvPr id="38" name="文本框 820"/>
          <p:cNvSpPr txBox="1"/>
          <p:nvPr/>
        </p:nvSpPr>
        <p:spPr>
          <a:xfrm>
            <a:off x="6795020" y="2152552"/>
            <a:ext cx="1668145" cy="1692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ctr">
              <a:spcAft>
                <a:spcPts val="0"/>
              </a:spcAft>
            </a:pPr>
            <a:r>
              <a:rPr lang="zh-CN" sz="1100" b="1" kern="1050" dirty="0">
                <a:solidFill>
                  <a:srgbClr val="1F3661"/>
                </a:solidFill>
                <a:effectLst/>
                <a:cs typeface="Calibri" panose="020F0502020204030204"/>
              </a:rPr>
              <a:t>缓解策略</a:t>
            </a:r>
            <a:endParaRPr lang="zh-CN" sz="1050" kern="1050" dirty="0">
              <a:solidFill>
                <a:srgbClr val="1F3661"/>
              </a:solidFill>
              <a:effectLst/>
            </a:endParaRPr>
          </a:p>
        </p:txBody>
      </p:sp>
      <p:grpSp>
        <p:nvGrpSpPr>
          <p:cNvPr id="11" name="Group 5"/>
          <p:cNvGrpSpPr/>
          <p:nvPr/>
        </p:nvGrpSpPr>
        <p:grpSpPr>
          <a:xfrm>
            <a:off x="10539080" y="0"/>
            <a:ext cx="1652920" cy="1699260"/>
            <a:chOff x="5105399" y="0"/>
            <a:chExt cx="1652920" cy="1699260"/>
          </a:xfrm>
        </p:grpSpPr>
        <p:pic>
          <p:nvPicPr>
            <p:cNvPr id="39"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40"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41"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42" name="Group 9"/>
          <p:cNvGrpSpPr/>
          <p:nvPr/>
        </p:nvGrpSpPr>
        <p:grpSpPr>
          <a:xfrm>
            <a:off x="10446950" y="0"/>
            <a:ext cx="1745050" cy="1652322"/>
            <a:chOff x="10446950" y="0"/>
            <a:chExt cx="1745050" cy="1652322"/>
          </a:xfrm>
        </p:grpSpPr>
        <p:pic>
          <p:nvPicPr>
            <p:cNvPr id="43"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44"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45" name="Group 19"/>
          <p:cNvGrpSpPr/>
          <p:nvPr/>
        </p:nvGrpSpPr>
        <p:grpSpPr>
          <a:xfrm>
            <a:off x="10240225" y="0"/>
            <a:ext cx="1951774" cy="1885964"/>
            <a:chOff x="10240225" y="0"/>
            <a:chExt cx="1951774" cy="1885964"/>
          </a:xfrm>
        </p:grpSpPr>
        <p:pic>
          <p:nvPicPr>
            <p:cNvPr id="46"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47"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48"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A3.1 lists maintenance medications in COPD, inhaler type, nebulizer, oral, injectable delivery and duration of action"/>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3" name="Title 2"/>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rPr>
              <a:t>Maintenance medications in COPD</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3685684" y="-58767"/>
            <a:ext cx="4731679" cy="6669032"/>
          </a:xfrm>
          <a:prstGeom prst="rect">
            <a:avLst/>
          </a:prstGeom>
          <a:ln>
            <a:noFill/>
          </a:ln>
        </p:spPr>
      </p:pic>
      <p:graphicFrame>
        <p:nvGraphicFramePr>
          <p:cNvPr id="20" name="表格 19"/>
          <p:cNvGraphicFramePr>
            <a:graphicFrameLocks noGrp="1"/>
          </p:cNvGraphicFramePr>
          <p:nvPr/>
        </p:nvGraphicFramePr>
        <p:xfrm>
          <a:off x="3895072" y="576079"/>
          <a:ext cx="4244667" cy="5544000"/>
        </p:xfrm>
        <a:graphic>
          <a:graphicData uri="http://schemas.openxmlformats.org/drawingml/2006/table">
            <a:tbl>
              <a:tblPr firstRow="1" firstCol="1" bandRow="1"/>
              <a:tblGrid>
                <a:gridCol w="1433431"/>
                <a:gridCol w="553513"/>
                <a:gridCol w="495127"/>
                <a:gridCol w="1074844"/>
                <a:gridCol w="687752"/>
              </a:tblGrid>
              <a:tr h="0">
                <a:tc>
                  <a:txBody>
                    <a:bodyPr/>
                    <a:lstStyle/>
                    <a:p>
                      <a:pPr algn="l">
                        <a:lnSpc>
                          <a:spcPct val="100000"/>
                        </a:lnSpc>
                        <a:spcAft>
                          <a:spcPts val="0"/>
                        </a:spcAft>
                      </a:pPr>
                      <a:r>
                        <a:rPr lang="zh-CN" sz="500" b="1" kern="1050" dirty="0">
                          <a:solidFill>
                            <a:srgbClr val="374458"/>
                          </a:solidFill>
                          <a:effectLst/>
                          <a:latin typeface="Calibri" panose="020F0502020204030204"/>
                          <a:ea typeface="等线" panose="02010600030101010101" pitchFamily="2" charset="-122"/>
                          <a:cs typeface="Calibri" panose="020F0502020204030204"/>
                        </a:rPr>
                        <a:t>药品通用名</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a:noFill/>
                    </a:lnT>
                    <a:lnB>
                      <a:noFill/>
                    </a:lnB>
                  </a:tcPr>
                </a:tc>
                <a:tc>
                  <a:txBody>
                    <a:bodyPr/>
                    <a:lstStyle/>
                    <a:p>
                      <a:pPr algn="ctr">
                        <a:lnSpc>
                          <a:spcPct val="100000"/>
                        </a:lnSpc>
                        <a:spcAft>
                          <a:spcPts val="0"/>
                        </a:spcAft>
                      </a:pPr>
                      <a:r>
                        <a:rPr lang="zh-CN" sz="500" b="1" kern="1050" dirty="0">
                          <a:solidFill>
                            <a:srgbClr val="374458"/>
                          </a:solidFill>
                          <a:effectLst/>
                          <a:latin typeface="Calibri" panose="020F0502020204030204"/>
                          <a:ea typeface="等线" panose="02010600030101010101" pitchFamily="2" charset="-122"/>
                          <a:cs typeface="Calibri" panose="020F0502020204030204"/>
                        </a:rPr>
                        <a:t>吸入装置类型</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a:noFill/>
                    </a:lnT>
                    <a:lnB>
                      <a:noFill/>
                    </a:lnB>
                  </a:tcPr>
                </a:tc>
                <a:tc>
                  <a:txBody>
                    <a:bodyPr/>
                    <a:lstStyle/>
                    <a:p>
                      <a:pPr algn="ctr">
                        <a:lnSpc>
                          <a:spcPct val="100000"/>
                        </a:lnSpc>
                        <a:spcAft>
                          <a:spcPts val="0"/>
                        </a:spcAft>
                      </a:pPr>
                      <a:r>
                        <a:rPr lang="zh-CN" sz="500" b="1" kern="1050" dirty="0">
                          <a:solidFill>
                            <a:srgbClr val="374458"/>
                          </a:solidFill>
                          <a:effectLst/>
                          <a:latin typeface="Calibri" panose="020F0502020204030204"/>
                          <a:ea typeface="等线" panose="02010600030101010101" pitchFamily="2" charset="-122"/>
                          <a:cs typeface="Calibri" panose="020F0502020204030204"/>
                        </a:rPr>
                        <a:t>雾化</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a:noFill/>
                    </a:lnT>
                    <a:lnB>
                      <a:noFill/>
                    </a:lnB>
                  </a:tcPr>
                </a:tc>
                <a:tc>
                  <a:txBody>
                    <a:bodyPr/>
                    <a:lstStyle/>
                    <a:p>
                      <a:pPr algn="ctr">
                        <a:lnSpc>
                          <a:spcPct val="100000"/>
                        </a:lnSpc>
                        <a:spcAft>
                          <a:spcPts val="0"/>
                        </a:spcAft>
                      </a:pPr>
                      <a:r>
                        <a:rPr lang="zh-CN" sz="500" b="1" kern="1050" dirty="0">
                          <a:solidFill>
                            <a:srgbClr val="374458"/>
                          </a:solidFill>
                          <a:effectLst/>
                          <a:latin typeface="Calibri" panose="020F0502020204030204"/>
                          <a:ea typeface="等线" panose="02010600030101010101" pitchFamily="2" charset="-122"/>
                          <a:cs typeface="Calibri" panose="020F0502020204030204"/>
                        </a:rPr>
                        <a:t>口服</a:t>
                      </a:r>
                      <a:r>
                        <a:rPr lang="en-US" sz="500" b="1" kern="1050" dirty="0">
                          <a:solidFill>
                            <a:srgbClr val="374458"/>
                          </a:solidFill>
                          <a:effectLst/>
                          <a:latin typeface="Calibri" panose="020F0502020204030204"/>
                          <a:ea typeface="等线" panose="02010600030101010101" pitchFamily="2" charset="-122"/>
                        </a:rPr>
                        <a:t>/</a:t>
                      </a:r>
                      <a:r>
                        <a:rPr lang="zh-CN" sz="500" b="1" kern="1050" dirty="0">
                          <a:solidFill>
                            <a:srgbClr val="374458"/>
                          </a:solidFill>
                          <a:effectLst/>
                          <a:latin typeface="Calibri" panose="020F0502020204030204"/>
                          <a:ea typeface="等线" panose="02010600030101010101" pitchFamily="2" charset="-122"/>
                          <a:cs typeface="Calibri" panose="020F0502020204030204"/>
                        </a:rPr>
                        <a:t>注射给药</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a:noFill/>
                    </a:lnT>
                    <a:lnB>
                      <a:noFill/>
                    </a:lnB>
                  </a:tcPr>
                </a:tc>
                <a:tc>
                  <a:txBody>
                    <a:bodyPr/>
                    <a:lstStyle/>
                    <a:p>
                      <a:pPr algn="ctr">
                        <a:lnSpc>
                          <a:spcPct val="100000"/>
                        </a:lnSpc>
                        <a:spcAft>
                          <a:spcPts val="0"/>
                        </a:spcAft>
                      </a:pPr>
                      <a:r>
                        <a:rPr lang="zh-CN" sz="500" b="1" kern="1050" dirty="0">
                          <a:solidFill>
                            <a:srgbClr val="374458"/>
                          </a:solidFill>
                          <a:effectLst/>
                          <a:latin typeface="Calibri" panose="020F0502020204030204"/>
                          <a:ea typeface="等线" panose="02010600030101010101" pitchFamily="2" charset="-122"/>
                          <a:cs typeface="Calibri" panose="020F0502020204030204"/>
                        </a:rPr>
                        <a:t>作用持续时间</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a:noFill/>
                    </a:lnT>
                    <a:lnB>
                      <a:noFill/>
                    </a:lnB>
                  </a:tcPr>
                </a:tc>
              </a:tr>
              <a:tr h="0">
                <a:tc gridSpan="5">
                  <a:txBody>
                    <a:bodyPr/>
                    <a:lstStyle/>
                    <a:p>
                      <a:pPr algn="just">
                        <a:lnSpc>
                          <a:spcPct val="100000"/>
                        </a:lnSpc>
                        <a:spcAft>
                          <a:spcPts val="0"/>
                        </a:spcAft>
                      </a:pPr>
                      <a:r>
                        <a:rPr lang="en-US" sz="500" b="1" kern="1050" dirty="0">
                          <a:solidFill>
                            <a:srgbClr val="FFFFFF"/>
                          </a:solidFill>
                          <a:effectLst/>
                          <a:latin typeface="Calibri" panose="020F0502020204030204"/>
                          <a:ea typeface="等线" panose="02010600030101010101" pitchFamily="2" charset="-122"/>
                        </a:rPr>
                        <a:t>β</a:t>
                      </a:r>
                      <a:r>
                        <a:rPr lang="en-US" sz="500" b="1" kern="1050" baseline="-25000" dirty="0">
                          <a:solidFill>
                            <a:srgbClr val="FFFFFF"/>
                          </a:solidFill>
                          <a:effectLst/>
                          <a:latin typeface="Calibri" panose="020F0502020204030204"/>
                          <a:ea typeface="等线" panose="02010600030101010101" pitchFamily="2" charset="-122"/>
                        </a:rPr>
                        <a:t>2</a:t>
                      </a:r>
                      <a:r>
                        <a:rPr lang="zh-CN" sz="500" b="1" kern="1050" dirty="0">
                          <a:solidFill>
                            <a:srgbClr val="FFFFFF"/>
                          </a:solidFill>
                          <a:effectLst/>
                          <a:latin typeface="Calibri" panose="020F0502020204030204"/>
                          <a:ea typeface="等线" panose="02010600030101010101" pitchFamily="2" charset="-122"/>
                          <a:cs typeface="Calibri" panose="020F0502020204030204"/>
                        </a:rPr>
                        <a:t>受体激动剂</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a:noFill/>
                    </a:lnT>
                    <a:lnB>
                      <a:noFill/>
                    </a:lnB>
                    <a:solidFill>
                      <a:srgbClr val="374459"/>
                    </a:solidFill>
                  </a:tcPr>
                </a:tc>
                <a:tc hMerge="1">
                  <a:tcPr/>
                </a:tc>
                <a:tc hMerge="1">
                  <a:tcPr/>
                </a:tc>
                <a:tc hMerge="1">
                  <a:tcPr/>
                </a:tc>
                <a:tc hMerge="1">
                  <a:tcPr/>
                </a:tc>
              </a:tr>
              <a:tr h="0">
                <a:tc gridSpan="5">
                  <a:txBody>
                    <a:bodyPr/>
                    <a:lstStyle/>
                    <a:p>
                      <a:pPr algn="just">
                        <a:lnSpc>
                          <a:spcPct val="100000"/>
                        </a:lnSpc>
                        <a:spcAft>
                          <a:spcPts val="0"/>
                        </a:spcAft>
                      </a:pPr>
                      <a:r>
                        <a:rPr lang="zh-CN" sz="500" b="1" kern="1050" dirty="0">
                          <a:solidFill>
                            <a:srgbClr val="374458"/>
                          </a:solidFill>
                          <a:effectLst/>
                          <a:latin typeface="Calibri" panose="020F0502020204030204"/>
                          <a:ea typeface="等线" panose="02010600030101010101" pitchFamily="2" charset="-122"/>
                          <a:cs typeface="Calibri" panose="020F0502020204030204"/>
                        </a:rPr>
                        <a:t>短效（</a:t>
                      </a:r>
                      <a:r>
                        <a:rPr lang="en-US" sz="500" b="1" kern="1050" dirty="0">
                          <a:solidFill>
                            <a:srgbClr val="374458"/>
                          </a:solidFill>
                          <a:effectLst/>
                          <a:latin typeface="Calibri" panose="020F0502020204030204"/>
                          <a:ea typeface="等线" panose="02010600030101010101" pitchFamily="2" charset="-122"/>
                        </a:rPr>
                        <a:t>SABA</a:t>
                      </a:r>
                      <a:r>
                        <a:rPr lang="zh-CN" sz="500" b="1" kern="1050" dirty="0">
                          <a:solidFill>
                            <a:srgbClr val="374458"/>
                          </a:solidFill>
                          <a:effectLst/>
                          <a:latin typeface="Calibri" panose="020F0502020204030204"/>
                          <a:ea typeface="等线" panose="02010600030101010101" pitchFamily="2" charset="-122"/>
                          <a:cs typeface="Calibri" panose="020F0502020204030204"/>
                        </a:rPr>
                        <a:t>）</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a:noFill/>
                    </a:lnT>
                    <a:lnB>
                      <a:noFill/>
                    </a:lnB>
                    <a:solidFill>
                      <a:srgbClr val="D2D1D6"/>
                    </a:solidFill>
                  </a:tcPr>
                </a:tc>
                <a:tc hMerge="1">
                  <a:tcPr/>
                </a:tc>
                <a:tc hMerge="1">
                  <a:tcPr/>
                </a:tc>
                <a:tc hMerge="1">
                  <a:tcPr/>
                </a:tc>
                <a:tc hMerge="1">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非诺特罗</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a:noFill/>
                    </a:lnT>
                    <a:lnB w="12700" cap="flat" cmpd="sng" algn="ctr">
                      <a:solidFill>
                        <a:srgbClr val="FFFFFF"/>
                      </a:solidFill>
                      <a:prstDash val="solid"/>
                      <a:round/>
                      <a:headEnd type="none" w="med" len="med"/>
                      <a:tailEnd type="none" w="med" len="med"/>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MDI</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a:noFill/>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cs typeface="Calibri" panose="020F0502020204030204"/>
                          <a:sym typeface="Wingdings" panose="05000000000000000000"/>
                        </a:rPr>
                        <a:t></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a:noFill/>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片剂、溶液</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a:noFill/>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可变</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a:noFill/>
                    </a:lnT>
                    <a:lnB w="12700" cap="flat" cmpd="sng" algn="ctr">
                      <a:solidFill>
                        <a:srgbClr val="374459"/>
                      </a:solidFill>
                      <a:prstDash val="solid"/>
                      <a:round/>
                      <a:headEnd type="none" w="med" len="med"/>
                      <a:tailEnd type="none" w="med" len="med"/>
                    </a:lnB>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左旋沙丁胺醇</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MDI</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cs typeface="Calibri" panose="020F0502020204030204"/>
                          <a:sym typeface="Wingdings" panose="05000000000000000000"/>
                        </a:rPr>
                        <a:t></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可变</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沙丁胺醇</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MDI</a:t>
                      </a:r>
                      <a:r>
                        <a:rPr lang="zh-CN" sz="500" kern="1050" dirty="0">
                          <a:effectLst/>
                          <a:latin typeface="Calibri" panose="020F0502020204030204"/>
                          <a:ea typeface="等线" panose="02010600030101010101" pitchFamily="2" charset="-122"/>
                          <a:cs typeface="Calibri" panose="020F0502020204030204"/>
                        </a:rPr>
                        <a:t>、</a:t>
                      </a:r>
                      <a:r>
                        <a:rPr lang="en-US" sz="500" kern="1050" dirty="0">
                          <a:effectLst/>
                          <a:latin typeface="Calibri" panose="020F0502020204030204"/>
                          <a:ea typeface="等线" panose="02010600030101010101" pitchFamily="2" charset="-122"/>
                        </a:rPr>
                        <a:t>DPI</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cs typeface="Calibri" panose="020F0502020204030204"/>
                          <a:sym typeface="Wingdings" panose="05000000000000000000"/>
                        </a:rPr>
                        <a:t></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糖浆、片剂</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可变</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特布他林</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w="12700" cap="flat" cmpd="sng" algn="ctr">
                      <a:solidFill>
                        <a:srgbClr val="FFFFFF"/>
                      </a:solidFill>
                      <a:prstDash val="solid"/>
                      <a:round/>
                      <a:headEnd type="none" w="med" len="med"/>
                      <a:tailEnd type="none" w="med" len="med"/>
                    </a:lnT>
                    <a:lnB>
                      <a:noFill/>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DPI</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a:noFill/>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a:noFill/>
                    </a:lnB>
                  </a:tcPr>
                </a:tc>
                <a:tc>
                  <a:txBody>
                    <a:bodyPr/>
                    <a:lstStyle/>
                    <a:p>
                      <a:pPr algn="ctr">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片剂</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a:noFill/>
                    </a:lnB>
                  </a:tcPr>
                </a:tc>
                <a:tc>
                  <a:txBody>
                    <a:bodyPr/>
                    <a:lstStyle/>
                    <a:p>
                      <a:pPr algn="ctr">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可变</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w="12700" cap="flat" cmpd="sng" algn="ctr">
                      <a:solidFill>
                        <a:srgbClr val="374459"/>
                      </a:solidFill>
                      <a:prstDash val="solid"/>
                      <a:round/>
                      <a:headEnd type="none" w="med" len="med"/>
                      <a:tailEnd type="none" w="med" len="med"/>
                    </a:lnT>
                    <a:lnB>
                      <a:noFill/>
                    </a:lnB>
                  </a:tcPr>
                </a:tc>
              </a:tr>
              <a:tr h="0">
                <a:tc gridSpan="5">
                  <a:txBody>
                    <a:bodyPr/>
                    <a:lstStyle/>
                    <a:p>
                      <a:pPr algn="just">
                        <a:lnSpc>
                          <a:spcPct val="100000"/>
                        </a:lnSpc>
                        <a:spcAft>
                          <a:spcPts val="0"/>
                        </a:spcAft>
                      </a:pPr>
                      <a:r>
                        <a:rPr lang="zh-CN" sz="500" b="1" kern="1050" dirty="0">
                          <a:solidFill>
                            <a:srgbClr val="374458"/>
                          </a:solidFill>
                          <a:effectLst/>
                          <a:latin typeface="Calibri" panose="020F0502020204030204"/>
                          <a:ea typeface="等线" panose="02010600030101010101" pitchFamily="2" charset="-122"/>
                          <a:cs typeface="Calibri" panose="020F0502020204030204"/>
                        </a:rPr>
                        <a:t>长效（</a:t>
                      </a:r>
                      <a:r>
                        <a:rPr lang="en-US" sz="500" b="1" kern="1050" dirty="0">
                          <a:solidFill>
                            <a:srgbClr val="374458"/>
                          </a:solidFill>
                          <a:effectLst/>
                          <a:latin typeface="Calibri" panose="020F0502020204030204"/>
                          <a:ea typeface="等线" panose="02010600030101010101" pitchFamily="2" charset="-122"/>
                        </a:rPr>
                        <a:t>LABA</a:t>
                      </a:r>
                      <a:r>
                        <a:rPr lang="zh-CN" sz="500" b="1" kern="1050" dirty="0">
                          <a:solidFill>
                            <a:srgbClr val="374458"/>
                          </a:solidFill>
                          <a:effectLst/>
                          <a:latin typeface="Calibri" panose="020F0502020204030204"/>
                          <a:ea typeface="等线" panose="02010600030101010101" pitchFamily="2" charset="-122"/>
                          <a:cs typeface="Calibri" panose="020F0502020204030204"/>
                        </a:rPr>
                        <a:t>）</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a:noFill/>
                    </a:lnT>
                    <a:lnB>
                      <a:noFill/>
                    </a:lnB>
                    <a:solidFill>
                      <a:srgbClr val="D2D1D6"/>
                    </a:solidFill>
                  </a:tcPr>
                </a:tc>
                <a:tc hMerge="1">
                  <a:tcPr/>
                </a:tc>
                <a:tc hMerge="1">
                  <a:tcPr/>
                </a:tc>
                <a:tc hMerge="1">
                  <a:tcPr/>
                </a:tc>
                <a:tc hMerge="1">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阿福特罗</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a:noFill/>
                    </a:lnT>
                    <a:lnB w="12700" cap="flat" cmpd="sng" algn="ctr">
                      <a:solidFill>
                        <a:srgbClr val="FFFFFF"/>
                      </a:solidFill>
                      <a:prstDash val="solid"/>
                      <a:round/>
                      <a:headEnd type="none" w="med" len="med"/>
                      <a:tailEnd type="none" w="med" len="med"/>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a:noFill/>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cs typeface="Calibri" panose="020F0502020204030204"/>
                          <a:sym typeface="Wingdings" panose="05000000000000000000"/>
                        </a:rPr>
                        <a:t></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a:noFill/>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a:noFill/>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12</a:t>
                      </a:r>
                      <a:r>
                        <a:rPr lang="zh-CN" sz="500" kern="1050" dirty="0">
                          <a:effectLst/>
                          <a:latin typeface="Calibri" panose="020F0502020204030204"/>
                          <a:ea typeface="等线" panose="02010600030101010101" pitchFamily="2" charset="-122"/>
                          <a:cs typeface="Calibri" panose="020F0502020204030204"/>
                        </a:rPr>
                        <a:t>小时</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a:noFill/>
                    </a:lnT>
                    <a:lnB w="12700" cap="flat" cmpd="sng" algn="ctr">
                      <a:solidFill>
                        <a:srgbClr val="374459"/>
                      </a:solidFill>
                      <a:prstDash val="solid"/>
                      <a:round/>
                      <a:headEnd type="none" w="med" len="med"/>
                      <a:tailEnd type="none" w="med" len="med"/>
                    </a:lnB>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福莫特罗</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DPI</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cs typeface="Calibri" panose="020F0502020204030204"/>
                          <a:sym typeface="Wingdings" panose="05000000000000000000"/>
                        </a:rPr>
                        <a:t></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12</a:t>
                      </a:r>
                      <a:r>
                        <a:rPr lang="zh-CN" sz="500" kern="1050" dirty="0">
                          <a:effectLst/>
                          <a:latin typeface="Calibri" panose="020F0502020204030204"/>
                          <a:ea typeface="等线" panose="02010600030101010101" pitchFamily="2" charset="-122"/>
                          <a:cs typeface="Calibri" panose="020F0502020204030204"/>
                        </a:rPr>
                        <a:t>小时</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茚达特罗</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DPI</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24</a:t>
                      </a:r>
                      <a:r>
                        <a:rPr lang="zh-CN" sz="500" kern="1050" dirty="0">
                          <a:effectLst/>
                          <a:latin typeface="Calibri" panose="020F0502020204030204"/>
                          <a:ea typeface="等线" panose="02010600030101010101" pitchFamily="2" charset="-122"/>
                          <a:cs typeface="Calibri" panose="020F0502020204030204"/>
                        </a:rPr>
                        <a:t>小时</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奥达特罗</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SMI</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24</a:t>
                      </a:r>
                      <a:r>
                        <a:rPr lang="zh-CN" sz="500" kern="1050" dirty="0">
                          <a:effectLst/>
                          <a:latin typeface="Calibri" panose="020F0502020204030204"/>
                          <a:ea typeface="等线" panose="02010600030101010101" pitchFamily="2" charset="-122"/>
                          <a:cs typeface="Calibri" panose="020F0502020204030204"/>
                        </a:rPr>
                        <a:t>小时</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沙美特罗</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w="12700" cap="flat" cmpd="sng" algn="ctr">
                      <a:solidFill>
                        <a:srgbClr val="FFFFFF"/>
                      </a:solidFill>
                      <a:prstDash val="solid"/>
                      <a:round/>
                      <a:headEnd type="none" w="med" len="med"/>
                      <a:tailEnd type="none" w="med" len="med"/>
                    </a:lnT>
                    <a:lnB>
                      <a:noFill/>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MDI</a:t>
                      </a:r>
                      <a:r>
                        <a:rPr lang="zh-CN" sz="500" kern="1050" dirty="0">
                          <a:effectLst/>
                          <a:latin typeface="Calibri" panose="020F0502020204030204"/>
                          <a:ea typeface="等线" panose="02010600030101010101" pitchFamily="2" charset="-122"/>
                          <a:cs typeface="Calibri" panose="020F0502020204030204"/>
                        </a:rPr>
                        <a:t>、</a:t>
                      </a:r>
                      <a:r>
                        <a:rPr lang="en-US" sz="500" kern="1050" dirty="0">
                          <a:effectLst/>
                          <a:latin typeface="Calibri" panose="020F0502020204030204"/>
                          <a:ea typeface="等线" panose="02010600030101010101" pitchFamily="2" charset="-122"/>
                        </a:rPr>
                        <a:t>DPI</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a:noFill/>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a:noFill/>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a:noFill/>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12</a:t>
                      </a:r>
                      <a:r>
                        <a:rPr lang="zh-CN" sz="500" kern="1050" dirty="0">
                          <a:effectLst/>
                          <a:latin typeface="Calibri" panose="020F0502020204030204"/>
                          <a:ea typeface="等线" panose="02010600030101010101" pitchFamily="2" charset="-122"/>
                          <a:cs typeface="Calibri" panose="020F0502020204030204"/>
                        </a:rPr>
                        <a:t>小时</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w="12700" cap="flat" cmpd="sng" algn="ctr">
                      <a:solidFill>
                        <a:srgbClr val="374459"/>
                      </a:solidFill>
                      <a:prstDash val="solid"/>
                      <a:round/>
                      <a:headEnd type="none" w="med" len="med"/>
                      <a:tailEnd type="none" w="med" len="med"/>
                    </a:lnT>
                    <a:lnB>
                      <a:noFill/>
                    </a:lnB>
                  </a:tcPr>
                </a:tc>
              </a:tr>
              <a:tr h="0">
                <a:tc gridSpan="5">
                  <a:txBody>
                    <a:bodyPr/>
                    <a:lstStyle/>
                    <a:p>
                      <a:pPr algn="just">
                        <a:lnSpc>
                          <a:spcPct val="100000"/>
                        </a:lnSpc>
                        <a:spcAft>
                          <a:spcPts val="0"/>
                        </a:spcAft>
                      </a:pPr>
                      <a:r>
                        <a:rPr lang="zh-CN" sz="500" b="1" kern="1050" dirty="0">
                          <a:solidFill>
                            <a:srgbClr val="FFFFFF"/>
                          </a:solidFill>
                          <a:effectLst/>
                          <a:latin typeface="Calibri" panose="020F0502020204030204"/>
                          <a:ea typeface="等线" panose="02010600030101010101" pitchFamily="2" charset="-122"/>
                          <a:cs typeface="Calibri" panose="020F0502020204030204"/>
                        </a:rPr>
                        <a:t>抗胆碱能药物</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a:noFill/>
                    </a:lnT>
                    <a:lnB>
                      <a:noFill/>
                    </a:lnB>
                    <a:solidFill>
                      <a:srgbClr val="374459"/>
                    </a:solidFill>
                  </a:tcPr>
                </a:tc>
                <a:tc hMerge="1">
                  <a:tcPr/>
                </a:tc>
                <a:tc hMerge="1">
                  <a:tcPr/>
                </a:tc>
                <a:tc hMerge="1">
                  <a:tcPr/>
                </a:tc>
                <a:tc hMerge="1">
                  <a:tcPr/>
                </a:tc>
              </a:tr>
              <a:tr h="0">
                <a:tc gridSpan="5">
                  <a:txBody>
                    <a:bodyPr/>
                    <a:lstStyle/>
                    <a:p>
                      <a:pPr algn="just">
                        <a:lnSpc>
                          <a:spcPct val="100000"/>
                        </a:lnSpc>
                        <a:spcAft>
                          <a:spcPts val="0"/>
                        </a:spcAft>
                      </a:pPr>
                      <a:r>
                        <a:rPr lang="zh-CN" sz="500" b="1" kern="1050" dirty="0">
                          <a:solidFill>
                            <a:srgbClr val="374458"/>
                          </a:solidFill>
                          <a:effectLst/>
                          <a:latin typeface="Calibri" panose="020F0502020204030204"/>
                          <a:ea typeface="等线" panose="02010600030101010101" pitchFamily="2" charset="-122"/>
                          <a:cs typeface="Calibri" panose="020F0502020204030204"/>
                        </a:rPr>
                        <a:t>短效（</a:t>
                      </a:r>
                      <a:r>
                        <a:rPr lang="en-US" sz="500" b="1" kern="1050" dirty="0">
                          <a:solidFill>
                            <a:srgbClr val="374458"/>
                          </a:solidFill>
                          <a:effectLst/>
                          <a:latin typeface="Calibri" panose="020F0502020204030204"/>
                          <a:ea typeface="等线" panose="02010600030101010101" pitchFamily="2" charset="-122"/>
                        </a:rPr>
                        <a:t>SAMA</a:t>
                      </a:r>
                      <a:r>
                        <a:rPr lang="zh-CN" sz="500" b="1" kern="1050" dirty="0">
                          <a:solidFill>
                            <a:srgbClr val="374458"/>
                          </a:solidFill>
                          <a:effectLst/>
                          <a:latin typeface="Calibri" panose="020F0502020204030204"/>
                          <a:ea typeface="等线" panose="02010600030101010101" pitchFamily="2" charset="-122"/>
                          <a:cs typeface="Calibri" panose="020F0502020204030204"/>
                        </a:rPr>
                        <a:t>）</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a:noFill/>
                    </a:lnT>
                    <a:lnB>
                      <a:noFill/>
                    </a:lnB>
                    <a:solidFill>
                      <a:srgbClr val="D2D1D6"/>
                    </a:solidFill>
                  </a:tcPr>
                </a:tc>
                <a:tc hMerge="1">
                  <a:tcPr/>
                </a:tc>
                <a:tc hMerge="1">
                  <a:tcPr/>
                </a:tc>
                <a:tc hMerge="1">
                  <a:tcPr/>
                </a:tc>
                <a:tc hMerge="1">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异丙托溴铵</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a:noFill/>
                    </a:lnT>
                    <a:lnB w="12700" cap="flat" cmpd="sng" algn="ctr">
                      <a:solidFill>
                        <a:srgbClr val="FFFFFF"/>
                      </a:solidFill>
                      <a:prstDash val="solid"/>
                      <a:round/>
                      <a:headEnd type="none" w="med" len="med"/>
                      <a:tailEnd type="none" w="med" len="med"/>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MDI</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a:noFill/>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cs typeface="Calibri" panose="020F0502020204030204"/>
                          <a:sym typeface="Wingdings" panose="05000000000000000000"/>
                        </a:rPr>
                        <a:t></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a:noFill/>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a:noFill/>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6-8</a:t>
                      </a:r>
                      <a:r>
                        <a:rPr lang="zh-CN" sz="500" kern="1050" dirty="0">
                          <a:effectLst/>
                          <a:latin typeface="Calibri" panose="020F0502020204030204"/>
                          <a:ea typeface="等线" panose="02010600030101010101" pitchFamily="2" charset="-122"/>
                          <a:cs typeface="Calibri" panose="020F0502020204030204"/>
                        </a:rPr>
                        <a:t>小时</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a:noFill/>
                    </a:lnT>
                    <a:lnB w="12700" cap="flat" cmpd="sng" algn="ctr">
                      <a:solidFill>
                        <a:srgbClr val="374459"/>
                      </a:solidFill>
                      <a:prstDash val="solid"/>
                      <a:round/>
                      <a:headEnd type="none" w="med" len="med"/>
                      <a:tailEnd type="none" w="med" len="med"/>
                    </a:lnB>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氧托溴铵</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w="12700" cap="flat" cmpd="sng" algn="ctr">
                      <a:solidFill>
                        <a:srgbClr val="FFFFFF"/>
                      </a:solidFill>
                      <a:prstDash val="solid"/>
                      <a:round/>
                      <a:headEnd type="none" w="med" len="med"/>
                      <a:tailEnd type="none" w="med" len="med"/>
                    </a:lnT>
                    <a:lnB>
                      <a:noFill/>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MDI</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a:noFill/>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cs typeface="Calibri" panose="020F0502020204030204"/>
                          <a:sym typeface="Wingdings" panose="05000000000000000000"/>
                        </a:rPr>
                        <a:t></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a:noFill/>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a:noFill/>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7-9</a:t>
                      </a:r>
                      <a:r>
                        <a:rPr lang="zh-CN" sz="500" kern="1050" dirty="0">
                          <a:effectLst/>
                          <a:latin typeface="Calibri" panose="020F0502020204030204"/>
                          <a:ea typeface="等线" panose="02010600030101010101" pitchFamily="2" charset="-122"/>
                          <a:cs typeface="Calibri" panose="020F0502020204030204"/>
                        </a:rPr>
                        <a:t>小时</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w="12700" cap="flat" cmpd="sng" algn="ctr">
                      <a:solidFill>
                        <a:srgbClr val="374459"/>
                      </a:solidFill>
                      <a:prstDash val="solid"/>
                      <a:round/>
                      <a:headEnd type="none" w="med" len="med"/>
                      <a:tailEnd type="none" w="med" len="med"/>
                    </a:lnT>
                    <a:lnB>
                      <a:noFill/>
                    </a:lnB>
                  </a:tcPr>
                </a:tc>
              </a:tr>
              <a:tr h="0">
                <a:tc gridSpan="5">
                  <a:txBody>
                    <a:bodyPr/>
                    <a:lstStyle/>
                    <a:p>
                      <a:pPr algn="just">
                        <a:lnSpc>
                          <a:spcPct val="100000"/>
                        </a:lnSpc>
                        <a:spcAft>
                          <a:spcPts val="0"/>
                        </a:spcAft>
                      </a:pPr>
                      <a:r>
                        <a:rPr lang="zh-CN" sz="500" b="1" kern="1050" dirty="0">
                          <a:solidFill>
                            <a:srgbClr val="374458"/>
                          </a:solidFill>
                          <a:effectLst/>
                          <a:latin typeface="Calibri" panose="020F0502020204030204"/>
                          <a:ea typeface="等线" panose="02010600030101010101" pitchFamily="2" charset="-122"/>
                          <a:cs typeface="Calibri" panose="020F0502020204030204"/>
                        </a:rPr>
                        <a:t>长效（</a:t>
                      </a:r>
                      <a:r>
                        <a:rPr lang="en-US" sz="500" b="1" kern="1050" dirty="0">
                          <a:solidFill>
                            <a:srgbClr val="374458"/>
                          </a:solidFill>
                          <a:effectLst/>
                          <a:latin typeface="Calibri" panose="020F0502020204030204"/>
                          <a:ea typeface="等线" panose="02010600030101010101" pitchFamily="2" charset="-122"/>
                        </a:rPr>
                        <a:t>LAMA</a:t>
                      </a:r>
                      <a:r>
                        <a:rPr lang="zh-CN" sz="500" b="1" kern="1050" dirty="0">
                          <a:solidFill>
                            <a:srgbClr val="374458"/>
                          </a:solidFill>
                          <a:effectLst/>
                          <a:latin typeface="Calibri" panose="020F0502020204030204"/>
                          <a:ea typeface="等线" panose="02010600030101010101" pitchFamily="2" charset="-122"/>
                          <a:cs typeface="Calibri" panose="020F0502020204030204"/>
                        </a:rPr>
                        <a:t>）</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a:noFill/>
                    </a:lnT>
                    <a:lnB>
                      <a:noFill/>
                    </a:lnB>
                    <a:solidFill>
                      <a:srgbClr val="D2D1D6"/>
                    </a:solidFill>
                  </a:tcPr>
                </a:tc>
                <a:tc hMerge="1">
                  <a:tcPr/>
                </a:tc>
                <a:tc hMerge="1">
                  <a:tcPr/>
                </a:tc>
                <a:tc hMerge="1">
                  <a:tcPr/>
                </a:tc>
                <a:tc hMerge="1">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阿地溴铵</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a:noFill/>
                    </a:lnT>
                    <a:lnB w="12700" cap="flat" cmpd="sng" algn="ctr">
                      <a:solidFill>
                        <a:srgbClr val="FFFFFF"/>
                      </a:solidFill>
                      <a:prstDash val="solid"/>
                      <a:round/>
                      <a:headEnd type="none" w="med" len="med"/>
                      <a:tailEnd type="none" w="med" len="med"/>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DPI</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a:noFill/>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a:noFill/>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a:noFill/>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12</a:t>
                      </a:r>
                      <a:r>
                        <a:rPr lang="zh-CN" sz="500" kern="1050" dirty="0">
                          <a:effectLst/>
                          <a:latin typeface="Calibri" panose="020F0502020204030204"/>
                          <a:ea typeface="等线" panose="02010600030101010101" pitchFamily="2" charset="-122"/>
                          <a:cs typeface="Calibri" panose="020F0502020204030204"/>
                        </a:rPr>
                        <a:t>小时</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a:noFill/>
                    </a:lnT>
                    <a:lnB w="12700" cap="flat" cmpd="sng" algn="ctr">
                      <a:solidFill>
                        <a:srgbClr val="374459"/>
                      </a:solidFill>
                      <a:prstDash val="solid"/>
                      <a:round/>
                      <a:headEnd type="none" w="med" len="med"/>
                      <a:tailEnd type="none" w="med" len="med"/>
                    </a:lnB>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格隆溴铵</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DPI</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cs typeface="Calibri" panose="020F0502020204030204"/>
                          <a:sym typeface="Wingdings" panose="05000000000000000000"/>
                        </a:rPr>
                        <a:t></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溶液</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可变</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噻托溴铵</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DPI</a:t>
                      </a:r>
                      <a:r>
                        <a:rPr lang="zh-CN" sz="500" kern="1050" dirty="0">
                          <a:effectLst/>
                          <a:latin typeface="Calibri" panose="020F0502020204030204"/>
                          <a:ea typeface="等线" panose="02010600030101010101" pitchFamily="2" charset="-122"/>
                          <a:cs typeface="Calibri" panose="020F0502020204030204"/>
                        </a:rPr>
                        <a:t>、</a:t>
                      </a:r>
                      <a:r>
                        <a:rPr lang="en-US" sz="500" kern="1050" dirty="0">
                          <a:effectLst/>
                          <a:latin typeface="Calibri" panose="020F0502020204030204"/>
                          <a:ea typeface="等线" panose="02010600030101010101" pitchFamily="2" charset="-122"/>
                        </a:rPr>
                        <a:t>SMI</a:t>
                      </a:r>
                      <a:r>
                        <a:rPr lang="zh-CN" sz="500" kern="1050" dirty="0">
                          <a:effectLst/>
                          <a:latin typeface="Calibri" panose="020F0502020204030204"/>
                          <a:ea typeface="等线" panose="02010600030101010101" pitchFamily="2" charset="-122"/>
                          <a:cs typeface="Calibri" panose="020F0502020204030204"/>
                        </a:rPr>
                        <a:t>、</a:t>
                      </a:r>
                      <a:r>
                        <a:rPr lang="en-US" sz="500" kern="1050" dirty="0">
                          <a:effectLst/>
                          <a:latin typeface="Calibri" panose="020F0502020204030204"/>
                          <a:ea typeface="等线" panose="02010600030101010101" pitchFamily="2" charset="-122"/>
                        </a:rPr>
                        <a:t>MDI</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24</a:t>
                      </a:r>
                      <a:r>
                        <a:rPr lang="zh-CN" sz="500" kern="1050" dirty="0">
                          <a:effectLst/>
                          <a:latin typeface="Calibri" panose="020F0502020204030204"/>
                          <a:ea typeface="等线" panose="02010600030101010101" pitchFamily="2" charset="-122"/>
                          <a:cs typeface="Calibri" panose="020F0502020204030204"/>
                        </a:rPr>
                        <a:t>小时</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乌美溴铵</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DPI</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24</a:t>
                      </a:r>
                      <a:r>
                        <a:rPr lang="zh-CN" sz="500" kern="1050" dirty="0">
                          <a:effectLst/>
                          <a:latin typeface="Calibri" panose="020F0502020204030204"/>
                          <a:ea typeface="等线" panose="02010600030101010101" pitchFamily="2" charset="-122"/>
                          <a:cs typeface="Calibri" panose="020F0502020204030204"/>
                        </a:rPr>
                        <a:t>小时</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瑞芬那新</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w="12700" cap="flat" cmpd="sng" algn="ctr">
                      <a:solidFill>
                        <a:srgbClr val="FFFFFF"/>
                      </a:solidFill>
                      <a:prstDash val="solid"/>
                      <a:round/>
                      <a:headEnd type="none" w="med" len="med"/>
                      <a:tailEnd type="none" w="med" len="med"/>
                    </a:lnT>
                    <a:lnB>
                      <a:noFill/>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a:noFill/>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cs typeface="Calibri" panose="020F0502020204030204"/>
                          <a:sym typeface="Wingdings" panose="05000000000000000000"/>
                        </a:rPr>
                        <a:t></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a:noFill/>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a:noFill/>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24</a:t>
                      </a:r>
                      <a:r>
                        <a:rPr lang="zh-CN" sz="500" kern="1050" dirty="0">
                          <a:effectLst/>
                          <a:latin typeface="Calibri" panose="020F0502020204030204"/>
                          <a:ea typeface="等线" panose="02010600030101010101" pitchFamily="2" charset="-122"/>
                          <a:cs typeface="Calibri" panose="020F0502020204030204"/>
                        </a:rPr>
                        <a:t>小时</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w="12700" cap="flat" cmpd="sng" algn="ctr">
                      <a:solidFill>
                        <a:srgbClr val="374459"/>
                      </a:solidFill>
                      <a:prstDash val="solid"/>
                      <a:round/>
                      <a:headEnd type="none" w="med" len="med"/>
                      <a:tailEnd type="none" w="med" len="med"/>
                    </a:lnT>
                    <a:lnB>
                      <a:noFill/>
                    </a:lnB>
                  </a:tcPr>
                </a:tc>
              </a:tr>
              <a:tr h="0">
                <a:tc gridSpan="5">
                  <a:txBody>
                    <a:bodyPr/>
                    <a:lstStyle/>
                    <a:p>
                      <a:pPr algn="just">
                        <a:lnSpc>
                          <a:spcPct val="100000"/>
                        </a:lnSpc>
                        <a:spcAft>
                          <a:spcPts val="0"/>
                        </a:spcAft>
                      </a:pPr>
                      <a:r>
                        <a:rPr lang="zh-CN" sz="500" b="1" kern="1050" dirty="0">
                          <a:solidFill>
                            <a:srgbClr val="FFFFFF"/>
                          </a:solidFill>
                          <a:effectLst/>
                          <a:latin typeface="Calibri" panose="020F0502020204030204"/>
                          <a:ea typeface="等线" panose="02010600030101010101" pitchFamily="2" charset="-122"/>
                          <a:cs typeface="Calibri" panose="020F0502020204030204"/>
                        </a:rPr>
                        <a:t>单一装置短效</a:t>
                      </a:r>
                      <a:r>
                        <a:rPr lang="en-US" sz="500" b="1" kern="1050" dirty="0">
                          <a:solidFill>
                            <a:srgbClr val="FFFFFF"/>
                          </a:solidFill>
                          <a:effectLst/>
                          <a:latin typeface="Calibri" panose="020F0502020204030204"/>
                          <a:ea typeface="等线" panose="02010600030101010101" pitchFamily="2" charset="-122"/>
                        </a:rPr>
                        <a:t>β</a:t>
                      </a:r>
                      <a:r>
                        <a:rPr lang="en-US" sz="500" b="1" kern="1050" baseline="-25000" dirty="0">
                          <a:solidFill>
                            <a:srgbClr val="FFFFFF"/>
                          </a:solidFill>
                          <a:effectLst/>
                          <a:latin typeface="Calibri" panose="020F0502020204030204"/>
                          <a:ea typeface="等线" panose="02010600030101010101" pitchFamily="2" charset="-122"/>
                        </a:rPr>
                        <a:t>2</a:t>
                      </a:r>
                      <a:r>
                        <a:rPr lang="zh-CN" sz="500" b="1" kern="1050" dirty="0">
                          <a:solidFill>
                            <a:srgbClr val="FFFFFF"/>
                          </a:solidFill>
                          <a:effectLst/>
                          <a:latin typeface="Calibri" panose="020F0502020204030204"/>
                          <a:ea typeface="等线" panose="02010600030101010101" pitchFamily="2" charset="-122"/>
                          <a:cs typeface="Calibri" panose="020F0502020204030204"/>
                        </a:rPr>
                        <a:t>受体激动剂</a:t>
                      </a:r>
                      <a:r>
                        <a:rPr lang="en-US" sz="500" b="1" kern="1050" dirty="0">
                          <a:solidFill>
                            <a:srgbClr val="FFFFFF"/>
                          </a:solidFill>
                          <a:effectLst/>
                          <a:latin typeface="Calibri" panose="020F0502020204030204"/>
                          <a:ea typeface="等线" panose="02010600030101010101" pitchFamily="2" charset="-122"/>
                        </a:rPr>
                        <a:t>+</a:t>
                      </a:r>
                      <a:r>
                        <a:rPr lang="zh-CN" sz="500" b="1" kern="1050" dirty="0">
                          <a:solidFill>
                            <a:srgbClr val="FFFFFF"/>
                          </a:solidFill>
                          <a:effectLst/>
                          <a:latin typeface="Calibri" panose="020F0502020204030204"/>
                          <a:ea typeface="等线" panose="02010600030101010101" pitchFamily="2" charset="-122"/>
                          <a:cs typeface="Calibri" panose="020F0502020204030204"/>
                        </a:rPr>
                        <a:t>抗胆碱能药物复方制剂（</a:t>
                      </a:r>
                      <a:r>
                        <a:rPr lang="en-US" sz="500" b="1" kern="1050" dirty="0">
                          <a:solidFill>
                            <a:srgbClr val="FFFFFF"/>
                          </a:solidFill>
                          <a:effectLst/>
                          <a:latin typeface="Calibri" panose="020F0502020204030204"/>
                          <a:ea typeface="等线" panose="02010600030101010101" pitchFamily="2" charset="-122"/>
                        </a:rPr>
                        <a:t>SABA+SAMA</a:t>
                      </a:r>
                      <a:r>
                        <a:rPr lang="zh-CN" sz="500" b="1" kern="1050" dirty="0">
                          <a:solidFill>
                            <a:srgbClr val="FFFFFF"/>
                          </a:solidFill>
                          <a:effectLst/>
                          <a:latin typeface="Calibri" panose="020F0502020204030204"/>
                          <a:ea typeface="等线" panose="02010600030101010101" pitchFamily="2" charset="-122"/>
                          <a:cs typeface="Calibri" panose="020F0502020204030204"/>
                        </a:rPr>
                        <a:t>）</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a:noFill/>
                    </a:lnT>
                    <a:lnB>
                      <a:noFill/>
                    </a:lnB>
                    <a:solidFill>
                      <a:srgbClr val="374459"/>
                    </a:solidFill>
                  </a:tcPr>
                </a:tc>
                <a:tc hMerge="1">
                  <a:tcPr/>
                </a:tc>
                <a:tc hMerge="1">
                  <a:tcPr/>
                </a:tc>
                <a:tc hMerge="1">
                  <a:tcPr/>
                </a:tc>
                <a:tc hMerge="1">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非诺特罗</a:t>
                      </a:r>
                      <a:r>
                        <a:rPr lang="en-US" sz="500" kern="1050" dirty="0">
                          <a:effectLst/>
                          <a:latin typeface="Calibri" panose="020F0502020204030204"/>
                          <a:ea typeface="等线" panose="02010600030101010101" pitchFamily="2" charset="-122"/>
                        </a:rPr>
                        <a:t>/</a:t>
                      </a:r>
                      <a:r>
                        <a:rPr lang="zh-CN" sz="500" kern="1050" dirty="0">
                          <a:effectLst/>
                          <a:latin typeface="Calibri" panose="020F0502020204030204"/>
                          <a:ea typeface="等线" panose="02010600030101010101" pitchFamily="2" charset="-122"/>
                          <a:cs typeface="Calibri" panose="020F0502020204030204"/>
                        </a:rPr>
                        <a:t>异丙托溴铵</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a:noFill/>
                    </a:lnT>
                    <a:lnB w="12700" cap="flat" cmpd="sng" algn="ctr">
                      <a:solidFill>
                        <a:srgbClr val="FFFFFF"/>
                      </a:solidFill>
                      <a:prstDash val="solid"/>
                      <a:round/>
                      <a:headEnd type="none" w="med" len="med"/>
                      <a:tailEnd type="none" w="med" len="med"/>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SMI</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a:noFill/>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cs typeface="Calibri" panose="020F0502020204030204"/>
                          <a:sym typeface="Wingdings" panose="05000000000000000000"/>
                        </a:rPr>
                        <a:t></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a:noFill/>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a:noFill/>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6-8</a:t>
                      </a:r>
                      <a:r>
                        <a:rPr lang="zh-CN" sz="500" kern="1050" dirty="0">
                          <a:effectLst/>
                          <a:latin typeface="Calibri" panose="020F0502020204030204"/>
                          <a:ea typeface="等线" panose="02010600030101010101" pitchFamily="2" charset="-122"/>
                          <a:cs typeface="Calibri" panose="020F0502020204030204"/>
                        </a:rPr>
                        <a:t>小时</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a:noFill/>
                    </a:lnT>
                    <a:lnB w="12700" cap="flat" cmpd="sng" algn="ctr">
                      <a:solidFill>
                        <a:srgbClr val="374459"/>
                      </a:solidFill>
                      <a:prstDash val="solid"/>
                      <a:round/>
                      <a:headEnd type="none" w="med" len="med"/>
                      <a:tailEnd type="none" w="med" len="med"/>
                    </a:lnB>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沙丁胺醇</a:t>
                      </a:r>
                      <a:r>
                        <a:rPr lang="en-US" sz="500" kern="1050" dirty="0">
                          <a:effectLst/>
                          <a:latin typeface="Calibri" panose="020F0502020204030204"/>
                          <a:ea typeface="等线" panose="02010600030101010101" pitchFamily="2" charset="-122"/>
                        </a:rPr>
                        <a:t>/</a:t>
                      </a:r>
                      <a:r>
                        <a:rPr lang="zh-CN" sz="500" kern="1050" dirty="0">
                          <a:effectLst/>
                          <a:latin typeface="Calibri" panose="020F0502020204030204"/>
                          <a:ea typeface="等线" panose="02010600030101010101" pitchFamily="2" charset="-122"/>
                          <a:cs typeface="Calibri" panose="020F0502020204030204"/>
                        </a:rPr>
                        <a:t>异丙托溴铵</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w="12700" cap="flat" cmpd="sng" algn="ctr">
                      <a:solidFill>
                        <a:srgbClr val="FFFFFF"/>
                      </a:solidFill>
                      <a:prstDash val="solid"/>
                      <a:round/>
                      <a:headEnd type="none" w="med" len="med"/>
                      <a:tailEnd type="none" w="med" len="med"/>
                    </a:lnT>
                    <a:lnB>
                      <a:noFill/>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SMI</a:t>
                      </a:r>
                      <a:r>
                        <a:rPr lang="zh-CN" sz="500" kern="1050" dirty="0">
                          <a:effectLst/>
                          <a:latin typeface="Calibri" panose="020F0502020204030204"/>
                          <a:ea typeface="等线" panose="02010600030101010101" pitchFamily="2" charset="-122"/>
                          <a:cs typeface="Calibri" panose="020F0502020204030204"/>
                        </a:rPr>
                        <a:t>、</a:t>
                      </a:r>
                      <a:r>
                        <a:rPr lang="en-US" sz="500" kern="1050" dirty="0">
                          <a:effectLst/>
                          <a:latin typeface="Calibri" panose="020F0502020204030204"/>
                          <a:ea typeface="等线" panose="02010600030101010101" pitchFamily="2" charset="-122"/>
                        </a:rPr>
                        <a:t>MDI</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a:noFill/>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cs typeface="Calibri" panose="020F0502020204030204"/>
                          <a:sym typeface="Wingdings" panose="05000000000000000000"/>
                        </a:rPr>
                        <a:t></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a:noFill/>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a:noFill/>
                    </a:lnB>
                  </a:tcPr>
                </a:tc>
                <a:tc>
                  <a:txBody>
                    <a:bodyPr/>
                    <a:lstStyle/>
                    <a:p>
                      <a:pPr algn="ctr">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可变</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w="12700" cap="flat" cmpd="sng" algn="ctr">
                      <a:solidFill>
                        <a:srgbClr val="374459"/>
                      </a:solidFill>
                      <a:prstDash val="solid"/>
                      <a:round/>
                      <a:headEnd type="none" w="med" len="med"/>
                      <a:tailEnd type="none" w="med" len="med"/>
                    </a:lnT>
                    <a:lnB>
                      <a:noFill/>
                    </a:lnB>
                  </a:tcPr>
                </a:tc>
              </a:tr>
              <a:tr h="0">
                <a:tc gridSpan="5">
                  <a:txBody>
                    <a:bodyPr/>
                    <a:lstStyle/>
                    <a:p>
                      <a:pPr algn="just">
                        <a:lnSpc>
                          <a:spcPct val="100000"/>
                        </a:lnSpc>
                        <a:spcAft>
                          <a:spcPts val="0"/>
                        </a:spcAft>
                      </a:pPr>
                      <a:r>
                        <a:rPr lang="zh-CN" sz="500" b="1" kern="1050" dirty="0">
                          <a:solidFill>
                            <a:srgbClr val="FFFFFF"/>
                          </a:solidFill>
                          <a:effectLst/>
                          <a:latin typeface="Calibri" panose="020F0502020204030204"/>
                          <a:ea typeface="等线" panose="02010600030101010101" pitchFamily="2" charset="-122"/>
                          <a:cs typeface="Calibri" panose="020F0502020204030204"/>
                        </a:rPr>
                        <a:t>单一装置长效</a:t>
                      </a:r>
                      <a:r>
                        <a:rPr lang="en-US" sz="500" b="1" kern="1050" dirty="0">
                          <a:solidFill>
                            <a:srgbClr val="FFFFFF"/>
                          </a:solidFill>
                          <a:effectLst/>
                          <a:latin typeface="Calibri" panose="020F0502020204030204"/>
                          <a:ea typeface="等线" panose="02010600030101010101" pitchFamily="2" charset="-122"/>
                        </a:rPr>
                        <a:t>β</a:t>
                      </a:r>
                      <a:r>
                        <a:rPr lang="en-US" sz="500" b="1" kern="1050" baseline="-25000" dirty="0">
                          <a:solidFill>
                            <a:srgbClr val="FFFFFF"/>
                          </a:solidFill>
                          <a:effectLst/>
                          <a:latin typeface="Calibri" panose="020F0502020204030204"/>
                          <a:ea typeface="等线" panose="02010600030101010101" pitchFamily="2" charset="-122"/>
                        </a:rPr>
                        <a:t>2</a:t>
                      </a:r>
                      <a:r>
                        <a:rPr lang="zh-CN" sz="500" b="1" kern="1050" dirty="0">
                          <a:solidFill>
                            <a:srgbClr val="FFFFFF"/>
                          </a:solidFill>
                          <a:effectLst/>
                          <a:latin typeface="Calibri" panose="020F0502020204030204"/>
                          <a:ea typeface="等线" panose="02010600030101010101" pitchFamily="2" charset="-122"/>
                          <a:cs typeface="Calibri" panose="020F0502020204030204"/>
                        </a:rPr>
                        <a:t>受体激动剂</a:t>
                      </a:r>
                      <a:r>
                        <a:rPr lang="en-US" sz="500" b="1" kern="1050" dirty="0">
                          <a:solidFill>
                            <a:srgbClr val="FFFFFF"/>
                          </a:solidFill>
                          <a:effectLst/>
                          <a:latin typeface="Calibri" panose="020F0502020204030204"/>
                          <a:ea typeface="等线" panose="02010600030101010101" pitchFamily="2" charset="-122"/>
                        </a:rPr>
                        <a:t>+</a:t>
                      </a:r>
                      <a:r>
                        <a:rPr lang="zh-CN" sz="500" b="1" kern="1050" dirty="0">
                          <a:solidFill>
                            <a:srgbClr val="FFFFFF"/>
                          </a:solidFill>
                          <a:effectLst/>
                          <a:latin typeface="Calibri" panose="020F0502020204030204"/>
                          <a:ea typeface="等线" panose="02010600030101010101" pitchFamily="2" charset="-122"/>
                          <a:cs typeface="Calibri" panose="020F0502020204030204"/>
                        </a:rPr>
                        <a:t>抗胆碱能药物复方制剂（</a:t>
                      </a:r>
                      <a:r>
                        <a:rPr lang="en-US" sz="500" b="1" kern="1050" dirty="0">
                          <a:solidFill>
                            <a:srgbClr val="FFFFFF"/>
                          </a:solidFill>
                          <a:effectLst/>
                          <a:latin typeface="Calibri" panose="020F0502020204030204"/>
                          <a:ea typeface="等线" panose="02010600030101010101" pitchFamily="2" charset="-122"/>
                        </a:rPr>
                        <a:t>LABA+LAMA</a:t>
                      </a:r>
                      <a:r>
                        <a:rPr lang="zh-CN" sz="500" b="1" kern="1050" dirty="0">
                          <a:solidFill>
                            <a:srgbClr val="FFFFFF"/>
                          </a:solidFill>
                          <a:effectLst/>
                          <a:latin typeface="Calibri" panose="020F0502020204030204"/>
                          <a:ea typeface="等线" panose="02010600030101010101" pitchFamily="2" charset="-122"/>
                          <a:cs typeface="Calibri" panose="020F0502020204030204"/>
                        </a:rPr>
                        <a:t>）</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a:noFill/>
                    </a:lnT>
                    <a:lnB>
                      <a:noFill/>
                    </a:lnB>
                    <a:solidFill>
                      <a:srgbClr val="374459"/>
                    </a:solidFill>
                  </a:tcPr>
                </a:tc>
                <a:tc hMerge="1">
                  <a:tcPr/>
                </a:tc>
                <a:tc hMerge="1">
                  <a:tcPr/>
                </a:tc>
                <a:tc hMerge="1">
                  <a:tcPr/>
                </a:tc>
                <a:tc hMerge="1">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福莫特罗</a:t>
                      </a:r>
                      <a:r>
                        <a:rPr lang="en-US" sz="500" kern="1050" dirty="0">
                          <a:effectLst/>
                          <a:latin typeface="Calibri" panose="020F0502020204030204"/>
                          <a:ea typeface="等线" panose="02010600030101010101" pitchFamily="2" charset="-122"/>
                        </a:rPr>
                        <a:t>/</a:t>
                      </a:r>
                      <a:r>
                        <a:rPr lang="zh-CN" sz="500" kern="1050" dirty="0">
                          <a:effectLst/>
                          <a:latin typeface="Calibri" panose="020F0502020204030204"/>
                          <a:ea typeface="等线" panose="02010600030101010101" pitchFamily="2" charset="-122"/>
                          <a:cs typeface="Calibri" panose="020F0502020204030204"/>
                        </a:rPr>
                        <a:t>阿地溴铵</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a:noFill/>
                    </a:lnT>
                    <a:lnB w="12700" cap="flat" cmpd="sng" algn="ctr">
                      <a:solidFill>
                        <a:srgbClr val="FFFFFF"/>
                      </a:solidFill>
                      <a:prstDash val="solid"/>
                      <a:round/>
                      <a:headEnd type="none" w="med" len="med"/>
                      <a:tailEnd type="none" w="med" len="med"/>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DPI</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a:noFill/>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a:noFill/>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a:noFill/>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12</a:t>
                      </a:r>
                      <a:r>
                        <a:rPr lang="zh-CN" sz="500" kern="1050" dirty="0">
                          <a:effectLst/>
                          <a:latin typeface="Calibri" panose="020F0502020204030204"/>
                          <a:ea typeface="等线" panose="02010600030101010101" pitchFamily="2" charset="-122"/>
                          <a:cs typeface="Calibri" panose="020F0502020204030204"/>
                        </a:rPr>
                        <a:t>小时</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a:noFill/>
                    </a:lnT>
                    <a:lnB w="12700" cap="flat" cmpd="sng" algn="ctr">
                      <a:solidFill>
                        <a:srgbClr val="374459"/>
                      </a:solidFill>
                      <a:prstDash val="solid"/>
                      <a:round/>
                      <a:headEnd type="none" w="med" len="med"/>
                      <a:tailEnd type="none" w="med" len="med"/>
                    </a:lnB>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福莫特罗</a:t>
                      </a:r>
                      <a:r>
                        <a:rPr lang="en-US" sz="500" kern="1050" dirty="0">
                          <a:effectLst/>
                          <a:latin typeface="Calibri" panose="020F0502020204030204"/>
                          <a:ea typeface="等线" panose="02010600030101010101" pitchFamily="2" charset="-122"/>
                        </a:rPr>
                        <a:t>/</a:t>
                      </a:r>
                      <a:r>
                        <a:rPr lang="zh-CN" sz="500" kern="1050" dirty="0">
                          <a:effectLst/>
                          <a:latin typeface="Calibri" panose="020F0502020204030204"/>
                          <a:ea typeface="等线" panose="02010600030101010101" pitchFamily="2" charset="-122"/>
                          <a:cs typeface="Calibri" panose="020F0502020204030204"/>
                        </a:rPr>
                        <a:t>格隆溴铵</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MDI</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12</a:t>
                      </a:r>
                      <a:r>
                        <a:rPr lang="zh-CN" sz="500" kern="1050" dirty="0">
                          <a:effectLst/>
                          <a:latin typeface="Calibri" panose="020F0502020204030204"/>
                          <a:ea typeface="等线" panose="02010600030101010101" pitchFamily="2" charset="-122"/>
                          <a:cs typeface="Calibri" panose="020F0502020204030204"/>
                        </a:rPr>
                        <a:t>小时</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茚达特罗</a:t>
                      </a:r>
                      <a:r>
                        <a:rPr lang="en-US" sz="500" kern="1050" dirty="0">
                          <a:effectLst/>
                          <a:latin typeface="Calibri" panose="020F0502020204030204"/>
                          <a:ea typeface="等线" panose="02010600030101010101" pitchFamily="2" charset="-122"/>
                        </a:rPr>
                        <a:t>/</a:t>
                      </a:r>
                      <a:r>
                        <a:rPr lang="zh-CN" sz="500" kern="1050" dirty="0">
                          <a:effectLst/>
                          <a:latin typeface="Calibri" panose="020F0502020204030204"/>
                          <a:ea typeface="等线" panose="02010600030101010101" pitchFamily="2" charset="-122"/>
                          <a:cs typeface="Calibri" panose="020F0502020204030204"/>
                        </a:rPr>
                        <a:t>格隆溴铵</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DPI</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12-24</a:t>
                      </a:r>
                      <a:r>
                        <a:rPr lang="zh-CN" sz="500" kern="1050" dirty="0">
                          <a:effectLst/>
                          <a:latin typeface="Calibri" panose="020F0502020204030204"/>
                          <a:ea typeface="等线" panose="02010600030101010101" pitchFamily="2" charset="-122"/>
                          <a:cs typeface="Calibri" panose="020F0502020204030204"/>
                        </a:rPr>
                        <a:t>小时</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维兰特罗</a:t>
                      </a:r>
                      <a:r>
                        <a:rPr lang="en-US" sz="500" kern="1050" dirty="0">
                          <a:effectLst/>
                          <a:latin typeface="Calibri" panose="020F0502020204030204"/>
                          <a:ea typeface="等线" panose="02010600030101010101" pitchFamily="2" charset="-122"/>
                        </a:rPr>
                        <a:t>/</a:t>
                      </a:r>
                      <a:r>
                        <a:rPr lang="zh-CN" sz="500" kern="1050" dirty="0">
                          <a:effectLst/>
                          <a:latin typeface="Calibri" panose="020F0502020204030204"/>
                          <a:ea typeface="等线" panose="02010600030101010101" pitchFamily="2" charset="-122"/>
                          <a:cs typeface="Calibri" panose="020F0502020204030204"/>
                        </a:rPr>
                        <a:t>乌美溴铵</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DPI</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24</a:t>
                      </a:r>
                      <a:r>
                        <a:rPr lang="zh-CN" sz="500" kern="1050" dirty="0">
                          <a:effectLst/>
                          <a:latin typeface="Calibri" panose="020F0502020204030204"/>
                          <a:ea typeface="等线" panose="02010600030101010101" pitchFamily="2" charset="-122"/>
                          <a:cs typeface="Calibri" panose="020F0502020204030204"/>
                        </a:rPr>
                        <a:t>小时</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奥达特罗</a:t>
                      </a:r>
                      <a:r>
                        <a:rPr lang="en-US" sz="500" kern="1050" dirty="0">
                          <a:effectLst/>
                          <a:latin typeface="Calibri" panose="020F0502020204030204"/>
                          <a:ea typeface="等线" panose="02010600030101010101" pitchFamily="2" charset="-122"/>
                        </a:rPr>
                        <a:t>/</a:t>
                      </a:r>
                      <a:r>
                        <a:rPr lang="zh-CN" sz="500" kern="1050" dirty="0">
                          <a:effectLst/>
                          <a:latin typeface="Calibri" panose="020F0502020204030204"/>
                          <a:ea typeface="等线" panose="02010600030101010101" pitchFamily="2" charset="-122"/>
                          <a:cs typeface="Calibri" panose="020F0502020204030204"/>
                        </a:rPr>
                        <a:t>噻托溴铵</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w="12700" cap="flat" cmpd="sng" algn="ctr">
                      <a:solidFill>
                        <a:srgbClr val="FFFFFF"/>
                      </a:solidFill>
                      <a:prstDash val="solid"/>
                      <a:round/>
                      <a:headEnd type="none" w="med" len="med"/>
                      <a:tailEnd type="none" w="med" len="med"/>
                    </a:lnT>
                    <a:lnB>
                      <a:noFill/>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SMI</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a:noFill/>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a:noFill/>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a:noFill/>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24</a:t>
                      </a:r>
                      <a:r>
                        <a:rPr lang="zh-CN" sz="500" kern="1050" dirty="0">
                          <a:effectLst/>
                          <a:latin typeface="Calibri" panose="020F0502020204030204"/>
                          <a:ea typeface="等线" panose="02010600030101010101" pitchFamily="2" charset="-122"/>
                          <a:cs typeface="Calibri" panose="020F0502020204030204"/>
                        </a:rPr>
                        <a:t>小时</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w="12700" cap="flat" cmpd="sng" algn="ctr">
                      <a:solidFill>
                        <a:srgbClr val="374459"/>
                      </a:solidFill>
                      <a:prstDash val="solid"/>
                      <a:round/>
                      <a:headEnd type="none" w="med" len="med"/>
                      <a:tailEnd type="none" w="med" len="med"/>
                    </a:lnT>
                    <a:lnB>
                      <a:noFill/>
                    </a:lnB>
                  </a:tcPr>
                </a:tc>
              </a:tr>
              <a:tr h="0">
                <a:tc gridSpan="5">
                  <a:txBody>
                    <a:bodyPr/>
                    <a:lstStyle/>
                    <a:p>
                      <a:pPr algn="just">
                        <a:lnSpc>
                          <a:spcPct val="100000"/>
                        </a:lnSpc>
                        <a:spcAft>
                          <a:spcPts val="0"/>
                        </a:spcAft>
                      </a:pPr>
                      <a:r>
                        <a:rPr lang="zh-CN" sz="500" b="1" kern="1050" dirty="0">
                          <a:solidFill>
                            <a:srgbClr val="FFFFFF"/>
                          </a:solidFill>
                          <a:effectLst/>
                          <a:latin typeface="Calibri" panose="020F0502020204030204"/>
                          <a:ea typeface="等线" panose="02010600030101010101" pitchFamily="2" charset="-122"/>
                          <a:cs typeface="Calibri" panose="020F0502020204030204"/>
                        </a:rPr>
                        <a:t>甲基黄嘌呤</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a:noFill/>
                    </a:lnT>
                    <a:lnB>
                      <a:noFill/>
                    </a:lnB>
                    <a:solidFill>
                      <a:srgbClr val="374459"/>
                    </a:solidFill>
                  </a:tcPr>
                </a:tc>
                <a:tc hMerge="1">
                  <a:tcPr/>
                </a:tc>
                <a:tc hMerge="1">
                  <a:tcPr/>
                </a:tc>
                <a:tc hMerge="1">
                  <a:tcPr/>
                </a:tc>
                <a:tc hMerge="1">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氨茶碱</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a:noFill/>
                    </a:lnT>
                    <a:lnB w="12700" cap="flat" cmpd="sng" algn="ctr">
                      <a:solidFill>
                        <a:srgbClr val="FFFFFF"/>
                      </a:solidFill>
                      <a:prstDash val="solid"/>
                      <a:round/>
                      <a:headEnd type="none" w="med" len="med"/>
                      <a:tailEnd type="none" w="med" len="med"/>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a:noFill/>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a:noFill/>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注射液</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a:noFill/>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可变</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a:noFill/>
                    </a:lnT>
                    <a:lnB w="12700" cap="flat" cmpd="sng" algn="ctr">
                      <a:solidFill>
                        <a:srgbClr val="374459"/>
                      </a:solidFill>
                      <a:prstDash val="solid"/>
                      <a:round/>
                      <a:headEnd type="none" w="med" len="med"/>
                      <a:tailEnd type="none" w="med" len="med"/>
                    </a:lnB>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茶碱（缓释）</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w="12700" cap="flat" cmpd="sng" algn="ctr">
                      <a:solidFill>
                        <a:srgbClr val="FFFFFF"/>
                      </a:solidFill>
                      <a:prstDash val="solid"/>
                      <a:round/>
                      <a:headEnd type="none" w="med" len="med"/>
                      <a:tailEnd type="none" w="med" len="med"/>
                    </a:lnT>
                    <a:lnB>
                      <a:noFill/>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a:noFill/>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a:noFill/>
                    </a:lnB>
                  </a:tcPr>
                </a:tc>
                <a:tc>
                  <a:txBody>
                    <a:bodyPr/>
                    <a:lstStyle/>
                    <a:p>
                      <a:pPr algn="ctr">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片剂、胶囊、酏剂、注射液</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a:noFill/>
                    </a:lnB>
                  </a:tcPr>
                </a:tc>
                <a:tc>
                  <a:txBody>
                    <a:bodyPr/>
                    <a:lstStyle/>
                    <a:p>
                      <a:pPr algn="ctr">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可变</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w="12700" cap="flat" cmpd="sng" algn="ctr">
                      <a:solidFill>
                        <a:srgbClr val="374459"/>
                      </a:solidFill>
                      <a:prstDash val="solid"/>
                      <a:round/>
                      <a:headEnd type="none" w="med" len="med"/>
                      <a:tailEnd type="none" w="med" len="med"/>
                    </a:lnT>
                    <a:lnB>
                      <a:noFill/>
                    </a:lnB>
                  </a:tcPr>
                </a:tc>
              </a:tr>
              <a:tr h="0">
                <a:tc gridSpan="5">
                  <a:txBody>
                    <a:bodyPr/>
                    <a:lstStyle/>
                    <a:p>
                      <a:pPr algn="just">
                        <a:lnSpc>
                          <a:spcPct val="100000"/>
                        </a:lnSpc>
                        <a:spcAft>
                          <a:spcPts val="0"/>
                        </a:spcAft>
                      </a:pPr>
                      <a:r>
                        <a:rPr lang="zh-CN" sz="500" b="1" kern="1050" dirty="0">
                          <a:solidFill>
                            <a:srgbClr val="FFFFFF"/>
                          </a:solidFill>
                          <a:effectLst/>
                          <a:latin typeface="Calibri" panose="020F0502020204030204"/>
                          <a:ea typeface="等线" panose="02010600030101010101" pitchFamily="2" charset="-122"/>
                          <a:cs typeface="Calibri" panose="020F0502020204030204"/>
                        </a:rPr>
                        <a:t>单一装置长效</a:t>
                      </a:r>
                      <a:r>
                        <a:rPr lang="en-US" sz="500" b="1" kern="1050" dirty="0">
                          <a:solidFill>
                            <a:srgbClr val="FFFFFF"/>
                          </a:solidFill>
                          <a:effectLst/>
                          <a:latin typeface="Calibri" panose="020F0502020204030204"/>
                          <a:ea typeface="等线" panose="02010600030101010101" pitchFamily="2" charset="-122"/>
                        </a:rPr>
                        <a:t>β</a:t>
                      </a:r>
                      <a:r>
                        <a:rPr lang="en-US" sz="500" b="1" kern="1050" baseline="-25000" dirty="0">
                          <a:solidFill>
                            <a:srgbClr val="FFFFFF"/>
                          </a:solidFill>
                          <a:effectLst/>
                          <a:latin typeface="Calibri" panose="020F0502020204030204"/>
                          <a:ea typeface="等线" panose="02010600030101010101" pitchFamily="2" charset="-122"/>
                        </a:rPr>
                        <a:t>2</a:t>
                      </a:r>
                      <a:r>
                        <a:rPr lang="zh-CN" sz="500" b="1" kern="1050" dirty="0">
                          <a:solidFill>
                            <a:srgbClr val="FFFFFF"/>
                          </a:solidFill>
                          <a:effectLst/>
                          <a:latin typeface="Calibri" panose="020F0502020204030204"/>
                          <a:ea typeface="等线" panose="02010600030101010101" pitchFamily="2" charset="-122"/>
                          <a:cs typeface="Calibri" panose="020F0502020204030204"/>
                        </a:rPr>
                        <a:t>受体激动剂</a:t>
                      </a:r>
                      <a:r>
                        <a:rPr lang="en-US" sz="500" b="1" kern="1050" dirty="0">
                          <a:solidFill>
                            <a:srgbClr val="FFFFFF"/>
                          </a:solidFill>
                          <a:effectLst/>
                          <a:latin typeface="Calibri" panose="020F0502020204030204"/>
                          <a:ea typeface="等线" panose="02010600030101010101" pitchFamily="2" charset="-122"/>
                        </a:rPr>
                        <a:t>+</a:t>
                      </a:r>
                      <a:r>
                        <a:rPr lang="zh-CN" sz="500" b="1" kern="1050" dirty="0">
                          <a:solidFill>
                            <a:srgbClr val="FFFFFF"/>
                          </a:solidFill>
                          <a:effectLst/>
                          <a:latin typeface="Calibri" panose="020F0502020204030204"/>
                          <a:ea typeface="等线" panose="02010600030101010101" pitchFamily="2" charset="-122"/>
                          <a:cs typeface="Calibri" panose="020F0502020204030204"/>
                        </a:rPr>
                        <a:t>糖皮质激素复方制剂（</a:t>
                      </a:r>
                      <a:r>
                        <a:rPr lang="en-US" sz="500" b="1" kern="1050" dirty="0">
                          <a:solidFill>
                            <a:srgbClr val="FFFFFF"/>
                          </a:solidFill>
                          <a:effectLst/>
                          <a:latin typeface="Calibri" panose="020F0502020204030204"/>
                          <a:ea typeface="等线" panose="02010600030101010101" pitchFamily="2" charset="-122"/>
                        </a:rPr>
                        <a:t>LABA+ICS</a:t>
                      </a:r>
                      <a:r>
                        <a:rPr lang="zh-CN" sz="500" b="1" kern="1050" dirty="0">
                          <a:solidFill>
                            <a:srgbClr val="FFFFFF"/>
                          </a:solidFill>
                          <a:effectLst/>
                          <a:latin typeface="Calibri" panose="020F0502020204030204"/>
                          <a:ea typeface="等线" panose="02010600030101010101" pitchFamily="2" charset="-122"/>
                          <a:cs typeface="Calibri" panose="020F0502020204030204"/>
                        </a:rPr>
                        <a:t>）</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a:noFill/>
                    </a:lnT>
                    <a:lnB>
                      <a:noFill/>
                    </a:lnB>
                    <a:solidFill>
                      <a:srgbClr val="374459"/>
                    </a:solidFill>
                  </a:tcPr>
                </a:tc>
                <a:tc hMerge="1">
                  <a:tcPr/>
                </a:tc>
                <a:tc hMerge="1">
                  <a:tcPr/>
                </a:tc>
                <a:tc hMerge="1">
                  <a:tcPr/>
                </a:tc>
                <a:tc hMerge="1">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福莫特罗</a:t>
                      </a:r>
                      <a:r>
                        <a:rPr lang="en-US" sz="500" kern="1050" dirty="0">
                          <a:effectLst/>
                          <a:latin typeface="Calibri" panose="020F0502020204030204"/>
                          <a:ea typeface="等线" panose="02010600030101010101" pitchFamily="2" charset="-122"/>
                        </a:rPr>
                        <a:t>/</a:t>
                      </a:r>
                      <a:r>
                        <a:rPr lang="zh-CN" sz="500" kern="1050" dirty="0">
                          <a:effectLst/>
                          <a:latin typeface="Calibri" panose="020F0502020204030204"/>
                          <a:ea typeface="等线" panose="02010600030101010101" pitchFamily="2" charset="-122"/>
                          <a:cs typeface="Calibri" panose="020F0502020204030204"/>
                        </a:rPr>
                        <a:t>倍氯米松</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a:noFill/>
                    </a:lnT>
                    <a:lnB w="12700" cap="flat" cmpd="sng" algn="ctr">
                      <a:solidFill>
                        <a:srgbClr val="FFFFFF"/>
                      </a:solidFill>
                      <a:prstDash val="solid"/>
                      <a:round/>
                      <a:headEnd type="none" w="med" len="med"/>
                      <a:tailEnd type="none" w="med" len="med"/>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MDI</a:t>
                      </a:r>
                      <a:r>
                        <a:rPr lang="zh-CN" sz="500" kern="1050" dirty="0">
                          <a:effectLst/>
                          <a:latin typeface="Calibri" panose="020F0502020204030204"/>
                          <a:ea typeface="等线" panose="02010600030101010101" pitchFamily="2" charset="-122"/>
                          <a:cs typeface="Calibri" panose="020F0502020204030204"/>
                        </a:rPr>
                        <a:t>、</a:t>
                      </a:r>
                      <a:r>
                        <a:rPr lang="en-US" sz="500" kern="1050" dirty="0">
                          <a:effectLst/>
                          <a:latin typeface="Calibri" panose="020F0502020204030204"/>
                          <a:ea typeface="等线" panose="02010600030101010101" pitchFamily="2" charset="-122"/>
                        </a:rPr>
                        <a:t>DPI</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a:noFill/>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a:noFill/>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a:noFill/>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12</a:t>
                      </a:r>
                      <a:r>
                        <a:rPr lang="zh-CN" sz="500" kern="1050" dirty="0">
                          <a:effectLst/>
                          <a:latin typeface="Calibri" panose="020F0502020204030204"/>
                          <a:ea typeface="等线" panose="02010600030101010101" pitchFamily="2" charset="-122"/>
                          <a:cs typeface="Calibri" panose="020F0502020204030204"/>
                        </a:rPr>
                        <a:t>小时</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a:noFill/>
                    </a:lnT>
                    <a:lnB w="12700" cap="flat" cmpd="sng" algn="ctr">
                      <a:solidFill>
                        <a:srgbClr val="374459"/>
                      </a:solidFill>
                      <a:prstDash val="solid"/>
                      <a:round/>
                      <a:headEnd type="none" w="med" len="med"/>
                      <a:tailEnd type="none" w="med" len="med"/>
                    </a:lnB>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福莫特罗</a:t>
                      </a:r>
                      <a:r>
                        <a:rPr lang="en-US" sz="500" kern="1050" dirty="0">
                          <a:effectLst/>
                          <a:latin typeface="Calibri" panose="020F0502020204030204"/>
                          <a:ea typeface="等线" panose="02010600030101010101" pitchFamily="2" charset="-122"/>
                        </a:rPr>
                        <a:t>/</a:t>
                      </a:r>
                      <a:r>
                        <a:rPr lang="zh-CN" sz="500" kern="1050" dirty="0">
                          <a:effectLst/>
                          <a:latin typeface="Calibri" panose="020F0502020204030204"/>
                          <a:ea typeface="等线" panose="02010600030101010101" pitchFamily="2" charset="-122"/>
                          <a:cs typeface="Calibri" panose="020F0502020204030204"/>
                        </a:rPr>
                        <a:t>布地奈德</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MDI</a:t>
                      </a:r>
                      <a:r>
                        <a:rPr lang="zh-CN" sz="500" kern="1050" dirty="0">
                          <a:effectLst/>
                          <a:latin typeface="Calibri" panose="020F0502020204030204"/>
                          <a:ea typeface="等线" panose="02010600030101010101" pitchFamily="2" charset="-122"/>
                          <a:cs typeface="Calibri" panose="020F0502020204030204"/>
                        </a:rPr>
                        <a:t>、</a:t>
                      </a:r>
                      <a:r>
                        <a:rPr lang="en-US" sz="500" kern="1050" dirty="0">
                          <a:effectLst/>
                          <a:latin typeface="Calibri" panose="020F0502020204030204"/>
                          <a:ea typeface="等线" panose="02010600030101010101" pitchFamily="2" charset="-122"/>
                        </a:rPr>
                        <a:t>DPI</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12</a:t>
                      </a:r>
                      <a:r>
                        <a:rPr lang="zh-CN" sz="500" kern="1050" dirty="0">
                          <a:effectLst/>
                          <a:latin typeface="Calibri" panose="020F0502020204030204"/>
                          <a:ea typeface="等线" panose="02010600030101010101" pitchFamily="2" charset="-122"/>
                          <a:cs typeface="Calibri" panose="020F0502020204030204"/>
                        </a:rPr>
                        <a:t>小时</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福莫特罗</a:t>
                      </a:r>
                      <a:r>
                        <a:rPr lang="en-US" sz="500" kern="1050" dirty="0">
                          <a:effectLst/>
                          <a:latin typeface="Calibri" panose="020F0502020204030204"/>
                          <a:ea typeface="等线" panose="02010600030101010101" pitchFamily="2" charset="-122"/>
                        </a:rPr>
                        <a:t>/</a:t>
                      </a:r>
                      <a:r>
                        <a:rPr lang="zh-CN" sz="500" kern="1050" dirty="0">
                          <a:effectLst/>
                          <a:latin typeface="Calibri" panose="020F0502020204030204"/>
                          <a:ea typeface="等线" panose="02010600030101010101" pitchFamily="2" charset="-122"/>
                          <a:cs typeface="Calibri" panose="020F0502020204030204"/>
                        </a:rPr>
                        <a:t>莫米松</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MDI</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12</a:t>
                      </a:r>
                      <a:r>
                        <a:rPr lang="zh-CN" sz="500" kern="1050" dirty="0">
                          <a:effectLst/>
                          <a:latin typeface="Calibri" panose="020F0502020204030204"/>
                          <a:ea typeface="等线" panose="02010600030101010101" pitchFamily="2" charset="-122"/>
                          <a:cs typeface="Calibri" panose="020F0502020204030204"/>
                        </a:rPr>
                        <a:t>小时</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沙美特罗</a:t>
                      </a:r>
                      <a:r>
                        <a:rPr lang="en-US" sz="500" kern="1050" dirty="0">
                          <a:effectLst/>
                          <a:latin typeface="Calibri" panose="020F0502020204030204"/>
                          <a:ea typeface="等线" panose="02010600030101010101" pitchFamily="2" charset="-122"/>
                        </a:rPr>
                        <a:t>/</a:t>
                      </a:r>
                      <a:r>
                        <a:rPr lang="zh-CN" sz="500" kern="1050" dirty="0">
                          <a:effectLst/>
                          <a:latin typeface="Calibri" panose="020F0502020204030204"/>
                          <a:ea typeface="等线" panose="02010600030101010101" pitchFamily="2" charset="-122"/>
                          <a:cs typeface="Calibri" panose="020F0502020204030204"/>
                        </a:rPr>
                        <a:t>丙酸氟替卡松</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MDI</a:t>
                      </a:r>
                      <a:r>
                        <a:rPr lang="zh-CN" sz="500" kern="1050" dirty="0">
                          <a:effectLst/>
                          <a:latin typeface="Calibri" panose="020F0502020204030204"/>
                          <a:ea typeface="等线" panose="02010600030101010101" pitchFamily="2" charset="-122"/>
                          <a:cs typeface="Calibri" panose="020F0502020204030204"/>
                        </a:rPr>
                        <a:t>、</a:t>
                      </a:r>
                      <a:r>
                        <a:rPr lang="en-US" sz="500" kern="1050" dirty="0">
                          <a:effectLst/>
                          <a:latin typeface="Calibri" panose="020F0502020204030204"/>
                          <a:ea typeface="等线" panose="02010600030101010101" pitchFamily="2" charset="-122"/>
                        </a:rPr>
                        <a:t>DPI</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12</a:t>
                      </a:r>
                      <a:r>
                        <a:rPr lang="zh-CN" sz="500" kern="1050" dirty="0">
                          <a:effectLst/>
                          <a:latin typeface="Calibri" panose="020F0502020204030204"/>
                          <a:ea typeface="等线" panose="02010600030101010101" pitchFamily="2" charset="-122"/>
                          <a:cs typeface="Calibri" panose="020F0502020204030204"/>
                        </a:rPr>
                        <a:t>小时</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维兰特罗</a:t>
                      </a:r>
                      <a:r>
                        <a:rPr lang="en-US" sz="500" kern="1050" dirty="0">
                          <a:effectLst/>
                          <a:latin typeface="Calibri" panose="020F0502020204030204"/>
                          <a:ea typeface="等线" panose="02010600030101010101" pitchFamily="2" charset="-122"/>
                        </a:rPr>
                        <a:t>/</a:t>
                      </a:r>
                      <a:r>
                        <a:rPr lang="zh-CN" sz="500" kern="1050" dirty="0">
                          <a:effectLst/>
                          <a:latin typeface="Calibri" panose="020F0502020204030204"/>
                          <a:ea typeface="等线" panose="02010600030101010101" pitchFamily="2" charset="-122"/>
                          <a:cs typeface="Calibri" panose="020F0502020204030204"/>
                        </a:rPr>
                        <a:t>糠酸氟替卡松</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w="12700" cap="flat" cmpd="sng" algn="ctr">
                      <a:solidFill>
                        <a:srgbClr val="FFFFFF"/>
                      </a:solidFill>
                      <a:prstDash val="solid"/>
                      <a:round/>
                      <a:headEnd type="none" w="med" len="med"/>
                      <a:tailEnd type="none" w="med" len="med"/>
                    </a:lnT>
                    <a:lnB>
                      <a:noFill/>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DPI</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a:noFill/>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a:noFill/>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a:noFill/>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24</a:t>
                      </a:r>
                      <a:r>
                        <a:rPr lang="zh-CN" sz="500" kern="1050" dirty="0">
                          <a:effectLst/>
                          <a:latin typeface="Calibri" panose="020F0502020204030204"/>
                          <a:ea typeface="等线" panose="02010600030101010101" pitchFamily="2" charset="-122"/>
                          <a:cs typeface="Calibri" panose="020F0502020204030204"/>
                        </a:rPr>
                        <a:t>小时</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w="12700" cap="flat" cmpd="sng" algn="ctr">
                      <a:solidFill>
                        <a:srgbClr val="374459"/>
                      </a:solidFill>
                      <a:prstDash val="solid"/>
                      <a:round/>
                      <a:headEnd type="none" w="med" len="med"/>
                      <a:tailEnd type="none" w="med" len="med"/>
                    </a:lnT>
                    <a:lnB>
                      <a:noFill/>
                    </a:lnB>
                  </a:tcPr>
                </a:tc>
              </a:tr>
              <a:tr h="0">
                <a:tc gridSpan="5">
                  <a:txBody>
                    <a:bodyPr/>
                    <a:lstStyle/>
                    <a:p>
                      <a:pPr algn="just">
                        <a:lnSpc>
                          <a:spcPct val="100000"/>
                        </a:lnSpc>
                        <a:spcAft>
                          <a:spcPts val="0"/>
                        </a:spcAft>
                      </a:pPr>
                      <a:r>
                        <a:rPr lang="zh-CN" sz="500" b="1" kern="1050" dirty="0">
                          <a:solidFill>
                            <a:srgbClr val="FFFFFF"/>
                          </a:solidFill>
                          <a:effectLst/>
                          <a:latin typeface="Calibri" panose="020F0502020204030204"/>
                          <a:ea typeface="等线" panose="02010600030101010101" pitchFamily="2" charset="-122"/>
                          <a:cs typeface="Calibri" panose="020F0502020204030204"/>
                        </a:rPr>
                        <a:t>单一装置三联复方制剂（</a:t>
                      </a:r>
                      <a:r>
                        <a:rPr lang="en-US" sz="500" b="1" kern="1050" dirty="0">
                          <a:solidFill>
                            <a:srgbClr val="FFFFFF"/>
                          </a:solidFill>
                          <a:effectLst/>
                          <a:latin typeface="Calibri" panose="020F0502020204030204"/>
                          <a:ea typeface="等线" panose="02010600030101010101" pitchFamily="2" charset="-122"/>
                        </a:rPr>
                        <a:t>LABA+LAMA+ICS</a:t>
                      </a:r>
                      <a:r>
                        <a:rPr lang="zh-CN" sz="500" b="1" kern="1050" dirty="0">
                          <a:solidFill>
                            <a:srgbClr val="FFFFFF"/>
                          </a:solidFill>
                          <a:effectLst/>
                          <a:latin typeface="Calibri" panose="020F0502020204030204"/>
                          <a:ea typeface="等线" panose="02010600030101010101" pitchFamily="2" charset="-122"/>
                          <a:cs typeface="Calibri" panose="020F0502020204030204"/>
                        </a:rPr>
                        <a:t>）</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a:noFill/>
                    </a:lnT>
                    <a:lnB>
                      <a:noFill/>
                    </a:lnB>
                    <a:solidFill>
                      <a:srgbClr val="374459"/>
                    </a:solidFill>
                  </a:tcPr>
                </a:tc>
                <a:tc hMerge="1">
                  <a:tcPr/>
                </a:tc>
                <a:tc hMerge="1">
                  <a:tcPr/>
                </a:tc>
                <a:tc hMerge="1">
                  <a:tcPr/>
                </a:tc>
                <a:tc hMerge="1">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氟替卡松</a:t>
                      </a:r>
                      <a:r>
                        <a:rPr lang="en-US" sz="500" kern="1050" dirty="0">
                          <a:effectLst/>
                          <a:latin typeface="Calibri" panose="020F0502020204030204"/>
                          <a:ea typeface="等线" panose="02010600030101010101" pitchFamily="2" charset="-122"/>
                        </a:rPr>
                        <a:t>/</a:t>
                      </a:r>
                      <a:r>
                        <a:rPr lang="zh-CN" sz="500" kern="1050" dirty="0">
                          <a:effectLst/>
                          <a:latin typeface="Calibri" panose="020F0502020204030204"/>
                          <a:ea typeface="等线" panose="02010600030101010101" pitchFamily="2" charset="-122"/>
                          <a:cs typeface="Calibri" panose="020F0502020204030204"/>
                        </a:rPr>
                        <a:t>乌美溴铵</a:t>
                      </a:r>
                      <a:r>
                        <a:rPr lang="en-US" sz="500" kern="1050" dirty="0">
                          <a:effectLst/>
                          <a:latin typeface="Calibri" panose="020F0502020204030204"/>
                          <a:ea typeface="等线" panose="02010600030101010101" pitchFamily="2" charset="-122"/>
                        </a:rPr>
                        <a:t>/</a:t>
                      </a:r>
                      <a:r>
                        <a:rPr lang="zh-CN" sz="500" kern="1050" dirty="0">
                          <a:effectLst/>
                          <a:latin typeface="Calibri" panose="020F0502020204030204"/>
                          <a:ea typeface="等线" panose="02010600030101010101" pitchFamily="2" charset="-122"/>
                          <a:cs typeface="Calibri" panose="020F0502020204030204"/>
                        </a:rPr>
                        <a:t>维兰特罗</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a:noFill/>
                    </a:lnT>
                    <a:lnB w="12700" cap="flat" cmpd="sng" algn="ctr">
                      <a:solidFill>
                        <a:srgbClr val="FFFFFF"/>
                      </a:solidFill>
                      <a:prstDash val="solid"/>
                      <a:round/>
                      <a:headEnd type="none" w="med" len="med"/>
                      <a:tailEnd type="none" w="med" len="med"/>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DPI</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a:noFill/>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a:noFill/>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a:noFill/>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24</a:t>
                      </a:r>
                      <a:r>
                        <a:rPr lang="zh-CN" sz="500" kern="1050" dirty="0">
                          <a:effectLst/>
                          <a:latin typeface="Calibri" panose="020F0502020204030204"/>
                          <a:ea typeface="等线" panose="02010600030101010101" pitchFamily="2" charset="-122"/>
                          <a:cs typeface="Calibri" panose="020F0502020204030204"/>
                        </a:rPr>
                        <a:t>小时</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a:noFill/>
                    </a:lnT>
                    <a:lnB w="12700" cap="flat" cmpd="sng" algn="ctr">
                      <a:solidFill>
                        <a:srgbClr val="374459"/>
                      </a:solidFill>
                      <a:prstDash val="solid"/>
                      <a:round/>
                      <a:headEnd type="none" w="med" len="med"/>
                      <a:tailEnd type="none" w="med" len="med"/>
                    </a:lnB>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倍氯米松</a:t>
                      </a:r>
                      <a:r>
                        <a:rPr lang="en-US" sz="500" kern="1050" dirty="0">
                          <a:effectLst/>
                          <a:latin typeface="Calibri" panose="020F0502020204030204"/>
                          <a:ea typeface="等线" panose="02010600030101010101" pitchFamily="2" charset="-122"/>
                        </a:rPr>
                        <a:t>/</a:t>
                      </a:r>
                      <a:r>
                        <a:rPr lang="zh-CN" sz="500" kern="1050" dirty="0">
                          <a:effectLst/>
                          <a:latin typeface="Calibri" panose="020F0502020204030204"/>
                          <a:ea typeface="等线" panose="02010600030101010101" pitchFamily="2" charset="-122"/>
                          <a:cs typeface="Calibri" panose="020F0502020204030204"/>
                        </a:rPr>
                        <a:t>福莫特罗</a:t>
                      </a:r>
                      <a:r>
                        <a:rPr lang="en-US" sz="500" kern="1050" dirty="0">
                          <a:effectLst/>
                          <a:latin typeface="Calibri" panose="020F0502020204030204"/>
                          <a:ea typeface="等线" panose="02010600030101010101" pitchFamily="2" charset="-122"/>
                        </a:rPr>
                        <a:t>/</a:t>
                      </a:r>
                      <a:r>
                        <a:rPr lang="zh-CN" sz="500" kern="1050" dirty="0">
                          <a:effectLst/>
                          <a:latin typeface="Calibri" panose="020F0502020204030204"/>
                          <a:ea typeface="等线" panose="02010600030101010101" pitchFamily="2" charset="-122"/>
                          <a:cs typeface="Calibri" panose="020F0502020204030204"/>
                        </a:rPr>
                        <a:t>格隆溴铵</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MDI</a:t>
                      </a:r>
                      <a:r>
                        <a:rPr lang="zh-CN" sz="500" kern="1050" dirty="0">
                          <a:effectLst/>
                          <a:latin typeface="Calibri" panose="020F0502020204030204"/>
                          <a:ea typeface="等线" panose="02010600030101010101" pitchFamily="2" charset="-122"/>
                          <a:cs typeface="Calibri" panose="020F0502020204030204"/>
                        </a:rPr>
                        <a:t>、</a:t>
                      </a:r>
                      <a:r>
                        <a:rPr lang="en-US" sz="500" kern="1050" dirty="0">
                          <a:effectLst/>
                          <a:latin typeface="Calibri" panose="020F0502020204030204"/>
                          <a:ea typeface="等线" panose="02010600030101010101" pitchFamily="2" charset="-122"/>
                        </a:rPr>
                        <a:t>DPI</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12</a:t>
                      </a:r>
                      <a:r>
                        <a:rPr lang="zh-CN" sz="500" kern="1050" dirty="0">
                          <a:effectLst/>
                          <a:latin typeface="Calibri" panose="020F0502020204030204"/>
                          <a:ea typeface="等线" panose="02010600030101010101" pitchFamily="2" charset="-122"/>
                          <a:cs typeface="Calibri" panose="020F0502020204030204"/>
                        </a:rPr>
                        <a:t>小时</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布地奈德</a:t>
                      </a:r>
                      <a:r>
                        <a:rPr lang="en-US" sz="500" kern="1050" dirty="0">
                          <a:effectLst/>
                          <a:latin typeface="Calibri" panose="020F0502020204030204"/>
                          <a:ea typeface="等线" panose="02010600030101010101" pitchFamily="2" charset="-122"/>
                        </a:rPr>
                        <a:t>/</a:t>
                      </a:r>
                      <a:r>
                        <a:rPr lang="zh-CN" sz="500" kern="1050" dirty="0">
                          <a:effectLst/>
                          <a:latin typeface="Calibri" panose="020F0502020204030204"/>
                          <a:ea typeface="等线" panose="02010600030101010101" pitchFamily="2" charset="-122"/>
                          <a:cs typeface="Calibri" panose="020F0502020204030204"/>
                        </a:rPr>
                        <a:t>福莫特罗</a:t>
                      </a:r>
                      <a:r>
                        <a:rPr lang="en-US" sz="500" kern="1050" dirty="0">
                          <a:effectLst/>
                          <a:latin typeface="Calibri" panose="020F0502020204030204"/>
                          <a:ea typeface="等线" panose="02010600030101010101" pitchFamily="2" charset="-122"/>
                        </a:rPr>
                        <a:t>/</a:t>
                      </a:r>
                      <a:r>
                        <a:rPr lang="zh-CN" sz="500" kern="1050" dirty="0">
                          <a:effectLst/>
                          <a:latin typeface="Calibri" panose="020F0502020204030204"/>
                          <a:ea typeface="等线" panose="02010600030101010101" pitchFamily="2" charset="-122"/>
                          <a:cs typeface="Calibri" panose="020F0502020204030204"/>
                        </a:rPr>
                        <a:t>格隆铵</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w="12700" cap="flat" cmpd="sng" algn="ctr">
                      <a:solidFill>
                        <a:srgbClr val="FFFFFF"/>
                      </a:solidFill>
                      <a:prstDash val="solid"/>
                      <a:round/>
                      <a:headEnd type="none" w="med" len="med"/>
                      <a:tailEnd type="none" w="med" len="med"/>
                    </a:lnT>
                    <a:lnB>
                      <a:noFill/>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MDI</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a:noFill/>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a:noFill/>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a:noFill/>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12</a:t>
                      </a:r>
                      <a:r>
                        <a:rPr lang="zh-CN" sz="500" kern="1050" dirty="0">
                          <a:effectLst/>
                          <a:latin typeface="Calibri" panose="020F0502020204030204"/>
                          <a:ea typeface="等线" panose="02010600030101010101" pitchFamily="2" charset="-122"/>
                          <a:cs typeface="Calibri" panose="020F0502020204030204"/>
                        </a:rPr>
                        <a:t>小时</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w="12700" cap="flat" cmpd="sng" algn="ctr">
                      <a:solidFill>
                        <a:srgbClr val="374459"/>
                      </a:solidFill>
                      <a:prstDash val="solid"/>
                      <a:round/>
                      <a:headEnd type="none" w="med" len="med"/>
                      <a:tailEnd type="none" w="med" len="med"/>
                    </a:lnT>
                    <a:lnB>
                      <a:noFill/>
                    </a:lnB>
                  </a:tcPr>
                </a:tc>
              </a:tr>
              <a:tr h="0">
                <a:tc gridSpan="5">
                  <a:txBody>
                    <a:bodyPr/>
                    <a:lstStyle/>
                    <a:p>
                      <a:pPr algn="just">
                        <a:lnSpc>
                          <a:spcPct val="100000"/>
                        </a:lnSpc>
                        <a:spcAft>
                          <a:spcPts val="0"/>
                        </a:spcAft>
                      </a:pPr>
                      <a:r>
                        <a:rPr lang="zh-CN" sz="500" b="1" kern="1050" dirty="0">
                          <a:solidFill>
                            <a:srgbClr val="FFFFFF"/>
                          </a:solidFill>
                          <a:effectLst/>
                          <a:latin typeface="Calibri" panose="020F0502020204030204"/>
                          <a:ea typeface="等线" panose="02010600030101010101" pitchFamily="2" charset="-122"/>
                          <a:cs typeface="Calibri" panose="020F0502020204030204"/>
                        </a:rPr>
                        <a:t>磷酸二酯酶</a:t>
                      </a:r>
                      <a:r>
                        <a:rPr lang="en-US" sz="500" b="1" kern="1050" dirty="0">
                          <a:solidFill>
                            <a:srgbClr val="FFFFFF"/>
                          </a:solidFill>
                          <a:effectLst/>
                          <a:latin typeface="Calibri" panose="020F0502020204030204"/>
                          <a:ea typeface="等线" panose="02010600030101010101" pitchFamily="2" charset="-122"/>
                        </a:rPr>
                        <a:t>-3</a:t>
                      </a:r>
                      <a:r>
                        <a:rPr lang="zh-CN" sz="500" b="1" kern="1050" dirty="0">
                          <a:solidFill>
                            <a:srgbClr val="FFFFFF"/>
                          </a:solidFill>
                          <a:effectLst/>
                          <a:latin typeface="Calibri" panose="020F0502020204030204"/>
                          <a:ea typeface="等线" panose="02010600030101010101" pitchFamily="2" charset="-122"/>
                          <a:cs typeface="Calibri" panose="020F0502020204030204"/>
                        </a:rPr>
                        <a:t>和</a:t>
                      </a:r>
                      <a:r>
                        <a:rPr lang="en-US" sz="500" b="1" kern="1050" dirty="0">
                          <a:solidFill>
                            <a:srgbClr val="FFFFFF"/>
                          </a:solidFill>
                          <a:effectLst/>
                          <a:latin typeface="Calibri" panose="020F0502020204030204"/>
                          <a:ea typeface="等线" panose="02010600030101010101" pitchFamily="2" charset="-122"/>
                        </a:rPr>
                        <a:t>/</a:t>
                      </a:r>
                      <a:r>
                        <a:rPr lang="zh-CN" sz="500" b="1" kern="1050" dirty="0">
                          <a:solidFill>
                            <a:srgbClr val="FFFFFF"/>
                          </a:solidFill>
                          <a:effectLst/>
                          <a:latin typeface="Calibri" panose="020F0502020204030204"/>
                          <a:ea typeface="等线" panose="02010600030101010101" pitchFamily="2" charset="-122"/>
                          <a:cs typeface="Calibri" panose="020F0502020204030204"/>
                        </a:rPr>
                        <a:t>或</a:t>
                      </a:r>
                      <a:r>
                        <a:rPr lang="en-US" sz="500" b="1" kern="1050" dirty="0">
                          <a:solidFill>
                            <a:srgbClr val="FFFFFF"/>
                          </a:solidFill>
                          <a:effectLst/>
                          <a:latin typeface="Calibri" panose="020F0502020204030204"/>
                          <a:ea typeface="等线" panose="02010600030101010101" pitchFamily="2" charset="-122"/>
                        </a:rPr>
                        <a:t>-4</a:t>
                      </a:r>
                      <a:r>
                        <a:rPr lang="zh-CN" sz="500" b="1" kern="1050" dirty="0">
                          <a:solidFill>
                            <a:srgbClr val="FFFFFF"/>
                          </a:solidFill>
                          <a:effectLst/>
                          <a:latin typeface="Calibri" panose="020F0502020204030204"/>
                          <a:ea typeface="等线" panose="02010600030101010101" pitchFamily="2" charset="-122"/>
                          <a:cs typeface="Calibri" panose="020F0502020204030204"/>
                        </a:rPr>
                        <a:t>抑制剂</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a:noFill/>
                    </a:lnT>
                    <a:lnB>
                      <a:noFill/>
                    </a:lnB>
                    <a:solidFill>
                      <a:srgbClr val="374459"/>
                    </a:solidFill>
                  </a:tcPr>
                </a:tc>
                <a:tc hMerge="1">
                  <a:tcPr/>
                </a:tc>
                <a:tc hMerge="1">
                  <a:tcPr/>
                </a:tc>
                <a:tc hMerge="1">
                  <a:tcPr/>
                </a:tc>
                <a:tc hMerge="1">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罗氟司特</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a:noFill/>
                    </a:lnT>
                    <a:lnB w="12700" cap="flat" cmpd="sng" algn="ctr">
                      <a:solidFill>
                        <a:srgbClr val="FFFFFF"/>
                      </a:solidFill>
                      <a:prstDash val="solid"/>
                      <a:round/>
                      <a:headEnd type="none" w="med" len="med"/>
                      <a:tailEnd type="none" w="med" len="med"/>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a:noFill/>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a:noFill/>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片剂</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a:noFill/>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24</a:t>
                      </a:r>
                      <a:r>
                        <a:rPr lang="zh-CN" sz="500" kern="1050" dirty="0">
                          <a:effectLst/>
                          <a:latin typeface="Calibri" panose="020F0502020204030204"/>
                          <a:ea typeface="等线" panose="02010600030101010101" pitchFamily="2" charset="-122"/>
                          <a:cs typeface="Calibri" panose="020F0502020204030204"/>
                        </a:rPr>
                        <a:t>小时</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a:noFill/>
                    </a:lnT>
                    <a:lnB w="12700" cap="flat" cmpd="sng" algn="ctr">
                      <a:solidFill>
                        <a:srgbClr val="374459"/>
                      </a:solidFill>
                      <a:prstDash val="solid"/>
                      <a:round/>
                      <a:headEnd type="none" w="med" len="med"/>
                      <a:tailEnd type="none" w="med" len="med"/>
                    </a:lnB>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恩司芬群</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w="12700" cap="flat" cmpd="sng" algn="ctr">
                      <a:solidFill>
                        <a:srgbClr val="FFFFFF"/>
                      </a:solidFill>
                      <a:prstDash val="solid"/>
                      <a:round/>
                      <a:headEnd type="none" w="med" len="med"/>
                      <a:tailEnd type="none" w="med" len="med"/>
                    </a:lnT>
                    <a:lnB>
                      <a:noFill/>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a:noFill/>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cs typeface="Calibri" panose="020F0502020204030204"/>
                          <a:sym typeface="Wingdings" panose="05000000000000000000"/>
                        </a:rPr>
                        <a:t></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a:noFill/>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a:noFill/>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12</a:t>
                      </a:r>
                      <a:r>
                        <a:rPr lang="zh-CN" sz="500" kern="1050" dirty="0">
                          <a:effectLst/>
                          <a:latin typeface="Calibri" panose="020F0502020204030204"/>
                          <a:ea typeface="等线" panose="02010600030101010101" pitchFamily="2" charset="-122"/>
                          <a:cs typeface="Calibri" panose="020F0502020204030204"/>
                        </a:rPr>
                        <a:t>小时</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w="12700" cap="flat" cmpd="sng" algn="ctr">
                      <a:solidFill>
                        <a:srgbClr val="374459"/>
                      </a:solidFill>
                      <a:prstDash val="solid"/>
                      <a:round/>
                      <a:headEnd type="none" w="med" len="med"/>
                      <a:tailEnd type="none" w="med" len="med"/>
                    </a:lnT>
                    <a:lnB>
                      <a:noFill/>
                    </a:lnB>
                  </a:tcPr>
                </a:tc>
              </a:tr>
              <a:tr h="0">
                <a:tc gridSpan="5">
                  <a:txBody>
                    <a:bodyPr/>
                    <a:lstStyle/>
                    <a:p>
                      <a:pPr algn="just">
                        <a:lnSpc>
                          <a:spcPct val="100000"/>
                        </a:lnSpc>
                        <a:spcAft>
                          <a:spcPts val="0"/>
                        </a:spcAft>
                      </a:pPr>
                      <a:r>
                        <a:rPr lang="zh-CN" sz="500" b="1" kern="1050" dirty="0">
                          <a:solidFill>
                            <a:srgbClr val="FFFFFF"/>
                          </a:solidFill>
                          <a:effectLst/>
                          <a:latin typeface="Calibri" panose="020F0502020204030204"/>
                          <a:ea typeface="等线" panose="02010600030101010101" pitchFamily="2" charset="-122"/>
                          <a:cs typeface="Calibri" panose="020F0502020204030204"/>
                        </a:rPr>
                        <a:t>黏液溶解剂</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a:noFill/>
                    </a:lnT>
                    <a:lnB>
                      <a:noFill/>
                    </a:lnB>
                    <a:solidFill>
                      <a:srgbClr val="374459"/>
                    </a:solidFill>
                  </a:tcPr>
                </a:tc>
                <a:tc hMerge="1">
                  <a:tcPr/>
                </a:tc>
                <a:tc hMerge="1">
                  <a:tcPr/>
                </a:tc>
                <a:tc hMerge="1">
                  <a:tcPr/>
                </a:tc>
                <a:tc hMerge="1">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厄多司坦</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a:noFill/>
                    </a:lnT>
                    <a:lnB w="12700" cap="flat" cmpd="sng" algn="ctr">
                      <a:solidFill>
                        <a:srgbClr val="FFFFFF"/>
                      </a:solidFill>
                      <a:prstDash val="solid"/>
                      <a:round/>
                      <a:headEnd type="none" w="med" len="med"/>
                      <a:tailEnd type="none" w="med" len="med"/>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a:noFill/>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a:noFill/>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胶囊、混悬液</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a:noFill/>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12</a:t>
                      </a:r>
                      <a:r>
                        <a:rPr lang="zh-CN" sz="500" kern="1050" dirty="0">
                          <a:effectLst/>
                          <a:latin typeface="Calibri" panose="020F0502020204030204"/>
                          <a:ea typeface="等线" panose="02010600030101010101" pitchFamily="2" charset="-122"/>
                          <a:cs typeface="Calibri" panose="020F0502020204030204"/>
                        </a:rPr>
                        <a:t>小时</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a:noFill/>
                    </a:lnT>
                    <a:lnB w="12700" cap="flat" cmpd="sng" algn="ctr">
                      <a:solidFill>
                        <a:srgbClr val="374459"/>
                      </a:solidFill>
                      <a:prstDash val="solid"/>
                      <a:round/>
                      <a:headEnd type="none" w="med" len="med"/>
                      <a:tailEnd type="none" w="med" len="med"/>
                    </a:lnB>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羧甲司坦</a:t>
                      </a:r>
                      <a:r>
                        <a:rPr lang="en-US" sz="500" kern="1050" baseline="30000" dirty="0">
                          <a:effectLst/>
                          <a:latin typeface="Calibri" panose="020F0502020204030204"/>
                          <a:ea typeface="等线" panose="02010600030101010101" pitchFamily="2" charset="-122"/>
                        </a:rPr>
                        <a:t>†</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胶囊、药包、溶液、糖浆</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6-8</a:t>
                      </a:r>
                      <a:r>
                        <a:rPr lang="zh-CN" sz="500" kern="1050" dirty="0">
                          <a:effectLst/>
                          <a:latin typeface="Calibri" panose="020F0502020204030204"/>
                          <a:ea typeface="等线" panose="02010600030101010101" pitchFamily="2" charset="-122"/>
                          <a:cs typeface="Calibri" panose="020F0502020204030204"/>
                        </a:rPr>
                        <a:t>小时</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r>
              <a:tr h="0">
                <a:tc>
                  <a:txBody>
                    <a:bodyPr/>
                    <a:lstStyle/>
                    <a:p>
                      <a:pPr algn="l">
                        <a:lnSpc>
                          <a:spcPct val="100000"/>
                        </a:lnSpc>
                        <a:spcAft>
                          <a:spcPts val="0"/>
                        </a:spcAft>
                      </a:pPr>
                      <a:r>
                        <a:rPr lang="en-US" sz="500" kern="1050" dirty="0">
                          <a:effectLst/>
                          <a:latin typeface="Calibri" panose="020F0502020204030204"/>
                          <a:ea typeface="等线" panose="02010600030101010101" pitchFamily="2" charset="-122"/>
                        </a:rPr>
                        <a:t>N-</a:t>
                      </a:r>
                      <a:r>
                        <a:rPr lang="zh-CN" sz="500" kern="1050" dirty="0">
                          <a:effectLst/>
                          <a:latin typeface="Calibri" panose="020F0502020204030204"/>
                          <a:ea typeface="等线" panose="02010600030101010101" pitchFamily="2" charset="-122"/>
                          <a:cs typeface="Calibri" panose="020F0502020204030204"/>
                        </a:rPr>
                        <a:t>乙酰半胱氨酸</a:t>
                      </a:r>
                      <a:r>
                        <a:rPr lang="en-US" sz="500" kern="1050" baseline="30000" dirty="0">
                          <a:effectLst/>
                          <a:latin typeface="Calibri" panose="020F0502020204030204"/>
                          <a:ea typeface="等线" panose="02010600030101010101" pitchFamily="2" charset="-122"/>
                        </a:rPr>
                        <a:t>†</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w="12700" cap="flat" cmpd="sng" algn="ctr">
                      <a:solidFill>
                        <a:srgbClr val="FFFFFF"/>
                      </a:solidFill>
                      <a:prstDash val="solid"/>
                      <a:round/>
                      <a:headEnd type="none" w="med" len="med"/>
                      <a:tailEnd type="none" w="med" len="med"/>
                    </a:lnT>
                    <a:lnB>
                      <a:noFill/>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a:noFill/>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cs typeface="Calibri" panose="020F0502020204030204"/>
                          <a:sym typeface="Wingdings" panose="05000000000000000000"/>
                        </a:rPr>
                        <a:t></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a:noFill/>
                    </a:lnB>
                  </a:tcPr>
                </a:tc>
                <a:tc>
                  <a:txBody>
                    <a:bodyPr/>
                    <a:lstStyle/>
                    <a:p>
                      <a:pPr algn="ctr">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溶液、片剂</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a:noFill/>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2-6</a:t>
                      </a:r>
                      <a:r>
                        <a:rPr lang="zh-CN" sz="500" kern="1050" dirty="0">
                          <a:effectLst/>
                          <a:latin typeface="Calibri" panose="020F0502020204030204"/>
                          <a:ea typeface="等线" panose="02010600030101010101" pitchFamily="2" charset="-122"/>
                          <a:cs typeface="Calibri" panose="020F0502020204030204"/>
                        </a:rPr>
                        <a:t>小时</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w="12700" cap="flat" cmpd="sng" algn="ctr">
                      <a:solidFill>
                        <a:srgbClr val="374459"/>
                      </a:solidFill>
                      <a:prstDash val="solid"/>
                      <a:round/>
                      <a:headEnd type="none" w="med" len="med"/>
                      <a:tailEnd type="none" w="med" len="med"/>
                    </a:lnT>
                    <a:lnB>
                      <a:noFill/>
                    </a:lnB>
                  </a:tcPr>
                </a:tc>
              </a:tr>
              <a:tr h="0">
                <a:tc gridSpan="5">
                  <a:txBody>
                    <a:bodyPr/>
                    <a:lstStyle/>
                    <a:p>
                      <a:pPr algn="just">
                        <a:lnSpc>
                          <a:spcPct val="100000"/>
                        </a:lnSpc>
                        <a:spcAft>
                          <a:spcPts val="0"/>
                        </a:spcAft>
                      </a:pPr>
                      <a:r>
                        <a:rPr lang="zh-CN" sz="500" b="1" kern="1050" dirty="0">
                          <a:solidFill>
                            <a:srgbClr val="FFFFFF"/>
                          </a:solidFill>
                          <a:effectLst/>
                          <a:latin typeface="Calibri" panose="020F0502020204030204"/>
                          <a:ea typeface="等线" panose="02010600030101010101" pitchFamily="2" charset="-122"/>
                          <a:cs typeface="Calibri" panose="020F0502020204030204"/>
                        </a:rPr>
                        <a:t>生物制剂</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a:noFill/>
                    </a:lnT>
                    <a:lnB>
                      <a:noFill/>
                    </a:lnB>
                    <a:solidFill>
                      <a:srgbClr val="374459"/>
                    </a:solidFill>
                  </a:tcPr>
                </a:tc>
                <a:tc hMerge="1">
                  <a:tcPr/>
                </a:tc>
                <a:tc hMerge="1">
                  <a:tcPr/>
                </a:tc>
                <a:tc hMerge="1">
                  <a:tcPr/>
                </a:tc>
                <a:tc hMerge="1">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度普利尤单抗</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a:noFill/>
                    </a:lnT>
                    <a:lnB w="12700" cap="flat" cmpd="sng" algn="ctr">
                      <a:solidFill>
                        <a:srgbClr val="FFFFFF"/>
                      </a:solidFill>
                      <a:prstDash val="solid"/>
                      <a:round/>
                      <a:headEnd type="none" w="med" len="med"/>
                      <a:tailEnd type="none" w="med" len="med"/>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a:noFill/>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a:noFill/>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注射剂</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a:noFill/>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2</a:t>
                      </a:r>
                      <a:r>
                        <a:rPr lang="zh-CN" sz="500" kern="1050" dirty="0">
                          <a:effectLst/>
                          <a:latin typeface="Calibri" panose="020F0502020204030204"/>
                          <a:ea typeface="等线" panose="02010600030101010101" pitchFamily="2" charset="-122"/>
                          <a:cs typeface="Calibri" panose="020F0502020204030204"/>
                        </a:rPr>
                        <a:t>周</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a:noFill/>
                    </a:lnT>
                    <a:lnB w="12700" cap="flat" cmpd="sng" algn="ctr">
                      <a:solidFill>
                        <a:srgbClr val="374459"/>
                      </a:solidFill>
                      <a:prstDash val="solid"/>
                      <a:round/>
                      <a:headEnd type="none" w="med" len="med"/>
                      <a:tailEnd type="none" w="med" len="med"/>
                    </a:lnB>
                  </a:tcPr>
                </a:tc>
              </a:tr>
              <a:tr h="0">
                <a:tc>
                  <a:txBody>
                    <a:bodyPr/>
                    <a:lstStyle/>
                    <a:p>
                      <a:pPr algn="l">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美泊利珠单抗</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a:noFill/>
                    </a:lnR>
                    <a:lnT w="12700" cap="flat" cmpd="sng" algn="ctr">
                      <a:solidFill>
                        <a:srgbClr val="FFFFFF"/>
                      </a:solidFill>
                      <a:prstDash val="solid"/>
                      <a:round/>
                      <a:headEnd type="none" w="med" len="med"/>
                      <a:tailEnd type="none" w="med" len="med"/>
                    </a:lnT>
                    <a:lnB>
                      <a:noFill/>
                    </a:lnB>
                    <a:solidFill>
                      <a:srgbClr val="FBEED6"/>
                    </a:solidFill>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a:noFill/>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 </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zh-CN" sz="500" kern="1050" dirty="0">
                          <a:effectLst/>
                          <a:latin typeface="Calibri" panose="020F0502020204030204"/>
                          <a:ea typeface="等线" panose="02010600030101010101" pitchFamily="2" charset="-122"/>
                          <a:cs typeface="Calibri" panose="020F0502020204030204"/>
                        </a:rPr>
                        <a:t>注射剂</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w="12700" cap="flat" cmpd="sng" algn="ctr">
                      <a:solidFill>
                        <a:srgbClr val="374459"/>
                      </a:solidFill>
                      <a:prstDash val="solid"/>
                      <a:round/>
                      <a:headEnd type="none" w="med" len="med"/>
                      <a:tailEnd type="none" w="med" len="med"/>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c>
                  <a:txBody>
                    <a:bodyPr/>
                    <a:lstStyle/>
                    <a:p>
                      <a:pPr algn="ctr">
                        <a:lnSpc>
                          <a:spcPct val="100000"/>
                        </a:lnSpc>
                        <a:spcAft>
                          <a:spcPts val="0"/>
                        </a:spcAft>
                      </a:pPr>
                      <a:r>
                        <a:rPr lang="en-US" sz="500" kern="1050" dirty="0">
                          <a:effectLst/>
                          <a:latin typeface="Calibri" panose="020F0502020204030204"/>
                          <a:ea typeface="等线" panose="02010600030101010101" pitchFamily="2" charset="-122"/>
                        </a:rPr>
                        <a:t>4</a:t>
                      </a:r>
                      <a:r>
                        <a:rPr lang="zh-CN" sz="500" kern="1050" dirty="0">
                          <a:effectLst/>
                          <a:latin typeface="Calibri" panose="020F0502020204030204"/>
                          <a:ea typeface="等线" panose="02010600030101010101" pitchFamily="2" charset="-122"/>
                          <a:cs typeface="Calibri" panose="020F0502020204030204"/>
                        </a:rPr>
                        <a:t>周</a:t>
                      </a:r>
                      <a:endParaRPr lang="zh-CN" sz="600" kern="1050" dirty="0">
                        <a:effectLst/>
                        <a:latin typeface="Calibri" panose="020F0502020204030204" pitchFamily="34" charset="0"/>
                        <a:ea typeface="等线" panose="02010600030101010101" pitchFamily="2" charset="-122"/>
                      </a:endParaRPr>
                    </a:p>
                  </a:txBody>
                  <a:tcPr marL="41959" marR="41959" marT="0" marB="0" anchor="ctr">
                    <a:lnL w="12700" cap="flat" cmpd="sng" algn="ctr">
                      <a:solidFill>
                        <a:srgbClr val="374459"/>
                      </a:solidFill>
                      <a:prstDash val="solid"/>
                      <a:round/>
                      <a:headEnd type="none" w="med" len="med"/>
                      <a:tailEnd type="none" w="med" len="med"/>
                    </a:lnL>
                    <a:lnR>
                      <a:noFill/>
                    </a:lnR>
                    <a:lnT w="12700" cap="flat" cmpd="sng" algn="ctr">
                      <a:solidFill>
                        <a:srgbClr val="374459"/>
                      </a:solidFill>
                      <a:prstDash val="solid"/>
                      <a:round/>
                      <a:headEnd type="none" w="med" len="med"/>
                      <a:tailEnd type="none" w="med" len="med"/>
                    </a:lnT>
                    <a:lnB w="12700" cap="flat" cmpd="sng" algn="ctr">
                      <a:solidFill>
                        <a:srgbClr val="374459"/>
                      </a:solidFill>
                      <a:prstDash val="solid"/>
                      <a:round/>
                      <a:headEnd type="none" w="med" len="med"/>
                      <a:tailEnd type="none" w="med" len="med"/>
                    </a:lnB>
                  </a:tcPr>
                </a:tc>
              </a:tr>
            </a:tbl>
          </a:graphicData>
        </a:graphic>
      </p:graphicFrame>
      <p:sp>
        <p:nvSpPr>
          <p:cNvPr id="21" name="文本框 349"/>
          <p:cNvSpPr txBox="1"/>
          <p:nvPr/>
        </p:nvSpPr>
        <p:spPr>
          <a:xfrm>
            <a:off x="3898582" y="141165"/>
            <a:ext cx="2777489" cy="2457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0"/>
              </a:spcAft>
            </a:pPr>
            <a:r>
              <a:rPr lang="zh-CN" sz="1600" b="1" kern="1050" dirty="0">
                <a:solidFill>
                  <a:srgbClr val="FFFFFF"/>
                </a:solidFill>
                <a:effectLst/>
                <a:cs typeface="Calibri" panose="020F0502020204030204"/>
              </a:rPr>
              <a:t>慢阻肺病的维持治疗药物</a:t>
            </a:r>
            <a:r>
              <a:rPr lang="en-US" sz="1600" b="1" kern="1050" dirty="0">
                <a:solidFill>
                  <a:srgbClr val="FFFFFF"/>
                </a:solidFill>
                <a:effectLst/>
              </a:rPr>
              <a:t>*</a:t>
            </a:r>
            <a:endParaRPr lang="zh-CN" sz="1050" kern="1050" dirty="0">
              <a:effectLst/>
            </a:endParaRPr>
          </a:p>
        </p:txBody>
      </p:sp>
      <p:sp>
        <p:nvSpPr>
          <p:cNvPr id="22" name="文本框 599"/>
          <p:cNvSpPr txBox="1"/>
          <p:nvPr/>
        </p:nvSpPr>
        <p:spPr>
          <a:xfrm>
            <a:off x="7774109" y="320112"/>
            <a:ext cx="544392" cy="16158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0"/>
              </a:spcAft>
            </a:pPr>
            <a:r>
              <a:rPr lang="zh-CN" sz="1050" b="1" kern="1050" dirty="0">
                <a:solidFill>
                  <a:srgbClr val="FFFFFF"/>
                </a:solidFill>
                <a:effectLst/>
                <a:cs typeface="Calibri" panose="020F0502020204030204"/>
              </a:rPr>
              <a:t>图</a:t>
            </a:r>
            <a:r>
              <a:rPr lang="en-US" sz="1050" b="1" kern="1050" dirty="0">
                <a:solidFill>
                  <a:srgbClr val="FFFFFF"/>
                </a:solidFill>
                <a:effectLst/>
              </a:rPr>
              <a:t>A3.1</a:t>
            </a:r>
            <a:endParaRPr lang="zh-CN" sz="1050" kern="1050" dirty="0">
              <a:effectLst/>
            </a:endParaRPr>
          </a:p>
        </p:txBody>
      </p:sp>
      <p:sp>
        <p:nvSpPr>
          <p:cNvPr id="23" name="文本框 352"/>
          <p:cNvSpPr txBox="1"/>
          <p:nvPr/>
        </p:nvSpPr>
        <p:spPr>
          <a:xfrm>
            <a:off x="3884295" y="6246524"/>
            <a:ext cx="4326256" cy="20005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0"/>
              </a:spcAft>
            </a:pPr>
            <a:r>
              <a:rPr lang="en-US" sz="650" kern="1050" dirty="0">
                <a:effectLst/>
                <a:cs typeface="Calibri" panose="020F0502020204030204" pitchFamily="34" charset="0"/>
              </a:rPr>
              <a:t>*</a:t>
            </a:r>
            <a:r>
              <a:rPr lang="zh-CN" sz="650" kern="1050" dirty="0">
                <a:effectLst/>
              </a:rPr>
              <a:t>此列表并非详尽列表。并非所有制剂均在所有国家销售。在一些国家，可能存在其他制剂和剂量。</a:t>
            </a:r>
            <a:r>
              <a:rPr lang="en-US" sz="650" kern="1050" baseline="30000" dirty="0">
                <a:effectLst/>
                <a:cs typeface="Calibri" panose="020F0502020204030204" pitchFamily="34" charset="0"/>
              </a:rPr>
              <a:t>†</a:t>
            </a:r>
            <a:r>
              <a:rPr lang="zh-CN" sz="650" kern="1050" dirty="0">
                <a:effectLst/>
              </a:rPr>
              <a:t>给药方案正在讨论中。</a:t>
            </a:r>
            <a:r>
              <a:rPr lang="en-US" sz="650" kern="1050" dirty="0">
                <a:effectLst/>
                <a:cs typeface="Calibri" panose="020F0502020204030204" pitchFamily="34" charset="0"/>
              </a:rPr>
              <a:t>MDI = </a:t>
            </a:r>
            <a:r>
              <a:rPr lang="zh-CN" sz="650" kern="1050" dirty="0">
                <a:effectLst/>
              </a:rPr>
              <a:t>定量吸入器；</a:t>
            </a:r>
            <a:r>
              <a:rPr lang="en-US" sz="650" kern="1050" dirty="0">
                <a:effectLst/>
                <a:cs typeface="Calibri" panose="020F0502020204030204" pitchFamily="34" charset="0"/>
              </a:rPr>
              <a:t>DPI = </a:t>
            </a:r>
            <a:r>
              <a:rPr lang="zh-CN" sz="650" kern="1050" dirty="0">
                <a:effectLst/>
              </a:rPr>
              <a:t>粉雾吸入器；</a:t>
            </a:r>
            <a:r>
              <a:rPr lang="en-US" sz="650" kern="1050" dirty="0">
                <a:effectLst/>
                <a:cs typeface="Calibri" panose="020F0502020204030204" pitchFamily="34" charset="0"/>
              </a:rPr>
              <a:t>SMI = </a:t>
            </a:r>
            <a:r>
              <a:rPr lang="zh-CN" sz="650" kern="1050" dirty="0">
                <a:effectLst/>
              </a:rPr>
              <a:t>软雾吸入器。请注意，格隆铵和格隆溴铵是相同的化合物。</a:t>
            </a:r>
            <a:endParaRPr lang="zh-CN" sz="1050" kern="1050" dirty="0">
              <a:effectLst/>
            </a:endParaRPr>
          </a:p>
        </p:txBody>
      </p:sp>
      <p:grpSp>
        <p:nvGrpSpPr>
          <p:cNvPr id="2" name="Group 5"/>
          <p:cNvGrpSpPr/>
          <p:nvPr/>
        </p:nvGrpSpPr>
        <p:grpSpPr>
          <a:xfrm>
            <a:off x="10539080" y="0"/>
            <a:ext cx="1652920" cy="1699260"/>
            <a:chOff x="5105399" y="0"/>
            <a:chExt cx="1652920" cy="1699260"/>
          </a:xfrm>
        </p:grpSpPr>
        <p:pic>
          <p:nvPicPr>
            <p:cNvPr id="24"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25"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26"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27" name="Group 9"/>
          <p:cNvGrpSpPr/>
          <p:nvPr/>
        </p:nvGrpSpPr>
        <p:grpSpPr>
          <a:xfrm>
            <a:off x="10446950" y="0"/>
            <a:ext cx="1745050" cy="1652322"/>
            <a:chOff x="10446950" y="0"/>
            <a:chExt cx="1745050" cy="1652322"/>
          </a:xfrm>
        </p:grpSpPr>
        <p:pic>
          <p:nvPicPr>
            <p:cNvPr id="28"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29"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30" name="Group 19"/>
          <p:cNvGrpSpPr/>
          <p:nvPr/>
        </p:nvGrpSpPr>
        <p:grpSpPr>
          <a:xfrm>
            <a:off x="10240225" y="0"/>
            <a:ext cx="1951774" cy="1885964"/>
            <a:chOff x="10240225" y="0"/>
            <a:chExt cx="1951774" cy="1885964"/>
          </a:xfrm>
        </p:grpSpPr>
        <p:pic>
          <p:nvPicPr>
            <p:cNvPr id="31"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32"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33"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A3.2 lists evidence based statements for bronchodilators in stable COPD"/>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7" name="Title 6"/>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rPr>
              <a:t>Bronchodilators in stable COPD</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2833687" y="66097"/>
            <a:ext cx="6524625" cy="6725804"/>
          </a:xfrm>
          <a:prstGeom prst="rect">
            <a:avLst/>
          </a:prstGeom>
          <a:ln>
            <a:noFill/>
          </a:ln>
        </p:spPr>
      </p:pic>
      <p:sp>
        <p:nvSpPr>
          <p:cNvPr id="20" name="文本框 2"/>
          <p:cNvSpPr txBox="1"/>
          <p:nvPr/>
        </p:nvSpPr>
        <p:spPr>
          <a:xfrm>
            <a:off x="3354705" y="1128713"/>
            <a:ext cx="5306060" cy="461645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85725" indent="-85725" algn="l">
              <a:spcAft>
                <a:spcPts val="1200"/>
              </a:spcAft>
              <a:buClr>
                <a:srgbClr val="E8A900"/>
              </a:buClr>
              <a:buFont typeface="Arial" panose="020B0604020202020204" pitchFamily="34" charset="0"/>
              <a:buChar char="•"/>
            </a:pPr>
            <a:r>
              <a:rPr lang="zh-CN" sz="1000" kern="1050" dirty="0" smtClean="0">
                <a:effectLst/>
                <a:cs typeface="Calibri" panose="020F0502020204030204"/>
              </a:rPr>
              <a:t>吸入</a:t>
            </a:r>
            <a:r>
              <a:rPr lang="zh-CN" sz="1000" kern="1050" dirty="0">
                <a:effectLst/>
                <a:cs typeface="Calibri" panose="020F0502020204030204"/>
              </a:rPr>
              <a:t>支气管舒张剂是慢阻肺病患者症状管理的关键，通常需要规律给药，以预防或减轻症状</a:t>
            </a:r>
            <a:r>
              <a:rPr lang="zh-CN" sz="1000" b="1" kern="1050" dirty="0">
                <a:effectLst/>
                <a:cs typeface="Calibri" panose="020F0502020204030204"/>
              </a:rPr>
              <a:t>（</a:t>
            </a:r>
            <a:r>
              <a:rPr lang="en-US" sz="1000" b="1" kern="1050" dirty="0">
                <a:effectLst/>
              </a:rPr>
              <a:t>A</a:t>
            </a:r>
            <a:r>
              <a:rPr lang="zh-CN" sz="1000" b="1" kern="1050" dirty="0">
                <a:effectLst/>
                <a:cs typeface="Calibri" panose="020F0502020204030204"/>
              </a:rPr>
              <a:t>级证据</a:t>
            </a:r>
            <a:r>
              <a:rPr lang="zh-CN" sz="1000" b="1" kern="1050" dirty="0" smtClean="0">
                <a:effectLst/>
                <a:cs typeface="Calibri" panose="020F0502020204030204"/>
              </a:rPr>
              <a:t>）</a:t>
            </a:r>
            <a:endParaRPr lang="zh-CN" sz="1050" kern="1050" dirty="0">
              <a:effectLst/>
            </a:endParaRPr>
          </a:p>
          <a:p>
            <a:pPr marL="85725" indent="-85725" algn="l">
              <a:spcAft>
                <a:spcPts val="1200"/>
              </a:spcAft>
              <a:buClr>
                <a:srgbClr val="E8A900"/>
              </a:buClr>
              <a:buFont typeface="Arial" panose="020B0604020202020204" pitchFamily="34" charset="0"/>
              <a:buChar char="•"/>
            </a:pPr>
            <a:r>
              <a:rPr lang="zh-CN" sz="1000" kern="1050" dirty="0" smtClean="0">
                <a:effectLst/>
                <a:cs typeface="Calibri" panose="020F0502020204030204"/>
              </a:rPr>
              <a:t>推荐</a:t>
            </a:r>
            <a:r>
              <a:rPr lang="zh-CN" sz="1000" kern="1050" dirty="0">
                <a:effectLst/>
                <a:cs typeface="Calibri" panose="020F0502020204030204"/>
              </a:rPr>
              <a:t>使用吸入支气管舒张剂而非口服支气管舒张剂</a:t>
            </a:r>
            <a:r>
              <a:rPr lang="zh-CN" sz="1000" b="1" kern="1050" dirty="0">
                <a:effectLst/>
                <a:cs typeface="Calibri" panose="020F0502020204030204"/>
              </a:rPr>
              <a:t>（</a:t>
            </a:r>
            <a:r>
              <a:rPr lang="en-US" sz="1000" b="1" kern="1050" dirty="0">
                <a:effectLst/>
              </a:rPr>
              <a:t>A</a:t>
            </a:r>
            <a:r>
              <a:rPr lang="zh-CN" sz="1000" b="1" kern="1050" dirty="0">
                <a:effectLst/>
                <a:cs typeface="Calibri" panose="020F0502020204030204"/>
              </a:rPr>
              <a:t>级证据</a:t>
            </a:r>
            <a:r>
              <a:rPr lang="zh-CN" sz="1000" b="1" kern="1050" dirty="0" smtClean="0">
                <a:effectLst/>
                <a:cs typeface="Calibri" panose="020F0502020204030204"/>
              </a:rPr>
              <a:t>）</a:t>
            </a:r>
            <a:endParaRPr lang="zh-CN" sz="1050" kern="1050" dirty="0">
              <a:effectLst/>
            </a:endParaRPr>
          </a:p>
          <a:p>
            <a:pPr marL="85725" indent="-85725" algn="l">
              <a:spcAft>
                <a:spcPts val="1200"/>
              </a:spcAft>
              <a:buClr>
                <a:srgbClr val="E8A900"/>
              </a:buClr>
              <a:buFont typeface="Arial" panose="020B0604020202020204" pitchFamily="34" charset="0"/>
              <a:buChar char="•"/>
            </a:pPr>
            <a:r>
              <a:rPr lang="zh-CN" sz="1000" kern="1050" dirty="0" smtClean="0">
                <a:effectLst/>
                <a:cs typeface="Calibri" panose="020F0502020204030204"/>
              </a:rPr>
              <a:t>规律</a:t>
            </a:r>
            <a:r>
              <a:rPr lang="zh-CN" sz="1000" kern="1050" dirty="0">
                <a:effectLst/>
                <a:cs typeface="Calibri" panose="020F0502020204030204"/>
              </a:rPr>
              <a:t>和按需使用</a:t>
            </a:r>
            <a:r>
              <a:rPr lang="en-US" sz="1000" kern="1050" dirty="0">
                <a:effectLst/>
              </a:rPr>
              <a:t>SABA</a:t>
            </a:r>
            <a:r>
              <a:rPr lang="zh-CN" sz="1000" kern="1050" dirty="0">
                <a:effectLst/>
                <a:cs typeface="Calibri" panose="020F0502020204030204"/>
              </a:rPr>
              <a:t>或</a:t>
            </a:r>
            <a:r>
              <a:rPr lang="en-US" sz="1000" kern="1050" dirty="0">
                <a:effectLst/>
              </a:rPr>
              <a:t>SAMA</a:t>
            </a:r>
            <a:r>
              <a:rPr lang="zh-CN" sz="1000" kern="1050" dirty="0">
                <a:effectLst/>
                <a:cs typeface="Calibri" panose="020F0502020204030204"/>
              </a:rPr>
              <a:t>可改善</a:t>
            </a:r>
            <a:r>
              <a:rPr lang="en-US" sz="1000" kern="1050" dirty="0">
                <a:effectLst/>
              </a:rPr>
              <a:t>FEV</a:t>
            </a:r>
            <a:r>
              <a:rPr lang="en-US" sz="1000" kern="1050" baseline="-25000" dirty="0">
                <a:effectLst/>
              </a:rPr>
              <a:t>1</a:t>
            </a:r>
            <a:r>
              <a:rPr lang="zh-CN" sz="1000" kern="1050" dirty="0">
                <a:effectLst/>
                <a:cs typeface="Calibri" panose="020F0502020204030204"/>
              </a:rPr>
              <a:t>和症状</a:t>
            </a:r>
            <a:r>
              <a:rPr lang="zh-CN" sz="1000" b="1" kern="1050" dirty="0">
                <a:effectLst/>
                <a:cs typeface="Calibri" panose="020F0502020204030204"/>
              </a:rPr>
              <a:t>（</a:t>
            </a:r>
            <a:r>
              <a:rPr lang="en-US" sz="1000" b="1" kern="1050" dirty="0">
                <a:effectLst/>
              </a:rPr>
              <a:t>A</a:t>
            </a:r>
            <a:r>
              <a:rPr lang="zh-CN" sz="1000" b="1" kern="1050" dirty="0">
                <a:effectLst/>
                <a:cs typeface="Calibri" panose="020F0502020204030204"/>
              </a:rPr>
              <a:t>级证据</a:t>
            </a:r>
            <a:r>
              <a:rPr lang="zh-CN" sz="1000" b="1" kern="1050" dirty="0" smtClean="0">
                <a:effectLst/>
                <a:cs typeface="Calibri" panose="020F0502020204030204"/>
              </a:rPr>
              <a:t>）</a:t>
            </a:r>
            <a:endParaRPr lang="zh-CN" sz="1050" kern="1050" dirty="0">
              <a:effectLst/>
            </a:endParaRPr>
          </a:p>
          <a:p>
            <a:pPr marL="85725" indent="-85725" algn="l">
              <a:spcAft>
                <a:spcPts val="1200"/>
              </a:spcAft>
              <a:buClr>
                <a:srgbClr val="E8A900"/>
              </a:buClr>
              <a:buFont typeface="Arial" panose="020B0604020202020204" pitchFamily="34" charset="0"/>
              <a:buChar char="•"/>
            </a:pPr>
            <a:r>
              <a:rPr lang="zh-CN" sz="1000" kern="1050" dirty="0" smtClean="0">
                <a:effectLst/>
                <a:cs typeface="Calibri" panose="020F0502020204030204"/>
              </a:rPr>
              <a:t>在</a:t>
            </a:r>
            <a:r>
              <a:rPr lang="zh-CN" sz="1000" kern="1050" dirty="0">
                <a:effectLst/>
                <a:cs typeface="Calibri" panose="020F0502020204030204"/>
              </a:rPr>
              <a:t>改善</a:t>
            </a:r>
            <a:r>
              <a:rPr lang="en-US" sz="1000" kern="1050" dirty="0">
                <a:effectLst/>
              </a:rPr>
              <a:t>FEV</a:t>
            </a:r>
            <a:r>
              <a:rPr lang="en-US" sz="1000" kern="1050" baseline="-25000" dirty="0">
                <a:effectLst/>
              </a:rPr>
              <a:t>1</a:t>
            </a:r>
            <a:r>
              <a:rPr lang="zh-CN" sz="1000" kern="1050" dirty="0">
                <a:effectLst/>
                <a:cs typeface="Calibri" panose="020F0502020204030204"/>
              </a:rPr>
              <a:t>和症状方面，</a:t>
            </a:r>
            <a:r>
              <a:rPr lang="en-US" sz="1000" kern="1050" dirty="0">
                <a:effectLst/>
              </a:rPr>
              <a:t>SABA</a:t>
            </a:r>
            <a:r>
              <a:rPr lang="zh-CN" sz="1000" kern="1050" dirty="0">
                <a:effectLst/>
                <a:cs typeface="Calibri" panose="020F0502020204030204"/>
              </a:rPr>
              <a:t>和</a:t>
            </a:r>
            <a:r>
              <a:rPr lang="en-US" sz="1000" kern="1050" dirty="0">
                <a:effectLst/>
              </a:rPr>
              <a:t>SAMA</a:t>
            </a:r>
            <a:r>
              <a:rPr lang="zh-CN" sz="1000" kern="1050" dirty="0">
                <a:effectLst/>
                <a:cs typeface="Calibri" panose="020F0502020204030204"/>
              </a:rPr>
              <a:t>联合用药优于单独给药</a:t>
            </a:r>
            <a:r>
              <a:rPr lang="zh-CN" sz="1000" b="1" kern="1050" dirty="0">
                <a:effectLst/>
                <a:cs typeface="Calibri" panose="020F0502020204030204"/>
              </a:rPr>
              <a:t>（</a:t>
            </a:r>
            <a:r>
              <a:rPr lang="en-US" sz="1000" b="1" kern="1050" dirty="0">
                <a:effectLst/>
              </a:rPr>
              <a:t>A</a:t>
            </a:r>
            <a:r>
              <a:rPr lang="zh-CN" sz="1000" b="1" kern="1050" dirty="0">
                <a:effectLst/>
                <a:cs typeface="Calibri" panose="020F0502020204030204"/>
              </a:rPr>
              <a:t>级证据</a:t>
            </a:r>
            <a:r>
              <a:rPr lang="zh-CN" sz="1000" b="1" kern="1050" dirty="0" smtClean="0">
                <a:effectLst/>
                <a:cs typeface="Calibri" panose="020F0502020204030204"/>
              </a:rPr>
              <a:t>）</a:t>
            </a:r>
            <a:r>
              <a:rPr lang="en-US" sz="1000" kern="1050" dirty="0">
                <a:effectLst/>
              </a:rPr>
              <a:t> </a:t>
            </a:r>
            <a:endParaRPr lang="zh-CN" sz="1050" kern="1050" dirty="0">
              <a:effectLst/>
            </a:endParaRPr>
          </a:p>
          <a:p>
            <a:pPr marL="85725" indent="-85725" algn="l">
              <a:spcAft>
                <a:spcPts val="1200"/>
              </a:spcAft>
              <a:buClr>
                <a:srgbClr val="E8A900"/>
              </a:buClr>
              <a:buFont typeface="Arial" panose="020B0604020202020204" pitchFamily="34" charset="0"/>
              <a:buChar char="•"/>
            </a:pPr>
            <a:r>
              <a:rPr lang="en-US" sz="1000" kern="1050" dirty="0" smtClean="0">
                <a:effectLst/>
              </a:rPr>
              <a:t>LABA</a:t>
            </a:r>
            <a:r>
              <a:rPr lang="zh-CN" sz="1000" kern="1050" dirty="0">
                <a:effectLst/>
                <a:cs typeface="Calibri" panose="020F0502020204030204"/>
              </a:rPr>
              <a:t>和</a:t>
            </a:r>
            <a:r>
              <a:rPr lang="en-US" sz="1000" kern="1050" dirty="0">
                <a:effectLst/>
              </a:rPr>
              <a:t>LAMA</a:t>
            </a:r>
            <a:r>
              <a:rPr lang="zh-CN" sz="1000" kern="1050" dirty="0">
                <a:effectLst/>
                <a:cs typeface="Calibri" panose="020F0502020204030204"/>
              </a:rPr>
              <a:t>优于短效药物，但仅偶尔出现呼吸困难的患者</a:t>
            </a:r>
            <a:r>
              <a:rPr lang="zh-CN" sz="1000" b="1" kern="1050" dirty="0">
                <a:effectLst/>
                <a:cs typeface="Calibri" panose="020F0502020204030204"/>
              </a:rPr>
              <a:t>（A级证据）</a:t>
            </a:r>
            <a:r>
              <a:rPr lang="zh-CN" sz="1000" kern="1050" dirty="0">
                <a:effectLst/>
                <a:cs typeface="Calibri" panose="020F0502020204030204"/>
              </a:rPr>
              <a:t>以及在已经使用长效支气管舒张剂进行维持治疗但还需立即缓解症状的患者除外</a:t>
            </a:r>
            <a:endParaRPr sz="1000" kern="1050" dirty="0">
              <a:effectLst/>
            </a:endParaRPr>
          </a:p>
          <a:p>
            <a:pPr marL="85725" indent="-85725" algn="l">
              <a:spcAft>
                <a:spcPts val="1200"/>
              </a:spcAft>
              <a:buClr>
                <a:srgbClr val="E8A900"/>
              </a:buClr>
              <a:buFont typeface="Arial" panose="020B0604020202020204" pitchFamily="34" charset="0"/>
              <a:buChar char="•"/>
            </a:pPr>
            <a:r>
              <a:rPr lang="en-US" sz="1000" kern="1050" dirty="0" smtClean="0">
                <a:effectLst/>
              </a:rPr>
              <a:t>LABA</a:t>
            </a:r>
            <a:r>
              <a:rPr lang="zh-CN" sz="1000" kern="1050" dirty="0">
                <a:effectLst/>
                <a:cs typeface="Calibri" panose="020F0502020204030204"/>
              </a:rPr>
              <a:t>和</a:t>
            </a:r>
            <a:r>
              <a:rPr lang="en-US" sz="1000" kern="1050" dirty="0">
                <a:effectLst/>
              </a:rPr>
              <a:t>LAMA</a:t>
            </a:r>
            <a:r>
              <a:rPr lang="zh-CN" sz="1000" kern="1050" dirty="0">
                <a:effectLst/>
                <a:cs typeface="Calibri" panose="020F0502020204030204"/>
              </a:rPr>
              <a:t>可显著改善肺功能、呼吸困难、健康状况，并降低急性加重发生率</a:t>
            </a:r>
            <a:r>
              <a:rPr lang="zh-CN" sz="1000" b="1" kern="1050" dirty="0">
                <a:effectLst/>
                <a:cs typeface="Calibri" panose="020F0502020204030204"/>
              </a:rPr>
              <a:t>（</a:t>
            </a:r>
            <a:r>
              <a:rPr lang="en-US" sz="1000" b="1" kern="1050" dirty="0">
                <a:effectLst/>
              </a:rPr>
              <a:t>A</a:t>
            </a:r>
            <a:r>
              <a:rPr lang="zh-CN" sz="1000" b="1" kern="1050" dirty="0">
                <a:effectLst/>
                <a:cs typeface="Calibri" panose="020F0502020204030204"/>
              </a:rPr>
              <a:t>级证据</a:t>
            </a:r>
            <a:r>
              <a:rPr lang="zh-CN" sz="1000" b="1" kern="1050" dirty="0" smtClean="0">
                <a:effectLst/>
                <a:cs typeface="Calibri" panose="020F0502020204030204"/>
              </a:rPr>
              <a:t>）</a:t>
            </a:r>
            <a:endParaRPr lang="zh-CN" sz="1050" kern="1050" dirty="0">
              <a:effectLst/>
            </a:endParaRPr>
          </a:p>
          <a:p>
            <a:pPr marL="85725" indent="-85725" algn="l">
              <a:spcAft>
                <a:spcPts val="1200"/>
              </a:spcAft>
              <a:buClr>
                <a:srgbClr val="E8A900"/>
              </a:buClr>
              <a:buFont typeface="Arial" panose="020B0604020202020204" pitchFamily="34" charset="0"/>
              <a:buChar char="•"/>
            </a:pPr>
            <a:r>
              <a:rPr lang="zh-CN" sz="1000" kern="1050" dirty="0" smtClean="0">
                <a:effectLst/>
                <a:cs typeface="Calibri" panose="020F0502020204030204"/>
              </a:rPr>
              <a:t>与</a:t>
            </a:r>
            <a:r>
              <a:rPr lang="en-US" sz="1000" kern="1050" dirty="0">
                <a:effectLst/>
              </a:rPr>
              <a:t>LABA</a:t>
            </a:r>
            <a:r>
              <a:rPr lang="zh-CN" sz="1000" kern="1050" dirty="0">
                <a:effectLst/>
                <a:cs typeface="Calibri" panose="020F0502020204030204"/>
              </a:rPr>
              <a:t>相比，</a:t>
            </a:r>
            <a:r>
              <a:rPr lang="en-US" sz="1000" kern="1050" dirty="0">
                <a:effectLst/>
              </a:rPr>
              <a:t>LAMA</a:t>
            </a:r>
            <a:r>
              <a:rPr lang="zh-CN" sz="1000" kern="1050" dirty="0">
                <a:effectLst/>
                <a:cs typeface="Calibri" panose="020F0502020204030204"/>
              </a:rPr>
              <a:t>在降低急性加重方面的作用更大</a:t>
            </a:r>
            <a:r>
              <a:rPr lang="zh-CN" sz="1000" b="1" kern="1050" dirty="0">
                <a:effectLst/>
                <a:cs typeface="Calibri" panose="020F0502020204030204"/>
              </a:rPr>
              <a:t>（</a:t>
            </a:r>
            <a:r>
              <a:rPr lang="en-US" sz="1000" b="1" kern="1050" dirty="0">
                <a:effectLst/>
              </a:rPr>
              <a:t>A</a:t>
            </a:r>
            <a:r>
              <a:rPr lang="zh-CN" sz="1000" b="1" kern="1050" dirty="0">
                <a:effectLst/>
                <a:cs typeface="Calibri" panose="020F0502020204030204"/>
              </a:rPr>
              <a:t>级证据）</a:t>
            </a:r>
            <a:r>
              <a:rPr lang="zh-CN" sz="1000" kern="1050" dirty="0">
                <a:effectLst/>
                <a:cs typeface="Calibri" panose="020F0502020204030204"/>
              </a:rPr>
              <a:t>，并可减少住院</a:t>
            </a:r>
            <a:r>
              <a:rPr lang="zh-CN" sz="1000" b="1" kern="1050" dirty="0">
                <a:effectLst/>
                <a:cs typeface="Calibri" panose="020F0502020204030204"/>
              </a:rPr>
              <a:t>（</a:t>
            </a:r>
            <a:r>
              <a:rPr lang="en-US" sz="1000" b="1" kern="1050" dirty="0">
                <a:effectLst/>
              </a:rPr>
              <a:t>B</a:t>
            </a:r>
            <a:r>
              <a:rPr lang="zh-CN" sz="1000" b="1" kern="1050" dirty="0">
                <a:effectLst/>
                <a:cs typeface="Calibri" panose="020F0502020204030204"/>
              </a:rPr>
              <a:t>级证据</a:t>
            </a:r>
            <a:r>
              <a:rPr lang="zh-CN" sz="1000" b="1" kern="1050" dirty="0" smtClean="0">
                <a:effectLst/>
                <a:cs typeface="Calibri" panose="020F0502020204030204"/>
              </a:rPr>
              <a:t>）</a:t>
            </a:r>
            <a:r>
              <a:rPr lang="en-US" sz="1000" kern="1050" dirty="0">
                <a:effectLst/>
              </a:rPr>
              <a:t> </a:t>
            </a:r>
            <a:endParaRPr lang="zh-CN" sz="1050" kern="1050" dirty="0">
              <a:effectLst/>
            </a:endParaRPr>
          </a:p>
          <a:p>
            <a:pPr marL="85725" indent="-85725" algn="l">
              <a:spcAft>
                <a:spcPts val="1200"/>
              </a:spcAft>
              <a:buClr>
                <a:srgbClr val="E8A900"/>
              </a:buClr>
              <a:buFont typeface="Arial" panose="020B0604020202020204" pitchFamily="34" charset="0"/>
              <a:buChar char="•"/>
            </a:pPr>
            <a:r>
              <a:rPr lang="zh-CN" sz="1000" kern="1050" dirty="0" smtClean="0">
                <a:effectLst/>
                <a:cs typeface="Calibri" panose="020F0502020204030204"/>
              </a:rPr>
              <a:t>初始</a:t>
            </a:r>
            <a:r>
              <a:rPr lang="zh-CN" sz="1000" kern="1050" dirty="0">
                <a:effectLst/>
                <a:cs typeface="Calibri" panose="020F0502020204030204"/>
              </a:rPr>
              <a:t>长效支气管舒张剂治疗时，首选</a:t>
            </a:r>
            <a:r>
              <a:rPr lang="en-US" sz="1000" kern="1050" dirty="0">
                <a:effectLst/>
              </a:rPr>
              <a:t>LABA</a:t>
            </a:r>
            <a:r>
              <a:rPr lang="zh-CN" sz="1000" kern="1050" dirty="0">
                <a:effectLst/>
                <a:cs typeface="Calibri" panose="020F0502020204030204"/>
              </a:rPr>
              <a:t>和</a:t>
            </a:r>
            <a:r>
              <a:rPr lang="en-US" sz="1000" kern="1050" dirty="0">
                <a:effectLst/>
              </a:rPr>
              <a:t>LAMA</a:t>
            </a:r>
            <a:r>
              <a:rPr lang="zh-CN" sz="1000" kern="1050" dirty="0">
                <a:effectLst/>
                <a:cs typeface="Calibri" panose="020F0502020204030204"/>
              </a:rPr>
              <a:t>的复方制剂。对于单一长效支气管舒张剂治疗后仍存在持续性呼吸困难的患者，应升级为双支扩剂治疗</a:t>
            </a:r>
            <a:r>
              <a:rPr lang="zh-CN" sz="1000" b="1" kern="1050" dirty="0">
                <a:effectLst/>
                <a:cs typeface="Calibri" panose="020F0502020204030204"/>
              </a:rPr>
              <a:t>（</a:t>
            </a:r>
            <a:r>
              <a:rPr lang="en-US" sz="1000" b="1" kern="1050" dirty="0">
                <a:effectLst/>
              </a:rPr>
              <a:t>A</a:t>
            </a:r>
            <a:r>
              <a:rPr lang="zh-CN" sz="1000" b="1" kern="1050" dirty="0">
                <a:effectLst/>
                <a:cs typeface="Calibri" panose="020F0502020204030204"/>
              </a:rPr>
              <a:t>级证据</a:t>
            </a:r>
            <a:r>
              <a:rPr lang="zh-CN" sz="1000" b="1" kern="1050" dirty="0" smtClean="0">
                <a:effectLst/>
                <a:cs typeface="Calibri" panose="020F0502020204030204"/>
              </a:rPr>
              <a:t>）</a:t>
            </a:r>
            <a:endParaRPr lang="zh-CN" sz="1050" kern="1050" dirty="0">
              <a:effectLst/>
            </a:endParaRPr>
          </a:p>
          <a:p>
            <a:pPr marL="85725" indent="-85725" algn="l">
              <a:spcAft>
                <a:spcPts val="1200"/>
              </a:spcAft>
              <a:buClr>
                <a:srgbClr val="E8A900"/>
              </a:buClr>
              <a:buFont typeface="Arial" panose="020B0604020202020204" pitchFamily="34" charset="0"/>
              <a:buChar char="•"/>
            </a:pPr>
            <a:r>
              <a:rPr lang="zh-CN" sz="1000" kern="1050" dirty="0" smtClean="0">
                <a:effectLst/>
                <a:cs typeface="Calibri" panose="020F0502020204030204"/>
              </a:rPr>
              <a:t>与</a:t>
            </a:r>
            <a:r>
              <a:rPr lang="zh-CN" sz="1000" kern="1050" dirty="0">
                <a:effectLst/>
                <a:cs typeface="Calibri" panose="020F0502020204030204"/>
              </a:rPr>
              <a:t>单药治疗相比，</a:t>
            </a:r>
            <a:r>
              <a:rPr lang="en-US" sz="1000" kern="1050" dirty="0">
                <a:effectLst/>
              </a:rPr>
              <a:t>LABA</a:t>
            </a:r>
            <a:r>
              <a:rPr lang="zh-CN" sz="1000" kern="1050" dirty="0">
                <a:effectLst/>
                <a:cs typeface="Calibri" panose="020F0502020204030204"/>
              </a:rPr>
              <a:t>和</a:t>
            </a:r>
            <a:r>
              <a:rPr lang="en-US" sz="1000" kern="1050" dirty="0">
                <a:effectLst/>
              </a:rPr>
              <a:t>LAMA</a:t>
            </a:r>
            <a:r>
              <a:rPr lang="zh-CN" sz="1000" kern="1050" dirty="0">
                <a:effectLst/>
                <a:cs typeface="Calibri" panose="020F0502020204030204"/>
              </a:rPr>
              <a:t>联合治疗可提高</a:t>
            </a:r>
            <a:r>
              <a:rPr lang="en-US" sz="1000" kern="1050" dirty="0">
                <a:effectLst/>
              </a:rPr>
              <a:t>FEV</a:t>
            </a:r>
            <a:r>
              <a:rPr lang="en-US" sz="1000" kern="1050" baseline="-25000" dirty="0">
                <a:effectLst/>
              </a:rPr>
              <a:t>1</a:t>
            </a:r>
            <a:r>
              <a:rPr lang="zh-CN" sz="1000" kern="1050" dirty="0">
                <a:effectLst/>
                <a:cs typeface="Calibri" panose="020F0502020204030204"/>
              </a:rPr>
              <a:t>，并减轻症状</a:t>
            </a:r>
            <a:r>
              <a:rPr lang="zh-CN" sz="1000" b="1" kern="1050" dirty="0">
                <a:effectLst/>
                <a:cs typeface="Calibri" panose="020F0502020204030204"/>
              </a:rPr>
              <a:t>（</a:t>
            </a:r>
            <a:r>
              <a:rPr lang="en-US" sz="1000" b="1" kern="1050" dirty="0">
                <a:effectLst/>
              </a:rPr>
              <a:t>A</a:t>
            </a:r>
            <a:r>
              <a:rPr lang="zh-CN" sz="1000" b="1" kern="1050" dirty="0">
                <a:effectLst/>
                <a:cs typeface="Calibri" panose="020F0502020204030204"/>
              </a:rPr>
              <a:t>级证据</a:t>
            </a:r>
            <a:r>
              <a:rPr lang="zh-CN" sz="1000" b="1" kern="1050" dirty="0" smtClean="0">
                <a:effectLst/>
                <a:cs typeface="Calibri" panose="020F0502020204030204"/>
              </a:rPr>
              <a:t>）</a:t>
            </a:r>
            <a:endParaRPr lang="zh-CN" sz="1050" kern="1050" dirty="0">
              <a:effectLst/>
            </a:endParaRPr>
          </a:p>
          <a:p>
            <a:pPr marL="85725" indent="-85725" algn="l">
              <a:spcAft>
                <a:spcPts val="1200"/>
              </a:spcAft>
              <a:buClr>
                <a:srgbClr val="E8A900"/>
              </a:buClr>
              <a:buFont typeface="Arial" panose="020B0604020202020204" pitchFamily="34" charset="0"/>
              <a:buChar char="•"/>
            </a:pPr>
            <a:r>
              <a:rPr lang="zh-CN" sz="1000" kern="1050" dirty="0" smtClean="0">
                <a:effectLst/>
                <a:cs typeface="Calibri" panose="020F0502020204030204"/>
              </a:rPr>
              <a:t>与</a:t>
            </a:r>
            <a:r>
              <a:rPr lang="zh-CN" sz="1000" kern="1050" dirty="0">
                <a:effectLst/>
                <a:cs typeface="Calibri" panose="020F0502020204030204"/>
              </a:rPr>
              <a:t>单药治疗相比，</a:t>
            </a:r>
            <a:r>
              <a:rPr lang="en-US" sz="1000" kern="1050" dirty="0">
                <a:effectLst/>
              </a:rPr>
              <a:t>LABA+LAMA</a:t>
            </a:r>
            <a:r>
              <a:rPr lang="zh-CN" sz="1000" kern="1050" dirty="0">
                <a:effectLst/>
                <a:cs typeface="Calibri" panose="020F0502020204030204"/>
              </a:rPr>
              <a:t>联合治疗可减少急性加重</a:t>
            </a:r>
            <a:r>
              <a:rPr lang="zh-CN" sz="1000" b="1" kern="1050" dirty="0">
                <a:effectLst/>
                <a:cs typeface="Calibri" panose="020F0502020204030204"/>
              </a:rPr>
              <a:t>（</a:t>
            </a:r>
            <a:r>
              <a:rPr lang="en-US" sz="1000" b="1" kern="1050" dirty="0">
                <a:effectLst/>
              </a:rPr>
              <a:t>B</a:t>
            </a:r>
            <a:r>
              <a:rPr lang="zh-CN" sz="1000" b="1" kern="1050" dirty="0">
                <a:effectLst/>
                <a:cs typeface="Calibri" panose="020F0502020204030204"/>
              </a:rPr>
              <a:t>级证据</a:t>
            </a:r>
            <a:r>
              <a:rPr lang="zh-CN" sz="1000" b="1" kern="1050" dirty="0" smtClean="0">
                <a:effectLst/>
                <a:cs typeface="Calibri" panose="020F0502020204030204"/>
              </a:rPr>
              <a:t>）</a:t>
            </a:r>
            <a:endParaRPr lang="zh-CN" sz="1050" kern="1050" dirty="0">
              <a:effectLst/>
            </a:endParaRPr>
          </a:p>
          <a:p>
            <a:pPr marL="85725" indent="-85725" algn="l">
              <a:spcAft>
                <a:spcPts val="1200"/>
              </a:spcAft>
              <a:buClr>
                <a:srgbClr val="E8A900"/>
              </a:buClr>
              <a:buFont typeface="Arial" panose="020B0604020202020204" pitchFamily="34" charset="0"/>
              <a:buChar char="•"/>
            </a:pPr>
            <a:r>
              <a:rPr lang="zh-CN" sz="1000" kern="1050" dirty="0" smtClean="0">
                <a:effectLst/>
                <a:cs typeface="Calibri" panose="020F0502020204030204"/>
              </a:rPr>
              <a:t>联合</a:t>
            </a:r>
            <a:r>
              <a:rPr lang="zh-CN" sz="1000" kern="1050" dirty="0">
                <a:effectLst/>
                <a:cs typeface="Calibri" panose="020F0502020204030204"/>
              </a:rPr>
              <a:t>给药可以采用单一吸入装置或多个吸入装置治疗。单一吸入装置比多个吸入装置更加简便和</a:t>
            </a:r>
            <a:r>
              <a:rPr lang="zh-CN" sz="1000" kern="1050" dirty="0" smtClean="0">
                <a:effectLst/>
                <a:cs typeface="Calibri" panose="020F0502020204030204"/>
              </a:rPr>
              <a:t>有效</a:t>
            </a:r>
            <a:endParaRPr lang="zh-CN" sz="1050" kern="1050" dirty="0">
              <a:effectLst/>
            </a:endParaRPr>
          </a:p>
          <a:p>
            <a:pPr marL="85725" indent="-85725" algn="l">
              <a:spcAft>
                <a:spcPts val="1200"/>
              </a:spcAft>
              <a:buClr>
                <a:srgbClr val="E8A900"/>
              </a:buClr>
              <a:buFont typeface="Arial" panose="020B0604020202020204" pitchFamily="34" charset="0"/>
              <a:buChar char="•"/>
            </a:pPr>
            <a:r>
              <a:rPr lang="zh-CN" sz="1000" kern="1050" dirty="0" smtClean="0">
                <a:effectLst/>
                <a:cs typeface="Calibri" panose="020F0502020204030204"/>
              </a:rPr>
              <a:t>恩</a:t>
            </a:r>
            <a:r>
              <a:rPr lang="zh-CN" sz="1000" kern="1050" dirty="0">
                <a:effectLst/>
                <a:cs typeface="Calibri" panose="020F0502020204030204"/>
              </a:rPr>
              <a:t>司芬群可显著改善肺功能</a:t>
            </a:r>
            <a:r>
              <a:rPr lang="zh-CN" sz="1000" b="1" kern="1050" dirty="0">
                <a:effectLst/>
                <a:cs typeface="Calibri" panose="020F0502020204030204"/>
              </a:rPr>
              <a:t>（</a:t>
            </a:r>
            <a:r>
              <a:rPr lang="en-US" sz="1000" b="1" kern="1050" dirty="0">
                <a:effectLst/>
              </a:rPr>
              <a:t>A</a:t>
            </a:r>
            <a:r>
              <a:rPr lang="zh-CN" sz="1000" b="1" kern="1050" dirty="0">
                <a:effectLst/>
                <a:cs typeface="Calibri" panose="020F0502020204030204"/>
              </a:rPr>
              <a:t>级证据）</a:t>
            </a:r>
            <a:r>
              <a:rPr lang="zh-CN" sz="1000" kern="1050" dirty="0">
                <a:effectLst/>
                <a:cs typeface="Calibri" panose="020F0502020204030204"/>
              </a:rPr>
              <a:t>、呼吸困难</a:t>
            </a:r>
            <a:r>
              <a:rPr lang="zh-CN" sz="1000" b="1" kern="1050" dirty="0">
                <a:effectLst/>
                <a:cs typeface="Calibri" panose="020F0502020204030204"/>
              </a:rPr>
              <a:t>（</a:t>
            </a:r>
            <a:r>
              <a:rPr lang="en-US" sz="1000" b="1" kern="1050" dirty="0">
                <a:effectLst/>
              </a:rPr>
              <a:t>A</a:t>
            </a:r>
            <a:r>
              <a:rPr lang="zh-CN" sz="1000" b="1" kern="1050" dirty="0">
                <a:effectLst/>
                <a:cs typeface="Calibri" panose="020F0502020204030204"/>
              </a:rPr>
              <a:t>级证据）</a:t>
            </a:r>
            <a:r>
              <a:rPr lang="zh-CN" sz="1000" kern="1050" dirty="0">
                <a:effectLst/>
                <a:cs typeface="Calibri" panose="020F0502020204030204"/>
              </a:rPr>
              <a:t>和健康状况</a:t>
            </a:r>
            <a:r>
              <a:rPr lang="zh-CN" sz="1000" b="1" kern="1050" dirty="0">
                <a:effectLst/>
                <a:cs typeface="Calibri" panose="020F0502020204030204"/>
              </a:rPr>
              <a:t>（</a:t>
            </a:r>
            <a:r>
              <a:rPr lang="en-US" sz="1000" b="1" kern="1050" dirty="0">
                <a:effectLst/>
              </a:rPr>
              <a:t>B</a:t>
            </a:r>
            <a:r>
              <a:rPr lang="zh-CN" sz="1000" b="1" kern="1050" dirty="0">
                <a:effectLst/>
                <a:cs typeface="Calibri" panose="020F0502020204030204"/>
              </a:rPr>
              <a:t>级证据</a:t>
            </a:r>
            <a:r>
              <a:rPr lang="zh-CN" sz="1000" b="1" kern="1050" dirty="0" smtClean="0">
                <a:effectLst/>
                <a:cs typeface="Calibri" panose="020F0502020204030204"/>
              </a:rPr>
              <a:t>）</a:t>
            </a:r>
            <a:endParaRPr lang="zh-CN" sz="1050" kern="1050" dirty="0">
              <a:effectLst/>
            </a:endParaRPr>
          </a:p>
          <a:p>
            <a:pPr marL="85725" indent="-85725" algn="l">
              <a:spcAft>
                <a:spcPts val="1200"/>
              </a:spcAft>
              <a:buClr>
                <a:srgbClr val="E8A900"/>
              </a:buClr>
              <a:buFont typeface="Arial" panose="020B0604020202020204" pitchFamily="34" charset="0"/>
              <a:buChar char="•"/>
            </a:pPr>
            <a:r>
              <a:rPr lang="zh-CN" sz="1000" kern="1050" dirty="0" smtClean="0">
                <a:effectLst/>
                <a:cs typeface="Calibri" panose="020F0502020204030204"/>
              </a:rPr>
              <a:t>茶碱</a:t>
            </a:r>
            <a:r>
              <a:rPr lang="zh-CN" sz="1000" kern="1050" dirty="0">
                <a:effectLst/>
                <a:cs typeface="Calibri" panose="020F0502020204030204"/>
              </a:rPr>
              <a:t>可在稳定期慢阻肺病患者中发挥较小的支气管舒张作用</a:t>
            </a:r>
            <a:r>
              <a:rPr lang="zh-CN" sz="1000" b="1" kern="1050" dirty="0">
                <a:effectLst/>
                <a:cs typeface="Calibri" panose="020F0502020204030204"/>
              </a:rPr>
              <a:t>（</a:t>
            </a:r>
            <a:r>
              <a:rPr lang="en-US" sz="1000" b="1" kern="1050" dirty="0">
                <a:effectLst/>
              </a:rPr>
              <a:t>A</a:t>
            </a:r>
            <a:r>
              <a:rPr lang="zh-CN" sz="1000" b="1" kern="1050" dirty="0">
                <a:effectLst/>
                <a:cs typeface="Calibri" panose="020F0502020204030204"/>
              </a:rPr>
              <a:t>级证据）</a:t>
            </a:r>
            <a:r>
              <a:rPr lang="zh-CN" sz="1000" kern="1050" dirty="0">
                <a:effectLst/>
                <a:cs typeface="Calibri" panose="020F0502020204030204"/>
              </a:rPr>
              <a:t>，可在一定程度上改善症状</a:t>
            </a:r>
            <a:r>
              <a:rPr lang="zh-CN" sz="1000" b="1" kern="1050" dirty="0">
                <a:effectLst/>
                <a:cs typeface="Calibri" panose="020F0502020204030204"/>
              </a:rPr>
              <a:t>（</a:t>
            </a:r>
            <a:r>
              <a:rPr lang="en-US" sz="1000" b="1" kern="1050" dirty="0">
                <a:effectLst/>
              </a:rPr>
              <a:t>B</a:t>
            </a:r>
            <a:r>
              <a:rPr lang="zh-CN" sz="1000" b="1" kern="1050" dirty="0">
                <a:effectLst/>
                <a:cs typeface="Calibri" panose="020F0502020204030204"/>
              </a:rPr>
              <a:t>级证据）</a:t>
            </a:r>
            <a:endParaRPr lang="zh-CN" sz="1050" kern="1050" dirty="0">
              <a:effectLst/>
            </a:endParaRPr>
          </a:p>
        </p:txBody>
      </p:sp>
      <p:sp>
        <p:nvSpPr>
          <p:cNvPr id="21" name="文本框 4"/>
          <p:cNvSpPr txBox="1"/>
          <p:nvPr/>
        </p:nvSpPr>
        <p:spPr>
          <a:xfrm>
            <a:off x="3159760" y="427038"/>
            <a:ext cx="4058285" cy="2457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0"/>
              </a:spcAft>
            </a:pPr>
            <a:r>
              <a:rPr lang="zh-CN" sz="1600" b="1" kern="1050" dirty="0">
                <a:solidFill>
                  <a:srgbClr val="FFFFFF"/>
                </a:solidFill>
                <a:effectLst/>
                <a:cs typeface="Calibri" panose="020F0502020204030204"/>
              </a:rPr>
              <a:t>稳定期慢阻肺病支气管舒张剂的使用</a:t>
            </a:r>
            <a:endParaRPr lang="zh-CN" sz="1050" kern="1050" dirty="0">
              <a:effectLst/>
            </a:endParaRPr>
          </a:p>
        </p:txBody>
      </p:sp>
      <p:sp>
        <p:nvSpPr>
          <p:cNvPr id="22" name="文本框 6"/>
          <p:cNvSpPr txBox="1"/>
          <p:nvPr/>
        </p:nvSpPr>
        <p:spPr>
          <a:xfrm>
            <a:off x="8366760" y="638493"/>
            <a:ext cx="711200" cy="16158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0"/>
              </a:spcAft>
            </a:pPr>
            <a:r>
              <a:rPr lang="zh-CN" sz="1050" b="1" kern="1050" dirty="0">
                <a:solidFill>
                  <a:srgbClr val="FFFFFF"/>
                </a:solidFill>
                <a:effectLst/>
                <a:cs typeface="Calibri" panose="020F0502020204030204"/>
              </a:rPr>
              <a:t>图</a:t>
            </a:r>
            <a:r>
              <a:rPr lang="en-US" sz="1050" b="1" kern="1050" dirty="0">
                <a:solidFill>
                  <a:srgbClr val="FFFFFF"/>
                </a:solidFill>
                <a:effectLst/>
              </a:rPr>
              <a:t>A3.2</a:t>
            </a:r>
            <a:endParaRPr lang="zh-CN" sz="1050" kern="1050" dirty="0">
              <a:effectLst/>
            </a:endParaRPr>
          </a:p>
        </p:txBody>
      </p:sp>
      <p:grpSp>
        <p:nvGrpSpPr>
          <p:cNvPr id="11" name="Group 5"/>
          <p:cNvGrpSpPr/>
          <p:nvPr/>
        </p:nvGrpSpPr>
        <p:grpSpPr>
          <a:xfrm>
            <a:off x="10539080" y="0"/>
            <a:ext cx="1652920" cy="1699260"/>
            <a:chOff x="5105399" y="0"/>
            <a:chExt cx="1652920" cy="1699260"/>
          </a:xfrm>
        </p:grpSpPr>
        <p:pic>
          <p:nvPicPr>
            <p:cNvPr id="23"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24"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25"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26" name="Group 9"/>
          <p:cNvGrpSpPr/>
          <p:nvPr/>
        </p:nvGrpSpPr>
        <p:grpSpPr>
          <a:xfrm>
            <a:off x="10446950" y="0"/>
            <a:ext cx="1745050" cy="1652322"/>
            <a:chOff x="10446950" y="0"/>
            <a:chExt cx="1745050" cy="1652322"/>
          </a:xfrm>
        </p:grpSpPr>
        <p:pic>
          <p:nvPicPr>
            <p:cNvPr id="27"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28"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29" name="Group 19"/>
          <p:cNvGrpSpPr/>
          <p:nvPr/>
        </p:nvGrpSpPr>
        <p:grpSpPr>
          <a:xfrm>
            <a:off x="10240225" y="0"/>
            <a:ext cx="1951774" cy="1885964"/>
            <a:chOff x="10240225" y="0"/>
            <a:chExt cx="1951774" cy="1885964"/>
          </a:xfrm>
        </p:grpSpPr>
        <p:pic>
          <p:nvPicPr>
            <p:cNvPr id="30"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31"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32"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A3.3 lists evidence based statements for anti-inflammatory therapy in stable COPD including categories ICS, oral glucocorticoids, PDE inhibitors, antibiotics, mucoregulators and antioxidant agents, biologics, and other anti-inflammatory agents."/>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8" name="Title 7"/>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rPr>
              <a:t>Anti-inflammatory therapy in stable COPD</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3557596" y="7185"/>
            <a:ext cx="4987856" cy="6542647"/>
          </a:xfrm>
          <a:prstGeom prst="rect">
            <a:avLst/>
          </a:prstGeom>
          <a:ln>
            <a:noFill/>
          </a:ln>
        </p:spPr>
      </p:pic>
      <p:sp>
        <p:nvSpPr>
          <p:cNvPr id="20" name="文本框 357"/>
          <p:cNvSpPr txBox="1"/>
          <p:nvPr/>
        </p:nvSpPr>
        <p:spPr>
          <a:xfrm>
            <a:off x="4746626" y="635831"/>
            <a:ext cx="3682999" cy="203902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85725" indent="-85725" algn="l">
              <a:spcAft>
                <a:spcPts val="100"/>
              </a:spcAft>
              <a:buClr>
                <a:srgbClr val="E8A900"/>
              </a:buClr>
              <a:buFont typeface="Arial" panose="020B0604020202020204" pitchFamily="34" charset="0"/>
              <a:buChar char="•"/>
            </a:pPr>
            <a:r>
              <a:rPr lang="en-US" sz="850" kern="1050" dirty="0" smtClean="0">
                <a:effectLst/>
              </a:rPr>
              <a:t>ICS</a:t>
            </a:r>
            <a:r>
              <a:rPr lang="zh-CN" sz="850" kern="1050" dirty="0">
                <a:effectLst/>
                <a:cs typeface="Calibri" panose="020F0502020204030204"/>
              </a:rPr>
              <a:t>规律治疗会增加肺炎的风险，尤其是在重度慢阻肺病患者中</a:t>
            </a:r>
            <a:r>
              <a:rPr lang="zh-CN" sz="850" b="1" kern="1050" dirty="0">
                <a:effectLst/>
                <a:cs typeface="Calibri" panose="020F0502020204030204"/>
              </a:rPr>
              <a:t>（</a:t>
            </a:r>
            <a:r>
              <a:rPr lang="en-US" sz="850" b="1" kern="1050" dirty="0">
                <a:effectLst/>
              </a:rPr>
              <a:t>A</a:t>
            </a:r>
            <a:r>
              <a:rPr lang="zh-CN" sz="850" b="1" kern="1050" dirty="0">
                <a:effectLst/>
                <a:cs typeface="Calibri" panose="020F0502020204030204"/>
              </a:rPr>
              <a:t>级证据）</a:t>
            </a:r>
            <a:endParaRPr lang="zh-CN" sz="850" kern="1050" dirty="0">
              <a:effectLst/>
            </a:endParaRPr>
          </a:p>
          <a:p>
            <a:pPr marL="85725" indent="-85725" algn="l">
              <a:spcAft>
                <a:spcPts val="100"/>
              </a:spcAft>
              <a:buClr>
                <a:srgbClr val="E8A900"/>
              </a:buClr>
              <a:buFont typeface="Arial" panose="020B0604020202020204" pitchFamily="34" charset="0"/>
              <a:buChar char="•"/>
            </a:pPr>
            <a:r>
              <a:rPr lang="en-US" sz="850" kern="1050" dirty="0" smtClean="0">
                <a:effectLst/>
              </a:rPr>
              <a:t>ICS</a:t>
            </a:r>
            <a:r>
              <a:rPr lang="zh-CN" sz="850" kern="1050" dirty="0">
                <a:effectLst/>
                <a:cs typeface="Calibri" panose="020F0502020204030204"/>
              </a:rPr>
              <a:t>联合</a:t>
            </a:r>
            <a:r>
              <a:rPr lang="en-US" sz="850" kern="1050" dirty="0">
                <a:effectLst/>
              </a:rPr>
              <a:t>LABA</a:t>
            </a:r>
            <a:r>
              <a:rPr lang="zh-CN" sz="850" kern="1050" dirty="0">
                <a:effectLst/>
                <a:cs typeface="Calibri" panose="020F0502020204030204"/>
              </a:rPr>
              <a:t>在改善中度至极重度慢阻肺病患者的肺功能和健康状况，以及减少急性加重方面比单独使用任何一种组分都更为有效</a:t>
            </a:r>
            <a:r>
              <a:rPr lang="zh-CN" sz="850" b="1" kern="1050" dirty="0">
                <a:effectLst/>
                <a:cs typeface="Calibri" panose="020F0502020204030204"/>
              </a:rPr>
              <a:t>（</a:t>
            </a:r>
            <a:r>
              <a:rPr lang="en-US" sz="850" b="1" kern="1050" dirty="0">
                <a:effectLst/>
              </a:rPr>
              <a:t>A</a:t>
            </a:r>
            <a:r>
              <a:rPr lang="zh-CN" sz="850" b="1" kern="1050" dirty="0">
                <a:effectLst/>
                <a:cs typeface="Calibri" panose="020F0502020204030204"/>
              </a:rPr>
              <a:t>级证据）</a:t>
            </a:r>
            <a:endParaRPr lang="zh-CN" sz="850" kern="1050" dirty="0">
              <a:effectLst/>
            </a:endParaRPr>
          </a:p>
          <a:p>
            <a:pPr marL="85725" indent="-85725" algn="l">
              <a:spcAft>
                <a:spcPts val="100"/>
              </a:spcAft>
              <a:buClr>
                <a:srgbClr val="E8A900"/>
              </a:buClr>
              <a:buFont typeface="Arial" panose="020B0604020202020204" pitchFamily="34" charset="0"/>
              <a:buChar char="•"/>
            </a:pPr>
            <a:r>
              <a:rPr lang="zh-CN" sz="850" kern="1050" dirty="0" smtClean="0">
                <a:effectLst/>
                <a:cs typeface="Calibri" panose="020F0502020204030204"/>
              </a:rPr>
              <a:t>不</a:t>
            </a:r>
            <a:r>
              <a:rPr lang="zh-CN" sz="850" kern="1050" dirty="0">
                <a:effectLst/>
                <a:cs typeface="Calibri" panose="020F0502020204030204"/>
              </a:rPr>
              <a:t>建议对慢阻肺病患者采用</a:t>
            </a:r>
            <a:r>
              <a:rPr lang="en-US" sz="850" kern="1050" dirty="0">
                <a:effectLst/>
              </a:rPr>
              <a:t>LABA+ICS</a:t>
            </a:r>
            <a:r>
              <a:rPr lang="zh-CN" sz="850" kern="1050" dirty="0">
                <a:effectLst/>
                <a:cs typeface="Calibri" panose="020F0502020204030204"/>
              </a:rPr>
              <a:t>联合给药。如果有</a:t>
            </a:r>
            <a:r>
              <a:rPr lang="en-US" sz="850" kern="1050" dirty="0">
                <a:effectLst/>
              </a:rPr>
              <a:t>ICS</a:t>
            </a:r>
            <a:r>
              <a:rPr lang="zh-CN" sz="850" kern="1050" dirty="0">
                <a:effectLst/>
                <a:cs typeface="Calibri" panose="020F0502020204030204"/>
              </a:rPr>
              <a:t>治疗指征，则首选</a:t>
            </a:r>
            <a:r>
              <a:rPr lang="en-US" sz="850" kern="1050" dirty="0">
                <a:effectLst/>
              </a:rPr>
              <a:t>LABA+LAMA+ICS</a:t>
            </a:r>
            <a:r>
              <a:rPr lang="zh-CN" sz="850" kern="1050" dirty="0">
                <a:effectLst/>
                <a:cs typeface="Calibri" panose="020F0502020204030204"/>
              </a:rPr>
              <a:t>，因为已证明该方案优于</a:t>
            </a:r>
            <a:r>
              <a:rPr lang="en-US" sz="850" kern="1050" dirty="0">
                <a:effectLst/>
              </a:rPr>
              <a:t>LABA+ICS</a:t>
            </a:r>
            <a:endParaRPr lang="zh-CN" sz="850" kern="1050" dirty="0">
              <a:effectLst/>
            </a:endParaRPr>
          </a:p>
          <a:p>
            <a:pPr marL="85725" indent="-85725" algn="l">
              <a:spcAft>
                <a:spcPts val="100"/>
              </a:spcAft>
              <a:buClr>
                <a:srgbClr val="E8A900"/>
              </a:buClr>
              <a:buFont typeface="Arial" panose="020B0604020202020204" pitchFamily="34" charset="0"/>
              <a:buChar char="•"/>
            </a:pPr>
            <a:r>
              <a:rPr lang="zh-CN" sz="850" kern="1050" dirty="0" smtClean="0">
                <a:effectLst/>
                <a:cs typeface="Calibri" panose="020F0502020204030204"/>
              </a:rPr>
              <a:t>与</a:t>
            </a:r>
            <a:r>
              <a:rPr lang="en-US" sz="850" kern="1050" dirty="0">
                <a:effectLst/>
              </a:rPr>
              <a:t>LABA+ICS</a:t>
            </a:r>
            <a:r>
              <a:rPr lang="zh-CN" sz="850" kern="1050" dirty="0">
                <a:effectLst/>
                <a:cs typeface="Calibri" panose="020F0502020204030204"/>
              </a:rPr>
              <a:t>、</a:t>
            </a:r>
            <a:r>
              <a:rPr lang="en-US" sz="850" kern="1050" dirty="0">
                <a:effectLst/>
              </a:rPr>
              <a:t>LABA+LAMA</a:t>
            </a:r>
            <a:r>
              <a:rPr lang="zh-CN" sz="850" kern="1050" dirty="0">
                <a:effectLst/>
                <a:cs typeface="Calibri" panose="020F0502020204030204"/>
              </a:rPr>
              <a:t>或</a:t>
            </a:r>
            <a:r>
              <a:rPr lang="en-US" sz="850" kern="1050" dirty="0">
                <a:effectLst/>
              </a:rPr>
              <a:t>LAMA</a:t>
            </a:r>
            <a:r>
              <a:rPr lang="zh-CN" sz="850" kern="1050" dirty="0">
                <a:effectLst/>
                <a:cs typeface="Calibri" panose="020F0502020204030204"/>
              </a:rPr>
              <a:t>单药治疗相比，</a:t>
            </a:r>
            <a:r>
              <a:rPr lang="en-US" sz="850" kern="1050" dirty="0">
                <a:effectLst/>
              </a:rPr>
              <a:t>LABA+LAMA+ICS</a:t>
            </a:r>
            <a:r>
              <a:rPr lang="zh-CN" sz="850" kern="1050" dirty="0">
                <a:effectLst/>
                <a:cs typeface="Calibri" panose="020F0502020204030204"/>
              </a:rPr>
              <a:t>三联吸入治疗可进一步改善肺功能、症状和健康状况，减少急性加重</a:t>
            </a:r>
            <a:r>
              <a:rPr lang="zh-CN" sz="850" b="1" kern="1050" dirty="0">
                <a:effectLst/>
                <a:cs typeface="Calibri" panose="020F0502020204030204"/>
              </a:rPr>
              <a:t>（</a:t>
            </a:r>
            <a:r>
              <a:rPr lang="en-US" sz="850" b="1" kern="1050" dirty="0">
                <a:effectLst/>
              </a:rPr>
              <a:t>A</a:t>
            </a:r>
            <a:r>
              <a:rPr lang="zh-CN" sz="850" b="1" kern="1050" dirty="0">
                <a:effectLst/>
                <a:cs typeface="Calibri" panose="020F0502020204030204"/>
              </a:rPr>
              <a:t>级证据）</a:t>
            </a:r>
            <a:r>
              <a:rPr lang="zh-CN" sz="850" kern="1050" dirty="0">
                <a:effectLst/>
                <a:cs typeface="Calibri" panose="020F0502020204030204"/>
              </a:rPr>
              <a:t>。近期研究数据表明，对于有频繁和</a:t>
            </a:r>
            <a:r>
              <a:rPr lang="en-US" sz="850" kern="1050" dirty="0">
                <a:effectLst/>
              </a:rPr>
              <a:t>/</a:t>
            </a:r>
            <a:r>
              <a:rPr lang="zh-CN" sz="850" kern="1050" dirty="0">
                <a:effectLst/>
                <a:cs typeface="Calibri" panose="020F0502020204030204"/>
              </a:rPr>
              <a:t>或重度急性加重史的症状性慢阻肺病患者，与</a:t>
            </a:r>
            <a:r>
              <a:rPr lang="en-US" sz="850" kern="1050" dirty="0">
                <a:effectLst/>
              </a:rPr>
              <a:t>LABA</a:t>
            </a:r>
            <a:r>
              <a:rPr lang="zh-CN" sz="850" kern="1050" dirty="0">
                <a:effectLst/>
                <a:cs typeface="Calibri" panose="020F0502020204030204"/>
              </a:rPr>
              <a:t>＋</a:t>
            </a:r>
            <a:r>
              <a:rPr lang="en-US" sz="850" kern="1050" dirty="0">
                <a:effectLst/>
              </a:rPr>
              <a:t>LAMA</a:t>
            </a:r>
            <a:r>
              <a:rPr lang="zh-CN" sz="850" kern="1050" dirty="0">
                <a:effectLst/>
                <a:cs typeface="Calibri" panose="020F0502020204030204"/>
              </a:rPr>
              <a:t>固定剂量复方制剂相比，三联吸入治疗在降低死亡率方面具有更多获益</a:t>
            </a:r>
            <a:endParaRPr lang="zh-CN" sz="850" kern="1050" dirty="0">
              <a:effectLst/>
            </a:endParaRPr>
          </a:p>
          <a:p>
            <a:pPr marL="85725" indent="-85725" algn="l">
              <a:spcAft>
                <a:spcPts val="100"/>
              </a:spcAft>
              <a:buClr>
                <a:srgbClr val="E8A900"/>
              </a:buClr>
              <a:buFont typeface="Arial" panose="020B0604020202020204" pitchFamily="34" charset="0"/>
              <a:buChar char="•"/>
            </a:pPr>
            <a:r>
              <a:rPr lang="zh-CN" sz="850" kern="1050" dirty="0" smtClean="0">
                <a:effectLst/>
                <a:cs typeface="Calibri" panose="020F0502020204030204"/>
              </a:rPr>
              <a:t>如果</a:t>
            </a:r>
            <a:r>
              <a:rPr lang="zh-CN" sz="850" kern="1050" dirty="0">
                <a:effectLst/>
                <a:cs typeface="Calibri" panose="020F0502020204030204"/>
              </a:rPr>
              <a:t>慢阻肺病患者具有哮喘样特征，治疗应始终包含</a:t>
            </a:r>
            <a:r>
              <a:rPr lang="en-US" sz="850" kern="1050" dirty="0">
                <a:effectLst/>
              </a:rPr>
              <a:t>ICS</a:t>
            </a:r>
            <a:endParaRPr lang="zh-CN" sz="850" kern="1050" dirty="0">
              <a:effectLst/>
            </a:endParaRPr>
          </a:p>
          <a:p>
            <a:pPr marL="85725" indent="-85725" algn="l">
              <a:spcAft>
                <a:spcPts val="100"/>
              </a:spcAft>
              <a:buClr>
                <a:srgbClr val="E8A900"/>
              </a:buClr>
              <a:buFont typeface="Arial" panose="020B0604020202020204" pitchFamily="34" charset="0"/>
              <a:buChar char="•"/>
            </a:pPr>
            <a:r>
              <a:rPr lang="zh-CN" sz="850" kern="1050" dirty="0" smtClean="0">
                <a:effectLst/>
                <a:cs typeface="Calibri" panose="020F0502020204030204"/>
              </a:rPr>
              <a:t>有</a:t>
            </a:r>
            <a:r>
              <a:rPr lang="zh-CN" sz="850" kern="1050" dirty="0">
                <a:effectLst/>
                <a:cs typeface="Calibri" panose="020F0502020204030204"/>
              </a:rPr>
              <a:t>证据表明，无论是否使用</a:t>
            </a:r>
            <a:r>
              <a:rPr lang="en-US" sz="850" kern="1050" dirty="0">
                <a:effectLst/>
              </a:rPr>
              <a:t>ICS</a:t>
            </a:r>
            <a:r>
              <a:rPr lang="zh-CN" sz="850" kern="1050" dirty="0">
                <a:effectLst/>
                <a:cs typeface="Calibri" panose="020F0502020204030204"/>
              </a:rPr>
              <a:t>，血嗜酸性粒细胞计数</a:t>
            </a:r>
            <a:r>
              <a:rPr lang="en-US" sz="850" kern="1050" dirty="0">
                <a:effectLst/>
              </a:rPr>
              <a:t>&lt;2%</a:t>
            </a:r>
            <a:r>
              <a:rPr lang="zh-CN" sz="850" kern="1050" dirty="0">
                <a:effectLst/>
                <a:cs typeface="Calibri" panose="020F0502020204030204"/>
              </a:rPr>
              <a:t>均会增加肺炎风险</a:t>
            </a:r>
            <a:r>
              <a:rPr lang="zh-CN" sz="850" b="1" kern="1050" dirty="0">
                <a:effectLst/>
                <a:cs typeface="Calibri" panose="020F0502020204030204"/>
              </a:rPr>
              <a:t>（</a:t>
            </a:r>
            <a:r>
              <a:rPr lang="en-US" sz="850" b="1" kern="1050" dirty="0">
                <a:effectLst/>
              </a:rPr>
              <a:t>C</a:t>
            </a:r>
            <a:r>
              <a:rPr lang="zh-CN" sz="850" b="1" kern="1050" dirty="0">
                <a:effectLst/>
                <a:cs typeface="Calibri" panose="020F0502020204030204"/>
              </a:rPr>
              <a:t>级证据）</a:t>
            </a:r>
            <a:endParaRPr lang="zh-CN" sz="850" kern="1050" dirty="0">
              <a:effectLst/>
            </a:endParaRPr>
          </a:p>
          <a:p>
            <a:pPr marL="85725" indent="-85725" algn="l">
              <a:spcAft>
                <a:spcPts val="100"/>
              </a:spcAft>
              <a:buClr>
                <a:srgbClr val="E8A900"/>
              </a:buClr>
              <a:buFont typeface="Arial" panose="020B0604020202020204" pitchFamily="34" charset="0"/>
              <a:buChar char="•"/>
            </a:pPr>
            <a:r>
              <a:rPr lang="zh-CN" sz="850" kern="1050" dirty="0" smtClean="0">
                <a:effectLst/>
                <a:cs typeface="Calibri" panose="020F0502020204030204"/>
              </a:rPr>
              <a:t>联合</a:t>
            </a:r>
            <a:r>
              <a:rPr lang="zh-CN" sz="850" kern="1050" dirty="0">
                <a:effectLst/>
                <a:cs typeface="Calibri" panose="020F0502020204030204"/>
              </a:rPr>
              <a:t>给药可以采用单一吸入装置或多个吸入装置治疗。单一吸入装置比多个吸入装置更加简便和有效</a:t>
            </a:r>
            <a:endParaRPr lang="zh-CN" sz="850" kern="1050" dirty="0">
              <a:effectLst/>
            </a:endParaRPr>
          </a:p>
        </p:txBody>
      </p:sp>
      <p:sp>
        <p:nvSpPr>
          <p:cNvPr id="21" name="文本框 358"/>
          <p:cNvSpPr txBox="1"/>
          <p:nvPr/>
        </p:nvSpPr>
        <p:spPr>
          <a:xfrm>
            <a:off x="3749675" y="163073"/>
            <a:ext cx="3346450" cy="2457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0"/>
              </a:spcAft>
            </a:pPr>
            <a:r>
              <a:rPr lang="zh-CN" sz="1600" b="1" kern="1050" dirty="0">
                <a:solidFill>
                  <a:srgbClr val="FFFFFF"/>
                </a:solidFill>
                <a:effectLst/>
                <a:cs typeface="Calibri" panose="020F0502020204030204"/>
              </a:rPr>
              <a:t>稳定期慢阻肺的的抗炎治疗</a:t>
            </a:r>
            <a:endParaRPr lang="zh-CN" sz="1050" kern="1050" dirty="0">
              <a:effectLst/>
            </a:endParaRPr>
          </a:p>
        </p:txBody>
      </p:sp>
      <p:sp>
        <p:nvSpPr>
          <p:cNvPr id="22" name="文本框 359"/>
          <p:cNvSpPr txBox="1"/>
          <p:nvPr/>
        </p:nvSpPr>
        <p:spPr>
          <a:xfrm>
            <a:off x="3797301" y="1508320"/>
            <a:ext cx="800100" cy="27699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0"/>
              </a:spcAft>
            </a:pPr>
            <a:r>
              <a:rPr lang="zh-CN" sz="900" b="1" kern="1050" dirty="0">
                <a:solidFill>
                  <a:srgbClr val="1F3661"/>
                </a:solidFill>
                <a:effectLst/>
              </a:rPr>
              <a:t>吸入性糖皮质激素</a:t>
            </a:r>
            <a:endParaRPr lang="zh-CN" sz="1050" kern="1050" dirty="0">
              <a:solidFill>
                <a:srgbClr val="1F3661"/>
              </a:solidFill>
              <a:effectLst/>
            </a:endParaRPr>
          </a:p>
        </p:txBody>
      </p:sp>
      <p:sp>
        <p:nvSpPr>
          <p:cNvPr id="23" name="文本框 360"/>
          <p:cNvSpPr txBox="1"/>
          <p:nvPr/>
        </p:nvSpPr>
        <p:spPr>
          <a:xfrm>
            <a:off x="3797301" y="2846900"/>
            <a:ext cx="877023" cy="13849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0"/>
              </a:spcAft>
            </a:pPr>
            <a:r>
              <a:rPr lang="zh-CN" sz="900" b="1" kern="1050" dirty="0">
                <a:solidFill>
                  <a:srgbClr val="1F3661"/>
                </a:solidFill>
                <a:effectLst/>
              </a:rPr>
              <a:t>口服糖皮质激素</a:t>
            </a:r>
            <a:endParaRPr lang="zh-CN" sz="1050" kern="1050" dirty="0">
              <a:solidFill>
                <a:srgbClr val="1F3661"/>
              </a:solidFill>
              <a:effectLst/>
            </a:endParaRPr>
          </a:p>
        </p:txBody>
      </p:sp>
      <p:sp>
        <p:nvSpPr>
          <p:cNvPr id="24" name="文本框 361"/>
          <p:cNvSpPr txBox="1"/>
          <p:nvPr/>
        </p:nvSpPr>
        <p:spPr>
          <a:xfrm>
            <a:off x="4756151" y="2772605"/>
            <a:ext cx="3673474" cy="26161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85725" indent="-85725" algn="l">
              <a:spcAft>
                <a:spcPts val="100"/>
              </a:spcAft>
              <a:buClr>
                <a:srgbClr val="E8A900"/>
              </a:buClr>
              <a:buFont typeface="Arial" panose="020B0604020202020204" pitchFamily="34" charset="0"/>
              <a:buChar char="•"/>
            </a:pPr>
            <a:r>
              <a:rPr lang="zh-CN" sz="850" kern="1050" dirty="0" smtClean="0">
                <a:effectLst/>
                <a:cs typeface="Calibri" panose="020F0502020204030204"/>
              </a:rPr>
              <a:t>长期</a:t>
            </a:r>
            <a:r>
              <a:rPr lang="zh-CN" sz="850" kern="1050" dirty="0">
                <a:effectLst/>
                <a:cs typeface="Calibri" panose="020F0502020204030204"/>
              </a:rPr>
              <a:t>使用口服糖皮质激素存在许多副作用</a:t>
            </a:r>
            <a:r>
              <a:rPr lang="zh-CN" sz="850" b="1" kern="1050" dirty="0">
                <a:effectLst/>
                <a:cs typeface="Calibri" panose="020F0502020204030204"/>
              </a:rPr>
              <a:t>（</a:t>
            </a:r>
            <a:r>
              <a:rPr lang="en-US" sz="850" b="1" kern="1050" dirty="0">
                <a:effectLst/>
              </a:rPr>
              <a:t>A</a:t>
            </a:r>
            <a:r>
              <a:rPr lang="zh-CN" sz="850" b="1" kern="1050" dirty="0">
                <a:effectLst/>
                <a:cs typeface="Calibri" panose="020F0502020204030204"/>
              </a:rPr>
              <a:t>级证据）</a:t>
            </a:r>
            <a:r>
              <a:rPr lang="zh-CN" sz="850" kern="1050" dirty="0">
                <a:effectLst/>
                <a:cs typeface="Calibri" panose="020F0502020204030204"/>
              </a:rPr>
              <a:t>且无获益证据</a:t>
            </a:r>
            <a:r>
              <a:rPr lang="zh-CN" sz="850" b="1" kern="1050" dirty="0">
                <a:effectLst/>
                <a:cs typeface="Calibri" panose="020F0502020204030204"/>
              </a:rPr>
              <a:t>（</a:t>
            </a:r>
            <a:r>
              <a:rPr lang="en-US" sz="850" b="1" kern="1050" dirty="0">
                <a:effectLst/>
              </a:rPr>
              <a:t>C</a:t>
            </a:r>
            <a:r>
              <a:rPr lang="zh-CN" sz="850" b="1" kern="1050" dirty="0">
                <a:effectLst/>
                <a:cs typeface="Calibri" panose="020F0502020204030204"/>
              </a:rPr>
              <a:t>级证据）</a:t>
            </a:r>
            <a:endParaRPr lang="zh-CN" sz="1050" kern="1050" dirty="0">
              <a:effectLst/>
            </a:endParaRPr>
          </a:p>
        </p:txBody>
      </p:sp>
      <p:sp>
        <p:nvSpPr>
          <p:cNvPr id="25" name="文本框 362"/>
          <p:cNvSpPr txBox="1"/>
          <p:nvPr/>
        </p:nvSpPr>
        <p:spPr>
          <a:xfrm>
            <a:off x="3797301" y="3298385"/>
            <a:ext cx="800100" cy="13849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0"/>
              </a:spcAft>
            </a:pPr>
            <a:r>
              <a:rPr lang="en-US" sz="900" b="1" kern="1050" dirty="0">
                <a:solidFill>
                  <a:srgbClr val="1F3661"/>
                </a:solidFill>
                <a:effectLst/>
                <a:cs typeface="Calibri" panose="020F0502020204030204" pitchFamily="34" charset="0"/>
              </a:rPr>
              <a:t>PDE</a:t>
            </a:r>
            <a:r>
              <a:rPr lang="zh-CN" sz="900" b="1" kern="1050" dirty="0">
                <a:solidFill>
                  <a:srgbClr val="1F3661"/>
                </a:solidFill>
                <a:effectLst/>
              </a:rPr>
              <a:t>抑制剂</a:t>
            </a:r>
            <a:endParaRPr lang="zh-CN" sz="1050" kern="1050" dirty="0">
              <a:solidFill>
                <a:srgbClr val="1F3661"/>
              </a:solidFill>
              <a:effectLst/>
            </a:endParaRPr>
          </a:p>
        </p:txBody>
      </p:sp>
      <p:sp>
        <p:nvSpPr>
          <p:cNvPr id="26" name="文本框 363"/>
          <p:cNvSpPr txBox="1"/>
          <p:nvPr/>
        </p:nvSpPr>
        <p:spPr>
          <a:xfrm>
            <a:off x="4756151" y="3086295"/>
            <a:ext cx="3673474" cy="54886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85725" indent="-85725" algn="l">
              <a:spcAft>
                <a:spcPts val="100"/>
              </a:spcAft>
              <a:buClr>
                <a:srgbClr val="E8A900"/>
              </a:buClr>
              <a:buFont typeface="Arial" panose="020B0604020202020204" pitchFamily="34" charset="0"/>
              <a:buChar char="•"/>
            </a:pPr>
            <a:r>
              <a:rPr lang="zh-CN" sz="850" kern="1050" dirty="0" smtClean="0">
                <a:effectLst/>
                <a:cs typeface="Calibri" panose="020F0502020204030204"/>
              </a:rPr>
              <a:t>在</a:t>
            </a:r>
            <a:r>
              <a:rPr lang="zh-CN" sz="850" kern="1050" dirty="0">
                <a:effectLst/>
                <a:cs typeface="Calibri" panose="020F0502020204030204"/>
              </a:rPr>
              <a:t>慢性支气管炎、重度至极重度慢阻肺病合并急性加重史的患者中：</a:t>
            </a:r>
            <a:endParaRPr lang="zh-CN" sz="1050" kern="1050" dirty="0">
              <a:effectLst/>
            </a:endParaRPr>
          </a:p>
          <a:p>
            <a:pPr marL="180975" indent="-79375" algn="l">
              <a:spcAft>
                <a:spcPts val="100"/>
              </a:spcAft>
              <a:buClr>
                <a:srgbClr val="E8A900"/>
              </a:buClr>
              <a:buFont typeface="Times New Roman" panose="02020603050405020304" pitchFamily="18" charset="0"/>
              <a:buChar char="▪"/>
            </a:pPr>
            <a:r>
              <a:rPr lang="zh-CN" sz="850" kern="1050" dirty="0" smtClean="0">
                <a:effectLst/>
              </a:rPr>
              <a:t>罗</a:t>
            </a:r>
            <a:r>
              <a:rPr lang="zh-CN" sz="850" kern="1050" dirty="0">
                <a:effectLst/>
              </a:rPr>
              <a:t>氟司特可改善肺功能并减少中度和重度急性加重</a:t>
            </a:r>
            <a:r>
              <a:rPr lang="zh-CN" sz="850" b="1" kern="1050" dirty="0">
                <a:effectLst/>
              </a:rPr>
              <a:t>（</a:t>
            </a:r>
            <a:r>
              <a:rPr lang="en-US" sz="850" b="1" kern="1050" dirty="0">
                <a:effectLst/>
                <a:cs typeface="Calibri" panose="020F0502020204030204" pitchFamily="34" charset="0"/>
              </a:rPr>
              <a:t>A</a:t>
            </a:r>
            <a:r>
              <a:rPr lang="zh-CN" sz="850" b="1" kern="1050" dirty="0">
                <a:effectLst/>
              </a:rPr>
              <a:t>级证据）</a:t>
            </a:r>
            <a:endParaRPr lang="zh-CN" sz="1050" kern="1050" dirty="0">
              <a:effectLst/>
            </a:endParaRPr>
          </a:p>
          <a:p>
            <a:pPr marL="85725" indent="-85725" algn="l">
              <a:spcAft>
                <a:spcPts val="100"/>
              </a:spcAft>
              <a:buClr>
                <a:srgbClr val="E8A900"/>
              </a:buClr>
              <a:buFont typeface="Arial" panose="020B0604020202020204" pitchFamily="34" charset="0"/>
              <a:buChar char="•"/>
            </a:pPr>
            <a:r>
              <a:rPr lang="zh-CN" sz="850" kern="1050" dirty="0" smtClean="0">
                <a:effectLst/>
                <a:cs typeface="Calibri" panose="020F0502020204030204"/>
              </a:rPr>
              <a:t>恩</a:t>
            </a:r>
            <a:r>
              <a:rPr lang="zh-CN" sz="850" kern="1050" dirty="0">
                <a:effectLst/>
                <a:cs typeface="Calibri" panose="020F0502020204030204"/>
              </a:rPr>
              <a:t>司芬群可改善肺功能</a:t>
            </a:r>
            <a:r>
              <a:rPr lang="zh-CN" sz="850" b="1" kern="1050" dirty="0">
                <a:effectLst/>
                <a:cs typeface="Calibri" panose="020F0502020204030204"/>
              </a:rPr>
              <a:t>（</a:t>
            </a:r>
            <a:r>
              <a:rPr lang="en-US" sz="850" b="1" kern="1050" dirty="0">
                <a:effectLst/>
              </a:rPr>
              <a:t>A</a:t>
            </a:r>
            <a:r>
              <a:rPr lang="zh-CN" sz="850" b="1" kern="1050" dirty="0">
                <a:effectLst/>
                <a:cs typeface="Calibri" panose="020F0502020204030204"/>
              </a:rPr>
              <a:t>级证据）</a:t>
            </a:r>
            <a:r>
              <a:rPr lang="zh-CN" sz="850" kern="1050" dirty="0">
                <a:effectLst/>
                <a:cs typeface="Calibri" panose="020F0502020204030204"/>
              </a:rPr>
              <a:t>，但尚未在急性加重风险增加的患者中评估对急性加重的影响</a:t>
            </a:r>
            <a:endParaRPr lang="zh-CN" sz="1050" kern="1050" dirty="0">
              <a:effectLst/>
            </a:endParaRPr>
          </a:p>
        </p:txBody>
      </p:sp>
      <p:sp>
        <p:nvSpPr>
          <p:cNvPr id="27" name="文本框 364"/>
          <p:cNvSpPr txBox="1"/>
          <p:nvPr/>
        </p:nvSpPr>
        <p:spPr>
          <a:xfrm>
            <a:off x="3797301" y="3942910"/>
            <a:ext cx="800100" cy="13849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0"/>
              </a:spcAft>
            </a:pPr>
            <a:r>
              <a:rPr lang="zh-CN" sz="900" b="1" kern="1050" dirty="0">
                <a:solidFill>
                  <a:srgbClr val="1F3661"/>
                </a:solidFill>
                <a:effectLst/>
              </a:rPr>
              <a:t>抗生素</a:t>
            </a:r>
            <a:endParaRPr lang="zh-CN" sz="1050" kern="1050" dirty="0">
              <a:solidFill>
                <a:srgbClr val="1F3661"/>
              </a:solidFill>
              <a:effectLst/>
            </a:endParaRPr>
          </a:p>
        </p:txBody>
      </p:sp>
      <p:sp>
        <p:nvSpPr>
          <p:cNvPr id="28" name="文本框 365"/>
          <p:cNvSpPr txBox="1"/>
          <p:nvPr/>
        </p:nvSpPr>
        <p:spPr>
          <a:xfrm>
            <a:off x="4756151" y="3677480"/>
            <a:ext cx="3673474" cy="67967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85725" indent="-85725" algn="l">
              <a:spcAft>
                <a:spcPts val="100"/>
              </a:spcAft>
              <a:buClr>
                <a:srgbClr val="E8A900"/>
              </a:buClr>
              <a:buFont typeface="Arial" panose="020B0604020202020204" pitchFamily="34" charset="0"/>
              <a:buChar char="•"/>
            </a:pPr>
            <a:r>
              <a:rPr lang="zh-CN" sz="850" kern="1050" dirty="0" smtClean="0">
                <a:effectLst/>
                <a:cs typeface="Calibri" panose="020F0502020204030204"/>
              </a:rPr>
              <a:t>长期</a:t>
            </a:r>
            <a:r>
              <a:rPr lang="zh-CN" sz="850" kern="1050" dirty="0">
                <a:effectLst/>
                <a:cs typeface="Calibri" panose="020F0502020204030204"/>
              </a:rPr>
              <a:t>使用阿奇霉素和红霉素治疗可减少</a:t>
            </a:r>
            <a:r>
              <a:rPr lang="en-US" sz="850" kern="1050" dirty="0">
                <a:effectLst/>
              </a:rPr>
              <a:t>1</a:t>
            </a:r>
            <a:r>
              <a:rPr lang="zh-CN" sz="850" kern="1050" dirty="0">
                <a:effectLst/>
                <a:cs typeface="Calibri" panose="020F0502020204030204"/>
              </a:rPr>
              <a:t>年内的急性加重发生率</a:t>
            </a:r>
            <a:r>
              <a:rPr lang="zh-CN" sz="850" b="1" kern="1050" dirty="0">
                <a:effectLst/>
                <a:cs typeface="Calibri" panose="020F0502020204030204"/>
              </a:rPr>
              <a:t>（</a:t>
            </a:r>
            <a:r>
              <a:rPr lang="en-US" sz="850" b="1" kern="1050" dirty="0">
                <a:effectLst/>
              </a:rPr>
              <a:t>A</a:t>
            </a:r>
            <a:r>
              <a:rPr lang="zh-CN" sz="850" b="1" kern="1050" dirty="0">
                <a:effectLst/>
                <a:cs typeface="Calibri" panose="020F0502020204030204"/>
              </a:rPr>
              <a:t>级证据）</a:t>
            </a:r>
            <a:endParaRPr lang="zh-CN" sz="1050" kern="1050" dirty="0">
              <a:effectLst/>
            </a:endParaRPr>
          </a:p>
          <a:p>
            <a:pPr marL="85725" indent="-85725" algn="l">
              <a:spcAft>
                <a:spcPts val="100"/>
              </a:spcAft>
              <a:buClr>
                <a:srgbClr val="E8A900"/>
              </a:buClr>
              <a:buFont typeface="Arial" panose="020B0604020202020204" pitchFamily="34" charset="0"/>
              <a:buChar char="•"/>
            </a:pPr>
            <a:r>
              <a:rPr lang="zh-CN" sz="850" kern="1050" dirty="0" smtClean="0">
                <a:effectLst/>
                <a:cs typeface="Calibri" panose="020F0502020204030204"/>
              </a:rPr>
              <a:t>优先</a:t>
            </a:r>
            <a:r>
              <a:rPr lang="zh-CN" sz="850" kern="1050" dirty="0">
                <a:effectLst/>
                <a:cs typeface="Calibri" panose="020F0502020204030204"/>
              </a:rPr>
              <a:t>但不仅限于在经过恰当治疗后仍出现急性加重的既往吸烟者中考虑使用阿奇霉素</a:t>
            </a:r>
            <a:r>
              <a:rPr lang="zh-CN" sz="850" b="1" kern="1050" dirty="0">
                <a:effectLst/>
                <a:cs typeface="Calibri" panose="020F0502020204030204"/>
              </a:rPr>
              <a:t>（</a:t>
            </a:r>
            <a:r>
              <a:rPr lang="en-US" sz="850" b="1" kern="1050" dirty="0">
                <a:effectLst/>
              </a:rPr>
              <a:t>B</a:t>
            </a:r>
            <a:r>
              <a:rPr lang="zh-CN" sz="850" b="1" kern="1050" dirty="0">
                <a:effectLst/>
                <a:cs typeface="Calibri" panose="020F0502020204030204"/>
              </a:rPr>
              <a:t>级证据）</a:t>
            </a:r>
            <a:endParaRPr lang="zh-CN" sz="1050" kern="1050" dirty="0">
              <a:effectLst/>
            </a:endParaRPr>
          </a:p>
          <a:p>
            <a:pPr marL="85725" indent="-85725" algn="l">
              <a:spcAft>
                <a:spcPts val="100"/>
              </a:spcAft>
              <a:buClr>
                <a:srgbClr val="E8A900"/>
              </a:buClr>
              <a:buFont typeface="Arial" panose="020B0604020202020204" pitchFamily="34" charset="0"/>
              <a:buChar char="•"/>
            </a:pPr>
            <a:r>
              <a:rPr lang="zh-CN" sz="850" kern="1050" dirty="0" smtClean="0">
                <a:effectLst/>
                <a:cs typeface="Calibri" panose="020F0502020204030204"/>
              </a:rPr>
              <a:t>阿</a:t>
            </a:r>
            <a:r>
              <a:rPr lang="zh-CN" sz="850" kern="1050" dirty="0">
                <a:effectLst/>
                <a:cs typeface="Calibri" panose="020F0502020204030204"/>
              </a:rPr>
              <a:t>奇霉素治疗与细菌耐药</a:t>
            </a:r>
            <a:r>
              <a:rPr lang="zh-CN" sz="850" b="1" kern="1050" dirty="0">
                <a:effectLst/>
                <a:cs typeface="Calibri" panose="020F0502020204030204"/>
              </a:rPr>
              <a:t>（</a:t>
            </a:r>
            <a:r>
              <a:rPr lang="en-US" sz="850" b="1" kern="1050" dirty="0">
                <a:effectLst/>
              </a:rPr>
              <a:t>A</a:t>
            </a:r>
            <a:r>
              <a:rPr lang="zh-CN" sz="850" b="1" kern="1050" dirty="0">
                <a:effectLst/>
                <a:cs typeface="Calibri" panose="020F0502020204030204"/>
              </a:rPr>
              <a:t>级证据）</a:t>
            </a:r>
            <a:r>
              <a:rPr lang="zh-CN" sz="850" kern="1050" dirty="0">
                <a:effectLst/>
                <a:cs typeface="Calibri" panose="020F0502020204030204"/>
              </a:rPr>
              <a:t>和听力受损</a:t>
            </a:r>
            <a:r>
              <a:rPr lang="zh-CN" sz="850" b="1" kern="1050" dirty="0">
                <a:effectLst/>
                <a:cs typeface="Calibri" panose="020F0502020204030204"/>
              </a:rPr>
              <a:t>（</a:t>
            </a:r>
            <a:r>
              <a:rPr lang="en-US" sz="850" b="1" kern="1050" dirty="0">
                <a:effectLst/>
              </a:rPr>
              <a:t>B</a:t>
            </a:r>
            <a:r>
              <a:rPr lang="zh-CN" sz="850" b="1" kern="1050" dirty="0">
                <a:effectLst/>
                <a:cs typeface="Calibri" panose="020F0502020204030204"/>
              </a:rPr>
              <a:t>级证据）</a:t>
            </a:r>
            <a:r>
              <a:rPr lang="zh-CN" sz="850" kern="1050" dirty="0">
                <a:effectLst/>
                <a:cs typeface="Calibri" panose="020F0502020204030204"/>
              </a:rPr>
              <a:t>发生率增加有关</a:t>
            </a:r>
            <a:endParaRPr lang="zh-CN" sz="1050" kern="1050" dirty="0">
              <a:effectLst/>
            </a:endParaRPr>
          </a:p>
        </p:txBody>
      </p:sp>
      <p:sp>
        <p:nvSpPr>
          <p:cNvPr id="29" name="文本框 368"/>
          <p:cNvSpPr txBox="1"/>
          <p:nvPr/>
        </p:nvSpPr>
        <p:spPr>
          <a:xfrm>
            <a:off x="3797301" y="4478850"/>
            <a:ext cx="800100" cy="27699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0"/>
              </a:spcAft>
            </a:pPr>
            <a:r>
              <a:rPr lang="zh-CN" sz="900" b="1" kern="1050" dirty="0">
                <a:solidFill>
                  <a:srgbClr val="1F3661"/>
                </a:solidFill>
                <a:effectLst/>
              </a:rPr>
              <a:t>黏液调节剂和抗氧化剂</a:t>
            </a:r>
            <a:endParaRPr lang="zh-CN" sz="1050" kern="1050" dirty="0">
              <a:solidFill>
                <a:srgbClr val="1F3661"/>
              </a:solidFill>
              <a:effectLst/>
            </a:endParaRPr>
          </a:p>
        </p:txBody>
      </p:sp>
      <p:sp>
        <p:nvSpPr>
          <p:cNvPr id="30" name="文本框 369"/>
          <p:cNvSpPr txBox="1"/>
          <p:nvPr/>
        </p:nvSpPr>
        <p:spPr>
          <a:xfrm>
            <a:off x="4756151" y="4403920"/>
            <a:ext cx="3673474" cy="40523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85725" indent="-85725" algn="l">
              <a:spcAft>
                <a:spcPts val="100"/>
              </a:spcAft>
              <a:buClr>
                <a:srgbClr val="E8A900"/>
              </a:buClr>
              <a:buFont typeface="Arial" panose="020B0604020202020204" pitchFamily="34" charset="0"/>
              <a:buChar char="•"/>
            </a:pPr>
            <a:r>
              <a:rPr lang="zh-CN" sz="850" kern="1050" dirty="0" smtClean="0">
                <a:effectLst/>
                <a:cs typeface="Calibri" panose="020F0502020204030204"/>
              </a:rPr>
              <a:t>在</a:t>
            </a:r>
            <a:r>
              <a:rPr lang="zh-CN" sz="850" kern="1050" dirty="0">
                <a:effectLst/>
                <a:cs typeface="Calibri" panose="020F0502020204030204"/>
              </a:rPr>
              <a:t>特定人群中，规律使用黏液溶解剂（例如厄多司坦、羧甲司坦和</a:t>
            </a:r>
            <a:r>
              <a:rPr lang="en-US" sz="850" kern="1050" dirty="0">
                <a:effectLst/>
              </a:rPr>
              <a:t>N-</a:t>
            </a:r>
            <a:r>
              <a:rPr lang="zh-CN" sz="850" kern="1050" dirty="0">
                <a:effectLst/>
                <a:cs typeface="Calibri" panose="020F0502020204030204"/>
              </a:rPr>
              <a:t>乙酰半胱氨酸）可降低急性加重的风险</a:t>
            </a:r>
            <a:r>
              <a:rPr lang="zh-CN" sz="850" b="1" kern="1050" dirty="0">
                <a:effectLst/>
                <a:cs typeface="Calibri" panose="020F0502020204030204"/>
              </a:rPr>
              <a:t>（</a:t>
            </a:r>
            <a:r>
              <a:rPr lang="en-US" sz="850" b="1" kern="1050" dirty="0">
                <a:effectLst/>
              </a:rPr>
              <a:t>B</a:t>
            </a:r>
            <a:r>
              <a:rPr lang="zh-CN" sz="850" b="1" kern="1050" dirty="0">
                <a:effectLst/>
                <a:cs typeface="Calibri" panose="020F0502020204030204"/>
              </a:rPr>
              <a:t>级证据）</a:t>
            </a:r>
            <a:endParaRPr lang="zh-CN" sz="1050" kern="1050" dirty="0">
              <a:effectLst/>
            </a:endParaRPr>
          </a:p>
          <a:p>
            <a:pPr marL="85725" indent="-85725" algn="l">
              <a:spcAft>
                <a:spcPts val="100"/>
              </a:spcAft>
              <a:buClr>
                <a:srgbClr val="E8A900"/>
              </a:buClr>
              <a:buFont typeface="Arial" panose="020B0604020202020204" pitchFamily="34" charset="0"/>
              <a:buChar char="•"/>
            </a:pPr>
            <a:r>
              <a:rPr lang="zh-CN" sz="850" kern="1050" dirty="0" smtClean="0">
                <a:effectLst/>
                <a:cs typeface="Calibri" panose="020F0502020204030204"/>
              </a:rPr>
              <a:t>仅</a:t>
            </a:r>
            <a:r>
              <a:rPr lang="zh-CN" sz="850" kern="1050" dirty="0">
                <a:effectLst/>
                <a:cs typeface="Calibri" panose="020F0502020204030204"/>
              </a:rPr>
              <a:t>建议在特定患者中使用抗氧化黏液溶解剂</a:t>
            </a:r>
            <a:r>
              <a:rPr lang="zh-CN" sz="850" b="1" kern="1050" dirty="0">
                <a:effectLst/>
                <a:cs typeface="Calibri" panose="020F0502020204030204"/>
              </a:rPr>
              <a:t>（</a:t>
            </a:r>
            <a:r>
              <a:rPr lang="en-US" sz="850" b="1" kern="1050" dirty="0">
                <a:effectLst/>
              </a:rPr>
              <a:t>A</a:t>
            </a:r>
            <a:r>
              <a:rPr lang="zh-CN" sz="850" b="1" kern="1050" dirty="0">
                <a:effectLst/>
                <a:cs typeface="Calibri" panose="020F0502020204030204"/>
              </a:rPr>
              <a:t>级证据）</a:t>
            </a:r>
            <a:endParaRPr lang="zh-CN" sz="1050" kern="1050" dirty="0">
              <a:effectLst/>
            </a:endParaRPr>
          </a:p>
        </p:txBody>
      </p:sp>
      <p:sp>
        <p:nvSpPr>
          <p:cNvPr id="31" name="文本框 370"/>
          <p:cNvSpPr txBox="1"/>
          <p:nvPr/>
        </p:nvSpPr>
        <p:spPr>
          <a:xfrm>
            <a:off x="3797301" y="5115120"/>
            <a:ext cx="800100" cy="13849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0"/>
              </a:spcAft>
            </a:pPr>
            <a:r>
              <a:rPr lang="zh-CN" sz="900" b="1" kern="1050" dirty="0">
                <a:solidFill>
                  <a:srgbClr val="1F3661"/>
                </a:solidFill>
                <a:effectLst/>
              </a:rPr>
              <a:t>生物制剂</a:t>
            </a:r>
            <a:endParaRPr lang="zh-CN" sz="1050" kern="1050" dirty="0">
              <a:solidFill>
                <a:srgbClr val="1F3661"/>
              </a:solidFill>
              <a:effectLst/>
            </a:endParaRPr>
          </a:p>
        </p:txBody>
      </p:sp>
      <p:sp>
        <p:nvSpPr>
          <p:cNvPr id="32" name="文本框 371"/>
          <p:cNvSpPr txBox="1"/>
          <p:nvPr/>
        </p:nvSpPr>
        <p:spPr>
          <a:xfrm>
            <a:off x="4756151" y="4859850"/>
            <a:ext cx="3673474" cy="67967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85725" indent="-85725" algn="l">
              <a:spcAft>
                <a:spcPts val="100"/>
              </a:spcAft>
              <a:buClr>
                <a:srgbClr val="E8A900"/>
              </a:buClr>
              <a:buFont typeface="Arial" panose="020B0604020202020204" pitchFamily="34" charset="0"/>
              <a:buChar char="•"/>
            </a:pPr>
            <a:r>
              <a:rPr lang="zh-CN" sz="850" kern="1050" dirty="0" smtClean="0">
                <a:effectLst/>
                <a:cs typeface="Calibri" panose="020F0502020204030204"/>
              </a:rPr>
              <a:t>接受</a:t>
            </a:r>
            <a:r>
              <a:rPr lang="zh-CN" sz="850" kern="1050" dirty="0">
                <a:effectLst/>
                <a:cs typeface="Calibri" panose="020F0502020204030204"/>
              </a:rPr>
              <a:t>三联治疗后仍有急性加重史且血嗜酸性粒细胞升高（</a:t>
            </a:r>
            <a:r>
              <a:rPr lang="en-US" sz="850" kern="1050" dirty="0">
                <a:effectLst/>
              </a:rPr>
              <a:t>≥300</a:t>
            </a:r>
            <a:r>
              <a:rPr lang="zh-CN" sz="850" kern="1050" dirty="0">
                <a:effectLst/>
                <a:cs typeface="Calibri" panose="020F0502020204030204"/>
              </a:rPr>
              <a:t>个细胞</a:t>
            </a:r>
            <a:r>
              <a:rPr lang="en-US" sz="850" kern="1050" dirty="0">
                <a:effectLst/>
              </a:rPr>
              <a:t>/</a:t>
            </a:r>
            <a:r>
              <a:rPr lang="en-US" sz="850" kern="1050" dirty="0" err="1">
                <a:effectLst/>
              </a:rPr>
              <a:t>μL</a:t>
            </a:r>
            <a:r>
              <a:rPr lang="zh-CN" sz="850" kern="1050" dirty="0">
                <a:effectLst/>
                <a:cs typeface="Calibri" panose="020F0502020204030204"/>
              </a:rPr>
              <a:t>）的中重度慢阻肺病患者：</a:t>
            </a:r>
            <a:endParaRPr lang="zh-CN" sz="1050" kern="1050" dirty="0">
              <a:effectLst/>
            </a:endParaRPr>
          </a:p>
          <a:p>
            <a:pPr marL="180975" indent="-79375" algn="l">
              <a:spcAft>
                <a:spcPts val="100"/>
              </a:spcAft>
              <a:buClr>
                <a:srgbClr val="E8A900"/>
              </a:buClr>
              <a:buFont typeface="Times New Roman" panose="02020603050405020304" pitchFamily="18" charset="0"/>
              <a:buChar char="▪"/>
            </a:pPr>
            <a:r>
              <a:rPr lang="zh-CN" sz="850" kern="1050" dirty="0" smtClean="0">
                <a:effectLst/>
              </a:rPr>
              <a:t>度普利尤</a:t>
            </a:r>
            <a:r>
              <a:rPr lang="zh-CN" sz="850" kern="1050" dirty="0">
                <a:effectLst/>
              </a:rPr>
              <a:t>单抗可减少伴慢性支气管炎患者的急性加重，改善肺功能和生活质量</a:t>
            </a:r>
            <a:r>
              <a:rPr lang="zh-CN" sz="850" b="1" kern="1050" dirty="0">
                <a:effectLst/>
              </a:rPr>
              <a:t>（</a:t>
            </a:r>
            <a:r>
              <a:rPr lang="en-US" sz="850" b="1" kern="1050" dirty="0">
                <a:effectLst/>
                <a:cs typeface="Calibri" panose="020F0502020204030204" pitchFamily="34" charset="0"/>
              </a:rPr>
              <a:t>A</a:t>
            </a:r>
            <a:r>
              <a:rPr lang="zh-CN" sz="850" b="1" kern="1050" dirty="0">
                <a:effectLst/>
              </a:rPr>
              <a:t>级证据）</a:t>
            </a:r>
            <a:endParaRPr lang="zh-CN" sz="1050" kern="1050" dirty="0">
              <a:effectLst/>
            </a:endParaRPr>
          </a:p>
          <a:p>
            <a:pPr marL="180975" indent="-79375" algn="l">
              <a:spcAft>
                <a:spcPts val="100"/>
              </a:spcAft>
              <a:buClr>
                <a:srgbClr val="E8A900"/>
              </a:buClr>
              <a:buFont typeface="Times New Roman" panose="02020603050405020304" pitchFamily="18" charset="0"/>
              <a:buChar char="▪"/>
            </a:pPr>
            <a:r>
              <a:rPr lang="zh-CN" sz="850" kern="1050" dirty="0" smtClean="0">
                <a:effectLst/>
              </a:rPr>
              <a:t>美</a:t>
            </a:r>
            <a:r>
              <a:rPr lang="zh-CN" sz="850" kern="1050" dirty="0">
                <a:effectLst/>
              </a:rPr>
              <a:t>泊利珠单抗可减少伴或不伴慢性支气管炎患者的急性加重</a:t>
            </a:r>
            <a:r>
              <a:rPr lang="zh-CN" sz="850" b="1" kern="1050" dirty="0">
                <a:effectLst/>
              </a:rPr>
              <a:t>（</a:t>
            </a:r>
            <a:r>
              <a:rPr lang="en-US" sz="850" b="1" kern="1050" dirty="0">
                <a:effectLst/>
                <a:cs typeface="Calibri" panose="020F0502020204030204" pitchFamily="34" charset="0"/>
              </a:rPr>
              <a:t>A</a:t>
            </a:r>
            <a:r>
              <a:rPr lang="zh-CN" sz="850" b="1" kern="1050" dirty="0">
                <a:effectLst/>
              </a:rPr>
              <a:t>级证据）</a:t>
            </a:r>
            <a:endParaRPr lang="zh-CN" sz="1050" kern="1050" dirty="0">
              <a:effectLst/>
            </a:endParaRPr>
          </a:p>
        </p:txBody>
      </p:sp>
      <p:sp>
        <p:nvSpPr>
          <p:cNvPr id="33" name="文本框 372"/>
          <p:cNvSpPr txBox="1"/>
          <p:nvPr/>
        </p:nvSpPr>
        <p:spPr>
          <a:xfrm>
            <a:off x="3797301" y="5863151"/>
            <a:ext cx="800100" cy="13849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0"/>
              </a:spcAft>
            </a:pPr>
            <a:r>
              <a:rPr lang="zh-CN" sz="900" b="1" kern="1050" dirty="0">
                <a:solidFill>
                  <a:srgbClr val="1F3661"/>
                </a:solidFill>
                <a:effectLst/>
              </a:rPr>
              <a:t>其他抗炎药物</a:t>
            </a:r>
            <a:endParaRPr lang="zh-CN" sz="1050" kern="1050" dirty="0">
              <a:solidFill>
                <a:srgbClr val="1F3661"/>
              </a:solidFill>
              <a:effectLst/>
            </a:endParaRPr>
          </a:p>
        </p:txBody>
      </p:sp>
      <p:sp>
        <p:nvSpPr>
          <p:cNvPr id="34" name="文本框 373"/>
          <p:cNvSpPr txBox="1"/>
          <p:nvPr/>
        </p:nvSpPr>
        <p:spPr>
          <a:xfrm>
            <a:off x="4756151" y="5642171"/>
            <a:ext cx="3673474" cy="82848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85725" indent="-85725" algn="l">
              <a:spcAft>
                <a:spcPts val="100"/>
              </a:spcAft>
              <a:buClr>
                <a:srgbClr val="E8A900"/>
              </a:buClr>
              <a:buFont typeface="Arial" panose="020B0604020202020204" pitchFamily="34" charset="0"/>
              <a:buChar char="•"/>
            </a:pPr>
            <a:r>
              <a:rPr lang="zh-CN" sz="850" kern="1050" dirty="0" smtClean="0">
                <a:effectLst/>
                <a:cs typeface="Calibri" panose="020F0502020204030204"/>
              </a:rPr>
              <a:t>不</a:t>
            </a:r>
            <a:r>
              <a:rPr lang="zh-CN" sz="850" kern="1050" dirty="0">
                <a:effectLst/>
                <a:cs typeface="Calibri" panose="020F0502020204030204"/>
              </a:rPr>
              <a:t>建议使用他汀类药物来预防急性加重</a:t>
            </a:r>
            <a:r>
              <a:rPr lang="zh-CN" sz="850" b="1" kern="1050" dirty="0">
                <a:effectLst/>
                <a:cs typeface="Calibri" panose="020F0502020204030204"/>
              </a:rPr>
              <a:t>（</a:t>
            </a:r>
            <a:r>
              <a:rPr lang="en-US" sz="850" b="1" kern="1050" dirty="0">
                <a:effectLst/>
              </a:rPr>
              <a:t>A</a:t>
            </a:r>
            <a:r>
              <a:rPr lang="zh-CN" sz="850" b="1" kern="1050" dirty="0">
                <a:effectLst/>
                <a:cs typeface="Calibri" panose="020F0502020204030204"/>
              </a:rPr>
              <a:t>级证据）</a:t>
            </a:r>
            <a:endParaRPr lang="zh-CN" sz="1050" kern="1050" dirty="0">
              <a:effectLst/>
            </a:endParaRPr>
          </a:p>
          <a:p>
            <a:pPr marL="85725" indent="-85725" algn="l">
              <a:spcAft>
                <a:spcPts val="100"/>
              </a:spcAft>
              <a:buClr>
                <a:srgbClr val="E8A900"/>
              </a:buClr>
              <a:buFont typeface="Arial" panose="020B0604020202020204" pitchFamily="34" charset="0"/>
              <a:buChar char="•"/>
            </a:pPr>
            <a:r>
              <a:rPr lang="zh-CN" sz="850" kern="1050" dirty="0" smtClean="0">
                <a:effectLst/>
                <a:cs typeface="Calibri" panose="020F0502020204030204"/>
              </a:rPr>
              <a:t>辛</a:t>
            </a:r>
            <a:r>
              <a:rPr lang="zh-CN" sz="850" kern="1050" dirty="0">
                <a:effectLst/>
                <a:cs typeface="Calibri" panose="020F0502020204030204"/>
              </a:rPr>
              <a:t>伐他汀并不能在急性加重风险增加但无他汀类治疗指征的慢阻肺病患者中预防急性加重</a:t>
            </a:r>
            <a:r>
              <a:rPr lang="zh-CN" sz="850" b="1" kern="1050" dirty="0">
                <a:effectLst/>
                <a:cs typeface="Calibri" panose="020F0502020204030204"/>
              </a:rPr>
              <a:t>（</a:t>
            </a:r>
            <a:r>
              <a:rPr lang="en-US" sz="850" b="1" kern="1050" dirty="0">
                <a:effectLst/>
              </a:rPr>
              <a:t>A</a:t>
            </a:r>
            <a:r>
              <a:rPr lang="zh-CN" sz="850" b="1" kern="1050" dirty="0">
                <a:effectLst/>
                <a:cs typeface="Calibri" panose="020F0502020204030204"/>
              </a:rPr>
              <a:t>级证据）</a:t>
            </a:r>
            <a:r>
              <a:rPr lang="zh-CN" sz="850" kern="1050" dirty="0">
                <a:effectLst/>
                <a:cs typeface="Calibri" panose="020F0502020204030204"/>
              </a:rPr>
              <a:t>。但观察性研究表明，他汀类药物可能会对因心血管或代谢性疾病指征接受此类药物治疗的慢阻肺病患者的预后产生有利影响</a:t>
            </a:r>
            <a:r>
              <a:rPr lang="zh-CN" sz="850" b="1" kern="1050" dirty="0">
                <a:effectLst/>
                <a:cs typeface="Calibri" panose="020F0502020204030204"/>
              </a:rPr>
              <a:t>（</a:t>
            </a:r>
            <a:r>
              <a:rPr lang="en-US" sz="850" b="1" kern="1050" dirty="0">
                <a:effectLst/>
              </a:rPr>
              <a:t>C</a:t>
            </a:r>
            <a:r>
              <a:rPr lang="zh-CN" sz="850" b="1" kern="1050" dirty="0">
                <a:effectLst/>
                <a:cs typeface="Calibri" panose="020F0502020204030204"/>
              </a:rPr>
              <a:t>级证据）</a:t>
            </a:r>
            <a:endParaRPr lang="zh-CN" sz="1050" kern="1050" dirty="0">
              <a:effectLst/>
            </a:endParaRPr>
          </a:p>
          <a:p>
            <a:pPr marL="85725" indent="-85725" algn="l">
              <a:spcAft>
                <a:spcPts val="100"/>
              </a:spcAft>
              <a:buClr>
                <a:srgbClr val="E8A900"/>
              </a:buClr>
              <a:buFont typeface="Arial" panose="020B0604020202020204" pitchFamily="34" charset="0"/>
              <a:buChar char="•"/>
            </a:pPr>
            <a:r>
              <a:rPr lang="zh-CN" sz="850" kern="1050" dirty="0" smtClean="0">
                <a:effectLst/>
                <a:cs typeface="Calibri" panose="020F0502020204030204"/>
              </a:rPr>
              <a:t>尚未</a:t>
            </a:r>
            <a:r>
              <a:rPr lang="zh-CN" sz="850" kern="1050" dirty="0">
                <a:effectLst/>
                <a:cs typeface="Calibri" panose="020F0502020204030204"/>
              </a:rPr>
              <a:t>在慢阻肺病患者中对白三烯调节剂进行充分评估</a:t>
            </a:r>
            <a:endParaRPr lang="zh-CN" sz="1050" kern="1050" dirty="0">
              <a:effectLst/>
            </a:endParaRPr>
          </a:p>
        </p:txBody>
      </p:sp>
      <p:sp>
        <p:nvSpPr>
          <p:cNvPr id="35" name="文本框 602"/>
          <p:cNvSpPr txBox="1"/>
          <p:nvPr/>
        </p:nvSpPr>
        <p:spPr>
          <a:xfrm>
            <a:off x="7805420" y="333253"/>
            <a:ext cx="538967" cy="16158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0"/>
              </a:spcAft>
            </a:pPr>
            <a:r>
              <a:rPr lang="zh-CN" sz="1050" b="1" kern="1050" dirty="0">
                <a:solidFill>
                  <a:srgbClr val="FFFFFF"/>
                </a:solidFill>
                <a:effectLst/>
                <a:cs typeface="Calibri" panose="020F0502020204030204"/>
              </a:rPr>
              <a:t>图</a:t>
            </a:r>
            <a:r>
              <a:rPr lang="en-US" sz="1050" b="1" kern="1050" dirty="0">
                <a:solidFill>
                  <a:srgbClr val="FFFFFF"/>
                </a:solidFill>
                <a:effectLst/>
              </a:rPr>
              <a:t>A3.3</a:t>
            </a:r>
            <a:endParaRPr lang="zh-CN" sz="1050" kern="1050" dirty="0">
              <a:effectLst/>
            </a:endParaRPr>
          </a:p>
        </p:txBody>
      </p:sp>
      <p:grpSp>
        <p:nvGrpSpPr>
          <p:cNvPr id="11" name="Group 5"/>
          <p:cNvGrpSpPr/>
          <p:nvPr/>
        </p:nvGrpSpPr>
        <p:grpSpPr>
          <a:xfrm>
            <a:off x="10539080" y="0"/>
            <a:ext cx="1652920" cy="1699260"/>
            <a:chOff x="5105399" y="0"/>
            <a:chExt cx="1652920" cy="1699260"/>
          </a:xfrm>
        </p:grpSpPr>
        <p:pic>
          <p:nvPicPr>
            <p:cNvPr id="36"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37"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38"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39" name="Group 9"/>
          <p:cNvGrpSpPr/>
          <p:nvPr/>
        </p:nvGrpSpPr>
        <p:grpSpPr>
          <a:xfrm>
            <a:off x="10446950" y="0"/>
            <a:ext cx="1745050" cy="1652322"/>
            <a:chOff x="10446950" y="0"/>
            <a:chExt cx="1745050" cy="1652322"/>
          </a:xfrm>
        </p:grpSpPr>
        <p:pic>
          <p:nvPicPr>
            <p:cNvPr id="40"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41"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42" name="Group 19"/>
          <p:cNvGrpSpPr/>
          <p:nvPr/>
        </p:nvGrpSpPr>
        <p:grpSpPr>
          <a:xfrm>
            <a:off x="10240225" y="0"/>
            <a:ext cx="1951774" cy="1885964"/>
            <a:chOff x="10240225" y="0"/>
            <a:chExt cx="1951774" cy="1885964"/>
          </a:xfrm>
        </p:grpSpPr>
        <p:pic>
          <p:nvPicPr>
            <p:cNvPr id="43"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44"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45"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3.23 lists other pharmacological treatments including alpha-1 antitrypsin augmentation therapy, antitussives, vasodilators, opioids and pulmonary hypertensin therapy."/>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7" name="Title 6"/>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rPr>
              <a:t>Other pharmacological treatments</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2848610" y="1030107"/>
            <a:ext cx="6494780" cy="4797785"/>
          </a:xfrm>
          <a:prstGeom prst="rect">
            <a:avLst/>
          </a:prstGeom>
          <a:ln>
            <a:noFill/>
          </a:ln>
        </p:spPr>
      </p:pic>
      <p:sp>
        <p:nvSpPr>
          <p:cNvPr id="20" name="文本框 398"/>
          <p:cNvSpPr txBox="1"/>
          <p:nvPr/>
        </p:nvSpPr>
        <p:spPr>
          <a:xfrm>
            <a:off x="4992052" y="2346007"/>
            <a:ext cx="3602990" cy="1538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85725" indent="-85725" algn="l">
              <a:spcAft>
                <a:spcPts val="0"/>
              </a:spcAft>
              <a:buClr>
                <a:srgbClr val="E8A900"/>
              </a:buClr>
              <a:buFont typeface="Arial" panose="020B0604020202020204" pitchFamily="34" charset="0"/>
              <a:buChar char="•"/>
            </a:pPr>
            <a:r>
              <a:rPr lang="zh-CN" sz="1000" kern="1050" dirty="0" smtClean="0">
                <a:effectLst/>
                <a:cs typeface="Calibri" panose="020F0502020204030204"/>
              </a:rPr>
              <a:t>静脉</a:t>
            </a:r>
            <a:r>
              <a:rPr lang="zh-CN" sz="1000" kern="1050" dirty="0">
                <a:effectLst/>
                <a:cs typeface="Calibri" panose="020F0502020204030204"/>
              </a:rPr>
              <a:t>强化治疗可能会减缓肺气肿的进展</a:t>
            </a:r>
            <a:r>
              <a:rPr lang="zh-CN" sz="1000" b="1" kern="1050" dirty="0">
                <a:effectLst/>
                <a:cs typeface="Calibri" panose="020F0502020204030204"/>
              </a:rPr>
              <a:t>（</a:t>
            </a:r>
            <a:r>
              <a:rPr lang="en-US" sz="1000" b="1" kern="1050" dirty="0">
                <a:effectLst/>
              </a:rPr>
              <a:t>B</a:t>
            </a:r>
            <a:r>
              <a:rPr lang="zh-CN" sz="1000" b="1" kern="1050" dirty="0">
                <a:effectLst/>
                <a:cs typeface="Calibri" panose="020F0502020204030204"/>
              </a:rPr>
              <a:t>级证据）</a:t>
            </a:r>
            <a:endParaRPr lang="zh-CN" sz="1050" kern="1050" dirty="0">
              <a:effectLst/>
            </a:endParaRPr>
          </a:p>
        </p:txBody>
      </p:sp>
      <p:sp>
        <p:nvSpPr>
          <p:cNvPr id="21" name="文本框 399"/>
          <p:cNvSpPr txBox="1"/>
          <p:nvPr/>
        </p:nvSpPr>
        <p:spPr>
          <a:xfrm>
            <a:off x="3113087" y="1356677"/>
            <a:ext cx="4433570" cy="24622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0"/>
              </a:spcAft>
            </a:pPr>
            <a:r>
              <a:rPr lang="zh-CN" sz="1600" b="1" kern="1050" dirty="0">
                <a:solidFill>
                  <a:srgbClr val="FFFFFF"/>
                </a:solidFill>
                <a:effectLst/>
                <a:cs typeface="Calibri" panose="020F0502020204030204"/>
              </a:rPr>
              <a:t>其他药物治疗</a:t>
            </a:r>
            <a:endParaRPr lang="zh-CN" sz="1050" kern="1050" dirty="0">
              <a:effectLst/>
            </a:endParaRPr>
          </a:p>
        </p:txBody>
      </p:sp>
      <p:sp>
        <p:nvSpPr>
          <p:cNvPr id="22" name="文本框 400"/>
          <p:cNvSpPr txBox="1"/>
          <p:nvPr/>
        </p:nvSpPr>
        <p:spPr>
          <a:xfrm>
            <a:off x="3335337" y="2346007"/>
            <a:ext cx="1375410" cy="1538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0"/>
              </a:spcAft>
            </a:pPr>
            <a:r>
              <a:rPr lang="en-US" sz="1000" b="1" kern="1050" dirty="0">
                <a:solidFill>
                  <a:srgbClr val="1F3661"/>
                </a:solidFill>
                <a:effectLst/>
                <a:cs typeface="Calibri" panose="020F0502020204030204" pitchFamily="34" charset="0"/>
              </a:rPr>
              <a:t>α-1</a:t>
            </a:r>
            <a:r>
              <a:rPr lang="zh-CN" sz="1000" b="1" kern="1050" dirty="0">
                <a:solidFill>
                  <a:srgbClr val="1F3661"/>
                </a:solidFill>
                <a:effectLst/>
              </a:rPr>
              <a:t>抗胰蛋白酶强化治疗</a:t>
            </a:r>
            <a:endParaRPr lang="zh-CN" sz="1050" kern="1050" dirty="0">
              <a:solidFill>
                <a:srgbClr val="1F3661"/>
              </a:solidFill>
              <a:effectLst/>
            </a:endParaRPr>
          </a:p>
        </p:txBody>
      </p:sp>
      <p:sp>
        <p:nvSpPr>
          <p:cNvPr id="23" name="文本框 401"/>
          <p:cNvSpPr txBox="1"/>
          <p:nvPr/>
        </p:nvSpPr>
        <p:spPr>
          <a:xfrm>
            <a:off x="4991417" y="2918777"/>
            <a:ext cx="3594100" cy="1538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85725" indent="-85725" algn="l">
              <a:spcAft>
                <a:spcPts val="0"/>
              </a:spcAft>
              <a:buClr>
                <a:srgbClr val="E8A900"/>
              </a:buClr>
              <a:buFont typeface="Arial" panose="020B0604020202020204" pitchFamily="34" charset="0"/>
              <a:buChar char="•"/>
            </a:pPr>
            <a:r>
              <a:rPr lang="zh-CN" sz="1000" kern="1050" dirty="0" smtClean="0">
                <a:effectLst/>
                <a:cs typeface="Calibri" panose="020F0502020204030204"/>
              </a:rPr>
              <a:t>尚</a:t>
            </a:r>
            <a:r>
              <a:rPr lang="zh-CN" sz="1000" kern="1050" dirty="0">
                <a:effectLst/>
                <a:cs typeface="Calibri" panose="020F0502020204030204"/>
              </a:rPr>
              <a:t>无确凿证据表明镇咳药对慢阻肺病患者有益</a:t>
            </a:r>
            <a:r>
              <a:rPr lang="zh-CN" sz="1000" b="1" kern="1050" dirty="0">
                <a:effectLst/>
                <a:cs typeface="Calibri" panose="020F0502020204030204"/>
              </a:rPr>
              <a:t>（</a:t>
            </a:r>
            <a:r>
              <a:rPr lang="en-US" sz="1000" b="1" kern="1050" dirty="0">
                <a:effectLst/>
              </a:rPr>
              <a:t>C</a:t>
            </a:r>
            <a:r>
              <a:rPr lang="zh-CN" sz="1000" b="1" kern="1050" dirty="0">
                <a:effectLst/>
                <a:cs typeface="Calibri" panose="020F0502020204030204"/>
              </a:rPr>
              <a:t>级证据）</a:t>
            </a:r>
            <a:endParaRPr lang="zh-CN" sz="1050" kern="1050" dirty="0">
              <a:effectLst/>
            </a:endParaRPr>
          </a:p>
        </p:txBody>
      </p:sp>
      <p:sp>
        <p:nvSpPr>
          <p:cNvPr id="24" name="文本框 402"/>
          <p:cNvSpPr txBox="1"/>
          <p:nvPr/>
        </p:nvSpPr>
        <p:spPr>
          <a:xfrm>
            <a:off x="3333432" y="2918777"/>
            <a:ext cx="1094105" cy="1538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0"/>
              </a:spcAft>
            </a:pPr>
            <a:r>
              <a:rPr lang="zh-CN" sz="1000" b="1" kern="1050" dirty="0">
                <a:solidFill>
                  <a:srgbClr val="1F3661"/>
                </a:solidFill>
                <a:effectLst/>
              </a:rPr>
              <a:t>镇咳药</a:t>
            </a:r>
            <a:endParaRPr lang="zh-CN" sz="1050" kern="1050" dirty="0">
              <a:solidFill>
                <a:srgbClr val="1F3661"/>
              </a:solidFill>
              <a:effectLst/>
            </a:endParaRPr>
          </a:p>
        </p:txBody>
      </p:sp>
      <p:sp>
        <p:nvSpPr>
          <p:cNvPr id="25" name="文本框 403"/>
          <p:cNvSpPr txBox="1"/>
          <p:nvPr/>
        </p:nvSpPr>
        <p:spPr>
          <a:xfrm>
            <a:off x="4999672" y="3471227"/>
            <a:ext cx="3594100" cy="1538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85725" indent="-85725" algn="l">
              <a:spcAft>
                <a:spcPts val="0"/>
              </a:spcAft>
              <a:buClr>
                <a:srgbClr val="E8A900"/>
              </a:buClr>
              <a:buFont typeface="Arial" panose="020B0604020202020204" pitchFamily="34" charset="0"/>
              <a:buChar char="•"/>
            </a:pPr>
            <a:r>
              <a:rPr lang="zh-CN" sz="1000" kern="1050" dirty="0" smtClean="0">
                <a:effectLst/>
                <a:cs typeface="Calibri" panose="020F0502020204030204"/>
              </a:rPr>
              <a:t>血管扩张</a:t>
            </a:r>
            <a:r>
              <a:rPr lang="zh-CN" sz="1000" kern="1050" dirty="0">
                <a:effectLst/>
                <a:cs typeface="Calibri" panose="020F0502020204030204"/>
              </a:rPr>
              <a:t>剂不会改善预后，并可能会损害氧合作用</a:t>
            </a:r>
            <a:r>
              <a:rPr lang="zh-CN" sz="1000" b="1" kern="1050" dirty="0">
                <a:effectLst/>
                <a:cs typeface="Calibri" panose="020F0502020204030204"/>
              </a:rPr>
              <a:t>（</a:t>
            </a:r>
            <a:r>
              <a:rPr lang="en-US" sz="1000" b="1" kern="1050" dirty="0">
                <a:effectLst/>
              </a:rPr>
              <a:t>B</a:t>
            </a:r>
            <a:r>
              <a:rPr lang="zh-CN" sz="1000" b="1" kern="1050" dirty="0">
                <a:effectLst/>
                <a:cs typeface="Calibri" panose="020F0502020204030204"/>
              </a:rPr>
              <a:t>级证据）</a:t>
            </a:r>
            <a:endParaRPr lang="zh-CN" sz="1050" kern="1050" dirty="0">
              <a:effectLst/>
            </a:endParaRPr>
          </a:p>
        </p:txBody>
      </p:sp>
      <p:sp>
        <p:nvSpPr>
          <p:cNvPr id="26" name="文本框 404"/>
          <p:cNvSpPr txBox="1"/>
          <p:nvPr/>
        </p:nvSpPr>
        <p:spPr>
          <a:xfrm>
            <a:off x="3333432" y="3471227"/>
            <a:ext cx="1094105" cy="1538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0"/>
              </a:spcAft>
            </a:pPr>
            <a:r>
              <a:rPr lang="zh-CN" sz="1000" b="1" kern="1050" dirty="0">
                <a:solidFill>
                  <a:srgbClr val="1F3661"/>
                </a:solidFill>
                <a:effectLst/>
              </a:rPr>
              <a:t>血管扩张剂</a:t>
            </a:r>
            <a:endParaRPr lang="zh-CN" sz="1050" kern="1050" dirty="0">
              <a:solidFill>
                <a:srgbClr val="1F3661"/>
              </a:solidFill>
              <a:effectLst/>
            </a:endParaRPr>
          </a:p>
        </p:txBody>
      </p:sp>
      <p:sp>
        <p:nvSpPr>
          <p:cNvPr id="27" name="文本框 405"/>
          <p:cNvSpPr txBox="1"/>
          <p:nvPr/>
        </p:nvSpPr>
        <p:spPr>
          <a:xfrm>
            <a:off x="4999672" y="4017327"/>
            <a:ext cx="3594100" cy="3077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85725" indent="-85725" algn="l">
              <a:spcAft>
                <a:spcPts val="0"/>
              </a:spcAft>
              <a:buClr>
                <a:srgbClr val="E8A900"/>
              </a:buClr>
              <a:buFont typeface="Arial" panose="020B0604020202020204" pitchFamily="34" charset="0"/>
              <a:buChar char="•"/>
            </a:pPr>
            <a:r>
              <a:rPr lang="zh-CN" sz="1000" kern="1050" dirty="0" smtClean="0">
                <a:effectLst/>
                <a:cs typeface="Calibri" panose="020F0502020204030204"/>
              </a:rPr>
              <a:t>可</a:t>
            </a:r>
            <a:r>
              <a:rPr lang="zh-CN" sz="1000" kern="1050" dirty="0">
                <a:effectLst/>
                <a:cs typeface="Calibri" panose="020F0502020204030204"/>
              </a:rPr>
              <a:t>考虑使用低剂量长效口服和肠外阿片类药物来治疗重度慢阻肺病患者的呼吸困难</a:t>
            </a:r>
            <a:r>
              <a:rPr lang="zh-CN" sz="1000" b="1" kern="1050" dirty="0">
                <a:effectLst/>
                <a:cs typeface="Calibri" panose="020F0502020204030204"/>
              </a:rPr>
              <a:t>（</a:t>
            </a:r>
            <a:r>
              <a:rPr lang="en-US" sz="1000" b="1" kern="1050" dirty="0">
                <a:effectLst/>
              </a:rPr>
              <a:t>B</a:t>
            </a:r>
            <a:r>
              <a:rPr lang="zh-CN" sz="1000" b="1" kern="1050" dirty="0">
                <a:effectLst/>
                <a:cs typeface="Calibri" panose="020F0502020204030204"/>
              </a:rPr>
              <a:t>级证据）</a:t>
            </a:r>
            <a:endParaRPr lang="zh-CN" sz="1050" kern="1050" dirty="0">
              <a:effectLst/>
            </a:endParaRPr>
          </a:p>
        </p:txBody>
      </p:sp>
      <p:sp>
        <p:nvSpPr>
          <p:cNvPr id="28" name="文本框 406"/>
          <p:cNvSpPr txBox="1"/>
          <p:nvPr/>
        </p:nvSpPr>
        <p:spPr>
          <a:xfrm>
            <a:off x="3333432" y="4094271"/>
            <a:ext cx="1094105" cy="1538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0"/>
              </a:spcAft>
            </a:pPr>
            <a:r>
              <a:rPr lang="zh-CN" sz="1000" b="1" kern="1050" dirty="0">
                <a:solidFill>
                  <a:srgbClr val="1F3661"/>
                </a:solidFill>
                <a:effectLst/>
              </a:rPr>
              <a:t>阿片类药物</a:t>
            </a:r>
            <a:endParaRPr lang="zh-CN" sz="1050" kern="1050" dirty="0">
              <a:solidFill>
                <a:srgbClr val="1F3661"/>
              </a:solidFill>
              <a:effectLst/>
            </a:endParaRPr>
          </a:p>
        </p:txBody>
      </p:sp>
      <p:sp>
        <p:nvSpPr>
          <p:cNvPr id="29" name="文本框 407"/>
          <p:cNvSpPr txBox="1"/>
          <p:nvPr/>
        </p:nvSpPr>
        <p:spPr>
          <a:xfrm>
            <a:off x="4999672" y="4727257"/>
            <a:ext cx="3594100" cy="3077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85725" indent="-85725" algn="l">
              <a:spcAft>
                <a:spcPts val="0"/>
              </a:spcAft>
              <a:buClr>
                <a:srgbClr val="E8A900"/>
              </a:buClr>
              <a:buFont typeface="Arial" panose="020B0604020202020204" pitchFamily="34" charset="0"/>
              <a:buChar char="•"/>
            </a:pPr>
            <a:r>
              <a:rPr lang="zh-CN" sz="1000" kern="1050" dirty="0" smtClean="0">
                <a:effectLst/>
                <a:cs typeface="Calibri" panose="020F0502020204030204"/>
              </a:rPr>
              <a:t>不</a:t>
            </a:r>
            <a:r>
              <a:rPr lang="zh-CN" sz="1000" kern="1050" dirty="0">
                <a:effectLst/>
                <a:cs typeface="Calibri" panose="020F0502020204030204"/>
              </a:rPr>
              <a:t>建议将批准用于原发性肺动脉高压的药物用于继发于慢阻肺病的肺动脉高压患者</a:t>
            </a:r>
            <a:r>
              <a:rPr lang="zh-CN" sz="1000" b="1" kern="1050" dirty="0">
                <a:effectLst/>
                <a:cs typeface="Calibri" panose="020F0502020204030204"/>
              </a:rPr>
              <a:t>（</a:t>
            </a:r>
            <a:r>
              <a:rPr lang="en-US" sz="1000" b="1" kern="1050" dirty="0">
                <a:effectLst/>
              </a:rPr>
              <a:t>B</a:t>
            </a:r>
            <a:r>
              <a:rPr lang="zh-CN" sz="1000" b="1" kern="1050" dirty="0">
                <a:effectLst/>
                <a:cs typeface="Calibri" panose="020F0502020204030204"/>
              </a:rPr>
              <a:t>级证据）</a:t>
            </a:r>
            <a:endParaRPr lang="zh-CN" sz="1050" kern="1050" dirty="0">
              <a:effectLst/>
            </a:endParaRPr>
          </a:p>
        </p:txBody>
      </p:sp>
      <p:sp>
        <p:nvSpPr>
          <p:cNvPr id="30" name="文本框 408"/>
          <p:cNvSpPr txBox="1"/>
          <p:nvPr/>
        </p:nvSpPr>
        <p:spPr>
          <a:xfrm>
            <a:off x="3335337" y="4804201"/>
            <a:ext cx="1289050" cy="1538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0"/>
              </a:spcAft>
            </a:pPr>
            <a:r>
              <a:rPr lang="zh-CN" sz="1000" b="1" kern="1050" dirty="0">
                <a:solidFill>
                  <a:srgbClr val="1F3661"/>
                </a:solidFill>
                <a:effectLst/>
              </a:rPr>
              <a:t>肺动脉高压治疗</a:t>
            </a:r>
            <a:endParaRPr lang="zh-CN" sz="1050" kern="1050" dirty="0">
              <a:solidFill>
                <a:srgbClr val="1F3661"/>
              </a:solidFill>
              <a:effectLst/>
            </a:endParaRPr>
          </a:p>
        </p:txBody>
      </p:sp>
      <p:sp>
        <p:nvSpPr>
          <p:cNvPr id="31" name="文本框 605"/>
          <p:cNvSpPr txBox="1"/>
          <p:nvPr/>
        </p:nvSpPr>
        <p:spPr>
          <a:xfrm>
            <a:off x="8353742" y="1562417"/>
            <a:ext cx="734695" cy="16158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0"/>
              </a:spcAft>
            </a:pPr>
            <a:r>
              <a:rPr lang="zh-CN" sz="1050" b="1" kern="1050" dirty="0">
                <a:solidFill>
                  <a:srgbClr val="FFFFFF"/>
                </a:solidFill>
                <a:effectLst/>
                <a:cs typeface="Calibri" panose="020F0502020204030204"/>
              </a:rPr>
              <a:t>图</a:t>
            </a:r>
            <a:r>
              <a:rPr lang="en-US" sz="1050" b="1" kern="1050" dirty="0">
                <a:solidFill>
                  <a:srgbClr val="FFFFFF"/>
                </a:solidFill>
                <a:effectLst/>
              </a:rPr>
              <a:t>A3.4</a:t>
            </a:r>
            <a:endParaRPr lang="zh-CN" sz="1050" kern="1050" dirty="0">
              <a:effectLst/>
            </a:endParaRPr>
          </a:p>
        </p:txBody>
      </p:sp>
      <p:grpSp>
        <p:nvGrpSpPr>
          <p:cNvPr id="11" name="Group 5"/>
          <p:cNvGrpSpPr/>
          <p:nvPr/>
        </p:nvGrpSpPr>
        <p:grpSpPr>
          <a:xfrm>
            <a:off x="10539080" y="0"/>
            <a:ext cx="1652920" cy="1699260"/>
            <a:chOff x="5105399" y="0"/>
            <a:chExt cx="1652920" cy="1699260"/>
          </a:xfrm>
        </p:grpSpPr>
        <p:pic>
          <p:nvPicPr>
            <p:cNvPr id="32"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33"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34"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35" name="Group 9"/>
          <p:cNvGrpSpPr/>
          <p:nvPr/>
        </p:nvGrpSpPr>
        <p:grpSpPr>
          <a:xfrm>
            <a:off x="10446950" y="0"/>
            <a:ext cx="1745050" cy="1652322"/>
            <a:chOff x="10446950" y="0"/>
            <a:chExt cx="1745050" cy="1652322"/>
          </a:xfrm>
        </p:grpSpPr>
        <p:pic>
          <p:nvPicPr>
            <p:cNvPr id="36"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37"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38" name="Group 19"/>
          <p:cNvGrpSpPr/>
          <p:nvPr/>
        </p:nvGrpSpPr>
        <p:grpSpPr>
          <a:xfrm>
            <a:off x="10240225" y="0"/>
            <a:ext cx="1951774" cy="1885964"/>
            <a:chOff x="10240225" y="0"/>
            <a:chExt cx="1951774" cy="1885964"/>
          </a:xfrm>
        </p:grpSpPr>
        <p:pic>
          <p:nvPicPr>
            <p:cNvPr id="39"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40"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41"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Figure A4.1 gives evidence based statements for pulmonary rehabilitation, education and self-management, integrated care programs and physical activity."/>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5" name="Title 4"/>
          <p:cNvSpPr>
            <a:spLocks noGrp="1"/>
          </p:cNvSpPr>
          <p:nvPr>
            <p:ph type="ctrTitle"/>
          </p:nvPr>
        </p:nvSpPr>
        <p:spPr>
          <a:xfrm>
            <a:off x="1524000" y="-2387600"/>
            <a:ext cx="9144000" cy="2387600"/>
          </a:xfrm>
        </p:spPr>
        <p:txBody>
          <a:bodyPr vert="horz" lIns="91440" tIns="45720" rIns="91440" bIns="45720" rtlCol="0" anchor="b">
            <a:normAutofit fontScale="90000"/>
          </a:bodyPr>
          <a:lstStyle/>
          <a:p>
            <a:pPr>
              <a:lnSpc>
                <a:spcPct val="100000"/>
              </a:lnSpc>
            </a:pPr>
            <a:r>
              <a:rPr lang="en-AU" dirty="0">
                <a:latin typeface="+mj-lt"/>
                <a:ea typeface="+mn-ea"/>
              </a:rPr>
              <a:t>Pulmonary rehabilitation, self-management and integrative care in COPD</a:t>
            </a:r>
            <a:endParaRPr lang="en-AU" dirty="0">
              <a:latin typeface="+mj-lt"/>
              <a:ea typeface="+mn-ea"/>
            </a:endParaRPr>
          </a:p>
        </p:txBody>
      </p:sp>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2782776" y="312420"/>
            <a:ext cx="6626448" cy="6233160"/>
          </a:xfrm>
          <a:prstGeom prst="rect">
            <a:avLst/>
          </a:prstGeom>
          <a:ln>
            <a:noFill/>
          </a:ln>
        </p:spPr>
      </p:pic>
      <p:sp>
        <p:nvSpPr>
          <p:cNvPr id="20" name="文本框 409"/>
          <p:cNvSpPr txBox="1"/>
          <p:nvPr/>
        </p:nvSpPr>
        <p:spPr>
          <a:xfrm>
            <a:off x="4710747" y="1466533"/>
            <a:ext cx="4126230" cy="169277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85725" indent="-85725" algn="l">
              <a:spcAft>
                <a:spcPts val="1200"/>
              </a:spcAft>
              <a:buClr>
                <a:srgbClr val="E8A900"/>
              </a:buClr>
              <a:buFont typeface="Arial" panose="020B0604020202020204" pitchFamily="34" charset="0"/>
              <a:buChar char="•"/>
            </a:pPr>
            <a:r>
              <a:rPr lang="zh-CN" sz="1000" kern="1050" dirty="0" smtClean="0">
                <a:effectLst/>
                <a:cs typeface="Calibri" panose="020F0502020204030204"/>
              </a:rPr>
              <a:t>肺</a:t>
            </a:r>
            <a:r>
              <a:rPr lang="zh-CN" sz="1000" kern="1050" dirty="0">
                <a:effectLst/>
                <a:cs typeface="Calibri" panose="020F0502020204030204"/>
              </a:rPr>
              <a:t>康复适用于所有出现相关症状和</a:t>
            </a:r>
            <a:r>
              <a:rPr lang="en-US" sz="1000" kern="1050" dirty="0">
                <a:effectLst/>
              </a:rPr>
              <a:t>/</a:t>
            </a:r>
            <a:r>
              <a:rPr lang="zh-CN" sz="1000" kern="1050" dirty="0">
                <a:effectLst/>
                <a:cs typeface="Calibri" panose="020F0502020204030204"/>
              </a:rPr>
              <a:t>或急性加重风险较高的患者</a:t>
            </a:r>
            <a:r>
              <a:rPr lang="zh-CN" sz="1000" b="1" kern="1050" dirty="0">
                <a:effectLst/>
                <a:cs typeface="Calibri" panose="020F0502020204030204"/>
              </a:rPr>
              <a:t>（</a:t>
            </a:r>
            <a:r>
              <a:rPr lang="en-US" sz="1000" b="1" kern="1050" dirty="0">
                <a:effectLst/>
              </a:rPr>
              <a:t>A</a:t>
            </a:r>
            <a:r>
              <a:rPr lang="zh-CN" sz="1000" b="1" kern="1050" dirty="0">
                <a:effectLst/>
                <a:cs typeface="Calibri" panose="020F0502020204030204"/>
              </a:rPr>
              <a:t>级证据）</a:t>
            </a:r>
            <a:endParaRPr lang="zh-CN" sz="1050" kern="1050" dirty="0">
              <a:effectLst/>
            </a:endParaRPr>
          </a:p>
          <a:p>
            <a:pPr marL="85725" indent="-85725" algn="l">
              <a:spcAft>
                <a:spcPts val="1200"/>
              </a:spcAft>
              <a:buClr>
                <a:srgbClr val="E8A900"/>
              </a:buClr>
              <a:buFont typeface="Arial" panose="020B0604020202020204" pitchFamily="34" charset="0"/>
              <a:buChar char="•"/>
            </a:pPr>
            <a:r>
              <a:rPr lang="zh-CN" sz="1000" kern="1050" dirty="0" smtClean="0">
                <a:effectLst/>
                <a:cs typeface="Calibri" panose="020F0502020204030204"/>
              </a:rPr>
              <a:t>肺</a:t>
            </a:r>
            <a:r>
              <a:rPr lang="zh-CN" sz="1000" kern="1050" dirty="0">
                <a:effectLst/>
                <a:cs typeface="Calibri" panose="020F0502020204030204"/>
              </a:rPr>
              <a:t>康复可在稳定期患者中改善呼吸困难、健康状况和运动耐量</a:t>
            </a:r>
            <a:r>
              <a:rPr lang="zh-CN" sz="1000" b="1" kern="1050" dirty="0">
                <a:effectLst/>
                <a:cs typeface="Calibri" panose="020F0502020204030204"/>
              </a:rPr>
              <a:t>（</a:t>
            </a:r>
            <a:r>
              <a:rPr lang="en-US" sz="1000" b="1" kern="1050" dirty="0">
                <a:effectLst/>
              </a:rPr>
              <a:t>A</a:t>
            </a:r>
            <a:r>
              <a:rPr lang="zh-CN" sz="1000" b="1" kern="1050" dirty="0">
                <a:effectLst/>
                <a:cs typeface="Calibri" panose="020F0502020204030204"/>
              </a:rPr>
              <a:t>级证据）</a:t>
            </a:r>
            <a:endParaRPr lang="zh-CN" sz="1050" kern="1050" dirty="0">
              <a:effectLst/>
            </a:endParaRPr>
          </a:p>
          <a:p>
            <a:pPr marL="85725" indent="-85725" algn="l">
              <a:spcAft>
                <a:spcPts val="1200"/>
              </a:spcAft>
              <a:buClr>
                <a:srgbClr val="E8A900"/>
              </a:buClr>
              <a:buFont typeface="Arial" panose="020B0604020202020204" pitchFamily="34" charset="0"/>
              <a:buChar char="•"/>
            </a:pPr>
            <a:r>
              <a:rPr lang="zh-CN" sz="1000" kern="1050" dirty="0" smtClean="0">
                <a:effectLst/>
                <a:cs typeface="Calibri" panose="020F0502020204030204"/>
              </a:rPr>
              <a:t>肺</a:t>
            </a:r>
            <a:r>
              <a:rPr lang="zh-CN" sz="1000" kern="1050" dirty="0">
                <a:effectLst/>
                <a:cs typeface="Calibri" panose="020F0502020204030204"/>
              </a:rPr>
              <a:t>康复可减少近期发生急性加重（距上一次住院时间</a:t>
            </a:r>
            <a:r>
              <a:rPr lang="en-US" sz="1000" kern="1050" dirty="0">
                <a:effectLst/>
              </a:rPr>
              <a:t>≤4</a:t>
            </a:r>
            <a:r>
              <a:rPr lang="zh-CN" sz="1000" kern="1050" dirty="0">
                <a:effectLst/>
                <a:cs typeface="Calibri" panose="020F0502020204030204"/>
              </a:rPr>
              <a:t>周）的患者的再次住院风险</a:t>
            </a:r>
            <a:r>
              <a:rPr lang="zh-CN" sz="1000" b="1" kern="1050" dirty="0">
                <a:effectLst/>
                <a:cs typeface="Calibri" panose="020F0502020204030204"/>
              </a:rPr>
              <a:t>（</a:t>
            </a:r>
            <a:r>
              <a:rPr lang="en-US" sz="1000" b="1" kern="1050" dirty="0">
                <a:effectLst/>
              </a:rPr>
              <a:t>B</a:t>
            </a:r>
            <a:r>
              <a:rPr lang="zh-CN" sz="1000" b="1" kern="1050" dirty="0">
                <a:effectLst/>
                <a:cs typeface="Calibri" panose="020F0502020204030204"/>
              </a:rPr>
              <a:t>级证据）</a:t>
            </a:r>
            <a:endParaRPr lang="zh-CN" sz="1050" kern="1050" dirty="0">
              <a:effectLst/>
            </a:endParaRPr>
          </a:p>
          <a:p>
            <a:pPr marL="85725" indent="-85725" algn="l">
              <a:spcAft>
                <a:spcPts val="1200"/>
              </a:spcAft>
              <a:buClr>
                <a:srgbClr val="E8A900"/>
              </a:buClr>
              <a:buFont typeface="Arial" panose="020B0604020202020204" pitchFamily="34" charset="0"/>
              <a:buChar char="•"/>
            </a:pPr>
            <a:r>
              <a:rPr lang="zh-CN" sz="1000" kern="1050" dirty="0" smtClean="0">
                <a:effectLst/>
                <a:cs typeface="Calibri" panose="020F0502020204030204"/>
              </a:rPr>
              <a:t>肺</a:t>
            </a:r>
            <a:r>
              <a:rPr lang="zh-CN" sz="1000" kern="1050" dirty="0">
                <a:effectLst/>
                <a:cs typeface="Calibri" panose="020F0502020204030204"/>
              </a:rPr>
              <a:t>康复可减轻焦虑和抑郁症状</a:t>
            </a:r>
            <a:r>
              <a:rPr lang="zh-CN" sz="1000" b="1" kern="1050" dirty="0">
                <a:effectLst/>
                <a:cs typeface="Calibri" panose="020F0502020204030204"/>
              </a:rPr>
              <a:t>（</a:t>
            </a:r>
            <a:r>
              <a:rPr lang="en-US" sz="1000" b="1" kern="1050" dirty="0">
                <a:effectLst/>
              </a:rPr>
              <a:t>A</a:t>
            </a:r>
            <a:r>
              <a:rPr lang="zh-CN" sz="1000" b="1" kern="1050" dirty="0">
                <a:effectLst/>
                <a:cs typeface="Calibri" panose="020F0502020204030204"/>
              </a:rPr>
              <a:t>级证据）</a:t>
            </a:r>
            <a:endParaRPr lang="zh-CN" sz="1050" kern="1050" dirty="0">
              <a:effectLst/>
            </a:endParaRPr>
          </a:p>
          <a:p>
            <a:pPr marL="85725" indent="-85725" algn="l">
              <a:spcAft>
                <a:spcPts val="1200"/>
              </a:spcAft>
              <a:buClr>
                <a:srgbClr val="E8A900"/>
              </a:buClr>
              <a:buFont typeface="Arial" panose="020B0604020202020204" pitchFamily="34" charset="0"/>
              <a:buChar char="•"/>
            </a:pPr>
            <a:r>
              <a:rPr lang="zh-CN" sz="1000" kern="1050" dirty="0" smtClean="0">
                <a:effectLst/>
                <a:cs typeface="Calibri" panose="020F0502020204030204"/>
              </a:rPr>
              <a:t>肺</a:t>
            </a:r>
            <a:r>
              <a:rPr lang="zh-CN" sz="1000" kern="1050" dirty="0">
                <a:effectLst/>
                <a:cs typeface="Calibri" panose="020F0502020204030204"/>
              </a:rPr>
              <a:t>康复可改善睡眠质量</a:t>
            </a:r>
            <a:r>
              <a:rPr lang="zh-CN" sz="1000" b="1" kern="1050" dirty="0">
                <a:effectLst/>
                <a:cs typeface="Calibri" panose="020F0502020204030204"/>
              </a:rPr>
              <a:t>（</a:t>
            </a:r>
            <a:r>
              <a:rPr lang="en-US" sz="1000" b="1" kern="1050" dirty="0">
                <a:effectLst/>
              </a:rPr>
              <a:t>C</a:t>
            </a:r>
            <a:r>
              <a:rPr lang="zh-CN" sz="1000" b="1" kern="1050" dirty="0">
                <a:effectLst/>
                <a:cs typeface="Calibri" panose="020F0502020204030204"/>
              </a:rPr>
              <a:t>级证据）</a:t>
            </a:r>
            <a:endParaRPr lang="zh-CN" sz="1050" kern="1050" dirty="0">
              <a:effectLst/>
            </a:endParaRPr>
          </a:p>
        </p:txBody>
      </p:sp>
      <p:sp>
        <p:nvSpPr>
          <p:cNvPr id="21" name="文本框 410"/>
          <p:cNvSpPr txBox="1"/>
          <p:nvPr/>
        </p:nvSpPr>
        <p:spPr>
          <a:xfrm>
            <a:off x="3091497" y="611823"/>
            <a:ext cx="4794250" cy="24622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0"/>
              </a:spcAft>
            </a:pPr>
            <a:r>
              <a:rPr lang="zh-CN" sz="1600" b="1" kern="1050" dirty="0">
                <a:solidFill>
                  <a:srgbClr val="FFFFFF"/>
                </a:solidFill>
                <a:effectLst/>
                <a:cs typeface="Calibri" panose="020F0502020204030204"/>
              </a:rPr>
              <a:t>慢阻肺病患者的肺康复、自我管理和整合性照护</a:t>
            </a:r>
            <a:endParaRPr lang="zh-CN" sz="1050" kern="1050" dirty="0">
              <a:effectLst/>
            </a:endParaRPr>
          </a:p>
        </p:txBody>
      </p:sp>
      <p:sp>
        <p:nvSpPr>
          <p:cNvPr id="22" name="文本框 411"/>
          <p:cNvSpPr txBox="1"/>
          <p:nvPr/>
        </p:nvSpPr>
        <p:spPr>
          <a:xfrm>
            <a:off x="3428682" y="2235974"/>
            <a:ext cx="893445" cy="1538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0"/>
              </a:spcAft>
            </a:pPr>
            <a:r>
              <a:rPr lang="zh-CN" sz="1000" b="1" kern="1050" dirty="0">
                <a:solidFill>
                  <a:srgbClr val="1F3661"/>
                </a:solidFill>
                <a:effectLst/>
              </a:rPr>
              <a:t>肺康复</a:t>
            </a:r>
            <a:endParaRPr lang="zh-CN" sz="1050" kern="1050" dirty="0">
              <a:solidFill>
                <a:srgbClr val="1F3661"/>
              </a:solidFill>
              <a:effectLst/>
            </a:endParaRPr>
          </a:p>
        </p:txBody>
      </p:sp>
      <p:sp>
        <p:nvSpPr>
          <p:cNvPr id="23" name="文本框 412"/>
          <p:cNvSpPr txBox="1"/>
          <p:nvPr/>
        </p:nvSpPr>
        <p:spPr>
          <a:xfrm>
            <a:off x="4710747" y="3447094"/>
            <a:ext cx="4071620" cy="76944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85725" indent="-85725" algn="l">
              <a:spcAft>
                <a:spcPts val="1200"/>
              </a:spcAft>
              <a:buClr>
                <a:srgbClr val="E8A900"/>
              </a:buClr>
              <a:buFont typeface="Arial" panose="020B0604020202020204" pitchFamily="34" charset="0"/>
              <a:buChar char="•"/>
            </a:pPr>
            <a:r>
              <a:rPr lang="zh-CN" sz="1000" kern="1050" dirty="0" smtClean="0">
                <a:effectLst/>
                <a:cs typeface="Calibri" panose="020F0502020204030204"/>
              </a:rPr>
              <a:t>需要</a:t>
            </a:r>
            <a:r>
              <a:rPr lang="zh-CN" sz="1000" kern="1050" dirty="0">
                <a:effectLst/>
                <a:cs typeface="Calibri" panose="020F0502020204030204"/>
              </a:rPr>
              <a:t>宣教来改变患者的认知，但尚无证据表明单独进行教育可以改变患者的行为</a:t>
            </a:r>
            <a:r>
              <a:rPr lang="zh-CN" sz="1000" b="1" kern="1050" dirty="0">
                <a:effectLst/>
                <a:cs typeface="Calibri" panose="020F0502020204030204"/>
              </a:rPr>
              <a:t>（</a:t>
            </a:r>
            <a:r>
              <a:rPr lang="en-US" sz="1000" b="1" kern="1050" dirty="0">
                <a:effectLst/>
              </a:rPr>
              <a:t>C</a:t>
            </a:r>
            <a:r>
              <a:rPr lang="zh-CN" sz="1000" b="1" kern="1050" dirty="0">
                <a:effectLst/>
                <a:cs typeface="Calibri" panose="020F0502020204030204"/>
              </a:rPr>
              <a:t>级证据）</a:t>
            </a:r>
            <a:endParaRPr lang="zh-CN" sz="1050" kern="1050" dirty="0">
              <a:effectLst/>
            </a:endParaRPr>
          </a:p>
          <a:p>
            <a:pPr marL="85725" indent="-85725" algn="l">
              <a:spcAft>
                <a:spcPts val="1200"/>
              </a:spcAft>
              <a:buClr>
                <a:srgbClr val="E8A900"/>
              </a:buClr>
              <a:buFont typeface="Arial" panose="020B0604020202020204" pitchFamily="34" charset="0"/>
              <a:buChar char="•"/>
            </a:pPr>
            <a:r>
              <a:rPr lang="zh-CN" sz="1000" kern="1050" dirty="0" smtClean="0">
                <a:effectLst/>
                <a:cs typeface="Calibri" panose="020F0502020204030204"/>
              </a:rPr>
              <a:t>在</a:t>
            </a:r>
            <a:r>
              <a:rPr lang="zh-CN" sz="1000" kern="1050" dirty="0">
                <a:effectLst/>
                <a:cs typeface="Calibri" panose="020F0502020204030204"/>
              </a:rPr>
              <a:t>与医护专业人员沟通的情况下进行自我管理干预可改善健康状况，并减少住院和急诊就诊次数</a:t>
            </a:r>
            <a:r>
              <a:rPr lang="zh-CN" sz="1000" b="1" kern="1050" dirty="0">
                <a:effectLst/>
                <a:cs typeface="Calibri" panose="020F0502020204030204"/>
              </a:rPr>
              <a:t>（</a:t>
            </a:r>
            <a:r>
              <a:rPr lang="en-US" sz="1000" b="1" kern="1050" dirty="0">
                <a:effectLst/>
              </a:rPr>
              <a:t>B</a:t>
            </a:r>
            <a:r>
              <a:rPr lang="zh-CN" sz="1000" b="1" kern="1050" dirty="0">
                <a:effectLst/>
                <a:cs typeface="Calibri" panose="020F0502020204030204"/>
              </a:rPr>
              <a:t>级证据）</a:t>
            </a:r>
            <a:endParaRPr lang="zh-CN" sz="1050" kern="1050" dirty="0">
              <a:effectLst/>
            </a:endParaRPr>
          </a:p>
        </p:txBody>
      </p:sp>
      <p:sp>
        <p:nvSpPr>
          <p:cNvPr id="24" name="文本框 413"/>
          <p:cNvSpPr txBox="1"/>
          <p:nvPr/>
        </p:nvSpPr>
        <p:spPr>
          <a:xfrm>
            <a:off x="3428682" y="3754870"/>
            <a:ext cx="1070610" cy="1538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0"/>
              </a:spcAft>
            </a:pPr>
            <a:r>
              <a:rPr lang="zh-CN" sz="1000" b="1" kern="1050" dirty="0">
                <a:solidFill>
                  <a:srgbClr val="1F3661"/>
                </a:solidFill>
                <a:effectLst/>
              </a:rPr>
              <a:t>教育与自我管理</a:t>
            </a:r>
            <a:endParaRPr lang="zh-CN" sz="1050" kern="1050" dirty="0">
              <a:solidFill>
                <a:srgbClr val="1F3661"/>
              </a:solidFill>
              <a:effectLst/>
            </a:endParaRPr>
          </a:p>
        </p:txBody>
      </p:sp>
      <p:sp>
        <p:nvSpPr>
          <p:cNvPr id="25" name="文本框 414"/>
          <p:cNvSpPr txBox="1"/>
          <p:nvPr/>
        </p:nvSpPr>
        <p:spPr>
          <a:xfrm>
            <a:off x="4717732" y="4695359"/>
            <a:ext cx="4048125" cy="15367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85725" indent="-85725" algn="l">
              <a:spcAft>
                <a:spcPts val="1200"/>
              </a:spcAft>
              <a:buClr>
                <a:srgbClr val="E8A900"/>
              </a:buClr>
              <a:buFont typeface="Arial" panose="020B0604020202020204" pitchFamily="34" charset="0"/>
              <a:buChar char="•"/>
            </a:pPr>
            <a:r>
              <a:rPr lang="zh-CN" sz="1000" kern="1050" dirty="0" smtClean="0">
                <a:effectLst/>
                <a:cs typeface="Calibri" panose="020F0502020204030204"/>
              </a:rPr>
              <a:t>目前</a:t>
            </a:r>
            <a:r>
              <a:rPr lang="zh-CN" sz="1000" kern="1050" dirty="0">
                <a:effectLst/>
                <a:cs typeface="Calibri" panose="020F0502020204030204"/>
              </a:rPr>
              <a:t>，整合性照护和远程医疗尚无证据显示获益</a:t>
            </a:r>
            <a:r>
              <a:rPr lang="zh-CN" sz="1000" b="1" kern="1050" dirty="0">
                <a:effectLst/>
                <a:cs typeface="Calibri" panose="020F0502020204030204"/>
              </a:rPr>
              <a:t>（</a:t>
            </a:r>
            <a:r>
              <a:rPr lang="en-US" sz="1000" b="1" kern="1050" dirty="0">
                <a:effectLst/>
              </a:rPr>
              <a:t>B</a:t>
            </a:r>
            <a:r>
              <a:rPr lang="zh-CN" sz="1000" b="1" kern="1050" dirty="0">
                <a:effectLst/>
                <a:cs typeface="Calibri" panose="020F0502020204030204"/>
              </a:rPr>
              <a:t>级证据）</a:t>
            </a:r>
            <a:endParaRPr lang="zh-CN" sz="1050" kern="1050" dirty="0">
              <a:effectLst/>
            </a:endParaRPr>
          </a:p>
        </p:txBody>
      </p:sp>
      <p:sp>
        <p:nvSpPr>
          <p:cNvPr id="26" name="文本框 415"/>
          <p:cNvSpPr txBox="1"/>
          <p:nvPr/>
        </p:nvSpPr>
        <p:spPr>
          <a:xfrm>
            <a:off x="3428682" y="4695359"/>
            <a:ext cx="937895" cy="1538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0"/>
              </a:spcAft>
            </a:pPr>
            <a:r>
              <a:rPr lang="zh-CN" sz="1000" b="1" kern="1050" dirty="0">
                <a:solidFill>
                  <a:srgbClr val="1F3661"/>
                </a:solidFill>
                <a:effectLst/>
              </a:rPr>
              <a:t>整合性照护方案</a:t>
            </a:r>
            <a:endParaRPr lang="zh-CN" sz="1050" kern="1050" dirty="0">
              <a:solidFill>
                <a:srgbClr val="1F3661"/>
              </a:solidFill>
              <a:effectLst/>
            </a:endParaRPr>
          </a:p>
        </p:txBody>
      </p:sp>
      <p:sp>
        <p:nvSpPr>
          <p:cNvPr id="27" name="文本框 416"/>
          <p:cNvSpPr txBox="1"/>
          <p:nvPr/>
        </p:nvSpPr>
        <p:spPr>
          <a:xfrm>
            <a:off x="4718367" y="5441629"/>
            <a:ext cx="4024630" cy="46166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marL="85725" indent="-85725" algn="l">
              <a:spcAft>
                <a:spcPts val="1200"/>
              </a:spcAft>
              <a:buClr>
                <a:srgbClr val="E8A900"/>
              </a:buClr>
              <a:buFont typeface="Arial" panose="020B0604020202020204" pitchFamily="34" charset="0"/>
              <a:buChar char="•"/>
            </a:pPr>
            <a:r>
              <a:rPr lang="zh-CN" sz="1000" kern="1050" dirty="0" smtClean="0">
                <a:effectLst/>
                <a:cs typeface="Calibri" panose="020F0502020204030204"/>
              </a:rPr>
              <a:t>体力</a:t>
            </a:r>
            <a:r>
              <a:rPr lang="zh-CN" sz="1000" kern="1050" dirty="0">
                <a:effectLst/>
                <a:cs typeface="Calibri" panose="020F0502020204030204"/>
              </a:rPr>
              <a:t>活动是死亡率的有力预测因素</a:t>
            </a:r>
            <a:r>
              <a:rPr lang="zh-CN" sz="1000" b="1" kern="1050" dirty="0">
                <a:effectLst/>
                <a:cs typeface="Calibri" panose="020F0502020204030204"/>
              </a:rPr>
              <a:t>（</a:t>
            </a:r>
            <a:r>
              <a:rPr lang="en-US" sz="1000" b="1" kern="1050" dirty="0">
                <a:effectLst/>
              </a:rPr>
              <a:t>A</a:t>
            </a:r>
            <a:r>
              <a:rPr lang="zh-CN" sz="1000" b="1" kern="1050" dirty="0">
                <a:effectLst/>
                <a:cs typeface="Calibri" panose="020F0502020204030204"/>
              </a:rPr>
              <a:t>级证据）</a:t>
            </a:r>
            <a:r>
              <a:rPr lang="zh-CN" sz="1000" kern="1050" dirty="0">
                <a:effectLst/>
                <a:cs typeface="Calibri" panose="020F0502020204030204"/>
              </a:rPr>
              <a:t>。应鼓励慢阻肺病患者增加体力活动水平。已证明使用有效行为改变技术的程序（包括使用计步器）可在短期内增加体力活动。</a:t>
            </a:r>
            <a:endParaRPr lang="zh-CN" sz="1050" kern="1050" dirty="0">
              <a:effectLst/>
            </a:endParaRPr>
          </a:p>
        </p:txBody>
      </p:sp>
      <p:sp>
        <p:nvSpPr>
          <p:cNvPr id="28" name="文本框 417"/>
          <p:cNvSpPr txBox="1"/>
          <p:nvPr/>
        </p:nvSpPr>
        <p:spPr>
          <a:xfrm>
            <a:off x="3428682" y="5595517"/>
            <a:ext cx="992505" cy="15388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l">
              <a:spcAft>
                <a:spcPts val="0"/>
              </a:spcAft>
            </a:pPr>
            <a:r>
              <a:rPr lang="zh-CN" sz="1000" b="1" kern="1050" dirty="0">
                <a:solidFill>
                  <a:srgbClr val="1F3661"/>
                </a:solidFill>
                <a:effectLst/>
              </a:rPr>
              <a:t>体力活动</a:t>
            </a:r>
            <a:endParaRPr lang="zh-CN" sz="1050" kern="1050" dirty="0">
              <a:solidFill>
                <a:srgbClr val="1F3661"/>
              </a:solidFill>
              <a:effectLst/>
            </a:endParaRPr>
          </a:p>
        </p:txBody>
      </p:sp>
      <p:sp>
        <p:nvSpPr>
          <p:cNvPr id="29" name="文本框 606"/>
          <p:cNvSpPr txBox="1"/>
          <p:nvPr/>
        </p:nvSpPr>
        <p:spPr>
          <a:xfrm>
            <a:off x="8430573" y="823335"/>
            <a:ext cx="695325" cy="16158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spAutoFit/>
          </a:bodyPr>
          <a:lstStyle/>
          <a:p>
            <a:pPr algn="just">
              <a:spcAft>
                <a:spcPts val="0"/>
              </a:spcAft>
            </a:pPr>
            <a:r>
              <a:rPr lang="zh-CN" sz="1050" b="1" kern="1050" dirty="0">
                <a:solidFill>
                  <a:srgbClr val="FFFFFF"/>
                </a:solidFill>
                <a:effectLst/>
                <a:cs typeface="Calibri" panose="020F0502020204030204"/>
              </a:rPr>
              <a:t>图</a:t>
            </a:r>
            <a:r>
              <a:rPr lang="en-US" sz="1050" b="1" kern="1050" dirty="0">
                <a:solidFill>
                  <a:srgbClr val="FFFFFF"/>
                </a:solidFill>
                <a:effectLst/>
              </a:rPr>
              <a:t>A4.1</a:t>
            </a:r>
            <a:endParaRPr lang="zh-CN" sz="1050" kern="1050" dirty="0">
              <a:effectLst/>
            </a:endParaRPr>
          </a:p>
        </p:txBody>
      </p:sp>
      <p:grpSp>
        <p:nvGrpSpPr>
          <p:cNvPr id="2" name="Group 5"/>
          <p:cNvGrpSpPr/>
          <p:nvPr/>
        </p:nvGrpSpPr>
        <p:grpSpPr>
          <a:xfrm>
            <a:off x="10539080" y="0"/>
            <a:ext cx="1652920" cy="1699260"/>
            <a:chOff x="5105399" y="0"/>
            <a:chExt cx="1652920" cy="1699260"/>
          </a:xfrm>
        </p:grpSpPr>
        <p:pic>
          <p:nvPicPr>
            <p:cNvPr id="30"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31"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32"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33" name="Group 9"/>
          <p:cNvGrpSpPr/>
          <p:nvPr/>
        </p:nvGrpSpPr>
        <p:grpSpPr>
          <a:xfrm>
            <a:off x="10446950" y="0"/>
            <a:ext cx="1745050" cy="1652322"/>
            <a:chOff x="10446950" y="0"/>
            <a:chExt cx="1745050" cy="1652322"/>
          </a:xfrm>
        </p:grpSpPr>
        <p:pic>
          <p:nvPicPr>
            <p:cNvPr id="34"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35"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36" name="Group 19"/>
          <p:cNvGrpSpPr/>
          <p:nvPr/>
        </p:nvGrpSpPr>
        <p:grpSpPr>
          <a:xfrm>
            <a:off x="10240225" y="0"/>
            <a:ext cx="1951774" cy="1885964"/>
            <a:chOff x="10240225" y="0"/>
            <a:chExt cx="1951774" cy="1885964"/>
          </a:xfrm>
        </p:grpSpPr>
        <p:pic>
          <p:nvPicPr>
            <p:cNvPr id="37"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38"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39"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Clinical indicators for considering a diagnosis of COPD&#10;This slide lists when to consider the diagnosis of COPD and perform spirometry. A list of clinical indicators is given."/>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sp>
        <p:nvSpPr>
          <p:cNvPr id="3" name="Title 2" descr="Proposed taxonomy (etiotypes) for COPD"/>
          <p:cNvSpPr>
            <a:spLocks noGrp="1"/>
          </p:cNvSpPr>
          <p:nvPr>
            <p:ph type="ctrTitle"/>
          </p:nvPr>
        </p:nvSpPr>
        <p:spPr>
          <a:xfrm>
            <a:off x="1524000" y="-2387600"/>
            <a:ext cx="9144000" cy="2387600"/>
          </a:xfrm>
        </p:spPr>
        <p:txBody>
          <a:bodyPr vert="horz" lIns="91440" tIns="45720" rIns="91440" bIns="45720" rtlCol="0" anchor="b">
            <a:normAutofit fontScale="90000"/>
          </a:bodyPr>
          <a:lstStyle/>
          <a:p>
            <a:pPr>
              <a:lnSpc>
                <a:spcPct val="100000"/>
              </a:lnSpc>
            </a:pPr>
            <a:r>
              <a:rPr lang="en-AU" dirty="0">
                <a:latin typeface="+mj-lt"/>
                <a:ea typeface="+mn-ea"/>
                <a:cs typeface="Calibri" panose="020F0502020204030204" pitchFamily="34" charset="0"/>
                <a:sym typeface="Calibri" panose="020F0502020204030204" pitchFamily="34" charset="0"/>
              </a:rPr>
              <a:t>Clinical indicators for considering a diagnosis of COPD</a:t>
            </a:r>
            <a:endParaRPr lang="en-AU" dirty="0">
              <a:latin typeface="+mj-lt"/>
              <a:ea typeface="+mn-ea"/>
              <a:cs typeface="Calibri" panose="020F0502020204030204" pitchFamily="34" charset="0"/>
              <a:sym typeface="Calibri" panose="020F0502020204030204" pitchFamily="34" charset="0"/>
            </a:endParaRPr>
          </a:p>
        </p:txBody>
      </p:sp>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grpSp>
        <p:nvGrpSpPr>
          <p:cNvPr id="47" name="组合 46"/>
          <p:cNvGrpSpPr/>
          <p:nvPr/>
        </p:nvGrpSpPr>
        <p:grpSpPr>
          <a:xfrm>
            <a:off x="2789881" y="1134289"/>
            <a:ext cx="6523285" cy="5088350"/>
            <a:chOff x="2923882" y="948768"/>
            <a:chExt cx="6523285" cy="5088350"/>
          </a:xfrm>
        </p:grpSpPr>
        <p:pic>
          <p:nvPicPr>
            <p:cNvPr id="46" name="图片 45"/>
            <p:cNvPicPr>
              <a:picLocks noChangeAspect="1"/>
            </p:cNvPicPr>
            <p:nvPr/>
          </p:nvPicPr>
          <p:blipFill>
            <a:blip r:embed="rId2"/>
            <a:stretch>
              <a:fillRect/>
            </a:stretch>
          </p:blipFill>
          <p:spPr>
            <a:xfrm>
              <a:off x="2923882" y="948768"/>
              <a:ext cx="6523285" cy="5088350"/>
            </a:xfrm>
            <a:prstGeom prst="rect">
              <a:avLst/>
            </a:prstGeom>
          </p:spPr>
        </p:pic>
        <p:sp>
          <p:nvSpPr>
            <p:cNvPr id="22" name="文本框 21"/>
            <p:cNvSpPr txBox="1"/>
            <p:nvPr/>
          </p:nvSpPr>
          <p:spPr>
            <a:xfrm>
              <a:off x="3211142" y="1185648"/>
              <a:ext cx="5041463" cy="398094"/>
            </a:xfrm>
            <a:prstGeom prst="rect">
              <a:avLst/>
            </a:prstGeom>
            <a:noFill/>
          </p:spPr>
          <p:txBody>
            <a:bodyPr wrap="square" rtlCol="0">
              <a:spAutoFit/>
            </a:bodyPr>
            <a:lstStyle/>
            <a:p>
              <a:r>
                <a:rPr lang="zh-CN" altLang="en-US" sz="2000" b="1" dirty="0">
                  <a:solidFill>
                    <a:srgbClr val="FFFFFF"/>
                  </a:solidFill>
                  <a:cs typeface="Calibri" panose="020F0502020204030204" pitchFamily="34" charset="0"/>
                  <a:sym typeface="Calibri" panose="020F0502020204030204" pitchFamily="34" charset="0"/>
                </a:rPr>
                <a:t>考虑慢阻肺病诊断的临床特征</a:t>
              </a:r>
              <a:endParaRPr lang="zh-CN" altLang="en-US" sz="2000" b="1" dirty="0">
                <a:solidFill>
                  <a:srgbClr val="FFFFFF"/>
                </a:solidFill>
                <a:cs typeface="Calibri" panose="020F0502020204030204" pitchFamily="34" charset="0"/>
                <a:sym typeface="Calibri" panose="020F0502020204030204" pitchFamily="34" charset="0"/>
              </a:endParaRPr>
            </a:p>
          </p:txBody>
        </p:sp>
        <p:sp>
          <p:nvSpPr>
            <p:cNvPr id="23" name="文本框 22"/>
            <p:cNvSpPr txBox="1"/>
            <p:nvPr/>
          </p:nvSpPr>
          <p:spPr>
            <a:xfrm>
              <a:off x="8457451" y="1400567"/>
              <a:ext cx="795241" cy="275603"/>
            </a:xfrm>
            <a:prstGeom prst="rect">
              <a:avLst/>
            </a:prstGeom>
            <a:noFill/>
          </p:spPr>
          <p:txBody>
            <a:bodyPr wrap="square" rtlCol="0">
              <a:spAutoFit/>
            </a:bodyPr>
            <a:lstStyle/>
            <a:p>
              <a:pPr algn="just"/>
              <a:r>
                <a:rPr lang="zh-CN" altLang="en-US" sz="1200" b="1" dirty="0">
                  <a:solidFill>
                    <a:schemeClr val="bg1"/>
                  </a:solidFill>
                  <a:cs typeface="Calibri" panose="020F0502020204030204" pitchFamily="34" charset="0"/>
                  <a:sym typeface="Calibri" panose="020F0502020204030204" pitchFamily="34" charset="0"/>
                </a:rPr>
                <a:t>图 </a:t>
              </a:r>
              <a:r>
                <a:rPr lang="en-US" altLang="zh-CN" sz="1200" b="1" dirty="0">
                  <a:solidFill>
                    <a:schemeClr val="bg1"/>
                  </a:solidFill>
                  <a:cs typeface="Calibri" panose="020F0502020204030204" pitchFamily="34" charset="0"/>
                  <a:sym typeface="Calibri" panose="020F0502020204030204" pitchFamily="34" charset="0"/>
                </a:rPr>
                <a:t>2.1</a:t>
              </a:r>
              <a:endParaRPr lang="zh-CN" altLang="en-US" sz="1200" b="1" dirty="0">
                <a:solidFill>
                  <a:schemeClr val="bg1"/>
                </a:solidFill>
                <a:cs typeface="Calibri" panose="020F0502020204030204" pitchFamily="34" charset="0"/>
                <a:sym typeface="Calibri" panose="020F0502020204030204" pitchFamily="34" charset="0"/>
              </a:endParaRPr>
            </a:p>
          </p:txBody>
        </p:sp>
        <p:sp>
          <p:nvSpPr>
            <p:cNvPr id="24" name="文本框 23"/>
            <p:cNvSpPr txBox="1"/>
            <p:nvPr/>
          </p:nvSpPr>
          <p:spPr>
            <a:xfrm>
              <a:off x="3146887" y="1885964"/>
              <a:ext cx="5809273" cy="638636"/>
            </a:xfrm>
            <a:prstGeom prst="rect">
              <a:avLst/>
            </a:prstGeom>
            <a:noFill/>
          </p:spPr>
          <p:txBody>
            <a:bodyPr wrap="square" rtlCol="0">
              <a:spAutoFit/>
            </a:bodyPr>
            <a:lstStyle/>
            <a:p>
              <a:pPr>
                <a:spcAft>
                  <a:spcPts val="300"/>
                </a:spcAft>
              </a:pPr>
              <a:r>
                <a:rPr lang="zh-CN" altLang="en-US" sz="1100" b="1" dirty="0">
                  <a:solidFill>
                    <a:srgbClr val="1F3661"/>
                  </a:solidFill>
                  <a:cs typeface="Calibri" panose="020F0502020204030204" pitchFamily="34" charset="0"/>
                  <a:sym typeface="Calibri" panose="020F0502020204030204" pitchFamily="34" charset="0"/>
                </a:rPr>
                <a:t>如果存在以下任何临床指征，则考虑慢阻肺病的诊断，并进行肺量计检查：</a:t>
              </a:r>
              <a:endParaRPr lang="zh-CN" altLang="en-US" sz="1100" b="1" dirty="0">
                <a:solidFill>
                  <a:srgbClr val="1F3661"/>
                </a:solidFill>
                <a:cs typeface="Calibri" panose="020F0502020204030204" pitchFamily="34" charset="0"/>
                <a:sym typeface="Calibri" panose="020F0502020204030204" pitchFamily="34" charset="0"/>
              </a:endParaRPr>
            </a:p>
            <a:p>
              <a:pPr>
                <a:spcAft>
                  <a:spcPts val="300"/>
                </a:spcAft>
              </a:pPr>
              <a:r>
                <a:rPr lang="zh-CN" altLang="en-US" sz="1100" dirty="0">
                  <a:solidFill>
                    <a:srgbClr val="1F3661"/>
                  </a:solidFill>
                  <a:cs typeface="Calibri" panose="020F0502020204030204" pitchFamily="34" charset="0"/>
                  <a:sym typeface="Calibri" panose="020F0502020204030204" pitchFamily="34" charset="0"/>
                </a:rPr>
                <a:t>（这些指征本身并非诊断性指标，但存在多个关键指征会增加慢阻肺病诊断的可能性；在任何情况下，都需要进行肺量计检查以确定慢阻肺病的诊断）。</a:t>
              </a:r>
              <a:endParaRPr lang="zh-CN" altLang="en-US" sz="1100" dirty="0">
                <a:solidFill>
                  <a:srgbClr val="1F3661"/>
                </a:solidFill>
                <a:cs typeface="Calibri" panose="020F0502020204030204" pitchFamily="34" charset="0"/>
                <a:sym typeface="Calibri" panose="020F0502020204030204" pitchFamily="34" charset="0"/>
              </a:endParaRPr>
            </a:p>
          </p:txBody>
        </p:sp>
        <p:sp>
          <p:nvSpPr>
            <p:cNvPr id="25" name="文本框 24"/>
            <p:cNvSpPr txBox="1"/>
            <p:nvPr/>
          </p:nvSpPr>
          <p:spPr>
            <a:xfrm>
              <a:off x="3292934" y="2624402"/>
              <a:ext cx="1933670" cy="260292"/>
            </a:xfrm>
            <a:prstGeom prst="rect">
              <a:avLst/>
            </a:prstGeom>
            <a:noFill/>
          </p:spPr>
          <p:txBody>
            <a:bodyPr wrap="square" rtlCol="0">
              <a:spAutoFit/>
            </a:bodyPr>
            <a:lstStyle/>
            <a:p>
              <a:r>
                <a:rPr lang="zh-CN" altLang="en-US" sz="1100" b="1" dirty="0">
                  <a:solidFill>
                    <a:srgbClr val="1F3661"/>
                  </a:solidFill>
                  <a:cs typeface="Calibri" panose="020F0502020204030204" pitchFamily="34" charset="0"/>
                  <a:sym typeface="Calibri" panose="020F0502020204030204" pitchFamily="34" charset="0"/>
                </a:rPr>
                <a:t>存在以下特征的呼吸困难</a:t>
              </a:r>
              <a:endParaRPr lang="zh-CN" altLang="en-US" sz="1100" b="1" dirty="0">
                <a:solidFill>
                  <a:srgbClr val="1F3661"/>
                </a:solidFill>
                <a:cs typeface="Calibri" panose="020F0502020204030204" pitchFamily="34" charset="0"/>
                <a:sym typeface="Calibri" panose="020F0502020204030204" pitchFamily="34" charset="0"/>
              </a:endParaRPr>
            </a:p>
          </p:txBody>
        </p:sp>
        <p:sp>
          <p:nvSpPr>
            <p:cNvPr id="26" name="文本框 25"/>
            <p:cNvSpPr txBox="1"/>
            <p:nvPr/>
          </p:nvSpPr>
          <p:spPr>
            <a:xfrm>
              <a:off x="3292934" y="3360831"/>
              <a:ext cx="1933670" cy="260292"/>
            </a:xfrm>
            <a:prstGeom prst="rect">
              <a:avLst/>
            </a:prstGeom>
            <a:noFill/>
          </p:spPr>
          <p:txBody>
            <a:bodyPr wrap="square" rtlCol="0">
              <a:spAutoFit/>
            </a:bodyPr>
            <a:lstStyle/>
            <a:p>
              <a:r>
                <a:rPr lang="zh-CN" altLang="en-US" sz="1100" b="1" dirty="0">
                  <a:solidFill>
                    <a:srgbClr val="1F3661"/>
                  </a:solidFill>
                  <a:cs typeface="Calibri" panose="020F0502020204030204" pitchFamily="34" charset="0"/>
                  <a:sym typeface="Calibri" panose="020F0502020204030204" pitchFamily="34" charset="0"/>
                </a:rPr>
                <a:t>反复喘鸣</a:t>
              </a:r>
              <a:endParaRPr lang="zh-CN" altLang="en-US" sz="1100" b="1" dirty="0">
                <a:solidFill>
                  <a:srgbClr val="1F3661"/>
                </a:solidFill>
                <a:cs typeface="Calibri" panose="020F0502020204030204" pitchFamily="34" charset="0"/>
                <a:sym typeface="Calibri" panose="020F0502020204030204" pitchFamily="34" charset="0"/>
              </a:endParaRPr>
            </a:p>
          </p:txBody>
        </p:sp>
        <p:sp>
          <p:nvSpPr>
            <p:cNvPr id="27" name="文本框 26"/>
            <p:cNvSpPr txBox="1"/>
            <p:nvPr/>
          </p:nvSpPr>
          <p:spPr>
            <a:xfrm>
              <a:off x="3292934" y="3733209"/>
              <a:ext cx="1933670" cy="260292"/>
            </a:xfrm>
            <a:prstGeom prst="rect">
              <a:avLst/>
            </a:prstGeom>
            <a:noFill/>
          </p:spPr>
          <p:txBody>
            <a:bodyPr wrap="square" rtlCol="0">
              <a:spAutoFit/>
            </a:bodyPr>
            <a:lstStyle/>
            <a:p>
              <a:r>
                <a:rPr lang="zh-CN" altLang="en-US" sz="1100" b="1" dirty="0">
                  <a:solidFill>
                    <a:srgbClr val="1F3661"/>
                  </a:solidFill>
                  <a:cs typeface="Calibri" panose="020F0502020204030204" pitchFamily="34" charset="0"/>
                  <a:sym typeface="Calibri" panose="020F0502020204030204" pitchFamily="34" charset="0"/>
                </a:rPr>
                <a:t>慢性咳嗽</a:t>
              </a:r>
              <a:endParaRPr lang="zh-CN" altLang="en-US" sz="1100" b="1" dirty="0">
                <a:solidFill>
                  <a:srgbClr val="1F3661"/>
                </a:solidFill>
                <a:cs typeface="Calibri" panose="020F0502020204030204" pitchFamily="34" charset="0"/>
                <a:sym typeface="Calibri" panose="020F0502020204030204" pitchFamily="34" charset="0"/>
              </a:endParaRPr>
            </a:p>
          </p:txBody>
        </p:sp>
        <p:sp>
          <p:nvSpPr>
            <p:cNvPr id="28" name="文本框 27"/>
            <p:cNvSpPr txBox="1"/>
            <p:nvPr/>
          </p:nvSpPr>
          <p:spPr>
            <a:xfrm>
              <a:off x="3292934" y="4087242"/>
              <a:ext cx="1933670" cy="261610"/>
            </a:xfrm>
            <a:prstGeom prst="rect">
              <a:avLst/>
            </a:prstGeom>
            <a:noFill/>
          </p:spPr>
          <p:txBody>
            <a:bodyPr wrap="square" rtlCol="0">
              <a:spAutoFit/>
            </a:bodyPr>
            <a:lstStyle/>
            <a:p>
              <a:r>
                <a:rPr lang="zh-CN" altLang="en-US" sz="1100" b="1" dirty="0">
                  <a:solidFill>
                    <a:srgbClr val="1F3661"/>
                  </a:solidFill>
                  <a:cs typeface="Calibri" panose="020F0502020204030204" pitchFamily="34" charset="0"/>
                  <a:sym typeface="Calibri" panose="020F0502020204030204" pitchFamily="34" charset="0"/>
                </a:rPr>
                <a:t>反复发生的下呼吸道感染</a:t>
              </a:r>
              <a:endParaRPr lang="zh-CN" altLang="en-US" sz="1100" b="1" dirty="0">
                <a:solidFill>
                  <a:srgbClr val="1F3661"/>
                </a:solidFill>
                <a:cs typeface="Calibri" panose="020F0502020204030204" pitchFamily="34" charset="0"/>
                <a:sym typeface="Calibri" panose="020F0502020204030204" pitchFamily="34" charset="0"/>
              </a:endParaRPr>
            </a:p>
          </p:txBody>
        </p:sp>
        <p:sp>
          <p:nvSpPr>
            <p:cNvPr id="29" name="文本框 28"/>
            <p:cNvSpPr txBox="1"/>
            <p:nvPr/>
          </p:nvSpPr>
          <p:spPr>
            <a:xfrm>
              <a:off x="3292934" y="4586570"/>
              <a:ext cx="1933670" cy="260292"/>
            </a:xfrm>
            <a:prstGeom prst="rect">
              <a:avLst/>
            </a:prstGeom>
            <a:solidFill>
              <a:srgbClr val="D2D1D6"/>
            </a:solidFill>
          </p:spPr>
          <p:txBody>
            <a:bodyPr wrap="square" rtlCol="0">
              <a:spAutoFit/>
            </a:bodyPr>
            <a:lstStyle/>
            <a:p>
              <a:r>
                <a:rPr lang="zh-CN" altLang="en-US" sz="1100" b="1" dirty="0">
                  <a:solidFill>
                    <a:srgbClr val="1F3661"/>
                  </a:solidFill>
                  <a:cs typeface="Calibri" panose="020F0502020204030204" pitchFamily="34" charset="0"/>
                  <a:sym typeface="Calibri" panose="020F0502020204030204" pitchFamily="34" charset="0"/>
                </a:rPr>
                <a:t>危险因素史</a:t>
              </a:r>
              <a:endParaRPr lang="zh-CN" altLang="en-US" sz="1100" b="1" dirty="0">
                <a:solidFill>
                  <a:srgbClr val="1F3661"/>
                </a:solidFill>
                <a:cs typeface="Calibri" panose="020F0502020204030204" pitchFamily="34" charset="0"/>
                <a:sym typeface="Calibri" panose="020F0502020204030204" pitchFamily="34" charset="0"/>
              </a:endParaRPr>
            </a:p>
          </p:txBody>
        </p:sp>
        <p:sp>
          <p:nvSpPr>
            <p:cNvPr id="30" name="文本框 29"/>
            <p:cNvSpPr txBox="1"/>
            <p:nvPr/>
          </p:nvSpPr>
          <p:spPr>
            <a:xfrm>
              <a:off x="5563313" y="2624402"/>
              <a:ext cx="1558482" cy="707886"/>
            </a:xfrm>
            <a:prstGeom prst="rect">
              <a:avLst/>
            </a:prstGeom>
            <a:noFill/>
          </p:spPr>
          <p:txBody>
            <a:bodyPr wrap="square" rtlCol="0">
              <a:spAutoFit/>
            </a:bodyPr>
            <a:lstStyle/>
            <a:p>
              <a:pPr>
                <a:spcAft>
                  <a:spcPts val="600"/>
                </a:spcAft>
              </a:pPr>
              <a:r>
                <a:rPr lang="zh-CN" altLang="en-US" sz="1000" dirty="0">
                  <a:cs typeface="Calibri" panose="020F0502020204030204" pitchFamily="34" charset="0"/>
                  <a:sym typeface="Calibri" panose="020F0502020204030204" pitchFamily="34" charset="0"/>
                </a:rPr>
                <a:t>随时间进展</a:t>
              </a:r>
              <a:endParaRPr lang="en-US" altLang="zh-CN" sz="1000" dirty="0">
                <a:cs typeface="Calibri" panose="020F0502020204030204" pitchFamily="34" charset="0"/>
                <a:sym typeface="Calibri" panose="020F0502020204030204" pitchFamily="34" charset="0"/>
              </a:endParaRPr>
            </a:p>
            <a:p>
              <a:pPr>
                <a:spcAft>
                  <a:spcPts val="600"/>
                </a:spcAft>
              </a:pPr>
              <a:r>
                <a:rPr lang="zh-CN" altLang="en-US" sz="1000" dirty="0">
                  <a:cs typeface="Calibri" panose="020F0502020204030204" pitchFamily="34" charset="0"/>
                  <a:sym typeface="Calibri" panose="020F0502020204030204" pitchFamily="34" charset="0"/>
                </a:rPr>
                <a:t>运动时加剧</a:t>
              </a:r>
              <a:endParaRPr lang="en-US" altLang="zh-CN" sz="1000" dirty="0">
                <a:cs typeface="Calibri" panose="020F0502020204030204" pitchFamily="34" charset="0"/>
                <a:sym typeface="Calibri" panose="020F0502020204030204" pitchFamily="34" charset="0"/>
              </a:endParaRPr>
            </a:p>
            <a:p>
              <a:pPr>
                <a:spcAft>
                  <a:spcPts val="600"/>
                </a:spcAft>
              </a:pPr>
              <a:r>
                <a:rPr lang="zh-CN" altLang="en-US" sz="1000" dirty="0">
                  <a:cs typeface="Calibri" panose="020F0502020204030204" pitchFamily="34" charset="0"/>
                  <a:sym typeface="Calibri" panose="020F0502020204030204" pitchFamily="34" charset="0"/>
                </a:rPr>
                <a:t>持续存在</a:t>
              </a:r>
              <a:endParaRPr lang="zh-CN" altLang="en-US" sz="1000" dirty="0">
                <a:cs typeface="Calibri" panose="020F0502020204030204" pitchFamily="34" charset="0"/>
                <a:sym typeface="Calibri" panose="020F0502020204030204" pitchFamily="34" charset="0"/>
              </a:endParaRPr>
            </a:p>
          </p:txBody>
        </p:sp>
        <p:sp>
          <p:nvSpPr>
            <p:cNvPr id="31" name="文本框 30"/>
            <p:cNvSpPr txBox="1"/>
            <p:nvPr/>
          </p:nvSpPr>
          <p:spPr>
            <a:xfrm>
              <a:off x="5563313" y="3733209"/>
              <a:ext cx="2712910" cy="244980"/>
            </a:xfrm>
            <a:prstGeom prst="rect">
              <a:avLst/>
            </a:prstGeom>
            <a:noFill/>
          </p:spPr>
          <p:txBody>
            <a:bodyPr wrap="square" rtlCol="0">
              <a:spAutoFit/>
            </a:bodyPr>
            <a:lstStyle/>
            <a:p>
              <a:pPr>
                <a:spcAft>
                  <a:spcPts val="600"/>
                </a:spcAft>
              </a:pPr>
              <a:r>
                <a:rPr lang="zh-CN" altLang="en-US" sz="1000" dirty="0">
                  <a:cs typeface="Calibri" panose="020F0502020204030204" pitchFamily="34" charset="0"/>
                  <a:sym typeface="Calibri" panose="020F0502020204030204" pitchFamily="34" charset="0"/>
                </a:rPr>
                <a:t>可能为间歇性，可能为干咳</a:t>
              </a:r>
              <a:endParaRPr lang="zh-CN" altLang="en-US" sz="1000" dirty="0">
                <a:cs typeface="Calibri" panose="020F0502020204030204" pitchFamily="34" charset="0"/>
                <a:sym typeface="Calibri" panose="020F0502020204030204" pitchFamily="34" charset="0"/>
              </a:endParaRPr>
            </a:p>
          </p:txBody>
        </p:sp>
        <p:sp>
          <p:nvSpPr>
            <p:cNvPr id="32" name="文本框 31"/>
            <p:cNvSpPr txBox="1"/>
            <p:nvPr/>
          </p:nvSpPr>
          <p:spPr>
            <a:xfrm>
              <a:off x="5563313" y="4586570"/>
              <a:ext cx="3679675" cy="1092607"/>
            </a:xfrm>
            <a:prstGeom prst="rect">
              <a:avLst/>
            </a:prstGeom>
            <a:noFill/>
          </p:spPr>
          <p:txBody>
            <a:bodyPr wrap="square" rtlCol="0">
              <a:spAutoFit/>
            </a:bodyPr>
            <a:lstStyle/>
            <a:p>
              <a:pPr>
                <a:spcAft>
                  <a:spcPts val="600"/>
                </a:spcAft>
              </a:pPr>
              <a:r>
                <a:rPr lang="zh-CN" altLang="en-US" sz="1000" dirty="0">
                  <a:cs typeface="Calibri" panose="020F0502020204030204" pitchFamily="34" charset="0"/>
                  <a:sym typeface="Calibri" panose="020F0502020204030204" pitchFamily="34" charset="0"/>
                </a:rPr>
                <a:t>吸烟（包括流行于当地的烟草制品）</a:t>
              </a:r>
              <a:endParaRPr lang="en-US" altLang="zh-CN" sz="1000" dirty="0">
                <a:cs typeface="Calibri" panose="020F0502020204030204" pitchFamily="34" charset="0"/>
                <a:sym typeface="Calibri" panose="020F0502020204030204" pitchFamily="34" charset="0"/>
              </a:endParaRPr>
            </a:p>
            <a:p>
              <a:pPr>
                <a:spcAft>
                  <a:spcPts val="600"/>
                </a:spcAft>
              </a:pPr>
              <a:r>
                <a:rPr lang="zh-CN" altLang="en-US" sz="1000" dirty="0">
                  <a:cs typeface="Calibri" panose="020F0502020204030204" pitchFamily="34" charset="0"/>
                  <a:sym typeface="Calibri" panose="020F0502020204030204" pitchFamily="34" charset="0"/>
                </a:rPr>
                <a:t>家庭烹饪及取暖燃料产生的烟雾</a:t>
              </a:r>
              <a:endParaRPr lang="en-US" altLang="zh-CN" sz="1000" dirty="0">
                <a:cs typeface="Calibri" panose="020F0502020204030204" pitchFamily="34" charset="0"/>
                <a:sym typeface="Calibri" panose="020F0502020204030204" pitchFamily="34" charset="0"/>
              </a:endParaRPr>
            </a:p>
            <a:p>
              <a:pPr>
                <a:spcAft>
                  <a:spcPts val="600"/>
                </a:spcAft>
              </a:pPr>
              <a:r>
                <a:rPr lang="zh-CN" altLang="en-US" sz="1000" dirty="0">
                  <a:cs typeface="Calibri" panose="020F0502020204030204" pitchFamily="34" charset="0"/>
                  <a:sym typeface="Calibri" panose="020F0502020204030204" pitchFamily="34" charset="0"/>
                </a:rPr>
                <a:t>职业粉尘、蒸汽、烟雾、气体和其他化学物质暴露</a:t>
              </a:r>
              <a:endParaRPr lang="en-US" altLang="zh-CN" sz="1000" dirty="0">
                <a:cs typeface="Calibri" panose="020F0502020204030204" pitchFamily="34" charset="0"/>
                <a:sym typeface="Calibri" panose="020F0502020204030204" pitchFamily="34" charset="0"/>
              </a:endParaRPr>
            </a:p>
            <a:p>
              <a:pPr>
                <a:spcAft>
                  <a:spcPts val="600"/>
                </a:spcAft>
              </a:pPr>
              <a:r>
                <a:rPr lang="zh-CN" altLang="en-US" sz="1000" dirty="0">
                  <a:cs typeface="Calibri" panose="020F0502020204030204" pitchFamily="34" charset="0"/>
                  <a:sym typeface="Calibri" panose="020F0502020204030204" pitchFamily="34" charset="0"/>
                </a:rPr>
                <a:t>宿主因素（例如遗传因素、先天性</a:t>
              </a:r>
              <a:r>
                <a:rPr lang="en-US" altLang="zh-CN" sz="1000" dirty="0">
                  <a:cs typeface="Calibri" panose="020F0502020204030204" pitchFamily="34" charset="0"/>
                  <a:sym typeface="Calibri" panose="020F0502020204030204" pitchFamily="34" charset="0"/>
                </a:rPr>
                <a:t>/</a:t>
              </a:r>
              <a:r>
                <a:rPr lang="zh-CN" altLang="en-US" sz="1000" dirty="0">
                  <a:cs typeface="Calibri" panose="020F0502020204030204" pitchFamily="34" charset="0"/>
                  <a:sym typeface="Calibri" panose="020F0502020204030204" pitchFamily="34" charset="0"/>
                </a:rPr>
                <a:t>发育异常、低出生体重、早产、儿童期呼吸道感染等）</a:t>
              </a:r>
              <a:endParaRPr lang="zh-CN" altLang="en-US" sz="1000" dirty="0">
                <a:cs typeface="Calibri" panose="020F0502020204030204" pitchFamily="34" charset="0"/>
                <a:sym typeface="Calibri" panose="020F0502020204030204" pitchFamily="34" charset="0"/>
              </a:endParaRPr>
            </a:p>
          </p:txBody>
        </p:sp>
      </p:grpSp>
      <p:grpSp>
        <p:nvGrpSpPr>
          <p:cNvPr id="2" name="Group 5"/>
          <p:cNvGrpSpPr/>
          <p:nvPr/>
        </p:nvGrpSpPr>
        <p:grpSpPr>
          <a:xfrm>
            <a:off x="10539080" y="0"/>
            <a:ext cx="1652920" cy="1699260"/>
            <a:chOff x="5105399" y="0"/>
            <a:chExt cx="1652920" cy="1699260"/>
          </a:xfrm>
        </p:grpSpPr>
        <p:pic>
          <p:nvPicPr>
            <p:cNvPr id="7"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20"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21"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33" name="Group 9"/>
          <p:cNvGrpSpPr/>
          <p:nvPr/>
        </p:nvGrpSpPr>
        <p:grpSpPr>
          <a:xfrm>
            <a:off x="10446950" y="0"/>
            <a:ext cx="1745050" cy="1652322"/>
            <a:chOff x="10446950" y="0"/>
            <a:chExt cx="1745050" cy="1652322"/>
          </a:xfrm>
        </p:grpSpPr>
        <p:pic>
          <p:nvPicPr>
            <p:cNvPr id="34"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35"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36" name="Group 19"/>
          <p:cNvGrpSpPr/>
          <p:nvPr/>
        </p:nvGrpSpPr>
        <p:grpSpPr>
          <a:xfrm>
            <a:off x="10240225" y="0"/>
            <a:ext cx="1951774" cy="1885964"/>
            <a:chOff x="10240225" y="0"/>
            <a:chExt cx="1951774" cy="1885964"/>
          </a:xfrm>
        </p:grpSpPr>
        <p:pic>
          <p:nvPicPr>
            <p:cNvPr id="37"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38"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39"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Other causes of chronic cough are listed and divided into intrathoracic (including asthma, lung cancer, tuberculosis, bronchiectasis, left heart failure, interstitial lung disease, cystic fibrosis and idiopathic cough) and extrathoracic (including chronic allergic rhinitis, PNDS, UACS, gastroesophageal reflux, medication (eg, ACE inhibitors)."/>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grpSp>
        <p:nvGrpSpPr>
          <p:cNvPr id="5" name="组合 4"/>
          <p:cNvGrpSpPr/>
          <p:nvPr/>
        </p:nvGrpSpPr>
        <p:grpSpPr>
          <a:xfrm>
            <a:off x="2504942" y="1618969"/>
            <a:ext cx="6754341" cy="4011235"/>
            <a:chOff x="2424702" y="1212352"/>
            <a:chExt cx="7524890" cy="4952142"/>
          </a:xfrm>
        </p:grpSpPr>
        <p:pic>
          <p:nvPicPr>
            <p:cNvPr id="21" name="图片 20"/>
            <p:cNvPicPr/>
            <p:nvPr/>
          </p:nvPicPr>
          <p:blipFill>
            <a:blip r:embed="rId2">
              <a:extLst>
                <a:ext uri="{28A0092B-C50C-407E-A947-70E740481C1C}">
                  <a14:useLocalDpi xmlns:a14="http://schemas.microsoft.com/office/drawing/2010/main" val="0"/>
                </a:ext>
              </a:extLst>
            </a:blip>
            <a:srcRect/>
            <a:stretch>
              <a:fillRect/>
            </a:stretch>
          </p:blipFill>
          <p:spPr>
            <a:xfrm>
              <a:off x="2424702" y="1212352"/>
              <a:ext cx="7524890" cy="4952142"/>
            </a:xfrm>
            <a:prstGeom prst="rect">
              <a:avLst/>
            </a:prstGeom>
            <a:noFill/>
          </p:spPr>
        </p:pic>
        <p:sp>
          <p:nvSpPr>
            <p:cNvPr id="22" name="文本框 21"/>
            <p:cNvSpPr txBox="1"/>
            <p:nvPr/>
          </p:nvSpPr>
          <p:spPr>
            <a:xfrm>
              <a:off x="2959627" y="1532717"/>
              <a:ext cx="4991548" cy="455965"/>
            </a:xfrm>
            <a:prstGeom prst="rect">
              <a:avLst/>
            </a:prstGeom>
            <a:noFill/>
          </p:spPr>
          <p:txBody>
            <a:bodyPr wrap="square" rtlCol="0">
              <a:spAutoFit/>
            </a:bodyPr>
            <a:lstStyle/>
            <a:p>
              <a:r>
                <a:rPr lang="zh-CN" altLang="en-US" b="1" dirty="0">
                  <a:solidFill>
                    <a:srgbClr val="FFFFFF"/>
                  </a:solidFill>
                  <a:cs typeface="Calibri" panose="020F0502020204030204" pitchFamily="34" charset="0"/>
                  <a:sym typeface="Calibri" panose="020F0502020204030204" pitchFamily="34" charset="0"/>
                </a:rPr>
                <a:t>慢性咳嗽的其他原因</a:t>
              </a:r>
              <a:endParaRPr lang="zh-CN" altLang="en-US" b="1" dirty="0">
                <a:solidFill>
                  <a:srgbClr val="FFFFFF"/>
                </a:solidFill>
                <a:cs typeface="Calibri" panose="020F0502020204030204" pitchFamily="34" charset="0"/>
                <a:sym typeface="Calibri" panose="020F0502020204030204" pitchFamily="34" charset="0"/>
              </a:endParaRPr>
            </a:p>
          </p:txBody>
        </p:sp>
        <p:sp>
          <p:nvSpPr>
            <p:cNvPr id="23" name="文本框 22"/>
            <p:cNvSpPr txBox="1"/>
            <p:nvPr/>
          </p:nvSpPr>
          <p:spPr>
            <a:xfrm>
              <a:off x="8938666" y="1801048"/>
              <a:ext cx="787367" cy="341974"/>
            </a:xfrm>
            <a:prstGeom prst="rect">
              <a:avLst/>
            </a:prstGeom>
            <a:noFill/>
          </p:spPr>
          <p:txBody>
            <a:bodyPr wrap="square" rtlCol="0">
              <a:spAutoFit/>
            </a:bodyPr>
            <a:lstStyle/>
            <a:p>
              <a:pPr algn="just"/>
              <a:r>
                <a:rPr lang="zh-CN" altLang="en-US" sz="1200" b="1" dirty="0">
                  <a:solidFill>
                    <a:schemeClr val="bg1"/>
                  </a:solidFill>
                  <a:cs typeface="Calibri" panose="020F0502020204030204" pitchFamily="34" charset="0"/>
                  <a:sym typeface="Calibri" panose="020F0502020204030204" pitchFamily="34" charset="0"/>
                </a:rPr>
                <a:t>图 </a:t>
              </a:r>
              <a:r>
                <a:rPr lang="en-US" altLang="zh-CN" sz="1200" b="1" dirty="0">
                  <a:solidFill>
                    <a:schemeClr val="bg1"/>
                  </a:solidFill>
                  <a:cs typeface="Calibri" panose="020F0502020204030204" pitchFamily="34" charset="0"/>
                  <a:sym typeface="Calibri" panose="020F0502020204030204" pitchFamily="34" charset="0"/>
                </a:rPr>
                <a:t>2.2</a:t>
              </a:r>
              <a:endParaRPr lang="zh-CN" altLang="en-US" sz="1200" b="1" dirty="0">
                <a:solidFill>
                  <a:schemeClr val="bg1"/>
                </a:solidFill>
                <a:cs typeface="Calibri" panose="020F0502020204030204" pitchFamily="34" charset="0"/>
                <a:sym typeface="Calibri" panose="020F0502020204030204" pitchFamily="34" charset="0"/>
              </a:endParaRPr>
            </a:p>
          </p:txBody>
        </p:sp>
        <p:sp>
          <p:nvSpPr>
            <p:cNvPr id="24" name="文本框 23"/>
            <p:cNvSpPr txBox="1"/>
            <p:nvPr/>
          </p:nvSpPr>
          <p:spPr>
            <a:xfrm>
              <a:off x="4252325" y="2702867"/>
              <a:ext cx="1724464" cy="341974"/>
            </a:xfrm>
            <a:prstGeom prst="rect">
              <a:avLst/>
            </a:prstGeom>
            <a:noFill/>
          </p:spPr>
          <p:txBody>
            <a:bodyPr wrap="square" rtlCol="0">
              <a:spAutoFit/>
            </a:bodyPr>
            <a:lstStyle/>
            <a:p>
              <a:pPr algn="ctr"/>
              <a:r>
                <a:rPr lang="zh-CN" altLang="en-US" sz="1200" b="1" dirty="0">
                  <a:solidFill>
                    <a:srgbClr val="1F3661"/>
                  </a:solidFill>
                  <a:cs typeface="Calibri" panose="020F0502020204030204" pitchFamily="34" charset="0"/>
                  <a:sym typeface="Calibri" panose="020F0502020204030204" pitchFamily="34" charset="0"/>
                </a:rPr>
                <a:t>胸内</a:t>
              </a:r>
              <a:endParaRPr lang="zh-CN" altLang="en-US" sz="1200" b="1" dirty="0">
                <a:solidFill>
                  <a:srgbClr val="1F3661"/>
                </a:solidFill>
                <a:cs typeface="Calibri" panose="020F0502020204030204" pitchFamily="34" charset="0"/>
                <a:sym typeface="Calibri" panose="020F0502020204030204" pitchFamily="34" charset="0"/>
              </a:endParaRPr>
            </a:p>
          </p:txBody>
        </p:sp>
        <p:sp>
          <p:nvSpPr>
            <p:cNvPr id="25" name="文本框 24"/>
            <p:cNvSpPr txBox="1"/>
            <p:nvPr/>
          </p:nvSpPr>
          <p:spPr>
            <a:xfrm>
              <a:off x="6397170" y="2702866"/>
              <a:ext cx="1724464" cy="341974"/>
            </a:xfrm>
            <a:prstGeom prst="rect">
              <a:avLst/>
            </a:prstGeom>
            <a:noFill/>
          </p:spPr>
          <p:txBody>
            <a:bodyPr wrap="square" rtlCol="0">
              <a:spAutoFit/>
            </a:bodyPr>
            <a:lstStyle/>
            <a:p>
              <a:pPr algn="ctr"/>
              <a:r>
                <a:rPr lang="zh-CN" altLang="en-US" sz="1200" b="1" dirty="0">
                  <a:solidFill>
                    <a:srgbClr val="1F3661"/>
                  </a:solidFill>
                  <a:cs typeface="Calibri" panose="020F0502020204030204" pitchFamily="34" charset="0"/>
                  <a:sym typeface="Calibri" panose="020F0502020204030204" pitchFamily="34" charset="0"/>
                </a:rPr>
                <a:t>胸外</a:t>
              </a:r>
              <a:endParaRPr lang="zh-CN" altLang="en-US" sz="1200" b="1" dirty="0">
                <a:solidFill>
                  <a:srgbClr val="1F3661"/>
                </a:solidFill>
                <a:cs typeface="Calibri" panose="020F0502020204030204" pitchFamily="34" charset="0"/>
                <a:sym typeface="Calibri" panose="020F0502020204030204" pitchFamily="34" charset="0"/>
              </a:endParaRPr>
            </a:p>
          </p:txBody>
        </p:sp>
        <p:sp>
          <p:nvSpPr>
            <p:cNvPr id="26" name="文本框 25"/>
            <p:cNvSpPr txBox="1"/>
            <p:nvPr/>
          </p:nvSpPr>
          <p:spPr>
            <a:xfrm>
              <a:off x="4145389" y="3192216"/>
              <a:ext cx="1724464" cy="2229164"/>
            </a:xfrm>
            <a:prstGeom prst="rect">
              <a:avLst/>
            </a:prstGeom>
            <a:noFill/>
          </p:spPr>
          <p:txBody>
            <a:bodyPr wrap="square" rtlCol="0">
              <a:spAutoFit/>
            </a:bodyPr>
            <a:lstStyle/>
            <a:p>
              <a:pPr marL="88900" indent="-88900">
                <a:spcAft>
                  <a:spcPts val="400"/>
                </a:spcAft>
                <a:buClr>
                  <a:srgbClr val="1F3661"/>
                </a:buClr>
                <a:buSzPct val="150000"/>
                <a:buFont typeface="Arial" panose="020B0604020202020204" pitchFamily="34" charset="0"/>
                <a:buChar char="•"/>
              </a:pPr>
              <a:r>
                <a:rPr lang="zh-CN" altLang="en-US" sz="1100" dirty="0">
                  <a:cs typeface="Calibri" panose="020F0502020204030204" pitchFamily="34" charset="0"/>
                  <a:sym typeface="Calibri" panose="020F0502020204030204" pitchFamily="34" charset="0"/>
                </a:rPr>
                <a:t>哮喘</a:t>
              </a:r>
              <a:endParaRPr lang="en-US" altLang="zh-CN" sz="1100" dirty="0">
                <a:cs typeface="Calibri" panose="020F0502020204030204" pitchFamily="34" charset="0"/>
                <a:sym typeface="Calibri" panose="020F0502020204030204" pitchFamily="34" charset="0"/>
              </a:endParaRPr>
            </a:p>
            <a:p>
              <a:pPr marL="88900" indent="-88900">
                <a:spcAft>
                  <a:spcPts val="400"/>
                </a:spcAft>
                <a:buClr>
                  <a:srgbClr val="1F3661"/>
                </a:buClr>
                <a:buSzPct val="150000"/>
                <a:buFont typeface="Arial" panose="020B0604020202020204" pitchFamily="34" charset="0"/>
                <a:buChar char="•"/>
              </a:pPr>
              <a:r>
                <a:rPr lang="zh-CN" altLang="en-US" sz="1100" dirty="0">
                  <a:cs typeface="Calibri" panose="020F0502020204030204" pitchFamily="34" charset="0"/>
                  <a:sym typeface="Calibri" panose="020F0502020204030204" pitchFamily="34" charset="0"/>
                </a:rPr>
                <a:t>肺癌</a:t>
              </a:r>
              <a:endParaRPr lang="en-US" altLang="zh-CN" sz="1100" dirty="0">
                <a:cs typeface="Calibri" panose="020F0502020204030204" pitchFamily="34" charset="0"/>
                <a:sym typeface="Calibri" panose="020F0502020204030204" pitchFamily="34" charset="0"/>
              </a:endParaRPr>
            </a:p>
            <a:p>
              <a:pPr marL="88900" indent="-88900">
                <a:spcAft>
                  <a:spcPts val="400"/>
                </a:spcAft>
                <a:buClr>
                  <a:srgbClr val="1F3661"/>
                </a:buClr>
                <a:buSzPct val="150000"/>
                <a:buFont typeface="Arial" panose="020B0604020202020204" pitchFamily="34" charset="0"/>
                <a:buChar char="•"/>
              </a:pPr>
              <a:r>
                <a:rPr lang="zh-CN" altLang="en-US" sz="1100" dirty="0">
                  <a:cs typeface="Calibri" panose="020F0502020204030204" pitchFamily="34" charset="0"/>
                  <a:sym typeface="Calibri" panose="020F0502020204030204" pitchFamily="34" charset="0"/>
                </a:rPr>
                <a:t>结核病</a:t>
              </a:r>
              <a:endParaRPr lang="en-US" altLang="zh-CN" sz="1100" dirty="0">
                <a:cs typeface="Calibri" panose="020F0502020204030204" pitchFamily="34" charset="0"/>
                <a:sym typeface="Calibri" panose="020F0502020204030204" pitchFamily="34" charset="0"/>
              </a:endParaRPr>
            </a:p>
            <a:p>
              <a:pPr marL="88900" indent="-88900">
                <a:spcAft>
                  <a:spcPts val="400"/>
                </a:spcAft>
                <a:buClr>
                  <a:srgbClr val="1F3661"/>
                </a:buClr>
                <a:buSzPct val="150000"/>
                <a:buFont typeface="Arial" panose="020B0604020202020204" pitchFamily="34" charset="0"/>
                <a:buChar char="•"/>
              </a:pPr>
              <a:r>
                <a:rPr lang="zh-CN" altLang="en-US" sz="1100" dirty="0">
                  <a:cs typeface="Calibri" panose="020F0502020204030204" pitchFamily="34" charset="0"/>
                  <a:sym typeface="Calibri" panose="020F0502020204030204" pitchFamily="34" charset="0"/>
                </a:rPr>
                <a:t>支气管扩张症</a:t>
              </a:r>
              <a:endParaRPr lang="en-US" altLang="zh-CN" sz="1100" dirty="0">
                <a:cs typeface="Calibri" panose="020F0502020204030204" pitchFamily="34" charset="0"/>
                <a:sym typeface="Calibri" panose="020F0502020204030204" pitchFamily="34" charset="0"/>
              </a:endParaRPr>
            </a:p>
            <a:p>
              <a:pPr marL="88900" indent="-88900">
                <a:spcAft>
                  <a:spcPts val="400"/>
                </a:spcAft>
                <a:buClr>
                  <a:srgbClr val="1F3661"/>
                </a:buClr>
                <a:buSzPct val="150000"/>
                <a:buFont typeface="Arial" panose="020B0604020202020204" pitchFamily="34" charset="0"/>
                <a:buChar char="•"/>
              </a:pPr>
              <a:r>
                <a:rPr lang="zh-CN" altLang="en-US" sz="1100" dirty="0">
                  <a:cs typeface="Calibri" panose="020F0502020204030204" pitchFamily="34" charset="0"/>
                  <a:sym typeface="Calibri" panose="020F0502020204030204" pitchFamily="34" charset="0"/>
                </a:rPr>
                <a:t>左心衰</a:t>
              </a:r>
              <a:endParaRPr lang="en-US" altLang="zh-CN" sz="1100" dirty="0">
                <a:cs typeface="Calibri" panose="020F0502020204030204" pitchFamily="34" charset="0"/>
                <a:sym typeface="Calibri" panose="020F0502020204030204" pitchFamily="34" charset="0"/>
              </a:endParaRPr>
            </a:p>
            <a:p>
              <a:pPr marL="88900" indent="-88900">
                <a:spcAft>
                  <a:spcPts val="400"/>
                </a:spcAft>
                <a:buClr>
                  <a:srgbClr val="1F3661"/>
                </a:buClr>
                <a:buSzPct val="150000"/>
                <a:buFont typeface="Arial" panose="020B0604020202020204" pitchFamily="34" charset="0"/>
                <a:buChar char="•"/>
              </a:pPr>
              <a:r>
                <a:rPr lang="zh-CN" altLang="en-US" sz="1100" dirty="0">
                  <a:cs typeface="Calibri" panose="020F0502020204030204" pitchFamily="34" charset="0"/>
                  <a:sym typeface="Calibri" panose="020F0502020204030204" pitchFamily="34" charset="0"/>
                </a:rPr>
                <a:t>间质性肺疾病</a:t>
              </a:r>
              <a:endParaRPr lang="en-US" altLang="zh-CN" sz="1100" dirty="0">
                <a:cs typeface="Calibri" panose="020F0502020204030204" pitchFamily="34" charset="0"/>
                <a:sym typeface="Calibri" panose="020F0502020204030204" pitchFamily="34" charset="0"/>
              </a:endParaRPr>
            </a:p>
            <a:p>
              <a:pPr marL="88900" indent="-88900">
                <a:spcAft>
                  <a:spcPts val="400"/>
                </a:spcAft>
                <a:buClr>
                  <a:srgbClr val="1F3661"/>
                </a:buClr>
                <a:buSzPct val="150000"/>
                <a:buFont typeface="Arial" panose="020B0604020202020204" pitchFamily="34" charset="0"/>
                <a:buChar char="•"/>
              </a:pPr>
              <a:r>
                <a:rPr lang="zh-CN" altLang="en-US" sz="1100" dirty="0">
                  <a:cs typeface="Calibri" panose="020F0502020204030204" pitchFamily="34" charset="0"/>
                  <a:sym typeface="Calibri" panose="020F0502020204030204" pitchFamily="34" charset="0"/>
                </a:rPr>
                <a:t>囊性纤维化</a:t>
              </a:r>
              <a:endParaRPr lang="en-US" altLang="zh-CN" sz="1100" dirty="0">
                <a:cs typeface="Calibri" panose="020F0502020204030204" pitchFamily="34" charset="0"/>
                <a:sym typeface="Calibri" panose="020F0502020204030204" pitchFamily="34" charset="0"/>
              </a:endParaRPr>
            </a:p>
            <a:p>
              <a:pPr marL="88900" indent="-88900">
                <a:spcAft>
                  <a:spcPts val="400"/>
                </a:spcAft>
                <a:buClr>
                  <a:srgbClr val="1F3661"/>
                </a:buClr>
                <a:buSzPct val="150000"/>
                <a:buFont typeface="Arial" panose="020B0604020202020204" pitchFamily="34" charset="0"/>
                <a:buChar char="•"/>
              </a:pPr>
              <a:r>
                <a:rPr lang="zh-CN" altLang="en-US" sz="1100" dirty="0">
                  <a:cs typeface="Calibri" panose="020F0502020204030204" pitchFamily="34" charset="0"/>
                  <a:sym typeface="Calibri" panose="020F0502020204030204" pitchFamily="34" charset="0"/>
                </a:rPr>
                <a:t>特发性咳嗽</a:t>
              </a:r>
              <a:endParaRPr lang="zh-CN" altLang="en-US" sz="1100" dirty="0">
                <a:cs typeface="Calibri" panose="020F0502020204030204" pitchFamily="34" charset="0"/>
                <a:sym typeface="Calibri" panose="020F0502020204030204" pitchFamily="34" charset="0"/>
              </a:endParaRPr>
            </a:p>
          </p:txBody>
        </p:sp>
        <p:sp>
          <p:nvSpPr>
            <p:cNvPr id="27" name="文本框 26"/>
            <p:cNvSpPr txBox="1"/>
            <p:nvPr/>
          </p:nvSpPr>
          <p:spPr>
            <a:xfrm>
              <a:off x="6273678" y="3192216"/>
              <a:ext cx="1946998" cy="1621210"/>
            </a:xfrm>
            <a:prstGeom prst="rect">
              <a:avLst/>
            </a:prstGeom>
            <a:noFill/>
          </p:spPr>
          <p:txBody>
            <a:bodyPr wrap="square" rtlCol="0">
              <a:spAutoFit/>
            </a:bodyPr>
            <a:lstStyle/>
            <a:p>
              <a:pPr marL="88900" indent="-88900">
                <a:spcAft>
                  <a:spcPts val="400"/>
                </a:spcAft>
                <a:buClr>
                  <a:srgbClr val="E8A900"/>
                </a:buClr>
                <a:buSzPct val="150000"/>
                <a:buFont typeface="Arial" panose="020B0604020202020204" pitchFamily="34" charset="0"/>
                <a:buChar char="•"/>
              </a:pPr>
              <a:r>
                <a:rPr lang="zh-CN" altLang="en-US" sz="1100" dirty="0">
                  <a:cs typeface="Calibri" panose="020F0502020204030204" pitchFamily="34" charset="0"/>
                  <a:sym typeface="Calibri" panose="020F0502020204030204" pitchFamily="34" charset="0"/>
                </a:rPr>
                <a:t>慢性过敏性鼻炎</a:t>
              </a:r>
              <a:endParaRPr lang="en-US" altLang="zh-CN" sz="1100" dirty="0">
                <a:cs typeface="Calibri" panose="020F0502020204030204" pitchFamily="34" charset="0"/>
                <a:sym typeface="Calibri" panose="020F0502020204030204" pitchFamily="34" charset="0"/>
              </a:endParaRPr>
            </a:p>
            <a:p>
              <a:pPr marL="88900" indent="-88900">
                <a:spcAft>
                  <a:spcPts val="400"/>
                </a:spcAft>
                <a:buClr>
                  <a:srgbClr val="E8A900"/>
                </a:buClr>
                <a:buSzPct val="150000"/>
                <a:buFont typeface="Arial" panose="020B0604020202020204" pitchFamily="34" charset="0"/>
                <a:buChar char="•"/>
              </a:pPr>
              <a:r>
                <a:rPr lang="zh-CN" altLang="en-US" sz="1100" dirty="0">
                  <a:cs typeface="Calibri" panose="020F0502020204030204" pitchFamily="34" charset="0"/>
                  <a:sym typeface="Calibri" panose="020F0502020204030204" pitchFamily="34" charset="0"/>
                </a:rPr>
                <a:t>鼻后滴漏综合征（</a:t>
              </a:r>
              <a:r>
                <a:rPr lang="en-US" altLang="zh-CN" sz="1100" dirty="0">
                  <a:cs typeface="Calibri" panose="020F0502020204030204" pitchFamily="34" charset="0"/>
                  <a:sym typeface="Calibri" panose="020F0502020204030204" pitchFamily="34" charset="0"/>
                </a:rPr>
                <a:t>PNDS</a:t>
              </a:r>
              <a:r>
                <a:rPr lang="zh-CN" altLang="en-US" sz="1100" dirty="0">
                  <a:cs typeface="Calibri" panose="020F0502020204030204" pitchFamily="34" charset="0"/>
                  <a:sym typeface="Calibri" panose="020F0502020204030204" pitchFamily="34" charset="0"/>
                </a:rPr>
                <a:t>）</a:t>
              </a:r>
              <a:endParaRPr lang="en-US" altLang="zh-CN" sz="1100" dirty="0">
                <a:cs typeface="Calibri" panose="020F0502020204030204" pitchFamily="34" charset="0"/>
                <a:sym typeface="Calibri" panose="020F0502020204030204" pitchFamily="34" charset="0"/>
              </a:endParaRPr>
            </a:p>
            <a:p>
              <a:pPr marL="88900" indent="-88900">
                <a:spcAft>
                  <a:spcPts val="400"/>
                </a:spcAft>
                <a:buClr>
                  <a:srgbClr val="E8A900"/>
                </a:buClr>
                <a:buSzPct val="150000"/>
                <a:buFont typeface="Arial" panose="020B0604020202020204" pitchFamily="34" charset="0"/>
                <a:buChar char="•"/>
              </a:pPr>
              <a:r>
                <a:rPr lang="zh-CN" altLang="en-US" sz="1100" dirty="0">
                  <a:cs typeface="Calibri" panose="020F0502020204030204" pitchFamily="34" charset="0"/>
                  <a:sym typeface="Calibri" panose="020F0502020204030204" pitchFamily="34" charset="0"/>
                </a:rPr>
                <a:t>上气道咳嗽综合征（</a:t>
              </a:r>
              <a:r>
                <a:rPr lang="en-US" altLang="zh-CN" sz="1100" dirty="0">
                  <a:cs typeface="Calibri" panose="020F0502020204030204" pitchFamily="34" charset="0"/>
                  <a:sym typeface="Calibri" panose="020F0502020204030204" pitchFamily="34" charset="0"/>
                </a:rPr>
                <a:t>UACS</a:t>
              </a:r>
              <a:r>
                <a:rPr lang="zh-CN" altLang="en-US" sz="1100" dirty="0">
                  <a:cs typeface="Calibri" panose="020F0502020204030204" pitchFamily="34" charset="0"/>
                  <a:sym typeface="Calibri" panose="020F0502020204030204" pitchFamily="34" charset="0"/>
                </a:rPr>
                <a:t>）</a:t>
              </a:r>
              <a:endParaRPr lang="en-US" altLang="zh-CN" sz="1100" dirty="0">
                <a:cs typeface="Calibri" panose="020F0502020204030204" pitchFamily="34" charset="0"/>
                <a:sym typeface="Calibri" panose="020F0502020204030204" pitchFamily="34" charset="0"/>
              </a:endParaRPr>
            </a:p>
            <a:p>
              <a:pPr marL="88900" indent="-88900">
                <a:spcAft>
                  <a:spcPts val="400"/>
                </a:spcAft>
                <a:buClr>
                  <a:srgbClr val="E8A900"/>
                </a:buClr>
                <a:buSzPct val="150000"/>
                <a:buFont typeface="Arial" panose="020B0604020202020204" pitchFamily="34" charset="0"/>
                <a:buChar char="•"/>
              </a:pPr>
              <a:r>
                <a:rPr lang="zh-CN" altLang="en-US" sz="1100" dirty="0">
                  <a:cs typeface="Calibri" panose="020F0502020204030204" pitchFamily="34" charset="0"/>
                  <a:sym typeface="Calibri" panose="020F0502020204030204" pitchFamily="34" charset="0"/>
                </a:rPr>
                <a:t>胃食管反流</a:t>
              </a:r>
              <a:endParaRPr lang="en-US" altLang="zh-CN" sz="1100" dirty="0">
                <a:cs typeface="Calibri" panose="020F0502020204030204" pitchFamily="34" charset="0"/>
                <a:sym typeface="Calibri" panose="020F0502020204030204" pitchFamily="34" charset="0"/>
              </a:endParaRPr>
            </a:p>
            <a:p>
              <a:pPr marL="88900" indent="-88900">
                <a:spcAft>
                  <a:spcPts val="400"/>
                </a:spcAft>
                <a:buClr>
                  <a:srgbClr val="E8A900"/>
                </a:buClr>
                <a:buSzPct val="150000"/>
                <a:buFont typeface="Arial" panose="020B0604020202020204" pitchFamily="34" charset="0"/>
                <a:buChar char="•"/>
              </a:pPr>
              <a:r>
                <a:rPr lang="zh-CN" altLang="en-US" sz="1100" dirty="0">
                  <a:cs typeface="Calibri" panose="020F0502020204030204" pitchFamily="34" charset="0"/>
                  <a:sym typeface="Calibri" panose="020F0502020204030204" pitchFamily="34" charset="0"/>
                </a:rPr>
                <a:t>药物（例如</a:t>
              </a:r>
              <a:r>
                <a:rPr lang="en-US" altLang="zh-CN" sz="1100" dirty="0">
                  <a:cs typeface="Calibri" panose="020F0502020204030204" pitchFamily="34" charset="0"/>
                  <a:sym typeface="Calibri" panose="020F0502020204030204" pitchFamily="34" charset="0"/>
                </a:rPr>
                <a:t>ACE</a:t>
              </a:r>
              <a:r>
                <a:rPr lang="zh-CN" altLang="en-US" sz="1100" dirty="0">
                  <a:cs typeface="Calibri" panose="020F0502020204030204" pitchFamily="34" charset="0"/>
                  <a:sym typeface="Calibri" panose="020F0502020204030204" pitchFamily="34" charset="0"/>
                </a:rPr>
                <a:t>抑制剂）</a:t>
              </a:r>
              <a:endParaRPr lang="zh-CN" altLang="en-US" sz="1100" dirty="0">
                <a:cs typeface="Calibri" panose="020F0502020204030204" pitchFamily="34" charset="0"/>
                <a:sym typeface="Calibri" panose="020F0502020204030204" pitchFamily="34" charset="0"/>
              </a:endParaRPr>
            </a:p>
          </p:txBody>
        </p:sp>
      </p:grpSp>
      <p:sp>
        <p:nvSpPr>
          <p:cNvPr id="8" name="Title 7"/>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cs typeface="Calibri" panose="020F0502020204030204" pitchFamily="34" charset="0"/>
                <a:sym typeface="Calibri" panose="020F0502020204030204" pitchFamily="34" charset="0"/>
              </a:rPr>
              <a:t>Other causes of chronic cough</a:t>
            </a:r>
            <a:endParaRPr lang="en-AU" dirty="0">
              <a:latin typeface="+mj-lt"/>
              <a:ea typeface="+mn-ea"/>
              <a:cs typeface="Calibri" panose="020F0502020204030204" pitchFamily="34" charset="0"/>
              <a:sym typeface="Calibri" panose="020F0502020204030204" pitchFamily="34" charset="0"/>
            </a:endParaRPr>
          </a:p>
        </p:txBody>
      </p:sp>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grpSp>
        <p:nvGrpSpPr>
          <p:cNvPr id="2" name="Group 5"/>
          <p:cNvGrpSpPr/>
          <p:nvPr/>
        </p:nvGrpSpPr>
        <p:grpSpPr>
          <a:xfrm>
            <a:off x="10539080" y="0"/>
            <a:ext cx="1652920" cy="1699260"/>
            <a:chOff x="5105399" y="0"/>
            <a:chExt cx="1652920" cy="1699260"/>
          </a:xfrm>
        </p:grpSpPr>
        <p:pic>
          <p:nvPicPr>
            <p:cNvPr id="20"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28"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29"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30" name="Group 9"/>
          <p:cNvGrpSpPr/>
          <p:nvPr/>
        </p:nvGrpSpPr>
        <p:grpSpPr>
          <a:xfrm>
            <a:off x="10446950" y="0"/>
            <a:ext cx="1745050" cy="1652322"/>
            <a:chOff x="10446950" y="0"/>
            <a:chExt cx="1745050" cy="1652322"/>
          </a:xfrm>
        </p:grpSpPr>
        <p:pic>
          <p:nvPicPr>
            <p:cNvPr id="31"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32"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33" name="Group 19"/>
          <p:cNvGrpSpPr/>
          <p:nvPr/>
        </p:nvGrpSpPr>
        <p:grpSpPr>
          <a:xfrm>
            <a:off x="10240225" y="0"/>
            <a:ext cx="1951774" cy="1885964"/>
            <a:chOff x="10240225" y="0"/>
            <a:chExt cx="1951774" cy="1885964"/>
          </a:xfrm>
        </p:grpSpPr>
        <p:pic>
          <p:nvPicPr>
            <p:cNvPr id="34"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35"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36"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This slide outlines the Differential diagnosis of COPD. For each diagnosis suggestive features are listed.&#10;COPD, asthma, congestive heart failure, bronchiectasis, tuberculosis, obliterative bronchiolitis and diffuse panbronciolitis are listed as potential diagnoses."/>
          <p:cNvPicPr>
            <a:picLocks noChangeAspect="1"/>
          </p:cNvPicPr>
          <p:nvPr/>
        </p:nvPicPr>
        <p:blipFill rotWithShape="1">
          <a:blip r:embed="rId1"/>
          <a:srcRect t="31360" r="78109" b="32786"/>
          <a:stretch>
            <a:fillRect/>
          </a:stretch>
        </p:blipFill>
        <p:spPr>
          <a:xfrm rot="5400000">
            <a:off x="2667000" y="-2667000"/>
            <a:ext cx="6858000" cy="12192000"/>
          </a:xfrm>
          <a:prstGeom prst="rect">
            <a:avLst/>
          </a:prstGeom>
        </p:spPr>
      </p:pic>
      <p:sp>
        <p:nvSpPr>
          <p:cNvPr id="5" name="Title 4"/>
          <p:cNvSpPr>
            <a:spLocks noGrp="1"/>
          </p:cNvSpPr>
          <p:nvPr>
            <p:ph type="ctrTitle"/>
          </p:nvPr>
        </p:nvSpPr>
        <p:spPr>
          <a:xfrm>
            <a:off x="1524000" y="-2387600"/>
            <a:ext cx="9144000" cy="2387600"/>
          </a:xfrm>
        </p:spPr>
        <p:txBody>
          <a:bodyPr vert="horz" lIns="91440" tIns="45720" rIns="91440" bIns="45720" rtlCol="0" anchor="b">
            <a:normAutofit/>
          </a:bodyPr>
          <a:lstStyle/>
          <a:p>
            <a:pPr>
              <a:lnSpc>
                <a:spcPct val="100000"/>
              </a:lnSpc>
            </a:pPr>
            <a:r>
              <a:rPr lang="en-AU" dirty="0">
                <a:latin typeface="+mj-lt"/>
                <a:ea typeface="+mn-ea"/>
                <a:cs typeface="Calibri" panose="020F0502020204030204" pitchFamily="34" charset="0"/>
                <a:sym typeface="Calibri" panose="020F0502020204030204" pitchFamily="34" charset="0"/>
              </a:rPr>
              <a:t>Differential diagnosis of COPD</a:t>
            </a:r>
            <a:endParaRPr lang="en-AU" dirty="0">
              <a:latin typeface="+mj-lt"/>
              <a:ea typeface="+mn-ea"/>
              <a:cs typeface="Calibri" panose="020F0502020204030204" pitchFamily="34" charset="0"/>
              <a:sym typeface="Calibri" panose="020F0502020204030204" pitchFamily="34" charset="0"/>
            </a:endParaRPr>
          </a:p>
        </p:txBody>
      </p:sp>
      <p:pic>
        <p:nvPicPr>
          <p:cNvPr id="13" name="Picture 12"/>
          <p:cNvPicPr>
            <a:picLocks noChangeAspect="1"/>
          </p:cNvPicPr>
          <p:nvPr/>
        </p:nvPicPr>
        <p:blipFill rotWithShape="1">
          <a:blip r:embed="rId1"/>
          <a:srcRect l="15567" t="31307" r="22143" b="23304"/>
          <a:stretch>
            <a:fillRect/>
          </a:stretch>
        </p:blipFill>
        <p:spPr>
          <a:xfrm>
            <a:off x="156595" y="5243810"/>
            <a:ext cx="1767841" cy="1614190"/>
          </a:xfrm>
          <a:prstGeom prst="rect">
            <a:avLst/>
          </a:prstGeom>
        </p:spPr>
      </p:pic>
      <p:sp>
        <p:nvSpPr>
          <p:cNvPr id="19" name="Footer Placeholder 1"/>
          <p:cNvSpPr>
            <a:spLocks noGrp="1"/>
          </p:cNvSpPr>
          <p:nvPr>
            <p:ph type="ftr" sz="quarter" idx="11"/>
          </p:nvPr>
        </p:nvSpPr>
        <p:spPr>
          <a:xfrm>
            <a:off x="2982931" y="6551497"/>
            <a:ext cx="6137187" cy="365125"/>
          </a:xfrm>
        </p:spPr>
        <p:txBody>
          <a:bodyPr/>
          <a:lstStyle/>
          <a:p>
            <a:r>
              <a:rPr lang="en-US" altLang="zh-CN" sz="1000"/>
              <a:t>© 2025</a:t>
            </a:r>
            <a:r>
              <a:rPr lang="zh-CN" altLang="en-US" sz="1000"/>
              <a:t>、</a:t>
            </a:r>
            <a:r>
              <a:rPr lang="en-US" altLang="zh-CN" sz="1000"/>
              <a:t>2026</a:t>
            </a:r>
            <a:r>
              <a:rPr lang="zh-CN" altLang="en-US" sz="1000"/>
              <a:t>慢性阻塞性肺疾病全球倡议</a:t>
            </a:r>
            <a:endParaRPr lang="zh-CN" altLang="en-US" sz="1000" dirty="0"/>
          </a:p>
        </p:txBody>
      </p:sp>
      <p:grpSp>
        <p:nvGrpSpPr>
          <p:cNvPr id="20" name="组合 19"/>
          <p:cNvGrpSpPr/>
          <p:nvPr/>
        </p:nvGrpSpPr>
        <p:grpSpPr>
          <a:xfrm>
            <a:off x="3352477" y="52144"/>
            <a:ext cx="5634990" cy="6677511"/>
            <a:chOff x="2857500" y="-407670"/>
            <a:chExt cx="6477000" cy="7673340"/>
          </a:xfrm>
        </p:grpSpPr>
        <p:pic>
          <p:nvPicPr>
            <p:cNvPr id="21" name="image18.png"/>
            <p:cNvPicPr/>
            <p:nvPr/>
          </p:nvPicPr>
          <p:blipFill>
            <a:blip r:embed="rId2">
              <a:extLst>
                <a:ext uri="{28A0092B-C50C-407E-A947-70E740481C1C}">
                  <a14:useLocalDpi xmlns:a14="http://schemas.microsoft.com/office/drawing/2010/main" val="0"/>
                </a:ext>
              </a:extLst>
            </a:blip>
            <a:stretch>
              <a:fillRect/>
            </a:stretch>
          </p:blipFill>
          <p:spPr>
            <a:xfrm>
              <a:off x="2857500" y="-407670"/>
              <a:ext cx="6477000" cy="7673340"/>
            </a:xfrm>
            <a:prstGeom prst="rect">
              <a:avLst/>
            </a:prstGeom>
          </p:spPr>
        </p:pic>
        <p:sp>
          <p:nvSpPr>
            <p:cNvPr id="22" name="文本框 21"/>
            <p:cNvSpPr txBox="1"/>
            <p:nvPr/>
          </p:nvSpPr>
          <p:spPr>
            <a:xfrm>
              <a:off x="3195946" y="-169277"/>
              <a:ext cx="2676370" cy="353676"/>
            </a:xfrm>
            <a:prstGeom prst="rect">
              <a:avLst/>
            </a:prstGeom>
            <a:noFill/>
          </p:spPr>
          <p:txBody>
            <a:bodyPr wrap="square" rtlCol="0">
              <a:spAutoFit/>
            </a:bodyPr>
            <a:lstStyle/>
            <a:p>
              <a:r>
                <a:rPr lang="zh-CN" altLang="en-US" sz="1400" b="1" dirty="0">
                  <a:solidFill>
                    <a:srgbClr val="FFFFFF"/>
                  </a:solidFill>
                  <a:cs typeface="Calibri" panose="020F0502020204030204" pitchFamily="34" charset="0"/>
                  <a:sym typeface="Calibri" panose="020F0502020204030204" pitchFamily="34" charset="0"/>
                </a:rPr>
                <a:t>慢阻肺病的鉴别诊断</a:t>
              </a:r>
              <a:endParaRPr lang="zh-CN" altLang="en-US" sz="1400" b="1" dirty="0">
                <a:solidFill>
                  <a:srgbClr val="FFFFFF"/>
                </a:solidFill>
                <a:cs typeface="Calibri" panose="020F0502020204030204" pitchFamily="34" charset="0"/>
                <a:sym typeface="Calibri" panose="020F0502020204030204" pitchFamily="34" charset="0"/>
              </a:endParaRPr>
            </a:p>
          </p:txBody>
        </p:sp>
        <p:sp>
          <p:nvSpPr>
            <p:cNvPr id="23" name="文本框 22"/>
            <p:cNvSpPr txBox="1"/>
            <p:nvPr/>
          </p:nvSpPr>
          <p:spPr>
            <a:xfrm>
              <a:off x="8386115" y="55642"/>
              <a:ext cx="787367" cy="282940"/>
            </a:xfrm>
            <a:prstGeom prst="rect">
              <a:avLst/>
            </a:prstGeom>
            <a:noFill/>
          </p:spPr>
          <p:txBody>
            <a:bodyPr wrap="square" rtlCol="0">
              <a:spAutoFit/>
            </a:bodyPr>
            <a:lstStyle/>
            <a:p>
              <a:pPr algn="just"/>
              <a:r>
                <a:rPr lang="zh-CN" altLang="en-US" sz="1000" b="1" dirty="0">
                  <a:solidFill>
                    <a:schemeClr val="bg1"/>
                  </a:solidFill>
                  <a:cs typeface="Calibri" panose="020F0502020204030204" pitchFamily="34" charset="0"/>
                  <a:sym typeface="Calibri" panose="020F0502020204030204" pitchFamily="34" charset="0"/>
                </a:rPr>
                <a:t>图 </a:t>
              </a:r>
              <a:r>
                <a:rPr lang="en-US" altLang="zh-CN" sz="1000" b="1" dirty="0">
                  <a:solidFill>
                    <a:schemeClr val="bg1"/>
                  </a:solidFill>
                  <a:cs typeface="Calibri" panose="020F0502020204030204" pitchFamily="34" charset="0"/>
                  <a:sym typeface="Calibri" panose="020F0502020204030204" pitchFamily="34" charset="0"/>
                </a:rPr>
                <a:t>2.3</a:t>
              </a:r>
              <a:endParaRPr lang="zh-CN" altLang="en-US" sz="1000" b="1" dirty="0">
                <a:solidFill>
                  <a:schemeClr val="bg1"/>
                </a:solidFill>
                <a:cs typeface="Calibri" panose="020F0502020204030204" pitchFamily="34" charset="0"/>
                <a:sym typeface="Calibri" panose="020F0502020204030204" pitchFamily="34" charset="0"/>
              </a:endParaRPr>
            </a:p>
          </p:txBody>
        </p:sp>
        <p:sp>
          <p:nvSpPr>
            <p:cNvPr id="24" name="文本框 23"/>
            <p:cNvSpPr txBox="1"/>
            <p:nvPr/>
          </p:nvSpPr>
          <p:spPr>
            <a:xfrm>
              <a:off x="3306975" y="535499"/>
              <a:ext cx="1028700" cy="194522"/>
            </a:xfrm>
            <a:prstGeom prst="rect">
              <a:avLst/>
            </a:prstGeom>
            <a:noFill/>
          </p:spPr>
          <p:txBody>
            <a:bodyPr wrap="square" lIns="0" tIns="0" rIns="0" bIns="0" rtlCol="0">
              <a:spAutoFit/>
            </a:bodyPr>
            <a:lstStyle/>
            <a:p>
              <a:r>
                <a:rPr lang="zh-CN" altLang="en-US" sz="1100" b="1" dirty="0">
                  <a:solidFill>
                    <a:srgbClr val="1F3661"/>
                  </a:solidFill>
                  <a:cs typeface="Calibri" panose="020F0502020204030204" pitchFamily="34" charset="0"/>
                  <a:sym typeface="Calibri" panose="020F0502020204030204" pitchFamily="34" charset="0"/>
                </a:rPr>
                <a:t>诊断</a:t>
              </a:r>
              <a:endParaRPr lang="zh-CN" altLang="en-US" sz="1100" b="1" dirty="0">
                <a:solidFill>
                  <a:srgbClr val="1F3661"/>
                </a:solidFill>
                <a:cs typeface="Calibri" panose="020F0502020204030204" pitchFamily="34" charset="0"/>
                <a:sym typeface="Calibri" panose="020F0502020204030204" pitchFamily="34" charset="0"/>
              </a:endParaRPr>
            </a:p>
          </p:txBody>
        </p:sp>
        <p:sp>
          <p:nvSpPr>
            <p:cNvPr id="25" name="文本框 24"/>
            <p:cNvSpPr txBox="1"/>
            <p:nvPr/>
          </p:nvSpPr>
          <p:spPr>
            <a:xfrm>
              <a:off x="3306975" y="847948"/>
              <a:ext cx="1063869" cy="282940"/>
            </a:xfrm>
            <a:prstGeom prst="rect">
              <a:avLst/>
            </a:prstGeom>
            <a:noFill/>
          </p:spPr>
          <p:txBody>
            <a:bodyPr wrap="square" lIns="0" rIns="0" rtlCol="0">
              <a:spAutoFit/>
            </a:bodyPr>
            <a:lstStyle/>
            <a:p>
              <a:r>
                <a:rPr lang="zh-CN" altLang="en-US" sz="1000" b="1" dirty="0">
                  <a:solidFill>
                    <a:srgbClr val="1F3661"/>
                  </a:solidFill>
                  <a:cs typeface="Calibri" panose="020F0502020204030204" pitchFamily="34" charset="0"/>
                  <a:sym typeface="Calibri" panose="020F0502020204030204" pitchFamily="34" charset="0"/>
                </a:rPr>
                <a:t>慢阻肺病</a:t>
              </a:r>
              <a:endParaRPr lang="zh-CN" altLang="en-US" sz="1000" b="1" dirty="0">
                <a:solidFill>
                  <a:srgbClr val="1F3661"/>
                </a:solidFill>
                <a:cs typeface="Calibri" panose="020F0502020204030204" pitchFamily="34" charset="0"/>
                <a:sym typeface="Calibri" panose="020F0502020204030204" pitchFamily="34" charset="0"/>
              </a:endParaRPr>
            </a:p>
          </p:txBody>
        </p:sp>
        <p:sp>
          <p:nvSpPr>
            <p:cNvPr id="26" name="文本框 25"/>
            <p:cNvSpPr txBox="1"/>
            <p:nvPr/>
          </p:nvSpPr>
          <p:spPr>
            <a:xfrm>
              <a:off x="3306975" y="1308315"/>
              <a:ext cx="1063869" cy="282940"/>
            </a:xfrm>
            <a:prstGeom prst="rect">
              <a:avLst/>
            </a:prstGeom>
            <a:noFill/>
          </p:spPr>
          <p:txBody>
            <a:bodyPr wrap="square" lIns="0" rIns="0" rtlCol="0">
              <a:spAutoFit/>
            </a:bodyPr>
            <a:lstStyle/>
            <a:p>
              <a:r>
                <a:rPr lang="zh-CN" altLang="en-US" sz="1000" b="1" dirty="0">
                  <a:solidFill>
                    <a:srgbClr val="1F3661"/>
                  </a:solidFill>
                  <a:cs typeface="Calibri" panose="020F0502020204030204" pitchFamily="34" charset="0"/>
                  <a:sym typeface="Calibri" panose="020F0502020204030204" pitchFamily="34" charset="0"/>
                </a:rPr>
                <a:t>哮喘</a:t>
              </a:r>
              <a:endParaRPr lang="zh-CN" altLang="en-US" sz="1000" b="1" dirty="0">
                <a:solidFill>
                  <a:srgbClr val="1F3661"/>
                </a:solidFill>
                <a:cs typeface="Calibri" panose="020F0502020204030204" pitchFamily="34" charset="0"/>
                <a:sym typeface="Calibri" panose="020F0502020204030204" pitchFamily="34" charset="0"/>
              </a:endParaRPr>
            </a:p>
          </p:txBody>
        </p:sp>
        <p:sp>
          <p:nvSpPr>
            <p:cNvPr id="27" name="文本框 26"/>
            <p:cNvSpPr txBox="1"/>
            <p:nvPr/>
          </p:nvSpPr>
          <p:spPr>
            <a:xfrm>
              <a:off x="3306975" y="2607741"/>
              <a:ext cx="1152524" cy="291783"/>
            </a:xfrm>
            <a:prstGeom prst="rect">
              <a:avLst/>
            </a:prstGeom>
            <a:noFill/>
          </p:spPr>
          <p:txBody>
            <a:bodyPr wrap="square" lIns="0" rIns="0" rtlCol="0">
              <a:spAutoFit/>
            </a:bodyPr>
            <a:lstStyle/>
            <a:p>
              <a:r>
                <a:rPr lang="zh-CN" altLang="en-US" sz="1000" b="1" dirty="0">
                  <a:solidFill>
                    <a:srgbClr val="1F3661"/>
                  </a:solidFill>
                  <a:cs typeface="Calibri" panose="020F0502020204030204" pitchFamily="34" charset="0"/>
                  <a:sym typeface="Calibri" panose="020F0502020204030204" pitchFamily="34" charset="0"/>
                </a:rPr>
                <a:t>充血性心力衰竭</a:t>
              </a:r>
              <a:endParaRPr lang="zh-CN" altLang="en-US" sz="1000" b="1" dirty="0">
                <a:solidFill>
                  <a:srgbClr val="1F3661"/>
                </a:solidFill>
                <a:cs typeface="Calibri" panose="020F0502020204030204" pitchFamily="34" charset="0"/>
                <a:sym typeface="Calibri" panose="020F0502020204030204" pitchFamily="34" charset="0"/>
              </a:endParaRPr>
            </a:p>
          </p:txBody>
        </p:sp>
        <p:sp>
          <p:nvSpPr>
            <p:cNvPr id="28" name="文本框 27"/>
            <p:cNvSpPr txBox="1"/>
            <p:nvPr/>
          </p:nvSpPr>
          <p:spPr>
            <a:xfrm>
              <a:off x="3306975" y="3098724"/>
              <a:ext cx="1063869" cy="282940"/>
            </a:xfrm>
            <a:prstGeom prst="rect">
              <a:avLst/>
            </a:prstGeom>
            <a:noFill/>
          </p:spPr>
          <p:txBody>
            <a:bodyPr wrap="square" lIns="0" rIns="0" rtlCol="0">
              <a:spAutoFit/>
            </a:bodyPr>
            <a:lstStyle/>
            <a:p>
              <a:r>
                <a:rPr lang="zh-CN" altLang="en-US" sz="1000" b="1" dirty="0">
                  <a:solidFill>
                    <a:srgbClr val="1F3661"/>
                  </a:solidFill>
                  <a:cs typeface="Calibri" panose="020F0502020204030204" pitchFamily="34" charset="0"/>
                  <a:sym typeface="Calibri" panose="020F0502020204030204" pitchFamily="34" charset="0"/>
                </a:rPr>
                <a:t>支气管扩张症</a:t>
              </a:r>
              <a:endParaRPr lang="zh-CN" altLang="en-US" sz="1000" b="1" dirty="0">
                <a:solidFill>
                  <a:srgbClr val="1F3661"/>
                </a:solidFill>
                <a:cs typeface="Calibri" panose="020F0502020204030204" pitchFamily="34" charset="0"/>
                <a:sym typeface="Calibri" panose="020F0502020204030204" pitchFamily="34" charset="0"/>
              </a:endParaRPr>
            </a:p>
          </p:txBody>
        </p:sp>
        <p:sp>
          <p:nvSpPr>
            <p:cNvPr id="29" name="文本框 28"/>
            <p:cNvSpPr txBox="1"/>
            <p:nvPr/>
          </p:nvSpPr>
          <p:spPr>
            <a:xfrm>
              <a:off x="3306975" y="3784264"/>
              <a:ext cx="1063869" cy="282940"/>
            </a:xfrm>
            <a:prstGeom prst="rect">
              <a:avLst/>
            </a:prstGeom>
            <a:noFill/>
          </p:spPr>
          <p:txBody>
            <a:bodyPr wrap="square" lIns="0" rIns="0" rtlCol="0">
              <a:spAutoFit/>
            </a:bodyPr>
            <a:lstStyle/>
            <a:p>
              <a:r>
                <a:rPr lang="zh-CN" altLang="en-US" sz="1000" b="1" dirty="0">
                  <a:solidFill>
                    <a:srgbClr val="1F3661"/>
                  </a:solidFill>
                  <a:cs typeface="Calibri" panose="020F0502020204030204" pitchFamily="34" charset="0"/>
                  <a:sym typeface="Calibri" panose="020F0502020204030204" pitchFamily="34" charset="0"/>
                </a:rPr>
                <a:t>结核病</a:t>
              </a:r>
              <a:endParaRPr lang="zh-CN" altLang="en-US" sz="1000" b="1" dirty="0">
                <a:solidFill>
                  <a:srgbClr val="1F3661"/>
                </a:solidFill>
                <a:cs typeface="Calibri" panose="020F0502020204030204" pitchFamily="34" charset="0"/>
                <a:sym typeface="Calibri" panose="020F0502020204030204" pitchFamily="34" charset="0"/>
              </a:endParaRPr>
            </a:p>
          </p:txBody>
        </p:sp>
        <p:sp>
          <p:nvSpPr>
            <p:cNvPr id="30" name="文本框 29"/>
            <p:cNvSpPr txBox="1"/>
            <p:nvPr/>
          </p:nvSpPr>
          <p:spPr>
            <a:xfrm>
              <a:off x="3306975" y="4689690"/>
              <a:ext cx="1142111" cy="459779"/>
            </a:xfrm>
            <a:prstGeom prst="rect">
              <a:avLst/>
            </a:prstGeom>
            <a:noFill/>
          </p:spPr>
          <p:txBody>
            <a:bodyPr wrap="square" lIns="0" rIns="0" rtlCol="0">
              <a:spAutoFit/>
            </a:bodyPr>
            <a:lstStyle/>
            <a:p>
              <a:r>
                <a:rPr lang="zh-CN" altLang="en-US" sz="1000" b="1" dirty="0">
                  <a:solidFill>
                    <a:srgbClr val="1F3661"/>
                  </a:solidFill>
                  <a:cs typeface="Calibri" panose="020F0502020204030204" pitchFamily="34" charset="0"/>
                  <a:sym typeface="Calibri" panose="020F0502020204030204" pitchFamily="34" charset="0"/>
                </a:rPr>
                <a:t>闭塞性细支气管炎</a:t>
              </a:r>
              <a:endParaRPr lang="zh-CN" altLang="en-US" sz="1000" b="1" dirty="0">
                <a:solidFill>
                  <a:srgbClr val="1F3661"/>
                </a:solidFill>
                <a:cs typeface="Calibri" panose="020F0502020204030204" pitchFamily="34" charset="0"/>
                <a:sym typeface="Calibri" panose="020F0502020204030204" pitchFamily="34" charset="0"/>
              </a:endParaRPr>
            </a:p>
          </p:txBody>
        </p:sp>
        <p:sp>
          <p:nvSpPr>
            <p:cNvPr id="31" name="文本框 30"/>
            <p:cNvSpPr txBox="1"/>
            <p:nvPr/>
          </p:nvSpPr>
          <p:spPr>
            <a:xfrm>
              <a:off x="3306975" y="5401249"/>
              <a:ext cx="995876" cy="459779"/>
            </a:xfrm>
            <a:prstGeom prst="rect">
              <a:avLst/>
            </a:prstGeom>
            <a:noFill/>
          </p:spPr>
          <p:txBody>
            <a:bodyPr wrap="square" lIns="0" rIns="0" rtlCol="0">
              <a:spAutoFit/>
            </a:bodyPr>
            <a:lstStyle/>
            <a:p>
              <a:r>
                <a:rPr lang="zh-CN" altLang="en-US" sz="1000" b="1" dirty="0">
                  <a:solidFill>
                    <a:srgbClr val="1F3661"/>
                  </a:solidFill>
                  <a:cs typeface="Calibri" panose="020F0502020204030204" pitchFamily="34" charset="0"/>
                  <a:sym typeface="Calibri" panose="020F0502020204030204" pitchFamily="34" charset="0"/>
                </a:rPr>
                <a:t>弥漫性泛细支气管炎</a:t>
              </a:r>
              <a:endParaRPr lang="zh-CN" altLang="en-US" sz="1000" b="1" dirty="0">
                <a:solidFill>
                  <a:srgbClr val="1F3661"/>
                </a:solidFill>
                <a:cs typeface="Calibri" panose="020F0502020204030204" pitchFamily="34" charset="0"/>
                <a:sym typeface="Calibri" panose="020F0502020204030204" pitchFamily="34" charset="0"/>
              </a:endParaRPr>
            </a:p>
          </p:txBody>
        </p:sp>
        <p:sp>
          <p:nvSpPr>
            <p:cNvPr id="32" name="文本框 31"/>
            <p:cNvSpPr txBox="1"/>
            <p:nvPr/>
          </p:nvSpPr>
          <p:spPr>
            <a:xfrm>
              <a:off x="4659871" y="535499"/>
              <a:ext cx="1325497" cy="300624"/>
            </a:xfrm>
            <a:prstGeom prst="rect">
              <a:avLst/>
            </a:prstGeom>
            <a:noFill/>
          </p:spPr>
          <p:txBody>
            <a:bodyPr wrap="square" rtlCol="0">
              <a:spAutoFit/>
            </a:bodyPr>
            <a:lstStyle/>
            <a:p>
              <a:r>
                <a:rPr lang="zh-CN" altLang="en-US" sz="1100" b="1" dirty="0">
                  <a:solidFill>
                    <a:srgbClr val="1F3661"/>
                  </a:solidFill>
                  <a:cs typeface="Calibri" panose="020F0502020204030204" pitchFamily="34" charset="0"/>
                  <a:sym typeface="Calibri" panose="020F0502020204030204" pitchFamily="34" charset="0"/>
                </a:rPr>
                <a:t>特征提示</a:t>
              </a:r>
              <a:endParaRPr lang="zh-CN" altLang="en-US" sz="1100" b="1" dirty="0">
                <a:solidFill>
                  <a:srgbClr val="1F3661"/>
                </a:solidFill>
                <a:cs typeface="Calibri" panose="020F0502020204030204" pitchFamily="34" charset="0"/>
                <a:sym typeface="Calibri" panose="020F0502020204030204" pitchFamily="34" charset="0"/>
              </a:endParaRPr>
            </a:p>
          </p:txBody>
        </p:sp>
        <p:sp>
          <p:nvSpPr>
            <p:cNvPr id="33" name="文本框 32"/>
            <p:cNvSpPr txBox="1"/>
            <p:nvPr/>
          </p:nvSpPr>
          <p:spPr>
            <a:xfrm>
              <a:off x="4831710" y="847948"/>
              <a:ext cx="2528580" cy="377254"/>
            </a:xfrm>
            <a:prstGeom prst="rect">
              <a:avLst/>
            </a:prstGeom>
            <a:noFill/>
          </p:spPr>
          <p:txBody>
            <a:bodyPr wrap="square" lIns="0" tIns="0" rIns="0" bIns="0" rtlCol="0">
              <a:spAutoFit/>
            </a:bodyPr>
            <a:lstStyle/>
            <a:p>
              <a:pPr>
                <a:spcAft>
                  <a:spcPts val="400"/>
                </a:spcAft>
              </a:pPr>
              <a:r>
                <a:rPr lang="zh-CN" altLang="en-US" sz="900" dirty="0">
                  <a:cs typeface="Calibri" panose="020F0502020204030204" pitchFamily="34" charset="0"/>
                  <a:sym typeface="Calibri" panose="020F0502020204030204" pitchFamily="34" charset="0"/>
                </a:rPr>
                <a:t>症状进展缓慢</a:t>
              </a:r>
              <a:endParaRPr lang="zh-CN" altLang="en-US" sz="900" dirty="0">
                <a:cs typeface="Calibri" panose="020F0502020204030204" pitchFamily="34" charset="0"/>
                <a:sym typeface="Calibri" panose="020F0502020204030204" pitchFamily="34" charset="0"/>
              </a:endParaRPr>
            </a:p>
            <a:p>
              <a:pPr>
                <a:spcAft>
                  <a:spcPts val="400"/>
                </a:spcAft>
              </a:pPr>
              <a:r>
                <a:rPr lang="zh-CN" altLang="en-US" sz="900" dirty="0">
                  <a:cs typeface="Calibri" panose="020F0502020204030204" pitchFamily="34" charset="0"/>
                  <a:sym typeface="Calibri" panose="020F0502020204030204" pitchFamily="34" charset="0"/>
                </a:rPr>
                <a:t>吸烟史或其他危险因素暴露史</a:t>
              </a:r>
              <a:endParaRPr lang="zh-CN" altLang="en-US" sz="900" dirty="0">
                <a:cs typeface="Calibri" panose="020F0502020204030204" pitchFamily="34" charset="0"/>
                <a:sym typeface="Calibri" panose="020F0502020204030204" pitchFamily="34" charset="0"/>
              </a:endParaRPr>
            </a:p>
          </p:txBody>
        </p:sp>
        <p:sp>
          <p:nvSpPr>
            <p:cNvPr id="34" name="文本框 33"/>
            <p:cNvSpPr txBox="1"/>
            <p:nvPr/>
          </p:nvSpPr>
          <p:spPr>
            <a:xfrm>
              <a:off x="4831710" y="1308315"/>
              <a:ext cx="2528580" cy="1249654"/>
            </a:xfrm>
            <a:prstGeom prst="rect">
              <a:avLst/>
            </a:prstGeom>
            <a:noFill/>
          </p:spPr>
          <p:txBody>
            <a:bodyPr wrap="square" lIns="0" tIns="0" rIns="0" bIns="0" rtlCol="0">
              <a:spAutoFit/>
            </a:bodyPr>
            <a:lstStyle/>
            <a:p>
              <a:pPr>
                <a:spcAft>
                  <a:spcPts val="400"/>
                </a:spcAft>
              </a:pPr>
              <a:r>
                <a:rPr lang="zh-CN" altLang="en-US" sz="900" dirty="0">
                  <a:cs typeface="Calibri" panose="020F0502020204030204" pitchFamily="34" charset="0"/>
                  <a:sym typeface="Calibri" panose="020F0502020204030204" pitchFamily="34" charset="0"/>
                </a:rPr>
                <a:t>可变的气流阻塞</a:t>
              </a:r>
              <a:endParaRPr lang="zh-CN" altLang="en-US" sz="900" dirty="0">
                <a:cs typeface="Calibri" panose="020F0502020204030204" pitchFamily="34" charset="0"/>
                <a:sym typeface="Calibri" panose="020F0502020204030204" pitchFamily="34" charset="0"/>
              </a:endParaRPr>
            </a:p>
            <a:p>
              <a:pPr>
                <a:spcAft>
                  <a:spcPts val="400"/>
                </a:spcAft>
              </a:pPr>
              <a:r>
                <a:rPr lang="zh-CN" altLang="en-US" sz="900" dirty="0">
                  <a:cs typeface="Calibri" panose="020F0502020204030204" pitchFamily="34" charset="0"/>
                  <a:sym typeface="Calibri" panose="020F0502020204030204" pitchFamily="34" charset="0"/>
                </a:rPr>
                <a:t>症状日间变异较大</a:t>
              </a:r>
              <a:endParaRPr lang="en-US" altLang="zh-CN" sz="900" dirty="0">
                <a:cs typeface="Calibri" panose="020F0502020204030204" pitchFamily="34" charset="0"/>
                <a:sym typeface="Calibri" panose="020F0502020204030204" pitchFamily="34" charset="0"/>
              </a:endParaRPr>
            </a:p>
            <a:p>
              <a:pPr>
                <a:spcAft>
                  <a:spcPts val="400"/>
                </a:spcAft>
              </a:pPr>
              <a:r>
                <a:rPr lang="zh-CN" altLang="en-US" sz="900" dirty="0">
                  <a:cs typeface="Calibri" panose="020F0502020204030204" pitchFamily="34" charset="0"/>
                  <a:sym typeface="Calibri" panose="020F0502020204030204" pitchFamily="34" charset="0"/>
                </a:rPr>
                <a:t>夜间</a:t>
              </a:r>
              <a:r>
                <a:rPr lang="en-US" altLang="zh-CN" sz="900" dirty="0">
                  <a:cs typeface="Calibri" panose="020F0502020204030204" pitchFamily="34" charset="0"/>
                  <a:sym typeface="Calibri" panose="020F0502020204030204" pitchFamily="34" charset="0"/>
                </a:rPr>
                <a:t>/</a:t>
              </a:r>
              <a:r>
                <a:rPr lang="zh-CN" altLang="en-US" sz="900" dirty="0">
                  <a:cs typeface="Calibri" panose="020F0502020204030204" pitchFamily="34" charset="0"/>
                  <a:sym typeface="Calibri" panose="020F0502020204030204" pitchFamily="34" charset="0"/>
                </a:rPr>
                <a:t>清晨症状加重</a:t>
              </a:r>
              <a:endParaRPr lang="zh-CN" altLang="en-US" sz="900" dirty="0">
                <a:cs typeface="Calibri" panose="020F0502020204030204" pitchFamily="34" charset="0"/>
                <a:sym typeface="Calibri" panose="020F0502020204030204" pitchFamily="34" charset="0"/>
              </a:endParaRPr>
            </a:p>
            <a:p>
              <a:pPr>
                <a:spcAft>
                  <a:spcPts val="400"/>
                </a:spcAft>
              </a:pPr>
              <a:r>
                <a:rPr lang="zh-CN" altLang="en-US" sz="900" dirty="0">
                  <a:cs typeface="Calibri" panose="020F0502020204030204" pitchFamily="34" charset="0"/>
                  <a:sym typeface="Calibri" panose="020F0502020204030204" pitchFamily="34" charset="0"/>
                </a:rPr>
                <a:t>同时存在过敏、鼻炎和</a:t>
              </a:r>
              <a:r>
                <a:rPr lang="en-US" altLang="zh-CN" sz="900" dirty="0">
                  <a:cs typeface="Calibri" panose="020F0502020204030204" pitchFamily="34" charset="0"/>
                  <a:sym typeface="Calibri" panose="020F0502020204030204" pitchFamily="34" charset="0"/>
                </a:rPr>
                <a:t>/</a:t>
              </a:r>
              <a:r>
                <a:rPr lang="zh-CN" altLang="en-US" sz="900" dirty="0">
                  <a:cs typeface="Calibri" panose="020F0502020204030204" pitchFamily="34" charset="0"/>
                  <a:sym typeface="Calibri" panose="020F0502020204030204" pitchFamily="34" charset="0"/>
                </a:rPr>
                <a:t>或湿疹 </a:t>
              </a:r>
              <a:endParaRPr lang="zh-CN" altLang="en-US" sz="900" dirty="0">
                <a:cs typeface="Calibri" panose="020F0502020204030204" pitchFamily="34" charset="0"/>
                <a:sym typeface="Calibri" panose="020F0502020204030204" pitchFamily="34" charset="0"/>
              </a:endParaRPr>
            </a:p>
            <a:p>
              <a:pPr>
                <a:spcAft>
                  <a:spcPts val="400"/>
                </a:spcAft>
              </a:pPr>
              <a:r>
                <a:rPr lang="zh-CN" altLang="en-US" sz="900" dirty="0">
                  <a:cs typeface="Calibri" panose="020F0502020204030204" pitchFamily="34" charset="0"/>
                  <a:sym typeface="Calibri" panose="020F0502020204030204" pitchFamily="34" charset="0"/>
                </a:rPr>
                <a:t>通常发生于儿童</a:t>
              </a:r>
              <a:endParaRPr lang="zh-CN" altLang="en-US" sz="900" dirty="0">
                <a:cs typeface="Calibri" panose="020F0502020204030204" pitchFamily="34" charset="0"/>
                <a:sym typeface="Calibri" panose="020F0502020204030204" pitchFamily="34" charset="0"/>
              </a:endParaRPr>
            </a:p>
            <a:p>
              <a:pPr>
                <a:spcAft>
                  <a:spcPts val="400"/>
                </a:spcAft>
              </a:pPr>
              <a:r>
                <a:rPr lang="zh-CN" altLang="en-US" sz="900" dirty="0">
                  <a:cs typeface="Calibri" panose="020F0502020204030204" pitchFamily="34" charset="0"/>
                  <a:sym typeface="Calibri" panose="020F0502020204030204" pitchFamily="34" charset="0"/>
                </a:rPr>
                <a:t>哮喘家族史</a:t>
              </a:r>
              <a:endParaRPr lang="zh-CN" altLang="en-US" sz="900" dirty="0">
                <a:cs typeface="Calibri" panose="020F0502020204030204" pitchFamily="34" charset="0"/>
                <a:sym typeface="Calibri" panose="020F0502020204030204" pitchFamily="34" charset="0"/>
              </a:endParaRPr>
            </a:p>
          </p:txBody>
        </p:sp>
        <p:sp>
          <p:nvSpPr>
            <p:cNvPr id="35" name="文本框 34"/>
            <p:cNvSpPr txBox="1"/>
            <p:nvPr/>
          </p:nvSpPr>
          <p:spPr>
            <a:xfrm>
              <a:off x="4831710" y="2607741"/>
              <a:ext cx="3578866" cy="377254"/>
            </a:xfrm>
            <a:prstGeom prst="rect">
              <a:avLst/>
            </a:prstGeom>
            <a:noFill/>
          </p:spPr>
          <p:txBody>
            <a:bodyPr wrap="square" lIns="0" tIns="0" rIns="0" bIns="0" rtlCol="0">
              <a:spAutoFit/>
            </a:bodyPr>
            <a:lstStyle/>
            <a:p>
              <a:pPr>
                <a:spcAft>
                  <a:spcPts val="400"/>
                </a:spcAft>
              </a:pPr>
              <a:r>
                <a:rPr lang="zh-CN" altLang="en-US" sz="900" dirty="0">
                  <a:cs typeface="Calibri" panose="020F0502020204030204" pitchFamily="34" charset="0"/>
                  <a:sym typeface="Calibri" panose="020F0502020204030204" pitchFamily="34" charset="0"/>
                </a:rPr>
                <a:t>胸部</a:t>
              </a:r>
              <a:r>
                <a:rPr lang="en-US" altLang="zh-CN" sz="900" dirty="0">
                  <a:cs typeface="Calibri" panose="020F0502020204030204" pitchFamily="34" charset="0"/>
                  <a:sym typeface="Calibri" panose="020F0502020204030204" pitchFamily="34" charset="0"/>
                </a:rPr>
                <a:t>X</a:t>
              </a:r>
              <a:r>
                <a:rPr lang="zh-CN" altLang="en-US" sz="900" dirty="0">
                  <a:cs typeface="Calibri" panose="020F0502020204030204" pitchFamily="34" charset="0"/>
                  <a:sym typeface="Calibri" panose="020F0502020204030204" pitchFamily="34" charset="0"/>
                </a:rPr>
                <a:t>线检查显示心脏扩大、肺水肿</a:t>
              </a:r>
              <a:endParaRPr lang="zh-CN" altLang="en-US" sz="900" dirty="0">
                <a:cs typeface="Calibri" panose="020F0502020204030204" pitchFamily="34" charset="0"/>
                <a:sym typeface="Calibri" panose="020F0502020204030204" pitchFamily="34" charset="0"/>
              </a:endParaRPr>
            </a:p>
            <a:p>
              <a:pPr>
                <a:spcAft>
                  <a:spcPts val="400"/>
                </a:spcAft>
              </a:pPr>
              <a:r>
                <a:rPr lang="zh-CN" altLang="en-US" sz="900" dirty="0">
                  <a:cs typeface="Calibri" panose="020F0502020204030204" pitchFamily="34" charset="0"/>
                  <a:sym typeface="Calibri" panose="020F0502020204030204" pitchFamily="34" charset="0"/>
                </a:rPr>
                <a:t>肺功能检查提示限制性通气功能障碍，而非气流阻塞</a:t>
              </a:r>
              <a:endParaRPr lang="zh-CN" altLang="en-US" sz="900" dirty="0">
                <a:cs typeface="Calibri" panose="020F0502020204030204" pitchFamily="34" charset="0"/>
                <a:sym typeface="Calibri" panose="020F0502020204030204" pitchFamily="34" charset="0"/>
              </a:endParaRPr>
            </a:p>
          </p:txBody>
        </p:sp>
        <p:sp>
          <p:nvSpPr>
            <p:cNvPr id="36" name="文本框 35"/>
            <p:cNvSpPr txBox="1"/>
            <p:nvPr/>
          </p:nvSpPr>
          <p:spPr>
            <a:xfrm>
              <a:off x="4831710" y="3098724"/>
              <a:ext cx="2528580" cy="595355"/>
            </a:xfrm>
            <a:prstGeom prst="rect">
              <a:avLst/>
            </a:prstGeom>
            <a:noFill/>
          </p:spPr>
          <p:txBody>
            <a:bodyPr wrap="square" lIns="0" tIns="0" rIns="0" bIns="0" rtlCol="0">
              <a:spAutoFit/>
            </a:bodyPr>
            <a:lstStyle/>
            <a:p>
              <a:pPr>
                <a:spcAft>
                  <a:spcPts val="400"/>
                </a:spcAft>
              </a:pPr>
              <a:r>
                <a:rPr lang="zh-CN" altLang="en-US" sz="900" dirty="0">
                  <a:cs typeface="Calibri" panose="020F0502020204030204" pitchFamily="34" charset="0"/>
                  <a:sym typeface="Calibri" panose="020F0502020204030204" pitchFamily="34" charset="0"/>
                </a:rPr>
                <a:t>大量脓痰</a:t>
              </a:r>
              <a:endParaRPr lang="en-US" altLang="zh-CN" sz="900" dirty="0">
                <a:cs typeface="Calibri" panose="020F0502020204030204" pitchFamily="34" charset="0"/>
                <a:sym typeface="Calibri" panose="020F0502020204030204" pitchFamily="34" charset="0"/>
              </a:endParaRPr>
            </a:p>
            <a:p>
              <a:pPr>
                <a:spcAft>
                  <a:spcPts val="400"/>
                </a:spcAft>
              </a:pPr>
              <a:r>
                <a:rPr lang="zh-CN" altLang="en-US" sz="900" dirty="0">
                  <a:cs typeface="Calibri" panose="020F0502020204030204" pitchFamily="34" charset="0"/>
                  <a:sym typeface="Calibri" panose="020F0502020204030204" pitchFamily="34" charset="0"/>
                </a:rPr>
                <a:t>常伴有细菌感染</a:t>
              </a:r>
              <a:endParaRPr lang="zh-CN" altLang="en-US" sz="900" dirty="0">
                <a:cs typeface="Calibri" panose="020F0502020204030204" pitchFamily="34" charset="0"/>
                <a:sym typeface="Calibri" panose="020F0502020204030204" pitchFamily="34" charset="0"/>
              </a:endParaRPr>
            </a:p>
            <a:p>
              <a:pPr>
                <a:spcAft>
                  <a:spcPts val="400"/>
                </a:spcAft>
              </a:pPr>
              <a:r>
                <a:rPr lang="zh-CN" altLang="en-US" sz="900" dirty="0">
                  <a:cs typeface="Calibri" panose="020F0502020204030204" pitchFamily="34" charset="0"/>
                  <a:sym typeface="Calibri" panose="020F0502020204030204" pitchFamily="34" charset="0"/>
                </a:rPr>
                <a:t>胸部</a:t>
              </a:r>
              <a:r>
                <a:rPr lang="en-US" altLang="zh-CN" sz="900" dirty="0">
                  <a:cs typeface="Calibri" panose="020F0502020204030204" pitchFamily="34" charset="0"/>
                  <a:sym typeface="Calibri" panose="020F0502020204030204" pitchFamily="34" charset="0"/>
                </a:rPr>
                <a:t>X</a:t>
              </a:r>
              <a:r>
                <a:rPr lang="zh-CN" altLang="en-US" sz="900" dirty="0">
                  <a:cs typeface="Calibri" panose="020F0502020204030204" pitchFamily="34" charset="0"/>
                  <a:sym typeface="Calibri" panose="020F0502020204030204" pitchFamily="34" charset="0"/>
                </a:rPr>
                <a:t>线检查</a:t>
              </a:r>
              <a:r>
                <a:rPr lang="en-US" altLang="zh-CN" sz="900" dirty="0">
                  <a:cs typeface="Calibri" panose="020F0502020204030204" pitchFamily="34" charset="0"/>
                  <a:sym typeface="Calibri" panose="020F0502020204030204" pitchFamily="34" charset="0"/>
                </a:rPr>
                <a:t>/HRCT</a:t>
              </a:r>
              <a:r>
                <a:rPr lang="zh-CN" altLang="en-US" sz="900" dirty="0">
                  <a:cs typeface="Calibri" panose="020F0502020204030204" pitchFamily="34" charset="0"/>
                  <a:sym typeface="Calibri" panose="020F0502020204030204" pitchFamily="34" charset="0"/>
                </a:rPr>
                <a:t>显示支气管扩张</a:t>
              </a:r>
              <a:endParaRPr lang="zh-CN" altLang="en-US" sz="900" dirty="0">
                <a:cs typeface="Calibri" panose="020F0502020204030204" pitchFamily="34" charset="0"/>
                <a:sym typeface="Calibri" panose="020F0502020204030204" pitchFamily="34" charset="0"/>
              </a:endParaRPr>
            </a:p>
          </p:txBody>
        </p:sp>
        <p:sp>
          <p:nvSpPr>
            <p:cNvPr id="37" name="文本框 36"/>
            <p:cNvSpPr txBox="1"/>
            <p:nvPr/>
          </p:nvSpPr>
          <p:spPr>
            <a:xfrm>
              <a:off x="4831710" y="3784264"/>
              <a:ext cx="2928734" cy="813454"/>
            </a:xfrm>
            <a:prstGeom prst="rect">
              <a:avLst/>
            </a:prstGeom>
            <a:noFill/>
          </p:spPr>
          <p:txBody>
            <a:bodyPr wrap="square" lIns="0" tIns="0" rIns="0" bIns="0" rtlCol="0">
              <a:spAutoFit/>
            </a:bodyPr>
            <a:lstStyle/>
            <a:p>
              <a:pPr>
                <a:spcAft>
                  <a:spcPts val="400"/>
                </a:spcAft>
              </a:pPr>
              <a:r>
                <a:rPr lang="zh-CN" altLang="en-US" sz="900" dirty="0">
                  <a:cs typeface="Calibri" panose="020F0502020204030204" pitchFamily="34" charset="0"/>
                  <a:sym typeface="Calibri" panose="020F0502020204030204" pitchFamily="34" charset="0"/>
                </a:rPr>
                <a:t>各年龄段均可发病</a:t>
              </a:r>
              <a:endParaRPr lang="en-US" altLang="zh-CN" sz="900" dirty="0">
                <a:cs typeface="Calibri" panose="020F0502020204030204" pitchFamily="34" charset="0"/>
                <a:sym typeface="Calibri" panose="020F0502020204030204" pitchFamily="34" charset="0"/>
              </a:endParaRPr>
            </a:p>
            <a:p>
              <a:pPr>
                <a:spcAft>
                  <a:spcPts val="400"/>
                </a:spcAft>
              </a:pPr>
              <a:r>
                <a:rPr lang="zh-CN" altLang="en-US" sz="900" dirty="0">
                  <a:cs typeface="Calibri" panose="020F0502020204030204" pitchFamily="34" charset="0"/>
                  <a:sym typeface="Calibri" panose="020F0502020204030204" pitchFamily="34" charset="0"/>
                </a:rPr>
                <a:t>胸部</a:t>
              </a:r>
              <a:r>
                <a:rPr lang="en-US" altLang="zh-CN" sz="900" dirty="0">
                  <a:cs typeface="Calibri" panose="020F0502020204030204" pitchFamily="34" charset="0"/>
                  <a:sym typeface="Calibri" panose="020F0502020204030204" pitchFamily="34" charset="0"/>
                </a:rPr>
                <a:t>X</a:t>
              </a:r>
              <a:r>
                <a:rPr lang="zh-CN" altLang="en-US" sz="900" dirty="0">
                  <a:cs typeface="Calibri" panose="020F0502020204030204" pitchFamily="34" charset="0"/>
                  <a:sym typeface="Calibri" panose="020F0502020204030204" pitchFamily="34" charset="0"/>
                </a:rPr>
                <a:t>线检查显示肺部浸润影 </a:t>
              </a:r>
              <a:endParaRPr lang="en-US" altLang="zh-CN" sz="900" dirty="0">
                <a:cs typeface="Calibri" panose="020F0502020204030204" pitchFamily="34" charset="0"/>
                <a:sym typeface="Calibri" panose="020F0502020204030204" pitchFamily="34" charset="0"/>
              </a:endParaRPr>
            </a:p>
            <a:p>
              <a:pPr>
                <a:spcAft>
                  <a:spcPts val="400"/>
                </a:spcAft>
              </a:pPr>
              <a:r>
                <a:rPr lang="zh-CN" altLang="en-US" sz="900" dirty="0">
                  <a:cs typeface="Calibri" panose="020F0502020204030204" pitchFamily="34" charset="0"/>
                  <a:sym typeface="Calibri" panose="020F0502020204030204" pitchFamily="34" charset="0"/>
                </a:rPr>
                <a:t>经微生物学检查确认</a:t>
              </a:r>
              <a:endParaRPr lang="zh-CN" altLang="en-US" sz="900" dirty="0">
                <a:cs typeface="Calibri" panose="020F0502020204030204" pitchFamily="34" charset="0"/>
                <a:sym typeface="Calibri" panose="020F0502020204030204" pitchFamily="34" charset="0"/>
              </a:endParaRPr>
            </a:p>
            <a:p>
              <a:pPr>
                <a:spcAft>
                  <a:spcPts val="400"/>
                </a:spcAft>
              </a:pPr>
              <a:r>
                <a:rPr lang="zh-CN" altLang="en-US" sz="900" dirty="0">
                  <a:cs typeface="Calibri" panose="020F0502020204030204" pitchFamily="34" charset="0"/>
                  <a:sym typeface="Calibri" panose="020F0502020204030204" pitchFamily="34" charset="0"/>
                </a:rPr>
                <a:t>当地结核病患病率较高</a:t>
              </a:r>
              <a:endParaRPr lang="zh-CN" altLang="en-US" sz="900" dirty="0">
                <a:cs typeface="Calibri" panose="020F0502020204030204" pitchFamily="34" charset="0"/>
                <a:sym typeface="Calibri" panose="020F0502020204030204" pitchFamily="34" charset="0"/>
              </a:endParaRPr>
            </a:p>
          </p:txBody>
        </p:sp>
        <p:sp>
          <p:nvSpPr>
            <p:cNvPr id="38" name="文本框 37"/>
            <p:cNvSpPr txBox="1"/>
            <p:nvPr/>
          </p:nvSpPr>
          <p:spPr>
            <a:xfrm>
              <a:off x="4831710" y="4689690"/>
              <a:ext cx="2528580" cy="595355"/>
            </a:xfrm>
            <a:prstGeom prst="rect">
              <a:avLst/>
            </a:prstGeom>
            <a:noFill/>
          </p:spPr>
          <p:txBody>
            <a:bodyPr wrap="square" lIns="0" tIns="0" rIns="0" bIns="0" rtlCol="0">
              <a:spAutoFit/>
            </a:bodyPr>
            <a:lstStyle/>
            <a:p>
              <a:pPr>
                <a:spcAft>
                  <a:spcPts val="400"/>
                </a:spcAft>
              </a:pPr>
              <a:r>
                <a:rPr lang="zh-CN" altLang="en-US" sz="900" dirty="0">
                  <a:cs typeface="Calibri" panose="020F0502020204030204" pitchFamily="34" charset="0"/>
                  <a:sym typeface="Calibri" panose="020F0502020204030204" pitchFamily="34" charset="0"/>
                </a:rPr>
                <a:t>可能发生在儿童</a:t>
              </a:r>
              <a:endParaRPr lang="en-US" altLang="zh-CN" sz="900" dirty="0">
                <a:cs typeface="Calibri" panose="020F0502020204030204" pitchFamily="34" charset="0"/>
                <a:sym typeface="Calibri" panose="020F0502020204030204" pitchFamily="34" charset="0"/>
              </a:endParaRPr>
            </a:p>
            <a:p>
              <a:pPr>
                <a:spcAft>
                  <a:spcPts val="400"/>
                </a:spcAft>
              </a:pPr>
              <a:r>
                <a:rPr lang="zh-CN" altLang="en-US" sz="900" dirty="0">
                  <a:cs typeface="Calibri" panose="020F0502020204030204" pitchFamily="34" charset="0"/>
                  <a:sym typeface="Calibri" panose="020F0502020204030204" pitchFamily="34" charset="0"/>
                </a:rPr>
                <a:t>在肺或骨髓移植后出现</a:t>
              </a:r>
              <a:endParaRPr lang="zh-CN" altLang="en-US" sz="900" dirty="0">
                <a:cs typeface="Calibri" panose="020F0502020204030204" pitchFamily="34" charset="0"/>
                <a:sym typeface="Calibri" panose="020F0502020204030204" pitchFamily="34" charset="0"/>
              </a:endParaRPr>
            </a:p>
            <a:p>
              <a:pPr>
                <a:spcAft>
                  <a:spcPts val="400"/>
                </a:spcAft>
              </a:pPr>
              <a:r>
                <a:rPr lang="en-US" altLang="zh-CN" sz="900" dirty="0">
                  <a:cs typeface="Calibri" panose="020F0502020204030204" pitchFamily="34" charset="0"/>
                  <a:sym typeface="Calibri" panose="020F0502020204030204" pitchFamily="34" charset="0"/>
                </a:rPr>
                <a:t>HRCT</a:t>
              </a:r>
              <a:r>
                <a:rPr lang="zh-CN" altLang="en-US" sz="900" dirty="0">
                  <a:cs typeface="Calibri" panose="020F0502020204030204" pitchFamily="34" charset="0"/>
                  <a:sym typeface="Calibri" panose="020F0502020204030204" pitchFamily="34" charset="0"/>
                </a:rPr>
                <a:t>呼气相提示低密度区域</a:t>
              </a:r>
              <a:endParaRPr lang="zh-CN" altLang="en-US" sz="900" dirty="0">
                <a:cs typeface="Calibri" panose="020F0502020204030204" pitchFamily="34" charset="0"/>
                <a:sym typeface="Calibri" panose="020F0502020204030204" pitchFamily="34" charset="0"/>
              </a:endParaRPr>
            </a:p>
          </p:txBody>
        </p:sp>
        <p:sp>
          <p:nvSpPr>
            <p:cNvPr id="39" name="文本框 38"/>
            <p:cNvSpPr txBox="1"/>
            <p:nvPr/>
          </p:nvSpPr>
          <p:spPr>
            <a:xfrm>
              <a:off x="4831710" y="5401249"/>
              <a:ext cx="3578866" cy="1022318"/>
            </a:xfrm>
            <a:prstGeom prst="rect">
              <a:avLst/>
            </a:prstGeom>
            <a:noFill/>
          </p:spPr>
          <p:txBody>
            <a:bodyPr wrap="square" lIns="0" tIns="0" rIns="0" bIns="180000" rtlCol="0">
              <a:spAutoFit/>
            </a:bodyPr>
            <a:lstStyle/>
            <a:p>
              <a:pPr>
                <a:spcAft>
                  <a:spcPts val="400"/>
                </a:spcAft>
              </a:pPr>
              <a:r>
                <a:rPr lang="zh-CN" altLang="en-US" sz="900" dirty="0">
                  <a:cs typeface="Calibri" panose="020F0502020204030204" pitchFamily="34" charset="0"/>
                  <a:sym typeface="Calibri" panose="020F0502020204030204" pitchFamily="34" charset="0"/>
                </a:rPr>
                <a:t>多见于亚裔患者</a:t>
              </a:r>
              <a:endParaRPr lang="en-US" altLang="zh-CN" sz="900" dirty="0">
                <a:cs typeface="Calibri" panose="020F0502020204030204" pitchFamily="34" charset="0"/>
                <a:sym typeface="Calibri" panose="020F0502020204030204" pitchFamily="34" charset="0"/>
              </a:endParaRPr>
            </a:p>
            <a:p>
              <a:pPr>
                <a:spcAft>
                  <a:spcPts val="400"/>
                </a:spcAft>
              </a:pPr>
              <a:r>
                <a:rPr lang="zh-CN" altLang="en-US" sz="900" dirty="0">
                  <a:cs typeface="Calibri" panose="020F0502020204030204" pitchFamily="34" charset="0"/>
                  <a:sym typeface="Calibri" panose="020F0502020204030204" pitchFamily="34" charset="0"/>
                </a:rPr>
                <a:t>大多数患者为男性、非吸烟者</a:t>
              </a:r>
              <a:endParaRPr lang="zh-CN" altLang="en-US" sz="900" dirty="0">
                <a:cs typeface="Calibri" panose="020F0502020204030204" pitchFamily="34" charset="0"/>
                <a:sym typeface="Calibri" panose="020F0502020204030204" pitchFamily="34" charset="0"/>
              </a:endParaRPr>
            </a:p>
            <a:p>
              <a:pPr>
                <a:spcAft>
                  <a:spcPts val="400"/>
                </a:spcAft>
              </a:pPr>
              <a:r>
                <a:rPr lang="zh-CN" altLang="en-US" sz="900" dirty="0">
                  <a:cs typeface="Calibri" panose="020F0502020204030204" pitchFamily="34" charset="0"/>
                  <a:sym typeface="Calibri" panose="020F0502020204030204" pitchFamily="34" charset="0"/>
                </a:rPr>
                <a:t>几乎所有患者均患有慢性鼻窦炎</a:t>
              </a:r>
              <a:endParaRPr lang="zh-CN" altLang="en-US" sz="900" dirty="0">
                <a:cs typeface="Calibri" panose="020F0502020204030204" pitchFamily="34" charset="0"/>
                <a:sym typeface="Calibri" panose="020F0502020204030204" pitchFamily="34" charset="0"/>
              </a:endParaRPr>
            </a:p>
            <a:p>
              <a:pPr>
                <a:spcAft>
                  <a:spcPts val="400"/>
                </a:spcAft>
              </a:pPr>
              <a:r>
                <a:rPr lang="zh-CN" altLang="en-US" sz="900" dirty="0">
                  <a:cs typeface="Calibri" panose="020F0502020204030204" pitchFamily="34" charset="0"/>
                  <a:sym typeface="Calibri" panose="020F0502020204030204" pitchFamily="34" charset="0"/>
                </a:rPr>
                <a:t>胸部</a:t>
              </a:r>
              <a:r>
                <a:rPr lang="en-US" altLang="zh-CN" sz="900" dirty="0">
                  <a:cs typeface="Calibri" panose="020F0502020204030204" pitchFamily="34" charset="0"/>
                  <a:sym typeface="Calibri" panose="020F0502020204030204" pitchFamily="34" charset="0"/>
                </a:rPr>
                <a:t>X</a:t>
              </a:r>
              <a:r>
                <a:rPr lang="zh-CN" altLang="en-US" sz="900" dirty="0">
                  <a:cs typeface="Calibri" panose="020F0502020204030204" pitchFamily="34" charset="0"/>
                  <a:sym typeface="Calibri" panose="020F0502020204030204" pitchFamily="34" charset="0"/>
                </a:rPr>
                <a:t>线检查和</a:t>
              </a:r>
              <a:r>
                <a:rPr lang="en-US" altLang="zh-CN" sz="900" dirty="0">
                  <a:cs typeface="Calibri" panose="020F0502020204030204" pitchFamily="34" charset="0"/>
                  <a:sym typeface="Calibri" panose="020F0502020204030204" pitchFamily="34" charset="0"/>
                </a:rPr>
                <a:t>HRCT</a:t>
              </a:r>
              <a:r>
                <a:rPr lang="zh-CN" altLang="en-US" sz="900" dirty="0">
                  <a:cs typeface="Calibri" panose="020F0502020204030204" pitchFamily="34" charset="0"/>
                  <a:sym typeface="Calibri" panose="020F0502020204030204" pitchFamily="34" charset="0"/>
                </a:rPr>
                <a:t>显示弥漫性小叶中央结节影和过度充气征</a:t>
              </a:r>
              <a:endParaRPr lang="zh-CN" altLang="en-US" sz="900" dirty="0">
                <a:cs typeface="Calibri" panose="020F0502020204030204" pitchFamily="34" charset="0"/>
                <a:sym typeface="Calibri" panose="020F0502020204030204" pitchFamily="34" charset="0"/>
              </a:endParaRPr>
            </a:p>
          </p:txBody>
        </p:sp>
        <p:sp>
          <p:nvSpPr>
            <p:cNvPr id="40" name="文本框 39"/>
            <p:cNvSpPr txBox="1"/>
            <p:nvPr/>
          </p:nvSpPr>
          <p:spPr>
            <a:xfrm>
              <a:off x="3270669" y="6428994"/>
              <a:ext cx="5966429" cy="527172"/>
            </a:xfrm>
            <a:prstGeom prst="rect">
              <a:avLst/>
            </a:prstGeom>
            <a:noFill/>
          </p:spPr>
          <p:txBody>
            <a:bodyPr wrap="square" lIns="0" tIns="90000" rIns="90000" bIns="90000" rtlCol="0">
              <a:spAutoFit/>
            </a:bodyPr>
            <a:lstStyle/>
            <a:p>
              <a:r>
                <a:rPr lang="zh-CN" altLang="en-US" sz="900" i="1" dirty="0">
                  <a:solidFill>
                    <a:srgbClr val="1F3661"/>
                  </a:solidFill>
                  <a:cs typeface="Calibri" panose="020F0502020204030204" pitchFamily="34" charset="0"/>
                  <a:sym typeface="Calibri" panose="020F0502020204030204" pitchFamily="34" charset="0"/>
                </a:rPr>
                <a:t>这些特征往往为相关疾病的典型特征，但并非一定会出现。例如，从不吸烟的人可能会发生慢阻肺病（尤其是在中低收入国家中，其他危险因素的影响可能高于吸烟）。</a:t>
              </a:r>
              <a:endParaRPr lang="zh-CN" altLang="en-US" sz="900" i="1" dirty="0">
                <a:solidFill>
                  <a:srgbClr val="1F3661"/>
                </a:solidFill>
                <a:cs typeface="Calibri" panose="020F0502020204030204" pitchFamily="34" charset="0"/>
                <a:sym typeface="Calibri" panose="020F0502020204030204" pitchFamily="34" charset="0"/>
              </a:endParaRPr>
            </a:p>
          </p:txBody>
        </p:sp>
      </p:grpSp>
      <p:grpSp>
        <p:nvGrpSpPr>
          <p:cNvPr id="2" name="Group 5"/>
          <p:cNvGrpSpPr/>
          <p:nvPr/>
        </p:nvGrpSpPr>
        <p:grpSpPr>
          <a:xfrm>
            <a:off x="10539080" y="0"/>
            <a:ext cx="1652920" cy="1699260"/>
            <a:chOff x="5105399" y="0"/>
            <a:chExt cx="1652920" cy="1699260"/>
          </a:xfrm>
        </p:grpSpPr>
        <p:pic>
          <p:nvPicPr>
            <p:cNvPr id="7" name="Picture 16"/>
            <p:cNvPicPr>
              <a:picLocks noChangeAspect="1"/>
            </p:cNvPicPr>
            <p:nvPr/>
          </p:nvPicPr>
          <p:blipFill rotWithShape="1">
            <a:blip r:embed="rId1"/>
            <a:srcRect l="59746" r="10051" b="75222"/>
            <a:stretch>
              <a:fillRect/>
            </a:stretch>
          </p:blipFill>
          <p:spPr>
            <a:xfrm>
              <a:off x="5105399" y="0"/>
              <a:ext cx="1652919" cy="1699260"/>
            </a:xfrm>
            <a:prstGeom prst="rect">
              <a:avLst/>
            </a:prstGeom>
          </p:spPr>
        </p:pic>
        <p:pic>
          <p:nvPicPr>
            <p:cNvPr id="41" name="Picture 17"/>
            <p:cNvPicPr>
              <a:picLocks noChangeAspect="1"/>
            </p:cNvPicPr>
            <p:nvPr/>
          </p:nvPicPr>
          <p:blipFill rotWithShape="1">
            <a:blip r:embed="rId1"/>
            <a:srcRect l="60597" r="10999" b="92970"/>
            <a:stretch>
              <a:fillRect/>
            </a:stretch>
          </p:blipFill>
          <p:spPr>
            <a:xfrm>
              <a:off x="5203839" y="902587"/>
              <a:ext cx="1554480" cy="482108"/>
            </a:xfrm>
            <a:prstGeom prst="rect">
              <a:avLst/>
            </a:prstGeom>
          </p:spPr>
        </p:pic>
        <p:sp>
          <p:nvSpPr>
            <p:cNvPr id="42" name="TextBox 3"/>
            <p:cNvSpPr txBox="1"/>
            <p:nvPr/>
          </p:nvSpPr>
          <p:spPr>
            <a:xfrm>
              <a:off x="5494472" y="902587"/>
              <a:ext cx="973215" cy="584775"/>
            </a:xfrm>
            <a:prstGeom prst="rect">
              <a:avLst/>
            </a:prstGeom>
            <a:noFill/>
          </p:spPr>
          <p:txBody>
            <a:bodyPr wrap="none" rtlCol="0">
              <a:spAutoFit/>
            </a:bodyPr>
            <a:lstStyle/>
            <a:p>
              <a:r>
                <a:rPr lang="en-AU" sz="1600" b="1" dirty="0">
                  <a:solidFill>
                    <a:schemeClr val="bg1"/>
                  </a:solidFill>
                </a:rPr>
                <a:t>Teaching </a:t>
              </a:r>
              <a:endParaRPr lang="en-AU" sz="1600" b="1" dirty="0">
                <a:solidFill>
                  <a:schemeClr val="bg1"/>
                </a:solidFill>
              </a:endParaRPr>
            </a:p>
            <a:p>
              <a:r>
                <a:rPr lang="en-AU" sz="1600" b="1" dirty="0">
                  <a:solidFill>
                    <a:schemeClr val="bg1"/>
                  </a:solidFill>
                </a:rPr>
                <a:t>Slide Set</a:t>
              </a:r>
              <a:endParaRPr lang="en-AU" sz="1600" b="1" dirty="0">
                <a:solidFill>
                  <a:schemeClr val="bg1"/>
                </a:solidFill>
              </a:endParaRPr>
            </a:p>
          </p:txBody>
        </p:sp>
      </p:grpSp>
      <p:grpSp>
        <p:nvGrpSpPr>
          <p:cNvPr id="43" name="Group 9"/>
          <p:cNvGrpSpPr/>
          <p:nvPr/>
        </p:nvGrpSpPr>
        <p:grpSpPr>
          <a:xfrm>
            <a:off x="10446950" y="0"/>
            <a:ext cx="1745050" cy="1652322"/>
            <a:chOff x="10446950" y="0"/>
            <a:chExt cx="1745050" cy="1652322"/>
          </a:xfrm>
        </p:grpSpPr>
        <p:pic>
          <p:nvPicPr>
            <p:cNvPr id="44" name="Picture 6"/>
            <p:cNvPicPr>
              <a:picLocks noChangeAspect="1"/>
            </p:cNvPicPr>
            <p:nvPr/>
          </p:nvPicPr>
          <p:blipFill rotWithShape="1">
            <a:blip r:embed="rId3"/>
            <a:srcRect r="3944"/>
            <a:stretch>
              <a:fillRect/>
            </a:stretch>
          </p:blipFill>
          <p:spPr>
            <a:xfrm>
              <a:off x="10446950" y="0"/>
              <a:ext cx="1745050" cy="1652322"/>
            </a:xfrm>
            <a:prstGeom prst="rect">
              <a:avLst/>
            </a:prstGeom>
          </p:spPr>
        </p:pic>
        <p:pic>
          <p:nvPicPr>
            <p:cNvPr id="45" name="Picture 8"/>
            <p:cNvPicPr>
              <a:picLocks noChangeAspect="1"/>
            </p:cNvPicPr>
            <p:nvPr/>
          </p:nvPicPr>
          <p:blipFill>
            <a:blip r:embed="rId4"/>
            <a:srcRect l="64283" t="6435" r="14881" b="86426"/>
            <a:stretch>
              <a:fillRect/>
            </a:stretch>
          </p:blipFill>
          <p:spPr>
            <a:xfrm>
              <a:off x="10669183" y="346588"/>
              <a:ext cx="1300583" cy="576743"/>
            </a:xfrm>
            <a:prstGeom prst="rect">
              <a:avLst/>
            </a:prstGeom>
          </p:spPr>
        </p:pic>
      </p:grpSp>
      <p:grpSp>
        <p:nvGrpSpPr>
          <p:cNvPr id="46" name="Group 19"/>
          <p:cNvGrpSpPr/>
          <p:nvPr/>
        </p:nvGrpSpPr>
        <p:grpSpPr>
          <a:xfrm>
            <a:off x="10240225" y="0"/>
            <a:ext cx="1951774" cy="1885964"/>
            <a:chOff x="10240225" y="0"/>
            <a:chExt cx="1951774" cy="1885964"/>
          </a:xfrm>
        </p:grpSpPr>
        <p:pic>
          <p:nvPicPr>
            <p:cNvPr id="47" name="Picture 2"/>
            <p:cNvPicPr>
              <a:picLocks noChangeAspect="1"/>
            </p:cNvPicPr>
            <p:nvPr/>
          </p:nvPicPr>
          <p:blipFill>
            <a:blip r:embed="rId5"/>
            <a:srcRect l="59584"/>
            <a:stretch>
              <a:fillRect/>
            </a:stretch>
          </p:blipFill>
          <p:spPr>
            <a:xfrm>
              <a:off x="10240225" y="0"/>
              <a:ext cx="1951774" cy="1885964"/>
            </a:xfrm>
            <a:prstGeom prst="rect">
              <a:avLst/>
            </a:prstGeom>
          </p:spPr>
        </p:pic>
        <p:pic>
          <p:nvPicPr>
            <p:cNvPr id="48" name="Picture 11"/>
            <p:cNvPicPr>
              <a:picLocks noChangeAspect="1"/>
            </p:cNvPicPr>
            <p:nvPr/>
          </p:nvPicPr>
          <p:blipFill rotWithShape="1">
            <a:blip r:embed="rId1"/>
            <a:srcRect l="60597" r="10999" b="92970"/>
            <a:stretch>
              <a:fillRect/>
            </a:stretch>
          </p:blipFill>
          <p:spPr>
            <a:xfrm>
              <a:off x="10446950" y="1058578"/>
              <a:ext cx="1554480" cy="482108"/>
            </a:xfrm>
            <a:prstGeom prst="rect">
              <a:avLst/>
            </a:prstGeom>
          </p:spPr>
        </p:pic>
        <p:sp>
          <p:nvSpPr>
            <p:cNvPr id="49" name="TextBox 13"/>
            <p:cNvSpPr txBox="1"/>
            <p:nvPr/>
          </p:nvSpPr>
          <p:spPr>
            <a:xfrm>
              <a:off x="10674082" y="1019944"/>
              <a:ext cx="1097280" cy="368300"/>
            </a:xfrm>
            <a:prstGeom prst="rect">
              <a:avLst/>
            </a:prstGeom>
            <a:noFill/>
          </p:spPr>
          <p:txBody>
            <a:bodyPr wrap="none" rtlCol="0">
              <a:spAutoFit/>
            </a:bodyPr>
            <a:lstStyle/>
            <a:p>
              <a:r>
                <a:rPr lang="zh-CN" altLang="en-US" b="1">
                  <a:solidFill>
                    <a:schemeClr val="bg1"/>
                  </a:solidFill>
                </a:rPr>
                <a:t>教学课件</a:t>
              </a:r>
              <a:endParaRPr lang="zh-CN" altLang="en-US" b="1">
                <a:solidFill>
                  <a:schemeClr val="bg1"/>
                </a:solidFill>
              </a:endParaRPr>
            </a:p>
          </p:txBody>
        </p:sp>
      </p:grpSp>
    </p:spTree>
  </p:cSld>
  <p:clrMapOvr>
    <a:masterClrMapping/>
  </p:clrMapOvr>
</p:sld>
</file>

<file path=ppt/tags/tag4.xml><?xml version="1.0" encoding="utf-8"?>
<p:tagLst xmlns:p="http://schemas.openxmlformats.org/presentationml/2006/main">
  <p:tag name="commondata" val="eyJoZGlkIjoiZWZmZTE3NTA0ZDY0YmVjODZjZWMxZjVhMzQ4MmE1MjYifQ=="/>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diy04shn">
      <a:majorFont>
        <a:latin typeface="Arial"/>
        <a:ea typeface="微软雅黑"/>
        <a:cs typeface=""/>
      </a:majorFont>
      <a:minorFont>
        <a:latin typeface="Arial"/>
        <a:ea typeface="微软雅黑"/>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dc0e8b5-fe7b-4ab5-b54f-8f70d2e09efd" xsi:nil="true"/>
    <lcf76f155ced4ddcb4097134ff3c332f xmlns="e7607167-f84e-413d-9d37-1a759ff9fe8c">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19E3B182BC297428E465862BD925FEA" ma:contentTypeVersion="15" ma:contentTypeDescription="Create a new document." ma:contentTypeScope="" ma:versionID="5ab6f31f9521cdae9e204a5af2d79368">
  <xsd:schema xmlns:xsd="http://www.w3.org/2001/XMLSchema" xmlns:xs="http://www.w3.org/2001/XMLSchema" xmlns:p="http://schemas.microsoft.com/office/2006/metadata/properties" xmlns:ns2="adc0e8b5-fe7b-4ab5-b54f-8f70d2e09efd" xmlns:ns3="e7607167-f84e-413d-9d37-1a759ff9fe8c" targetNamespace="http://schemas.microsoft.com/office/2006/metadata/properties" ma:root="true" ma:fieldsID="d2d464c145a5a5769fe65ce078e4af19" ns2:_="" ns3:_="">
    <xsd:import namespace="adc0e8b5-fe7b-4ab5-b54f-8f70d2e09efd"/>
    <xsd:import namespace="e7607167-f84e-413d-9d37-1a759ff9fe8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dc0e8b5-fe7b-4ab5-b54f-8f70d2e09ef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d1370c23-66cc-4c13-bf55-e7f1ecfee49b}" ma:internalName="TaxCatchAll" ma:showField="CatchAllData" ma:web="adc0e8b5-fe7b-4ab5-b54f-8f70d2e09ef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7607167-f84e-413d-9d37-1a759ff9fe8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a79613d6-dd97-42ad-84a3-648ba8eeadb5"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96887F8-C300-437B-BF37-D0AC16BBE2C9}">
  <ds:schemaRefs/>
</ds:datastoreItem>
</file>

<file path=customXml/itemProps2.xml><?xml version="1.0" encoding="utf-8"?>
<ds:datastoreItem xmlns:ds="http://schemas.openxmlformats.org/officeDocument/2006/customXml" ds:itemID="{D8BCFAFE-F544-4472-B539-7A8D39977D37}">
  <ds:schemaRefs/>
</ds:datastoreItem>
</file>

<file path=customXml/itemProps3.xml><?xml version="1.0" encoding="utf-8"?>
<ds:datastoreItem xmlns:ds="http://schemas.openxmlformats.org/officeDocument/2006/customXml" ds:itemID="{AF292F2D-F032-4DF6-9566-7FE86AD10507}"/>
</file>

<file path=docProps/app.xml><?xml version="1.0" encoding="utf-8"?>
<Properties xmlns="http://schemas.openxmlformats.org/officeDocument/2006/extended-properties" xmlns:vt="http://schemas.openxmlformats.org/officeDocument/2006/docPropsVTypes">
  <Template>Office Theme</Template>
  <TotalTime>0</TotalTime>
  <Words>30497</Words>
  <Application>WPS 演示</Application>
  <PresentationFormat>自定义</PresentationFormat>
  <Paragraphs>3215</Paragraphs>
  <Slides>67</Slides>
  <Notes>3</Notes>
  <HiddenSlides>0</HiddenSlides>
  <MMClips>0</MMClips>
  <ScaleCrop>false</ScaleCrop>
  <HeadingPairs>
    <vt:vector size="6" baseType="variant">
      <vt:variant>
        <vt:lpstr>已用的字体</vt:lpstr>
      </vt:variant>
      <vt:variant>
        <vt:i4>14</vt:i4>
      </vt:variant>
      <vt:variant>
        <vt:lpstr>主题</vt:lpstr>
      </vt:variant>
      <vt:variant>
        <vt:i4>2</vt:i4>
      </vt:variant>
      <vt:variant>
        <vt:lpstr>幻灯片标题</vt:lpstr>
      </vt:variant>
      <vt:variant>
        <vt:i4>67</vt:i4>
      </vt:variant>
    </vt:vector>
  </HeadingPairs>
  <TitlesOfParts>
    <vt:vector size="83" baseType="lpstr">
      <vt:lpstr>Arial</vt:lpstr>
      <vt:lpstr>宋体</vt:lpstr>
      <vt:lpstr>Wingdings</vt:lpstr>
      <vt:lpstr>Calibri</vt:lpstr>
      <vt:lpstr>等线</vt:lpstr>
      <vt:lpstr>微软雅黑</vt:lpstr>
      <vt:lpstr>Tahoma</vt:lpstr>
      <vt:lpstr>Times New Roman</vt:lpstr>
      <vt:lpstr>Wingdings</vt:lpstr>
      <vt:lpstr>Calibri</vt:lpstr>
      <vt:lpstr>Times New Roman</vt:lpstr>
      <vt:lpstr>Calibri Light</vt:lpstr>
      <vt:lpstr>Arial Unicode MS</vt:lpstr>
      <vt:lpstr>Wingdings</vt:lpstr>
      <vt:lpstr>Office Theme</vt:lpstr>
      <vt:lpstr>1_Office Theme</vt:lpstr>
      <vt:lpstr>Global Strategy for the Diagnosis, Management, and Prevention of  Chronic Obstructive Pulmonary Disease (GOLD) teaching slide set 2026 Title slide</vt:lpstr>
      <vt:lpstr>PowerPoint 演示文稿</vt:lpstr>
      <vt:lpstr>Description of levels of evidence</vt:lpstr>
      <vt:lpstr>Estimated COPD prevalence</vt:lpstr>
      <vt:lpstr>FEV1 trajectories over the life course</vt:lpstr>
      <vt:lpstr>Proposed taxonomy (etiotypes) for COPD</vt:lpstr>
      <vt:lpstr>Clinical indicators for considering a diagnosis of COPD</vt:lpstr>
      <vt:lpstr>Other causes of chronic cough</vt:lpstr>
      <vt:lpstr>Differential diagnosis of COPD</vt:lpstr>
      <vt:lpstr>Considerations in performing spirometry</vt:lpstr>
      <vt:lpstr>Spirometry normal trace and airflow obstruction</vt:lpstr>
      <vt:lpstr>Pre- and Post- Bronchodilator Spirometry</vt:lpstr>
      <vt:lpstr>Role of spirometry in COPD</vt:lpstr>
      <vt:lpstr>Factors that may be associated with COPD under-diagnosis</vt:lpstr>
      <vt:lpstr>An Algorithm for COPD case-finding</vt:lpstr>
      <vt:lpstr>GOLD grades and severity of airflow obstruction</vt:lpstr>
      <vt:lpstr>Modified MRC dyspnea scale</vt:lpstr>
      <vt:lpstr>CAAT assessment</vt:lpstr>
      <vt:lpstr>GOLD ABE assessment tool</vt:lpstr>
      <vt:lpstr>Use of CT in stable COPD</vt:lpstr>
      <vt:lpstr>Goals for treatment of stable COPD</vt:lpstr>
      <vt:lpstr>Management of COPD</vt:lpstr>
      <vt:lpstr>Identify and reduce risk factor exposure</vt:lpstr>
      <vt:lpstr>Brief strategies to help the patient willing to quit</vt:lpstr>
      <vt:lpstr>Treating tobacco use and dependence</vt:lpstr>
      <vt:lpstr>Vaccination for stable COPD</vt:lpstr>
      <vt:lpstr>Diagnosis andManagement cycle</vt:lpstr>
      <vt:lpstr>Initial pharmacological treatment</vt:lpstr>
      <vt:lpstr>Follow-up pharmacological treatment</vt:lpstr>
      <vt:lpstr>Factors to consider when initiating ICS treatment</vt:lpstr>
      <vt:lpstr>Evidence supporting the use of biologics in the treatment of COPD</vt:lpstr>
      <vt:lpstr>Management of patients currently on LABA+ICS</vt:lpstr>
      <vt:lpstr>Key points for inhalation of drugs</vt:lpstr>
      <vt:lpstr>Basic principles for appropriate inhalation device choice</vt:lpstr>
      <vt:lpstr>Non-pharmacological management of COPD</vt:lpstr>
      <vt:lpstr>Follow-up of non-pharmacological treatment</vt:lpstr>
      <vt:lpstr>Oxygen therapy and ventilatory support in stable COPD</vt:lpstr>
      <vt:lpstr>Prescription of supplemental oxygen to COPD patients</vt:lpstr>
      <vt:lpstr>Evidence supporting a reduction in mortality with pharmacotherapy and non-pharmacotherapy in COPD patients</vt:lpstr>
      <vt:lpstr>Palliative care, end of life, and hospice care in COPD</vt:lpstr>
      <vt:lpstr>Overview of current and proposed surgical and bronchoscopic interventions for people with COPD</vt:lpstr>
      <vt:lpstr>Interventional therapy in stable COPD</vt:lpstr>
      <vt:lpstr>Management of patients currently on LABA plus ICS</vt:lpstr>
      <vt:lpstr>Diagnosis and assessment</vt:lpstr>
      <vt:lpstr>Classification of the severity of COPD exacerbations</vt:lpstr>
      <vt:lpstr>Conditions that may mimic or worsen exacerbation-like symptoms</vt:lpstr>
      <vt:lpstr>Assessing the appropriate place of management during COPD exacerbation</vt:lpstr>
      <vt:lpstr>Management of sever but not life-threatening exacerbations</vt:lpstr>
      <vt:lpstr>Key points for the management of exacerbations</vt:lpstr>
      <vt:lpstr>Indications for high flow oxygen therapy (HFNT)</vt:lpstr>
      <vt:lpstr>Indications for noninvasive mechanical ventilation (NIV)</vt:lpstr>
      <vt:lpstr>Indications for invasive mechanical ventilation</vt:lpstr>
      <vt:lpstr>Discharge criteria and recommendations for follow-up</vt:lpstr>
      <vt:lpstr>Interventions that reduce the frequency of COPD exacerbations</vt:lpstr>
      <vt:lpstr>Summary of the modified 4Ms person-centered approach to multimorbid patients with COPD</vt:lpstr>
      <vt:lpstr>Morbidity clusters frequently present in patients with COPD that independently impact outcomes</vt:lpstr>
      <vt:lpstr>Treatable traits in pulmonary hypertension-COPD (PH-COPD) and suggested management</vt:lpstr>
      <vt:lpstr>Common risk factors for the development of lung cancer</vt:lpstr>
      <vt:lpstr>Potential complementary approach for the detection of frequent morbidities in all patients with COPD – initial evaluation</vt:lpstr>
      <vt:lpstr>Potential complementary approach for the detection of frequent morbidities in all patients with COPD – regular follow-up</vt:lpstr>
      <vt:lpstr>Principal AI Models</vt:lpstr>
      <vt:lpstr>Potential risks and mitigation strategies of AI in medicine</vt:lpstr>
      <vt:lpstr>Maintenance medications in COPD</vt:lpstr>
      <vt:lpstr>Bronchodilators in stable COPD</vt:lpstr>
      <vt:lpstr>Anti-inflammatory therapy in stable COPD</vt:lpstr>
      <vt:lpstr>Other pharmacological treatments</vt:lpstr>
      <vt:lpstr>Pulmonary rehabilitation, self-management and integrative care in COPD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ruth.m.hadfield@gmail.com</dc:creator>
  <cp:lastModifiedBy>JPZ</cp:lastModifiedBy>
  <cp:revision>366</cp:revision>
  <dcterms:created xsi:type="dcterms:W3CDTF">2018-10-26T04:38:00Z</dcterms:created>
  <dcterms:modified xsi:type="dcterms:W3CDTF">2026-05-10T05:52:28Z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0x010100619E3B182BC297428E465862BD925FEA</vt:lpwstr>
  </property>
  <property fmtid="{D5CDD505-2E9C-101B-9397-08002B2CF9AE}" pid="3" name="ICV">
    <vt:lpwstr>171F2F57B18E45FF8294630BF16E2E2B_13</vt:lpwstr>
  </property>
  <property fmtid="{D5CDD505-2E9C-101B-9397-08002B2CF9AE}" pid="4" name="KSOProductBuildVer">
    <vt:lpwstr>2052-12.1.0.25865</vt:lpwstr>
  </property>
  <property fmtid="{D5CDD505-2E9C-101B-9397-08002B2CF9AE}" pid="5" name="MediaServiceImageTags">
    <vt:lpwstr/>
  </property>
</Properties>
</file>