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1"/>
  </p:notesMasterIdLst>
  <p:sldIdLst>
    <p:sldId id="257" r:id="rId5"/>
    <p:sldId id="333" r:id="rId6"/>
    <p:sldId id="396" r:id="rId7"/>
    <p:sldId id="334" r:id="rId8"/>
    <p:sldId id="335" r:id="rId9"/>
    <p:sldId id="336" r:id="rId10"/>
    <p:sldId id="337" r:id="rId11"/>
    <p:sldId id="338" r:id="rId12"/>
    <p:sldId id="339" r:id="rId13"/>
    <p:sldId id="340" r:id="rId14"/>
    <p:sldId id="341" r:id="rId15"/>
    <p:sldId id="342" r:id="rId16"/>
    <p:sldId id="393" r:id="rId17"/>
    <p:sldId id="397" r:id="rId18"/>
    <p:sldId id="398" r:id="rId19"/>
    <p:sldId id="343" r:id="rId20"/>
    <p:sldId id="344" r:id="rId21"/>
    <p:sldId id="345" r:id="rId22"/>
    <p:sldId id="346" r:id="rId23"/>
    <p:sldId id="347" r:id="rId24"/>
    <p:sldId id="348" r:id="rId25"/>
    <p:sldId id="349" r:id="rId26"/>
    <p:sldId id="350" r:id="rId27"/>
    <p:sldId id="351" r:id="rId28"/>
    <p:sldId id="352" r:id="rId29"/>
    <p:sldId id="354" r:id="rId30"/>
    <p:sldId id="353" r:id="rId31"/>
    <p:sldId id="355" r:id="rId32"/>
    <p:sldId id="356" r:id="rId33"/>
    <p:sldId id="400" r:id="rId34"/>
    <p:sldId id="399" r:id="rId35"/>
    <p:sldId id="357" r:id="rId36"/>
    <p:sldId id="401" r:id="rId37"/>
    <p:sldId id="358" r:id="rId38"/>
    <p:sldId id="359" r:id="rId39"/>
    <p:sldId id="360" r:id="rId40"/>
    <p:sldId id="361" r:id="rId41"/>
    <p:sldId id="363" r:id="rId42"/>
    <p:sldId id="362" r:id="rId43"/>
    <p:sldId id="369" r:id="rId44"/>
    <p:sldId id="372" r:id="rId45"/>
    <p:sldId id="368" r:id="rId46"/>
    <p:sldId id="374" r:id="rId47"/>
    <p:sldId id="375" r:id="rId48"/>
    <p:sldId id="373" r:id="rId49"/>
    <p:sldId id="402" r:id="rId50"/>
    <p:sldId id="376" r:id="rId51"/>
    <p:sldId id="378" r:id="rId52"/>
    <p:sldId id="392" r:id="rId53"/>
    <p:sldId id="379" r:id="rId54"/>
    <p:sldId id="381" r:id="rId55"/>
    <p:sldId id="382" r:id="rId56"/>
    <p:sldId id="380" r:id="rId57"/>
    <p:sldId id="404" r:id="rId58"/>
    <p:sldId id="405" r:id="rId59"/>
    <p:sldId id="383" r:id="rId60"/>
    <p:sldId id="395" r:id="rId61"/>
    <p:sldId id="406" r:id="rId62"/>
    <p:sldId id="407" r:id="rId63"/>
    <p:sldId id="408" r:id="rId64"/>
    <p:sldId id="409" r:id="rId65"/>
    <p:sldId id="364" r:id="rId66"/>
    <p:sldId id="365" r:id="rId67"/>
    <p:sldId id="366" r:id="rId68"/>
    <p:sldId id="394" r:id="rId69"/>
    <p:sldId id="370"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gelmeier"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900"/>
    <a:srgbClr val="1F36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BCDFCF-1E75-4D98-B8DA-DBA0B2C40BA0}" v="8" dt="2025-11-11T01:59:25.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76" autoAdjust="0"/>
    <p:restoredTop sz="94640" autoAdjust="0"/>
  </p:normalViewPr>
  <p:slideViewPr>
    <p:cSldViewPr snapToGrid="0">
      <p:cViewPr varScale="1">
        <p:scale>
          <a:sx n="50" d="100"/>
          <a:sy n="50" d="100"/>
        </p:scale>
        <p:origin x="24" y="8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ED27-985E-465B-B3D3-43096657739D}" type="datetimeFigureOut">
              <a:rPr lang="en-AU" smtClean="0"/>
              <a:t>10/11/2025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692CC-85C8-49BA-8BAE-B4D12AF4B67E}" type="slidenum">
              <a:rPr lang="en-AU" smtClean="0"/>
              <a:t>‹#›</a:t>
            </a:fld>
            <a:endParaRPr lang="en-AU"/>
          </a:p>
        </p:txBody>
      </p:sp>
    </p:spTree>
    <p:extLst>
      <p:ext uri="{BB962C8B-B14F-4D97-AF65-F5344CB8AC3E}">
        <p14:creationId xmlns:p14="http://schemas.microsoft.com/office/powerpoint/2010/main" val="379420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1</a:t>
            </a:fld>
            <a:endParaRPr lang="en-AU"/>
          </a:p>
        </p:txBody>
      </p:sp>
    </p:spTree>
    <p:extLst>
      <p:ext uri="{BB962C8B-B14F-4D97-AF65-F5344CB8AC3E}">
        <p14:creationId xmlns:p14="http://schemas.microsoft.com/office/powerpoint/2010/main" val="265882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28</a:t>
            </a:fld>
            <a:endParaRPr lang="en-AU"/>
          </a:p>
        </p:txBody>
      </p:sp>
    </p:spTree>
    <p:extLst>
      <p:ext uri="{BB962C8B-B14F-4D97-AF65-F5344CB8AC3E}">
        <p14:creationId xmlns:p14="http://schemas.microsoft.com/office/powerpoint/2010/main" val="196960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CE7A3-460A-49B4-939A-7FCC95D9764F}" type="datetime1">
              <a:rPr lang="en-AU" smtClean="0"/>
              <a:t>10/11/2025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49880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B8BE3-1EFD-4755-926F-ED07F09886F8}" type="datetime1">
              <a:rPr lang="en-AU" smtClean="0"/>
              <a:t>10/11/2025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6796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1816C-8629-48BC-BE23-B801A8645178}" type="datetime1">
              <a:rPr lang="en-AU" smtClean="0"/>
              <a:t>10/11/2025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6999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C0BAF-8F54-4535-88DC-EBB43CE1D10A}" type="datetime1">
              <a:rPr lang="en-AU" smtClean="0"/>
              <a:t>10/11/2025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87700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6C961-3A30-4931-97DB-BE887D82A61D}" type="datetime1">
              <a:rPr lang="en-AU" smtClean="0"/>
              <a:t>10/11/2025</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4251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8B363D-7C98-449F-86FB-4F5E314C7BCB}" type="datetime1">
              <a:rPr lang="en-AU" smtClean="0"/>
              <a:t>10/11/2025</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59399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68C629-E4E0-477A-8DF0-C31F8A60F00F}" type="datetime1">
              <a:rPr lang="en-AU" smtClean="0"/>
              <a:t>10/11/2025</a:t>
            </a:fld>
            <a:endParaRPr lang="en-AU"/>
          </a:p>
        </p:txBody>
      </p:sp>
      <p:sp>
        <p:nvSpPr>
          <p:cNvPr id="8" name="Footer Placeholder 7"/>
          <p:cNvSpPr>
            <a:spLocks noGrp="1"/>
          </p:cNvSpPr>
          <p:nvPr>
            <p:ph type="ftr" sz="quarter" idx="11"/>
          </p:nvPr>
        </p:nvSpPr>
        <p:spPr/>
        <p:txBody>
          <a:bodyPr/>
          <a:lstStyle/>
          <a:p>
            <a:r>
              <a:rPr lang="en-US"/>
              <a:t>© 2023, 2024 Global Initiative for Chronic Obstructive Lung Disease</a:t>
            </a:r>
            <a:endParaRPr lang="en-AU" dirty="0"/>
          </a:p>
        </p:txBody>
      </p:sp>
      <p:sp>
        <p:nvSpPr>
          <p:cNvPr id="9" name="Slide Number Placeholder 8"/>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92501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4B0EB-857C-4987-A1B2-54B8CC5FDF42}" type="datetime1">
              <a:rPr lang="en-AU" smtClean="0"/>
              <a:t>10/11/2025</a:t>
            </a:fld>
            <a:endParaRPr lang="en-AU"/>
          </a:p>
        </p:txBody>
      </p:sp>
      <p:sp>
        <p:nvSpPr>
          <p:cNvPr id="4" name="Footer Placeholder 3"/>
          <p:cNvSpPr>
            <a:spLocks noGrp="1"/>
          </p:cNvSpPr>
          <p:nvPr>
            <p:ph type="ftr" sz="quarter" idx="11"/>
          </p:nvPr>
        </p:nvSpPr>
        <p:spPr/>
        <p:txBody>
          <a:bodyPr/>
          <a:lstStyle/>
          <a:p>
            <a:r>
              <a:rPr lang="en-US"/>
              <a:t>© 2023, 2024 Global Initiative for Chronic Obstructive Lung Disease</a:t>
            </a:r>
            <a:endParaRPr lang="en-AU" dirty="0"/>
          </a:p>
        </p:txBody>
      </p:sp>
      <p:sp>
        <p:nvSpPr>
          <p:cNvPr id="5" name="Slide Number Placeholder 4"/>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26235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CE846-06F4-4276-A138-D4396F03D5AB}" type="datetime1">
              <a:rPr lang="en-AU" smtClean="0"/>
              <a:t>10/11/2025</a:t>
            </a:fld>
            <a:endParaRPr lang="en-AU"/>
          </a:p>
        </p:txBody>
      </p:sp>
      <p:sp>
        <p:nvSpPr>
          <p:cNvPr id="3" name="Footer Placeholder 2"/>
          <p:cNvSpPr>
            <a:spLocks noGrp="1"/>
          </p:cNvSpPr>
          <p:nvPr>
            <p:ph type="ftr" sz="quarter" idx="11"/>
          </p:nvPr>
        </p:nvSpPr>
        <p:spPr/>
        <p:txBody>
          <a:bodyPr/>
          <a:lstStyle/>
          <a:p>
            <a:r>
              <a:rPr lang="en-US"/>
              <a:t>© 2023, 2024 Global Initiative for Chronic Obstructive Lung Disease</a:t>
            </a:r>
            <a:endParaRPr lang="en-AU" dirty="0"/>
          </a:p>
        </p:txBody>
      </p:sp>
      <p:sp>
        <p:nvSpPr>
          <p:cNvPr id="4" name="Slide Number Placeholder 3"/>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41224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B9AA91-7E2B-41D2-98A1-7E40CE08DA0E}" type="datetime1">
              <a:rPr lang="en-AU" smtClean="0"/>
              <a:t>10/11/2025</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2840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AEF252-0ABA-4591-A005-9D301C278F79}" type="datetime1">
              <a:rPr lang="en-AU" smtClean="0"/>
              <a:t>10/11/2025</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37750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0A36A-BD38-4D94-BB8F-1D4B591DE17E}" type="datetime1">
              <a:rPr lang="en-AU" smtClean="0"/>
              <a:t>10/11/2025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2024 Global Initiative for Chronic Obstructive Lung Disease</a:t>
            </a:r>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448D-6502-4295-B405-BDA4B517BFE0}" type="slidenum">
              <a:rPr lang="en-AU" smtClean="0"/>
              <a:t>‹#›</a:t>
            </a:fld>
            <a:endParaRPr lang="en-AU"/>
          </a:p>
        </p:txBody>
      </p:sp>
    </p:spTree>
    <p:extLst>
      <p:ext uri="{BB962C8B-B14F-4D97-AF65-F5344CB8AC3E}">
        <p14:creationId xmlns:p14="http://schemas.microsoft.com/office/powerpoint/2010/main" val="2096554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2.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2.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2.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2.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sp>
        <p:nvSpPr>
          <p:cNvPr id="20" name="Rectangle 19">
            <a:extLst>
              <a:ext uri="{FF2B5EF4-FFF2-40B4-BE49-F238E27FC236}">
                <a16:creationId xmlns:a16="http://schemas.microsoft.com/office/drawing/2014/main" id="{5AAF5A3D-2EF5-F725-D779-18C9A736196A}"/>
              </a:ext>
              <a:ext uri="{C183D7F6-B498-43B3-948B-1728B52AA6E4}">
                <adec:decorative xmlns:adec="http://schemas.microsoft.com/office/drawing/2017/decorative" val="1"/>
              </a:ext>
            </a:extLst>
          </p:cNvPr>
          <p:cNvSpPr/>
          <p:nvPr/>
        </p:nvSpPr>
        <p:spPr>
          <a:xfrm>
            <a:off x="0" y="5280661"/>
            <a:ext cx="12192000" cy="1601631"/>
          </a:xfrm>
          <a:prstGeom prst="rect">
            <a:avLst/>
          </a:prstGeom>
          <a:solidFill>
            <a:srgbClr val="1F36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Global Strategy for the Diagnosis, Management, and Prevention of </a:t>
            </a:r>
          </a:p>
          <a:p>
            <a:pPr algn="ctr"/>
            <a:r>
              <a:rPr lang="en-AU" sz="2400" b="1" dirty="0"/>
              <a:t>Chronic Obstructive Pulmonary Disease</a:t>
            </a:r>
          </a:p>
        </p:txBody>
      </p:sp>
      <p:sp>
        <p:nvSpPr>
          <p:cNvPr id="11" name="TextBox 2">
            <a:extLst>
              <a:ext uri="{FF2B5EF4-FFF2-40B4-BE49-F238E27FC236}">
                <a16:creationId xmlns:a16="http://schemas.microsoft.com/office/drawing/2014/main" id="{CA8EBF28-0A47-4ED3-AD79-DBEF68E19575}"/>
              </a:ext>
              <a:ext uri="{C183D7F6-B498-43B3-948B-1728B52AA6E4}">
                <adec:decorative xmlns:adec="http://schemas.microsoft.com/office/drawing/2017/decorative" val="1"/>
              </a:ext>
            </a:extLst>
          </p:cNvPr>
          <p:cNvSpPr txBox="1">
            <a:spLocks noChangeArrowheads="1"/>
          </p:cNvSpPr>
          <p:nvPr/>
        </p:nvSpPr>
        <p:spPr bwMode="auto">
          <a:xfrm>
            <a:off x="1524000" y="6474689"/>
            <a:ext cx="9144000" cy="230832"/>
          </a:xfrm>
          <a:prstGeom prst="rect">
            <a:avLst/>
          </a:prstGeom>
          <a:noFill/>
          <a:ln w="9525">
            <a:noFill/>
            <a:miter lim="800000"/>
            <a:headEnd/>
            <a:tailEnd/>
          </a:ln>
        </p:spPr>
        <p:txBody>
          <a:bodyPr wrap="square">
            <a:spAutoFit/>
          </a:bodyPr>
          <a:lstStyle/>
          <a:p>
            <a:pPr algn="ctr"/>
            <a:r>
              <a:rPr lang="en-US" sz="900" dirty="0">
                <a:solidFill>
                  <a:schemeClr val="bg1">
                    <a:lumMod val="50000"/>
                  </a:schemeClr>
                </a:solidFill>
                <a:cs typeface="Tahoma" pitchFamily="34" charset="0"/>
              </a:rPr>
              <a:t>This slide set is restricted for academic and educational purposes only.  Use of the slide set, or of individual slides, for commercial or promotional purposes requires approval from GOLD.    </a:t>
            </a:r>
          </a:p>
        </p:txBody>
      </p:sp>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29" y="6590105"/>
            <a:ext cx="6137187" cy="365125"/>
          </a:xfrm>
        </p:spPr>
        <p:txBody>
          <a:bodyPr/>
          <a:lstStyle/>
          <a:p>
            <a:r>
              <a:rPr lang="en-GB" sz="900" dirty="0"/>
              <a:t>© 2025, 2026 Global Initiative for Chronic Obstructive Lung Disease</a:t>
            </a:r>
            <a:endParaRPr lang="en-AU" sz="900" dirty="0"/>
          </a:p>
        </p:txBody>
      </p:sp>
      <p:cxnSp>
        <p:nvCxnSpPr>
          <p:cNvPr id="22" name="Straight Connector 21">
            <a:extLst>
              <a:ext uri="{FF2B5EF4-FFF2-40B4-BE49-F238E27FC236}">
                <a16:creationId xmlns:a16="http://schemas.microsoft.com/office/drawing/2014/main" id="{35A7A46B-27B9-6E3A-892A-2C94CFA668DB}"/>
              </a:ext>
              <a:ext uri="{C183D7F6-B498-43B3-948B-1728B52AA6E4}">
                <adec:decorative xmlns:adec="http://schemas.microsoft.com/office/drawing/2017/decorative" val="1"/>
              </a:ext>
            </a:extLst>
          </p:cNvPr>
          <p:cNvCxnSpPr>
            <a:cxnSpLocks/>
          </p:cNvCxnSpPr>
          <p:nvPr/>
        </p:nvCxnSpPr>
        <p:spPr>
          <a:xfrm>
            <a:off x="0" y="5280660"/>
            <a:ext cx="12192000" cy="1"/>
          </a:xfrm>
          <a:prstGeom prst="line">
            <a:avLst/>
          </a:prstGeom>
          <a:ln w="38100">
            <a:solidFill>
              <a:srgbClr val="E8A9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786FDA2-0987-7746-09B6-B645441F714F}"/>
              </a:ext>
            </a:extLst>
          </p:cNvPr>
          <p:cNvPicPr>
            <a:picLocks noChangeAspect="1"/>
          </p:cNvPicPr>
          <p:nvPr/>
        </p:nvPicPr>
        <p:blipFill>
          <a:blip r:embed="rId4"/>
          <a:stretch>
            <a:fillRect/>
          </a:stretch>
        </p:blipFill>
        <p:spPr>
          <a:xfrm>
            <a:off x="3619161" y="0"/>
            <a:ext cx="4829210" cy="1885964"/>
          </a:xfrm>
          <a:prstGeom prst="rect">
            <a:avLst/>
          </a:prstGeom>
        </p:spPr>
      </p:pic>
      <p:pic>
        <p:nvPicPr>
          <p:cNvPr id="18" name="Picture 17">
            <a:extLst>
              <a:ext uri="{FF2B5EF4-FFF2-40B4-BE49-F238E27FC236}">
                <a16:creationId xmlns:a16="http://schemas.microsoft.com/office/drawing/2014/main" id="{2EF3D55D-C91B-A3BB-43D4-13FB6206FB55}"/>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6728890" y="1038921"/>
            <a:ext cx="1554480" cy="482108"/>
          </a:xfrm>
          <a:prstGeom prst="rect">
            <a:avLst/>
          </a:prstGeom>
        </p:spPr>
      </p:pic>
      <p:sp>
        <p:nvSpPr>
          <p:cNvPr id="19" name="TextBox 18">
            <a:extLst>
              <a:ext uri="{FF2B5EF4-FFF2-40B4-BE49-F238E27FC236}">
                <a16:creationId xmlns:a16="http://schemas.microsoft.com/office/drawing/2014/main" id="{687D8E30-0CC7-A7EF-59F7-800FE8D9A8F8}"/>
              </a:ext>
              <a:ext uri="{C183D7F6-B498-43B3-948B-1728B52AA6E4}">
                <adec:decorative xmlns:adec="http://schemas.microsoft.com/office/drawing/2017/decorative" val="1"/>
              </a:ext>
            </a:extLst>
          </p:cNvPr>
          <p:cNvSpPr txBox="1"/>
          <p:nvPr/>
        </p:nvSpPr>
        <p:spPr>
          <a:xfrm>
            <a:off x="7019522" y="987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sp>
        <p:nvSpPr>
          <p:cNvPr id="4" name="Title 3">
            <a:extLst>
              <a:ext uri="{FF2B5EF4-FFF2-40B4-BE49-F238E27FC236}">
                <a16:creationId xmlns:a16="http://schemas.microsoft.com/office/drawing/2014/main" id="{51794CB5-7572-D2C5-ADFF-22252F7C907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gn="ctr"/>
            <a:r>
              <a:rPr lang="en-AU" sz="6000" b="1" dirty="0"/>
              <a:t>Global Strategy for the Diagnosis, Management, and Prevention of </a:t>
            </a:r>
            <a:br>
              <a:rPr lang="en-AU" sz="6000" b="1" dirty="0"/>
            </a:br>
            <a:r>
              <a:rPr lang="en-AU" sz="6000" b="1" dirty="0"/>
              <a:t>Chronic Obstructive Pulmonary Disease (GOLD) teaching slide set 2026</a:t>
            </a:r>
            <a:br>
              <a:rPr lang="en-AU" sz="6000" b="1" dirty="0"/>
            </a:br>
            <a:r>
              <a:rPr lang="en-AU" dirty="0"/>
              <a:t>Title slide</a:t>
            </a:r>
          </a:p>
        </p:txBody>
      </p:sp>
      <p:pic>
        <p:nvPicPr>
          <p:cNvPr id="13" name="Picture 12" descr="Logo of the Global Initiative for Chronic Obstructive Lung Disease (GOLD). The design features a golden globe with a transparent outline of human lungs in the center, symbolizing a global focus on lung health. The organization's name, 'Global Initiative for Chronic Obstructive Lung Disease,' is written in a circular arrangement around the globe.">
            <a:extLst>
              <a:ext uri="{FF2B5EF4-FFF2-40B4-BE49-F238E27FC236}">
                <a16:creationId xmlns:a16="http://schemas.microsoft.com/office/drawing/2014/main" id="{4015CF77-608B-B780-1CFE-0037A392CD8E}"/>
              </a:ext>
              <a:ext uri="{C183D7F6-B498-43B3-948B-1728B52AA6E4}">
                <adec:decorative xmlns:adec="http://schemas.microsoft.com/office/drawing/2017/decorative" val="0"/>
              </a:ext>
            </a:extLst>
          </p:cNvPr>
          <p:cNvPicPr>
            <a:picLocks noChangeAspect="1"/>
          </p:cNvPicPr>
          <p:nvPr/>
        </p:nvPicPr>
        <p:blipFill rotWithShape="1">
          <a:blip r:embed="rId3"/>
          <a:srcRect l="20644" t="31307" r="19903" b="23304"/>
          <a:stretch/>
        </p:blipFill>
        <p:spPr>
          <a:xfrm>
            <a:off x="4527363" y="1928322"/>
            <a:ext cx="3137275" cy="3001357"/>
          </a:xfrm>
          <a:prstGeom prst="rect">
            <a:avLst/>
          </a:prstGeom>
        </p:spPr>
      </p:pic>
    </p:spTree>
    <p:extLst>
      <p:ext uri="{BB962C8B-B14F-4D97-AF65-F5344CB8AC3E}">
        <p14:creationId xmlns:p14="http://schemas.microsoft.com/office/powerpoint/2010/main" val="67361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two graphs - a spirometry normal trace and one with airflow obstruc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7293E70-7D81-C56C-C9ED-1D1F6790AE1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B48B4A54-5272-7F13-1728-84B296F1D30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Spirometry normal trace and airflow obstruction</a:t>
            </a:r>
          </a:p>
        </p:txBody>
      </p:sp>
      <p:grpSp>
        <p:nvGrpSpPr>
          <p:cNvPr id="8" name="Group 7">
            <a:extLst>
              <a:ext uri="{FF2B5EF4-FFF2-40B4-BE49-F238E27FC236}">
                <a16:creationId xmlns:a16="http://schemas.microsoft.com/office/drawing/2014/main" id="{ADFFF2B1-1F37-BC33-F634-5E1CB805C40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D39D272-75B9-F7DE-0FC4-BE69632283A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8B94BDF-FEC7-F3D0-02B7-9C18A281A0F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C2614F0-7077-9411-DFF8-D07FFA388A0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D972A47-F012-0976-AAFF-C15497843BF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295BAC2-35D6-48A4-44C0-93E5E1F4698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F27BB13-AE89-4C5A-9054-6C774CD08EC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A2865EA-CC89-D295-C358-2B99F919BB5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graph of a function&#10;&#10;AI-generated content may be incorrect.">
            <a:extLst>
              <a:ext uri="{FF2B5EF4-FFF2-40B4-BE49-F238E27FC236}">
                <a16:creationId xmlns:a16="http://schemas.microsoft.com/office/drawing/2014/main" id="{3418983C-D02C-094A-9A71-0EB6E58E3E3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806382" y="924560"/>
            <a:ext cx="6579235" cy="5008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1581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Figure 2.6 from the GOLD 2025 report. This Figure is a flowchart with an algorithm for measuring pre and post bronchodilator spirometry. Firstly, pre-bronchodilator FEV1/FVC is measured - if it is greater than or equal to 0.7 then the patient does not have COPD. If it is less than 0.7 then post-bronchodilator FEV1/FVC should be measured. If it is also less than 0.7 COPD is confirmed. ">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D8D4C493-9A4A-C725-742B-C72CAB1384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D3FE010-DB93-9A28-93C7-3D6A93BF61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 and Post- Bronchodilator Spirometry</a:t>
            </a:r>
          </a:p>
        </p:txBody>
      </p:sp>
      <p:grpSp>
        <p:nvGrpSpPr>
          <p:cNvPr id="8" name="Group 7">
            <a:extLst>
              <a:ext uri="{FF2B5EF4-FFF2-40B4-BE49-F238E27FC236}">
                <a16:creationId xmlns:a16="http://schemas.microsoft.com/office/drawing/2014/main" id="{212788EC-1015-C0C5-D86A-3A22F41DEB6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3F2E147-5FCF-998D-80AF-896D1291699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8D3FD3A-0FA5-A496-74E4-860A5C2C83B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DDD2EB83-3243-2CD2-1196-BA91394B27FE}"/>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0E1FA4-4E67-1D13-E38E-64065C0AA9E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ECFAEDA-CF13-E333-5AAD-18DECB8EAC5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F47D14B9-A31D-7BA7-0EA2-6D229C231C7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3B2F62C-630E-64FB-703C-33E9B591E7E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F0AFA1D-6815-3DF6-CB52-71AB46ECE335}"/>
              </a:ext>
            </a:extLst>
          </p:cNvPr>
          <p:cNvPicPr>
            <a:picLocks noChangeAspect="1"/>
          </p:cNvPicPr>
          <p:nvPr/>
        </p:nvPicPr>
        <p:blipFill rotWithShape="1">
          <a:blip r:embed="rId6"/>
          <a:srcRect l="3583" t="12291" r="3841" b="12852"/>
          <a:stretch>
            <a:fillRect/>
          </a:stretch>
        </p:blipFill>
        <p:spPr bwMode="auto">
          <a:xfrm>
            <a:off x="2908113" y="0"/>
            <a:ext cx="6375774" cy="66721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92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7 lists the different roles of spirometry including diagnosis, assessment of severity of airflow obstruction (for prognosis), and follow-up assessment including therapeutic decisions and identification of rapid declin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07BF005-E506-39AD-4567-4607F557CE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D81943CF-73EB-873A-2C64-E44CB502ECE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Role of spirometry in COPD</a:t>
            </a:r>
          </a:p>
        </p:txBody>
      </p:sp>
      <p:grpSp>
        <p:nvGrpSpPr>
          <p:cNvPr id="3" name="Group 2">
            <a:extLst>
              <a:ext uri="{FF2B5EF4-FFF2-40B4-BE49-F238E27FC236}">
                <a16:creationId xmlns:a16="http://schemas.microsoft.com/office/drawing/2014/main" id="{34B1909C-6355-52D1-C896-BBCC47A62FF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4165BBA-7013-D91C-FB1B-BE6AAE77C68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A72105A-0625-EA3D-4EDE-8607012AF8E4}"/>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2FBA9BB3-9B5C-D0F3-FB59-B04A3CAC9265}"/>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2E77BC08-359D-922F-FE8B-BD9381E3583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AA8D84B6-8D06-E3F8-8B10-0BC9E26F5F7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995DDC69-FA76-C673-F4D9-16F35B689DD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AE8D199-E4C7-2300-4DD2-2EE2C8EFA8D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screenshot of a computer&#10;&#10;AI-generated content may be incorrect.">
            <a:extLst>
              <a:ext uri="{FF2B5EF4-FFF2-40B4-BE49-F238E27FC236}">
                <a16:creationId xmlns:a16="http://schemas.microsoft.com/office/drawing/2014/main" id="{5DAE8CF1-3380-0E78-C5F4-1A0A4EA71A9A}"/>
              </a:ext>
            </a:extLst>
          </p:cNvPr>
          <p:cNvPicPr>
            <a:picLocks noChangeAspect="1"/>
          </p:cNvPicPr>
          <p:nvPr/>
        </p:nvPicPr>
        <p:blipFill rotWithShape="1">
          <a:blip r:embed="rId6"/>
          <a:srcRect l="4299" t="12402" r="4414" b="54156"/>
          <a:stretch/>
        </p:blipFill>
        <p:spPr bwMode="auto">
          <a:xfrm>
            <a:off x="2811462" y="1871662"/>
            <a:ext cx="6569075" cy="3114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8025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E132-849B-80A6-D836-332F892B4413}"/>
            </a:ext>
          </a:extLst>
        </p:cNvPr>
        <p:cNvGrpSpPr/>
        <p:nvPr/>
      </p:nvGrpSpPr>
      <p:grpSpPr>
        <a:xfrm>
          <a:off x="0" y="0"/>
          <a:ext cx="0" cy="0"/>
          <a:chOff x="0" y="0"/>
          <a:chExt cx="0" cy="0"/>
        </a:xfrm>
      </p:grpSpPr>
      <p:pic>
        <p:nvPicPr>
          <p:cNvPr id="15" name="Picture 14" descr="Figure 2.8 shows GOLD grade definitions for COPD patients with FEV1/FVC less than 0.7. For example GOLD grade 4 is very severe FEV1 less than 30% of predicted value.">
            <a:extLst>
              <a:ext uri="{FF2B5EF4-FFF2-40B4-BE49-F238E27FC236}">
                <a16:creationId xmlns:a16="http://schemas.microsoft.com/office/drawing/2014/main" id="{BBD7FE2A-63A9-093A-64F4-F76AB4158A3B}"/>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A0366E1-D180-B8DE-7E6B-2D975C469E3A}"/>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24E4D61-0715-92F6-E18A-FCC6EB1F7C3E}"/>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72A7CB12-F9CE-43FA-E797-E72D433CC76E}"/>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CCE0528B-7799-82D5-380A-2125C8C37978}"/>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F6D8A00-02A4-5739-F98B-CD7B3AA6B1BB}"/>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9D2F1DA-6FA4-6206-5083-AA41AA77DB1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descr="Figure 2.8 shows Factors that may be associated with COPD under-diagnosis including patient, healthcare system and healthcare provider related factors.">
            <a:extLst>
              <a:ext uri="{FF2B5EF4-FFF2-40B4-BE49-F238E27FC236}">
                <a16:creationId xmlns:a16="http://schemas.microsoft.com/office/drawing/2014/main" id="{595BCC1E-2973-9390-C04B-8426C2206CAB}"/>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Factors that may be associated with COPD under-diagnosis</a:t>
            </a:r>
          </a:p>
        </p:txBody>
      </p:sp>
      <p:grpSp>
        <p:nvGrpSpPr>
          <p:cNvPr id="3" name="Group 2">
            <a:extLst>
              <a:ext uri="{FF2B5EF4-FFF2-40B4-BE49-F238E27FC236}">
                <a16:creationId xmlns:a16="http://schemas.microsoft.com/office/drawing/2014/main" id="{267BC97E-A02A-88BF-5E3F-BF16C23626D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835CF04-A4DE-990B-FC4C-AD8C1FB9586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4097AE-83B2-88B1-9F86-C42A636DE56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FBD0A8F-E656-FF0E-473D-4962202F445E}"/>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EC5ACC-3C0B-2AA1-C3FF-F993D8AD393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474B7C8-0775-278A-2CC0-E92BAFC835E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B1F58BA-72D3-B62F-FAA5-43814A2F88D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525E745-4A82-F133-749C-574ABD17726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BF8F419F-4E6A-7466-2B87-D63D7F6E44CE}"/>
              </a:ext>
            </a:extLst>
          </p:cNvPr>
          <p:cNvPicPr>
            <a:picLocks noChangeAspect="1"/>
          </p:cNvPicPr>
          <p:nvPr/>
        </p:nvPicPr>
        <p:blipFill rotWithShape="1">
          <a:blip r:embed="rId6"/>
          <a:srcRect l="3813" t="11655" r="4342" b="10088"/>
          <a:stretch>
            <a:fillRect/>
          </a:stretch>
        </p:blipFill>
        <p:spPr bwMode="auto">
          <a:xfrm>
            <a:off x="3003550" y="0"/>
            <a:ext cx="6028756" cy="6647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32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DB63-D7F4-95E5-26DF-FF87B0304553}"/>
            </a:ext>
          </a:extLst>
        </p:cNvPr>
        <p:cNvGrpSpPr/>
        <p:nvPr/>
      </p:nvGrpSpPr>
      <p:grpSpPr>
        <a:xfrm>
          <a:off x="0" y="0"/>
          <a:ext cx="0" cy="0"/>
          <a:chOff x="0" y="0"/>
          <a:chExt cx="0" cy="0"/>
        </a:xfrm>
      </p:grpSpPr>
      <p:pic>
        <p:nvPicPr>
          <p:cNvPr id="15" name="Picture 14" descr="Figure 2.9 shows an algorithm for COPD case-finding including targeted patients and patients at risk, screening questionnaires and patients in both specialty and primary care settings.">
            <a:extLst>
              <a:ext uri="{FF2B5EF4-FFF2-40B4-BE49-F238E27FC236}">
                <a16:creationId xmlns:a16="http://schemas.microsoft.com/office/drawing/2014/main" id="{4D1DAC37-EC2F-5D2F-EB1C-C44EC05BC901}"/>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EB7A2CD2-4599-96C6-4CEE-C1C254E5E2E6}"/>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F9411B8E-3513-058E-236C-1EB75940F701}"/>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3501FC74-5243-7C82-183B-074A8D719242}"/>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5DB76C8-968A-7FAA-7DFE-00CEE690BBFD}"/>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B0267A4-66DE-6098-40FA-2F370FF9148D}"/>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053792D-93CE-5E1B-D3E2-F3F364F2C9F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descr="Figure 2.9 shows an algorithm for COPD case-finding including targeted patients and patients at risk, screening questionnaires and patients in both specialty and primary care settings.">
            <a:extLst>
              <a:ext uri="{FF2B5EF4-FFF2-40B4-BE49-F238E27FC236}">
                <a16:creationId xmlns:a16="http://schemas.microsoft.com/office/drawing/2014/main" id="{321B2591-E61A-342C-45BC-B88C30B7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 Algorithm for COPD case-finding</a:t>
            </a:r>
          </a:p>
        </p:txBody>
      </p:sp>
      <p:grpSp>
        <p:nvGrpSpPr>
          <p:cNvPr id="3" name="Group 2">
            <a:extLst>
              <a:ext uri="{FF2B5EF4-FFF2-40B4-BE49-F238E27FC236}">
                <a16:creationId xmlns:a16="http://schemas.microsoft.com/office/drawing/2014/main" id="{6608B8F8-3BA6-E9F3-A5E5-6EBDA0C0B45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5610755-C741-9185-72D0-8520B6319FB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D548CD5-455D-978B-240B-95D9514D99B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AB3E429-E283-64A4-2309-2471ECA3DAEA}"/>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689294A-0D40-10F9-FB2E-7CE77606045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9642626-22F5-E3E2-56B5-BDCC15EC1F22}"/>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6B2D463-75FD-D07D-E1CB-3FEA3D9855D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16F37B0-3738-DB27-BA1B-AF3D96302D8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1B27CF70-73D5-05BE-B9ED-270BA0339681}"/>
              </a:ext>
            </a:extLst>
          </p:cNvPr>
          <p:cNvPicPr>
            <a:picLocks noChangeAspect="1"/>
          </p:cNvPicPr>
          <p:nvPr/>
        </p:nvPicPr>
        <p:blipFill rotWithShape="1">
          <a:blip r:embed="rId6"/>
          <a:srcRect l="3646" t="11911" r="4349"/>
          <a:stretch>
            <a:fillRect/>
          </a:stretch>
        </p:blipFill>
        <p:spPr bwMode="auto">
          <a:xfrm>
            <a:off x="3375557" y="0"/>
            <a:ext cx="5340668" cy="6617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183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ADC24-33DE-17B6-8783-12C77438FF0E}"/>
            </a:ext>
          </a:extLst>
        </p:cNvPr>
        <p:cNvGrpSpPr/>
        <p:nvPr/>
      </p:nvGrpSpPr>
      <p:grpSpPr>
        <a:xfrm>
          <a:off x="0" y="0"/>
          <a:ext cx="0" cy="0"/>
          <a:chOff x="0" y="0"/>
          <a:chExt cx="0" cy="0"/>
        </a:xfrm>
      </p:grpSpPr>
      <p:pic>
        <p:nvPicPr>
          <p:cNvPr id="15" name="Picture 14" descr="Figure 2.10 shows GOLD grade definitions for COPD patients with FEV1/FVC less than 0.7. For example GOLD grade 4 is very severe FEV1 less than 30% of predicted value.">
            <a:extLst>
              <a:ext uri="{FF2B5EF4-FFF2-40B4-BE49-F238E27FC236}">
                <a16:creationId xmlns:a16="http://schemas.microsoft.com/office/drawing/2014/main" id="{F71E6C8C-933C-A22A-FFED-D11CD6BA5CAA}"/>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FFE02F95-F50D-921B-C0A2-D31A154A8A11}"/>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8678A912-6C67-6DDE-E02C-0474C320FC1E}"/>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27AFEF44-44BB-6D78-2341-760D7BD4EE9A}"/>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BEC01AA7-D22C-8FC2-F924-19D334666654}"/>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C364613A-8143-98F6-2E84-5AF4EC90143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45771A3-29EF-759D-5EAF-F57CDB75CF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874E87A9-67DF-5DDE-C1F6-F5A53EE013D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grades and severity of airflow obstruction</a:t>
            </a:r>
          </a:p>
        </p:txBody>
      </p:sp>
      <p:grpSp>
        <p:nvGrpSpPr>
          <p:cNvPr id="3" name="Group 2">
            <a:extLst>
              <a:ext uri="{FF2B5EF4-FFF2-40B4-BE49-F238E27FC236}">
                <a16:creationId xmlns:a16="http://schemas.microsoft.com/office/drawing/2014/main" id="{7C6D238C-1173-07D7-9F4C-3B70F4FAB77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A6877B16-C0B0-780A-3603-308F08D894B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7BFCD03-0E68-86DC-B98A-C6423794DFD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B314791A-0F2A-3103-01D5-4CBA17DAACBB}"/>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196AF6D-0575-33A6-5D0B-821C69556DE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4B831C1-5DD4-1E5C-A098-2A4F6BAE302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E1ACE2E-BEBF-1D31-C642-1165E84E0AA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BE8A0CD-E536-6829-DD9D-E1660680587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84F7E227-2E2E-A4B8-5FD3-E43967612E51}"/>
              </a:ext>
            </a:extLst>
          </p:cNvPr>
          <p:cNvPicPr>
            <a:picLocks noChangeAspect="1"/>
          </p:cNvPicPr>
          <p:nvPr/>
        </p:nvPicPr>
        <p:blipFill rotWithShape="1">
          <a:blip r:embed="rId6"/>
          <a:srcRect l="3439" t="12497" r="4041" b="46507"/>
          <a:stretch>
            <a:fillRect/>
          </a:stretch>
        </p:blipFill>
        <p:spPr bwMode="auto">
          <a:xfrm>
            <a:off x="2752407" y="1511617"/>
            <a:ext cx="6687185" cy="3834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284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11 gives the mMRC dyspnea scale definitions for 0,1,2,3 and 4. For example, mMRC Grade 3 is 'I stop for breath after walking about 100 meters or after a few minuts on the level'">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7725CA9-0912-D5C2-A67A-B308BBC1A4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B95C6DB-E102-7C29-D308-60A22C32CFA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Modified MRC dyspnea scale</a:t>
            </a:r>
          </a:p>
        </p:txBody>
      </p:sp>
      <p:grpSp>
        <p:nvGrpSpPr>
          <p:cNvPr id="8" name="Group 7">
            <a:extLst>
              <a:ext uri="{FF2B5EF4-FFF2-40B4-BE49-F238E27FC236}">
                <a16:creationId xmlns:a16="http://schemas.microsoft.com/office/drawing/2014/main" id="{E08E8F34-9DD2-9793-2FC9-660CAF3B277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2E2DFF5-B94D-7B4A-CBB7-0B34560031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30F605D-48D9-448C-3846-51A819CB489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D9FFEF4-FD81-7F20-1943-B938B22EB03A}"/>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B1F11AB-0354-DE6D-E8FE-1F390A242F3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2CB7964-CC85-7E74-FAE5-A779FFCCCED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EAF244B-D8AA-2EFB-F47E-0AA675DCF0C2}"/>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B4B225D-BBE4-C544-FE61-000E90644C2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1" name="Picture 20">
            <a:extLst>
              <a:ext uri="{FF2B5EF4-FFF2-40B4-BE49-F238E27FC236}">
                <a16:creationId xmlns:a16="http://schemas.microsoft.com/office/drawing/2014/main" id="{C1290F50-F306-6674-7D65-A67F0D3C4704}"/>
              </a:ext>
            </a:extLst>
          </p:cNvPr>
          <p:cNvPicPr>
            <a:picLocks noChangeAspect="1"/>
          </p:cNvPicPr>
          <p:nvPr/>
        </p:nvPicPr>
        <p:blipFill rotWithShape="1">
          <a:blip r:embed="rId6"/>
          <a:srcRect l="3659" t="11592" r="4188" b="38589"/>
          <a:stretch>
            <a:fillRect/>
          </a:stretch>
        </p:blipFill>
        <p:spPr bwMode="auto">
          <a:xfrm>
            <a:off x="2828925" y="1143000"/>
            <a:ext cx="6534150" cy="457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9857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12 lists the CAAT Assessment survey items - there are 8 items altogether which are scored from 0 to 5. For example My chest does not feel tight at all (0) to My chest feels very tight (5).">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6999"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39A6627-8EE6-BDCA-37F9-E5D881DAED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1C4A73D-3948-12E2-C9E1-CDADC79D8EE2}"/>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CAAT assessment</a:t>
            </a:r>
          </a:p>
        </p:txBody>
      </p:sp>
      <p:grpSp>
        <p:nvGrpSpPr>
          <p:cNvPr id="8" name="Group 7">
            <a:extLst>
              <a:ext uri="{FF2B5EF4-FFF2-40B4-BE49-F238E27FC236}">
                <a16:creationId xmlns:a16="http://schemas.microsoft.com/office/drawing/2014/main" id="{5D84178E-483B-F318-3438-865F5E7DBD8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DA605F0-7E76-0DDF-B404-A36C58E9A5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A4FB40-D378-FAF5-AD13-EFACDD83B21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3F4D113-EBFF-5F9D-B279-2A24C8A1DCF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4C8362C-8DEC-B317-9CF0-25F91AD5281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50132F3-D4A2-1D3E-7CC9-B79A8F356F6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7B0D96C-2B30-B0CE-25A0-B453AA2337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E5B683A-0E5A-8F95-30C0-A2DDB810AA2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a:extLst>
              <a:ext uri="{FF2B5EF4-FFF2-40B4-BE49-F238E27FC236}">
                <a16:creationId xmlns:a16="http://schemas.microsoft.com/office/drawing/2014/main" id="{EA31DEF0-A7FE-DD94-2C02-B0BC660D5024}"/>
              </a:ext>
            </a:extLst>
          </p:cNvPr>
          <p:cNvPicPr>
            <a:picLocks noChangeAspect="1"/>
          </p:cNvPicPr>
          <p:nvPr/>
        </p:nvPicPr>
        <p:blipFill rotWithShape="1">
          <a:blip r:embed="rId6"/>
          <a:srcRect l="4337" t="12017" r="4279" b="20387"/>
          <a:stretch>
            <a:fillRect/>
          </a:stretch>
        </p:blipFill>
        <p:spPr bwMode="auto">
          <a:xfrm>
            <a:off x="2746273" y="138713"/>
            <a:ext cx="6699451" cy="64127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1899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e GOLD ABE assessment tool is Figure 2.13 of the GOLD report. It is an illustrated tool that shows how to separate GOLD A, B and E based on number of exacerbations leading to hospitalization, mMRC grade and CAT score. For example a person who has two or more moderate exacerbations per year would be GOLD 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550A04-20AD-A05C-1EFC-F51BA9FE09C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22077AE-BEB1-A391-EA31-95D83CE35E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ABE assessment tool</a:t>
            </a:r>
          </a:p>
        </p:txBody>
      </p:sp>
      <p:grpSp>
        <p:nvGrpSpPr>
          <p:cNvPr id="8" name="Group 7">
            <a:extLst>
              <a:ext uri="{FF2B5EF4-FFF2-40B4-BE49-F238E27FC236}">
                <a16:creationId xmlns:a16="http://schemas.microsoft.com/office/drawing/2014/main" id="{80C43DEA-A72D-1F29-CA63-9C63118BB55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8C5CCD2-5D6F-925E-15B7-3248F6B515B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B0BC55A-A8D6-0DED-20E8-431A5A8A46A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A084B2DD-1CEE-70C0-60C9-CDB1A82E2C4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17E9692-BDC3-9D24-90BE-2351C2DFB13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7A376D0-0C3D-C2D7-DEC8-F3FDFF54271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2DA788C-9662-2DA9-B1BB-B9520111BD1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2B577CD-D1E7-A161-FDEE-AF57F2C11A7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FA730FFF-39FB-0E13-11A5-A998BC0379CC}"/>
              </a:ext>
            </a:extLst>
          </p:cNvPr>
          <p:cNvPicPr>
            <a:picLocks noChangeAspect="1"/>
          </p:cNvPicPr>
          <p:nvPr/>
        </p:nvPicPr>
        <p:blipFill rotWithShape="1">
          <a:blip r:embed="rId6"/>
          <a:srcRect l="4156" t="12513" r="4271" b="27138"/>
          <a:stretch>
            <a:fillRect/>
          </a:stretch>
        </p:blipFill>
        <p:spPr bwMode="auto">
          <a:xfrm>
            <a:off x="2812732" y="628650"/>
            <a:ext cx="6566535" cy="560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13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se of CT in stable COPD including information about Differential Diagnosis, Lung Volume Reduction and Lung Cancer Screening.">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8C877F8-53E8-058A-6F36-99D507ABBB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ED4346EE-913E-771F-F695-19C274793A2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Use of CT in stable COPD</a:t>
            </a:r>
          </a:p>
        </p:txBody>
      </p:sp>
      <p:grpSp>
        <p:nvGrpSpPr>
          <p:cNvPr id="8" name="Group 7">
            <a:extLst>
              <a:ext uri="{FF2B5EF4-FFF2-40B4-BE49-F238E27FC236}">
                <a16:creationId xmlns:a16="http://schemas.microsoft.com/office/drawing/2014/main" id="{36E8A883-2B32-68C7-EF40-FFDD7CD17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D9F5A88-CE0D-FEDE-A7FE-972BB332637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8FB3F83-2F7A-6848-116E-AC7B9EE9E91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7A8BEDCA-D0AA-A915-F423-5A1E56E74E32}"/>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4269D67-BE21-2DC0-900D-304A41477C9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3493848-EF62-4CB8-619D-705A64CF6DC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2AD13BB-2EC6-5437-033A-FCAAA05708C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186F0E9-2C23-EF60-152D-128754DD258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30AAE7B-8016-C164-5F85-C23629E0C5FE}"/>
              </a:ext>
            </a:extLst>
          </p:cNvPr>
          <p:cNvPicPr>
            <a:picLocks noChangeAspect="1"/>
          </p:cNvPicPr>
          <p:nvPr/>
        </p:nvPicPr>
        <p:blipFill rotWithShape="1">
          <a:blip r:embed="rId6"/>
          <a:srcRect l="4757" t="17586" r="4346" b="32934"/>
          <a:stretch>
            <a:fillRect/>
          </a:stretch>
        </p:blipFill>
        <p:spPr bwMode="auto">
          <a:xfrm>
            <a:off x="2918777" y="1190942"/>
            <a:ext cx="6354445" cy="44761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030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81981" y="-2681981"/>
            <a:ext cx="6858000" cy="12221961"/>
          </a:xfrm>
          <a:prstGeom prst="rect">
            <a:avLst/>
          </a:prstGeom>
        </p:spPr>
      </p:pic>
      <p:sp>
        <p:nvSpPr>
          <p:cNvPr id="5" name="Title 4">
            <a:extLst>
              <a:ext uri="{FF2B5EF4-FFF2-40B4-BE49-F238E27FC236}">
                <a16:creationId xmlns:a16="http://schemas.microsoft.com/office/drawing/2014/main" id="{CE5BCCB7-2FE5-44C1-13F3-62B206EAF17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Description of levels of evidence</a:t>
            </a:r>
          </a:p>
        </p:txBody>
      </p:sp>
      <p:pic>
        <p:nvPicPr>
          <p:cNvPr id="8" name="Picture 7" descr="Table A: Description of Levels of Evidence&#10;Evidence category A - RCTs and/or a rich body of high quality of evidence without any significant limitation or bias.&#10;Evidence category B - RCTs with important limitations and/or a limited body of evidence&#10;Evidence category C - Non-randomized trials or observational studies.&#10;Evidence category D - Panel consensus judgment">
            <a:extLst>
              <a:ext uri="{FF2B5EF4-FFF2-40B4-BE49-F238E27FC236}">
                <a16:creationId xmlns:a16="http://schemas.microsoft.com/office/drawing/2014/main" id="{9CFBE716-0689-2251-65FD-D5FC96927A3A}"/>
              </a:ext>
            </a:extLst>
          </p:cNvPr>
          <p:cNvPicPr>
            <a:picLocks noChangeAspect="1"/>
          </p:cNvPicPr>
          <p:nvPr/>
        </p:nvPicPr>
        <p:blipFill rotWithShape="1">
          <a:blip r:embed="rId3"/>
          <a:srcRect l="3353" t="15041" r="3331" b="21930"/>
          <a:stretch/>
        </p:blipFill>
        <p:spPr bwMode="auto">
          <a:xfrm>
            <a:off x="2702535" y="0"/>
            <a:ext cx="6969003" cy="665712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grpSp>
        <p:nvGrpSpPr>
          <p:cNvPr id="10" name="Group 9">
            <a:extLst>
              <a:ext uri="{FF2B5EF4-FFF2-40B4-BE49-F238E27FC236}">
                <a16:creationId xmlns:a16="http://schemas.microsoft.com/office/drawing/2014/main" id="{AC194805-6F91-9A20-054B-CED9A0DB0B62}"/>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7" name="Picture 6">
              <a:extLst>
                <a:ext uri="{FF2B5EF4-FFF2-40B4-BE49-F238E27FC236}">
                  <a16:creationId xmlns:a16="http://schemas.microsoft.com/office/drawing/2014/main" id="{2E362E73-A7A7-E170-3AF9-91C387994BF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9" name="Picture 8">
              <a:extLst>
                <a:ext uri="{FF2B5EF4-FFF2-40B4-BE49-F238E27FC236}">
                  <a16:creationId xmlns:a16="http://schemas.microsoft.com/office/drawing/2014/main" id="{735959F1-04DE-258B-15EC-F978471C9F6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
        <p:nvSpPr>
          <p:cNvPr id="11" name="TextBox 10">
            <a:extLst>
              <a:ext uri="{FF2B5EF4-FFF2-40B4-BE49-F238E27FC236}">
                <a16:creationId xmlns:a16="http://schemas.microsoft.com/office/drawing/2014/main" id="{6EA69422-106A-7F47-14C8-DA2333B9E116}"/>
              </a:ext>
              <a:ext uri="{C183D7F6-B498-43B3-948B-1728B52AA6E4}">
                <adec:decorative xmlns:adec="http://schemas.microsoft.com/office/drawing/2017/decorative" val="1"/>
              </a:ext>
            </a:extLst>
          </p:cNvPr>
          <p:cNvSpPr txBox="1"/>
          <p:nvPr/>
        </p:nvSpPr>
        <p:spPr>
          <a:xfrm>
            <a:off x="7019522" y="987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nvGrpSpPr>
          <p:cNvPr id="20" name="Group 19">
            <a:extLst>
              <a:ext uri="{FF2B5EF4-FFF2-40B4-BE49-F238E27FC236}">
                <a16:creationId xmlns:a16="http://schemas.microsoft.com/office/drawing/2014/main" id="{E5974FAB-B8B1-582B-EBD6-958196AA9372}"/>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3" name="Picture 2">
              <a:extLst>
                <a:ext uri="{FF2B5EF4-FFF2-40B4-BE49-F238E27FC236}">
                  <a16:creationId xmlns:a16="http://schemas.microsoft.com/office/drawing/2014/main" id="{CB3ED529-60A7-5127-B3FA-205095CDCF17}"/>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2" name="Picture 11">
              <a:extLst>
                <a:ext uri="{FF2B5EF4-FFF2-40B4-BE49-F238E27FC236}">
                  <a16:creationId xmlns:a16="http://schemas.microsoft.com/office/drawing/2014/main" id="{BF677B92-329D-ACAD-F1AA-6003E220DD7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4" name="TextBox 13">
              <a:extLst>
                <a:ext uri="{FF2B5EF4-FFF2-40B4-BE49-F238E27FC236}">
                  <a16:creationId xmlns:a16="http://schemas.microsoft.com/office/drawing/2014/main" id="{6A1F979D-A5DB-AF83-2014-EC35C5E4844A}"/>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Tree>
    <p:extLst>
      <p:ext uri="{BB962C8B-B14F-4D97-AF65-F5344CB8AC3E}">
        <p14:creationId xmlns:p14="http://schemas.microsoft.com/office/powerpoint/2010/main" val="135564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7983CE6-9C13-9993-2A61-B763BBF9FB0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DD37269C-B779-702D-36D8-E503D152EA5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Goals for treatment of stable COPD</a:t>
            </a:r>
          </a:p>
        </p:txBody>
      </p:sp>
      <p:pic>
        <p:nvPicPr>
          <p:cNvPr id="5" name="Picture 4" descr="The goals for treatment of stable COPD (to reduce symptoms and reduce risk) are listed in this figure. ">
            <a:extLst>
              <a:ext uri="{FF2B5EF4-FFF2-40B4-BE49-F238E27FC236}">
                <a16:creationId xmlns:a16="http://schemas.microsoft.com/office/drawing/2014/main" id="{CE508425-3701-D49B-38A9-B7194CCA451F}"/>
              </a:ext>
            </a:extLst>
          </p:cNvPr>
          <p:cNvPicPr>
            <a:picLocks noChangeAspect="1"/>
          </p:cNvPicPr>
          <p:nvPr/>
        </p:nvPicPr>
        <p:blipFill rotWithShape="1">
          <a:blip r:embed="rId4"/>
          <a:srcRect l="4394" t="12595" r="4834" b="50508"/>
          <a:stretch/>
        </p:blipFill>
        <p:spPr bwMode="auto">
          <a:xfrm>
            <a:off x="2000158" y="1258388"/>
            <a:ext cx="8252256" cy="4341223"/>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C7BBEC6-0AD2-F983-59CB-AA4EE5C8C78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2F19E59-D428-CABF-EF12-178D708C5D2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C9D0FDA-980F-54E0-C798-9A2FFD7894C3}"/>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5C043DCE-DB84-4455-FD0E-B2D3EB06BB56}"/>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21CF1FA7-8E34-36F9-3F02-F95BADBF780E}"/>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C76342B-CE19-2DBE-1D4F-EBB4AC3AC6FD}"/>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BC29154-3446-F0B4-D016-6A9170D7D0D5}"/>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12BEC0D-77AA-5804-F8A7-0B4F980DE5C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spTree>
    <p:extLst>
      <p:ext uri="{BB962C8B-B14F-4D97-AF65-F5344CB8AC3E}">
        <p14:creationId xmlns:p14="http://schemas.microsoft.com/office/powerpoint/2010/main" val="403062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flowchart give information about the management of COPD including Diagnosis, Initial Assessment, Initial Management and how to Review a patient.">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B900802-BB09-8532-ACDD-DF1791C4F4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58DDF83-55F8-BD39-B253-E3E59B5409A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COPD</a:t>
            </a:r>
          </a:p>
        </p:txBody>
      </p:sp>
      <p:grpSp>
        <p:nvGrpSpPr>
          <p:cNvPr id="7" name="Group 6">
            <a:extLst>
              <a:ext uri="{FF2B5EF4-FFF2-40B4-BE49-F238E27FC236}">
                <a16:creationId xmlns:a16="http://schemas.microsoft.com/office/drawing/2014/main" id="{92D96B5D-C633-7932-37C0-F3AAD705D05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5812961-7FCD-58B1-1423-E44DB61047A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7885744-BC73-2BBE-169F-F8DD2F8D0BD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3B8FEA92-2FAB-CB14-8040-2627D273602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66B7276-838F-600D-9910-694833A902C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E607BAB-2B0E-0E27-10D9-3997BA83D480}"/>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6AC3589-38E0-E93C-1AFA-3CD6E49155A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2B6E6C4-8BD8-606D-65D0-788DD7D2494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4E6A288C-9D66-80AF-9AF1-480B876C34E7}"/>
              </a:ext>
            </a:extLst>
          </p:cNvPr>
          <p:cNvPicPr>
            <a:picLocks noChangeAspect="1"/>
          </p:cNvPicPr>
          <p:nvPr/>
        </p:nvPicPr>
        <p:blipFill rotWithShape="1">
          <a:blip r:embed="rId6"/>
          <a:srcRect l="4156" t="12402" r="4414" b="27248"/>
          <a:stretch>
            <a:fillRect/>
          </a:stretch>
        </p:blipFill>
        <p:spPr bwMode="auto">
          <a:xfrm>
            <a:off x="2751137" y="571500"/>
            <a:ext cx="6689725"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5205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vidence-based methods to identify and reduce risk factor exposure are lis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740ADEF-FB44-8991-0484-210DF9DCDBB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5D5B743A-446C-BAF9-19F3-777921D3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Identify and reduce risk factor exposure</a:t>
            </a:r>
          </a:p>
        </p:txBody>
      </p:sp>
      <p:grpSp>
        <p:nvGrpSpPr>
          <p:cNvPr id="8" name="Group 7">
            <a:extLst>
              <a:ext uri="{FF2B5EF4-FFF2-40B4-BE49-F238E27FC236}">
                <a16:creationId xmlns:a16="http://schemas.microsoft.com/office/drawing/2014/main" id="{E69F469D-F844-7D93-4DD2-DD94AEDF486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A5605F-9F84-FCCC-158C-953E0D7E649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9A2064F-7365-01F0-DD53-F7ABAAC0311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7DDAE6B6-0BCA-652B-3A27-B1BC12F520DA}"/>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03D5B0B1-A06C-E3A1-1176-14CF93805CF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DD68630-732D-27A2-4AC7-15A531173AF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2BC804E-55C8-F2B3-CB51-7F9369BDCA02}"/>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D972546-E439-C79A-156A-3A6E6AB291A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close-up of a computer screen&#10;&#10;AI-generated content may be incorrect.">
            <a:extLst>
              <a:ext uri="{FF2B5EF4-FFF2-40B4-BE49-F238E27FC236}">
                <a16:creationId xmlns:a16="http://schemas.microsoft.com/office/drawing/2014/main" id="{24BB8DBE-39F3-3B0C-4E0B-2D3FF5BB48B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772727" y="2269807"/>
            <a:ext cx="6646545" cy="23183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923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rief strategies to help the patient willing to quit tobacco are listed including ASK, ADVISE, ASSESS, ASSIST, ARRANG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CC3743D-BF11-B4BB-BE8C-4949B1ED2BF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4E4AD4D-57BC-9FF4-7309-141ED6E34D0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Brief strategies to help the patient willing to quit</a:t>
            </a:r>
          </a:p>
        </p:txBody>
      </p:sp>
      <p:grpSp>
        <p:nvGrpSpPr>
          <p:cNvPr id="8" name="Group 7">
            <a:extLst>
              <a:ext uri="{FF2B5EF4-FFF2-40B4-BE49-F238E27FC236}">
                <a16:creationId xmlns:a16="http://schemas.microsoft.com/office/drawing/2014/main" id="{D9FCE639-59EA-2805-2C75-849E9508F269}"/>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3406620-208D-1BE5-9F4F-F7648DFEF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8C4838D-9ACB-DB49-77AA-72DC4F248E0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8E268E9E-FA9E-CCA4-27AC-40B41FD499C0}"/>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43EB8B3-1BF8-A8E3-758C-43CFE06EBEE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00E5350-7861-63E5-9A90-74B4DBBADFD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EC99FCD-B597-3887-E91D-77111875BA0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94A7DA3-1A67-E95C-A404-CC9C2F813F2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screenshot of a computer screen&#10;&#10;AI-generated content may be incorrect.">
            <a:extLst>
              <a:ext uri="{FF2B5EF4-FFF2-40B4-BE49-F238E27FC236}">
                <a16:creationId xmlns:a16="http://schemas.microsoft.com/office/drawing/2014/main" id="{96342F27-F33E-0994-37B3-533D24D4E61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783522" y="724852"/>
            <a:ext cx="6624955" cy="54082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877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jor findings and recommendations from tobacco use and dependence clinical practice guideline panel are lis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4AED46E-11BA-6C2F-6ED3-77434C4C59D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AC2FCB1-C7C8-0D6A-02AD-C78445F3263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Treating tobacco use and dependence</a:t>
            </a:r>
          </a:p>
        </p:txBody>
      </p:sp>
      <p:grpSp>
        <p:nvGrpSpPr>
          <p:cNvPr id="8" name="Group 7">
            <a:extLst>
              <a:ext uri="{FF2B5EF4-FFF2-40B4-BE49-F238E27FC236}">
                <a16:creationId xmlns:a16="http://schemas.microsoft.com/office/drawing/2014/main" id="{56E01DF5-EA4C-B2F0-DEB0-43B0C728E8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4F2E097-3565-A8F0-4BA8-6C454B11F6F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BE75E65-6D9D-B42B-5D54-FD8DEADEF14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4D02B10-0BB1-A24C-795B-D74D684AF73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2E58777-A185-9726-960A-EC820A54970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B885CBA7-436C-D0A1-615E-DA91A23C672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3BB8916C-D5C5-FE3F-F4AC-A9D066581A3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687C635-E045-68F8-2A4C-DAC1F0C4215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7F1BFAC7-21DF-8721-F2EC-C203460B981D}"/>
              </a:ext>
            </a:extLst>
          </p:cNvPr>
          <p:cNvPicPr>
            <a:picLocks noChangeAspect="1"/>
          </p:cNvPicPr>
          <p:nvPr/>
        </p:nvPicPr>
        <p:blipFill rotWithShape="1">
          <a:blip r:embed="rId6"/>
          <a:srcRect l="3870" t="11959" r="4128" b="25476"/>
          <a:stretch>
            <a:fillRect/>
          </a:stretch>
        </p:blipFill>
        <p:spPr bwMode="auto">
          <a:xfrm>
            <a:off x="2781300" y="512127"/>
            <a:ext cx="6629400" cy="58337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3881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ist of evidence based statements about vaccination recommendations for people with COPD are given, including evidence level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C83B762-8724-87C5-97A6-77FC92BD4A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7542BC4D-4B46-1AAC-AE0B-38FB7D9F1BE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Vaccination for stable COPD</a:t>
            </a:r>
          </a:p>
        </p:txBody>
      </p:sp>
      <p:grpSp>
        <p:nvGrpSpPr>
          <p:cNvPr id="8" name="Group 7">
            <a:extLst>
              <a:ext uri="{FF2B5EF4-FFF2-40B4-BE49-F238E27FC236}">
                <a16:creationId xmlns:a16="http://schemas.microsoft.com/office/drawing/2014/main" id="{0070A5FC-08F9-6390-6869-BD900250089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F106E32-2144-F586-EE6C-2C1AEB86E0A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4FBD8C9-D723-931B-F368-8B87D622AD3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3" name="Group 2">
            <a:extLst>
              <a:ext uri="{FF2B5EF4-FFF2-40B4-BE49-F238E27FC236}">
                <a16:creationId xmlns:a16="http://schemas.microsoft.com/office/drawing/2014/main" id="{1197E96A-42E9-D391-D525-E9F6C21C248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51886C6-D3C0-4466-3EA6-611521FAA3A9}"/>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8436767-C9F7-3D04-0BA1-6195A476AB0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BF5EF0F4-C26B-CD34-9682-5528FA83AB6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CDEBE0B-D216-F564-676C-FCB95229B72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1BD0D5D8-2D98-B882-CDBB-ED49F38551C5}"/>
              </a:ext>
            </a:extLst>
          </p:cNvPr>
          <p:cNvPicPr>
            <a:picLocks noChangeAspect="1"/>
          </p:cNvPicPr>
          <p:nvPr/>
        </p:nvPicPr>
        <p:blipFill rotWithShape="1">
          <a:blip r:embed="rId6"/>
          <a:srcRect l="4622" t="12059" r="4057" b="42981"/>
          <a:stretch>
            <a:fillRect/>
          </a:stretch>
        </p:blipFill>
        <p:spPr bwMode="auto">
          <a:xfrm>
            <a:off x="2782570" y="1317625"/>
            <a:ext cx="6626860" cy="4222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026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7 gives the Diagnsosi and Management cycle - Initiate treatment for COPD patients who are therapy naive; Review, Assess, Adjust for patients already on treatment.">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83CC7B8-E398-F866-1DD6-9249633CED6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5DA3DEA-5026-DCDD-88DA-62D71CB7FDE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t>
            </a:r>
            <a:r>
              <a:rPr lang="en-AU" dirty="0" err="1"/>
              <a:t>andManagement</a:t>
            </a:r>
            <a:r>
              <a:rPr lang="en-AU" dirty="0"/>
              <a:t> cycle</a:t>
            </a:r>
          </a:p>
        </p:txBody>
      </p:sp>
      <p:grpSp>
        <p:nvGrpSpPr>
          <p:cNvPr id="8" name="Group 7">
            <a:extLst>
              <a:ext uri="{FF2B5EF4-FFF2-40B4-BE49-F238E27FC236}">
                <a16:creationId xmlns:a16="http://schemas.microsoft.com/office/drawing/2014/main" id="{029B126F-E474-A43E-A2A5-13F2006A4FE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1088FDB-6982-C718-FC5A-4D5C8D0069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AE5FD72-62D2-C51F-81A3-2CB69E90E682}"/>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683E00B-DDEA-1E43-EE8D-C8B4B9154852}"/>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C57D4C5-97FA-17BD-8661-7872DE0C209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6CB0679-99B7-39BF-10CF-AF78E7EE603E}"/>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F015594-94E5-A7B7-A91C-A485166102A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D21ECC5-9997-B2AE-5332-A659CA1F070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30DCC81D-ACF3-A328-9ACA-FFADCBCB7662}"/>
              </a:ext>
            </a:extLst>
          </p:cNvPr>
          <p:cNvPicPr>
            <a:picLocks noChangeAspect="1"/>
          </p:cNvPicPr>
          <p:nvPr/>
        </p:nvPicPr>
        <p:blipFill rotWithShape="1">
          <a:blip r:embed="rId6"/>
          <a:srcRect l="3979" t="12552" r="4342" b="19947"/>
          <a:stretch>
            <a:fillRect/>
          </a:stretch>
        </p:blipFill>
        <p:spPr bwMode="auto">
          <a:xfrm>
            <a:off x="2784157" y="273367"/>
            <a:ext cx="6623685" cy="6311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24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armacological recommendations based on GOLD group A, B or E and blood eosinophils are given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63238E-9D54-A45E-B088-47AF53B2A28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3E4D5D8-B1F0-BF5C-D813-CA0852F19CD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41C0E42-79F3-BE47-EF7E-12B7C91D6D0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84A0A5B-4A6B-8A3C-E7D4-5E1B1F06947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AA79B78-3CD4-8712-4A6E-A65B250AF71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5016CBF6-4B96-2337-12A9-96706C3ABCCB}"/>
              </a:ext>
            </a:extLst>
          </p:cNvPr>
          <p:cNvPicPr>
            <a:picLocks noChangeAspect="1"/>
          </p:cNvPicPr>
          <p:nvPr/>
        </p:nvPicPr>
        <p:blipFill rotWithShape="1">
          <a:blip r:embed="rId6"/>
          <a:srcRect l="4310" t="12167" r="4343" b="12902"/>
          <a:stretch>
            <a:fillRect/>
          </a:stretch>
        </p:blipFill>
        <p:spPr bwMode="auto">
          <a:xfrm>
            <a:off x="2930039" y="0"/>
            <a:ext cx="6248718" cy="66336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2051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Figure 3.9 from the GOLD 2025 report. It gives suggested follow-up pharmacological treatment for patients with dyspnea and for those with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3"/>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3"/>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3"/>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E9D9F8F-F20A-65C2-788F-72E6B7536940}"/>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B5BD805-8AD4-2C78-7316-7943B892906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pharmacological treatment</a:t>
            </a:r>
          </a:p>
        </p:txBody>
      </p:sp>
      <p:grpSp>
        <p:nvGrpSpPr>
          <p:cNvPr id="8" name="Group 7">
            <a:extLst>
              <a:ext uri="{FF2B5EF4-FFF2-40B4-BE49-F238E27FC236}">
                <a16:creationId xmlns:a16="http://schemas.microsoft.com/office/drawing/2014/main" id="{056A4339-A88A-1A07-B393-00EEB79D0E8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3948BA9-571B-5C3E-7071-76C0F7BBA71E}"/>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96747BB-B458-3BD3-9FC2-1B1A5AB0A9F2}"/>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063A9F18-EFC3-1283-65B9-F9F8A1FFE3F6}"/>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46B6A0E-1B20-8E5B-6D75-DCD2581A4169}"/>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D31C622-623B-29CE-E7E4-D24B0B90CCCA}"/>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191BF07-ACE3-15B5-E8EA-88B71D21C8D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0A73C8B-B1FC-139D-66DF-6FAC01BAE50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091E15AA-7515-D496-68A6-10ABE1DDB558}"/>
              </a:ext>
            </a:extLst>
          </p:cNvPr>
          <p:cNvPicPr>
            <a:picLocks noChangeAspect="1"/>
          </p:cNvPicPr>
          <p:nvPr/>
        </p:nvPicPr>
        <p:blipFill rotWithShape="1">
          <a:blip r:embed="rId7"/>
          <a:srcRect l="4461" t="12355" r="4609" b="5041"/>
          <a:stretch>
            <a:fillRect/>
          </a:stretch>
        </p:blipFill>
        <p:spPr bwMode="auto">
          <a:xfrm>
            <a:off x="3239158" y="0"/>
            <a:ext cx="5624731" cy="66134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052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0 gives factors to consider when adding ICS to LABA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0E9C8A-A085-B9EF-AF98-95DFDED1F5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3.10 gives factors to consider when adding ICS to LABAs">
            <a:extLst>
              <a:ext uri="{FF2B5EF4-FFF2-40B4-BE49-F238E27FC236}">
                <a16:creationId xmlns:a16="http://schemas.microsoft.com/office/drawing/2014/main" id="{95E487CE-5761-8E6A-A4F2-3006FA0DC73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Factors to consider when initiating ICS treatment</a:t>
            </a:r>
          </a:p>
        </p:txBody>
      </p:sp>
      <p:grpSp>
        <p:nvGrpSpPr>
          <p:cNvPr id="8" name="Group 7">
            <a:extLst>
              <a:ext uri="{FF2B5EF4-FFF2-40B4-BE49-F238E27FC236}">
                <a16:creationId xmlns:a16="http://schemas.microsoft.com/office/drawing/2014/main" id="{5CED539E-989A-5161-290B-1E28FB08F15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43FC51B-158F-99BA-3D19-7CF3012C9FC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88C442-DAC2-C83E-2A77-3EBF4166A48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4AA4A40-F1AE-73C7-B5E2-13207BEC1847}"/>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E3DF728-6EC7-281D-557C-BDD97ED2C7C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D0E3739-FE67-3E3B-77C2-F85F0DDBF14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4DC11E1-DBFE-F7D1-E0F7-CBDECDF3761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72C0BDA-9603-097A-B6ED-0161093BEAE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a:extLst>
              <a:ext uri="{FF2B5EF4-FFF2-40B4-BE49-F238E27FC236}">
                <a16:creationId xmlns:a16="http://schemas.microsoft.com/office/drawing/2014/main" id="{1A83CC4E-00DC-75F3-4F11-F4B51BD4E8F5}"/>
              </a:ext>
            </a:extLst>
          </p:cNvPr>
          <p:cNvPicPr>
            <a:picLocks noChangeAspect="1"/>
          </p:cNvPicPr>
          <p:nvPr/>
        </p:nvPicPr>
        <p:blipFill rotWithShape="1">
          <a:blip r:embed="rId6"/>
          <a:srcRect l="4310" t="12424" r="4674" b="30838"/>
          <a:stretch>
            <a:fillRect/>
          </a:stretch>
        </p:blipFill>
        <p:spPr bwMode="auto">
          <a:xfrm>
            <a:off x="2223291" y="304771"/>
            <a:ext cx="7726301" cy="6233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478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B6828-527B-A814-CDD0-33BDDF2DA5A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C05F4E7-EEA1-0531-4F2B-677DC799A616}"/>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81981" y="-2681981"/>
            <a:ext cx="6858000" cy="12221961"/>
          </a:xfrm>
          <a:prstGeom prst="rect">
            <a:avLst/>
          </a:prstGeom>
        </p:spPr>
      </p:pic>
      <p:sp>
        <p:nvSpPr>
          <p:cNvPr id="5" name="Title 4">
            <a:extLst>
              <a:ext uri="{FF2B5EF4-FFF2-40B4-BE49-F238E27FC236}">
                <a16:creationId xmlns:a16="http://schemas.microsoft.com/office/drawing/2014/main" id="{92877AF7-D517-F4B3-C8BF-D8BA2461A46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Estimated COPD prevalence</a:t>
            </a:r>
          </a:p>
        </p:txBody>
      </p:sp>
      <p:sp>
        <p:nvSpPr>
          <p:cNvPr id="2" name="Footer Placeholder 1">
            <a:extLst>
              <a:ext uri="{FF2B5EF4-FFF2-40B4-BE49-F238E27FC236}">
                <a16:creationId xmlns:a16="http://schemas.microsoft.com/office/drawing/2014/main" id="{1A72CCEE-0631-FC18-CFCA-F24438A2B82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3" name="Picture 12">
            <a:extLst>
              <a:ext uri="{FF2B5EF4-FFF2-40B4-BE49-F238E27FC236}">
                <a16:creationId xmlns:a16="http://schemas.microsoft.com/office/drawing/2014/main" id="{131117CB-15CC-DBE4-3AB6-905CD45022D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42E9A994-4C10-5505-1C82-11BAA8E6F7C0}"/>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27C85DE-56C5-599B-BE4A-37B1EF2B776C}"/>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5A5DD47-DA42-85A8-8EB5-E7894013B76E}"/>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70C87EAE-278E-20AA-B583-0286C3AD6514}"/>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grpSp>
        <p:nvGrpSpPr>
          <p:cNvPr id="10" name="Group 9">
            <a:extLst>
              <a:ext uri="{FF2B5EF4-FFF2-40B4-BE49-F238E27FC236}">
                <a16:creationId xmlns:a16="http://schemas.microsoft.com/office/drawing/2014/main" id="{CC120472-89B5-8621-F3D2-1F5E31DABBD3}"/>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7" name="Picture 6">
              <a:extLst>
                <a:ext uri="{FF2B5EF4-FFF2-40B4-BE49-F238E27FC236}">
                  <a16:creationId xmlns:a16="http://schemas.microsoft.com/office/drawing/2014/main" id="{D7DF97EC-18DF-A977-0003-C8DF07083B6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9" name="Picture 8">
              <a:extLst>
                <a:ext uri="{FF2B5EF4-FFF2-40B4-BE49-F238E27FC236}">
                  <a16:creationId xmlns:a16="http://schemas.microsoft.com/office/drawing/2014/main" id="{C7E0B629-D7F8-30D8-50CE-D41028BF2FE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20" name="Group 19">
            <a:extLst>
              <a:ext uri="{FF2B5EF4-FFF2-40B4-BE49-F238E27FC236}">
                <a16:creationId xmlns:a16="http://schemas.microsoft.com/office/drawing/2014/main" id="{ADECEF9E-6016-75FC-8B79-A4E1DBDE3EB6}"/>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3" name="Picture 2">
              <a:extLst>
                <a:ext uri="{FF2B5EF4-FFF2-40B4-BE49-F238E27FC236}">
                  <a16:creationId xmlns:a16="http://schemas.microsoft.com/office/drawing/2014/main" id="{2FF2B7EA-BAEE-5FB8-D2CA-0F73E4647BD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2" name="Picture 11">
              <a:extLst>
                <a:ext uri="{FF2B5EF4-FFF2-40B4-BE49-F238E27FC236}">
                  <a16:creationId xmlns:a16="http://schemas.microsoft.com/office/drawing/2014/main" id="{40C6B0A9-E604-43A6-FC53-C9EA53A80F4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4" name="TextBox 13">
              <a:extLst>
                <a:ext uri="{FF2B5EF4-FFF2-40B4-BE49-F238E27FC236}">
                  <a16:creationId xmlns:a16="http://schemas.microsoft.com/office/drawing/2014/main" id="{3DAF2F6E-CEB4-A5E1-A774-320BA72C052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16" name="Picture 15" descr="Figure 1.1 shows the estimated COPD prevalence according to different sources.">
            <a:extLst>
              <a:ext uri="{FF2B5EF4-FFF2-40B4-BE49-F238E27FC236}">
                <a16:creationId xmlns:a16="http://schemas.microsoft.com/office/drawing/2014/main" id="{2D3AD12C-6FD3-C94F-63BC-178FD9B68506}"/>
              </a:ext>
            </a:extLst>
          </p:cNvPr>
          <p:cNvPicPr>
            <a:picLocks noChangeAspect="1"/>
          </p:cNvPicPr>
          <p:nvPr/>
        </p:nvPicPr>
        <p:blipFill rotWithShape="1">
          <a:blip r:embed="rId6"/>
          <a:srcRect l="2949" t="14592" r="2383" b="38391"/>
          <a:stretch>
            <a:fillRect/>
          </a:stretch>
        </p:blipFill>
        <p:spPr bwMode="auto">
          <a:xfrm>
            <a:off x="2546458" y="942982"/>
            <a:ext cx="6671310" cy="468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9669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A9994-D715-546E-5B2E-A169E6C19CCD}"/>
            </a:ext>
          </a:extLst>
        </p:cNvPr>
        <p:cNvGrpSpPr/>
        <p:nvPr/>
      </p:nvGrpSpPr>
      <p:grpSpPr>
        <a:xfrm>
          <a:off x="0" y="0"/>
          <a:ext cx="0" cy="0"/>
          <a:chOff x="0" y="0"/>
          <a:chExt cx="0" cy="0"/>
        </a:xfrm>
      </p:grpSpPr>
      <p:pic>
        <p:nvPicPr>
          <p:cNvPr id="15" name="Picture 14" descr="Figure 3.11 outlines the RCT evidence supporting the use of biologics in the treatment of COPD">
            <a:extLst>
              <a:ext uri="{FF2B5EF4-FFF2-40B4-BE49-F238E27FC236}">
                <a16:creationId xmlns:a16="http://schemas.microsoft.com/office/drawing/2014/main" id="{42A9E8B6-9CDC-8D57-A203-FAD6A37B0E87}"/>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A161863-2FF8-F0FA-E7E6-8AFA04657B44}"/>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DA3B83F9-E8E1-154D-1825-1D64CD253424}"/>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8EA60766-19A0-E59F-A8D5-DDD34483DEDC}"/>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A5901992-834B-DBED-3272-52A005E5CCAA}"/>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2E122EC3-B42B-2F48-477B-781894ABC6C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3ADD1B0-BF12-4E7E-7F14-DFD72374EAB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B31A4FF6-D311-D5D4-39A2-FF3B2DDE957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the use of biologics in the treatment of COPD</a:t>
            </a:r>
          </a:p>
        </p:txBody>
      </p:sp>
      <p:grpSp>
        <p:nvGrpSpPr>
          <p:cNvPr id="8" name="Group 7">
            <a:extLst>
              <a:ext uri="{FF2B5EF4-FFF2-40B4-BE49-F238E27FC236}">
                <a16:creationId xmlns:a16="http://schemas.microsoft.com/office/drawing/2014/main" id="{C0130B28-DA54-C6F9-3C4A-5C25730A927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2C5BEF1-5922-576B-D5A3-4FC7D84F1DB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8FBBB5B-D2CD-BE5F-8DB2-9099C536130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FA2EEB98-93AC-1734-C4C6-0B71A0E3888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F9CA489-70E7-6996-A694-7F79C8BCF13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928677E-37A6-35C7-F86A-89E2FC127A7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137DB3C-6104-DB81-9431-F4AA99057B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B3DEE439-939D-FCEC-D842-D3C76D3EB61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a:extLst>
              <a:ext uri="{FF2B5EF4-FFF2-40B4-BE49-F238E27FC236}">
                <a16:creationId xmlns:a16="http://schemas.microsoft.com/office/drawing/2014/main" id="{5DF46CB8-BB63-28B4-FDFE-068E7ADBF4B8}"/>
              </a:ext>
            </a:extLst>
          </p:cNvPr>
          <p:cNvPicPr>
            <a:picLocks noChangeAspect="1"/>
          </p:cNvPicPr>
          <p:nvPr/>
        </p:nvPicPr>
        <p:blipFill rotWithShape="1">
          <a:blip r:embed="rId6"/>
          <a:srcRect l="4416" t="4330" r="4191" b="5505"/>
          <a:stretch>
            <a:fillRect/>
          </a:stretch>
        </p:blipFill>
        <p:spPr bwMode="auto">
          <a:xfrm>
            <a:off x="3459057" y="0"/>
            <a:ext cx="5184933" cy="66199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9176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8DF30-D89C-8742-016A-AFE3FDD18FA2}"/>
            </a:ext>
          </a:extLst>
        </p:cNvPr>
        <p:cNvGrpSpPr/>
        <p:nvPr/>
      </p:nvGrpSpPr>
      <p:grpSpPr>
        <a:xfrm>
          <a:off x="0" y="0"/>
          <a:ext cx="0" cy="0"/>
          <a:chOff x="0" y="0"/>
          <a:chExt cx="0" cy="0"/>
        </a:xfrm>
      </p:grpSpPr>
      <p:pic>
        <p:nvPicPr>
          <p:cNvPr id="15" name="Picture 14" descr="Figure 3.12 gives an algorithm for the Management of patients currently on LABA+ICS">
            <a:extLst>
              <a:ext uri="{FF2B5EF4-FFF2-40B4-BE49-F238E27FC236}">
                <a16:creationId xmlns:a16="http://schemas.microsoft.com/office/drawing/2014/main" id="{8B0B7655-EA34-ACA4-E0FC-F100691CDA2C}"/>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01A515A6-5C60-1F96-DC03-30E2042585DF}"/>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640A990D-664F-4153-05CF-4773914AA6DC}"/>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6D1DB99-4D04-920A-A53E-8654D8110D7F}"/>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BA93026-9D11-6103-0FE5-FDE8C2534138}"/>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B167B5B7-DA9E-6F9B-E871-EFB0561F6404}"/>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838F784-DAE5-43B5-AF93-B2B2CAE1498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3.12 gives an algorithm for the Management of patients currently on LABA+ICS">
            <a:extLst>
              <a:ext uri="{FF2B5EF4-FFF2-40B4-BE49-F238E27FC236}">
                <a16:creationId xmlns:a16="http://schemas.microsoft.com/office/drawing/2014/main" id="{00A25208-A0E7-F459-F95D-2D8CEEBE5F4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LABA+ICS</a:t>
            </a:r>
          </a:p>
        </p:txBody>
      </p:sp>
      <p:grpSp>
        <p:nvGrpSpPr>
          <p:cNvPr id="8" name="Group 7">
            <a:extLst>
              <a:ext uri="{FF2B5EF4-FFF2-40B4-BE49-F238E27FC236}">
                <a16:creationId xmlns:a16="http://schemas.microsoft.com/office/drawing/2014/main" id="{E8205687-C472-713E-B2A7-0DA205A709B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04D3450-1444-95F3-E7E4-D53C49BFC3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2149A9E-D0A0-7CD1-2E28-23892852B65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268C66F-8442-47BB-ED61-98D9B57D9E7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D02943E-7400-239D-FC6F-90BD8B86528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9F8F831-B3D5-6DF9-5162-751DEA95B0C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ECF6FE0-D2CD-B10E-3081-9465B17AEC0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33DE012-581D-EEFB-44DD-BB28E1C979B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CB12736D-D45F-47B5-E172-99E2B9C2C7F0}"/>
              </a:ext>
            </a:extLst>
          </p:cNvPr>
          <p:cNvPicPr>
            <a:picLocks noChangeAspect="1"/>
          </p:cNvPicPr>
          <p:nvPr/>
        </p:nvPicPr>
        <p:blipFill rotWithShape="1">
          <a:blip r:embed="rId6"/>
          <a:srcRect l="4677" t="12059" r="3300" b="22139"/>
          <a:stretch>
            <a:fillRect/>
          </a:stretch>
        </p:blipFill>
        <p:spPr bwMode="auto">
          <a:xfrm>
            <a:off x="2783840" y="363855"/>
            <a:ext cx="6624320" cy="61302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1399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3 gives key points for the inhalation of drug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C62C7B4-C8DB-7283-4EE6-A98EE19BD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C2470ED-8B99-B69C-ECE4-92CD6C9B305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Key points for inhalation of drugs</a:t>
            </a:r>
          </a:p>
        </p:txBody>
      </p:sp>
      <p:grpSp>
        <p:nvGrpSpPr>
          <p:cNvPr id="8" name="Group 7">
            <a:extLst>
              <a:ext uri="{FF2B5EF4-FFF2-40B4-BE49-F238E27FC236}">
                <a16:creationId xmlns:a16="http://schemas.microsoft.com/office/drawing/2014/main" id="{5F462C1A-943A-3DC6-C120-D0E5268A2B5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B0C8DD2-F27A-512F-7310-AFB284A4EEF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D92DB5-3B55-0902-7846-3C9069DBFFC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A13DFD76-9711-7ACE-24B3-F867F05E3352}"/>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21A20B1-B3C0-640B-C8FE-F9314073206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77A690BE-5222-F832-CF70-7975F98D5B3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380EF88F-5D0F-62A8-B265-AB4E2A207E1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16C00AC-0EEE-ACBE-D773-9C807FDA874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360F353-E3C9-9950-7E7F-535908DB32BD}"/>
              </a:ext>
            </a:extLst>
          </p:cNvPr>
          <p:cNvPicPr>
            <a:picLocks noChangeAspect="1"/>
          </p:cNvPicPr>
          <p:nvPr/>
        </p:nvPicPr>
        <p:blipFill rotWithShape="1">
          <a:blip r:embed="rId6"/>
          <a:srcRect l="4538" t="11987" r="4846" b="53972"/>
          <a:stretch>
            <a:fillRect/>
          </a:stretch>
        </p:blipFill>
        <p:spPr bwMode="auto">
          <a:xfrm>
            <a:off x="2804477" y="1828800"/>
            <a:ext cx="6583045" cy="32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2174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D7F1-B069-CD3C-B36C-1D42346080B6}"/>
            </a:ext>
          </a:extLst>
        </p:cNvPr>
        <p:cNvGrpSpPr/>
        <p:nvPr/>
      </p:nvGrpSpPr>
      <p:grpSpPr>
        <a:xfrm>
          <a:off x="0" y="0"/>
          <a:ext cx="0" cy="0"/>
          <a:chOff x="0" y="0"/>
          <a:chExt cx="0" cy="0"/>
        </a:xfrm>
      </p:grpSpPr>
      <p:pic>
        <p:nvPicPr>
          <p:cNvPr id="15" name="Picture 14" descr="Figure 3.14 gives Basic principles for appropriate inhalation device choice">
            <a:extLst>
              <a:ext uri="{FF2B5EF4-FFF2-40B4-BE49-F238E27FC236}">
                <a16:creationId xmlns:a16="http://schemas.microsoft.com/office/drawing/2014/main" id="{480BEE61-E99E-6EA0-58B8-CF487FC9B3DA}"/>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DAD4216-F30C-151D-63D2-3AB0150B9483}"/>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CF30D666-B3BE-4A5C-B870-2F5DF590AD83}"/>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043AD47-19CF-D184-31AE-CDF707084553}"/>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0B25591D-B4C2-4050-08E3-D63E521208D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BF881F76-7A2D-3607-4681-C5F93D9E895A}"/>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F21802F-9BAD-FD0F-6D47-2525D0F284C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3596586-EA65-0C57-7715-6836DB6251AC}"/>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Basic principles for appropriate inhalation device choice</a:t>
            </a:r>
          </a:p>
        </p:txBody>
      </p:sp>
      <p:grpSp>
        <p:nvGrpSpPr>
          <p:cNvPr id="8" name="Group 7">
            <a:extLst>
              <a:ext uri="{FF2B5EF4-FFF2-40B4-BE49-F238E27FC236}">
                <a16:creationId xmlns:a16="http://schemas.microsoft.com/office/drawing/2014/main" id="{C2416E50-B122-325E-1743-DD8D38A9D3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989CB2D-AE1D-CEE1-5A82-0A67E3AD854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77FF93A-A0A5-4700-BF7E-36C77A8549C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4295F2E6-FA24-0C29-C0E4-8DEB0BED68D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3392011-AC45-FA63-11FF-EAD35DBA039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5481788-EC10-9514-A646-A556D8EC8E4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BA3096D-F6EA-B780-4D6D-E4939315F0F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48608DC-D0C5-B6E0-C319-F7B82DD5CB1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C26F391-D1BD-893B-C8B3-83B7515ACFC8}"/>
              </a:ext>
            </a:extLst>
          </p:cNvPr>
          <p:cNvPicPr>
            <a:picLocks noChangeAspect="1"/>
          </p:cNvPicPr>
          <p:nvPr/>
        </p:nvPicPr>
        <p:blipFill rotWithShape="1">
          <a:blip r:embed="rId6"/>
          <a:srcRect l="4099" t="12327" r="4191" b="23550"/>
          <a:stretch>
            <a:fillRect/>
          </a:stretch>
        </p:blipFill>
        <p:spPr bwMode="auto">
          <a:xfrm>
            <a:off x="2805112" y="451167"/>
            <a:ext cx="6581775" cy="5955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341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on-pharmacological management of COPD for groups A, B and E including smoking cessation, pulmonary rehabilitation, physical activity and vaccin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706ABD-F292-73C8-EE10-F5B205BB67F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Suggestions for non-pharmacological management of COPD for patient groups A, B and E including smoking cessation, physical activity and vaccination">
            <a:extLst>
              <a:ext uri="{FF2B5EF4-FFF2-40B4-BE49-F238E27FC236}">
                <a16:creationId xmlns:a16="http://schemas.microsoft.com/office/drawing/2014/main" id="{FC7F85E4-2FB6-A5BE-40E4-4466E4C3656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Non-pharmacological management of COPD</a:t>
            </a:r>
          </a:p>
        </p:txBody>
      </p:sp>
      <p:grpSp>
        <p:nvGrpSpPr>
          <p:cNvPr id="8" name="Group 7">
            <a:extLst>
              <a:ext uri="{FF2B5EF4-FFF2-40B4-BE49-F238E27FC236}">
                <a16:creationId xmlns:a16="http://schemas.microsoft.com/office/drawing/2014/main" id="{20B796F4-3672-6C2D-A031-18409ADDAC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874BB3D-5297-1E12-FE56-3250D8F9CD2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9D9D47F-9756-813D-5141-F7B853F025B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B75913A-2ADF-7FC5-FAED-90722A329857}"/>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5FD4960B-992C-22DD-8E46-B76BD31797F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F189B6A-46F4-0D2B-489A-D5E690561BD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F5744E4-F168-2A9F-50BC-F56ADDA7DA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BAF4718C-E64F-7D25-2132-1B8118A6D13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676AD57A-2B90-FFC4-38C4-B3742FC3E752}"/>
              </a:ext>
            </a:extLst>
          </p:cNvPr>
          <p:cNvPicPr>
            <a:picLocks noChangeAspect="1"/>
          </p:cNvPicPr>
          <p:nvPr/>
        </p:nvPicPr>
        <p:blipFill rotWithShape="1">
          <a:blip r:embed="rId6"/>
          <a:srcRect l="3879" t="12213" r="3824" b="31692"/>
          <a:stretch>
            <a:fillRect/>
          </a:stretch>
        </p:blipFill>
        <p:spPr bwMode="auto">
          <a:xfrm>
            <a:off x="2667000" y="732155"/>
            <a:ext cx="6858000" cy="53936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9945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ollow-up of non-pharmacological treatment is listed in Figure 3.16&#10; including if the response to the initial treatment is adequate or when response is not adequate and the predominant treatable trait (Dyspnea or Exacerbations) should be targe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32C95BB-7CE0-BEF9-BAC0-CAF8D3D914E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3 lists follow-up of non-pharmacological treatment. If the response to the initial treatment is appropriate, maintain it and offer influenza vaccination and other vaccinations, self-management education and assess behavioral risk factors such as smoking cessation and environmental exposures. Ensure maintenance of exercise program and physical activity, adequate sleep and healthy diet. If initial treatment response is not appropriate, consider the predominant treatable trait to target - DYSPNEA or EXACERBATIONS.">
            <a:extLst>
              <a:ext uri="{FF2B5EF4-FFF2-40B4-BE49-F238E27FC236}">
                <a16:creationId xmlns:a16="http://schemas.microsoft.com/office/drawing/2014/main" id="{649C9FC0-208E-8DF5-97D6-8F9E397B17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of non-pharmacological treatment</a:t>
            </a:r>
          </a:p>
        </p:txBody>
      </p:sp>
      <p:grpSp>
        <p:nvGrpSpPr>
          <p:cNvPr id="8" name="Group 7">
            <a:extLst>
              <a:ext uri="{FF2B5EF4-FFF2-40B4-BE49-F238E27FC236}">
                <a16:creationId xmlns:a16="http://schemas.microsoft.com/office/drawing/2014/main" id="{CE14059D-0275-AE9E-9E27-128034807E4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7AC5548-5964-CB79-9592-0CA5A59424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2711244-F61C-204C-BA6B-83AB93A8425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85E35743-CB72-14EA-81B7-75FA2DF88BB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070F6143-29AE-2A72-966E-C477D87DC75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81BACB2-9CBD-8829-E13D-277D0BE8D7A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ED40DAF0-0046-83C2-90CC-AB43952A400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F16F9E1-5392-6873-B9E9-522096C9EFB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D5AE7369-9850-874F-F0F8-595A6AEE86FF}"/>
              </a:ext>
            </a:extLst>
          </p:cNvPr>
          <p:cNvPicPr>
            <a:picLocks noChangeAspect="1"/>
          </p:cNvPicPr>
          <p:nvPr/>
        </p:nvPicPr>
        <p:blipFill rotWithShape="1">
          <a:blip r:embed="rId6"/>
          <a:srcRect l="3805" t="12157" r="4779" b="25360"/>
          <a:stretch>
            <a:fillRect/>
          </a:stretch>
        </p:blipFill>
        <p:spPr bwMode="auto">
          <a:xfrm>
            <a:off x="2781300" y="497205"/>
            <a:ext cx="6629400" cy="5863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7935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7 lists evidence based statements for oxygen therapy and ventilatory support for stable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EBD508E-2B5F-13DC-4D0E-C3081C7A26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4 lists evidence based statements for oxygen therapy and ventilatory support.">
            <a:extLst>
              <a:ext uri="{FF2B5EF4-FFF2-40B4-BE49-F238E27FC236}">
                <a16:creationId xmlns:a16="http://schemas.microsoft.com/office/drawing/2014/main" id="{FE2452BE-0986-4A11-F785-F4E012AAA4D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Oxygen therapy and ventilatory support in stable COPD</a:t>
            </a:r>
          </a:p>
        </p:txBody>
      </p:sp>
      <p:grpSp>
        <p:nvGrpSpPr>
          <p:cNvPr id="8" name="Group 7">
            <a:extLst>
              <a:ext uri="{FF2B5EF4-FFF2-40B4-BE49-F238E27FC236}">
                <a16:creationId xmlns:a16="http://schemas.microsoft.com/office/drawing/2014/main" id="{36EC77E1-5F20-52F0-965D-8EB9E268DA3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1CB58B5-0455-ABF7-8148-83C8F09DD6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F45D142-0E83-FF15-C3E2-2290266D4CB4}"/>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A5BC423B-9396-B868-F33E-44B97D548149}"/>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904B25E-0B9D-4470-EE83-C046FE8BD82B}"/>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30B2B16-F6D0-EC78-46CC-4E790AC2558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72AB3D6-0A1B-79D3-3C05-DB613448114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F593EFA-C845-4DC0-DD46-FDCBD30B52E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26D53016-1255-B204-4BBB-C904A728BD20}"/>
              </a:ext>
            </a:extLst>
          </p:cNvPr>
          <p:cNvPicPr>
            <a:picLocks noChangeAspect="1"/>
          </p:cNvPicPr>
          <p:nvPr/>
        </p:nvPicPr>
        <p:blipFill rotWithShape="1">
          <a:blip r:embed="rId6"/>
          <a:srcRect l="4156" t="12291" r="4557" b="38100"/>
          <a:stretch>
            <a:fillRect/>
          </a:stretch>
        </p:blipFill>
        <p:spPr bwMode="auto">
          <a:xfrm>
            <a:off x="2781300" y="1097915"/>
            <a:ext cx="6629400" cy="46621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2208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8 is a flow chart about the prescription of supplemental oxygen to COPD patients and the definition of arterial hypoxemia is give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AE03074-2EB2-740B-2454-B500235F54D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8925CB-9C88-1681-049B-4E7D70904C5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Prescription of supplemental oxygen to COPD patients</a:t>
            </a:r>
          </a:p>
        </p:txBody>
      </p:sp>
      <p:grpSp>
        <p:nvGrpSpPr>
          <p:cNvPr id="8" name="Group 7">
            <a:extLst>
              <a:ext uri="{FF2B5EF4-FFF2-40B4-BE49-F238E27FC236}">
                <a16:creationId xmlns:a16="http://schemas.microsoft.com/office/drawing/2014/main" id="{39A69D5C-C764-0876-DC19-F6818023D77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B355C76-D0C9-EC17-D0DD-C7D112F8D0A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3101A5-8719-AC80-04A3-5349222EA93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A81D2A16-1A33-86C1-45CA-F0FE1092091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745D392-CC3D-22F9-92B3-906C4CF5129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79B2B1FD-EDB5-48E1-19B7-73DE3EC7DB9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CC4B3A-BEE1-F340-F71C-CCD25EF3780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7116CC11-DFEA-9977-D47A-9250A1FDB27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9D22606A-3E22-75D9-4501-9B1EB8D14A6B}"/>
              </a:ext>
            </a:extLst>
          </p:cNvPr>
          <p:cNvPicPr>
            <a:picLocks noChangeAspect="1"/>
          </p:cNvPicPr>
          <p:nvPr/>
        </p:nvPicPr>
        <p:blipFill rotWithShape="1">
          <a:blip r:embed="rId6"/>
          <a:srcRect l="4099" t="12101" r="4117" b="28527"/>
          <a:stretch>
            <a:fillRect/>
          </a:stretch>
        </p:blipFill>
        <p:spPr bwMode="auto">
          <a:xfrm>
            <a:off x="2751137" y="628650"/>
            <a:ext cx="6689725" cy="560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8230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9 lists evidence and references supporting a reduction in mortality in COPD with various pharmacological and non-pharmacological therapi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851C6AF-8DD6-EAB9-6377-04B5609FF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98540E-FD56-75D8-B621-C011E263C8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a reduction in mortality with pharmacotherapy and non-pharmacotherapy in COPD patients</a:t>
            </a:r>
          </a:p>
        </p:txBody>
      </p:sp>
      <p:grpSp>
        <p:nvGrpSpPr>
          <p:cNvPr id="8" name="Group 7">
            <a:extLst>
              <a:ext uri="{FF2B5EF4-FFF2-40B4-BE49-F238E27FC236}">
                <a16:creationId xmlns:a16="http://schemas.microsoft.com/office/drawing/2014/main" id="{166D836F-DF6B-EC38-312E-40D5A57A01C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A8396-1E5E-187F-8EE1-31690F919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676ABEA-284F-30C1-11AB-086DADCE208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EF21952E-EB12-ECBC-AA00-CFA34849CC5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2CCF30E-D670-1747-D60F-0F1A5A9CB65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A853645-E6A5-C5B6-BB99-986E53CF8F8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5CD4D9B-FA0E-B37D-9A71-BF6315D31C5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6AD6E22-2543-409F-07EB-B7DB5396682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C392A50D-93C8-62C7-7B51-A0A86AFF2F78}"/>
              </a:ext>
            </a:extLst>
          </p:cNvPr>
          <p:cNvPicPr>
            <a:picLocks noChangeAspect="1"/>
          </p:cNvPicPr>
          <p:nvPr/>
        </p:nvPicPr>
        <p:blipFill rotWithShape="1">
          <a:blip r:embed="rId6"/>
          <a:srcRect l="4487" t="12482" r="4441" b="15419"/>
          <a:stretch>
            <a:fillRect/>
          </a:stretch>
        </p:blipFill>
        <p:spPr bwMode="auto">
          <a:xfrm>
            <a:off x="2874028" y="0"/>
            <a:ext cx="6443944" cy="66019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3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0 lists evidence based statement about palliative care, end of life and hospice care in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8547EB-181F-2B3C-6E16-99DAF2298EB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AA390B-55CE-7945-E492-F0611A1ACCE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Palliative care, end of life, and hospice care in COPD</a:t>
            </a:r>
          </a:p>
        </p:txBody>
      </p:sp>
      <p:grpSp>
        <p:nvGrpSpPr>
          <p:cNvPr id="8" name="Group 7">
            <a:extLst>
              <a:ext uri="{FF2B5EF4-FFF2-40B4-BE49-F238E27FC236}">
                <a16:creationId xmlns:a16="http://schemas.microsoft.com/office/drawing/2014/main" id="{05962C4C-B599-932F-0F36-29C2AE349A5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09D83-E037-5F02-7FC3-82EE3EB28F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E51A9E2-7F36-255B-1031-79DBF09CE23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D1E11C-5B0D-FF56-7D2B-79CCF259A00B}"/>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0ECC2A3-1C99-4339-8D08-B162C13CD40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D1396B5-D118-514A-B190-EE96F7951D9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D4CCAF0-FC5F-3434-B56F-9621F6239C4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6FDEF7D-D926-B9A0-7C19-A61669187B7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AC6599E3-0429-73AE-D2B2-74304F5F8C14}"/>
              </a:ext>
            </a:extLst>
          </p:cNvPr>
          <p:cNvPicPr>
            <a:picLocks noChangeAspect="1"/>
          </p:cNvPicPr>
          <p:nvPr/>
        </p:nvPicPr>
        <p:blipFill rotWithShape="1">
          <a:blip r:embed="rId6"/>
          <a:srcRect l="3879" t="12213" r="4402" b="49561"/>
          <a:stretch>
            <a:fillRect/>
          </a:stretch>
        </p:blipFill>
        <p:spPr bwMode="auto">
          <a:xfrm>
            <a:off x="2775585" y="1637982"/>
            <a:ext cx="6640830" cy="3582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12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contains a graph of FEV1 trajectories over the life course. It shows lung function as a percentage of predicted peak lung function versus age in years. It was modified from ">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0534CA2-764E-3472-0F46-039E3EC0AA4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FEV1 trajectories over the life course</a:t>
            </a:r>
          </a:p>
        </p:txBody>
      </p:sp>
      <p:grpSp>
        <p:nvGrpSpPr>
          <p:cNvPr id="8" name="Group 7">
            <a:extLst>
              <a:ext uri="{FF2B5EF4-FFF2-40B4-BE49-F238E27FC236}">
                <a16:creationId xmlns:a16="http://schemas.microsoft.com/office/drawing/2014/main" id="{FB64FE84-C0F0-EAB2-5419-F7F3B04BFF81}"/>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9" name="Picture 8">
              <a:extLst>
                <a:ext uri="{FF2B5EF4-FFF2-40B4-BE49-F238E27FC236}">
                  <a16:creationId xmlns:a16="http://schemas.microsoft.com/office/drawing/2014/main" id="{B39E1BB7-AD42-833B-BCC0-019D3B2378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C13D6D9-B8DF-43AD-8B7B-EB778B361F12}"/>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4" name="Group 3">
            <a:extLst>
              <a:ext uri="{FF2B5EF4-FFF2-40B4-BE49-F238E27FC236}">
                <a16:creationId xmlns:a16="http://schemas.microsoft.com/office/drawing/2014/main" id="{EA15FBC7-B113-D5C6-05E4-A92A118CA2E8}"/>
              </a:ext>
            </a:extLst>
          </p:cNvPr>
          <p:cNvGrpSpPr/>
          <p:nvPr/>
        </p:nvGrpSpPr>
        <p:grpSpPr>
          <a:xfrm>
            <a:off x="10240225" y="0"/>
            <a:ext cx="1951774" cy="1885964"/>
            <a:chOff x="10240225" y="0"/>
            <a:chExt cx="1951774" cy="1885964"/>
          </a:xfrm>
        </p:grpSpPr>
        <p:pic>
          <p:nvPicPr>
            <p:cNvPr id="7" name="Picture 6">
              <a:extLst>
                <a:ext uri="{FF2B5EF4-FFF2-40B4-BE49-F238E27FC236}">
                  <a16:creationId xmlns:a16="http://schemas.microsoft.com/office/drawing/2014/main" id="{AF928352-67F3-926C-47AD-FED2A49AA28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1" name="Picture 10">
              <a:extLst>
                <a:ext uri="{FF2B5EF4-FFF2-40B4-BE49-F238E27FC236}">
                  <a16:creationId xmlns:a16="http://schemas.microsoft.com/office/drawing/2014/main" id="{7C2A203C-F4F9-43C5-DE84-C0546FF2667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2" name="TextBox 11">
              <a:extLst>
                <a:ext uri="{FF2B5EF4-FFF2-40B4-BE49-F238E27FC236}">
                  <a16:creationId xmlns:a16="http://schemas.microsoft.com/office/drawing/2014/main" id="{959DF423-0A3C-B79B-3A78-A9F09A3A6DF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4" name="Footer Placeholder 1">
            <a:extLst>
              <a:ext uri="{FF2B5EF4-FFF2-40B4-BE49-F238E27FC236}">
                <a16:creationId xmlns:a16="http://schemas.microsoft.com/office/drawing/2014/main" id="{9626EE2E-1996-271C-1E26-75DBBD870EF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6" name="Picture 5">
            <a:extLst>
              <a:ext uri="{FF2B5EF4-FFF2-40B4-BE49-F238E27FC236}">
                <a16:creationId xmlns:a16="http://schemas.microsoft.com/office/drawing/2014/main" id="{3B0EDB90-71C0-86E6-E32A-7FEE0E5092C0}"/>
              </a:ext>
            </a:extLst>
          </p:cNvPr>
          <p:cNvPicPr>
            <a:picLocks noChangeAspect="1"/>
          </p:cNvPicPr>
          <p:nvPr/>
        </p:nvPicPr>
        <p:blipFill rotWithShape="1">
          <a:blip r:embed="rId6"/>
          <a:srcRect l="4488" t="12017" r="4579" b="12760"/>
          <a:stretch>
            <a:fillRect/>
          </a:stretch>
        </p:blipFill>
        <p:spPr bwMode="auto">
          <a:xfrm>
            <a:off x="2926591" y="-58622"/>
            <a:ext cx="6338818" cy="67856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525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1 from the GOLD report 2025 is a table of symptoms, disorders and surgical and bronchoscopic interven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78A2FA6-8FEF-0679-D251-B7A2907ADB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F4FA6F3-A6B7-B590-3492-4978B485240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Overview of current and proposed surgical and bronchoscopic interventions for people with COPD</a:t>
            </a:r>
          </a:p>
        </p:txBody>
      </p:sp>
      <p:grpSp>
        <p:nvGrpSpPr>
          <p:cNvPr id="8" name="Group 7">
            <a:extLst>
              <a:ext uri="{FF2B5EF4-FFF2-40B4-BE49-F238E27FC236}">
                <a16:creationId xmlns:a16="http://schemas.microsoft.com/office/drawing/2014/main" id="{BC05B90F-7071-7068-E280-DA0B218F9FB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1F711FF-9F38-FB27-B3B4-003F0323494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56F19E7-B585-E114-89EF-89D3BD31B19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E92F5A67-DC5D-FB80-390E-FE8764E68DF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F65D06A-D4F8-4E20-1E1D-EBB28C9E39F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E35250C-4910-ED40-A34A-B266C1D9D30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C5A7F52-2D4A-E0C7-66E2-A9B477912EC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A860F0A-AF4C-8AA5-9547-60B0C2FEEFC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393A907-2AA9-42C7-457C-9011F4327583}"/>
              </a:ext>
            </a:extLst>
          </p:cNvPr>
          <p:cNvPicPr>
            <a:picLocks noChangeAspect="1"/>
          </p:cNvPicPr>
          <p:nvPr/>
        </p:nvPicPr>
        <p:blipFill rotWithShape="1">
          <a:blip r:embed="rId6"/>
          <a:srcRect l="4025" t="12044" r="4121" b="33896"/>
          <a:stretch>
            <a:fillRect/>
          </a:stretch>
        </p:blipFill>
        <p:spPr bwMode="auto">
          <a:xfrm>
            <a:off x="2762885" y="890270"/>
            <a:ext cx="6666230" cy="50774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877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7 gives evidence based statements for interventional therapy in stable COPD under the headings lung volume reduction surgery, bullectomy, transplantation, bronchoscopic interventions and under study.">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3825708-5E24-135A-6B6A-22B0D821CD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7F47780-8AF0-2B6D-A484-4D19ABC69DD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Interventional therapy in stable COPD</a:t>
            </a:r>
          </a:p>
        </p:txBody>
      </p:sp>
      <p:grpSp>
        <p:nvGrpSpPr>
          <p:cNvPr id="8" name="Group 7">
            <a:extLst>
              <a:ext uri="{FF2B5EF4-FFF2-40B4-BE49-F238E27FC236}">
                <a16:creationId xmlns:a16="http://schemas.microsoft.com/office/drawing/2014/main" id="{01DB4A74-5E82-D6BB-58E4-ED03BE6701A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A257D60-1E12-E6B2-5C82-27AC993888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89BF94-B70F-2178-B538-00F12BA9E95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B1DBAEFB-4943-CFFF-DD5F-2833B0608985}"/>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6A32268-692B-8CA1-1C97-395805490A8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68EFB0F-85FA-6607-C96A-323A5DB7C742}"/>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F5A7932-F3EA-FAB3-E87E-5EB95605C2C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B7A2674-A290-6190-32AB-F4846E53A73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F779670B-7E70-4CC6-F91A-28C00CF7C5A5}"/>
              </a:ext>
            </a:extLst>
          </p:cNvPr>
          <p:cNvPicPr>
            <a:picLocks noChangeAspect="1"/>
          </p:cNvPicPr>
          <p:nvPr/>
        </p:nvPicPr>
        <p:blipFill rotWithShape="1">
          <a:blip r:embed="rId6"/>
          <a:srcRect l="3659" t="12440" r="3971" b="24055"/>
          <a:stretch>
            <a:fillRect/>
          </a:stretch>
        </p:blipFill>
        <p:spPr bwMode="auto">
          <a:xfrm>
            <a:off x="2819400" y="513715"/>
            <a:ext cx="6553200" cy="5830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8679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2 shows an algorithm with suggested management of patients who are currently on LABA+IC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BD178F58-2D03-18AD-B8A6-410D0C4CCC9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EA7B108-D36F-C912-B1DA-4D3C0E0E98C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 plus ICS</a:t>
            </a:r>
          </a:p>
        </p:txBody>
      </p:sp>
      <p:grpSp>
        <p:nvGrpSpPr>
          <p:cNvPr id="8" name="Group 7">
            <a:extLst>
              <a:ext uri="{FF2B5EF4-FFF2-40B4-BE49-F238E27FC236}">
                <a16:creationId xmlns:a16="http://schemas.microsoft.com/office/drawing/2014/main" id="{ADA89D63-3324-3C4F-4828-249B9AAEF8F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7E9ADC5-0155-6465-282A-BA5056A8E9A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C385B27-CEE1-010E-63E4-CA2F2C45895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6AE783BF-B398-CE5A-D188-36208AECA42F}"/>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281F95F-3667-0720-3F0E-D073C107DB8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6FFF85C-E94B-A971-ECC1-64D38B6C435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BE9C313-7F11-AFA4-B3DB-B24E0DB334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7FE8FB5-FD91-C0F7-BAFF-36C5C068C67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3429D8F3-8B1A-A854-8F95-75AADFCD9F02}"/>
              </a:ext>
            </a:extLst>
          </p:cNvPr>
          <p:cNvPicPr>
            <a:picLocks noChangeAspect="1"/>
          </p:cNvPicPr>
          <p:nvPr/>
        </p:nvPicPr>
        <p:blipFill rotWithShape="1">
          <a:blip r:embed="rId6"/>
          <a:srcRect l="4099" t="12044" r="4266" b="30334"/>
          <a:stretch>
            <a:fillRect/>
          </a:stretch>
        </p:blipFill>
        <p:spPr bwMode="auto">
          <a:xfrm>
            <a:off x="2781300" y="731837"/>
            <a:ext cx="6629400" cy="5394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726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 lists 4 steps in the diagnosis and assessment of COPD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B552B872-1892-B94A-805C-91BF37DF0B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487EF36-66C8-6FBA-397D-55BFB6CE9C5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and assessment</a:t>
            </a:r>
          </a:p>
        </p:txBody>
      </p:sp>
      <p:grpSp>
        <p:nvGrpSpPr>
          <p:cNvPr id="8" name="Group 7">
            <a:extLst>
              <a:ext uri="{FF2B5EF4-FFF2-40B4-BE49-F238E27FC236}">
                <a16:creationId xmlns:a16="http://schemas.microsoft.com/office/drawing/2014/main" id="{6A353200-9544-B841-474F-930A9609119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2697AB4-F151-C856-FC42-1C16DE2AA04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6A673A8-C516-370C-BF2B-FEDD4159826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47EE0BBE-FBD6-3278-24AE-280FB8410365}"/>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FC2222A-6045-15C6-8351-2DDE132EEF0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CDAE270-2621-D399-62F8-87982FE3895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EE260B3-9F9D-AD66-1C90-0BA697624DA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4141037-0C95-B5F9-4B0A-1DABCD490778}"/>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696E5B32-F01A-DCF3-3B0F-6B78038BFD1B}"/>
              </a:ext>
            </a:extLst>
          </p:cNvPr>
          <p:cNvPicPr>
            <a:picLocks noChangeAspect="1"/>
          </p:cNvPicPr>
          <p:nvPr/>
        </p:nvPicPr>
        <p:blipFill rotWithShape="1">
          <a:blip r:embed="rId6"/>
          <a:srcRect l="4538" t="12100" r="4263" b="33047"/>
          <a:stretch>
            <a:fillRect/>
          </a:stretch>
        </p:blipFill>
        <p:spPr bwMode="auto">
          <a:xfrm>
            <a:off x="2838450" y="893445"/>
            <a:ext cx="6515100" cy="50711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6610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2 is a flowchart outlining the classification of the severity of COPD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1C9047E-74FF-18A0-8495-D9E7D826DD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AB7C7F-B222-D7A3-6BCE-C689637C40C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Classification of the severity of COPD exacerbations</a:t>
            </a:r>
          </a:p>
        </p:txBody>
      </p:sp>
      <p:grpSp>
        <p:nvGrpSpPr>
          <p:cNvPr id="8" name="Group 7">
            <a:extLst>
              <a:ext uri="{FF2B5EF4-FFF2-40B4-BE49-F238E27FC236}">
                <a16:creationId xmlns:a16="http://schemas.microsoft.com/office/drawing/2014/main" id="{99183EDD-4F23-F6B4-2E9B-C567A12DA60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B9EF0A5-88EB-5FA5-9F1B-DD36DA96447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6A53CEF-3020-D7D2-3E9F-84FCA96848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D9F71784-29D2-D960-C6A1-E563334D7D4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4D1A795-D435-6522-58EB-58BEF697F10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D347ADA-9BED-EB39-6A11-D3AA60A218A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4F86A68-C169-4A44-72CE-4C75BCC0FC0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65B2654E-75FD-B9C6-BB70-5360CD13203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B90F700D-43BA-B2E5-E198-240628AF1AAD}"/>
              </a:ext>
            </a:extLst>
          </p:cNvPr>
          <p:cNvPicPr>
            <a:picLocks noChangeAspect="1"/>
          </p:cNvPicPr>
          <p:nvPr/>
        </p:nvPicPr>
        <p:blipFill rotWithShape="1">
          <a:blip r:embed="rId6"/>
          <a:srcRect l="4156" t="3321" r="4271" b="1890"/>
          <a:stretch>
            <a:fillRect/>
          </a:stretch>
        </p:blipFill>
        <p:spPr bwMode="auto">
          <a:xfrm>
            <a:off x="3586067" y="0"/>
            <a:ext cx="4930914" cy="66052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2465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3 lists frequent and less frequent confounders or contributors to COPD exacerbations. These include pneumonia, pulmonary embolism, heart failure, pneumothorax and myocardial infarctions or cardiac arrhythmia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0C629CC9-AC21-05BC-7B6C-DD112AFEC43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FCF75299-6636-9FCB-7105-B90B4D2B5B2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Conditions that may mimic or worsen exacerbation-like symptoms</a:t>
            </a:r>
          </a:p>
        </p:txBody>
      </p:sp>
      <p:grpSp>
        <p:nvGrpSpPr>
          <p:cNvPr id="8" name="Group 7">
            <a:extLst>
              <a:ext uri="{FF2B5EF4-FFF2-40B4-BE49-F238E27FC236}">
                <a16:creationId xmlns:a16="http://schemas.microsoft.com/office/drawing/2014/main" id="{47355A0A-4FE4-B781-0521-6B05FDF5FF9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A10FA9A0-2A60-1BA8-52D4-66720CE0F8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0E12D31-87E1-7A53-032F-4C8825E9BAE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91D5DB89-2E4A-7F4C-6892-89F50488FE56}"/>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217EE3D-3F43-E1BC-EF62-28B1AE2287B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A1C734B-842B-FE55-42B9-70D5C49E9F2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AF73AAB-924D-40FC-ECE2-DF969385978A}"/>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EEF208A-DED4-F5A8-AEB5-C468C449E53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99FB1542-F67D-0E66-37A8-1419F0A0CDFB}"/>
              </a:ext>
            </a:extLst>
          </p:cNvPr>
          <p:cNvPicPr>
            <a:picLocks noChangeAspect="1"/>
          </p:cNvPicPr>
          <p:nvPr/>
        </p:nvPicPr>
        <p:blipFill rotWithShape="1">
          <a:blip r:embed="rId6"/>
          <a:srcRect l="4310" t="12425" r="4361" b="15976"/>
          <a:stretch>
            <a:fillRect/>
          </a:stretch>
        </p:blipFill>
        <p:spPr bwMode="auto">
          <a:xfrm>
            <a:off x="2883544" y="32962"/>
            <a:ext cx="6424912" cy="65185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3019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9B9E-14A4-A942-FDE3-988531E5FB56}"/>
            </a:ext>
          </a:extLst>
        </p:cNvPr>
        <p:cNvGrpSpPr/>
        <p:nvPr/>
      </p:nvGrpSpPr>
      <p:grpSpPr>
        <a:xfrm>
          <a:off x="0" y="0"/>
          <a:ext cx="0" cy="0"/>
          <a:chOff x="0" y="0"/>
          <a:chExt cx="0" cy="0"/>
        </a:xfrm>
      </p:grpSpPr>
      <p:pic>
        <p:nvPicPr>
          <p:cNvPr id="15" name="Picture 14" descr="Figure 4.4 is an algorithm for assessing the appropriate place of management (ambulatory, hospital or ICU) during COPD excerbation">
            <a:extLst>
              <a:ext uri="{FF2B5EF4-FFF2-40B4-BE49-F238E27FC236}">
                <a16:creationId xmlns:a16="http://schemas.microsoft.com/office/drawing/2014/main" id="{2359D611-717B-445F-B987-35294FF5CEC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CDB9B1C-1145-7750-22F3-E4487E8A101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A9EC3195-2E9D-363B-F1D1-7AEA6ADB1C2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0F2304A1-15A4-B655-E3B4-FE98CDDB1564}"/>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38B4C210-6412-4DEE-81AC-969F8D5039C3}"/>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248CCBCC-6E61-A145-1879-10F3105521A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1AE3FD1-D0BC-B05B-6F56-0984B72C04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55D6DF53-D712-48C8-96A0-7AD3A2D4DCF2}"/>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Assessing the appropriate place of management during COPD exacerbation</a:t>
            </a:r>
          </a:p>
        </p:txBody>
      </p:sp>
      <p:grpSp>
        <p:nvGrpSpPr>
          <p:cNvPr id="8" name="Group 7">
            <a:extLst>
              <a:ext uri="{FF2B5EF4-FFF2-40B4-BE49-F238E27FC236}">
                <a16:creationId xmlns:a16="http://schemas.microsoft.com/office/drawing/2014/main" id="{DD20B69E-35A4-A18F-A553-E53593B1FE3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9868B92-5C55-A98B-2B96-3F25FC8B737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9BF3BEE-D246-1177-4474-4AEFC32807E8}"/>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4F9FB0A2-2652-FECB-6324-56F0C8819B5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48E3DD2-FF02-D30F-B563-070932313F2B}"/>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B2A4F16B-DDFE-5751-EAAD-D8F7D226F0D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62FB269-DDAF-E215-9B95-8F618E851275}"/>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3DDBDF9-6961-26FC-ADE7-6B9EFAEB5F79}"/>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BE5108D8-0501-9D57-4D66-FC902EE39D23}"/>
              </a:ext>
            </a:extLst>
          </p:cNvPr>
          <p:cNvPicPr>
            <a:picLocks noChangeAspect="1"/>
          </p:cNvPicPr>
          <p:nvPr/>
        </p:nvPicPr>
        <p:blipFill rotWithShape="1">
          <a:blip r:embed="rId6"/>
          <a:srcRect l="4310" t="12552" r="4508" b="10341"/>
          <a:stretch>
            <a:fillRect/>
          </a:stretch>
        </p:blipFill>
        <p:spPr bwMode="auto">
          <a:xfrm>
            <a:off x="3084183" y="75661"/>
            <a:ext cx="5847953" cy="6400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3696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5 gives a list of actions for the management of severe but not life-threatening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549C6DF-1605-96AC-BEA8-C56AEB3EA0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8A241A5E-41BD-AB88-42EF-CED197B40AA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Management of sever but not life-threatening exacerbations</a:t>
            </a:r>
          </a:p>
        </p:txBody>
      </p:sp>
      <p:grpSp>
        <p:nvGrpSpPr>
          <p:cNvPr id="8" name="Group 7">
            <a:extLst>
              <a:ext uri="{FF2B5EF4-FFF2-40B4-BE49-F238E27FC236}">
                <a16:creationId xmlns:a16="http://schemas.microsoft.com/office/drawing/2014/main" id="{1D80170A-A138-6470-6526-2E9F7ABB077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250C2-4D6C-74CC-FF68-84A45537FB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8AFBCE-165D-9C44-8FC7-FB249330764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BD64F662-290E-5ADC-F1BB-CA5F8521552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492669A-EFAC-DBAB-2C7E-B24535D984E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E3804F5-65DA-702F-010C-11CD25904EC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5B6326F-B0AE-12BE-D87D-42196E09FA5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FAEAF2F-3888-140D-4461-139AABCD38C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61E73383-66A0-7FDB-E22B-3576E75B1D12}"/>
              </a:ext>
            </a:extLst>
          </p:cNvPr>
          <p:cNvPicPr>
            <a:picLocks noChangeAspect="1"/>
          </p:cNvPicPr>
          <p:nvPr/>
        </p:nvPicPr>
        <p:blipFill rotWithShape="1">
          <a:blip r:embed="rId6"/>
          <a:srcRect l="4487" t="11902" r="4432" b="28471"/>
          <a:stretch>
            <a:fillRect/>
          </a:stretch>
        </p:blipFill>
        <p:spPr bwMode="auto">
          <a:xfrm>
            <a:off x="2781300" y="620712"/>
            <a:ext cx="6629400" cy="5616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7812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6 lists evidence based statements for the management of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22C317E-58BA-10CB-E3F9-EE24522993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A9540D2-F801-C9C4-A22C-7F6811BB1BE4}"/>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Key points for the management of exacerbations</a:t>
            </a:r>
          </a:p>
        </p:txBody>
      </p:sp>
      <p:grpSp>
        <p:nvGrpSpPr>
          <p:cNvPr id="8" name="Group 7">
            <a:extLst>
              <a:ext uri="{FF2B5EF4-FFF2-40B4-BE49-F238E27FC236}">
                <a16:creationId xmlns:a16="http://schemas.microsoft.com/office/drawing/2014/main" id="{66294820-7366-E885-1B14-110C7CBEA6B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DB2367-FA3E-60CB-4AC7-858A86D55A7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A42959F-05DC-F38D-F109-075363991E6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73F7570-F551-BDFB-12AD-CF75FAD1C6A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362B8EE-E2E6-E775-2313-593CB267072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E1D5711-7217-6646-AAEA-1C1E7E2DC77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DE75DB-EDBE-813E-0959-EDEC5346EFD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317507A-1771-542A-7833-B5FDD566279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BED3639-6465-DEB6-B885-8B537C20BD41}"/>
              </a:ext>
            </a:extLst>
          </p:cNvPr>
          <p:cNvPicPr>
            <a:picLocks noChangeAspect="1"/>
          </p:cNvPicPr>
          <p:nvPr/>
        </p:nvPicPr>
        <p:blipFill rotWithShape="1">
          <a:blip r:embed="rId6"/>
          <a:srcRect l="4395" t="12150" r="4602" b="47114"/>
          <a:stretch>
            <a:fillRect/>
          </a:stretch>
        </p:blipFill>
        <p:spPr bwMode="auto">
          <a:xfrm>
            <a:off x="2745422" y="1488122"/>
            <a:ext cx="6701155" cy="3881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7550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58FC530-292F-943C-D9EB-A3C403C16CC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4.7 lists indications for HFNT.">
            <a:extLst>
              <a:ext uri="{FF2B5EF4-FFF2-40B4-BE49-F238E27FC236}">
                <a16:creationId xmlns:a16="http://schemas.microsoft.com/office/drawing/2014/main" id="{610A4167-E354-54C1-679C-F8F8B72452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high flow oxygen therapy (HFNT)</a:t>
            </a:r>
          </a:p>
        </p:txBody>
      </p:sp>
      <p:grpSp>
        <p:nvGrpSpPr>
          <p:cNvPr id="8" name="Group 7">
            <a:extLst>
              <a:ext uri="{FF2B5EF4-FFF2-40B4-BE49-F238E27FC236}">
                <a16:creationId xmlns:a16="http://schemas.microsoft.com/office/drawing/2014/main" id="{2CE27C07-D273-D308-BE3F-1E7D5779088F}"/>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CEE82D3-42AE-24F0-C111-FC468BAD5CB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358F405-EA67-8BC9-5D37-F0EF1BF5AA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D42FBC3C-C32A-3B66-580A-59787531318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BA77E73-E478-4E18-058C-30298481A60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F884679-8A46-F17D-EF8A-10E9D466436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F103924-7FC8-7BD5-58BF-1254BC6BD7E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0D69BD4-BC9A-E96B-8A89-D5FE6F337488}"/>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ADC4372A-2470-0AD3-6BA6-6E48825830C0}"/>
              </a:ext>
            </a:extLst>
          </p:cNvPr>
          <p:cNvPicPr>
            <a:picLocks noChangeAspect="1"/>
          </p:cNvPicPr>
          <p:nvPr/>
        </p:nvPicPr>
        <p:blipFill rotWithShape="1">
          <a:blip r:embed="rId6"/>
          <a:srcRect l="3870" t="12402" r="4271" b="53824"/>
          <a:stretch>
            <a:fillRect/>
          </a:stretch>
        </p:blipFill>
        <p:spPr bwMode="auto">
          <a:xfrm>
            <a:off x="2733040" y="1828800"/>
            <a:ext cx="6725920" cy="32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990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roposed taxonomy (etiotypes) for COPD Figure 1.2 from the GOLD report&#10;This slide lists classifications of COPD such as COPD-G  - Genetically determined COPD&#10;COPD-D - COPD due to abnormal lung development&#10;Environmental COPD including COPD-C due to cigarette smoke and COPD-P due to pollution&#10;COPD-I due to infections&#10;COPD-A due to COPD and asthma&#10;and&#10;COPD-U due to unknown caus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A4EBDEF2-08A6-B1F3-7E60-412A04C7599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Proposed taxonomy (</a:t>
            </a:r>
            <a:r>
              <a:rPr lang="en-US" dirty="0" err="1"/>
              <a:t>etiotypes</a:t>
            </a:r>
            <a:r>
              <a:rPr lang="en-US" dirty="0"/>
              <a:t>) for COPD</a:t>
            </a:r>
            <a:endParaRPr lang="en-AU"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9" name="Group 8">
            <a:extLst>
              <a:ext uri="{FF2B5EF4-FFF2-40B4-BE49-F238E27FC236}">
                <a16:creationId xmlns:a16="http://schemas.microsoft.com/office/drawing/2014/main" id="{92ACF8A6-B3D7-0C2C-897C-9B38C6CDD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10" name="Picture 9">
              <a:extLst>
                <a:ext uri="{FF2B5EF4-FFF2-40B4-BE49-F238E27FC236}">
                  <a16:creationId xmlns:a16="http://schemas.microsoft.com/office/drawing/2014/main" id="{F4055397-C8A6-C2A1-A947-205ACFFC1AD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1" name="Picture 10">
              <a:extLst>
                <a:ext uri="{FF2B5EF4-FFF2-40B4-BE49-F238E27FC236}">
                  <a16:creationId xmlns:a16="http://schemas.microsoft.com/office/drawing/2014/main" id="{C2A41F3E-B8EF-8719-23B7-B818C22FC4B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8" name="Group 7">
            <a:extLst>
              <a:ext uri="{FF2B5EF4-FFF2-40B4-BE49-F238E27FC236}">
                <a16:creationId xmlns:a16="http://schemas.microsoft.com/office/drawing/2014/main" id="{1FDA5DDA-2E5B-2F35-FBEC-5998E1F83B1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48DB7C5-DC22-886F-3370-4AAB6EE9DDA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A5CC5FB-F985-8451-3DC6-3B478B76992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176099-C1C0-1B1F-68FE-8EF92FDB7D8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502C5E3-DD8D-1BFD-D3E9-143FEEAE79C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C7C58726-F3D8-05CC-1360-20FF23ABEF3A}"/>
              </a:ext>
            </a:extLst>
          </p:cNvPr>
          <p:cNvPicPr>
            <a:picLocks noChangeAspect="1"/>
          </p:cNvPicPr>
          <p:nvPr/>
        </p:nvPicPr>
        <p:blipFill rotWithShape="1">
          <a:blip r:embed="rId6"/>
          <a:srcRect l="2888" t="14291" r="2832" b="26019"/>
          <a:stretch>
            <a:fillRect/>
          </a:stretch>
        </p:blipFill>
        <p:spPr bwMode="auto">
          <a:xfrm>
            <a:off x="2760345" y="289026"/>
            <a:ext cx="6671310" cy="5973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4272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8 lists three criteria that are indications for NIV">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71C1A4F3-A4DB-A325-FA36-EC50E6B9908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8C91C41-2386-6CB4-C5AD-35E3D120CB8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a:t>
            </a:r>
            <a:r>
              <a:rPr lang="en-AU" dirty="0" err="1"/>
              <a:t>noninvasive</a:t>
            </a:r>
            <a:r>
              <a:rPr lang="en-AU" dirty="0"/>
              <a:t> mechanical ventilation (NIV)</a:t>
            </a:r>
          </a:p>
        </p:txBody>
      </p:sp>
      <p:grpSp>
        <p:nvGrpSpPr>
          <p:cNvPr id="8" name="Group 7">
            <a:extLst>
              <a:ext uri="{FF2B5EF4-FFF2-40B4-BE49-F238E27FC236}">
                <a16:creationId xmlns:a16="http://schemas.microsoft.com/office/drawing/2014/main" id="{B8761174-323D-8D70-5FD5-AD727CABC46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ED7281-1BCE-F411-E51A-93C3F918B79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78FDC92-259B-7F3E-0AC4-676E44C042F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788D079A-64DB-FE0F-5B7D-0A313C9E2DF0}"/>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1FC43E-76AD-91CA-3BC5-103462C000B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26A016B-4EA3-3471-B33A-9018F9D9BF7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0D1E84F-7C3E-7A0A-EDFE-FD9A2290AA4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1C18E06-287E-F256-A74A-03D17E1EFC7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6B3FB19-B5B3-F22B-6DE5-A0F24D2A0FE1}"/>
              </a:ext>
            </a:extLst>
          </p:cNvPr>
          <p:cNvPicPr>
            <a:picLocks noChangeAspect="1"/>
          </p:cNvPicPr>
          <p:nvPr/>
        </p:nvPicPr>
        <p:blipFill rotWithShape="1">
          <a:blip r:embed="rId6"/>
          <a:srcRect l="4156" t="12402" r="4844" b="59914"/>
          <a:stretch>
            <a:fillRect/>
          </a:stretch>
        </p:blipFill>
        <p:spPr bwMode="auto">
          <a:xfrm>
            <a:off x="2733357" y="2105025"/>
            <a:ext cx="6725285" cy="26479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6438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ndications for invasive mechanical ventilation are listed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94F4C64-885A-613A-81C1-31B53FD459E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F255047-11ED-7D61-9368-E5DBB0A157E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invasive mechanical ventilation</a:t>
            </a:r>
          </a:p>
        </p:txBody>
      </p:sp>
      <p:grpSp>
        <p:nvGrpSpPr>
          <p:cNvPr id="8" name="Group 7">
            <a:extLst>
              <a:ext uri="{FF2B5EF4-FFF2-40B4-BE49-F238E27FC236}">
                <a16:creationId xmlns:a16="http://schemas.microsoft.com/office/drawing/2014/main" id="{39FC0236-59A3-5F36-C504-F8540C5387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1FB18FA-0D23-705C-9E46-B7275B9EFE0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E42489F-2E1B-D453-4BDA-A7D62BAB202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FF43C8EA-FDD3-8A7D-C3D4-27137344D72A}"/>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40321A7-A402-3047-2900-0EFAAC019B4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B133BF9-4BDD-AE3A-E4D8-2536ED12BC6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D87C694-699E-D766-1858-21173C2B8FF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7D411A6-E461-466D-1CAA-B46595DFE72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1CC324EC-FD3D-3C7C-8253-E21B5657D437}"/>
              </a:ext>
            </a:extLst>
          </p:cNvPr>
          <p:cNvPicPr>
            <a:picLocks noChangeAspect="1"/>
          </p:cNvPicPr>
          <p:nvPr/>
        </p:nvPicPr>
        <p:blipFill rotWithShape="1">
          <a:blip r:embed="rId6"/>
          <a:srcRect l="4298" t="12402" r="4701" b="54267"/>
          <a:stretch>
            <a:fillRect/>
          </a:stretch>
        </p:blipFill>
        <p:spPr bwMode="auto">
          <a:xfrm>
            <a:off x="2730500" y="1833562"/>
            <a:ext cx="6731000" cy="3190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7382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0 lists 8 criteria for discharge and a checklist for 1-4 weeks and 12-16 weeks follow-up">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714B6AA-333A-8E5B-C358-9E68FBCE3BE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472936CA-C813-57CC-2AA0-A2AE8E09BEA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Discharge criteria and recommendations for follow-up</a:t>
            </a:r>
          </a:p>
        </p:txBody>
      </p:sp>
      <p:grpSp>
        <p:nvGrpSpPr>
          <p:cNvPr id="8" name="Group 7">
            <a:extLst>
              <a:ext uri="{FF2B5EF4-FFF2-40B4-BE49-F238E27FC236}">
                <a16:creationId xmlns:a16="http://schemas.microsoft.com/office/drawing/2014/main" id="{97C1BAB9-9D3C-B9F2-92A9-1E8C1C474ED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78A4D-0085-B551-6EDC-DD2A2FAC892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7ECC045D-1A3A-8701-10D3-814B034DE0A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31FD6203-7582-E2CE-AE3A-111D8203EAA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81DD9A82-D50B-6EEC-6619-865B23CAA10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1ECDC5C-C751-189C-744B-5AF2B8EC835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390E2D1-47AB-5707-8948-DA12DF60F3F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FC2BA49-653E-47C7-2131-F4E13CD4EC0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8C7D37A7-D018-3CF2-1661-4A31CC99E7A7}"/>
              </a:ext>
            </a:extLst>
          </p:cNvPr>
          <p:cNvPicPr>
            <a:picLocks noChangeAspect="1"/>
          </p:cNvPicPr>
          <p:nvPr/>
        </p:nvPicPr>
        <p:blipFill rotWithShape="1">
          <a:blip r:embed="rId6"/>
          <a:srcRect l="4442" t="12807" r="4868" b="29687"/>
          <a:stretch>
            <a:fillRect/>
          </a:stretch>
        </p:blipFill>
        <p:spPr bwMode="auto">
          <a:xfrm>
            <a:off x="2783205" y="710565"/>
            <a:ext cx="6625590" cy="5436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7124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FA22E8-3FAD-285A-B1C6-F55ACECAA2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0470A3A-16F7-18A5-88C6-BDE9D6FB7C5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Interventions that reduce the frequency of COPD exacerbations</a:t>
            </a:r>
          </a:p>
        </p:txBody>
      </p:sp>
      <p:grpSp>
        <p:nvGrpSpPr>
          <p:cNvPr id="8" name="Group 7">
            <a:extLst>
              <a:ext uri="{FF2B5EF4-FFF2-40B4-BE49-F238E27FC236}">
                <a16:creationId xmlns:a16="http://schemas.microsoft.com/office/drawing/2014/main" id="{DC5A9ADC-02A2-1301-763C-BD0100E102A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3607F2F-1163-54BA-9538-7B28BFA5C9E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DFDED10-1F18-DA7B-665B-B13D9A690E8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83F42D9-F3AB-09E9-CBA7-714A01966FC4}"/>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EB8D19C-69BC-7E4C-F141-7134C8D7BD9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336F44B-CC03-B558-61D8-E68CCA2347B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B4B73813-F4C1-1FD0-A3A4-537C1394A0A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203B11C-527D-75B3-B519-226F4D5244E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912F953-A185-4301-9819-F9814E6EE2F1}"/>
              </a:ext>
            </a:extLst>
          </p:cNvPr>
          <p:cNvPicPr>
            <a:picLocks noChangeAspect="1"/>
          </p:cNvPicPr>
          <p:nvPr/>
        </p:nvPicPr>
        <p:blipFill rotWithShape="1">
          <a:blip r:embed="rId6"/>
          <a:srcRect l="4244" t="11536" r="3972" b="26715"/>
          <a:stretch>
            <a:fillRect/>
          </a:stretch>
        </p:blipFill>
        <p:spPr bwMode="auto">
          <a:xfrm>
            <a:off x="2738755" y="506095"/>
            <a:ext cx="6714490" cy="5845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552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D5D5-984A-1309-CC76-20FD81EB60E4}"/>
            </a:ext>
          </a:extLst>
        </p:cNvPr>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132BCF26-B2EA-FE0C-A4AA-CB6596440316}"/>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C1521F6E-C9C3-77E8-CADE-55E609539515}"/>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20622FB6-9C9A-A3DF-4D39-E07BA792C7A0}"/>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70B5CCFB-03A0-3CFB-8AB8-EF4BEF6BE14F}"/>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871C0D3B-C5DA-DBC0-E48C-91C177F6825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89CF7A8-3ADD-E037-A0DE-27646A97454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182CA51-14CF-7157-E448-939D1B11C35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1 is an infographic Summary of the modified 4Ms person-centred approach to multimorbid patients with COPD">
            <a:extLst>
              <a:ext uri="{FF2B5EF4-FFF2-40B4-BE49-F238E27FC236}">
                <a16:creationId xmlns:a16="http://schemas.microsoft.com/office/drawing/2014/main" id="{C555C5C7-11E4-1566-2605-B89465B7246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Summary of the modified 4Ms person-centered approach to multimorbid patients with COPD</a:t>
            </a:r>
          </a:p>
        </p:txBody>
      </p:sp>
      <p:grpSp>
        <p:nvGrpSpPr>
          <p:cNvPr id="8" name="Group 7">
            <a:extLst>
              <a:ext uri="{FF2B5EF4-FFF2-40B4-BE49-F238E27FC236}">
                <a16:creationId xmlns:a16="http://schemas.microsoft.com/office/drawing/2014/main" id="{C6270669-C3DD-68D2-D98A-24A3D0F8104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CE70636-458E-0E5C-BB5A-7F94CD7A951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20218FA-1879-5D4E-AF22-B80D5537D0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675A2EE-4C58-32A1-4658-A3339D4A66D7}"/>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5C008A16-DE82-7AF3-CCCA-CB2426E07F2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34E0666-CAF7-2692-A096-93059CDE306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4E2AA29-56C0-676D-C35B-22B5D622198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3610091-67C1-2C1A-22A9-3444256251C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a:extLst>
              <a:ext uri="{FF2B5EF4-FFF2-40B4-BE49-F238E27FC236}">
                <a16:creationId xmlns:a16="http://schemas.microsoft.com/office/drawing/2014/main" id="{9F5B67EC-8CAB-34AB-CEFE-B89E607E855F}"/>
              </a:ext>
            </a:extLst>
          </p:cNvPr>
          <p:cNvPicPr>
            <a:picLocks noChangeAspect="1"/>
          </p:cNvPicPr>
          <p:nvPr/>
        </p:nvPicPr>
        <p:blipFill>
          <a:blip r:embed="rId6"/>
          <a:srcRect l="2837" t="10666" r="2837" b="20000"/>
          <a:stretch>
            <a:fillRect/>
          </a:stretch>
        </p:blipFill>
        <p:spPr>
          <a:xfrm>
            <a:off x="2457171" y="-64650"/>
            <a:ext cx="7277658" cy="6922650"/>
          </a:xfrm>
          <a:prstGeom prst="rect">
            <a:avLst/>
          </a:prstGeom>
        </p:spPr>
      </p:pic>
    </p:spTree>
    <p:extLst>
      <p:ext uri="{BB962C8B-B14F-4D97-AF65-F5344CB8AC3E}">
        <p14:creationId xmlns:p14="http://schemas.microsoft.com/office/powerpoint/2010/main" val="3712888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07357-A0B1-DB5B-96B0-D1681C633312}"/>
            </a:ext>
          </a:extLst>
        </p:cNvPr>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82B04C7B-8221-6A29-8A35-70770A4407F6}"/>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7B93668-92EC-B9E7-B7C8-4B42F70F1D2D}"/>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A759E9D-60B0-BEB1-5C8E-35898F374791}"/>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36C5E87-269C-1055-1664-8C0DF6D39246}"/>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A3AF0232-A4D8-8B8D-B33E-0421E70EE44A}"/>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9E71538A-500F-F980-4F12-AB69C5A8B018}"/>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C6DE40-08AE-2866-165F-62422AD3E7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2 is an infographic Summary of Morbidity clusters frequently present in patients with COPD that independently impact outcomes">
            <a:extLst>
              <a:ext uri="{FF2B5EF4-FFF2-40B4-BE49-F238E27FC236}">
                <a16:creationId xmlns:a16="http://schemas.microsoft.com/office/drawing/2014/main" id="{AF2B2BCF-F0BC-C2FD-CF1B-C56AF98680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Morbidity clusters frequently present in patients with COPD that independently impact outcomes</a:t>
            </a:r>
          </a:p>
        </p:txBody>
      </p:sp>
      <p:grpSp>
        <p:nvGrpSpPr>
          <p:cNvPr id="8" name="Group 7">
            <a:extLst>
              <a:ext uri="{FF2B5EF4-FFF2-40B4-BE49-F238E27FC236}">
                <a16:creationId xmlns:a16="http://schemas.microsoft.com/office/drawing/2014/main" id="{60341611-2B84-545F-3B21-5FB25CB9430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28AC5E0-2051-8F7E-06DA-A276557E4D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32231EE-A3A9-1877-99C5-42A9E7938E2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77B1D0B-155E-4854-7E11-E72E9BC357A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5FFA119-DBD8-B43F-2A75-702426BF91D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250D807-BAEF-F14B-BAD7-F489DBF592E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32A828D-DBCA-4558-4CD9-E44E7E8EB4C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3DF15BC-BB4D-B1C2-3E1F-16D46F2059A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528771A7-9998-595E-DECC-EC4AF805335A}"/>
              </a:ext>
            </a:extLst>
          </p:cNvPr>
          <p:cNvPicPr>
            <a:picLocks noChangeAspect="1"/>
          </p:cNvPicPr>
          <p:nvPr/>
        </p:nvPicPr>
        <p:blipFill rotWithShape="1">
          <a:blip r:embed="rId6"/>
          <a:srcRect l="4243" t="11987" r="4267" b="22193"/>
          <a:stretch>
            <a:fillRect/>
          </a:stretch>
        </p:blipFill>
        <p:spPr bwMode="auto">
          <a:xfrm>
            <a:off x="2836227" y="394017"/>
            <a:ext cx="6519545" cy="6069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930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5.3 lists treatable trains in PH-COPD and suggested management. ">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EEFC901-95A5-659C-6BFD-C3A486BC8F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8D86FF2-483B-E556-F047-9A4BDB18417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Treatable traits in pulmonary hypertension-COPD (PH-COPD) and suggested management</a:t>
            </a:r>
          </a:p>
        </p:txBody>
      </p:sp>
      <p:grpSp>
        <p:nvGrpSpPr>
          <p:cNvPr id="8" name="Group 7">
            <a:extLst>
              <a:ext uri="{FF2B5EF4-FFF2-40B4-BE49-F238E27FC236}">
                <a16:creationId xmlns:a16="http://schemas.microsoft.com/office/drawing/2014/main" id="{B6B2B312-9FE3-DEC7-BD31-7D2C0CCA84E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EC2B429-2D66-C8CA-D618-DE134EA47E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3872889-21D1-21C3-9029-9611DAD6B2D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9E2237E5-9C35-DF39-095F-78C7C115725A}"/>
              </a:ext>
            </a:extLst>
          </p:cNvPr>
          <p:cNvGrpSpPr/>
          <p:nvPr/>
        </p:nvGrpSpPr>
        <p:grpSpPr>
          <a:xfrm>
            <a:off x="10240225" y="0"/>
            <a:ext cx="1951774" cy="1885964"/>
            <a:chOff x="10240225" y="0"/>
            <a:chExt cx="1951774" cy="1885964"/>
          </a:xfrm>
        </p:grpSpPr>
        <p:pic>
          <p:nvPicPr>
            <p:cNvPr id="11" name="Picture 10">
              <a:extLst>
                <a:ext uri="{FF2B5EF4-FFF2-40B4-BE49-F238E27FC236}">
                  <a16:creationId xmlns:a16="http://schemas.microsoft.com/office/drawing/2014/main" id="{B96742D6-345B-D80B-9DB1-686B9D75012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8A43604-CC23-86EE-6147-B25392C50AF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446A2E5-8801-CA92-C2B7-299949F3618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4E1742B-498D-0DEF-036A-316CFF25BFC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F321C458-AA98-EF46-81A7-8539B12171DC}"/>
              </a:ext>
            </a:extLst>
          </p:cNvPr>
          <p:cNvPicPr>
            <a:picLocks noChangeAspect="1"/>
          </p:cNvPicPr>
          <p:nvPr/>
        </p:nvPicPr>
        <p:blipFill rotWithShape="1">
          <a:blip r:embed="rId6"/>
          <a:srcRect l="3931" t="11846" r="4155" b="38524"/>
          <a:stretch>
            <a:fillRect/>
          </a:stretch>
        </p:blipFill>
        <p:spPr bwMode="auto">
          <a:xfrm>
            <a:off x="2782887" y="1113790"/>
            <a:ext cx="6626225" cy="46304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2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7666-2020-41B7-1882-298C6D6DE1F4}"/>
            </a:ext>
          </a:extLst>
        </p:cNvPr>
        <p:cNvGrpSpPr/>
        <p:nvPr/>
      </p:nvGrpSpPr>
      <p:grpSpPr>
        <a:xfrm>
          <a:off x="0" y="0"/>
          <a:ext cx="0" cy="0"/>
          <a:chOff x="0" y="0"/>
          <a:chExt cx="0" cy="0"/>
        </a:xfrm>
      </p:grpSpPr>
      <p:pic>
        <p:nvPicPr>
          <p:cNvPr id="15" name="Picture 14" descr="Figure 5.4 gives common risk factors for the development of lung cancer">
            <a:extLst>
              <a:ext uri="{FF2B5EF4-FFF2-40B4-BE49-F238E27FC236}">
                <a16:creationId xmlns:a16="http://schemas.microsoft.com/office/drawing/2014/main" id="{297DF7F0-9B52-6C46-9446-89D1EB18E62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CA61A6C7-5B73-1D15-CBBD-80A9A89EB05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F8EE43D8-EDB1-6143-DC5D-9ED4EF5A9F0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C5E37588-A317-C6B6-1F07-421EE8E66DD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89BF493-CF50-D8CB-D542-D8F7592FFF52}"/>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9F9D4230-F588-AFE4-983E-25AEA4684179}"/>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3BA782-7832-B6B1-3613-810D6EDC8A3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295E07-02F9-C568-3E69-CAAA53F792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Common risk factors for the development of lung cancer</a:t>
            </a:r>
          </a:p>
        </p:txBody>
      </p:sp>
      <p:grpSp>
        <p:nvGrpSpPr>
          <p:cNvPr id="8" name="Group 7">
            <a:extLst>
              <a:ext uri="{FF2B5EF4-FFF2-40B4-BE49-F238E27FC236}">
                <a16:creationId xmlns:a16="http://schemas.microsoft.com/office/drawing/2014/main" id="{51D4780A-6163-219F-3EEE-49F37878BEB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5900BCB-7272-4930-4B29-E178B2C3F13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0DA4300-20DA-1174-8F70-805CBB9CE20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0EBCDF6-C43E-BC6A-EBEA-114CB501E41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9B6E98E-2785-0BBF-79B1-541B49B6DDB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C393681-5F6A-16AB-48D6-F08E340F74B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344AAEF-B58D-670F-AF65-4803CE87F34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3F1427B-7768-D8BF-B89E-B4B1B5AF777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2ECFDE82-6108-B9DE-1F35-0134EB7B06C5}"/>
              </a:ext>
            </a:extLst>
          </p:cNvPr>
          <p:cNvPicPr>
            <a:picLocks noChangeAspect="1"/>
          </p:cNvPicPr>
          <p:nvPr/>
        </p:nvPicPr>
        <p:blipFill rotWithShape="1">
          <a:blip r:embed="rId6"/>
          <a:srcRect l="4509" t="11792" r="4603" b="55958"/>
          <a:stretch>
            <a:fillRect/>
          </a:stretch>
        </p:blipFill>
        <p:spPr bwMode="auto">
          <a:xfrm>
            <a:off x="2772727" y="1903095"/>
            <a:ext cx="6646545" cy="3051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9353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97CA7-53AC-665E-6608-CB01E346E1A3}"/>
            </a:ext>
          </a:extLst>
        </p:cNvPr>
        <p:cNvGrpSpPr/>
        <p:nvPr/>
      </p:nvGrpSpPr>
      <p:grpSpPr>
        <a:xfrm>
          <a:off x="0" y="0"/>
          <a:ext cx="0" cy="0"/>
          <a:chOff x="0" y="0"/>
          <a:chExt cx="0" cy="0"/>
        </a:xfrm>
      </p:grpSpPr>
      <p:pic>
        <p:nvPicPr>
          <p:cNvPr id="15" name="Picture 14" descr="Figure 5.5 lists Potential complementary approach for the detection of frequent morbidities in all patients with COPD – initial evaluation">
            <a:extLst>
              <a:ext uri="{FF2B5EF4-FFF2-40B4-BE49-F238E27FC236}">
                <a16:creationId xmlns:a16="http://schemas.microsoft.com/office/drawing/2014/main" id="{2ABEA551-11C6-E71F-5806-F5AA8BDA317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5AE9400D-4543-79F2-7489-980AE82E2534}"/>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B0061507-0C94-7D58-C007-4C886D68E953}"/>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3E9789A-6628-1DF4-FB2F-EA4246FC5539}"/>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0478CEB3-3D07-D5E3-884B-B5335F5A79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F197B27C-EF1B-D6A1-4B10-A4FF49D3CCD0}"/>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605CA80-4151-62A3-C630-CD8BD01AF5C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5 lists Potential complementary approach for the detection of frequent morbidities in all patients with COPD – initial evaluation">
            <a:extLst>
              <a:ext uri="{FF2B5EF4-FFF2-40B4-BE49-F238E27FC236}">
                <a16:creationId xmlns:a16="http://schemas.microsoft.com/office/drawing/2014/main" id="{85118803-02C2-B79B-CEE4-C7CDCBCB9B79}"/>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Potential complementary approach for the detection of frequent morbidities in all patients with COPD – initial evaluation</a:t>
            </a:r>
          </a:p>
        </p:txBody>
      </p:sp>
      <p:grpSp>
        <p:nvGrpSpPr>
          <p:cNvPr id="8" name="Group 7">
            <a:extLst>
              <a:ext uri="{FF2B5EF4-FFF2-40B4-BE49-F238E27FC236}">
                <a16:creationId xmlns:a16="http://schemas.microsoft.com/office/drawing/2014/main" id="{528DC670-CA56-37B9-A08C-52105DE9A6C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3C0B0A2-529F-7A37-69CD-1C840DF12E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6A91D29-5CEC-092C-057E-A8FD4EF70F3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951836C-AC53-4073-CDFD-0E32A3E2F37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969BB6C-2D2A-5EDA-7416-2668A0F6838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117F3A7-76E1-081B-89DA-641E09C670A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5BBE8F0-45B5-4046-AD06-6D65052CBDB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6084776-8596-88EB-7F32-50F12264A05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a:extLst>
              <a:ext uri="{FF2B5EF4-FFF2-40B4-BE49-F238E27FC236}">
                <a16:creationId xmlns:a16="http://schemas.microsoft.com/office/drawing/2014/main" id="{1BAD6D19-B900-DAD8-8C41-A69504BEBC6F}"/>
              </a:ext>
            </a:extLst>
          </p:cNvPr>
          <p:cNvPicPr>
            <a:picLocks noChangeAspect="1"/>
          </p:cNvPicPr>
          <p:nvPr/>
        </p:nvPicPr>
        <p:blipFill>
          <a:blip r:embed="rId6"/>
          <a:srcRect l="3221" t="13161" r="3603" b="10519"/>
          <a:stretch>
            <a:fillRect/>
          </a:stretch>
        </p:blipFill>
        <p:spPr>
          <a:xfrm>
            <a:off x="2902401" y="90912"/>
            <a:ext cx="6298245" cy="6676176"/>
          </a:xfrm>
          <a:prstGeom prst="rect">
            <a:avLst/>
          </a:prstGeom>
        </p:spPr>
      </p:pic>
    </p:spTree>
    <p:extLst>
      <p:ext uri="{BB962C8B-B14F-4D97-AF65-F5344CB8AC3E}">
        <p14:creationId xmlns:p14="http://schemas.microsoft.com/office/powerpoint/2010/main" val="2320699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A378-41AB-BEB3-BACA-F43FB52D6BDA}"/>
            </a:ext>
          </a:extLst>
        </p:cNvPr>
        <p:cNvGrpSpPr/>
        <p:nvPr/>
      </p:nvGrpSpPr>
      <p:grpSpPr>
        <a:xfrm>
          <a:off x="0" y="0"/>
          <a:ext cx="0" cy="0"/>
          <a:chOff x="0" y="0"/>
          <a:chExt cx="0" cy="0"/>
        </a:xfrm>
      </p:grpSpPr>
      <p:pic>
        <p:nvPicPr>
          <p:cNvPr id="15" name="Picture 14" descr="Figure 5.6 lists Potential complementary approach for the detection of frequent morbidities in all patients with COPD – regular follow-up">
            <a:extLst>
              <a:ext uri="{FF2B5EF4-FFF2-40B4-BE49-F238E27FC236}">
                <a16:creationId xmlns:a16="http://schemas.microsoft.com/office/drawing/2014/main" id="{0369A1E6-43ED-C9E8-DB7A-41033AE7E70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31F2BEA-C2FE-1E3C-1FCF-16899A3C126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7714DFF1-5000-C94F-A830-471C25488B34}"/>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DD12F342-1E24-ABC3-1E60-283E6D51D3B4}"/>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58BCEED2-07B4-7D79-517F-20C9B88CFB7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7D5D2ED-0D32-AC1C-6946-9C3B047AFD5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0808144-B2EB-8A18-59B5-44AAD0F5C0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D8D8EB9-BE93-261E-514E-09EEFF8F6601}"/>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Potential complementary approach for the detection of frequent morbidities in all patients with COPD – regular follow-up</a:t>
            </a:r>
          </a:p>
        </p:txBody>
      </p:sp>
      <p:grpSp>
        <p:nvGrpSpPr>
          <p:cNvPr id="8" name="Group 7">
            <a:extLst>
              <a:ext uri="{FF2B5EF4-FFF2-40B4-BE49-F238E27FC236}">
                <a16:creationId xmlns:a16="http://schemas.microsoft.com/office/drawing/2014/main" id="{37CACA6F-A522-3453-D0BE-5FD2DED6278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95EBF68-66F9-5D6F-D1F6-51CA7011C15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6745124-0F6C-432C-FA09-A1EFB574474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E1A2C95-1CE4-67BD-0383-0E330EA97CF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36E5A98-2704-7CEB-E77A-6F75D514358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4D53AC4-0C4C-8760-57EE-2CFE2C037DB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8553E98-9A58-8DD8-77EE-5BB44E65661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CE4BAEE7-FFE4-EC6E-036D-25E9FC8F334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a:extLst>
              <a:ext uri="{FF2B5EF4-FFF2-40B4-BE49-F238E27FC236}">
                <a16:creationId xmlns:a16="http://schemas.microsoft.com/office/drawing/2014/main" id="{E1CAF0F3-B496-AC1E-57F9-0DDACA4DC6EB}"/>
              </a:ext>
            </a:extLst>
          </p:cNvPr>
          <p:cNvPicPr>
            <a:picLocks noChangeAspect="1"/>
          </p:cNvPicPr>
          <p:nvPr/>
        </p:nvPicPr>
        <p:blipFill>
          <a:blip r:embed="rId6"/>
          <a:srcRect l="4526" t="11944" r="4347" b="9028"/>
          <a:stretch>
            <a:fillRect/>
          </a:stretch>
        </p:blipFill>
        <p:spPr>
          <a:xfrm>
            <a:off x="3113530" y="0"/>
            <a:ext cx="5964940" cy="6694379"/>
          </a:xfrm>
          <a:prstGeom prst="rect">
            <a:avLst/>
          </a:prstGeom>
        </p:spPr>
      </p:pic>
    </p:spTree>
    <p:extLst>
      <p:ext uri="{BB962C8B-B14F-4D97-AF65-F5344CB8AC3E}">
        <p14:creationId xmlns:p14="http://schemas.microsoft.com/office/powerpoint/2010/main" val="261350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linical indicators for considering a diagnosis of COPD&#10;This slide lists when to consider the diagnosis of COPD and perform spirometry. A list of clinical indicators is give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3" name="Title 2" descr="Proposed taxonomy (etiotypes) for COPD">
            <a:extLst>
              <a:ext uri="{FF2B5EF4-FFF2-40B4-BE49-F238E27FC236}">
                <a16:creationId xmlns:a16="http://schemas.microsoft.com/office/drawing/2014/main" id="{A349B943-0397-5234-7362-2B209A93C8B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Clinical indicators for considering a diagnosis of COPD</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65BF292-592A-D6F9-2992-42871704798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1610A44-6B99-ACF8-7A69-FFCCDF16BE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1CE50B6-D692-4750-101F-F46DF63A97D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A21CDC1-EC64-8E23-9574-0BAC1E27B53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C0338E3-F824-8077-51F6-DBB42DCF1B9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A1377D66-1F9B-CDD6-9DC9-FBB6AA194CE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CECD4CF-F2C3-E462-06B1-B7894E18DBB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B434375-61C4-1569-5088-FFF6D313C5A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screenshot of a medical survey&#10;&#10;AI-generated content may be incorrect.">
            <a:extLst>
              <a:ext uri="{FF2B5EF4-FFF2-40B4-BE49-F238E27FC236}">
                <a16:creationId xmlns:a16="http://schemas.microsoft.com/office/drawing/2014/main" id="{88F21686-085B-68F8-6236-665C7C767A9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833687" y="916622"/>
            <a:ext cx="6524625" cy="5024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8152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70D08-0426-6C85-8298-8E1BDF67C325}"/>
            </a:ext>
          </a:extLst>
        </p:cNvPr>
        <p:cNvGrpSpPr/>
        <p:nvPr/>
      </p:nvGrpSpPr>
      <p:grpSpPr>
        <a:xfrm>
          <a:off x="0" y="0"/>
          <a:ext cx="0" cy="0"/>
          <a:chOff x="0" y="0"/>
          <a:chExt cx="0" cy="0"/>
        </a:xfrm>
      </p:grpSpPr>
      <p:pic>
        <p:nvPicPr>
          <p:cNvPr id="15" name="Picture 14" descr="Figure 6.1 lists some of the main AI models">
            <a:extLst>
              <a:ext uri="{FF2B5EF4-FFF2-40B4-BE49-F238E27FC236}">
                <a16:creationId xmlns:a16="http://schemas.microsoft.com/office/drawing/2014/main" id="{E89551D7-6D59-68F7-889D-1C766B63620B}"/>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E0CB28F6-8A2D-8C63-5DF0-D558D5492465}"/>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40779212-ABFB-E400-B398-846BF84E097B}"/>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B41310D9-1E78-48E7-1682-B0498C88CB30}"/>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3C0F6EA6-86F6-993B-63DB-6AEED18C0C8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2A7DE4B-CA3A-6599-3A44-FACB0F1DC46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61EE060-AFF1-BC29-A951-212F23472DA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1887F4-EE94-AF44-6A4B-8E01238A456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Principal AI Models</a:t>
            </a:r>
          </a:p>
        </p:txBody>
      </p:sp>
      <p:grpSp>
        <p:nvGrpSpPr>
          <p:cNvPr id="8" name="Group 7">
            <a:extLst>
              <a:ext uri="{FF2B5EF4-FFF2-40B4-BE49-F238E27FC236}">
                <a16:creationId xmlns:a16="http://schemas.microsoft.com/office/drawing/2014/main" id="{3DCE268A-632C-6AB5-5253-4074AEFD3E9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873B5E64-97AB-DD4B-ED17-6C815F32C45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DA47DEC-47A9-BDA8-7399-FCAD52C84FC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AD18E974-2BC0-D06C-89DA-9E81CFFE307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7DC9D33-407E-04D9-0C9C-23C053D05AB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6D77118-797D-D000-1EAC-8D4DB20B9EA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66E7287-2A1E-6BA0-9744-F771B88BB82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32DE8C8-493B-01D3-78A9-F842024CF2D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a:extLst>
              <a:ext uri="{FF2B5EF4-FFF2-40B4-BE49-F238E27FC236}">
                <a16:creationId xmlns:a16="http://schemas.microsoft.com/office/drawing/2014/main" id="{9B7500AA-C7DA-EB09-94B1-8CEC9E087434}"/>
              </a:ext>
            </a:extLst>
          </p:cNvPr>
          <p:cNvPicPr>
            <a:picLocks noChangeAspect="1"/>
          </p:cNvPicPr>
          <p:nvPr/>
        </p:nvPicPr>
        <p:blipFill rotWithShape="1">
          <a:blip r:embed="rId6"/>
          <a:srcRect l="3696" t="12270" r="4148" b="23456"/>
          <a:stretch>
            <a:fillRect/>
          </a:stretch>
        </p:blipFill>
        <p:spPr bwMode="auto">
          <a:xfrm>
            <a:off x="2782887" y="438467"/>
            <a:ext cx="6626225" cy="5981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2723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EA790-842C-158E-0689-E08143EB92B2}"/>
            </a:ext>
          </a:extLst>
        </p:cNvPr>
        <p:cNvGrpSpPr/>
        <p:nvPr/>
      </p:nvGrpSpPr>
      <p:grpSpPr>
        <a:xfrm>
          <a:off x="0" y="0"/>
          <a:ext cx="0" cy="0"/>
          <a:chOff x="0" y="0"/>
          <a:chExt cx="0" cy="0"/>
        </a:xfrm>
      </p:grpSpPr>
      <p:pic>
        <p:nvPicPr>
          <p:cNvPr id="15" name="Picture 14" descr="Figure 6.2 outlines Potential risks and mitigation strategies of AI in medicine">
            <a:extLst>
              <a:ext uri="{FF2B5EF4-FFF2-40B4-BE49-F238E27FC236}">
                <a16:creationId xmlns:a16="http://schemas.microsoft.com/office/drawing/2014/main" id="{59A7F468-6764-C6B1-89AC-25D9913CC8F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7C30656-C635-E39F-8062-465CCB67198D}"/>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997BA497-F969-260E-6CD5-31D9EE96441D}"/>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39D5657-23F6-4871-5300-1768EB2922C9}"/>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624C8B90-3F74-9996-46E6-BB5B3608851B}"/>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C02D725-FEEA-3545-A766-B413EF5731CA}"/>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E67D7A2-11F2-987A-5B25-983784A90B7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75701C8C-0D3F-56A3-13BA-4095CF91DD5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Potential risks and mitigation strategies of AI in medicine</a:t>
            </a:r>
          </a:p>
        </p:txBody>
      </p:sp>
      <p:grpSp>
        <p:nvGrpSpPr>
          <p:cNvPr id="8" name="Group 7">
            <a:extLst>
              <a:ext uri="{FF2B5EF4-FFF2-40B4-BE49-F238E27FC236}">
                <a16:creationId xmlns:a16="http://schemas.microsoft.com/office/drawing/2014/main" id="{C7699B7F-A49F-EC15-2D56-99ED079344D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C8F6778-0FAC-200C-F1C6-9EE02814F9D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9235BEE-4AAC-8C87-F7E3-88686EDF1FE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240ED1C-903D-A2B8-4F4E-5A686DEB74B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637E982-322E-7083-86D9-AE513634BB6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F3E7271-E78D-5DD5-3174-CFCF2479E54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5C13588-5F2F-23AB-6426-BCBC7589E11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752969DF-BD20-F75A-6EF4-7314F5403B7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E009E6DA-314F-5E35-1EC5-8FC27201AD2A}"/>
              </a:ext>
            </a:extLst>
          </p:cNvPr>
          <p:cNvPicPr>
            <a:picLocks noChangeAspect="1"/>
          </p:cNvPicPr>
          <p:nvPr/>
        </p:nvPicPr>
        <p:blipFill rotWithShape="1">
          <a:blip r:embed="rId6"/>
          <a:srcRect l="3774" t="11906" r="3995" b="27955"/>
          <a:stretch>
            <a:fillRect/>
          </a:stretch>
        </p:blipFill>
        <p:spPr bwMode="auto">
          <a:xfrm>
            <a:off x="2779077" y="630237"/>
            <a:ext cx="6633845" cy="5597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447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1 lists maintenance medications in COPD, inhaler type, nebulizer, oral, injectable delivery and duration of ac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FD5176B-465B-9EE4-E74E-458B7CC518D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00F9C6B-C8A4-446B-474F-85D2D2783F9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Maintenance medications in COPD</a:t>
            </a:r>
          </a:p>
        </p:txBody>
      </p:sp>
      <p:grpSp>
        <p:nvGrpSpPr>
          <p:cNvPr id="7" name="Group 6">
            <a:extLst>
              <a:ext uri="{FF2B5EF4-FFF2-40B4-BE49-F238E27FC236}">
                <a16:creationId xmlns:a16="http://schemas.microsoft.com/office/drawing/2014/main" id="{A5EF6639-6185-07DF-0C1A-768C1D4122B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D69FB16-8688-6B1C-8D1C-240F4AAA6B6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0BE9BA6-EF40-17F0-56F6-6930030969D8}"/>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8" name="Group 7">
            <a:extLst>
              <a:ext uri="{FF2B5EF4-FFF2-40B4-BE49-F238E27FC236}">
                <a16:creationId xmlns:a16="http://schemas.microsoft.com/office/drawing/2014/main" id="{9BE350D7-22C0-5635-EB7D-016180E26E78}"/>
              </a:ext>
            </a:extLst>
          </p:cNvPr>
          <p:cNvGrpSpPr/>
          <p:nvPr/>
        </p:nvGrpSpPr>
        <p:grpSpPr>
          <a:xfrm>
            <a:off x="10240225" y="0"/>
            <a:ext cx="1951774" cy="1885964"/>
            <a:chOff x="10240225" y="0"/>
            <a:chExt cx="1951774" cy="1885964"/>
          </a:xfrm>
        </p:grpSpPr>
        <p:pic>
          <p:nvPicPr>
            <p:cNvPr id="11" name="Picture 10">
              <a:extLst>
                <a:ext uri="{FF2B5EF4-FFF2-40B4-BE49-F238E27FC236}">
                  <a16:creationId xmlns:a16="http://schemas.microsoft.com/office/drawing/2014/main" id="{0EDBE558-FAC6-ABA5-E5FA-64F38C54B428}"/>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2B4EA50-06A6-5301-A11E-4A86065DF9F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33E42AA-471D-8202-D6F0-771CA41576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4315D20-AD8C-9883-9B7A-DF4AA55BFCA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2" name="Picture 11">
            <a:extLst>
              <a:ext uri="{FF2B5EF4-FFF2-40B4-BE49-F238E27FC236}">
                <a16:creationId xmlns:a16="http://schemas.microsoft.com/office/drawing/2014/main" id="{9579B492-9C84-8BF2-1D82-73FE3C997654}"/>
              </a:ext>
            </a:extLst>
          </p:cNvPr>
          <p:cNvPicPr>
            <a:picLocks noChangeAspect="1"/>
          </p:cNvPicPr>
          <p:nvPr/>
        </p:nvPicPr>
        <p:blipFill rotWithShape="1">
          <a:blip r:embed="rId6"/>
          <a:srcRect l="3589" r="4592"/>
          <a:stretch>
            <a:fillRect/>
          </a:stretch>
        </p:blipFill>
        <p:spPr bwMode="auto">
          <a:xfrm>
            <a:off x="3685684" y="-58881"/>
            <a:ext cx="4731679" cy="6669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3001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2 lists evidence based statements for bronchodilators in stable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6DD007E-9A6D-9790-AEEA-A026DA73770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64361BA-7B3B-AA1A-8B1E-711628E9B60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Bronchodilators in stable COPD</a:t>
            </a:r>
          </a:p>
        </p:txBody>
      </p:sp>
      <p:grpSp>
        <p:nvGrpSpPr>
          <p:cNvPr id="8" name="Group 7">
            <a:extLst>
              <a:ext uri="{FF2B5EF4-FFF2-40B4-BE49-F238E27FC236}">
                <a16:creationId xmlns:a16="http://schemas.microsoft.com/office/drawing/2014/main" id="{E3577F7E-FAD7-86F6-2EDD-2F87CB2B160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A874EC8-3CA9-74E7-1F3E-1D7BF9C19A1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1A01570-4531-A386-4C43-03F34FDCC37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8B8C46BC-3C90-614E-B0FE-7464F0ADECD2}"/>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65A24EA-24A6-946E-E350-0972A775AFA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E758BC8-9AAD-AF00-2D2E-C0B02DBE51A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FE707B7A-0EF6-FB60-D30F-1C3B0D6D952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40368CD-2A90-8CCC-F2F8-FE9790D89B9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B0434F9A-7C1C-BF57-6CC5-03BED6F04AB2}"/>
              </a:ext>
            </a:extLst>
          </p:cNvPr>
          <p:cNvPicPr>
            <a:picLocks noChangeAspect="1"/>
          </p:cNvPicPr>
          <p:nvPr/>
        </p:nvPicPr>
        <p:blipFill rotWithShape="1">
          <a:blip r:embed="rId6"/>
          <a:srcRect l="3870" t="11849" r="4128" b="14846"/>
          <a:stretch>
            <a:fillRect/>
          </a:stretch>
        </p:blipFill>
        <p:spPr bwMode="auto">
          <a:xfrm>
            <a:off x="2833687" y="65087"/>
            <a:ext cx="6524625" cy="6727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425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3 lists evidence based statements for anti-inflammatory therapy in stable COPD including categories ICS, oral glucocorticoids, PDE inhibitors, antibiotics, mucoregulators and antioxidant agents, biologics, and other anti-inflammatory agent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2D2C7FD-9814-3DB6-19F2-7DE29AEED55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ABAA1247-7BD2-B74E-E89C-E08071DD80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Anti-inflammatory therapy in stable COPD</a:t>
            </a:r>
          </a:p>
        </p:txBody>
      </p:sp>
      <p:grpSp>
        <p:nvGrpSpPr>
          <p:cNvPr id="3" name="Group 2">
            <a:extLst>
              <a:ext uri="{FF2B5EF4-FFF2-40B4-BE49-F238E27FC236}">
                <a16:creationId xmlns:a16="http://schemas.microsoft.com/office/drawing/2014/main" id="{02391BCB-F0B1-4075-7820-55670A2DA6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53B0986-331B-A671-BD12-F7B91D74721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D7A46A9-7B33-8D74-95B7-838588A5D27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A4BAFDA6-FFA5-23B8-0330-DAF22A02DFC3}"/>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8861FBBD-5C9F-F457-E183-AEA35D123C7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63D626B-4D0F-028C-E895-357DC1D1B17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46EFB75-65DC-166F-A2AD-4FD14D6419E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0762347-B191-3AD9-4E75-992BAA55D0A2}"/>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a:extLst>
              <a:ext uri="{FF2B5EF4-FFF2-40B4-BE49-F238E27FC236}">
                <a16:creationId xmlns:a16="http://schemas.microsoft.com/office/drawing/2014/main" id="{9B7DB9F5-8FC3-FD06-9D48-54214BBC7132}"/>
              </a:ext>
            </a:extLst>
          </p:cNvPr>
          <p:cNvPicPr>
            <a:picLocks noChangeAspect="1"/>
          </p:cNvPicPr>
          <p:nvPr/>
        </p:nvPicPr>
        <p:blipFill rotWithShape="1">
          <a:blip r:embed="rId6"/>
          <a:srcRect l="1301"/>
          <a:stretch>
            <a:fillRect/>
          </a:stretch>
        </p:blipFill>
        <p:spPr bwMode="auto">
          <a:xfrm>
            <a:off x="3436614" y="0"/>
            <a:ext cx="522982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1482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A1E01-E9E9-D16F-52D2-2051A53A6752}"/>
            </a:ext>
          </a:extLst>
        </p:cNvPr>
        <p:cNvGrpSpPr/>
        <p:nvPr/>
      </p:nvGrpSpPr>
      <p:grpSpPr>
        <a:xfrm>
          <a:off x="0" y="0"/>
          <a:ext cx="0" cy="0"/>
          <a:chOff x="0" y="0"/>
          <a:chExt cx="0" cy="0"/>
        </a:xfrm>
      </p:grpSpPr>
      <p:pic>
        <p:nvPicPr>
          <p:cNvPr id="15" name="Picture 14" descr="Figure 3.23 lists other pharmacological treatments including alpha-1 antitrypsin augmentation therapy, antitussives, vasodilators, opioids and pulmonary hypertensin therapy.">
            <a:extLst>
              <a:ext uri="{FF2B5EF4-FFF2-40B4-BE49-F238E27FC236}">
                <a16:creationId xmlns:a16="http://schemas.microsoft.com/office/drawing/2014/main" id="{E42A4CBC-1CA5-5E79-2A92-FFF6724AFD9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C641CEC-ACD6-0174-AA88-897D491E46CB}"/>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4D1E9CC-381C-28BA-87A9-9D2C60CAE448}"/>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ECE83674-1214-7F32-087F-45B164F38657}"/>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AD54ACD-F01C-498D-575C-95D260E7F11B}"/>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1B8053A0-2359-EB5B-576F-D4BAC3E17653}"/>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70848195-3E75-DBFD-B1B2-62A4501D86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0B603C01-FA89-60FA-F5F7-0BE1B25CA1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pharmacological treatments</a:t>
            </a:r>
          </a:p>
        </p:txBody>
      </p:sp>
      <p:grpSp>
        <p:nvGrpSpPr>
          <p:cNvPr id="8" name="Group 7">
            <a:extLst>
              <a:ext uri="{FF2B5EF4-FFF2-40B4-BE49-F238E27FC236}">
                <a16:creationId xmlns:a16="http://schemas.microsoft.com/office/drawing/2014/main" id="{0F9F5E1E-164A-35D9-D216-77BE3556E16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58DF5A0-BB27-27E0-6723-BF8BA65724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F8C35B3-EBF4-DAE5-8527-450861AF87E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488A883D-25DB-C542-B0AD-618F35164D10}"/>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54BD111-B823-ACA8-69E2-AAF135CDB40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CB9C44A-4655-308C-DF59-AB4A94207CA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AFEAF6C-44B6-9AB2-05DF-146423E8B59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7A7049F-090A-6EE4-BBE0-57ACCBCDC359}"/>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19A68922-32DD-1116-73FD-813D244D00DC}"/>
              </a:ext>
            </a:extLst>
          </p:cNvPr>
          <p:cNvPicPr>
            <a:picLocks noChangeAspect="1"/>
          </p:cNvPicPr>
          <p:nvPr/>
        </p:nvPicPr>
        <p:blipFill rotWithShape="1">
          <a:blip r:embed="rId6"/>
          <a:srcRect l="3583" t="12291" r="4127" b="34999"/>
          <a:stretch>
            <a:fillRect/>
          </a:stretch>
        </p:blipFill>
        <p:spPr bwMode="auto">
          <a:xfrm>
            <a:off x="2848610" y="1028700"/>
            <a:ext cx="6494780" cy="48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9927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4.1 gives evidence based statements for pulmonary rehabilitation, education and self-management, integrated care programs and physical activity.">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AF5FC6C-E993-E4AA-D877-2AB7737238D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99EA064C-BCA0-FE77-CF10-D29DC26058ED}"/>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Pulmonary rehabilitation, self-management and integrative care in COPD</a:t>
            </a:r>
          </a:p>
        </p:txBody>
      </p:sp>
      <p:grpSp>
        <p:nvGrpSpPr>
          <p:cNvPr id="7" name="Group 6">
            <a:extLst>
              <a:ext uri="{FF2B5EF4-FFF2-40B4-BE49-F238E27FC236}">
                <a16:creationId xmlns:a16="http://schemas.microsoft.com/office/drawing/2014/main" id="{744AE129-766A-A8BB-34C7-4ABEE27A87A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8" name="Picture 7">
              <a:extLst>
                <a:ext uri="{FF2B5EF4-FFF2-40B4-BE49-F238E27FC236}">
                  <a16:creationId xmlns:a16="http://schemas.microsoft.com/office/drawing/2014/main" id="{806662BD-AF06-DDA3-E41E-540675D33D3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245EF69-63E3-CB31-1E38-A075E6FBEBC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9" name="Group 8">
            <a:extLst>
              <a:ext uri="{FF2B5EF4-FFF2-40B4-BE49-F238E27FC236}">
                <a16:creationId xmlns:a16="http://schemas.microsoft.com/office/drawing/2014/main" id="{81BD68D6-595D-7CC1-C00C-83655BC3F868}"/>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23AABC2-5AD9-0A1E-692E-E70A2107EDB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BA68A31-A9CA-BD22-4A0F-B9A58D0FD53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C59598E-F876-5597-7FC3-F7B1BA89FE9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6F77901-931A-82FA-3A5B-3072A1974ED2}"/>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a:extLst>
              <a:ext uri="{FF2B5EF4-FFF2-40B4-BE49-F238E27FC236}">
                <a16:creationId xmlns:a16="http://schemas.microsoft.com/office/drawing/2014/main" id="{DFB45442-6587-8AA7-BFE7-79EA37919993}"/>
              </a:ext>
            </a:extLst>
          </p:cNvPr>
          <p:cNvPicPr>
            <a:picLocks noChangeAspect="1"/>
          </p:cNvPicPr>
          <p:nvPr/>
        </p:nvPicPr>
        <p:blipFill rotWithShape="1">
          <a:blip r:embed="rId6"/>
          <a:srcRect l="4299" t="12624" r="4558" b="21157"/>
          <a:stretch>
            <a:fillRect/>
          </a:stretch>
        </p:blipFill>
        <p:spPr bwMode="auto">
          <a:xfrm>
            <a:off x="2781300" y="312420"/>
            <a:ext cx="6629400" cy="6233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424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Other causes of chronic cough are listed and divided into intrathoracic (including asthma, lung cancer, tuberculosis, bronchiectasis, left heart failure, interstitial lung disease, cystic fibrosis and idiopathic cough) and extrathoracic (including chronic allergic rhinitis, PNDS, UACS, gastroesophageal reflux, medication (eg, ACE inhibitor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82719F3B-4B55-F764-10E4-D41DD2B721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causes of chronic cough</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BC29D33-EC6B-617C-5A49-1F80980EC9F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35E074A9-FE10-437D-6A9D-C0868CD3BCE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DC8231E-3D23-28E9-70C5-864E5E5469F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7DC3B22-4850-C694-CA30-EA3906D93BA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662EA6C-FCD6-2889-5807-A27A2EACFA3D}"/>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23324E1-379A-ED9B-D1BB-6D6ACCF7751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2CEA3A3-274E-58B6-7A68-75995E02758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96211558-03BD-9E4B-D99A-DD447D67B94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C538768-19C1-D209-A22C-719330AC66F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43BC2D3C-DDA6-0163-0768-486DC8B08F1F}"/>
              </a:ext>
            </a:extLst>
          </p:cNvPr>
          <p:cNvPicPr>
            <a:picLocks noChangeAspect="1"/>
          </p:cNvPicPr>
          <p:nvPr/>
        </p:nvPicPr>
        <p:blipFill rotWithShape="1">
          <a:blip r:embed="rId6"/>
          <a:srcRect l="4187" t="12479" r="4275" b="44997"/>
          <a:stretch>
            <a:fillRect/>
          </a:stretch>
        </p:blipFill>
        <p:spPr bwMode="auto">
          <a:xfrm>
            <a:off x="2731770" y="1406525"/>
            <a:ext cx="6728460" cy="40449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894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outlines the Differential diagnosis of COPD. For each diagnosis suggestive features are listed.&#10;COPD, asthma, congestive heart failure, bronchiectasis, tuberculosis, obliterative bronchiolitis and diffuse panbronciolitis are listed as potential diagnos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4665397D-9023-925A-7584-0CB819D573E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Differential diagnosis of COPD</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83887F64-DF21-93A2-3D3D-29B9B503CA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47E7807-10F3-9E3A-F414-9CA0B0C8D0E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EE1EA05-F49B-EFA5-DE20-6B8D0848C31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D1796E7-561F-F305-6FBA-26D4E5DD463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D1E6DBA-6D0E-BE53-8282-236E413BF706}"/>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C1FC022-E908-7EE9-3CA4-DF5A4C1FA3F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A9D294F-F133-C3D3-0050-6D691253D03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9BA9859-60AF-D609-2194-116C29F944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E04A56E-6660-F304-C9C5-E7328619162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screenshot of a medical form&#10;&#10;AI-generated content may be incorrect.">
            <a:extLst>
              <a:ext uri="{FF2B5EF4-FFF2-40B4-BE49-F238E27FC236}">
                <a16:creationId xmlns:a16="http://schemas.microsoft.com/office/drawing/2014/main" id="{7FC8B05B-B191-A585-7DC2-B388025F0EB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3354305" y="57373"/>
            <a:ext cx="5483390" cy="6494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8566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nsiderations in performing spirometry are listed including preparation, performance, bronchodilation and evalua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A1BA4CF6-DAEB-65D1-99F8-25D108E4EE6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Considerations in performing spirometry</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3136F0B4-B979-8A1E-7884-992963B6644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C998AFD3-B793-78FA-3367-2657077B02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4D10168-8BA0-53BE-93DB-178F7EF70F4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446931F-D125-582F-DAB6-E04B5D53681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02B08ADE-5AD0-1E15-D5AF-926D7C1C4EBC}"/>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92A9464-5AF7-3028-4ADA-B996B240216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19925F7-FD41-A259-44B1-1A304DE619F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650ABBE-0225-D602-20D3-8E645ECBA2BB}"/>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1E2CB17-AF09-B805-4A9E-1FEC91B73DF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a:extLst>
              <a:ext uri="{FF2B5EF4-FFF2-40B4-BE49-F238E27FC236}">
                <a16:creationId xmlns:a16="http://schemas.microsoft.com/office/drawing/2014/main" id="{A27DBD24-9EFC-8110-BEF9-7B82C349F5F2}"/>
              </a:ext>
            </a:extLst>
          </p:cNvPr>
          <p:cNvPicPr>
            <a:picLocks noChangeAspect="1"/>
          </p:cNvPicPr>
          <p:nvPr/>
        </p:nvPicPr>
        <p:blipFill rotWithShape="1">
          <a:blip r:embed="rId6"/>
          <a:srcRect l="4012" t="12181" r="4271" b="11856"/>
          <a:stretch>
            <a:fillRect/>
          </a:stretch>
        </p:blipFill>
        <p:spPr bwMode="auto">
          <a:xfrm>
            <a:off x="2792360" y="0"/>
            <a:ext cx="6227914" cy="66753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79765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71f35bc8-10e9-4b87-a469-ce23f02926c4" xsi:nil="true"/>
    <lcf76f155ced4ddcb4097134ff3c332f xmlns="1195da58-8d88-4f5b-be0e-2dc03f2e2e8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73196A8943B744970ED1FAFE6AF9B1" ma:contentTypeVersion="16" ma:contentTypeDescription="Create a new document." ma:contentTypeScope="" ma:versionID="6d40fd1130df0eefcad5f11496db533d">
  <xsd:schema xmlns:xsd="http://www.w3.org/2001/XMLSchema" xmlns:xs="http://www.w3.org/2001/XMLSchema" xmlns:p="http://schemas.microsoft.com/office/2006/metadata/properties" xmlns:ns1="http://schemas.microsoft.com/sharepoint/v3" xmlns:ns2="71f35bc8-10e9-4b87-a469-ce23f02926c4" xmlns:ns3="1195da58-8d88-4f5b-be0e-2dc03f2e2e89" targetNamespace="http://schemas.microsoft.com/office/2006/metadata/properties" ma:root="true" ma:fieldsID="f892abffd53b436dc1f598b94fdff2f4" ns1:_="" ns2:_="" ns3:_="">
    <xsd:import namespace="http://schemas.microsoft.com/sharepoint/v3"/>
    <xsd:import namespace="71f35bc8-10e9-4b87-a469-ce23f02926c4"/>
    <xsd:import namespace="1195da58-8d88-4f5b-be0e-2dc03f2e2e8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1:_ip_UnifiedCompliancePolicyProperties" minOccurs="0"/>
                <xsd:element ref="ns1:_ip_UnifiedCompliancePolicyUIAction"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f35bc8-10e9-4b87-a469-ce23f02926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8b10577-624a-49bf-9342-f85b55251b94}" ma:internalName="TaxCatchAll" ma:showField="CatchAllData" ma:web="71f35bc8-10e9-4b87-a469-ce23f02926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95da58-8d88-4f5b-be0e-2dc03f2e2e8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79613d6-dd97-42ad-84a3-648ba8eeadb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FE948C-1921-4867-BED8-EB6F7E9434E9}">
  <ds:schemaRefs>
    <ds:schemaRef ds:uri="http://purl.org/dc/dcmitype/"/>
    <ds:schemaRef ds:uri="http://schemas.openxmlformats.org/package/2006/metadata/core-properties"/>
    <ds:schemaRef ds:uri="http://schemas.microsoft.com/sharepoint/v3"/>
    <ds:schemaRef ds:uri="http://purl.org/dc/elements/1.1/"/>
    <ds:schemaRef ds:uri="http://schemas.microsoft.com/office/2006/documentManagement/types"/>
    <ds:schemaRef ds:uri="http://schemas.microsoft.com/office/2006/metadata/properties"/>
    <ds:schemaRef ds:uri="1195da58-8d88-4f5b-be0e-2dc03f2e2e89"/>
    <ds:schemaRef ds:uri="http://schemas.microsoft.com/office/infopath/2007/PartnerControls"/>
    <ds:schemaRef ds:uri="71f35bc8-10e9-4b87-a469-ce23f02926c4"/>
    <ds:schemaRef ds:uri="http://www.w3.org/XML/1998/namespace"/>
    <ds:schemaRef ds:uri="http://purl.org/dc/terms/"/>
  </ds:schemaRefs>
</ds:datastoreItem>
</file>

<file path=customXml/itemProps2.xml><?xml version="1.0" encoding="utf-8"?>
<ds:datastoreItem xmlns:ds="http://schemas.openxmlformats.org/officeDocument/2006/customXml" ds:itemID="{3C6DFEC5-049B-4F99-9AFB-48B2DCAE12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f35bc8-10e9-4b87-a469-ce23f02926c4"/>
    <ds:schemaRef ds:uri="1195da58-8d88-4f5b-be0e-2dc03f2e2e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F6AB3E-48EB-4433-AE91-015BD31D1C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2957</TotalTime>
  <Words>1636</Words>
  <Application>Microsoft Office PowerPoint</Application>
  <PresentationFormat>Widescreen</PresentationFormat>
  <Paragraphs>399</Paragraphs>
  <Slides>66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Calibri Light</vt:lpstr>
      <vt:lpstr>Tahoma</vt:lpstr>
      <vt:lpstr>Office Theme</vt:lpstr>
      <vt:lpstr>Global Strategy for the Diagnosis, Management, and Prevention of  Chronic Obstructive Pulmonary Disease (GOLD) teaching slide set 2026 Title slide</vt:lpstr>
      <vt:lpstr>Description of levels of evidence</vt:lpstr>
      <vt:lpstr>Estimated COPD prevalence</vt:lpstr>
      <vt:lpstr>FEV1 trajectories over the life course</vt:lpstr>
      <vt:lpstr>Proposed taxonomy (etiotypes) for COPD</vt:lpstr>
      <vt:lpstr>Clinical indicators for considering a diagnosis of COPD</vt:lpstr>
      <vt:lpstr>Other causes of chronic cough</vt:lpstr>
      <vt:lpstr>Differential diagnosis of COPD</vt:lpstr>
      <vt:lpstr>Considerations in performing spirometry</vt:lpstr>
      <vt:lpstr>Spirometry normal trace and airflow obstruction</vt:lpstr>
      <vt:lpstr>Pre- and Post- Bronchodilator Spirometry</vt:lpstr>
      <vt:lpstr>Role of spirometry in COPD</vt:lpstr>
      <vt:lpstr>Factors that may be associated with COPD under-diagnosis</vt:lpstr>
      <vt:lpstr>An Algorithm for COPD case-finding</vt:lpstr>
      <vt:lpstr>GOLD grades and severity of airflow obstruction</vt:lpstr>
      <vt:lpstr>Modified MRC dyspnea scale</vt:lpstr>
      <vt:lpstr>CAAT assessment</vt:lpstr>
      <vt:lpstr>GOLD ABE assessment tool</vt:lpstr>
      <vt:lpstr>Use of CT in stable COPD</vt:lpstr>
      <vt:lpstr>Goals for treatment of stable COPD</vt:lpstr>
      <vt:lpstr>Management of COPD</vt:lpstr>
      <vt:lpstr>Identify and reduce risk factor exposure</vt:lpstr>
      <vt:lpstr>Brief strategies to help the patient willing to quit</vt:lpstr>
      <vt:lpstr>Treating tobacco use and dependence</vt:lpstr>
      <vt:lpstr>Vaccination for stable COPD</vt:lpstr>
      <vt:lpstr>Diagnosis andManagement cycle</vt:lpstr>
      <vt:lpstr>Initial pharmacological treatment</vt:lpstr>
      <vt:lpstr>Follow-up pharmacological treatment</vt:lpstr>
      <vt:lpstr>Factors to consider when initiating ICS treatment</vt:lpstr>
      <vt:lpstr>Evidence supporting the use of biologics in the treatment of COPD</vt:lpstr>
      <vt:lpstr>Management of patients currently on LABA+ICS</vt:lpstr>
      <vt:lpstr>Key points for inhalation of drugs</vt:lpstr>
      <vt:lpstr>Basic principles for appropriate inhalation device choice</vt:lpstr>
      <vt:lpstr>Non-pharmacological management of COPD</vt:lpstr>
      <vt:lpstr>Follow-up of non-pharmacological treatment</vt:lpstr>
      <vt:lpstr>Oxygen therapy and ventilatory support in stable COPD</vt:lpstr>
      <vt:lpstr>Prescription of supplemental oxygen to COPD patients</vt:lpstr>
      <vt:lpstr>Evidence supporting a reduction in mortality with pharmacotherapy and non-pharmacotherapy in COPD patients</vt:lpstr>
      <vt:lpstr>Palliative care, end of life, and hospice care in COPD</vt:lpstr>
      <vt:lpstr>Overview of current and proposed surgical and bronchoscopic interventions for people with COPD</vt:lpstr>
      <vt:lpstr>Interventional therapy in stable COPD</vt:lpstr>
      <vt:lpstr>Management of patients currently on LABA plus ICS</vt:lpstr>
      <vt:lpstr>Diagnosis and assessment</vt:lpstr>
      <vt:lpstr>Classification of the severity of COPD exacerbations</vt:lpstr>
      <vt:lpstr>Conditions that may mimic or worsen exacerbation-like symptoms</vt:lpstr>
      <vt:lpstr>Assessing the appropriate place of management during COPD exacerbation</vt:lpstr>
      <vt:lpstr>Management of sever but not life-threatening exacerbations</vt:lpstr>
      <vt:lpstr>Key points for the management of exacerbations</vt:lpstr>
      <vt:lpstr>Indications for high flow oxygen therapy (HFNT)</vt:lpstr>
      <vt:lpstr>Indications for noninvasive mechanical ventilation (NIV)</vt:lpstr>
      <vt:lpstr>Indications for invasive mechanical ventilation</vt:lpstr>
      <vt:lpstr>Discharge criteria and recommendations for follow-up</vt:lpstr>
      <vt:lpstr>Interventions that reduce the frequency of COPD exacerbations</vt:lpstr>
      <vt:lpstr>Summary of the modified 4Ms person-centered approach to multimorbid patients with COPD</vt:lpstr>
      <vt:lpstr>Morbidity clusters frequently present in patients with COPD that independently impact outcomes</vt:lpstr>
      <vt:lpstr>Treatable traits in pulmonary hypertension-COPD (PH-COPD) and suggested management</vt:lpstr>
      <vt:lpstr>Common risk factors for the development of lung cancer</vt:lpstr>
      <vt:lpstr>Potential complementary approach for the detection of frequent morbidities in all patients with COPD – initial evaluation</vt:lpstr>
      <vt:lpstr>Potential complementary approach for the detection of frequent morbidities in all patients with COPD – regular follow-up</vt:lpstr>
      <vt:lpstr>Principal AI Models</vt:lpstr>
      <vt:lpstr>Potential risks and mitigation strategies of AI in medicine</vt:lpstr>
      <vt:lpstr>Maintenance medications in COPD</vt:lpstr>
      <vt:lpstr>Bronchodilators in stable COPD</vt:lpstr>
      <vt:lpstr>Anti-inflammatory therapy in stable COPD</vt:lpstr>
      <vt:lpstr>Other pharmacological treatments</vt:lpstr>
      <vt:lpstr>Pulmonary rehabilitation, self-management and integrative care in COPD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ruth.m.hadfield@gmail.com</dc:creator>
  <cp:lastModifiedBy>Katie Langefeld</cp:lastModifiedBy>
  <cp:revision>58</cp:revision>
  <dcterms:created xsi:type="dcterms:W3CDTF">2018-10-26T04:38:26Z</dcterms:created>
  <dcterms:modified xsi:type="dcterms:W3CDTF">2025-11-11T02:31:33Z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0x0101000C73196A8943B744970ED1FAFE6AF9B1</vt:lpwstr>
  </property>
  <property fmtid="{D5CDD505-2E9C-101B-9397-08002B2CF9AE}" pid="3" name="MediaServiceImageTags">
    <vt:lpwstr/>
  </property>
</Properties>
</file>