
<file path=[Content_Types].xml><?xml version="1.0" encoding="utf-8"?>
<Types xmlns="http://schemas.openxmlformats.org/package/2006/content-types">
  <Default Extension="xml" ContentType="application/xml"/>
  <Default Extension="jpeg" ContentType="image/jpeg"/>
  <Default Extension="JPG" ContentType="image/.jpg"/>
  <Default Extension="png" ContentType="image/png"/>
  <Default Extension="rels" ContentType="application/vnd.openxmlformats-package.relationships+xml"/>
  <Override PartName="/customXml/itemProps152.xml" ContentType="application/vnd.openxmlformats-officedocument.customXmlProperties+xml"/>
  <Override PartName="/customXml/itemProps153.xml" ContentType="application/vnd.openxmlformats-officedocument.customXmlProperties+xml"/>
  <Override PartName="/customXml/itemProps154.xml" ContentType="application/vnd.openxmlformats-officedocument.customXmlPropertie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6"/>
  </p:notesMasterIdLst>
  <p:handoutMasterIdLst>
    <p:handoutMasterId r:id="rId62"/>
  </p:handoutMasterIdLst>
  <p:sldIdLst>
    <p:sldId id="257" r:id="rId3"/>
    <p:sldId id="572" r:id="rId4"/>
    <p:sldId id="403" r:id="rId5"/>
    <p:sldId id="455" r:id="rId7"/>
    <p:sldId id="404" r:id="rId8"/>
    <p:sldId id="405" r:id="rId9"/>
    <p:sldId id="406" r:id="rId10"/>
    <p:sldId id="407" r:id="rId11"/>
    <p:sldId id="408" r:id="rId12"/>
    <p:sldId id="409" r:id="rId13"/>
    <p:sldId id="524" r:id="rId14"/>
    <p:sldId id="410" r:id="rId15"/>
    <p:sldId id="411" r:id="rId16"/>
    <p:sldId id="412" r:id="rId17"/>
    <p:sldId id="413" r:id="rId18"/>
    <p:sldId id="414" r:id="rId19"/>
    <p:sldId id="415" r:id="rId20"/>
    <p:sldId id="416" r:id="rId21"/>
    <p:sldId id="417" r:id="rId22"/>
    <p:sldId id="418" r:id="rId23"/>
    <p:sldId id="456" r:id="rId24"/>
    <p:sldId id="419" r:id="rId25"/>
    <p:sldId id="420" r:id="rId26"/>
    <p:sldId id="421" r:id="rId27"/>
    <p:sldId id="422" r:id="rId28"/>
    <p:sldId id="423" r:id="rId29"/>
    <p:sldId id="424" r:id="rId30"/>
    <p:sldId id="425" r:id="rId31"/>
    <p:sldId id="426" r:id="rId32"/>
    <p:sldId id="427" r:id="rId33"/>
    <p:sldId id="428" r:id="rId34"/>
    <p:sldId id="429" r:id="rId35"/>
    <p:sldId id="458" r:id="rId36"/>
    <p:sldId id="430" r:id="rId37"/>
    <p:sldId id="431" r:id="rId38"/>
    <p:sldId id="432" r:id="rId39"/>
    <p:sldId id="433" r:id="rId40"/>
    <p:sldId id="434" r:id="rId41"/>
    <p:sldId id="525" r:id="rId42"/>
    <p:sldId id="435" r:id="rId43"/>
    <p:sldId id="436" r:id="rId44"/>
    <p:sldId id="437" r:id="rId45"/>
    <p:sldId id="438" r:id="rId46"/>
    <p:sldId id="439" r:id="rId47"/>
    <p:sldId id="440" r:id="rId48"/>
    <p:sldId id="441" r:id="rId49"/>
    <p:sldId id="510" r:id="rId50"/>
    <p:sldId id="442" r:id="rId51"/>
    <p:sldId id="443" r:id="rId52"/>
    <p:sldId id="444" r:id="rId53"/>
    <p:sldId id="445" r:id="rId54"/>
    <p:sldId id="446" r:id="rId55"/>
    <p:sldId id="447" r:id="rId56"/>
    <p:sldId id="448" r:id="rId57"/>
    <p:sldId id="511" r:id="rId58"/>
    <p:sldId id="449" r:id="rId59"/>
    <p:sldId id="570" r:id="rId60"/>
    <p:sldId id="571" r:id="rId61"/>
  </p:sldIdLst>
  <p:sldSz cx="12192000" cy="6858000"/>
  <p:notesSz cx="6858000" cy="9144000"/>
  <p:custDataLst>
    <p:tags r:id="rId70"/>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98"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ogelmeier" initials="V" lastIdx="1" clrIdx="0"/>
  <p:cmAuthor id="2" name="q1079" initials="q" lastIdx="4" clrIdx="1"/>
  <p:cmAuthor id="3" name="ZHANG Chaoqun" initials="ZC" lastIdx="8" clrIdx="2"/>
  <p:cmAuthor id="4" name="Cicely" initials="C" lastIdx="2"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2D1D6"/>
    <a:srgbClr val="374459"/>
    <a:srgbClr val="FBEED6"/>
    <a:srgbClr val="CBC9D1"/>
    <a:srgbClr val="B6C1D2"/>
    <a:srgbClr val="1F3661"/>
    <a:srgbClr val="E8A9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00" autoAdjust="0"/>
    <p:restoredTop sz="88834" autoAdjust="0"/>
  </p:normalViewPr>
  <p:slideViewPr>
    <p:cSldViewPr snapToGrid="0" showGuides="1">
      <p:cViewPr>
        <p:scale>
          <a:sx n="150" d="100"/>
          <a:sy n="150" d="100"/>
        </p:scale>
        <p:origin x="108" y="-750"/>
      </p:cViewPr>
      <p:guideLst>
        <p:guide orient="horz" pos="2198"/>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0" Type="http://schemas.openxmlformats.org/officeDocument/2006/relationships/tags" Target="tags/tag155.xml"/><Relationship Id="rId7" Type="http://schemas.openxmlformats.org/officeDocument/2006/relationships/slide" Target="slides/slide4.xml"/><Relationship Id="rId69" Type="http://schemas.openxmlformats.org/officeDocument/2006/relationships/customXml" Target="../customXml/item3.xml"/><Relationship Id="rId68" Type="http://schemas.openxmlformats.org/officeDocument/2006/relationships/customXml" Target="../customXml/item2.xml"/><Relationship Id="rId67" Type="http://schemas.openxmlformats.org/officeDocument/2006/relationships/customXml" Target="../customXml/item1.xml"/><Relationship Id="rId66" Type="http://schemas.openxmlformats.org/officeDocument/2006/relationships/commentAuthors" Target="commentAuthors.xml"/><Relationship Id="rId65" Type="http://schemas.openxmlformats.org/officeDocument/2006/relationships/tableStyles" Target="tableStyles.xml"/><Relationship Id="rId64" Type="http://schemas.openxmlformats.org/officeDocument/2006/relationships/viewProps" Target="viewProps.xml"/><Relationship Id="rId63" Type="http://schemas.openxmlformats.org/officeDocument/2006/relationships/presProps" Target="presProps.xml"/><Relationship Id="rId62" Type="http://schemas.openxmlformats.org/officeDocument/2006/relationships/handoutMaster" Target="handoutMasters/handoutMaster1.xml"/><Relationship Id="rId61" Type="http://schemas.openxmlformats.org/officeDocument/2006/relationships/slide" Target="slides/slide58.xml"/><Relationship Id="rId60" Type="http://schemas.openxmlformats.org/officeDocument/2006/relationships/slide" Target="slides/slide57.xml"/><Relationship Id="rId6" Type="http://schemas.openxmlformats.org/officeDocument/2006/relationships/notesMaster" Target="notesMasters/notesMaster1.xml"/><Relationship Id="rId59" Type="http://schemas.openxmlformats.org/officeDocument/2006/relationships/slide" Target="slides/slide56.xml"/><Relationship Id="rId58" Type="http://schemas.openxmlformats.org/officeDocument/2006/relationships/slide" Target="slides/slide55.xml"/><Relationship Id="rId57" Type="http://schemas.openxmlformats.org/officeDocument/2006/relationships/slide" Target="slides/slide54.xml"/><Relationship Id="rId56" Type="http://schemas.openxmlformats.org/officeDocument/2006/relationships/slide" Target="slides/slide53.xml"/><Relationship Id="rId55" Type="http://schemas.openxmlformats.org/officeDocument/2006/relationships/slide" Target="slides/slide52.xml"/><Relationship Id="rId54" Type="http://schemas.openxmlformats.org/officeDocument/2006/relationships/slide" Target="slides/slide51.xml"/><Relationship Id="rId53" Type="http://schemas.openxmlformats.org/officeDocument/2006/relationships/slide" Target="slides/slide50.xml"/><Relationship Id="rId52" Type="http://schemas.openxmlformats.org/officeDocument/2006/relationships/slide" Target="slides/slide49.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slide" Target="slides/slide3.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slide" Target="slides/slide2.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9EED27-985E-465B-B3D3-43096657739D}" type="datetimeFigureOut">
              <a:rPr lang="en-AU" smtClean="0"/>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8E692CC-85C8-49BA-8BAE-B4D12AF4B67E}" type="slidenum">
              <a:rPr lang="en-AU" smtClean="0"/>
            </a:fld>
            <a:endParaRPr lang="en-A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8.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18E692CC-85C8-49BA-8BAE-B4D12AF4B67E}" type="slidenum">
              <a:rPr lang="en-AU" smtClean="0"/>
            </a:fld>
            <a:endParaRPr lang="en-AU"/>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zh-CN" altLang="en-US" dirty="0"/>
          </a:p>
        </p:txBody>
      </p:sp>
      <p:sp>
        <p:nvSpPr>
          <p:cNvPr id="4" name="Slide Number Placeholder 3"/>
          <p:cNvSpPr>
            <a:spLocks noGrp="1"/>
          </p:cNvSpPr>
          <p:nvPr>
            <p:ph type="sldNum" sz="quarter" idx="5"/>
          </p:nvPr>
        </p:nvSpPr>
        <p:spPr/>
        <p:txBody>
          <a:bodyPr/>
          <a:lstStyle/>
          <a:p>
            <a:fld id="{18E692CC-85C8-49BA-8BAE-B4D12AF4B67E}" type="slidenum">
              <a:rPr lang="en-AU" smtClean="0"/>
            </a:fld>
            <a:endParaRPr lang="en-AU"/>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18E692CC-85C8-49BA-8BAE-B4D12AF4B67E}" type="slidenum">
              <a:rPr lang="en-AU" smtClean="0"/>
            </a:fld>
            <a:endParaRPr lang="en-A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200000"/>
              </a:lnSpc>
            </a:pPr>
            <a:endParaRPr lang="zh-CN" altLang="en-US" dirty="0"/>
          </a:p>
        </p:txBody>
      </p:sp>
      <p:sp>
        <p:nvSpPr>
          <p:cNvPr id="4" name="Slide Number Placeholder 3"/>
          <p:cNvSpPr>
            <a:spLocks noGrp="1"/>
          </p:cNvSpPr>
          <p:nvPr>
            <p:ph type="sldNum" sz="quarter" idx="5"/>
          </p:nvPr>
        </p:nvSpPr>
        <p:spPr/>
        <p:txBody>
          <a:bodyPr/>
          <a:lstStyle/>
          <a:p>
            <a:fld id="{18E692CC-85C8-49BA-8BAE-B4D12AF4B67E}" type="slidenum">
              <a:rPr lang="en-AU" smtClean="0"/>
            </a:fld>
            <a:endParaRPr lang="en-A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18E692CC-85C8-49BA-8BAE-B4D12AF4B67E}" type="slidenum">
              <a:rPr lang="en-AU" smtClean="0"/>
            </a:fld>
            <a:endParaRPr lang="en-A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18E692CC-85C8-49BA-8BAE-B4D12AF4B67E}" type="slidenum">
              <a:rPr lang="en-AU" smtClean="0"/>
            </a:fld>
            <a:endParaRPr lang="en-AU"/>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18E692CC-85C8-49BA-8BAE-B4D12AF4B67E}" type="slidenum">
              <a:rPr lang="en-AU" smtClean="0"/>
            </a:fld>
            <a:endParaRPr lang="en-AU"/>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zh-CN" altLang="en-US" dirty="0"/>
          </a:p>
        </p:txBody>
      </p:sp>
      <p:sp>
        <p:nvSpPr>
          <p:cNvPr id="4" name="Slide Number Placeholder 3"/>
          <p:cNvSpPr>
            <a:spLocks noGrp="1"/>
          </p:cNvSpPr>
          <p:nvPr>
            <p:ph type="sldNum" sz="quarter" idx="5"/>
          </p:nvPr>
        </p:nvSpPr>
        <p:spPr/>
        <p:txBody>
          <a:bodyPr/>
          <a:lstStyle/>
          <a:p>
            <a:fld id="{18E692CC-85C8-49BA-8BAE-B4D12AF4B67E}" type="slidenum">
              <a:rPr lang="en-AU" smtClean="0"/>
            </a:fld>
            <a:endParaRPr lang="en-AU"/>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a:t>glycopyrrolate</a:t>
            </a:r>
            <a:endParaRPr lang="zh-CN" altLang="en-US"/>
          </a:p>
        </p:txBody>
      </p:sp>
      <p:sp>
        <p:nvSpPr>
          <p:cNvPr id="4" name="灯片编号占位符 3"/>
          <p:cNvSpPr>
            <a:spLocks noGrp="1"/>
          </p:cNvSpPr>
          <p:nvPr>
            <p:ph type="sldNum" sz="quarter" idx="5"/>
          </p:nvPr>
        </p:nvSpPr>
        <p:spPr/>
        <p:txBody>
          <a:bodyPr/>
          <a:lstStyle/>
          <a:p>
            <a:fld id="{A6837353-30EB-4A48-80EB-173D804AEFBD}"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19"/>
          <p:cNvSpPr/>
          <p:nvPr userDrawn="1"/>
        </p:nvSpPr>
        <p:spPr>
          <a:xfrm>
            <a:off x="0" y="-1429"/>
            <a:ext cx="12192000" cy="931872"/>
          </a:xfrm>
          <a:prstGeom prst="rect">
            <a:avLst/>
          </a:prstGeom>
          <a:solidFill>
            <a:srgbClr val="1F366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3200" b="1" dirty="0"/>
          </a:p>
        </p:txBody>
      </p:sp>
      <p:sp>
        <p:nvSpPr>
          <p:cNvPr id="14" name="文本占位符 13"/>
          <p:cNvSpPr>
            <a:spLocks noGrp="1"/>
          </p:cNvSpPr>
          <p:nvPr>
            <p:ph type="body" sz="quarter" idx="10"/>
          </p:nvPr>
        </p:nvSpPr>
        <p:spPr>
          <a:xfrm>
            <a:off x="368550" y="151838"/>
            <a:ext cx="11486565" cy="650267"/>
          </a:xfrm>
        </p:spPr>
        <p:txBody>
          <a:bodyPr anchor="ctr">
            <a:normAutofit/>
          </a:bodyPr>
          <a:lstStyle>
            <a:lvl1pPr marL="0" indent="0">
              <a:buNone/>
              <a:defRPr sz="3600" b="1">
                <a:solidFill>
                  <a:schemeClr val="bg1"/>
                </a:solidFill>
                <a:latin typeface="微软雅黑" panose="020B0503020204020204" pitchFamily="34" charset="-122"/>
                <a:ea typeface="微软雅黑" panose="020B0503020204020204" pitchFamily="34" charset="-122"/>
              </a:defRPr>
            </a:lvl1pPr>
          </a:lstStyle>
          <a:p>
            <a:pPr lvl="0"/>
            <a:r>
              <a:rPr lang="zh-CN" altLang="en-US" dirty="0"/>
              <a:t>单击此处编辑母版文本样式</a:t>
            </a:r>
            <a:endParaRPr lang="zh-CN" altLang="en-US" dirty="0"/>
          </a:p>
        </p:txBody>
      </p:sp>
      <p:cxnSp>
        <p:nvCxnSpPr>
          <p:cNvPr id="15" name="Straight Connector 21"/>
          <p:cNvCxnSpPr/>
          <p:nvPr userDrawn="1"/>
        </p:nvCxnSpPr>
        <p:spPr>
          <a:xfrm>
            <a:off x="0" y="1003809"/>
            <a:ext cx="12192000" cy="1"/>
          </a:xfrm>
          <a:prstGeom prst="line">
            <a:avLst/>
          </a:prstGeom>
          <a:ln w="38100">
            <a:solidFill>
              <a:srgbClr val="E8A9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0EAEF252-0ABA-4591-A005-9D301C278F79}" type="datetime1">
              <a:rPr lang="en-AU" smtClean="0"/>
            </a:fld>
            <a:endParaRPr lang="en-AU"/>
          </a:p>
        </p:txBody>
      </p:sp>
      <p:sp>
        <p:nvSpPr>
          <p:cNvPr id="6" name="Footer Placeholder 5"/>
          <p:cNvSpPr>
            <a:spLocks noGrp="1"/>
          </p:cNvSpPr>
          <p:nvPr>
            <p:ph type="ftr" sz="quarter" idx="11"/>
          </p:nvPr>
        </p:nvSpPr>
        <p:spPr/>
        <p:txBody>
          <a:bodyPr/>
          <a:lstStyle/>
          <a:p>
            <a:r>
              <a:rPr lang="en-US"/>
              <a:t>© 2023, 2024 Global Initiative for Chronic Obstructive Lung Disease</a:t>
            </a:r>
            <a:endParaRPr lang="en-AU" dirty="0"/>
          </a:p>
        </p:txBody>
      </p:sp>
      <p:sp>
        <p:nvSpPr>
          <p:cNvPr id="7" name="Slide Number Placeholder 6"/>
          <p:cNvSpPr>
            <a:spLocks noGrp="1"/>
          </p:cNvSpPr>
          <p:nvPr>
            <p:ph type="sldNum" sz="quarter" idx="12"/>
          </p:nvPr>
        </p:nvSpPr>
        <p:spPr/>
        <p:txBody>
          <a:bodyPr/>
          <a:lstStyle/>
          <a:p>
            <a:fld id="{6302448D-6502-4295-B405-BDA4B517BFE0}" type="slidenum">
              <a:rPr lang="en-AU" smtClean="0"/>
            </a:fld>
            <a:endParaRPr lang="en-A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Date Placeholder 3"/>
          <p:cNvSpPr>
            <a:spLocks noGrp="1"/>
          </p:cNvSpPr>
          <p:nvPr>
            <p:ph type="dt" sz="half" idx="10"/>
          </p:nvPr>
        </p:nvSpPr>
        <p:spPr/>
        <p:txBody>
          <a:bodyPr/>
          <a:lstStyle/>
          <a:p>
            <a:fld id="{4D6B8BE3-1EFD-4755-926F-ED07F09886F8}" type="datetime1">
              <a:rPr lang="en-AU" smtClean="0"/>
            </a:fld>
            <a:endParaRPr lang="en-AU"/>
          </a:p>
        </p:txBody>
      </p:sp>
      <p:sp>
        <p:nvSpPr>
          <p:cNvPr id="5" name="Footer Placeholder 4"/>
          <p:cNvSpPr>
            <a:spLocks noGrp="1"/>
          </p:cNvSpPr>
          <p:nvPr>
            <p:ph type="ftr" sz="quarter" idx="11"/>
          </p:nvPr>
        </p:nvSpPr>
        <p:spPr/>
        <p:txBody>
          <a:bodyPr/>
          <a:lstStyle/>
          <a:p>
            <a:r>
              <a:rPr lang="en-US"/>
              <a:t>© 2023, 2024 Global Initiative for Chronic Obstructive Lung Disease</a:t>
            </a:r>
            <a:endParaRPr lang="en-AU" dirty="0"/>
          </a:p>
        </p:txBody>
      </p:sp>
      <p:sp>
        <p:nvSpPr>
          <p:cNvPr id="6" name="Slide Number Placeholder 5"/>
          <p:cNvSpPr>
            <a:spLocks noGrp="1"/>
          </p:cNvSpPr>
          <p:nvPr>
            <p:ph type="sldNum" sz="quarter" idx="12"/>
          </p:nvPr>
        </p:nvSpPr>
        <p:spPr/>
        <p:txBody>
          <a:bodyPr/>
          <a:lstStyle/>
          <a:p>
            <a:fld id="{6302448D-6502-4295-B405-BDA4B517BFE0}" type="slidenum">
              <a:rPr lang="en-AU" smtClean="0"/>
            </a:fld>
            <a:endParaRPr lang="en-A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Date Placeholder 3"/>
          <p:cNvSpPr>
            <a:spLocks noGrp="1"/>
          </p:cNvSpPr>
          <p:nvPr>
            <p:ph type="dt" sz="half" idx="10"/>
          </p:nvPr>
        </p:nvSpPr>
        <p:spPr/>
        <p:txBody>
          <a:bodyPr/>
          <a:lstStyle/>
          <a:p>
            <a:fld id="{F781816C-8629-48BC-BE23-B801A8645178}" type="datetime1">
              <a:rPr lang="en-AU" smtClean="0"/>
            </a:fld>
            <a:endParaRPr lang="en-AU"/>
          </a:p>
        </p:txBody>
      </p:sp>
      <p:sp>
        <p:nvSpPr>
          <p:cNvPr id="5" name="Footer Placeholder 4"/>
          <p:cNvSpPr>
            <a:spLocks noGrp="1"/>
          </p:cNvSpPr>
          <p:nvPr>
            <p:ph type="ftr" sz="quarter" idx="11"/>
          </p:nvPr>
        </p:nvSpPr>
        <p:spPr/>
        <p:txBody>
          <a:bodyPr/>
          <a:lstStyle/>
          <a:p>
            <a:r>
              <a:rPr lang="en-US"/>
              <a:t>© 2023, 2024 Global Initiative for Chronic Obstructive Lung Disease</a:t>
            </a:r>
            <a:endParaRPr lang="en-AU" dirty="0"/>
          </a:p>
        </p:txBody>
      </p:sp>
      <p:sp>
        <p:nvSpPr>
          <p:cNvPr id="6" name="Slide Number Placeholder 5"/>
          <p:cNvSpPr>
            <a:spLocks noGrp="1"/>
          </p:cNvSpPr>
          <p:nvPr>
            <p:ph type="sldNum" sz="quarter" idx="12"/>
          </p:nvPr>
        </p:nvSpPr>
        <p:spPr/>
        <p:txBody>
          <a:bodyPr/>
          <a:lstStyle/>
          <a:p>
            <a:fld id="{6302448D-6502-4295-B405-BDA4B517BFE0}" type="slidenum">
              <a:rPr lang="en-AU" smtClean="0"/>
            </a:fld>
            <a:endParaRPr lang="en-A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7" name="Rectangle 19"/>
          <p:cNvSpPr/>
          <p:nvPr userDrawn="1"/>
        </p:nvSpPr>
        <p:spPr>
          <a:xfrm>
            <a:off x="0" y="-1430"/>
            <a:ext cx="12192000" cy="1220937"/>
          </a:xfrm>
          <a:prstGeom prst="rect">
            <a:avLst/>
          </a:prstGeom>
          <a:solidFill>
            <a:srgbClr val="1F366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3200" b="1" dirty="0"/>
          </a:p>
        </p:txBody>
      </p:sp>
      <p:sp>
        <p:nvSpPr>
          <p:cNvPr id="14" name="文本占位符 13"/>
          <p:cNvSpPr>
            <a:spLocks noGrp="1"/>
          </p:cNvSpPr>
          <p:nvPr>
            <p:ph type="body" sz="quarter" idx="10"/>
          </p:nvPr>
        </p:nvSpPr>
        <p:spPr>
          <a:xfrm>
            <a:off x="368550" y="151838"/>
            <a:ext cx="11454481" cy="914400"/>
          </a:xfrm>
        </p:spPr>
        <p:txBody>
          <a:bodyPr anchor="t">
            <a:normAutofit/>
          </a:bodyPr>
          <a:lstStyle>
            <a:lvl1pPr marL="0" indent="0">
              <a:buNone/>
              <a:defRPr sz="3600" b="1">
                <a:solidFill>
                  <a:schemeClr val="bg1"/>
                </a:solidFill>
                <a:latin typeface="微软雅黑" panose="020B0503020204020204" pitchFamily="34" charset="-122"/>
                <a:ea typeface="微软雅黑" panose="020B0503020204020204" pitchFamily="34" charset="-122"/>
              </a:defRPr>
            </a:lvl1pPr>
          </a:lstStyle>
          <a:p>
            <a:pPr lvl="0"/>
            <a:r>
              <a:rPr lang="zh-CN" altLang="en-US" dirty="0"/>
              <a:t>单击此处编辑母版文本样式</a:t>
            </a:r>
            <a:endParaRPr lang="en-US" altLang="zh-CN" dirty="0"/>
          </a:p>
          <a:p>
            <a:pPr lvl="0"/>
            <a:endParaRPr lang="zh-CN" altLang="en-US" dirty="0"/>
          </a:p>
        </p:txBody>
      </p:sp>
      <p:cxnSp>
        <p:nvCxnSpPr>
          <p:cNvPr id="15" name="Straight Connector 21"/>
          <p:cNvCxnSpPr/>
          <p:nvPr userDrawn="1"/>
        </p:nvCxnSpPr>
        <p:spPr>
          <a:xfrm>
            <a:off x="0" y="1292565"/>
            <a:ext cx="12192000" cy="1"/>
          </a:xfrm>
          <a:prstGeom prst="line">
            <a:avLst/>
          </a:prstGeom>
          <a:ln w="38100">
            <a:solidFill>
              <a:srgbClr val="E8A9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Date Placeholder 3"/>
          <p:cNvSpPr>
            <a:spLocks noGrp="1"/>
          </p:cNvSpPr>
          <p:nvPr>
            <p:ph type="dt" sz="half" idx="10"/>
          </p:nvPr>
        </p:nvSpPr>
        <p:spPr/>
        <p:txBody>
          <a:bodyPr/>
          <a:lstStyle/>
          <a:p>
            <a:fld id="{507C0BAF-8F54-4535-88DC-EBB43CE1D10A}" type="datetime1">
              <a:rPr lang="en-AU" smtClean="0"/>
            </a:fld>
            <a:endParaRPr lang="en-AU"/>
          </a:p>
        </p:txBody>
      </p:sp>
      <p:sp>
        <p:nvSpPr>
          <p:cNvPr id="5" name="Footer Placeholder 4"/>
          <p:cNvSpPr>
            <a:spLocks noGrp="1"/>
          </p:cNvSpPr>
          <p:nvPr>
            <p:ph type="ftr" sz="quarter" idx="11"/>
          </p:nvPr>
        </p:nvSpPr>
        <p:spPr/>
        <p:txBody>
          <a:bodyPr/>
          <a:lstStyle/>
          <a:p>
            <a:r>
              <a:rPr lang="en-US"/>
              <a:t>© 2023, 2024 Global Initiative for Chronic Obstructive Lung Disease</a:t>
            </a:r>
            <a:endParaRPr lang="en-AU" dirty="0"/>
          </a:p>
        </p:txBody>
      </p:sp>
      <p:sp>
        <p:nvSpPr>
          <p:cNvPr id="6" name="Slide Number Placeholder 5"/>
          <p:cNvSpPr>
            <a:spLocks noGrp="1"/>
          </p:cNvSpPr>
          <p:nvPr>
            <p:ph type="sldNum" sz="quarter" idx="12"/>
          </p:nvPr>
        </p:nvSpPr>
        <p:spPr/>
        <p:txBody>
          <a:bodyPr/>
          <a:lstStyle/>
          <a:p>
            <a:fld id="{6302448D-6502-4295-B405-BDA4B517BFE0}" type="slidenum">
              <a:rPr lang="en-AU" smtClean="0"/>
            </a:fld>
            <a:endParaRPr lang="en-A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fld id="{3326C961-3A30-4931-97DB-BE887D82A61D}" type="datetime1">
              <a:rPr lang="en-AU" smtClean="0"/>
            </a:fld>
            <a:endParaRPr lang="en-AU"/>
          </a:p>
        </p:txBody>
      </p:sp>
      <p:sp>
        <p:nvSpPr>
          <p:cNvPr id="5" name="Footer Placeholder 4"/>
          <p:cNvSpPr>
            <a:spLocks noGrp="1"/>
          </p:cNvSpPr>
          <p:nvPr>
            <p:ph type="ftr" sz="quarter" idx="11"/>
          </p:nvPr>
        </p:nvSpPr>
        <p:spPr/>
        <p:txBody>
          <a:bodyPr/>
          <a:lstStyle/>
          <a:p>
            <a:r>
              <a:rPr lang="en-US"/>
              <a:t>© 2023, 2024 Global Initiative for Chronic Obstructive Lung Disease</a:t>
            </a:r>
            <a:endParaRPr lang="en-AU" dirty="0"/>
          </a:p>
        </p:txBody>
      </p:sp>
      <p:sp>
        <p:nvSpPr>
          <p:cNvPr id="6" name="Slide Number Placeholder 5"/>
          <p:cNvSpPr>
            <a:spLocks noGrp="1"/>
          </p:cNvSpPr>
          <p:nvPr>
            <p:ph type="sldNum" sz="quarter" idx="12"/>
          </p:nvPr>
        </p:nvSpPr>
        <p:spPr/>
        <p:txBody>
          <a:bodyPr/>
          <a:lstStyle/>
          <a:p>
            <a:fld id="{6302448D-6502-4295-B405-BDA4B517BFE0}" type="slidenum">
              <a:rPr lang="en-AU" smtClean="0"/>
            </a:fld>
            <a:endParaRPr lang="en-A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5" name="Date Placeholder 4"/>
          <p:cNvSpPr>
            <a:spLocks noGrp="1"/>
          </p:cNvSpPr>
          <p:nvPr>
            <p:ph type="dt" sz="half" idx="10"/>
          </p:nvPr>
        </p:nvSpPr>
        <p:spPr/>
        <p:txBody>
          <a:bodyPr/>
          <a:lstStyle/>
          <a:p>
            <a:fld id="{D88B363D-7C98-449F-86FB-4F5E314C7BCB}" type="datetime1">
              <a:rPr lang="en-AU" smtClean="0"/>
            </a:fld>
            <a:endParaRPr lang="en-AU"/>
          </a:p>
        </p:txBody>
      </p:sp>
      <p:sp>
        <p:nvSpPr>
          <p:cNvPr id="6" name="Footer Placeholder 5"/>
          <p:cNvSpPr>
            <a:spLocks noGrp="1"/>
          </p:cNvSpPr>
          <p:nvPr>
            <p:ph type="ftr" sz="quarter" idx="11"/>
          </p:nvPr>
        </p:nvSpPr>
        <p:spPr/>
        <p:txBody>
          <a:bodyPr/>
          <a:lstStyle/>
          <a:p>
            <a:r>
              <a:rPr lang="en-US"/>
              <a:t>© 2023, 2024 Global Initiative for Chronic Obstructive Lung Disease</a:t>
            </a:r>
            <a:endParaRPr lang="en-AU" dirty="0"/>
          </a:p>
        </p:txBody>
      </p:sp>
      <p:sp>
        <p:nvSpPr>
          <p:cNvPr id="7" name="Slide Number Placeholder 6"/>
          <p:cNvSpPr>
            <a:spLocks noGrp="1"/>
          </p:cNvSpPr>
          <p:nvPr>
            <p:ph type="sldNum" sz="quarter" idx="12"/>
          </p:nvPr>
        </p:nvSpPr>
        <p:spPr/>
        <p:txBody>
          <a:bodyPr/>
          <a:lstStyle/>
          <a:p>
            <a:fld id="{6302448D-6502-4295-B405-BDA4B517BFE0}" type="slidenum">
              <a:rPr lang="en-AU" smtClean="0"/>
            </a:fld>
            <a:endParaRPr lang="en-A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7" name="Date Placeholder 6"/>
          <p:cNvSpPr>
            <a:spLocks noGrp="1"/>
          </p:cNvSpPr>
          <p:nvPr>
            <p:ph type="dt" sz="half" idx="10"/>
          </p:nvPr>
        </p:nvSpPr>
        <p:spPr/>
        <p:txBody>
          <a:bodyPr/>
          <a:lstStyle/>
          <a:p>
            <a:fld id="{DF68C629-E4E0-477A-8DF0-C31F8A60F00F}" type="datetime1">
              <a:rPr lang="en-AU" smtClean="0"/>
            </a:fld>
            <a:endParaRPr lang="en-AU"/>
          </a:p>
        </p:txBody>
      </p:sp>
      <p:sp>
        <p:nvSpPr>
          <p:cNvPr id="8" name="Footer Placeholder 7"/>
          <p:cNvSpPr>
            <a:spLocks noGrp="1"/>
          </p:cNvSpPr>
          <p:nvPr>
            <p:ph type="ftr" sz="quarter" idx="11"/>
          </p:nvPr>
        </p:nvSpPr>
        <p:spPr/>
        <p:txBody>
          <a:bodyPr/>
          <a:lstStyle/>
          <a:p>
            <a:r>
              <a:rPr lang="en-US"/>
              <a:t>© 2023, 2024 Global Initiative for Chronic Obstructive Lung Disease</a:t>
            </a:r>
            <a:endParaRPr lang="en-AU" dirty="0"/>
          </a:p>
        </p:txBody>
      </p:sp>
      <p:sp>
        <p:nvSpPr>
          <p:cNvPr id="9" name="Slide Number Placeholder 8"/>
          <p:cNvSpPr>
            <a:spLocks noGrp="1"/>
          </p:cNvSpPr>
          <p:nvPr>
            <p:ph type="sldNum" sz="quarter" idx="12"/>
          </p:nvPr>
        </p:nvSpPr>
        <p:spPr/>
        <p:txBody>
          <a:bodyPr/>
          <a:lstStyle/>
          <a:p>
            <a:fld id="{6302448D-6502-4295-B405-BDA4B517BFE0}" type="slidenum">
              <a:rPr lang="en-AU" smtClean="0"/>
            </a:fld>
            <a:endParaRPr lang="en-A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134B0EB-857C-4987-A1B2-54B8CC5FDF42}" type="datetime1">
              <a:rPr lang="en-AU" smtClean="0"/>
            </a:fld>
            <a:endParaRPr lang="en-AU"/>
          </a:p>
        </p:txBody>
      </p:sp>
      <p:sp>
        <p:nvSpPr>
          <p:cNvPr id="4" name="Footer Placeholder 3"/>
          <p:cNvSpPr>
            <a:spLocks noGrp="1"/>
          </p:cNvSpPr>
          <p:nvPr>
            <p:ph type="ftr" sz="quarter" idx="11"/>
          </p:nvPr>
        </p:nvSpPr>
        <p:spPr/>
        <p:txBody>
          <a:bodyPr/>
          <a:lstStyle/>
          <a:p>
            <a:r>
              <a:rPr lang="en-US"/>
              <a:t>© 2023, 2024 Global Initiative for Chronic Obstructive Lung Disease</a:t>
            </a:r>
            <a:endParaRPr lang="en-AU" dirty="0"/>
          </a:p>
        </p:txBody>
      </p:sp>
      <p:sp>
        <p:nvSpPr>
          <p:cNvPr id="5" name="Slide Number Placeholder 4"/>
          <p:cNvSpPr>
            <a:spLocks noGrp="1"/>
          </p:cNvSpPr>
          <p:nvPr>
            <p:ph type="sldNum" sz="quarter" idx="12"/>
          </p:nvPr>
        </p:nvSpPr>
        <p:spPr/>
        <p:txBody>
          <a:bodyPr/>
          <a:lstStyle/>
          <a:p>
            <a:fld id="{6302448D-6502-4295-B405-BDA4B517BFE0}" type="slidenum">
              <a:rPr lang="en-AU" smtClean="0"/>
            </a:fld>
            <a:endParaRPr lang="en-A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7CE846-06F4-4276-A138-D4396F03D5AB}" type="datetime1">
              <a:rPr lang="en-AU" smtClean="0"/>
            </a:fld>
            <a:endParaRPr lang="en-AU"/>
          </a:p>
        </p:txBody>
      </p:sp>
      <p:sp>
        <p:nvSpPr>
          <p:cNvPr id="3" name="Footer Placeholder 2"/>
          <p:cNvSpPr>
            <a:spLocks noGrp="1"/>
          </p:cNvSpPr>
          <p:nvPr>
            <p:ph type="ftr" sz="quarter" idx="11"/>
          </p:nvPr>
        </p:nvSpPr>
        <p:spPr/>
        <p:txBody>
          <a:bodyPr/>
          <a:lstStyle/>
          <a:p>
            <a:r>
              <a:rPr lang="en-US"/>
              <a:t>© 2023, 2024 Global Initiative for Chronic Obstructive Lung Disease</a:t>
            </a:r>
            <a:endParaRPr lang="en-AU" dirty="0"/>
          </a:p>
        </p:txBody>
      </p:sp>
      <p:sp>
        <p:nvSpPr>
          <p:cNvPr id="4" name="Slide Number Placeholder 3"/>
          <p:cNvSpPr>
            <a:spLocks noGrp="1"/>
          </p:cNvSpPr>
          <p:nvPr>
            <p:ph type="sldNum" sz="quarter" idx="12"/>
          </p:nvPr>
        </p:nvSpPr>
        <p:spPr/>
        <p:txBody>
          <a:bodyPr/>
          <a:lstStyle/>
          <a:p>
            <a:fld id="{6302448D-6502-4295-B405-BDA4B517BFE0}" type="slidenum">
              <a:rPr lang="en-AU" smtClean="0"/>
            </a:fld>
            <a:endParaRPr lang="en-A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13B9AA91-7E2B-41D2-98A1-7E40CE08DA0E}" type="datetime1">
              <a:rPr lang="en-AU" smtClean="0"/>
            </a:fld>
            <a:endParaRPr lang="en-AU"/>
          </a:p>
        </p:txBody>
      </p:sp>
      <p:sp>
        <p:nvSpPr>
          <p:cNvPr id="6" name="Footer Placeholder 5"/>
          <p:cNvSpPr>
            <a:spLocks noGrp="1"/>
          </p:cNvSpPr>
          <p:nvPr>
            <p:ph type="ftr" sz="quarter" idx="11"/>
          </p:nvPr>
        </p:nvSpPr>
        <p:spPr/>
        <p:txBody>
          <a:bodyPr/>
          <a:lstStyle/>
          <a:p>
            <a:r>
              <a:rPr lang="en-US"/>
              <a:t>© 2023, 2024 Global Initiative for Chronic Obstructive Lung Disease</a:t>
            </a:r>
            <a:endParaRPr lang="en-AU" dirty="0"/>
          </a:p>
        </p:txBody>
      </p:sp>
      <p:sp>
        <p:nvSpPr>
          <p:cNvPr id="7" name="Slide Number Placeholder 6"/>
          <p:cNvSpPr>
            <a:spLocks noGrp="1"/>
          </p:cNvSpPr>
          <p:nvPr>
            <p:ph type="sldNum" sz="quarter" idx="12"/>
          </p:nvPr>
        </p:nvSpPr>
        <p:spPr/>
        <p:txBody>
          <a:bodyPr/>
          <a:lstStyle/>
          <a:p>
            <a:fld id="{6302448D-6502-4295-B405-BDA4B517BFE0}" type="slidenum">
              <a:rPr lang="en-AU" smtClean="0"/>
            </a:fld>
            <a:endParaRPr lang="en-AU"/>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30A36A-BD38-4D94-BB8F-1D4B591DE17E}" type="datetime1">
              <a:rPr lang="en-AU" smtClean="0"/>
            </a:fld>
            <a:endParaRPr lang="en-AU"/>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 2023, 2024 Global Initiative for Chronic Obstructive Lung Disease</a:t>
            </a:r>
            <a:endParaRPr lang="en-AU"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02448D-6502-4295-B405-BDA4B517BFE0}" type="slidenum">
              <a:rPr lang="en-AU" smtClean="0"/>
            </a:fld>
            <a:endParaRPr lang="en-A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9" Type="http://schemas.openxmlformats.org/officeDocument/2006/relationships/tags" Target="../tags/tag25.xml"/><Relationship Id="rId8" Type="http://schemas.openxmlformats.org/officeDocument/2006/relationships/tags" Target="../tags/tag24.xml"/><Relationship Id="rId7" Type="http://schemas.openxmlformats.org/officeDocument/2006/relationships/tags" Target="../tags/tag23.xml"/><Relationship Id="rId6" Type="http://schemas.openxmlformats.org/officeDocument/2006/relationships/tags" Target="../tags/tag22.xml"/><Relationship Id="rId5" Type="http://schemas.openxmlformats.org/officeDocument/2006/relationships/tags" Target="../tags/tag21.xml"/><Relationship Id="rId4" Type="http://schemas.openxmlformats.org/officeDocument/2006/relationships/tags" Target="../tags/tag20.xml"/><Relationship Id="rId3" Type="http://schemas.openxmlformats.org/officeDocument/2006/relationships/tags" Target="../tags/tag19.xml"/><Relationship Id="rId2" Type="http://schemas.openxmlformats.org/officeDocument/2006/relationships/image" Target="../media/image17.png"/><Relationship Id="rId11" Type="http://schemas.openxmlformats.org/officeDocument/2006/relationships/slideLayout" Target="../slideLayouts/slideLayout1.xml"/><Relationship Id="rId10" Type="http://schemas.openxmlformats.org/officeDocument/2006/relationships/image" Target="../media/image18.png"/><Relationship Id="rId1" Type="http://schemas.openxmlformats.org/officeDocument/2006/relationships/tags" Target="../tags/tag18.xml"/></Relationships>
</file>

<file path=ppt/slides/_rels/slide11.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tags" Target="../tags/tag26.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1.png"/><Relationship Id="rId1" Type="http://schemas.openxmlformats.org/officeDocument/2006/relationships/tags" Target="../tags/tag27.xml"/></Relationships>
</file>

<file path=ppt/slides/_rels/slide13.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22.png"/><Relationship Id="rId2" Type="http://schemas.openxmlformats.org/officeDocument/2006/relationships/tags" Target="../tags/tag29.xml"/><Relationship Id="rId1" Type="http://schemas.openxmlformats.org/officeDocument/2006/relationships/tags" Target="../tags/tag28.xml"/></Relationships>
</file>

<file path=ppt/slides/_rels/slide14.xml.rels><?xml version="1.0" encoding="UTF-8" standalone="yes"?>
<Relationships xmlns="http://schemas.openxmlformats.org/package/2006/relationships"><Relationship Id="rId9" Type="http://schemas.openxmlformats.org/officeDocument/2006/relationships/tags" Target="../tags/tag38.xml"/><Relationship Id="rId8" Type="http://schemas.openxmlformats.org/officeDocument/2006/relationships/tags" Target="../tags/tag37.xml"/><Relationship Id="rId7" Type="http://schemas.openxmlformats.org/officeDocument/2006/relationships/tags" Target="../tags/tag36.xml"/><Relationship Id="rId6" Type="http://schemas.openxmlformats.org/officeDocument/2006/relationships/tags" Target="../tags/tag35.xml"/><Relationship Id="rId5" Type="http://schemas.openxmlformats.org/officeDocument/2006/relationships/tags" Target="../tags/tag34.xml"/><Relationship Id="rId4" Type="http://schemas.openxmlformats.org/officeDocument/2006/relationships/tags" Target="../tags/tag33.xml"/><Relationship Id="rId3" Type="http://schemas.openxmlformats.org/officeDocument/2006/relationships/tags" Target="../tags/tag32.xml"/><Relationship Id="rId29" Type="http://schemas.openxmlformats.org/officeDocument/2006/relationships/slideLayout" Target="../slideLayouts/slideLayout1.xml"/><Relationship Id="rId28" Type="http://schemas.openxmlformats.org/officeDocument/2006/relationships/image" Target="../media/image23.png"/><Relationship Id="rId27" Type="http://schemas.openxmlformats.org/officeDocument/2006/relationships/tags" Target="../tags/tag56.xml"/><Relationship Id="rId26" Type="http://schemas.openxmlformats.org/officeDocument/2006/relationships/tags" Target="../tags/tag55.xml"/><Relationship Id="rId25" Type="http://schemas.openxmlformats.org/officeDocument/2006/relationships/tags" Target="../tags/tag54.xml"/><Relationship Id="rId24" Type="http://schemas.openxmlformats.org/officeDocument/2006/relationships/tags" Target="../tags/tag53.xml"/><Relationship Id="rId23" Type="http://schemas.openxmlformats.org/officeDocument/2006/relationships/tags" Target="../tags/tag52.xml"/><Relationship Id="rId22" Type="http://schemas.openxmlformats.org/officeDocument/2006/relationships/tags" Target="../tags/tag51.xml"/><Relationship Id="rId21" Type="http://schemas.openxmlformats.org/officeDocument/2006/relationships/tags" Target="../tags/tag50.xml"/><Relationship Id="rId20" Type="http://schemas.openxmlformats.org/officeDocument/2006/relationships/tags" Target="../tags/tag49.xml"/><Relationship Id="rId2" Type="http://schemas.openxmlformats.org/officeDocument/2006/relationships/tags" Target="../tags/tag31.xml"/><Relationship Id="rId19" Type="http://schemas.openxmlformats.org/officeDocument/2006/relationships/tags" Target="../tags/tag48.xml"/><Relationship Id="rId18" Type="http://schemas.openxmlformats.org/officeDocument/2006/relationships/tags" Target="../tags/tag47.xml"/><Relationship Id="rId17" Type="http://schemas.openxmlformats.org/officeDocument/2006/relationships/tags" Target="../tags/tag46.xml"/><Relationship Id="rId16" Type="http://schemas.openxmlformats.org/officeDocument/2006/relationships/tags" Target="../tags/tag45.xml"/><Relationship Id="rId15" Type="http://schemas.openxmlformats.org/officeDocument/2006/relationships/tags" Target="../tags/tag44.xml"/><Relationship Id="rId14" Type="http://schemas.openxmlformats.org/officeDocument/2006/relationships/tags" Target="../tags/tag43.xml"/><Relationship Id="rId13" Type="http://schemas.openxmlformats.org/officeDocument/2006/relationships/tags" Target="../tags/tag42.xml"/><Relationship Id="rId12" Type="http://schemas.openxmlformats.org/officeDocument/2006/relationships/tags" Target="../tags/tag41.xml"/><Relationship Id="rId11" Type="http://schemas.openxmlformats.org/officeDocument/2006/relationships/tags" Target="../tags/tag40.xml"/><Relationship Id="rId10" Type="http://schemas.openxmlformats.org/officeDocument/2006/relationships/tags" Target="../tags/tag39.xml"/><Relationship Id="rId1" Type="http://schemas.openxmlformats.org/officeDocument/2006/relationships/tags" Target="../tags/tag30.xml"/></Relationships>
</file>

<file path=ppt/slides/_rels/slide15.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tags" Target="../tags/tag58.xml"/><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tags" Target="../tags/tag57.xml"/></Relationships>
</file>

<file path=ppt/slides/_rels/slide16.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28.png"/><Relationship Id="rId2" Type="http://schemas.openxmlformats.org/officeDocument/2006/relationships/tags" Target="../tags/tag59.xml"/><Relationship Id="rId1" Type="http://schemas.openxmlformats.org/officeDocument/2006/relationships/image" Target="../media/image27.png"/></Relationships>
</file>

<file path=ppt/slides/_rels/slide17.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1.xml"/><Relationship Id="rId2" Type="http://schemas.openxmlformats.org/officeDocument/2006/relationships/image" Target="../media/image29.png"/><Relationship Id="rId1" Type="http://schemas.openxmlformats.org/officeDocument/2006/relationships/tags" Target="../tags/tag60.xml"/></Relationships>
</file>

<file path=ppt/slides/_rels/slide18.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1.xml"/><Relationship Id="rId2" Type="http://schemas.openxmlformats.org/officeDocument/2006/relationships/image" Target="../media/image30.png"/><Relationship Id="rId1" Type="http://schemas.openxmlformats.org/officeDocument/2006/relationships/tags" Target="../tags/tag61.xml"/></Relationships>
</file>

<file path=ppt/slides/_rels/slide19.xml.rels><?xml version="1.0" encoding="UTF-8" standalone="yes"?>
<Relationships xmlns="http://schemas.openxmlformats.org/package/2006/relationships"><Relationship Id="rId5" Type="http://schemas.openxmlformats.org/officeDocument/2006/relationships/notesSlide" Target="../notesSlides/notesSlide5.xml"/><Relationship Id="rId4" Type="http://schemas.openxmlformats.org/officeDocument/2006/relationships/slideLayout" Target="../slideLayouts/slideLayout1.xml"/><Relationship Id="rId3" Type="http://schemas.openxmlformats.org/officeDocument/2006/relationships/image" Target="../media/image32.png"/><Relationship Id="rId2" Type="http://schemas.openxmlformats.org/officeDocument/2006/relationships/tags" Target="../tags/tag62.xml"/><Relationship Id="rId1" Type="http://schemas.openxmlformats.org/officeDocument/2006/relationships/image" Target="../media/image3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33.png"/><Relationship Id="rId1" Type="http://schemas.openxmlformats.org/officeDocument/2006/relationships/tags" Target="../tags/tag63.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34.png"/><Relationship Id="rId1" Type="http://schemas.openxmlformats.org/officeDocument/2006/relationships/tags" Target="../tags/tag64.xml"/></Relationships>
</file>

<file path=ppt/slides/_rels/slide22.xml.rels><?xml version="1.0" encoding="UTF-8" standalone="yes"?>
<Relationships xmlns="http://schemas.openxmlformats.org/package/2006/relationships"><Relationship Id="rId4" Type="http://schemas.openxmlformats.org/officeDocument/2006/relationships/notesSlide" Target="../notesSlides/notesSlide6.xml"/><Relationship Id="rId3" Type="http://schemas.openxmlformats.org/officeDocument/2006/relationships/slideLayout" Target="../slideLayouts/slideLayout1.xml"/><Relationship Id="rId2" Type="http://schemas.openxmlformats.org/officeDocument/2006/relationships/image" Target="../media/image35.png"/><Relationship Id="rId1" Type="http://schemas.openxmlformats.org/officeDocument/2006/relationships/tags" Target="../tags/tag65.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36.png"/><Relationship Id="rId1" Type="http://schemas.openxmlformats.org/officeDocument/2006/relationships/tags" Target="../tags/tag66.xml"/></Relationships>
</file>

<file path=ppt/slides/_rels/slide24.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38.png"/><Relationship Id="rId2" Type="http://schemas.openxmlformats.org/officeDocument/2006/relationships/tags" Target="../tags/tag67.xml"/><Relationship Id="rId1" Type="http://schemas.openxmlformats.org/officeDocument/2006/relationships/image" Target="../media/image37.png"/></Relationships>
</file>

<file path=ppt/slides/_rels/slide25.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40.png"/><Relationship Id="rId2" Type="http://schemas.openxmlformats.org/officeDocument/2006/relationships/tags" Target="../tags/tag68.xml"/><Relationship Id="rId1" Type="http://schemas.openxmlformats.org/officeDocument/2006/relationships/image" Target="../media/image39.png"/></Relationships>
</file>

<file path=ppt/slides/_rels/slide26.xml.rels><?xml version="1.0" encoding="UTF-8" standalone="yes"?>
<Relationships xmlns="http://schemas.openxmlformats.org/package/2006/relationships"><Relationship Id="rId5" Type="http://schemas.openxmlformats.org/officeDocument/2006/relationships/notesSlide" Target="../notesSlides/notesSlide7.xml"/><Relationship Id="rId4" Type="http://schemas.openxmlformats.org/officeDocument/2006/relationships/slideLayout" Target="../slideLayouts/slideLayout1.xml"/><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tags" Target="../tags/tag69.xml"/></Relationships>
</file>

<file path=ppt/slides/_rels/slide27.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themeOverride" Target="../theme/themeOverride1.xml"/><Relationship Id="rId2" Type="http://schemas.openxmlformats.org/officeDocument/2006/relationships/image" Target="../media/image43.png"/><Relationship Id="rId1" Type="http://schemas.openxmlformats.org/officeDocument/2006/relationships/tags" Target="../tags/tag70.xml"/></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44.png"/><Relationship Id="rId1" Type="http://schemas.openxmlformats.org/officeDocument/2006/relationships/tags" Target="../tags/tag71.xml"/></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45.png"/><Relationship Id="rId1" Type="http://schemas.openxmlformats.org/officeDocument/2006/relationships/tags" Target="../tags/tag72.xml"/></Relationships>
</file>

<file path=ppt/slides/_rels/slide3.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1.xml"/><Relationship Id="rId2" Type="http://schemas.openxmlformats.org/officeDocument/2006/relationships/image" Target="../media/image6.png"/><Relationship Id="rId1" Type="http://schemas.openxmlformats.org/officeDocument/2006/relationships/tags" Target="../tags/tag1.xml"/></Relationships>
</file>

<file path=ppt/slides/_rels/slide30.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47.png"/><Relationship Id="rId2" Type="http://schemas.openxmlformats.org/officeDocument/2006/relationships/tags" Target="../tags/tag73.xml"/><Relationship Id="rId1" Type="http://schemas.openxmlformats.org/officeDocument/2006/relationships/image" Target="../media/image46.png"/></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48.png"/><Relationship Id="rId1" Type="http://schemas.openxmlformats.org/officeDocument/2006/relationships/tags" Target="../tags/tag74.xml"/></Relationships>
</file>

<file path=ppt/slides/_rels/slide32.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50.png"/><Relationship Id="rId2" Type="http://schemas.openxmlformats.org/officeDocument/2006/relationships/tags" Target="../tags/tag75.xml"/><Relationship Id="rId1" Type="http://schemas.openxmlformats.org/officeDocument/2006/relationships/image" Target="../media/image49.png"/></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51.png"/><Relationship Id="rId1" Type="http://schemas.openxmlformats.org/officeDocument/2006/relationships/tags" Target="../tags/tag76.xml"/></Relationships>
</file>

<file path=ppt/slides/_rels/slide34.xml.rels><?xml version="1.0" encoding="UTF-8" standalone="yes"?>
<Relationships xmlns="http://schemas.openxmlformats.org/package/2006/relationships"><Relationship Id="rId5" Type="http://schemas.openxmlformats.org/officeDocument/2006/relationships/notesSlide" Target="../notesSlides/notesSlide8.xml"/><Relationship Id="rId4" Type="http://schemas.openxmlformats.org/officeDocument/2006/relationships/slideLayout" Target="../slideLayouts/slideLayout1.xml"/><Relationship Id="rId3" Type="http://schemas.openxmlformats.org/officeDocument/2006/relationships/image" Target="../media/image52.png"/><Relationship Id="rId2" Type="http://schemas.openxmlformats.org/officeDocument/2006/relationships/tags" Target="../tags/tag78.xml"/><Relationship Id="rId1" Type="http://schemas.openxmlformats.org/officeDocument/2006/relationships/tags" Target="../tags/tag77.xml"/></Relationships>
</file>

<file path=ppt/slides/_rels/slide35.xml.rels><?xml version="1.0" encoding="UTF-8" standalone="yes"?>
<Relationships xmlns="http://schemas.openxmlformats.org/package/2006/relationships"><Relationship Id="rId5" Type="http://schemas.openxmlformats.org/officeDocument/2006/relationships/notesSlide" Target="../notesSlides/notesSlide9.xml"/><Relationship Id="rId4" Type="http://schemas.openxmlformats.org/officeDocument/2006/relationships/slideLayout" Target="../slideLayouts/slideLayout1.xml"/><Relationship Id="rId3" Type="http://schemas.openxmlformats.org/officeDocument/2006/relationships/image" Target="../media/image53.png"/><Relationship Id="rId2" Type="http://schemas.openxmlformats.org/officeDocument/2006/relationships/tags" Target="../tags/tag80.xml"/><Relationship Id="rId1" Type="http://schemas.openxmlformats.org/officeDocument/2006/relationships/tags" Target="../tags/tag79.xml"/></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54.png"/><Relationship Id="rId1" Type="http://schemas.openxmlformats.org/officeDocument/2006/relationships/tags" Target="../tags/tag81.xml"/></Relationships>
</file>

<file path=ppt/slides/_rels/slide37.xml.rels><?xml version="1.0" encoding="UTF-8" standalone="yes"?>
<Relationships xmlns="http://schemas.openxmlformats.org/package/2006/relationships"><Relationship Id="rId5" Type="http://schemas.openxmlformats.org/officeDocument/2006/relationships/notesSlide" Target="../notesSlides/notesSlide10.xml"/><Relationship Id="rId4" Type="http://schemas.openxmlformats.org/officeDocument/2006/relationships/slideLayout" Target="../slideLayouts/slideLayout1.xml"/><Relationship Id="rId3" Type="http://schemas.openxmlformats.org/officeDocument/2006/relationships/image" Target="../media/image55.png"/><Relationship Id="rId2" Type="http://schemas.openxmlformats.org/officeDocument/2006/relationships/tags" Target="../tags/tag83.xml"/><Relationship Id="rId1" Type="http://schemas.openxmlformats.org/officeDocument/2006/relationships/tags" Target="../tags/tag82.xml"/></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56.png"/><Relationship Id="rId1" Type="http://schemas.openxmlformats.org/officeDocument/2006/relationships/tags" Target="../tags/tag84.xml"/></Relationships>
</file>

<file path=ppt/slides/_rels/slide39.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tags" Target="../tags/tag85.xml"/><Relationship Id="rId2" Type="http://schemas.openxmlformats.org/officeDocument/2006/relationships/image" Target="../media/image58.png"/><Relationship Id="rId1" Type="http://schemas.openxmlformats.org/officeDocument/2006/relationships/image" Target="../media/image57.png"/></Relationships>
</file>

<file path=ppt/slides/_rels/slide4.xml.rels><?xml version="1.0" encoding="UTF-8" standalone="yes"?>
<Relationships xmlns="http://schemas.openxmlformats.org/package/2006/relationships"><Relationship Id="rId7" Type="http://schemas.openxmlformats.org/officeDocument/2006/relationships/notesSlide" Target="../notesSlides/notesSlide2.xml"/><Relationship Id="rId6"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9.png"/><Relationship Id="rId3" Type="http://schemas.openxmlformats.org/officeDocument/2006/relationships/image" Target="../media/image8.png"/><Relationship Id="rId2" Type="http://schemas.openxmlformats.org/officeDocument/2006/relationships/tags" Target="../tags/tag2.xml"/><Relationship Id="rId1" Type="http://schemas.openxmlformats.org/officeDocument/2006/relationships/image" Target="../media/image7.png"/></Relationships>
</file>

<file path=ppt/slides/_rels/slide4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59.png"/><Relationship Id="rId1" Type="http://schemas.openxmlformats.org/officeDocument/2006/relationships/tags" Target="../tags/tag86.xml"/></Relationships>
</file>

<file path=ppt/slides/_rels/slide4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60.png"/><Relationship Id="rId1" Type="http://schemas.openxmlformats.org/officeDocument/2006/relationships/tags" Target="../tags/tag87.xml"/></Relationships>
</file>

<file path=ppt/slides/_rels/slide4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61.png"/><Relationship Id="rId1" Type="http://schemas.openxmlformats.org/officeDocument/2006/relationships/tags" Target="../tags/tag88.xml"/></Relationships>
</file>

<file path=ppt/slides/_rels/slide43.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63.png"/><Relationship Id="rId2" Type="http://schemas.openxmlformats.org/officeDocument/2006/relationships/tags" Target="../tags/tag89.xml"/><Relationship Id="rId1" Type="http://schemas.openxmlformats.org/officeDocument/2006/relationships/image" Target="../media/image62.png"/></Relationships>
</file>

<file path=ppt/slides/_rels/slide44.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64.png"/><Relationship Id="rId2" Type="http://schemas.openxmlformats.org/officeDocument/2006/relationships/tags" Target="../tags/tag91.xml"/><Relationship Id="rId1" Type="http://schemas.openxmlformats.org/officeDocument/2006/relationships/tags" Target="../tags/tag90.xml"/></Relationships>
</file>

<file path=ppt/slides/_rels/slide45.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66.png"/><Relationship Id="rId2" Type="http://schemas.openxmlformats.org/officeDocument/2006/relationships/tags" Target="../tags/tag92.xml"/><Relationship Id="rId1" Type="http://schemas.openxmlformats.org/officeDocument/2006/relationships/image" Target="../media/image65.png"/></Relationships>
</file>

<file path=ppt/slides/_rels/slide46.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67.png"/><Relationship Id="rId2" Type="http://schemas.openxmlformats.org/officeDocument/2006/relationships/tags" Target="../tags/tag94.xml"/><Relationship Id="rId1" Type="http://schemas.openxmlformats.org/officeDocument/2006/relationships/tags" Target="../tags/tag93.xml"/></Relationships>
</file>

<file path=ppt/slides/_rels/slide47.xml.rels><?xml version="1.0" encoding="UTF-8" standalone="yes"?>
<Relationships xmlns="http://schemas.openxmlformats.org/package/2006/relationships"><Relationship Id="rId9" Type="http://schemas.openxmlformats.org/officeDocument/2006/relationships/tags" Target="../tags/tag103.xml"/><Relationship Id="rId8" Type="http://schemas.openxmlformats.org/officeDocument/2006/relationships/tags" Target="../tags/tag102.xml"/><Relationship Id="rId7" Type="http://schemas.openxmlformats.org/officeDocument/2006/relationships/tags" Target="../tags/tag101.xml"/><Relationship Id="rId6" Type="http://schemas.openxmlformats.org/officeDocument/2006/relationships/tags" Target="../tags/tag100.xml"/><Relationship Id="rId5" Type="http://schemas.openxmlformats.org/officeDocument/2006/relationships/tags" Target="../tags/tag99.xml"/><Relationship Id="rId4" Type="http://schemas.openxmlformats.org/officeDocument/2006/relationships/tags" Target="../tags/tag98.xml"/><Relationship Id="rId3" Type="http://schemas.openxmlformats.org/officeDocument/2006/relationships/tags" Target="../tags/tag97.xml"/><Relationship Id="rId25" Type="http://schemas.openxmlformats.org/officeDocument/2006/relationships/slideLayout" Target="../slideLayouts/slideLayout1.xml"/><Relationship Id="rId24" Type="http://schemas.openxmlformats.org/officeDocument/2006/relationships/image" Target="../media/image68.png"/><Relationship Id="rId23" Type="http://schemas.openxmlformats.org/officeDocument/2006/relationships/tags" Target="../tags/tag117.xml"/><Relationship Id="rId22" Type="http://schemas.openxmlformats.org/officeDocument/2006/relationships/tags" Target="../tags/tag116.xml"/><Relationship Id="rId21" Type="http://schemas.openxmlformats.org/officeDocument/2006/relationships/tags" Target="../tags/tag115.xml"/><Relationship Id="rId20" Type="http://schemas.openxmlformats.org/officeDocument/2006/relationships/tags" Target="../tags/tag114.xml"/><Relationship Id="rId2" Type="http://schemas.openxmlformats.org/officeDocument/2006/relationships/tags" Target="../tags/tag96.xml"/><Relationship Id="rId19" Type="http://schemas.openxmlformats.org/officeDocument/2006/relationships/tags" Target="../tags/tag113.xml"/><Relationship Id="rId18" Type="http://schemas.openxmlformats.org/officeDocument/2006/relationships/tags" Target="../tags/tag112.xml"/><Relationship Id="rId17" Type="http://schemas.openxmlformats.org/officeDocument/2006/relationships/tags" Target="../tags/tag111.xml"/><Relationship Id="rId16" Type="http://schemas.openxmlformats.org/officeDocument/2006/relationships/tags" Target="../tags/tag110.xml"/><Relationship Id="rId15" Type="http://schemas.openxmlformats.org/officeDocument/2006/relationships/tags" Target="../tags/tag109.xml"/><Relationship Id="rId14" Type="http://schemas.openxmlformats.org/officeDocument/2006/relationships/tags" Target="../tags/tag108.xml"/><Relationship Id="rId13" Type="http://schemas.openxmlformats.org/officeDocument/2006/relationships/tags" Target="../tags/tag107.xml"/><Relationship Id="rId12" Type="http://schemas.openxmlformats.org/officeDocument/2006/relationships/tags" Target="../tags/tag106.xml"/><Relationship Id="rId11" Type="http://schemas.openxmlformats.org/officeDocument/2006/relationships/tags" Target="../tags/tag105.xml"/><Relationship Id="rId10" Type="http://schemas.openxmlformats.org/officeDocument/2006/relationships/tags" Target="../tags/tag104.xml"/><Relationship Id="rId1" Type="http://schemas.openxmlformats.org/officeDocument/2006/relationships/tags" Target="../tags/tag95.xml"/></Relationships>
</file>

<file path=ppt/slides/_rels/slide48.xml.rels><?xml version="1.0" encoding="UTF-8" standalone="yes"?>
<Relationships xmlns="http://schemas.openxmlformats.org/package/2006/relationships"><Relationship Id="rId4" Type="http://schemas.openxmlformats.org/officeDocument/2006/relationships/notesSlide" Target="../notesSlides/notesSlide11.xml"/><Relationship Id="rId3" Type="http://schemas.openxmlformats.org/officeDocument/2006/relationships/slideLayout" Target="../slideLayouts/slideLayout1.xml"/><Relationship Id="rId2" Type="http://schemas.openxmlformats.org/officeDocument/2006/relationships/image" Target="../media/image69.png"/><Relationship Id="rId1" Type="http://schemas.openxmlformats.org/officeDocument/2006/relationships/tags" Target="../tags/tag118.xml"/></Relationships>
</file>

<file path=ppt/slides/_rels/slide4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70.png"/><Relationship Id="rId1" Type="http://schemas.openxmlformats.org/officeDocument/2006/relationships/tags" Target="../tags/tag119.xml"/></Relationships>
</file>

<file path=ppt/slides/_rels/slide5.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12.png"/><Relationship Id="rId2" Type="http://schemas.openxmlformats.org/officeDocument/2006/relationships/tags" Target="../tags/tag3.xml"/><Relationship Id="rId1" Type="http://schemas.openxmlformats.org/officeDocument/2006/relationships/image" Target="../media/image11.png"/></Relationships>
</file>

<file path=ppt/slides/_rels/slide5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71.png"/><Relationship Id="rId1" Type="http://schemas.openxmlformats.org/officeDocument/2006/relationships/tags" Target="../tags/tag120.xml"/></Relationships>
</file>

<file path=ppt/slides/_rels/slide5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72.png"/><Relationship Id="rId1" Type="http://schemas.openxmlformats.org/officeDocument/2006/relationships/tags" Target="../tags/tag121.xml"/></Relationships>
</file>

<file path=ppt/slides/_rels/slide5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73.png"/><Relationship Id="rId1" Type="http://schemas.openxmlformats.org/officeDocument/2006/relationships/tags" Target="../tags/tag122.xml"/></Relationships>
</file>

<file path=ppt/slides/_rels/slide5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74.png"/><Relationship Id="rId1" Type="http://schemas.openxmlformats.org/officeDocument/2006/relationships/tags" Target="../tags/tag123.xml"/></Relationships>
</file>

<file path=ppt/slides/_rels/slide54.xml.rels><?xml version="1.0" encoding="UTF-8" standalone="yes"?>
<Relationships xmlns="http://schemas.openxmlformats.org/package/2006/relationships"><Relationship Id="rId9" Type="http://schemas.openxmlformats.org/officeDocument/2006/relationships/tags" Target="../tags/tag131.xml"/><Relationship Id="rId8" Type="http://schemas.openxmlformats.org/officeDocument/2006/relationships/tags" Target="../tags/tag130.xml"/><Relationship Id="rId7" Type="http://schemas.openxmlformats.org/officeDocument/2006/relationships/tags" Target="../tags/tag129.xml"/><Relationship Id="rId6" Type="http://schemas.openxmlformats.org/officeDocument/2006/relationships/tags" Target="../tags/tag128.xml"/><Relationship Id="rId5" Type="http://schemas.openxmlformats.org/officeDocument/2006/relationships/tags" Target="../tags/tag127.xml"/><Relationship Id="rId4" Type="http://schemas.openxmlformats.org/officeDocument/2006/relationships/image" Target="../media/image75.png"/><Relationship Id="rId3" Type="http://schemas.openxmlformats.org/officeDocument/2006/relationships/tags" Target="../tags/tag126.xml"/><Relationship Id="rId2" Type="http://schemas.openxmlformats.org/officeDocument/2006/relationships/tags" Target="../tags/tag125.xml"/><Relationship Id="rId13" Type="http://schemas.openxmlformats.org/officeDocument/2006/relationships/slideLayout" Target="../slideLayouts/slideLayout1.xml"/><Relationship Id="rId12" Type="http://schemas.openxmlformats.org/officeDocument/2006/relationships/image" Target="../media/image76.png"/><Relationship Id="rId11" Type="http://schemas.openxmlformats.org/officeDocument/2006/relationships/tags" Target="../tags/tag133.xml"/><Relationship Id="rId10" Type="http://schemas.openxmlformats.org/officeDocument/2006/relationships/tags" Target="../tags/tag132.xml"/><Relationship Id="rId1" Type="http://schemas.openxmlformats.org/officeDocument/2006/relationships/tags" Target="../tags/tag124.xml"/></Relationships>
</file>

<file path=ppt/slides/_rels/slide55.xml.rels><?xml version="1.0" encoding="UTF-8" standalone="yes"?>
<Relationships xmlns="http://schemas.openxmlformats.org/package/2006/relationships"><Relationship Id="rId9" Type="http://schemas.openxmlformats.org/officeDocument/2006/relationships/tags" Target="../tags/tag142.xml"/><Relationship Id="rId8" Type="http://schemas.openxmlformats.org/officeDocument/2006/relationships/tags" Target="../tags/tag141.xml"/><Relationship Id="rId7" Type="http://schemas.openxmlformats.org/officeDocument/2006/relationships/tags" Target="../tags/tag140.xml"/><Relationship Id="rId6" Type="http://schemas.openxmlformats.org/officeDocument/2006/relationships/tags" Target="../tags/tag139.xml"/><Relationship Id="rId5" Type="http://schemas.openxmlformats.org/officeDocument/2006/relationships/tags" Target="../tags/tag138.xml"/><Relationship Id="rId4" Type="http://schemas.openxmlformats.org/officeDocument/2006/relationships/tags" Target="../tags/tag137.xml"/><Relationship Id="rId3" Type="http://schemas.openxmlformats.org/officeDocument/2006/relationships/tags" Target="../tags/tag136.xml"/><Relationship Id="rId2" Type="http://schemas.openxmlformats.org/officeDocument/2006/relationships/tags" Target="../tags/tag135.xml"/><Relationship Id="rId17" Type="http://schemas.openxmlformats.org/officeDocument/2006/relationships/slideLayout" Target="../slideLayouts/slideLayout1.xml"/><Relationship Id="rId16" Type="http://schemas.openxmlformats.org/officeDocument/2006/relationships/image" Target="../media/image77.png"/><Relationship Id="rId15" Type="http://schemas.openxmlformats.org/officeDocument/2006/relationships/tags" Target="../tags/tag148.xml"/><Relationship Id="rId14" Type="http://schemas.openxmlformats.org/officeDocument/2006/relationships/tags" Target="../tags/tag147.xml"/><Relationship Id="rId13" Type="http://schemas.openxmlformats.org/officeDocument/2006/relationships/tags" Target="../tags/tag146.xml"/><Relationship Id="rId12" Type="http://schemas.openxmlformats.org/officeDocument/2006/relationships/tags" Target="../tags/tag145.xml"/><Relationship Id="rId11" Type="http://schemas.openxmlformats.org/officeDocument/2006/relationships/tags" Target="../tags/tag144.xml"/><Relationship Id="rId10" Type="http://schemas.openxmlformats.org/officeDocument/2006/relationships/tags" Target="../tags/tag143.xml"/><Relationship Id="rId1" Type="http://schemas.openxmlformats.org/officeDocument/2006/relationships/tags" Target="../tags/tag134.xml"/></Relationships>
</file>

<file path=ppt/slides/_rels/slide56.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78.png"/><Relationship Id="rId2" Type="http://schemas.openxmlformats.org/officeDocument/2006/relationships/tags" Target="../tags/tag150.xml"/><Relationship Id="rId1" Type="http://schemas.openxmlformats.org/officeDocument/2006/relationships/tags" Target="../tags/tag149.xml"/></Relationships>
</file>

<file path=ppt/slides/_rels/slide5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79.png"/><Relationship Id="rId1" Type="http://schemas.openxmlformats.org/officeDocument/2006/relationships/tags" Target="../tags/tag151.xml"/></Relationships>
</file>

<file path=ppt/slides/_rels/slide5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81.png"/><Relationship Id="rId1" Type="http://schemas.openxmlformats.org/officeDocument/2006/relationships/image" Target="../media/image80.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3.png"/><Relationship Id="rId1" Type="http://schemas.openxmlformats.org/officeDocument/2006/relationships/tags" Target="../tags/tag4.xml"/></Relationships>
</file>

<file path=ppt/slides/_rels/slide7.xml.rels><?xml version="1.0" encoding="UTF-8" standalone="yes"?>
<Relationships xmlns="http://schemas.openxmlformats.org/package/2006/relationships"><Relationship Id="rId9" Type="http://schemas.openxmlformats.org/officeDocument/2006/relationships/tags" Target="../tags/tag13.xml"/><Relationship Id="rId8" Type="http://schemas.openxmlformats.org/officeDocument/2006/relationships/tags" Target="../tags/tag12.xml"/><Relationship Id="rId7" Type="http://schemas.openxmlformats.org/officeDocument/2006/relationships/tags" Target="../tags/tag11.xml"/><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1" Type="http://schemas.openxmlformats.org/officeDocument/2006/relationships/slideLayout" Target="../slideLayouts/slideLayout1.xml"/><Relationship Id="rId10" Type="http://schemas.openxmlformats.org/officeDocument/2006/relationships/image" Target="../media/image14.png"/><Relationship Id="rId1" Type="http://schemas.openxmlformats.org/officeDocument/2006/relationships/tags" Target="../tags/tag5.xml"/></Relationships>
</file>

<file path=ppt/slides/_rels/slide8.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15.png"/><Relationship Id="rId2" Type="http://schemas.openxmlformats.org/officeDocument/2006/relationships/tags" Target="../tags/tag15.xml"/><Relationship Id="rId1" Type="http://schemas.openxmlformats.org/officeDocument/2006/relationships/tags" Target="../tags/tag14.xml"/></Relationships>
</file>

<file path=ppt/slides/_rels/slide9.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16.png"/><Relationship Id="rId2" Type="http://schemas.openxmlformats.org/officeDocument/2006/relationships/tags" Target="../tags/tag17.xml"/><Relationship Id="rId1" Type="http://schemas.openxmlformats.org/officeDocument/2006/relationships/tags" Target="../tags/tag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rotWithShape="1">
          <a:blip r:embed="rId1"/>
          <a:srcRect/>
          <a:stretch>
            <a:fillRect/>
          </a:stretch>
        </p:blipFill>
        <p:spPr>
          <a:xfrm rot="5400000">
            <a:off x="2667000" y="-2694940"/>
            <a:ext cx="6858000" cy="12192000"/>
          </a:xfrm>
          <a:prstGeom prst="rect">
            <a:avLst/>
          </a:prstGeom>
        </p:spPr>
      </p:pic>
      <p:sp>
        <p:nvSpPr>
          <p:cNvPr id="20" name="Rectangle 19"/>
          <p:cNvSpPr/>
          <p:nvPr/>
        </p:nvSpPr>
        <p:spPr>
          <a:xfrm>
            <a:off x="0" y="5280661"/>
            <a:ext cx="12192000" cy="1601631"/>
          </a:xfrm>
          <a:prstGeom prst="rect">
            <a:avLst/>
          </a:prstGeom>
          <a:solidFill>
            <a:srgbClr val="1F366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dirty="0">
                <a:solidFill>
                  <a:schemeClr val="bg1"/>
                </a:solidFill>
                <a:cs typeface="+mn-ea"/>
                <a:sym typeface="+mn-lt"/>
              </a:rPr>
              <a:t>慢阻肺病诊断、管理和预防全球创议</a:t>
            </a:r>
            <a:br>
              <a:rPr lang="zh-CN" altLang="en-US" sz="3200" dirty="0">
                <a:solidFill>
                  <a:schemeClr val="bg1"/>
                </a:solidFill>
                <a:cs typeface="+mn-ea"/>
                <a:sym typeface="+mn-lt"/>
              </a:rPr>
            </a:br>
            <a:r>
              <a:rPr lang="en-US" altLang="zh-CN" dirty="0">
                <a:solidFill>
                  <a:schemeClr val="bg1"/>
                </a:solidFill>
                <a:cs typeface="+mn-ea"/>
                <a:sym typeface="+mn-lt"/>
              </a:rPr>
              <a:t>(GOLD 2025)</a:t>
            </a:r>
            <a:endParaRPr lang="en-AU" sz="3200" b="1" dirty="0">
              <a:cs typeface="+mn-ea"/>
              <a:sym typeface="+mn-lt"/>
            </a:endParaRPr>
          </a:p>
        </p:txBody>
      </p:sp>
      <p:sp>
        <p:nvSpPr>
          <p:cNvPr id="2" name="Footer Placeholder 1"/>
          <p:cNvSpPr>
            <a:spLocks noGrp="1"/>
          </p:cNvSpPr>
          <p:nvPr>
            <p:ph type="ftr" sz="quarter" idx="4294967295"/>
          </p:nvPr>
        </p:nvSpPr>
        <p:spPr>
          <a:xfrm>
            <a:off x="2982929" y="6590105"/>
            <a:ext cx="6137187" cy="365125"/>
          </a:xfrm>
        </p:spPr>
        <p:txBody>
          <a:bodyPr/>
          <a:lstStyle/>
          <a:p>
            <a:r>
              <a:rPr lang="en-GB" sz="900" dirty="0">
                <a:sym typeface="+mn-ea"/>
              </a:rPr>
              <a:t>© 2024, 2025 Global Initiative for Chronic Obstructive Lung Disease</a:t>
            </a:r>
            <a:endParaRPr lang="en-AU" sz="900" dirty="0">
              <a:cs typeface="+mn-ea"/>
              <a:sym typeface="+mn-lt"/>
            </a:endParaRPr>
          </a:p>
        </p:txBody>
      </p:sp>
      <p:cxnSp>
        <p:nvCxnSpPr>
          <p:cNvPr id="22" name="Straight Connector 21"/>
          <p:cNvCxnSpPr/>
          <p:nvPr/>
        </p:nvCxnSpPr>
        <p:spPr>
          <a:xfrm>
            <a:off x="0" y="5280660"/>
            <a:ext cx="12192000" cy="1"/>
          </a:xfrm>
          <a:prstGeom prst="line">
            <a:avLst/>
          </a:prstGeom>
          <a:ln w="38100">
            <a:solidFill>
              <a:srgbClr val="E8A900"/>
            </a:solidFill>
          </a:ln>
        </p:spPr>
        <p:style>
          <a:lnRef idx="1">
            <a:schemeClr val="accent1"/>
          </a:lnRef>
          <a:fillRef idx="0">
            <a:schemeClr val="accent1"/>
          </a:fillRef>
          <a:effectRef idx="0">
            <a:schemeClr val="accent1"/>
          </a:effectRef>
          <a:fontRef idx="minor">
            <a:schemeClr val="tx1"/>
          </a:fontRef>
        </p:style>
      </p:cxnSp>
      <p:pic>
        <p:nvPicPr>
          <p:cNvPr id="3" name="Picture 17"/>
          <p:cNvPicPr>
            <a:picLocks noChangeAspect="1"/>
          </p:cNvPicPr>
          <p:nvPr/>
        </p:nvPicPr>
        <p:blipFill rotWithShape="1">
          <a:blip r:embed="rId2"/>
          <a:srcRect/>
          <a:stretch>
            <a:fillRect/>
          </a:stretch>
        </p:blipFill>
        <p:spPr>
          <a:xfrm>
            <a:off x="6256749" y="952491"/>
            <a:ext cx="1554480" cy="482108"/>
          </a:xfrm>
          <a:prstGeom prst="rect">
            <a:avLst/>
          </a:prstGeom>
        </p:spPr>
      </p:pic>
      <p:sp>
        <p:nvSpPr>
          <p:cNvPr id="4" name="TextBox 18"/>
          <p:cNvSpPr txBox="1"/>
          <p:nvPr/>
        </p:nvSpPr>
        <p:spPr>
          <a:xfrm>
            <a:off x="6547381" y="901157"/>
            <a:ext cx="973215" cy="584775"/>
          </a:xfrm>
          <a:prstGeom prst="rect">
            <a:avLst/>
          </a:prstGeom>
          <a:noFill/>
        </p:spPr>
        <p:txBody>
          <a:bodyPr wrap="none" rtlCol="0">
            <a:spAutoFit/>
          </a:bodyPr>
          <a:lstStyle/>
          <a:p>
            <a:r>
              <a:rPr lang="en-AU" sz="1600" b="1" dirty="0">
                <a:solidFill>
                  <a:schemeClr val="bg1"/>
                </a:solidFill>
              </a:rPr>
              <a:t>Teaching </a:t>
            </a:r>
            <a:endParaRPr lang="en-AU" sz="1600" b="1" dirty="0">
              <a:solidFill>
                <a:schemeClr val="bg1"/>
              </a:solidFill>
            </a:endParaRPr>
          </a:p>
          <a:p>
            <a:r>
              <a:rPr lang="en-AU" sz="1600" b="1" dirty="0">
                <a:solidFill>
                  <a:schemeClr val="bg1"/>
                </a:solidFill>
              </a:rPr>
              <a:t>Slide Set</a:t>
            </a:r>
            <a:endParaRPr lang="en-AU" sz="1600" b="1" dirty="0">
              <a:solidFill>
                <a:schemeClr val="bg1"/>
              </a:solidFill>
            </a:endParaRPr>
          </a:p>
        </p:txBody>
      </p:sp>
      <p:pic>
        <p:nvPicPr>
          <p:cNvPr id="5" name="Picture 5" descr="This is a title slide for the Global Strategy for the Diagnosis, Management, and Prevention of &#10;Chronic Obstructive Pulmonary Disease (GOLD) teaching slide set"/>
          <p:cNvPicPr>
            <a:picLocks noChangeAspect="1"/>
          </p:cNvPicPr>
          <p:nvPr/>
        </p:nvPicPr>
        <p:blipFill rotWithShape="1">
          <a:blip r:embed="rId3"/>
          <a:srcRect/>
          <a:stretch>
            <a:fillRect/>
          </a:stretch>
        </p:blipFill>
        <p:spPr>
          <a:xfrm>
            <a:off x="2922205" y="0"/>
            <a:ext cx="5466785" cy="1752943"/>
          </a:xfrm>
          <a:prstGeom prst="rect">
            <a:avLst/>
          </a:prstGeom>
        </p:spPr>
      </p:pic>
      <p:pic>
        <p:nvPicPr>
          <p:cNvPr id="7" name="Picture 4"/>
          <p:cNvPicPr>
            <a:picLocks noChangeAspect="1"/>
          </p:cNvPicPr>
          <p:nvPr/>
        </p:nvPicPr>
        <p:blipFill>
          <a:blip r:embed="rId4"/>
          <a:srcRect/>
          <a:stretch>
            <a:fillRect/>
          </a:stretch>
        </p:blipFill>
        <p:spPr>
          <a:xfrm>
            <a:off x="3291308" y="-110"/>
            <a:ext cx="5609383" cy="1855491"/>
          </a:xfrm>
          <a:prstGeom prst="rect">
            <a:avLst/>
          </a:prstGeom>
        </p:spPr>
      </p:pic>
      <p:sp>
        <p:nvSpPr>
          <p:cNvPr id="8" name="Title 3"/>
          <p:cNvSpPr>
            <a:spLocks noGrp="1"/>
          </p:cNvSpPr>
          <p:nvPr/>
        </p:nvSpPr>
        <p:spPr>
          <a:xfrm>
            <a:off x="2922270" y="200660"/>
            <a:ext cx="3549650" cy="1123950"/>
          </a:xfrm>
          <a:prstGeom prst="rect">
            <a:avLst/>
          </a:prstGeom>
          <a:solidFill>
            <a:srgbClr val="FBF5E7"/>
          </a:solidFill>
        </p:spPr>
        <p:txBody>
          <a:bodyPr vert="horz" lIns="91440" tIns="45720" rIns="91440" bIns="45720" rtlCol="0" anchor="t"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indent="0" algn="r" rtl="0" fontAlgn="auto">
              <a:lnSpc>
                <a:spcPct val="100000"/>
              </a:lnSpc>
            </a:pPr>
            <a:r>
              <a:rPr lang="zh-CN" sz="3200" b="1" i="0" u="none" baseline="0" dirty="0">
                <a:solidFill>
                  <a:srgbClr val="1F3661"/>
                </a:solidFill>
                <a:latin typeface="微软雅黑" panose="020B0503020204020204" pitchFamily="34" charset="-122"/>
                <a:ea typeface="微软雅黑" panose="020B0503020204020204" pitchFamily="34" charset="-122"/>
                <a:cs typeface="Times New Roman" panose="02020603050405020304" pitchFamily="18" charset="0"/>
              </a:rPr>
              <a:t>慢性阻塞性肺疾病全球创议</a:t>
            </a:r>
            <a:endParaRPr lang="zh-CN" sz="3200" b="1" i="0" u="none" baseline="0" dirty="0">
              <a:solidFill>
                <a:srgbClr val="1F3661"/>
              </a:solidFill>
              <a:latin typeface="微软雅黑" panose="020B0503020204020204" pitchFamily="34" charset="-122"/>
              <a:ea typeface="微软雅黑" panose="020B0503020204020204" pitchFamily="34" charset="-122"/>
              <a:cs typeface="Times New Roman" panose="02020603050405020304" pitchFamily="18" charset="0"/>
            </a:endParaRPr>
          </a:p>
        </p:txBody>
      </p:sp>
      <p:pic>
        <p:nvPicPr>
          <p:cNvPr id="9" name="Picture 12" descr="Logo of the Global Initiative for Chronic Obstructive Lung Disease (GOLD). The design features a golden globe with a transparent outline of human lungs in the center, symbolizing a global focus on lung health. The organization's name, 'Global Initiative for Chronic Obstructive Lung Disease,' is written in a circular arrangement around the globe."/>
          <p:cNvPicPr>
            <a:picLocks noChangeAspect="1"/>
          </p:cNvPicPr>
          <p:nvPr/>
        </p:nvPicPr>
        <p:blipFill rotWithShape="1">
          <a:blip r:embed="rId5"/>
          <a:srcRect/>
          <a:stretch>
            <a:fillRect/>
          </a:stretch>
        </p:blipFill>
        <p:spPr>
          <a:xfrm>
            <a:off x="4527363" y="1928322"/>
            <a:ext cx="3137275" cy="3001357"/>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占位符 15"/>
          <p:cNvSpPr>
            <a:spLocks noGrp="1"/>
          </p:cNvSpPr>
          <p:nvPr>
            <p:ph type="body" sz="quarter" idx="10"/>
          </p:nvPr>
        </p:nvSpPr>
        <p:spPr/>
        <p:txBody>
          <a:bodyPr>
            <a:normAutofit fontScale="97500" lnSpcReduction="10000"/>
          </a:bodyPr>
          <a:lstStyle/>
          <a:p>
            <a:r>
              <a:rPr lang="zh-CN" altLang="en-US" sz="3600" b="1" dirty="0">
                <a:solidFill>
                  <a:schemeClr val="bg1"/>
                </a:solidFill>
                <a:effectLst/>
                <a:latin typeface="+mn-lt"/>
                <a:ea typeface="+mn-ea"/>
                <a:cs typeface="+mn-ea"/>
                <a:sym typeface="+mn-lt"/>
              </a:rPr>
              <a:t>健康者与慢阻肺病患者的肺量计检查曲线</a:t>
            </a:r>
            <a:endParaRPr lang="zh-CN" altLang="en-US" sz="3600" b="1" dirty="0">
              <a:solidFill>
                <a:schemeClr val="bg1"/>
              </a:solidFill>
              <a:effectLst/>
              <a:latin typeface="+mn-lt"/>
              <a:ea typeface="+mn-ea"/>
              <a:cs typeface="+mn-ea"/>
              <a:sym typeface="+mn-lt"/>
            </a:endParaRPr>
          </a:p>
        </p:txBody>
      </p:sp>
      <p:grpSp>
        <p:nvGrpSpPr>
          <p:cNvPr id="12" name="组合 11"/>
          <p:cNvGrpSpPr/>
          <p:nvPr>
            <p:custDataLst>
              <p:tags r:id="rId1"/>
            </p:custDataLst>
          </p:nvPr>
        </p:nvGrpSpPr>
        <p:grpSpPr>
          <a:xfrm>
            <a:off x="641985" y="1385570"/>
            <a:ext cx="10445750" cy="5233035"/>
            <a:chOff x="2132873" y="2313828"/>
            <a:chExt cx="8058151" cy="4025468"/>
          </a:xfrm>
        </p:grpSpPr>
        <p:pic>
          <p:nvPicPr>
            <p:cNvPr id="5" name="Picture 4"/>
            <p:cNvPicPr>
              <a:picLocks noChangeAspect="1"/>
            </p:cNvPicPr>
            <p:nvPr/>
          </p:nvPicPr>
          <p:blipFill rotWithShape="1">
            <a:blip r:embed="rId2"/>
            <a:srcRect/>
            <a:stretch>
              <a:fillRect/>
            </a:stretch>
          </p:blipFill>
          <p:spPr bwMode="auto">
            <a:xfrm>
              <a:off x="2132873" y="2716078"/>
              <a:ext cx="8058151" cy="3623218"/>
            </a:xfrm>
            <a:prstGeom prst="rect">
              <a:avLst/>
            </a:prstGeom>
            <a:ln>
              <a:noFill/>
            </a:ln>
          </p:spPr>
        </p:pic>
        <p:sp>
          <p:nvSpPr>
            <p:cNvPr id="3" name="文本框 2"/>
            <p:cNvSpPr txBox="1"/>
            <p:nvPr>
              <p:custDataLst>
                <p:tags r:id="rId3"/>
              </p:custDataLst>
            </p:nvPr>
          </p:nvSpPr>
          <p:spPr>
            <a:xfrm>
              <a:off x="2764817" y="2346746"/>
              <a:ext cx="2802595" cy="283312"/>
            </a:xfrm>
            <a:prstGeom prst="rect">
              <a:avLst/>
            </a:prstGeom>
            <a:solidFill>
              <a:srgbClr val="374459"/>
            </a:solidFill>
          </p:spPr>
          <p:txBody>
            <a:bodyPr wrap="square" rtlCol="0">
              <a:spAutoFit/>
            </a:bodyPr>
            <a:lstStyle/>
            <a:p>
              <a:r>
                <a:rPr lang="en-US" altLang="zh-CN" b="1" dirty="0">
                  <a:solidFill>
                    <a:schemeClr val="bg1"/>
                  </a:solidFill>
                  <a:cs typeface="+mn-ea"/>
                  <a:sym typeface="+mn-lt"/>
                </a:rPr>
                <a:t>A.</a:t>
              </a:r>
              <a:r>
                <a:rPr lang="zh-CN" altLang="en-US" b="1" dirty="0">
                  <a:solidFill>
                    <a:schemeClr val="bg1"/>
                  </a:solidFill>
                  <a:cs typeface="+mn-ea"/>
                  <a:sym typeface="+mn-lt"/>
                </a:rPr>
                <a:t>肺量计检查</a:t>
              </a:r>
              <a:r>
                <a:rPr lang="en-US" altLang="zh-CN" b="1" dirty="0">
                  <a:solidFill>
                    <a:schemeClr val="bg1"/>
                  </a:solidFill>
                  <a:cs typeface="+mn-ea"/>
                  <a:sym typeface="+mn-lt"/>
                </a:rPr>
                <a:t>-</a:t>
              </a:r>
              <a:r>
                <a:rPr lang="zh-CN" altLang="en-US" b="1" dirty="0">
                  <a:solidFill>
                    <a:schemeClr val="bg1"/>
                  </a:solidFill>
                  <a:cs typeface="+mn-ea"/>
                  <a:sym typeface="+mn-lt"/>
                </a:rPr>
                <a:t>正常曲线</a:t>
              </a:r>
              <a:endParaRPr lang="zh-CN" altLang="en-US" b="1" dirty="0">
                <a:solidFill>
                  <a:schemeClr val="bg1"/>
                </a:solidFill>
                <a:cs typeface="+mn-ea"/>
                <a:sym typeface="+mn-lt"/>
              </a:endParaRPr>
            </a:p>
          </p:txBody>
        </p:sp>
        <p:sp>
          <p:nvSpPr>
            <p:cNvPr id="7" name="文本框 6"/>
            <p:cNvSpPr txBox="1"/>
            <p:nvPr>
              <p:custDataLst>
                <p:tags r:id="rId4"/>
              </p:custDataLst>
            </p:nvPr>
          </p:nvSpPr>
          <p:spPr>
            <a:xfrm>
              <a:off x="6638377" y="2313828"/>
              <a:ext cx="2718257" cy="283312"/>
            </a:xfrm>
            <a:prstGeom prst="rect">
              <a:avLst/>
            </a:prstGeom>
            <a:solidFill>
              <a:srgbClr val="374459"/>
            </a:solidFill>
          </p:spPr>
          <p:txBody>
            <a:bodyPr wrap="square" rtlCol="0">
              <a:spAutoFit/>
            </a:bodyPr>
            <a:lstStyle/>
            <a:p>
              <a:r>
                <a:rPr lang="en-US" altLang="zh-CN" b="1" dirty="0">
                  <a:solidFill>
                    <a:schemeClr val="bg1"/>
                  </a:solidFill>
                  <a:cs typeface="+mn-ea"/>
                  <a:sym typeface="+mn-lt"/>
                </a:rPr>
                <a:t>B.</a:t>
              </a:r>
              <a:r>
                <a:rPr lang="zh-CN" altLang="en-US" b="1" dirty="0">
                  <a:solidFill>
                    <a:schemeClr val="bg1"/>
                  </a:solidFill>
                  <a:cs typeface="+mn-ea"/>
                  <a:sym typeface="+mn-lt"/>
                </a:rPr>
                <a:t>肺量计检查</a:t>
              </a:r>
              <a:r>
                <a:rPr lang="en-US" altLang="zh-CN" b="1" dirty="0">
                  <a:solidFill>
                    <a:schemeClr val="bg1"/>
                  </a:solidFill>
                  <a:cs typeface="+mn-ea"/>
                  <a:sym typeface="+mn-lt"/>
                </a:rPr>
                <a:t>-</a:t>
              </a:r>
              <a:r>
                <a:rPr lang="zh-CN" altLang="en-US" b="1" dirty="0">
                  <a:solidFill>
                    <a:schemeClr val="bg1"/>
                  </a:solidFill>
                  <a:cs typeface="+mn-ea"/>
                  <a:sym typeface="+mn-lt"/>
                </a:rPr>
                <a:t>慢阻肺病</a:t>
              </a:r>
              <a:endParaRPr lang="zh-CN" altLang="en-US" b="1" dirty="0">
                <a:solidFill>
                  <a:schemeClr val="bg1"/>
                </a:solidFill>
                <a:cs typeface="+mn-ea"/>
                <a:sym typeface="+mn-lt"/>
              </a:endParaRPr>
            </a:p>
          </p:txBody>
        </p:sp>
        <p:sp>
          <p:nvSpPr>
            <p:cNvPr id="8" name="文本框 7"/>
            <p:cNvSpPr txBox="1"/>
            <p:nvPr>
              <p:custDataLst>
                <p:tags r:id="rId5"/>
              </p:custDataLst>
            </p:nvPr>
          </p:nvSpPr>
          <p:spPr>
            <a:xfrm>
              <a:off x="2313509" y="3322320"/>
              <a:ext cx="271381" cy="1168400"/>
            </a:xfrm>
            <a:prstGeom prst="rect">
              <a:avLst/>
            </a:prstGeom>
            <a:solidFill>
              <a:schemeClr val="bg1"/>
            </a:solidFill>
          </p:spPr>
          <p:txBody>
            <a:bodyPr vert="vert270" wrap="square" rtlCol="0">
              <a:spAutoFit/>
            </a:bodyPr>
            <a:lstStyle/>
            <a:p>
              <a:pPr algn="ctr"/>
              <a:r>
                <a:rPr lang="zh-CN" altLang="en-US" sz="1100">
                  <a:cs typeface="+mn-ea"/>
                  <a:sym typeface="+mn-lt"/>
                </a:rPr>
                <a:t>体积，</a:t>
              </a:r>
              <a:r>
                <a:rPr lang="en-US" altLang="zh-CN" sz="1100">
                  <a:cs typeface="+mn-ea"/>
                  <a:sym typeface="+mn-lt"/>
                </a:rPr>
                <a:t>L</a:t>
              </a:r>
              <a:endParaRPr lang="zh-CN" altLang="en-US" sz="1100">
                <a:cs typeface="+mn-ea"/>
                <a:sym typeface="+mn-lt"/>
              </a:endParaRPr>
            </a:p>
          </p:txBody>
        </p:sp>
        <p:sp>
          <p:nvSpPr>
            <p:cNvPr id="9" name="文本框 8"/>
            <p:cNvSpPr txBox="1"/>
            <p:nvPr>
              <p:custDataLst>
                <p:tags r:id="rId6"/>
              </p:custDataLst>
            </p:nvPr>
          </p:nvSpPr>
          <p:spPr>
            <a:xfrm>
              <a:off x="5919028" y="3098800"/>
              <a:ext cx="271381" cy="1282700"/>
            </a:xfrm>
            <a:prstGeom prst="rect">
              <a:avLst/>
            </a:prstGeom>
            <a:solidFill>
              <a:schemeClr val="bg1"/>
            </a:solidFill>
          </p:spPr>
          <p:txBody>
            <a:bodyPr vert="vert270" wrap="square" rtlCol="0">
              <a:spAutoFit/>
            </a:bodyPr>
            <a:lstStyle/>
            <a:p>
              <a:pPr algn="ctr"/>
              <a:r>
                <a:rPr lang="zh-CN" altLang="en-US" sz="1100">
                  <a:cs typeface="+mn-ea"/>
                  <a:sym typeface="+mn-lt"/>
                </a:rPr>
                <a:t>体积，</a:t>
              </a:r>
              <a:r>
                <a:rPr lang="en-US" altLang="zh-CN" sz="1100">
                  <a:cs typeface="+mn-ea"/>
                  <a:sym typeface="+mn-lt"/>
                </a:rPr>
                <a:t>L</a:t>
              </a:r>
              <a:endParaRPr lang="zh-CN" altLang="en-US" sz="1100">
                <a:cs typeface="+mn-ea"/>
                <a:sym typeface="+mn-lt"/>
              </a:endParaRPr>
            </a:p>
          </p:txBody>
        </p:sp>
        <p:sp>
          <p:nvSpPr>
            <p:cNvPr id="10" name="文本框 9"/>
            <p:cNvSpPr txBox="1"/>
            <p:nvPr>
              <p:custDataLst>
                <p:tags r:id="rId7"/>
              </p:custDataLst>
            </p:nvPr>
          </p:nvSpPr>
          <p:spPr>
            <a:xfrm>
              <a:off x="3418665" y="5159688"/>
              <a:ext cx="1143000" cy="200272"/>
            </a:xfrm>
            <a:prstGeom prst="rect">
              <a:avLst/>
            </a:prstGeom>
            <a:solidFill>
              <a:schemeClr val="bg1"/>
            </a:solidFill>
          </p:spPr>
          <p:txBody>
            <a:bodyPr wrap="square" rtlCol="0">
              <a:spAutoFit/>
            </a:bodyPr>
            <a:lstStyle/>
            <a:p>
              <a:pPr algn="ctr"/>
              <a:r>
                <a:rPr lang="zh-CN" altLang="en-US" sz="1100" dirty="0">
                  <a:cs typeface="+mn-ea"/>
                  <a:sym typeface="+mn-lt"/>
                </a:rPr>
                <a:t>时间，秒</a:t>
              </a:r>
              <a:endParaRPr lang="zh-CN" altLang="en-US" sz="1100" dirty="0">
                <a:cs typeface="+mn-ea"/>
                <a:sym typeface="+mn-lt"/>
              </a:endParaRPr>
            </a:p>
          </p:txBody>
        </p:sp>
        <p:sp>
          <p:nvSpPr>
            <p:cNvPr id="11" name="文本框 10"/>
            <p:cNvSpPr txBox="1"/>
            <p:nvPr>
              <p:custDataLst>
                <p:tags r:id="rId8"/>
              </p:custDataLst>
            </p:nvPr>
          </p:nvSpPr>
          <p:spPr>
            <a:xfrm>
              <a:off x="7184794" y="5159688"/>
              <a:ext cx="1143000" cy="200272"/>
            </a:xfrm>
            <a:prstGeom prst="rect">
              <a:avLst/>
            </a:prstGeom>
            <a:solidFill>
              <a:schemeClr val="bg1"/>
            </a:solidFill>
          </p:spPr>
          <p:txBody>
            <a:bodyPr wrap="square" rtlCol="0">
              <a:spAutoFit/>
            </a:bodyPr>
            <a:lstStyle/>
            <a:p>
              <a:pPr algn="ctr"/>
              <a:r>
                <a:rPr lang="zh-CN" altLang="en-US" sz="1100">
                  <a:cs typeface="+mn-ea"/>
                  <a:sym typeface="+mn-lt"/>
                </a:rPr>
                <a:t>时间，秒</a:t>
              </a:r>
              <a:endParaRPr lang="zh-CN" altLang="en-US" sz="1100">
                <a:cs typeface="+mn-ea"/>
                <a:sym typeface="+mn-lt"/>
              </a:endParaRPr>
            </a:p>
          </p:txBody>
        </p:sp>
      </p:grpSp>
      <p:sp>
        <p:nvSpPr>
          <p:cNvPr id="4" name="文本框 3"/>
          <p:cNvSpPr txBox="1"/>
          <p:nvPr>
            <p:custDataLst>
              <p:tags r:id="rId9"/>
            </p:custDataLst>
          </p:nvPr>
        </p:nvSpPr>
        <p:spPr>
          <a:xfrm>
            <a:off x="11087100" y="433705"/>
            <a:ext cx="969010" cy="368300"/>
          </a:xfrm>
          <a:prstGeom prst="rect">
            <a:avLst/>
          </a:prstGeom>
          <a:noFill/>
        </p:spPr>
        <p:txBody>
          <a:bodyPr wrap="square" rtlCol="0">
            <a:spAutoFit/>
          </a:bodyPr>
          <a:lstStyle/>
          <a:p>
            <a:pPr algn="r">
              <a:buClrTx/>
              <a:buSzTx/>
              <a:buFontTx/>
            </a:pPr>
            <a:r>
              <a:rPr lang="zh-CN" altLang="en-US" b="1">
                <a:solidFill>
                  <a:schemeClr val="bg1"/>
                </a:solidFill>
              </a:rPr>
              <a:t>图</a:t>
            </a:r>
            <a:r>
              <a:rPr lang="en-US" altLang="zh-CN" b="1">
                <a:solidFill>
                  <a:schemeClr val="bg1"/>
                </a:solidFill>
              </a:rPr>
              <a:t> 2.5</a:t>
            </a:r>
            <a:endParaRPr lang="en-US" altLang="zh-CN" b="1">
              <a:solidFill>
                <a:schemeClr val="bg1"/>
              </a:solidFill>
            </a:endParaRPr>
          </a:p>
        </p:txBody>
      </p:sp>
      <p:sp>
        <p:nvSpPr>
          <p:cNvPr id="13" name="Footer Placeholder 1"/>
          <p:cNvSpPr txBox="1"/>
          <p:nvPr/>
        </p:nvSpPr>
        <p:spPr>
          <a:xfrm>
            <a:off x="3027363" y="6551613"/>
            <a:ext cx="6137275"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000" dirty="0">
                <a:sym typeface="+mn-ea"/>
              </a:rPr>
              <a:t>© 2024, 2025 Global Initiative for Chronic Obstructive Lung Disease</a:t>
            </a:r>
            <a:endParaRPr lang="en-AU" sz="1000" dirty="0">
              <a:cs typeface="+mn-ea"/>
              <a:sym typeface="+mn-lt"/>
            </a:endParaRPr>
          </a:p>
        </p:txBody>
      </p:sp>
      <p:pic>
        <p:nvPicPr>
          <p:cNvPr id="14" name="Picture 6" descr="This slide shows two graphs - a spirometry normal trace and one with airflow obstruction&#10;"/>
          <p:cNvPicPr>
            <a:picLocks noChangeAspect="1"/>
          </p:cNvPicPr>
          <p:nvPr/>
        </p:nvPicPr>
        <p:blipFill rotWithShape="1">
          <a:blip r:embed="rId10"/>
          <a:srcRect/>
          <a:stretch>
            <a:fillRect/>
          </a:stretch>
        </p:blipFill>
        <p:spPr bwMode="auto">
          <a:xfrm>
            <a:off x="12191684" y="-146863"/>
            <a:ext cx="8314591" cy="6330035"/>
          </a:xfrm>
          <a:prstGeom prst="rect">
            <a:avLst/>
          </a:prstGeom>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normAutofit fontScale="90000"/>
          </a:bodyPr>
          <a:lstStyle/>
          <a:p>
            <a:r>
              <a:rPr lang="zh-CN" altLang="en-US">
                <a:highlight>
                  <a:srgbClr val="000000">
                    <a:alpha val="0"/>
                  </a:srgbClr>
                </a:highlight>
              </a:rPr>
              <a:t>吸入支气管舒张剂前</a:t>
            </a:r>
            <a:r>
              <a:rPr lang="en-US" altLang="zh-CN">
                <a:highlight>
                  <a:srgbClr val="000000">
                    <a:alpha val="0"/>
                  </a:srgbClr>
                </a:highlight>
              </a:rPr>
              <a:t>/</a:t>
            </a:r>
            <a:r>
              <a:rPr lang="zh-CN" altLang="en-US">
                <a:highlight>
                  <a:srgbClr val="000000">
                    <a:alpha val="0"/>
                  </a:srgbClr>
                </a:highlight>
              </a:rPr>
              <a:t>后的肺量计检查</a:t>
            </a:r>
            <a:endParaRPr lang="zh-CN" altLang="en-US">
              <a:highlight>
                <a:srgbClr val="000000">
                  <a:alpha val="0"/>
                </a:srgbClr>
              </a:highlight>
            </a:endParaRPr>
          </a:p>
        </p:txBody>
      </p:sp>
      <p:sp>
        <p:nvSpPr>
          <p:cNvPr id="4" name="文本框 3"/>
          <p:cNvSpPr txBox="1"/>
          <p:nvPr>
            <p:custDataLst>
              <p:tags r:id="rId1"/>
            </p:custDataLst>
          </p:nvPr>
        </p:nvSpPr>
        <p:spPr>
          <a:xfrm>
            <a:off x="11087100" y="433705"/>
            <a:ext cx="969010" cy="368300"/>
          </a:xfrm>
          <a:prstGeom prst="rect">
            <a:avLst/>
          </a:prstGeom>
          <a:noFill/>
        </p:spPr>
        <p:txBody>
          <a:bodyPr wrap="square" rtlCol="0">
            <a:spAutoFit/>
          </a:bodyPr>
          <a:lstStyle/>
          <a:p>
            <a:pPr algn="r">
              <a:buClrTx/>
              <a:buSzTx/>
              <a:buFontTx/>
            </a:pPr>
            <a:r>
              <a:rPr lang="zh-CN" altLang="en-US" b="1">
                <a:solidFill>
                  <a:schemeClr val="bg1"/>
                </a:solidFill>
                <a:highlight>
                  <a:srgbClr val="000000">
                    <a:alpha val="0"/>
                  </a:srgbClr>
                </a:highlight>
              </a:rPr>
              <a:t>图</a:t>
            </a:r>
            <a:r>
              <a:rPr lang="en-US" altLang="zh-CN" b="1">
                <a:solidFill>
                  <a:schemeClr val="bg1"/>
                </a:solidFill>
                <a:highlight>
                  <a:srgbClr val="000000">
                    <a:alpha val="0"/>
                  </a:srgbClr>
                </a:highlight>
              </a:rPr>
              <a:t> 2.6</a:t>
            </a:r>
            <a:endParaRPr lang="en-US" altLang="zh-CN" b="1">
              <a:solidFill>
                <a:schemeClr val="bg1"/>
              </a:solidFill>
              <a:highlight>
                <a:srgbClr val="000000">
                  <a:alpha val="0"/>
                </a:srgbClr>
              </a:highlight>
            </a:endParaRPr>
          </a:p>
        </p:txBody>
      </p:sp>
      <p:sp>
        <p:nvSpPr>
          <p:cNvPr id="5" name="Footer Placeholder 1"/>
          <p:cNvSpPr txBox="1"/>
          <p:nvPr/>
        </p:nvSpPr>
        <p:spPr>
          <a:xfrm>
            <a:off x="3027363" y="6551613"/>
            <a:ext cx="6137275"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000" dirty="0">
                <a:sym typeface="+mn-ea"/>
              </a:rPr>
              <a:t>© 2024, 2025 Global Initiative for Chronic Obstructive Lung Disease</a:t>
            </a:r>
            <a:endParaRPr lang="en-AU" sz="1000" dirty="0">
              <a:cs typeface="+mn-ea"/>
              <a:sym typeface="+mn-lt"/>
            </a:endParaRPr>
          </a:p>
        </p:txBody>
      </p:sp>
      <p:grpSp>
        <p:nvGrpSpPr>
          <p:cNvPr id="6" name="组合 5"/>
          <p:cNvGrpSpPr/>
          <p:nvPr/>
        </p:nvGrpSpPr>
        <p:grpSpPr>
          <a:xfrm>
            <a:off x="3037840" y="1064895"/>
            <a:ext cx="5689600" cy="5460365"/>
            <a:chOff x="4784" y="1677"/>
            <a:chExt cx="8960" cy="8599"/>
          </a:xfrm>
        </p:grpSpPr>
        <p:pic>
          <p:nvPicPr>
            <p:cNvPr id="11" name="Picture 10" descr="This slide shows Figure 2.6 from the GOLD 2025 report. This Figure is a flowchart with an algorithm for measuring pre and post bronchodilator spirometry. Firstly, pre-bronchodilator FEV1/FVC is measured - if it is greater than or equal to 0.7 then the patient does not have COPD. If it is less than 0.7 then post-bronchodilator FEV1/FVC should be measured. If it is also less than 0.7 COPD is confirmed. "/>
            <p:cNvPicPr>
              <a:picLocks noChangeAspect="1"/>
            </p:cNvPicPr>
            <p:nvPr/>
          </p:nvPicPr>
          <p:blipFill rotWithShape="1">
            <a:blip r:embed="rId2"/>
            <a:srcRect/>
            <a:stretch>
              <a:fillRect/>
            </a:stretch>
          </p:blipFill>
          <p:spPr bwMode="auto">
            <a:xfrm>
              <a:off x="4784" y="1677"/>
              <a:ext cx="8960" cy="8599"/>
            </a:xfrm>
            <a:prstGeom prst="rect">
              <a:avLst/>
            </a:prstGeom>
            <a:ln>
              <a:noFill/>
            </a:ln>
          </p:spPr>
        </p:pic>
        <p:grpSp>
          <p:nvGrpSpPr>
            <p:cNvPr id="38" name="组合 37"/>
            <p:cNvGrpSpPr/>
            <p:nvPr/>
          </p:nvGrpSpPr>
          <p:grpSpPr>
            <a:xfrm>
              <a:off x="5011" y="1913"/>
              <a:ext cx="8573" cy="8172"/>
              <a:chOff x="5073" y="1540"/>
              <a:chExt cx="13799" cy="9260"/>
            </a:xfrm>
          </p:grpSpPr>
          <p:sp>
            <p:nvSpPr>
              <p:cNvPr id="20" name="圆角矩形 19"/>
              <p:cNvSpPr/>
              <p:nvPr/>
            </p:nvSpPr>
            <p:spPr>
              <a:xfrm>
                <a:off x="8788" y="1540"/>
                <a:ext cx="5931" cy="1152"/>
              </a:xfrm>
              <a:prstGeom prst="roundRect">
                <a:avLst/>
              </a:prstGeom>
              <a:solidFill>
                <a:srgbClr val="374459"/>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lnSpc>
                    <a:spcPct val="120000"/>
                  </a:lnSpc>
                </a:pPr>
                <a:r>
                  <a:rPr lang="zh-CN" altLang="en-US" sz="1400" dirty="0">
                    <a:highlight>
                      <a:srgbClr val="000000">
                        <a:alpha val="0"/>
                      </a:srgbClr>
                    </a:highlight>
                    <a:latin typeface="微软雅黑" panose="020B0503020204020204" pitchFamily="34" charset="-122"/>
                    <a:ea typeface="微软雅黑" panose="020B0503020204020204" pitchFamily="34" charset="-122"/>
                    <a:cs typeface="微软雅黑" panose="020B0503020204020204" pitchFamily="34" charset="-122"/>
                  </a:rPr>
                  <a:t>测量吸入支气管舒张剂前</a:t>
                </a:r>
                <a:r>
                  <a:rPr lang="en-US" altLang="zh-CN" sz="1400" dirty="0">
                    <a:highlight>
                      <a:srgbClr val="000000">
                        <a:alpha val="0"/>
                      </a:srgbClr>
                    </a:highlight>
                    <a:latin typeface="微软雅黑" panose="020B0503020204020204" pitchFamily="34" charset="-122"/>
                    <a:ea typeface="微软雅黑" panose="020B0503020204020204" pitchFamily="34" charset="-122"/>
                    <a:cs typeface="微软雅黑" panose="020B0503020204020204" pitchFamily="34" charset="-122"/>
                  </a:rPr>
                  <a:t>FEV</a:t>
                </a:r>
                <a:r>
                  <a:rPr lang="en-US" altLang="zh-CN" sz="1400" baseline="-25000" dirty="0">
                    <a:highlight>
                      <a:srgbClr val="000000">
                        <a:alpha val="0"/>
                      </a:srgbClr>
                    </a:highlight>
                    <a:latin typeface="微软雅黑" panose="020B0503020204020204" pitchFamily="34" charset="-122"/>
                    <a:ea typeface="微软雅黑" panose="020B0503020204020204" pitchFamily="34" charset="-122"/>
                    <a:cs typeface="微软雅黑" panose="020B0503020204020204" pitchFamily="34" charset="-122"/>
                  </a:rPr>
                  <a:t>1</a:t>
                </a:r>
                <a:r>
                  <a:rPr lang="en-US" altLang="zh-CN" sz="1400" dirty="0">
                    <a:highlight>
                      <a:srgbClr val="000000">
                        <a:alpha val="0"/>
                      </a:srgbClr>
                    </a:highlight>
                    <a:latin typeface="微软雅黑" panose="020B0503020204020204" pitchFamily="34" charset="-122"/>
                    <a:ea typeface="微软雅黑" panose="020B0503020204020204" pitchFamily="34" charset="-122"/>
                    <a:cs typeface="微软雅黑" panose="020B0503020204020204" pitchFamily="34" charset="-122"/>
                  </a:rPr>
                  <a:t>/FVC</a:t>
                </a:r>
                <a:endParaRPr lang="en-US" altLang="zh-CN" sz="1400" dirty="0">
                  <a:highlight>
                    <a:srgbClr val="000000">
                      <a:alpha val="0"/>
                    </a:srgbClr>
                  </a:highlight>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1" name="圆角矩形 20"/>
              <p:cNvSpPr/>
              <p:nvPr/>
            </p:nvSpPr>
            <p:spPr>
              <a:xfrm>
                <a:off x="6438" y="3213"/>
                <a:ext cx="2833" cy="1084"/>
              </a:xfrm>
              <a:prstGeom prst="roundRect">
                <a:avLst/>
              </a:prstGeom>
              <a:solidFill>
                <a:srgbClr val="FBEED6"/>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lnSpc>
                    <a:spcPct val="110000"/>
                  </a:lnSpc>
                </a:pPr>
                <a:r>
                  <a:rPr lang="en-US" altLang="zh-CN" sz="1400">
                    <a:solidFill>
                      <a:schemeClr val="tx1">
                        <a:lumMod val="75000"/>
                        <a:lumOff val="25000"/>
                      </a:schemeClr>
                    </a:solidFill>
                    <a:highlight>
                      <a:srgbClr val="000000">
                        <a:alpha val="0"/>
                      </a:srgbClr>
                    </a:highlight>
                    <a:latin typeface="微软雅黑" panose="020B0503020204020204" pitchFamily="34" charset="-122"/>
                    <a:ea typeface="微软雅黑" panose="020B0503020204020204" pitchFamily="34" charset="-122"/>
                    <a:cs typeface="微软雅黑" panose="020B0503020204020204" pitchFamily="34" charset="-122"/>
                  </a:rPr>
                  <a:t>FEV</a:t>
                </a:r>
                <a:r>
                  <a:rPr lang="en-US" altLang="zh-CN" sz="1400" baseline="-25000">
                    <a:solidFill>
                      <a:schemeClr val="tx1">
                        <a:lumMod val="75000"/>
                        <a:lumOff val="25000"/>
                      </a:schemeClr>
                    </a:solidFill>
                    <a:highlight>
                      <a:srgbClr val="000000">
                        <a:alpha val="0"/>
                      </a:srgbClr>
                    </a:highlight>
                    <a:latin typeface="微软雅黑" panose="020B0503020204020204" pitchFamily="34" charset="-122"/>
                    <a:ea typeface="微软雅黑" panose="020B0503020204020204" pitchFamily="34" charset="-122"/>
                    <a:cs typeface="微软雅黑" panose="020B0503020204020204" pitchFamily="34" charset="-122"/>
                  </a:rPr>
                  <a:t>1</a:t>
                </a:r>
                <a:r>
                  <a:rPr lang="en-US" altLang="zh-CN" sz="1400">
                    <a:solidFill>
                      <a:schemeClr val="tx1">
                        <a:lumMod val="75000"/>
                        <a:lumOff val="25000"/>
                      </a:schemeClr>
                    </a:solidFill>
                    <a:highlight>
                      <a:srgbClr val="000000">
                        <a:alpha val="0"/>
                      </a:srgbClr>
                    </a:highlight>
                    <a:latin typeface="微软雅黑" panose="020B0503020204020204" pitchFamily="34" charset="-122"/>
                    <a:ea typeface="微软雅黑" panose="020B0503020204020204" pitchFamily="34" charset="-122"/>
                    <a:cs typeface="微软雅黑" panose="020B0503020204020204" pitchFamily="34" charset="-122"/>
                  </a:rPr>
                  <a:t>/FVC ≥ 0.7</a:t>
                </a:r>
                <a:endParaRPr lang="en-US" altLang="zh-CN" sz="1400">
                  <a:solidFill>
                    <a:schemeClr val="tx1">
                      <a:lumMod val="75000"/>
                      <a:lumOff val="25000"/>
                    </a:schemeClr>
                  </a:solidFill>
                  <a:highlight>
                    <a:srgbClr val="000000">
                      <a:alpha val="0"/>
                    </a:srgbClr>
                  </a:highlight>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2" name="圆角矩形 21"/>
              <p:cNvSpPr/>
              <p:nvPr/>
            </p:nvSpPr>
            <p:spPr>
              <a:xfrm>
                <a:off x="6636" y="5319"/>
                <a:ext cx="2352" cy="1152"/>
              </a:xfrm>
              <a:prstGeom prst="roundRect">
                <a:avLst/>
              </a:prstGeom>
              <a:solidFill>
                <a:srgbClr val="FBEED6"/>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zh-CN" altLang="en-US" sz="1400">
                    <a:solidFill>
                      <a:schemeClr val="tx1">
                        <a:lumMod val="75000"/>
                        <a:lumOff val="25000"/>
                      </a:schemeClr>
                    </a:solidFill>
                    <a:highlight>
                      <a:srgbClr val="000000">
                        <a:alpha val="0"/>
                      </a:srgbClr>
                    </a:highlight>
                    <a:latin typeface="微软雅黑" panose="020B0503020204020204" pitchFamily="34" charset="-122"/>
                    <a:ea typeface="微软雅黑" panose="020B0503020204020204" pitchFamily="34" charset="-122"/>
                    <a:cs typeface="微软雅黑" panose="020B0503020204020204" pitchFamily="34" charset="-122"/>
                  </a:rPr>
                  <a:t>非慢阻肺病</a:t>
                </a:r>
                <a:endParaRPr lang="zh-CN" altLang="en-US" sz="1400">
                  <a:solidFill>
                    <a:schemeClr val="tx1">
                      <a:lumMod val="75000"/>
                      <a:lumOff val="25000"/>
                    </a:schemeClr>
                  </a:solidFill>
                  <a:highlight>
                    <a:srgbClr val="000000">
                      <a:alpha val="0"/>
                    </a:srgbClr>
                  </a:highlight>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3" name="圆角矩形 22"/>
              <p:cNvSpPr/>
              <p:nvPr/>
            </p:nvSpPr>
            <p:spPr>
              <a:xfrm>
                <a:off x="5073" y="7493"/>
                <a:ext cx="5591" cy="1340"/>
              </a:xfrm>
              <a:prstGeom prst="roundRect">
                <a:avLst/>
              </a:prstGeom>
              <a:solidFill>
                <a:srgbClr val="D2D1D6"/>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zh-CN" altLang="en-US" sz="1200" dirty="0">
                    <a:solidFill>
                      <a:schemeClr val="tx1">
                        <a:lumMod val="75000"/>
                        <a:lumOff val="25000"/>
                      </a:schemeClr>
                    </a:solidFill>
                    <a:highlight>
                      <a:srgbClr val="000000">
                        <a:alpha val="0"/>
                      </a:srgbClr>
                    </a:highlight>
                    <a:latin typeface="微软雅黑" panose="020B0503020204020204" pitchFamily="34" charset="-122"/>
                    <a:ea typeface="微软雅黑" panose="020B0503020204020204" pitchFamily="34" charset="-122"/>
                    <a:cs typeface="微软雅黑" panose="020B0503020204020204" pitchFamily="34" charset="-122"/>
                  </a:rPr>
                  <a:t>如</a:t>
                </a:r>
                <a:r>
                  <a:rPr lang="zh-CN" altLang="en-US" sz="1200" b="1" dirty="0">
                    <a:solidFill>
                      <a:schemeClr val="tx1">
                        <a:lumMod val="75000"/>
                        <a:lumOff val="25000"/>
                      </a:schemeClr>
                    </a:solidFill>
                    <a:highlight>
                      <a:srgbClr val="000000">
                        <a:alpha val="0"/>
                      </a:srgbClr>
                    </a:highlight>
                    <a:latin typeface="微软雅黑" panose="020B0503020204020204" pitchFamily="34" charset="-122"/>
                    <a:ea typeface="微软雅黑" panose="020B0503020204020204" pitchFamily="34" charset="-122"/>
                    <a:cs typeface="微软雅黑" panose="020B0503020204020204" pitchFamily="34" charset="-122"/>
                  </a:rPr>
                  <a:t>怀疑存在容积反应</a:t>
                </a:r>
                <a:r>
                  <a:rPr lang="zh-CN" altLang="en-US" sz="1200" dirty="0">
                    <a:solidFill>
                      <a:schemeClr val="tx1">
                        <a:lumMod val="75000"/>
                        <a:lumOff val="25000"/>
                      </a:schemeClr>
                    </a:solidFill>
                    <a:highlight>
                      <a:srgbClr val="000000">
                        <a:alpha val="0"/>
                      </a:srgbClr>
                    </a:highlight>
                    <a:latin typeface="微软雅黑" panose="020B0503020204020204" pitchFamily="34" charset="-122"/>
                    <a:ea typeface="微软雅黑" panose="020B0503020204020204" pitchFamily="34" charset="-122"/>
                    <a:cs typeface="微软雅黑" panose="020B0503020204020204" pitchFamily="34" charset="-122"/>
                  </a:rPr>
                  <a:t>（如低</a:t>
                </a:r>
                <a:r>
                  <a:rPr lang="en-US" altLang="zh-CN" sz="1200" dirty="0">
                    <a:solidFill>
                      <a:schemeClr val="tx1">
                        <a:lumMod val="75000"/>
                        <a:lumOff val="25000"/>
                      </a:schemeClr>
                    </a:solidFill>
                    <a:highlight>
                      <a:srgbClr val="000000">
                        <a:alpha val="0"/>
                      </a:srgbClr>
                    </a:highlight>
                    <a:latin typeface="微软雅黑" panose="020B0503020204020204" pitchFamily="34" charset="-122"/>
                    <a:ea typeface="微软雅黑" panose="020B0503020204020204" pitchFamily="34" charset="-122"/>
                    <a:cs typeface="微软雅黑" panose="020B0503020204020204" pitchFamily="34" charset="-122"/>
                  </a:rPr>
                  <a:t>FEV</a:t>
                </a:r>
                <a:r>
                  <a:rPr lang="en-US" altLang="zh-CN" sz="1200" baseline="-25000" dirty="0">
                    <a:solidFill>
                      <a:schemeClr val="tx1">
                        <a:lumMod val="75000"/>
                        <a:lumOff val="25000"/>
                      </a:schemeClr>
                    </a:solidFill>
                    <a:highlight>
                      <a:srgbClr val="000000">
                        <a:alpha val="0"/>
                      </a:srgbClr>
                    </a:highlight>
                    <a:latin typeface="微软雅黑" panose="020B0503020204020204" pitchFamily="34" charset="-122"/>
                    <a:ea typeface="微软雅黑" panose="020B0503020204020204" pitchFamily="34" charset="-122"/>
                    <a:cs typeface="微软雅黑" panose="020B0503020204020204" pitchFamily="34" charset="-122"/>
                  </a:rPr>
                  <a:t>1</a:t>
                </a:r>
                <a:r>
                  <a:rPr lang="zh-CN" altLang="en-US" sz="1200" dirty="0">
                    <a:solidFill>
                      <a:schemeClr val="tx1">
                        <a:lumMod val="75000"/>
                        <a:lumOff val="25000"/>
                      </a:schemeClr>
                    </a:solidFill>
                    <a:highlight>
                      <a:srgbClr val="000000">
                        <a:alpha val="0"/>
                      </a:srgbClr>
                    </a:highlight>
                    <a:latin typeface="微软雅黑" panose="020B0503020204020204" pitchFamily="34" charset="-122"/>
                    <a:ea typeface="微软雅黑" panose="020B0503020204020204" pitchFamily="34" charset="-122"/>
                    <a:cs typeface="微软雅黑" panose="020B0503020204020204" pitchFamily="34" charset="-122"/>
                  </a:rPr>
                  <a:t>或多症状），则测量吸入支气管舒张剂后</a:t>
                </a:r>
                <a:r>
                  <a:rPr lang="en-US" altLang="zh-CN" sz="1200" dirty="0">
                    <a:solidFill>
                      <a:schemeClr val="tx1">
                        <a:lumMod val="75000"/>
                        <a:lumOff val="25000"/>
                      </a:schemeClr>
                    </a:solidFill>
                    <a:highlight>
                      <a:srgbClr val="000000">
                        <a:alpha val="0"/>
                      </a:srgbClr>
                    </a:highlight>
                    <a:latin typeface="微软雅黑" panose="020B0503020204020204" pitchFamily="34" charset="-122"/>
                    <a:ea typeface="微软雅黑" panose="020B0503020204020204" pitchFamily="34" charset="-122"/>
                    <a:cs typeface="微软雅黑" panose="020B0503020204020204" pitchFamily="34" charset="-122"/>
                  </a:rPr>
                  <a:t>FEV</a:t>
                </a:r>
                <a:r>
                  <a:rPr lang="en-US" altLang="zh-CN" sz="1200" baseline="-25000" dirty="0">
                    <a:solidFill>
                      <a:schemeClr val="tx1">
                        <a:lumMod val="75000"/>
                        <a:lumOff val="25000"/>
                      </a:schemeClr>
                    </a:solidFill>
                    <a:highlight>
                      <a:srgbClr val="000000">
                        <a:alpha val="0"/>
                      </a:srgbClr>
                    </a:highlight>
                    <a:latin typeface="微软雅黑" panose="020B0503020204020204" pitchFamily="34" charset="-122"/>
                    <a:ea typeface="微软雅黑" panose="020B0503020204020204" pitchFamily="34" charset="-122"/>
                    <a:cs typeface="微软雅黑" panose="020B0503020204020204" pitchFamily="34" charset="-122"/>
                  </a:rPr>
                  <a:t>1</a:t>
                </a:r>
                <a:r>
                  <a:rPr lang="en-US" altLang="zh-CN" sz="1200" dirty="0">
                    <a:solidFill>
                      <a:schemeClr val="tx1">
                        <a:lumMod val="75000"/>
                        <a:lumOff val="25000"/>
                      </a:schemeClr>
                    </a:solidFill>
                    <a:highlight>
                      <a:srgbClr val="000000">
                        <a:alpha val="0"/>
                      </a:srgbClr>
                    </a:highlight>
                    <a:latin typeface="微软雅黑" panose="020B0503020204020204" pitchFamily="34" charset="-122"/>
                    <a:ea typeface="微软雅黑" panose="020B0503020204020204" pitchFamily="34" charset="-122"/>
                    <a:cs typeface="微软雅黑" panose="020B0503020204020204" pitchFamily="34" charset="-122"/>
                  </a:rPr>
                  <a:t>/FVC</a:t>
                </a:r>
                <a:endParaRPr lang="en-US" altLang="zh-CN" sz="1200" dirty="0">
                  <a:solidFill>
                    <a:schemeClr val="tx1">
                      <a:lumMod val="75000"/>
                      <a:lumOff val="25000"/>
                    </a:schemeClr>
                  </a:solidFill>
                  <a:highlight>
                    <a:srgbClr val="000000">
                      <a:alpha val="0"/>
                    </a:srgbClr>
                  </a:highlight>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4" name="圆角矩形 23"/>
              <p:cNvSpPr/>
              <p:nvPr/>
            </p:nvSpPr>
            <p:spPr>
              <a:xfrm>
                <a:off x="14237" y="3281"/>
                <a:ext cx="2865" cy="972"/>
              </a:xfrm>
              <a:prstGeom prst="roundRect">
                <a:avLst/>
              </a:prstGeom>
              <a:solidFill>
                <a:srgbClr val="FBEED6"/>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lnSpc>
                    <a:spcPct val="110000"/>
                  </a:lnSpc>
                </a:pPr>
                <a:r>
                  <a:rPr lang="en-US" altLang="zh-CN" sz="1400">
                    <a:solidFill>
                      <a:schemeClr val="tx1">
                        <a:lumMod val="75000"/>
                        <a:lumOff val="25000"/>
                      </a:schemeClr>
                    </a:solidFill>
                    <a:highlight>
                      <a:srgbClr val="000000">
                        <a:alpha val="0"/>
                      </a:srgbClr>
                    </a:highlight>
                    <a:latin typeface="微软雅黑" panose="020B0503020204020204" pitchFamily="34" charset="-122"/>
                    <a:ea typeface="微软雅黑" panose="020B0503020204020204" pitchFamily="34" charset="-122"/>
                    <a:cs typeface="微软雅黑" panose="020B0503020204020204" pitchFamily="34" charset="-122"/>
                  </a:rPr>
                  <a:t>FEV</a:t>
                </a:r>
                <a:r>
                  <a:rPr lang="en-US" altLang="zh-CN" sz="1400" baseline="-25000">
                    <a:solidFill>
                      <a:schemeClr val="tx1">
                        <a:lumMod val="75000"/>
                        <a:lumOff val="25000"/>
                      </a:schemeClr>
                    </a:solidFill>
                    <a:highlight>
                      <a:srgbClr val="000000">
                        <a:alpha val="0"/>
                      </a:srgbClr>
                    </a:highlight>
                    <a:latin typeface="微软雅黑" panose="020B0503020204020204" pitchFamily="34" charset="-122"/>
                    <a:ea typeface="微软雅黑" panose="020B0503020204020204" pitchFamily="34" charset="-122"/>
                    <a:cs typeface="微软雅黑" panose="020B0503020204020204" pitchFamily="34" charset="-122"/>
                  </a:rPr>
                  <a:t>1</a:t>
                </a:r>
                <a:r>
                  <a:rPr lang="en-US" altLang="zh-CN" sz="1400">
                    <a:solidFill>
                      <a:schemeClr val="tx1">
                        <a:lumMod val="75000"/>
                        <a:lumOff val="25000"/>
                      </a:schemeClr>
                    </a:solidFill>
                    <a:highlight>
                      <a:srgbClr val="000000">
                        <a:alpha val="0"/>
                      </a:srgbClr>
                    </a:highlight>
                    <a:latin typeface="微软雅黑" panose="020B0503020204020204" pitchFamily="34" charset="-122"/>
                    <a:ea typeface="微软雅黑" panose="020B0503020204020204" pitchFamily="34" charset="-122"/>
                    <a:cs typeface="微软雅黑" panose="020B0503020204020204" pitchFamily="34" charset="-122"/>
                  </a:rPr>
                  <a:t>/FVC </a:t>
                </a:r>
                <a:r>
                  <a:rPr lang="zh-CN" altLang="en-US" sz="1400">
                    <a:solidFill>
                      <a:schemeClr val="tx1">
                        <a:lumMod val="75000"/>
                        <a:lumOff val="25000"/>
                      </a:schemeClr>
                    </a:solidFill>
                    <a:highlight>
                      <a:srgbClr val="000000">
                        <a:alpha val="0"/>
                      </a:srgbClr>
                    </a:highlight>
                    <a:latin typeface="微软雅黑" panose="020B0503020204020204" pitchFamily="34" charset="-122"/>
                    <a:ea typeface="微软雅黑" panose="020B0503020204020204" pitchFamily="34" charset="-122"/>
                    <a:cs typeface="微软雅黑" panose="020B0503020204020204" pitchFamily="34" charset="-122"/>
                  </a:rPr>
                  <a:t>＜</a:t>
                </a:r>
                <a:r>
                  <a:rPr lang="en-US" altLang="zh-CN" sz="1400">
                    <a:solidFill>
                      <a:schemeClr val="tx1">
                        <a:lumMod val="75000"/>
                        <a:lumOff val="25000"/>
                      </a:schemeClr>
                    </a:solidFill>
                    <a:highlight>
                      <a:srgbClr val="000000">
                        <a:alpha val="0"/>
                      </a:srgbClr>
                    </a:highlight>
                    <a:latin typeface="微软雅黑" panose="020B0503020204020204" pitchFamily="34" charset="-122"/>
                    <a:ea typeface="微软雅黑" panose="020B0503020204020204" pitchFamily="34" charset="-122"/>
                    <a:cs typeface="微软雅黑" panose="020B0503020204020204" pitchFamily="34" charset="-122"/>
                  </a:rPr>
                  <a:t> 0.7</a:t>
                </a:r>
                <a:endParaRPr lang="en-US" altLang="zh-CN" sz="1400">
                  <a:solidFill>
                    <a:schemeClr val="tx1">
                      <a:lumMod val="75000"/>
                      <a:lumOff val="25000"/>
                    </a:schemeClr>
                  </a:solidFill>
                  <a:highlight>
                    <a:srgbClr val="000000">
                      <a:alpha val="0"/>
                    </a:srgbClr>
                  </a:highlight>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5" name="圆角矩形 24"/>
              <p:cNvSpPr/>
              <p:nvPr/>
            </p:nvSpPr>
            <p:spPr>
              <a:xfrm>
                <a:off x="12675" y="5291"/>
                <a:ext cx="5955" cy="1152"/>
              </a:xfrm>
              <a:prstGeom prst="roundRect">
                <a:avLst/>
              </a:prstGeom>
              <a:solidFill>
                <a:srgbClr val="374459"/>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lnSpc>
                    <a:spcPct val="120000"/>
                  </a:lnSpc>
                </a:pPr>
                <a:r>
                  <a:rPr lang="zh-CN" altLang="en-US" sz="1400" dirty="0">
                    <a:highlight>
                      <a:srgbClr val="000000">
                        <a:alpha val="0"/>
                      </a:srgbClr>
                    </a:highlight>
                    <a:latin typeface="微软雅黑" panose="020B0503020204020204" pitchFamily="34" charset="-122"/>
                    <a:ea typeface="微软雅黑" panose="020B0503020204020204" pitchFamily="34" charset="-122"/>
                    <a:cs typeface="微软雅黑" panose="020B0503020204020204" pitchFamily="34" charset="-122"/>
                  </a:rPr>
                  <a:t>测量吸入支气管舒张剂后</a:t>
                </a:r>
                <a:r>
                  <a:rPr lang="en-US" altLang="zh-CN" sz="1400" dirty="0">
                    <a:highlight>
                      <a:srgbClr val="000000">
                        <a:alpha val="0"/>
                      </a:srgbClr>
                    </a:highlight>
                    <a:latin typeface="微软雅黑" panose="020B0503020204020204" pitchFamily="34" charset="-122"/>
                    <a:ea typeface="微软雅黑" panose="020B0503020204020204" pitchFamily="34" charset="-122"/>
                    <a:cs typeface="微软雅黑" panose="020B0503020204020204" pitchFamily="34" charset="-122"/>
                  </a:rPr>
                  <a:t>FEV</a:t>
                </a:r>
                <a:r>
                  <a:rPr lang="en-US" altLang="zh-CN" sz="1400" baseline="-25000" dirty="0">
                    <a:highlight>
                      <a:srgbClr val="000000">
                        <a:alpha val="0"/>
                      </a:srgbClr>
                    </a:highlight>
                    <a:latin typeface="微软雅黑" panose="020B0503020204020204" pitchFamily="34" charset="-122"/>
                    <a:ea typeface="微软雅黑" panose="020B0503020204020204" pitchFamily="34" charset="-122"/>
                    <a:cs typeface="微软雅黑" panose="020B0503020204020204" pitchFamily="34" charset="-122"/>
                  </a:rPr>
                  <a:t>1</a:t>
                </a:r>
                <a:r>
                  <a:rPr lang="en-US" altLang="zh-CN" sz="1400" dirty="0">
                    <a:highlight>
                      <a:srgbClr val="000000">
                        <a:alpha val="0"/>
                      </a:srgbClr>
                    </a:highlight>
                    <a:latin typeface="微软雅黑" panose="020B0503020204020204" pitchFamily="34" charset="-122"/>
                    <a:ea typeface="微软雅黑" panose="020B0503020204020204" pitchFamily="34" charset="-122"/>
                    <a:cs typeface="微软雅黑" panose="020B0503020204020204" pitchFamily="34" charset="-122"/>
                  </a:rPr>
                  <a:t>/FVC</a:t>
                </a:r>
                <a:endParaRPr lang="en-US" altLang="zh-CN" sz="1400" dirty="0">
                  <a:highlight>
                    <a:srgbClr val="000000">
                      <a:alpha val="0"/>
                    </a:srgbClr>
                  </a:highlight>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6" name="圆角矩形 25"/>
              <p:cNvSpPr/>
              <p:nvPr/>
            </p:nvSpPr>
            <p:spPr>
              <a:xfrm>
                <a:off x="12675" y="7766"/>
                <a:ext cx="2768" cy="1058"/>
              </a:xfrm>
              <a:prstGeom prst="roundRect">
                <a:avLst/>
              </a:prstGeom>
              <a:solidFill>
                <a:srgbClr val="FBEED6"/>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en-US" altLang="zh-CN" sz="1400">
                    <a:solidFill>
                      <a:schemeClr val="tx1">
                        <a:lumMod val="75000"/>
                        <a:lumOff val="25000"/>
                      </a:schemeClr>
                    </a:solidFill>
                    <a:highlight>
                      <a:srgbClr val="000000">
                        <a:alpha val="0"/>
                      </a:srgbClr>
                    </a:highlight>
                    <a:latin typeface="微软雅黑" panose="020B0503020204020204" pitchFamily="34" charset="-122"/>
                    <a:ea typeface="微软雅黑" panose="020B0503020204020204" pitchFamily="34" charset="-122"/>
                    <a:cs typeface="微软雅黑" panose="020B0503020204020204" pitchFamily="34" charset="-122"/>
                  </a:rPr>
                  <a:t>FEV</a:t>
                </a:r>
                <a:r>
                  <a:rPr lang="en-US" altLang="zh-CN" sz="1400" baseline="-25000">
                    <a:solidFill>
                      <a:schemeClr val="tx1">
                        <a:lumMod val="75000"/>
                        <a:lumOff val="25000"/>
                      </a:schemeClr>
                    </a:solidFill>
                    <a:highlight>
                      <a:srgbClr val="000000">
                        <a:alpha val="0"/>
                      </a:srgbClr>
                    </a:highlight>
                    <a:latin typeface="微软雅黑" panose="020B0503020204020204" pitchFamily="34" charset="-122"/>
                    <a:ea typeface="微软雅黑" panose="020B0503020204020204" pitchFamily="34" charset="-122"/>
                    <a:cs typeface="微软雅黑" panose="020B0503020204020204" pitchFamily="34" charset="-122"/>
                  </a:rPr>
                  <a:t>1</a:t>
                </a:r>
                <a:r>
                  <a:rPr lang="en-US" altLang="zh-CN" sz="1400">
                    <a:solidFill>
                      <a:schemeClr val="tx1">
                        <a:lumMod val="75000"/>
                        <a:lumOff val="25000"/>
                      </a:schemeClr>
                    </a:solidFill>
                    <a:highlight>
                      <a:srgbClr val="000000">
                        <a:alpha val="0"/>
                      </a:srgbClr>
                    </a:highlight>
                    <a:latin typeface="微软雅黑" panose="020B0503020204020204" pitchFamily="34" charset="-122"/>
                    <a:ea typeface="微软雅黑" panose="020B0503020204020204" pitchFamily="34" charset="-122"/>
                    <a:cs typeface="微软雅黑" panose="020B0503020204020204" pitchFamily="34" charset="-122"/>
                  </a:rPr>
                  <a:t>/FVC ≥ 0.7</a:t>
                </a:r>
                <a:endParaRPr lang="en-US" altLang="zh-CN" sz="1400">
                  <a:solidFill>
                    <a:schemeClr val="tx1">
                      <a:lumMod val="75000"/>
                      <a:lumOff val="25000"/>
                    </a:schemeClr>
                  </a:solidFill>
                  <a:highlight>
                    <a:srgbClr val="000000">
                      <a:alpha val="0"/>
                    </a:srgbClr>
                  </a:highlight>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7" name="圆角矩形 26"/>
              <p:cNvSpPr/>
              <p:nvPr/>
            </p:nvSpPr>
            <p:spPr>
              <a:xfrm>
                <a:off x="15860" y="7766"/>
                <a:ext cx="2770" cy="980"/>
              </a:xfrm>
              <a:prstGeom prst="roundRect">
                <a:avLst/>
              </a:prstGeom>
              <a:solidFill>
                <a:srgbClr val="FBEED6"/>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en-US" altLang="zh-CN" sz="1400">
                    <a:solidFill>
                      <a:schemeClr val="tx1">
                        <a:lumMod val="75000"/>
                        <a:lumOff val="25000"/>
                      </a:schemeClr>
                    </a:solidFill>
                    <a:highlight>
                      <a:srgbClr val="000000">
                        <a:alpha val="0"/>
                      </a:srgbClr>
                    </a:highlight>
                    <a:latin typeface="微软雅黑" panose="020B0503020204020204" pitchFamily="34" charset="-122"/>
                    <a:ea typeface="微软雅黑" panose="020B0503020204020204" pitchFamily="34" charset="-122"/>
                    <a:cs typeface="微软雅黑" panose="020B0503020204020204" pitchFamily="34" charset="-122"/>
                  </a:rPr>
                  <a:t>FEV</a:t>
                </a:r>
                <a:r>
                  <a:rPr lang="en-US" altLang="zh-CN" sz="1400" baseline="-25000">
                    <a:solidFill>
                      <a:schemeClr val="tx1">
                        <a:lumMod val="75000"/>
                        <a:lumOff val="25000"/>
                      </a:schemeClr>
                    </a:solidFill>
                    <a:highlight>
                      <a:srgbClr val="000000">
                        <a:alpha val="0"/>
                      </a:srgbClr>
                    </a:highlight>
                    <a:latin typeface="微软雅黑" panose="020B0503020204020204" pitchFamily="34" charset="-122"/>
                    <a:ea typeface="微软雅黑" panose="020B0503020204020204" pitchFamily="34" charset="-122"/>
                    <a:cs typeface="微软雅黑" panose="020B0503020204020204" pitchFamily="34" charset="-122"/>
                  </a:rPr>
                  <a:t>1</a:t>
                </a:r>
                <a:r>
                  <a:rPr lang="en-US" altLang="zh-CN" sz="1400">
                    <a:solidFill>
                      <a:schemeClr val="tx1">
                        <a:lumMod val="75000"/>
                        <a:lumOff val="25000"/>
                      </a:schemeClr>
                    </a:solidFill>
                    <a:highlight>
                      <a:srgbClr val="000000">
                        <a:alpha val="0"/>
                      </a:srgbClr>
                    </a:highlight>
                    <a:latin typeface="微软雅黑" panose="020B0503020204020204" pitchFamily="34" charset="-122"/>
                    <a:ea typeface="微软雅黑" panose="020B0503020204020204" pitchFamily="34" charset="-122"/>
                    <a:cs typeface="微软雅黑" panose="020B0503020204020204" pitchFamily="34" charset="-122"/>
                  </a:rPr>
                  <a:t>/FVC </a:t>
                </a:r>
                <a:r>
                  <a:rPr lang="zh-CN" altLang="en-US" sz="1400">
                    <a:solidFill>
                      <a:schemeClr val="tx1">
                        <a:lumMod val="75000"/>
                        <a:lumOff val="25000"/>
                      </a:schemeClr>
                    </a:solidFill>
                    <a:highlight>
                      <a:srgbClr val="000000">
                        <a:alpha val="0"/>
                      </a:srgbClr>
                    </a:highlight>
                    <a:latin typeface="微软雅黑" panose="020B0503020204020204" pitchFamily="34" charset="-122"/>
                    <a:ea typeface="微软雅黑" panose="020B0503020204020204" pitchFamily="34" charset="-122"/>
                    <a:cs typeface="微软雅黑" panose="020B0503020204020204" pitchFamily="34" charset="-122"/>
                  </a:rPr>
                  <a:t>＜</a:t>
                </a:r>
                <a:r>
                  <a:rPr lang="en-US" altLang="zh-CN" sz="1400">
                    <a:solidFill>
                      <a:schemeClr val="tx1">
                        <a:lumMod val="75000"/>
                        <a:lumOff val="25000"/>
                      </a:schemeClr>
                    </a:solidFill>
                    <a:highlight>
                      <a:srgbClr val="000000">
                        <a:alpha val="0"/>
                      </a:srgbClr>
                    </a:highlight>
                    <a:latin typeface="微软雅黑" panose="020B0503020204020204" pitchFamily="34" charset="-122"/>
                    <a:ea typeface="微软雅黑" panose="020B0503020204020204" pitchFamily="34" charset="-122"/>
                    <a:cs typeface="微软雅黑" panose="020B0503020204020204" pitchFamily="34" charset="-122"/>
                  </a:rPr>
                  <a:t> 0.7</a:t>
                </a:r>
                <a:endParaRPr lang="en-US" altLang="zh-CN" sz="1400">
                  <a:solidFill>
                    <a:schemeClr val="tx1">
                      <a:lumMod val="75000"/>
                      <a:lumOff val="25000"/>
                    </a:schemeClr>
                  </a:solidFill>
                  <a:highlight>
                    <a:srgbClr val="000000">
                      <a:alpha val="0"/>
                    </a:srgbClr>
                  </a:highlight>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8" name="圆角矩形 27"/>
              <p:cNvSpPr/>
              <p:nvPr/>
            </p:nvSpPr>
            <p:spPr>
              <a:xfrm>
                <a:off x="11601" y="9648"/>
                <a:ext cx="3844" cy="1152"/>
              </a:xfrm>
              <a:prstGeom prst="roundRect">
                <a:avLst/>
              </a:prstGeom>
              <a:solidFill>
                <a:srgbClr val="D2D1D6"/>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l"/>
                <a:r>
                  <a:rPr lang="zh-CN" sz="1400" dirty="0">
                    <a:solidFill>
                      <a:schemeClr val="tx1">
                        <a:lumMod val="75000"/>
                        <a:lumOff val="25000"/>
                      </a:schemeClr>
                    </a:solidFill>
                    <a:highlight>
                      <a:srgbClr val="000000">
                        <a:alpha val="0"/>
                      </a:srgbClr>
                    </a:highlight>
                    <a:latin typeface="微软雅黑" panose="020B0503020204020204" pitchFamily="34" charset="-122"/>
                    <a:ea typeface="微软雅黑" panose="020B0503020204020204" pitchFamily="34" charset="-122"/>
                    <a:cs typeface="微软雅黑" panose="020B0503020204020204" pitchFamily="34" charset="-122"/>
                  </a:rPr>
                  <a:t>可能存在流量反应：需</a:t>
                </a:r>
                <a:r>
                  <a:rPr lang="zh-CN" sz="1400" b="1" dirty="0">
                    <a:solidFill>
                      <a:schemeClr val="tx1">
                        <a:lumMod val="75000"/>
                        <a:lumOff val="25000"/>
                      </a:schemeClr>
                    </a:solidFill>
                    <a:highlight>
                      <a:srgbClr val="000000">
                        <a:alpha val="0"/>
                      </a:srgbClr>
                    </a:highlight>
                    <a:latin typeface="微软雅黑" panose="020B0503020204020204" pitchFamily="34" charset="-122"/>
                    <a:ea typeface="微软雅黑" panose="020B0503020204020204" pitchFamily="34" charset="-122"/>
                    <a:cs typeface="微软雅黑" panose="020B0503020204020204" pitchFamily="34" charset="-122"/>
                  </a:rPr>
                  <a:t>随访重复测量</a:t>
                </a:r>
                <a:endParaRPr lang="zh-CN" sz="1400" b="1" dirty="0">
                  <a:solidFill>
                    <a:schemeClr val="tx1">
                      <a:lumMod val="75000"/>
                      <a:lumOff val="25000"/>
                    </a:schemeClr>
                  </a:solidFill>
                  <a:highlight>
                    <a:srgbClr val="000000">
                      <a:alpha val="0"/>
                    </a:srgbClr>
                  </a:highlight>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9" name="圆角矩形 28"/>
              <p:cNvSpPr/>
              <p:nvPr/>
            </p:nvSpPr>
            <p:spPr>
              <a:xfrm>
                <a:off x="15444" y="9612"/>
                <a:ext cx="3428" cy="1152"/>
              </a:xfrm>
              <a:prstGeom prst="roundRect">
                <a:avLst/>
              </a:prstGeom>
              <a:solidFill>
                <a:srgbClr val="374459"/>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zh-CN" sz="1400" b="1" dirty="0">
                    <a:highlight>
                      <a:srgbClr val="000000">
                        <a:alpha val="0"/>
                      </a:srgbClr>
                    </a:highlight>
                    <a:latin typeface="微软雅黑" panose="020B0503020204020204" pitchFamily="34" charset="-122"/>
                    <a:ea typeface="微软雅黑" panose="020B0503020204020204" pitchFamily="34" charset="-122"/>
                    <a:cs typeface="微软雅黑" panose="020B0503020204020204" pitchFamily="34" charset="-122"/>
                  </a:rPr>
                  <a:t>确诊慢阻肺</a:t>
                </a:r>
                <a:r>
                  <a:rPr lang="zh-CN" altLang="en-US" sz="1400" b="1" dirty="0">
                    <a:highlight>
                      <a:srgbClr val="000000">
                        <a:alpha val="0"/>
                      </a:srgbClr>
                    </a:highlight>
                    <a:latin typeface="微软雅黑" panose="020B0503020204020204" pitchFamily="34" charset="-122"/>
                    <a:ea typeface="微软雅黑" panose="020B0503020204020204" pitchFamily="34" charset="-122"/>
                    <a:cs typeface="微软雅黑" panose="020B0503020204020204" pitchFamily="34" charset="-122"/>
                  </a:rPr>
                  <a:t>病</a:t>
                </a:r>
                <a:endParaRPr lang="zh-CN" altLang="en-US" sz="1400" b="1" dirty="0">
                  <a:highlight>
                    <a:srgbClr val="000000">
                      <a:alpha val="0"/>
                    </a:srgbClr>
                  </a:highlight>
                  <a:latin typeface="微软雅黑" panose="020B0503020204020204" pitchFamily="34" charset="-122"/>
                  <a:ea typeface="微软雅黑" panose="020B0503020204020204" pitchFamily="34" charset="-122"/>
                  <a:cs typeface="微软雅黑" panose="020B0503020204020204" pitchFamily="34" charset="-122"/>
                </a:endParaRPr>
              </a:p>
            </p:txBody>
          </p:sp>
        </p:grpSp>
      </p:grpSp>
      <p:pic>
        <p:nvPicPr>
          <p:cNvPr id="7" name="Picture 10" descr="This slide shows Figure 2.6 from the GOLD 2025 report. This Figure is a flowchart with an algorithm for measuring pre and post bronchodilator spirometry. Firstly, pre-bronchodilator FEV1/FVC is measured - if it is greater than or equal to 0.7 then the patient does not have COPD. If it is less than 0.7 then post-bronchodilator FEV1/FVC should be measured. If it is also less than 0.7 COPD is confirmed. "/>
          <p:cNvPicPr>
            <a:picLocks noChangeAspect="1"/>
          </p:cNvPicPr>
          <p:nvPr/>
        </p:nvPicPr>
        <p:blipFill rotWithShape="1">
          <a:blip r:embed="rId3"/>
          <a:srcRect/>
          <a:stretch>
            <a:fillRect/>
          </a:stretch>
        </p:blipFill>
        <p:spPr bwMode="auto">
          <a:xfrm>
            <a:off x="12192317" y="-174308"/>
            <a:ext cx="6391275" cy="6726555"/>
          </a:xfrm>
          <a:prstGeom prst="rect">
            <a:avLst/>
          </a:prstGeom>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占位符 5"/>
          <p:cNvSpPr>
            <a:spLocks noGrp="1"/>
          </p:cNvSpPr>
          <p:nvPr>
            <p:ph type="body" sz="quarter" idx="10"/>
          </p:nvPr>
        </p:nvSpPr>
        <p:spPr/>
        <p:txBody>
          <a:bodyPr>
            <a:normAutofit fontScale="97500" lnSpcReduction="10000"/>
          </a:bodyPr>
          <a:lstStyle/>
          <a:p>
            <a:r>
              <a:rPr lang="zh-CN" altLang="en-US" sz="3600" b="1" dirty="0">
                <a:solidFill>
                  <a:schemeClr val="bg1"/>
                </a:solidFill>
                <a:effectLst/>
                <a:latin typeface="+mn-lt"/>
                <a:ea typeface="+mn-ea"/>
                <a:cs typeface="+mn-ea"/>
                <a:sym typeface="+mn-lt"/>
              </a:rPr>
              <a:t>肺量计检查在慢阻肺中的作用</a:t>
            </a:r>
            <a:endParaRPr lang="zh-CN" altLang="en-US" sz="3600" b="1" dirty="0">
              <a:solidFill>
                <a:schemeClr val="bg1"/>
              </a:solidFill>
              <a:effectLst/>
              <a:latin typeface="+mn-lt"/>
              <a:ea typeface="+mn-ea"/>
              <a:cs typeface="+mn-ea"/>
              <a:sym typeface="+mn-lt"/>
            </a:endParaRPr>
          </a:p>
        </p:txBody>
      </p:sp>
      <p:sp>
        <p:nvSpPr>
          <p:cNvPr id="4" name="文本框 3"/>
          <p:cNvSpPr txBox="1"/>
          <p:nvPr/>
        </p:nvSpPr>
        <p:spPr>
          <a:xfrm>
            <a:off x="1466215" y="1640840"/>
            <a:ext cx="9800590" cy="3207385"/>
          </a:xfrm>
          <a:prstGeom prst="rect">
            <a:avLst/>
          </a:prstGeom>
          <a:noFill/>
        </p:spPr>
        <p:txBody>
          <a:bodyPr wrap="square" rtlCol="0" anchor="t">
            <a:spAutoFit/>
          </a:bodyPr>
          <a:lstStyle/>
          <a:p>
            <a:pPr marL="342900" lvl="0" indent="-342900" algn="just">
              <a:lnSpc>
                <a:spcPct val="150000"/>
              </a:lnSpc>
              <a:spcBef>
                <a:spcPts val="180"/>
              </a:spcBef>
              <a:spcAft>
                <a:spcPts val="0"/>
              </a:spcAft>
              <a:buClr>
                <a:srgbClr val="FFC000"/>
              </a:buClr>
              <a:buSzPts val="1200"/>
              <a:buFont typeface="Symbol" panose="05050102010706020507" pitchFamily="18" charset="2"/>
              <a:buChar char=""/>
            </a:pPr>
            <a:r>
              <a:rPr lang="zh-CN" altLang="en-US" sz="1600" dirty="0">
                <a:effectLst/>
                <a:cs typeface="+mn-ea"/>
                <a:sym typeface="+mn-lt"/>
              </a:rPr>
              <a:t>诊断</a:t>
            </a:r>
            <a:endParaRPr lang="en-US" altLang="zh-CN" sz="1600" dirty="0">
              <a:effectLst/>
              <a:cs typeface="+mn-ea"/>
              <a:sym typeface="+mn-lt"/>
            </a:endParaRPr>
          </a:p>
          <a:p>
            <a:pPr marL="342900" lvl="0" indent="-342900" algn="just">
              <a:lnSpc>
                <a:spcPct val="150000"/>
              </a:lnSpc>
              <a:spcBef>
                <a:spcPts val="180"/>
              </a:spcBef>
              <a:spcAft>
                <a:spcPts val="0"/>
              </a:spcAft>
              <a:buClr>
                <a:srgbClr val="FFC000"/>
              </a:buClr>
              <a:buSzPts val="1200"/>
              <a:buFont typeface="Symbol" panose="05050102010706020507" pitchFamily="18" charset="2"/>
              <a:buChar char=""/>
            </a:pPr>
            <a:r>
              <a:rPr lang="zh-CN" altLang="en-US" sz="1600" dirty="0">
                <a:effectLst/>
                <a:cs typeface="+mn-ea"/>
                <a:sym typeface="+mn-lt"/>
              </a:rPr>
              <a:t>气流阻塞严重程度评估（针对预后）</a:t>
            </a:r>
            <a:endParaRPr lang="en-US" altLang="zh-CN" sz="1600" dirty="0">
              <a:effectLst/>
              <a:cs typeface="+mn-ea"/>
              <a:sym typeface="+mn-lt"/>
            </a:endParaRPr>
          </a:p>
          <a:p>
            <a:pPr marL="342900" lvl="0" indent="-342900" algn="just">
              <a:lnSpc>
                <a:spcPct val="150000"/>
              </a:lnSpc>
              <a:spcBef>
                <a:spcPts val="180"/>
              </a:spcBef>
              <a:spcAft>
                <a:spcPts val="0"/>
              </a:spcAft>
              <a:buClr>
                <a:srgbClr val="FFC000"/>
              </a:buClr>
              <a:buSzPts val="1200"/>
              <a:buFont typeface="Symbol" panose="05050102010706020507" pitchFamily="18" charset="2"/>
              <a:buChar char=""/>
            </a:pPr>
            <a:r>
              <a:rPr lang="zh-CN" altLang="en-US" sz="1600" dirty="0">
                <a:effectLst/>
                <a:cs typeface="+mn-ea"/>
                <a:sym typeface="+mn-lt"/>
              </a:rPr>
              <a:t>随访评估</a:t>
            </a:r>
            <a:endParaRPr lang="en-US" altLang="zh-CN" sz="1600" dirty="0">
              <a:effectLst/>
              <a:cs typeface="+mn-ea"/>
              <a:sym typeface="+mn-lt"/>
            </a:endParaRPr>
          </a:p>
          <a:p>
            <a:pPr marL="0" lvl="0" indent="0" algn="just">
              <a:lnSpc>
                <a:spcPct val="150000"/>
              </a:lnSpc>
              <a:spcBef>
                <a:spcPts val="180"/>
              </a:spcBef>
              <a:spcAft>
                <a:spcPts val="0"/>
              </a:spcAft>
              <a:buClr>
                <a:srgbClr val="FFC000"/>
              </a:buClr>
              <a:buSzPts val="1200"/>
              <a:buFont typeface="Symbol" panose="05050102010706020507" pitchFamily="18" charset="2"/>
              <a:buNone/>
            </a:pPr>
            <a:r>
              <a:rPr lang="zh-CN" altLang="en-US" sz="1600" dirty="0">
                <a:solidFill>
                  <a:srgbClr val="E8A900"/>
                </a:solidFill>
                <a:effectLst/>
                <a:cs typeface="+mn-ea"/>
                <a:sym typeface="+mn-lt"/>
              </a:rPr>
              <a:t>        </a:t>
            </a:r>
            <a:r>
              <a:rPr lang="en-US" altLang="zh-CN" sz="1600" dirty="0">
                <a:solidFill>
                  <a:srgbClr val="E8A900"/>
                </a:solidFill>
                <a:effectLst/>
                <a:cs typeface="+mn-ea"/>
                <a:sym typeface="+mn-lt"/>
              </a:rPr>
              <a:t>• </a:t>
            </a:r>
            <a:r>
              <a:rPr lang="zh-CN" altLang="en-US" sz="1600" dirty="0">
                <a:effectLst/>
                <a:cs typeface="+mn-ea"/>
                <a:sym typeface="+mn-lt"/>
              </a:rPr>
              <a:t>治疗决策</a:t>
            </a:r>
            <a:endParaRPr lang="en-US" altLang="zh-CN" sz="1600" dirty="0">
              <a:solidFill>
                <a:schemeClr val="tx1"/>
              </a:solidFill>
              <a:effectLst/>
              <a:cs typeface="+mn-ea"/>
              <a:sym typeface="+mn-lt"/>
            </a:endParaRPr>
          </a:p>
          <a:p>
            <a:pPr marL="1257300" lvl="2" indent="-342900" algn="just" defTabSz="914400">
              <a:lnSpc>
                <a:spcPct val="150000"/>
              </a:lnSpc>
              <a:spcBef>
                <a:spcPts val="180"/>
              </a:spcBef>
              <a:buClr>
                <a:schemeClr val="tx1"/>
              </a:buClr>
              <a:buSzPct val="60000"/>
              <a:buFont typeface="Arial" panose="020B0604020202020204" pitchFamily="34" charset="0"/>
              <a:buChar char="ꟷ"/>
              <a:defRPr/>
            </a:pPr>
            <a:r>
              <a:rPr lang="zh-CN" altLang="en-US" sz="1600" dirty="0">
                <a:effectLst/>
                <a:cs typeface="+mn-ea"/>
                <a:sym typeface="+mn-lt"/>
              </a:rPr>
              <a:t>特定情况下（例如，肺量计检查和症状水平存在不一致）的</a:t>
            </a:r>
            <a:r>
              <a:rPr lang="zh-CN" altLang="en-US" sz="1600" dirty="0">
                <a:cs typeface="+mn-ea"/>
                <a:sym typeface="+mn-lt"/>
              </a:rPr>
              <a:t>药物治疗</a:t>
            </a:r>
            <a:endParaRPr lang="en-US" altLang="zh-CN" sz="1600" dirty="0">
              <a:effectLst/>
              <a:cs typeface="+mn-ea"/>
              <a:sym typeface="+mn-lt"/>
            </a:endParaRPr>
          </a:p>
          <a:p>
            <a:pPr marL="1257300" lvl="2" indent="-342900" algn="just" defTabSz="914400">
              <a:lnSpc>
                <a:spcPct val="150000"/>
              </a:lnSpc>
              <a:spcBef>
                <a:spcPts val="180"/>
              </a:spcBef>
              <a:buClr>
                <a:schemeClr val="tx1"/>
              </a:buClr>
              <a:buSzPct val="60000"/>
              <a:buFont typeface="Arial" panose="020B0604020202020204" pitchFamily="34" charset="0"/>
              <a:buChar char="ꟷ"/>
              <a:defRPr/>
            </a:pPr>
            <a:r>
              <a:rPr lang="zh-CN" altLang="en-US" sz="1600" dirty="0">
                <a:effectLst/>
                <a:cs typeface="+mn-ea"/>
                <a:sym typeface="+mn-lt"/>
              </a:rPr>
              <a:t>当症状与气流阻塞程度不成比例时，考虑其他诊断方法</a:t>
            </a:r>
            <a:endParaRPr lang="en-US" altLang="zh-CN" sz="1600" dirty="0">
              <a:solidFill>
                <a:schemeClr val="tx1"/>
              </a:solidFill>
              <a:effectLst/>
              <a:cs typeface="+mn-ea"/>
              <a:sym typeface="+mn-lt"/>
            </a:endParaRPr>
          </a:p>
          <a:p>
            <a:pPr marL="1257300" lvl="2" indent="-342900" algn="just">
              <a:lnSpc>
                <a:spcPct val="150000"/>
              </a:lnSpc>
              <a:spcBef>
                <a:spcPts val="180"/>
              </a:spcBef>
              <a:buClr>
                <a:schemeClr val="tx1"/>
              </a:buClr>
              <a:buSzPct val="60000"/>
              <a:buFont typeface="Arial" panose="020B0604020202020204" pitchFamily="34" charset="0"/>
              <a:buChar char="ꟷ"/>
            </a:pPr>
            <a:r>
              <a:rPr lang="zh-CN" altLang="en-US" sz="1600" dirty="0">
                <a:effectLst/>
                <a:cs typeface="+mn-ea"/>
                <a:sym typeface="+mn-lt"/>
              </a:rPr>
              <a:t>非</a:t>
            </a:r>
            <a:r>
              <a:rPr lang="zh-CN" altLang="en-US" sz="1600" dirty="0">
                <a:cs typeface="+mn-ea"/>
                <a:sym typeface="+mn-lt"/>
              </a:rPr>
              <a:t>药物治疗</a:t>
            </a:r>
            <a:r>
              <a:rPr lang="zh-CN" altLang="en-US" sz="1600" dirty="0">
                <a:effectLst/>
                <a:cs typeface="+mn-ea"/>
                <a:sym typeface="+mn-lt"/>
              </a:rPr>
              <a:t>（例如，介入治疗）</a:t>
            </a:r>
            <a:endParaRPr lang="en-US" altLang="zh-CN" sz="1600" dirty="0">
              <a:solidFill>
                <a:schemeClr val="tx1"/>
              </a:solidFill>
              <a:effectLst/>
              <a:cs typeface="+mn-ea"/>
              <a:sym typeface="+mn-lt"/>
            </a:endParaRPr>
          </a:p>
          <a:p>
            <a:pPr marL="0" marR="0" lvl="0" indent="0" algn="just" defTabSz="914400" rtl="0" eaLnBrk="1" fontAlgn="auto" latinLnBrk="0" hangingPunct="1">
              <a:lnSpc>
                <a:spcPct val="150000"/>
              </a:lnSpc>
              <a:spcBef>
                <a:spcPts val="180"/>
              </a:spcBef>
              <a:spcAft>
                <a:spcPts val="0"/>
              </a:spcAft>
              <a:buClr>
                <a:srgbClr val="FFC000"/>
              </a:buClr>
              <a:buSzPts val="1200"/>
              <a:buFont typeface="Symbol" panose="05050102010706020507" pitchFamily="18" charset="2"/>
              <a:buNone/>
              <a:defRPr/>
            </a:pPr>
            <a:r>
              <a:rPr lang="en-US" altLang="zh-CN" sz="1600" dirty="0">
                <a:effectLst/>
                <a:cs typeface="+mn-ea"/>
                <a:sym typeface="+mn-lt"/>
              </a:rPr>
              <a:t>        </a:t>
            </a:r>
            <a:r>
              <a:rPr lang="en-US" altLang="zh-CN" sz="1600" dirty="0">
                <a:solidFill>
                  <a:srgbClr val="E8A900"/>
                </a:solidFill>
                <a:effectLst/>
                <a:cs typeface="+mn-ea"/>
                <a:sym typeface="+mn-lt"/>
              </a:rPr>
              <a:t>• </a:t>
            </a:r>
            <a:r>
              <a:rPr lang="zh-CN" altLang="en-US" sz="1600" dirty="0">
                <a:effectLst/>
                <a:cs typeface="+mn-ea"/>
                <a:sym typeface="+mn-lt"/>
              </a:rPr>
              <a:t>肺功能迅速下降的识别</a:t>
            </a:r>
            <a:endParaRPr lang="zh-CN" altLang="en-US" sz="1600" dirty="0">
              <a:effectLst/>
              <a:cs typeface="+mn-ea"/>
              <a:sym typeface="+mn-lt"/>
            </a:endParaRPr>
          </a:p>
        </p:txBody>
      </p:sp>
      <p:sp>
        <p:nvSpPr>
          <p:cNvPr id="9" name="文本框 8"/>
          <p:cNvSpPr txBox="1"/>
          <p:nvPr>
            <p:custDataLst>
              <p:tags r:id="rId1"/>
            </p:custDataLst>
          </p:nvPr>
        </p:nvSpPr>
        <p:spPr>
          <a:xfrm>
            <a:off x="11109960" y="433705"/>
            <a:ext cx="969010" cy="368300"/>
          </a:xfrm>
          <a:prstGeom prst="rect">
            <a:avLst/>
          </a:prstGeom>
          <a:noFill/>
        </p:spPr>
        <p:txBody>
          <a:bodyPr wrap="square" rtlCol="0">
            <a:spAutoFit/>
          </a:bodyPr>
          <a:lstStyle/>
          <a:p>
            <a:pPr algn="r"/>
            <a:r>
              <a:rPr lang="zh-CN" b="1">
                <a:solidFill>
                  <a:schemeClr val="bg1"/>
                </a:solidFill>
              </a:rPr>
              <a:t>图</a:t>
            </a:r>
            <a:r>
              <a:rPr lang="en-US" altLang="zh-CN" b="1">
                <a:solidFill>
                  <a:schemeClr val="bg1"/>
                </a:solidFill>
              </a:rPr>
              <a:t> 2.7</a:t>
            </a:r>
            <a:endParaRPr lang="en-US" altLang="zh-CN" b="1">
              <a:solidFill>
                <a:schemeClr val="bg1"/>
              </a:solidFill>
            </a:endParaRPr>
          </a:p>
        </p:txBody>
      </p:sp>
      <p:sp>
        <p:nvSpPr>
          <p:cNvPr id="5" name="Footer Placeholder 1"/>
          <p:cNvSpPr txBox="1"/>
          <p:nvPr/>
        </p:nvSpPr>
        <p:spPr>
          <a:xfrm>
            <a:off x="3027363" y="6551613"/>
            <a:ext cx="6137275"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000" dirty="0">
                <a:sym typeface="+mn-ea"/>
              </a:rPr>
              <a:t>© 2024, 2025 Global Initiative for Chronic Obstructive Lung Disease</a:t>
            </a:r>
            <a:endParaRPr lang="en-AU" sz="1000" dirty="0">
              <a:cs typeface="+mn-ea"/>
              <a:sym typeface="+mn-lt"/>
            </a:endParaRPr>
          </a:p>
        </p:txBody>
      </p:sp>
      <p:pic>
        <p:nvPicPr>
          <p:cNvPr id="11" name="Picture 10" descr="Figure 2.7 lists the different roles of spirometry including diagnosis, assessment of severity of airflow obstruction (for prognosis), and follow-up assessment including therapeutic decisions and identification of rapid decline"/>
          <p:cNvPicPr>
            <a:picLocks noChangeAspect="1"/>
          </p:cNvPicPr>
          <p:nvPr/>
        </p:nvPicPr>
        <p:blipFill rotWithShape="1">
          <a:blip r:embed="rId2"/>
          <a:srcRect/>
          <a:stretch>
            <a:fillRect/>
          </a:stretch>
        </p:blipFill>
        <p:spPr bwMode="auto">
          <a:xfrm>
            <a:off x="12192010" y="-206880"/>
            <a:ext cx="8214478" cy="3894830"/>
          </a:xfrm>
          <a:prstGeom prst="rect">
            <a:avLst/>
          </a:prstGeom>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占位符 5"/>
          <p:cNvSpPr>
            <a:spLocks noGrp="1"/>
          </p:cNvSpPr>
          <p:nvPr>
            <p:ph type="body" sz="quarter" idx="10"/>
          </p:nvPr>
        </p:nvSpPr>
        <p:spPr>
          <a:xfrm>
            <a:off x="368551" y="216006"/>
            <a:ext cx="11085512" cy="914400"/>
          </a:xfrm>
        </p:spPr>
        <p:txBody>
          <a:bodyPr>
            <a:normAutofit fontScale="67500"/>
          </a:bodyPr>
          <a:lstStyle/>
          <a:p>
            <a:pPr algn="just"/>
            <a:r>
              <a:rPr lang="zh-CN" altLang="en-US" sz="3200" b="1" dirty="0">
                <a:solidFill>
                  <a:schemeClr val="bg1"/>
                </a:solidFill>
                <a:effectLst/>
                <a:latin typeface="+mn-lt"/>
                <a:ea typeface="+mn-ea"/>
                <a:cs typeface="+mn-ea"/>
                <a:sym typeface="+mn-lt"/>
              </a:rPr>
              <a:t>慢阻肺病患者中</a:t>
            </a:r>
            <a:r>
              <a:rPr lang="en-US" altLang="zh-CN" sz="3200" b="1" dirty="0">
                <a:solidFill>
                  <a:schemeClr val="bg1"/>
                </a:solidFill>
                <a:effectLst/>
                <a:latin typeface="+mn-lt"/>
                <a:ea typeface="+mn-ea"/>
                <a:cs typeface="+mn-ea"/>
                <a:sym typeface="+mn-lt"/>
              </a:rPr>
              <a:t>GOLD</a:t>
            </a:r>
            <a:r>
              <a:rPr lang="zh-CN" altLang="en-US" sz="3200" b="1" dirty="0">
                <a:solidFill>
                  <a:schemeClr val="bg1"/>
                </a:solidFill>
                <a:effectLst/>
                <a:latin typeface="+mn-lt"/>
                <a:ea typeface="+mn-ea"/>
                <a:cs typeface="+mn-ea"/>
                <a:sym typeface="+mn-lt"/>
              </a:rPr>
              <a:t>分级和气流受限严重程度</a:t>
            </a:r>
            <a:endParaRPr lang="zh-CN" altLang="en-US" sz="3200" b="1" dirty="0">
              <a:solidFill>
                <a:schemeClr val="bg1"/>
              </a:solidFill>
              <a:effectLst/>
              <a:latin typeface="+mn-lt"/>
              <a:ea typeface="+mn-ea"/>
              <a:cs typeface="+mn-ea"/>
              <a:sym typeface="+mn-lt"/>
            </a:endParaRPr>
          </a:p>
          <a:p>
            <a:pPr algn="just"/>
            <a:r>
              <a:rPr lang="zh-CN" altLang="en-US" sz="3200" b="1" dirty="0">
                <a:solidFill>
                  <a:schemeClr val="bg1"/>
                </a:solidFill>
                <a:effectLst/>
                <a:latin typeface="+mn-lt"/>
                <a:ea typeface="+mn-ea"/>
                <a:cs typeface="+mn-ea"/>
                <a:sym typeface="+mn-lt"/>
              </a:rPr>
              <a:t>（基于支气管舒张剂使用后的</a:t>
            </a:r>
            <a:r>
              <a:rPr lang="en-US" altLang="zh-CN" sz="3200" b="1" dirty="0">
                <a:solidFill>
                  <a:schemeClr val="bg1"/>
                </a:solidFill>
                <a:effectLst/>
                <a:latin typeface="+mn-lt"/>
                <a:ea typeface="+mn-ea"/>
                <a:cs typeface="+mn-ea"/>
                <a:sym typeface="+mn-lt"/>
              </a:rPr>
              <a:t>FEV</a:t>
            </a:r>
            <a:r>
              <a:rPr lang="en-US" altLang="zh-CN" sz="3200" b="1" baseline="-25000" dirty="0">
                <a:solidFill>
                  <a:schemeClr val="bg1"/>
                </a:solidFill>
                <a:effectLst/>
                <a:latin typeface="+mn-lt"/>
                <a:ea typeface="+mn-ea"/>
                <a:cs typeface="+mn-ea"/>
                <a:sym typeface="+mn-lt"/>
              </a:rPr>
              <a:t>1</a:t>
            </a:r>
            <a:r>
              <a:rPr lang="zh-CN" altLang="en-US" sz="3200" b="1" dirty="0">
                <a:solidFill>
                  <a:schemeClr val="bg1"/>
                </a:solidFill>
                <a:effectLst/>
                <a:latin typeface="+mn-lt"/>
                <a:ea typeface="+mn-ea"/>
                <a:cs typeface="+mn-ea"/>
                <a:sym typeface="+mn-lt"/>
              </a:rPr>
              <a:t>）</a:t>
            </a:r>
            <a:endParaRPr lang="zh-CN" altLang="en-US" sz="3200" b="1" dirty="0">
              <a:solidFill>
                <a:schemeClr val="bg1"/>
              </a:solidFill>
              <a:effectLst/>
              <a:latin typeface="+mn-lt"/>
              <a:ea typeface="+mn-ea"/>
              <a:cs typeface="+mn-ea"/>
              <a:sym typeface="+mn-lt"/>
            </a:endParaRPr>
          </a:p>
        </p:txBody>
      </p:sp>
      <p:graphicFrame>
        <p:nvGraphicFramePr>
          <p:cNvPr id="5" name="表格 4"/>
          <p:cNvGraphicFramePr>
            <a:graphicFrameLocks noGrp="1"/>
          </p:cNvGraphicFramePr>
          <p:nvPr>
            <p:custDataLst>
              <p:tags r:id="rId1"/>
            </p:custDataLst>
          </p:nvPr>
        </p:nvGraphicFramePr>
        <p:xfrm>
          <a:off x="1382605" y="2707513"/>
          <a:ext cx="8275351" cy="2727396"/>
        </p:xfrm>
        <a:graphic>
          <a:graphicData uri="http://schemas.openxmlformats.org/drawingml/2006/table">
            <a:tbl>
              <a:tblPr>
                <a:tableStyleId>{5C22544A-7EE6-4342-B048-85BDC9FD1C3A}</a:tableStyleId>
              </a:tblPr>
              <a:tblGrid>
                <a:gridCol w="1743346"/>
                <a:gridCol w="1889901"/>
                <a:gridCol w="4642104"/>
              </a:tblGrid>
              <a:tr h="681849">
                <a:tc>
                  <a:txBody>
                    <a:bodyPr/>
                    <a:lstStyle/>
                    <a:p>
                      <a:pPr algn="just">
                        <a:lnSpc>
                          <a:spcPct val="115000"/>
                        </a:lnSpc>
                        <a:spcBef>
                          <a:spcPts val="180"/>
                        </a:spcBef>
                      </a:pPr>
                      <a:r>
                        <a:rPr lang="en-US" sz="1400" b="1" dirty="0">
                          <a:effectLst/>
                          <a:latin typeface="+mn-lt"/>
                          <a:ea typeface="+mn-ea"/>
                          <a:cs typeface="+mn-ea"/>
                          <a:sym typeface="+mn-lt"/>
                        </a:rPr>
                        <a:t>GOLD 1</a:t>
                      </a:r>
                      <a:r>
                        <a:rPr lang="zh-CN" sz="1400" b="1" dirty="0">
                          <a:effectLst/>
                          <a:latin typeface="+mn-lt"/>
                          <a:ea typeface="+mn-ea"/>
                          <a:cs typeface="+mn-ea"/>
                          <a:sym typeface="+mn-lt"/>
                        </a:rPr>
                        <a:t>：</a:t>
                      </a:r>
                      <a:endParaRPr lang="zh-CN" sz="1400" b="1" dirty="0">
                        <a:effectLst/>
                        <a:latin typeface="+mn-lt"/>
                        <a:ea typeface="+mn-ea"/>
                        <a:cs typeface="+mn-ea"/>
                        <a:sym typeface="+mn-lt"/>
                      </a:endParaRPr>
                    </a:p>
                  </a:txBody>
                  <a:tcPr marL="68580" marR="68580" marT="0" marB="0" anchor="ctr">
                    <a:solidFill>
                      <a:srgbClr val="FBEED6"/>
                    </a:solidFill>
                  </a:tcPr>
                </a:tc>
                <a:tc>
                  <a:txBody>
                    <a:bodyPr/>
                    <a:lstStyle/>
                    <a:p>
                      <a:pPr algn="just">
                        <a:lnSpc>
                          <a:spcPct val="115000"/>
                        </a:lnSpc>
                        <a:spcBef>
                          <a:spcPts val="180"/>
                        </a:spcBef>
                      </a:pPr>
                      <a:r>
                        <a:rPr lang="zh-CN" sz="1400">
                          <a:effectLst/>
                          <a:latin typeface="+mn-lt"/>
                          <a:ea typeface="+mn-ea"/>
                          <a:cs typeface="+mn-ea"/>
                          <a:sym typeface="+mn-lt"/>
                        </a:rPr>
                        <a:t>轻度</a:t>
                      </a:r>
                      <a:endParaRPr lang="zh-CN" sz="1400">
                        <a:effectLst/>
                        <a:latin typeface="+mn-lt"/>
                        <a:ea typeface="+mn-ea"/>
                        <a:cs typeface="+mn-ea"/>
                        <a:sym typeface="+mn-lt"/>
                      </a:endParaRPr>
                    </a:p>
                  </a:txBody>
                  <a:tcPr marL="68580" marR="68580" marT="0" marB="0" anchor="ctr">
                    <a:lnR w="12700" cap="flat" cmpd="sng" algn="ctr">
                      <a:noFill/>
                      <a:prstDash val="solid"/>
                      <a:round/>
                      <a:headEnd type="none" w="med" len="med"/>
                      <a:tailEnd type="none" w="med" len="med"/>
                    </a:lnR>
                    <a:lnT w="12700" cap="flat" cmpd="sng" algn="ctr">
                      <a:solidFill>
                        <a:srgbClr val="374459"/>
                      </a:solidFill>
                      <a:prstDash val="solid"/>
                      <a:round/>
                      <a:headEnd type="none" w="med" len="med"/>
                      <a:tailEnd type="none" w="med" len="med"/>
                    </a:lnT>
                    <a:lnB w="12700" cap="flat" cmpd="sng" algn="ctr">
                      <a:solidFill>
                        <a:srgbClr val="374459"/>
                      </a:solidFill>
                      <a:prstDash val="solid"/>
                      <a:round/>
                      <a:headEnd type="none" w="med" len="med"/>
                      <a:tailEnd type="none" w="med" len="med"/>
                    </a:lnB>
                    <a:noFill/>
                  </a:tcPr>
                </a:tc>
                <a:tc>
                  <a:txBody>
                    <a:bodyPr/>
                    <a:lstStyle/>
                    <a:p>
                      <a:pPr algn="just">
                        <a:lnSpc>
                          <a:spcPct val="115000"/>
                        </a:lnSpc>
                        <a:spcBef>
                          <a:spcPts val="180"/>
                        </a:spcBef>
                      </a:pPr>
                      <a:r>
                        <a:rPr lang="en-US" sz="1400" dirty="0">
                          <a:effectLst/>
                          <a:latin typeface="+mn-lt"/>
                          <a:ea typeface="+mn-ea"/>
                          <a:cs typeface="+mn-ea"/>
                          <a:sym typeface="+mn-lt"/>
                        </a:rPr>
                        <a:t>FEV</a:t>
                      </a:r>
                      <a:r>
                        <a:rPr lang="en-US" sz="1400" baseline="-25000" dirty="0">
                          <a:effectLst/>
                          <a:latin typeface="+mn-lt"/>
                          <a:ea typeface="+mn-ea"/>
                          <a:cs typeface="+mn-ea"/>
                          <a:sym typeface="+mn-lt"/>
                        </a:rPr>
                        <a:t>1</a:t>
                      </a:r>
                      <a:r>
                        <a:rPr lang="en-US" sz="1400" dirty="0">
                          <a:effectLst/>
                          <a:latin typeface="+mn-lt"/>
                          <a:ea typeface="+mn-ea"/>
                          <a:cs typeface="+mn-ea"/>
                          <a:sym typeface="+mn-lt"/>
                        </a:rPr>
                        <a:t>≥</a:t>
                      </a:r>
                      <a:r>
                        <a:rPr lang="zh-CN" sz="1400" dirty="0">
                          <a:effectLst/>
                          <a:latin typeface="+mn-lt"/>
                          <a:ea typeface="+mn-ea"/>
                          <a:cs typeface="+mn-ea"/>
                          <a:sym typeface="+mn-lt"/>
                        </a:rPr>
                        <a:t>预计值的</a:t>
                      </a:r>
                      <a:r>
                        <a:rPr lang="en-US" sz="1400" dirty="0">
                          <a:effectLst/>
                          <a:latin typeface="+mn-lt"/>
                          <a:ea typeface="+mn-ea"/>
                          <a:cs typeface="+mn-ea"/>
                          <a:sym typeface="+mn-lt"/>
                        </a:rPr>
                        <a:t>80%</a:t>
                      </a:r>
                      <a:endParaRPr lang="zh-CN" sz="1400" dirty="0">
                        <a:effectLst/>
                        <a:latin typeface="+mn-lt"/>
                        <a:ea typeface="+mn-ea"/>
                        <a:cs typeface="+mn-ea"/>
                        <a:sym typeface="+mn-lt"/>
                      </a:endParaRPr>
                    </a:p>
                  </a:txBody>
                  <a:tcPr marL="68580" marR="68580" marT="0" marB="0" anchor="ctr">
                    <a:lnL w="12700" cap="flat" cmpd="sng" algn="ctr">
                      <a:noFill/>
                      <a:prstDash val="solid"/>
                      <a:round/>
                      <a:headEnd type="none" w="med" len="med"/>
                      <a:tailEnd type="none" w="med" len="med"/>
                    </a:lnL>
                    <a:lnT w="12700" cap="flat" cmpd="sng" algn="ctr">
                      <a:solidFill>
                        <a:srgbClr val="374459"/>
                      </a:solidFill>
                      <a:prstDash val="solid"/>
                      <a:round/>
                      <a:headEnd type="none" w="med" len="med"/>
                      <a:tailEnd type="none" w="med" len="med"/>
                    </a:lnT>
                    <a:lnB w="12700" cap="flat" cmpd="sng" algn="ctr">
                      <a:solidFill>
                        <a:srgbClr val="374459"/>
                      </a:solidFill>
                      <a:prstDash val="solid"/>
                      <a:round/>
                      <a:headEnd type="none" w="med" len="med"/>
                      <a:tailEnd type="none" w="med" len="med"/>
                    </a:lnB>
                    <a:noFill/>
                  </a:tcPr>
                </a:tc>
              </a:tr>
              <a:tr h="681849">
                <a:tc>
                  <a:txBody>
                    <a:bodyPr/>
                    <a:lstStyle/>
                    <a:p>
                      <a:pPr algn="just">
                        <a:lnSpc>
                          <a:spcPct val="115000"/>
                        </a:lnSpc>
                        <a:spcBef>
                          <a:spcPts val="180"/>
                        </a:spcBef>
                      </a:pPr>
                      <a:r>
                        <a:rPr lang="en-US" sz="1400" b="1" dirty="0">
                          <a:effectLst/>
                          <a:latin typeface="+mn-lt"/>
                          <a:ea typeface="+mn-ea"/>
                          <a:cs typeface="+mn-ea"/>
                          <a:sym typeface="+mn-lt"/>
                        </a:rPr>
                        <a:t>GOLD 2</a:t>
                      </a:r>
                      <a:r>
                        <a:rPr lang="zh-CN" sz="1400" b="1" dirty="0">
                          <a:effectLst/>
                          <a:latin typeface="+mn-lt"/>
                          <a:ea typeface="+mn-ea"/>
                          <a:cs typeface="+mn-ea"/>
                          <a:sym typeface="+mn-lt"/>
                        </a:rPr>
                        <a:t>：</a:t>
                      </a:r>
                      <a:endParaRPr lang="zh-CN" sz="1400" b="1" dirty="0">
                        <a:effectLst/>
                        <a:latin typeface="+mn-lt"/>
                        <a:ea typeface="+mn-ea"/>
                        <a:cs typeface="+mn-ea"/>
                        <a:sym typeface="+mn-lt"/>
                      </a:endParaRPr>
                    </a:p>
                  </a:txBody>
                  <a:tcPr marL="68580" marR="68580" marT="0" marB="0" anchor="ctr">
                    <a:solidFill>
                      <a:srgbClr val="FBEED6"/>
                    </a:solidFill>
                  </a:tcPr>
                </a:tc>
                <a:tc>
                  <a:txBody>
                    <a:bodyPr/>
                    <a:lstStyle/>
                    <a:p>
                      <a:pPr algn="just">
                        <a:lnSpc>
                          <a:spcPct val="115000"/>
                        </a:lnSpc>
                        <a:spcBef>
                          <a:spcPts val="180"/>
                        </a:spcBef>
                      </a:pPr>
                      <a:r>
                        <a:rPr lang="zh-CN" sz="1400" dirty="0">
                          <a:effectLst/>
                          <a:latin typeface="+mn-lt"/>
                          <a:ea typeface="+mn-ea"/>
                          <a:cs typeface="+mn-ea"/>
                          <a:sym typeface="+mn-lt"/>
                        </a:rPr>
                        <a:t>中度</a:t>
                      </a:r>
                      <a:endParaRPr lang="zh-CN" sz="1400" dirty="0">
                        <a:effectLst/>
                        <a:latin typeface="+mn-lt"/>
                        <a:ea typeface="+mn-ea"/>
                        <a:cs typeface="+mn-ea"/>
                        <a:sym typeface="+mn-lt"/>
                      </a:endParaRPr>
                    </a:p>
                  </a:txBody>
                  <a:tcPr marL="68580" marR="68580" marT="0" marB="0" anchor="ctr">
                    <a:lnR w="12700" cap="flat" cmpd="sng" algn="ctr">
                      <a:noFill/>
                      <a:prstDash val="solid"/>
                      <a:round/>
                      <a:headEnd type="none" w="med" len="med"/>
                      <a:tailEnd type="none" w="med" len="med"/>
                    </a:lnR>
                    <a:lnT w="12700" cap="flat" cmpd="sng" algn="ctr">
                      <a:solidFill>
                        <a:srgbClr val="374459"/>
                      </a:solidFill>
                      <a:prstDash val="solid"/>
                      <a:round/>
                      <a:headEnd type="none" w="med" len="med"/>
                      <a:tailEnd type="none" w="med" len="med"/>
                    </a:lnT>
                    <a:lnB w="12700" cap="flat" cmpd="sng" algn="ctr">
                      <a:solidFill>
                        <a:srgbClr val="374459"/>
                      </a:solidFill>
                      <a:prstDash val="solid"/>
                      <a:round/>
                      <a:headEnd type="none" w="med" len="med"/>
                      <a:tailEnd type="none" w="med" len="med"/>
                    </a:lnB>
                    <a:noFill/>
                  </a:tcPr>
                </a:tc>
                <a:tc>
                  <a:txBody>
                    <a:bodyPr/>
                    <a:lstStyle/>
                    <a:p>
                      <a:pPr algn="just">
                        <a:lnSpc>
                          <a:spcPct val="115000"/>
                        </a:lnSpc>
                        <a:spcBef>
                          <a:spcPts val="180"/>
                        </a:spcBef>
                      </a:pPr>
                      <a:r>
                        <a:rPr lang="zh-CN" sz="1400" dirty="0">
                          <a:effectLst/>
                          <a:cs typeface="+mn-ea"/>
                          <a:sym typeface="+mn-lt"/>
                        </a:rPr>
                        <a:t>预计值</a:t>
                      </a:r>
                      <a:r>
                        <a:rPr lang="zh-CN" sz="1400">
                          <a:effectLst/>
                          <a:latin typeface="+mn-lt"/>
                          <a:ea typeface="+mn-ea"/>
                          <a:cs typeface="+mn-ea"/>
                          <a:sym typeface="+mn-lt"/>
                        </a:rPr>
                        <a:t>的</a:t>
                      </a:r>
                      <a:r>
                        <a:rPr lang="en-US" sz="1400">
                          <a:effectLst/>
                          <a:latin typeface="+mn-lt"/>
                          <a:ea typeface="+mn-ea"/>
                          <a:cs typeface="+mn-ea"/>
                          <a:sym typeface="+mn-lt"/>
                        </a:rPr>
                        <a:t>50%≤ FEV</a:t>
                      </a:r>
                      <a:r>
                        <a:rPr lang="en-US" sz="1400" baseline="-25000">
                          <a:effectLst/>
                          <a:latin typeface="+mn-lt"/>
                          <a:ea typeface="+mn-ea"/>
                          <a:cs typeface="+mn-ea"/>
                          <a:sym typeface="+mn-lt"/>
                        </a:rPr>
                        <a:t>1</a:t>
                      </a:r>
                      <a:r>
                        <a:rPr lang="en-US" sz="1400">
                          <a:effectLst/>
                          <a:latin typeface="+mn-lt"/>
                          <a:ea typeface="+mn-ea"/>
                          <a:cs typeface="+mn-ea"/>
                          <a:sym typeface="+mn-lt"/>
                        </a:rPr>
                        <a:t>&lt;</a:t>
                      </a:r>
                      <a:r>
                        <a:rPr lang="zh-CN" sz="1400" dirty="0">
                          <a:effectLst/>
                          <a:cs typeface="+mn-ea"/>
                          <a:sym typeface="+mn-lt"/>
                        </a:rPr>
                        <a:t>预计值</a:t>
                      </a:r>
                      <a:r>
                        <a:rPr lang="zh-CN" sz="1400">
                          <a:effectLst/>
                          <a:latin typeface="+mn-lt"/>
                          <a:ea typeface="+mn-ea"/>
                          <a:cs typeface="+mn-ea"/>
                          <a:sym typeface="+mn-lt"/>
                        </a:rPr>
                        <a:t>的</a:t>
                      </a:r>
                      <a:r>
                        <a:rPr lang="en-US" sz="1400">
                          <a:effectLst/>
                          <a:latin typeface="+mn-lt"/>
                          <a:ea typeface="+mn-ea"/>
                          <a:cs typeface="+mn-ea"/>
                          <a:sym typeface="+mn-lt"/>
                        </a:rPr>
                        <a:t>80%</a:t>
                      </a:r>
                      <a:endParaRPr lang="zh-CN" sz="1400">
                        <a:effectLst/>
                        <a:latin typeface="+mn-lt"/>
                        <a:ea typeface="+mn-ea"/>
                        <a:cs typeface="+mn-ea"/>
                        <a:sym typeface="+mn-lt"/>
                      </a:endParaRPr>
                    </a:p>
                  </a:txBody>
                  <a:tcPr marL="68580" marR="68580" marT="0" marB="0" anchor="ctr">
                    <a:lnL w="12700" cap="flat" cmpd="sng" algn="ctr">
                      <a:noFill/>
                      <a:prstDash val="solid"/>
                      <a:round/>
                      <a:headEnd type="none" w="med" len="med"/>
                      <a:tailEnd type="none" w="med" len="med"/>
                    </a:lnL>
                    <a:lnT w="12700" cap="flat" cmpd="sng" algn="ctr">
                      <a:solidFill>
                        <a:srgbClr val="374459"/>
                      </a:solidFill>
                      <a:prstDash val="solid"/>
                      <a:round/>
                      <a:headEnd type="none" w="med" len="med"/>
                      <a:tailEnd type="none" w="med" len="med"/>
                    </a:lnT>
                    <a:lnB w="12700" cap="flat" cmpd="sng" algn="ctr">
                      <a:solidFill>
                        <a:srgbClr val="374459"/>
                      </a:solidFill>
                      <a:prstDash val="solid"/>
                      <a:round/>
                      <a:headEnd type="none" w="med" len="med"/>
                      <a:tailEnd type="none" w="med" len="med"/>
                    </a:lnB>
                    <a:noFill/>
                  </a:tcPr>
                </a:tc>
              </a:tr>
              <a:tr h="681849">
                <a:tc>
                  <a:txBody>
                    <a:bodyPr/>
                    <a:lstStyle/>
                    <a:p>
                      <a:pPr algn="just">
                        <a:lnSpc>
                          <a:spcPct val="115000"/>
                        </a:lnSpc>
                        <a:spcBef>
                          <a:spcPts val="180"/>
                        </a:spcBef>
                      </a:pPr>
                      <a:r>
                        <a:rPr lang="en-US" sz="1400" b="1" dirty="0">
                          <a:effectLst/>
                          <a:latin typeface="+mn-lt"/>
                          <a:ea typeface="+mn-ea"/>
                          <a:cs typeface="+mn-ea"/>
                          <a:sym typeface="+mn-lt"/>
                        </a:rPr>
                        <a:t>GOLD 3</a:t>
                      </a:r>
                      <a:r>
                        <a:rPr lang="zh-CN" sz="1400" b="1" dirty="0">
                          <a:effectLst/>
                          <a:latin typeface="+mn-lt"/>
                          <a:ea typeface="+mn-ea"/>
                          <a:cs typeface="+mn-ea"/>
                          <a:sym typeface="+mn-lt"/>
                        </a:rPr>
                        <a:t>：</a:t>
                      </a:r>
                      <a:endParaRPr lang="zh-CN" sz="1400" b="1" dirty="0">
                        <a:effectLst/>
                        <a:latin typeface="+mn-lt"/>
                        <a:ea typeface="+mn-ea"/>
                        <a:cs typeface="+mn-ea"/>
                        <a:sym typeface="+mn-lt"/>
                      </a:endParaRPr>
                    </a:p>
                  </a:txBody>
                  <a:tcPr marL="68580" marR="68580" marT="0" marB="0" anchor="ctr">
                    <a:solidFill>
                      <a:srgbClr val="FBEED6"/>
                    </a:solidFill>
                  </a:tcPr>
                </a:tc>
                <a:tc>
                  <a:txBody>
                    <a:bodyPr/>
                    <a:lstStyle/>
                    <a:p>
                      <a:pPr algn="just">
                        <a:lnSpc>
                          <a:spcPct val="115000"/>
                        </a:lnSpc>
                        <a:spcBef>
                          <a:spcPts val="180"/>
                        </a:spcBef>
                      </a:pPr>
                      <a:r>
                        <a:rPr lang="zh-CN" sz="1400">
                          <a:effectLst/>
                          <a:latin typeface="+mn-lt"/>
                          <a:ea typeface="+mn-ea"/>
                          <a:cs typeface="+mn-ea"/>
                          <a:sym typeface="+mn-lt"/>
                        </a:rPr>
                        <a:t>重度</a:t>
                      </a:r>
                      <a:endParaRPr lang="zh-CN" sz="1400">
                        <a:effectLst/>
                        <a:latin typeface="+mn-lt"/>
                        <a:ea typeface="+mn-ea"/>
                        <a:cs typeface="+mn-ea"/>
                        <a:sym typeface="+mn-lt"/>
                      </a:endParaRPr>
                    </a:p>
                  </a:txBody>
                  <a:tcPr marL="68580" marR="68580" marT="0" marB="0" anchor="ctr">
                    <a:lnR w="12700" cap="flat" cmpd="sng" algn="ctr">
                      <a:noFill/>
                      <a:prstDash val="solid"/>
                      <a:round/>
                      <a:headEnd type="none" w="med" len="med"/>
                      <a:tailEnd type="none" w="med" len="med"/>
                    </a:lnR>
                    <a:lnT w="12700" cap="flat" cmpd="sng" algn="ctr">
                      <a:solidFill>
                        <a:srgbClr val="374459"/>
                      </a:solidFill>
                      <a:prstDash val="solid"/>
                      <a:round/>
                      <a:headEnd type="none" w="med" len="med"/>
                      <a:tailEnd type="none" w="med" len="med"/>
                    </a:lnT>
                    <a:lnB w="12700" cap="flat" cmpd="sng" algn="ctr">
                      <a:solidFill>
                        <a:srgbClr val="374459"/>
                      </a:solidFill>
                      <a:prstDash val="solid"/>
                      <a:round/>
                      <a:headEnd type="none" w="med" len="med"/>
                      <a:tailEnd type="none" w="med" len="med"/>
                    </a:lnB>
                    <a:noFill/>
                  </a:tcPr>
                </a:tc>
                <a:tc>
                  <a:txBody>
                    <a:bodyPr/>
                    <a:lstStyle/>
                    <a:p>
                      <a:pPr algn="just">
                        <a:lnSpc>
                          <a:spcPct val="115000"/>
                        </a:lnSpc>
                        <a:spcBef>
                          <a:spcPts val="180"/>
                        </a:spcBef>
                      </a:pPr>
                      <a:r>
                        <a:rPr lang="zh-CN" sz="1400" dirty="0">
                          <a:effectLst/>
                          <a:cs typeface="+mn-ea"/>
                          <a:sym typeface="+mn-lt"/>
                        </a:rPr>
                        <a:t>预计值</a:t>
                      </a:r>
                      <a:r>
                        <a:rPr lang="zh-CN" sz="1400">
                          <a:effectLst/>
                          <a:latin typeface="+mn-lt"/>
                          <a:ea typeface="+mn-ea"/>
                          <a:cs typeface="+mn-ea"/>
                          <a:sym typeface="+mn-lt"/>
                        </a:rPr>
                        <a:t>的</a:t>
                      </a:r>
                      <a:r>
                        <a:rPr lang="en-US" sz="1400">
                          <a:effectLst/>
                          <a:latin typeface="+mn-lt"/>
                          <a:ea typeface="+mn-ea"/>
                          <a:cs typeface="+mn-ea"/>
                          <a:sym typeface="+mn-lt"/>
                        </a:rPr>
                        <a:t>30%≤ FEV</a:t>
                      </a:r>
                      <a:r>
                        <a:rPr lang="en-US" sz="1400" baseline="-25000">
                          <a:effectLst/>
                          <a:latin typeface="+mn-lt"/>
                          <a:ea typeface="+mn-ea"/>
                          <a:cs typeface="+mn-ea"/>
                          <a:sym typeface="+mn-lt"/>
                        </a:rPr>
                        <a:t>1</a:t>
                      </a:r>
                      <a:r>
                        <a:rPr lang="en-US" sz="1400">
                          <a:effectLst/>
                          <a:latin typeface="+mn-lt"/>
                          <a:ea typeface="+mn-ea"/>
                          <a:cs typeface="+mn-ea"/>
                          <a:sym typeface="+mn-lt"/>
                        </a:rPr>
                        <a:t>&lt;</a:t>
                      </a:r>
                      <a:r>
                        <a:rPr lang="zh-CN" sz="1400" dirty="0">
                          <a:effectLst/>
                          <a:cs typeface="+mn-ea"/>
                          <a:sym typeface="+mn-lt"/>
                        </a:rPr>
                        <a:t>预计值</a:t>
                      </a:r>
                      <a:r>
                        <a:rPr lang="zh-CN" sz="1400">
                          <a:effectLst/>
                          <a:latin typeface="+mn-lt"/>
                          <a:ea typeface="+mn-ea"/>
                          <a:cs typeface="+mn-ea"/>
                          <a:sym typeface="+mn-lt"/>
                        </a:rPr>
                        <a:t>的</a:t>
                      </a:r>
                      <a:r>
                        <a:rPr lang="en-US" sz="1400">
                          <a:effectLst/>
                          <a:latin typeface="+mn-lt"/>
                          <a:ea typeface="+mn-ea"/>
                          <a:cs typeface="+mn-ea"/>
                          <a:sym typeface="+mn-lt"/>
                        </a:rPr>
                        <a:t>50%</a:t>
                      </a:r>
                      <a:endParaRPr lang="zh-CN" sz="1400">
                        <a:effectLst/>
                        <a:latin typeface="+mn-lt"/>
                        <a:ea typeface="+mn-ea"/>
                        <a:cs typeface="+mn-ea"/>
                        <a:sym typeface="+mn-lt"/>
                      </a:endParaRPr>
                    </a:p>
                  </a:txBody>
                  <a:tcPr marL="68580" marR="68580" marT="0" marB="0" anchor="ctr">
                    <a:lnL w="12700" cap="flat" cmpd="sng" algn="ctr">
                      <a:noFill/>
                      <a:prstDash val="solid"/>
                      <a:round/>
                      <a:headEnd type="none" w="med" len="med"/>
                      <a:tailEnd type="none" w="med" len="med"/>
                    </a:lnL>
                    <a:lnT w="12700" cap="flat" cmpd="sng" algn="ctr">
                      <a:solidFill>
                        <a:srgbClr val="374459"/>
                      </a:solidFill>
                      <a:prstDash val="solid"/>
                      <a:round/>
                      <a:headEnd type="none" w="med" len="med"/>
                      <a:tailEnd type="none" w="med" len="med"/>
                    </a:lnT>
                    <a:lnB w="12700" cap="flat" cmpd="sng" algn="ctr">
                      <a:solidFill>
                        <a:srgbClr val="374459"/>
                      </a:solidFill>
                      <a:prstDash val="solid"/>
                      <a:round/>
                      <a:headEnd type="none" w="med" len="med"/>
                      <a:tailEnd type="none" w="med" len="med"/>
                    </a:lnB>
                    <a:noFill/>
                  </a:tcPr>
                </a:tc>
              </a:tr>
              <a:tr h="681849">
                <a:tc>
                  <a:txBody>
                    <a:bodyPr/>
                    <a:lstStyle/>
                    <a:p>
                      <a:pPr algn="just">
                        <a:lnSpc>
                          <a:spcPct val="115000"/>
                        </a:lnSpc>
                        <a:spcBef>
                          <a:spcPts val="180"/>
                        </a:spcBef>
                      </a:pPr>
                      <a:r>
                        <a:rPr lang="en-US" sz="1400" b="1" dirty="0">
                          <a:effectLst/>
                          <a:latin typeface="+mn-lt"/>
                          <a:ea typeface="+mn-ea"/>
                          <a:cs typeface="+mn-ea"/>
                          <a:sym typeface="+mn-lt"/>
                        </a:rPr>
                        <a:t>GOLD 4</a:t>
                      </a:r>
                      <a:r>
                        <a:rPr lang="zh-CN" sz="1400" b="1" dirty="0">
                          <a:effectLst/>
                          <a:latin typeface="+mn-lt"/>
                          <a:ea typeface="+mn-ea"/>
                          <a:cs typeface="+mn-ea"/>
                          <a:sym typeface="+mn-lt"/>
                        </a:rPr>
                        <a:t>：</a:t>
                      </a:r>
                      <a:endParaRPr lang="zh-CN" sz="1400" b="1" dirty="0">
                        <a:effectLst/>
                        <a:latin typeface="+mn-lt"/>
                        <a:ea typeface="+mn-ea"/>
                        <a:cs typeface="+mn-ea"/>
                        <a:sym typeface="+mn-lt"/>
                      </a:endParaRPr>
                    </a:p>
                  </a:txBody>
                  <a:tcPr marL="68580" marR="68580" marT="0" marB="0" anchor="ctr">
                    <a:solidFill>
                      <a:srgbClr val="FBEED6"/>
                    </a:solidFill>
                  </a:tcPr>
                </a:tc>
                <a:tc>
                  <a:txBody>
                    <a:bodyPr/>
                    <a:lstStyle/>
                    <a:p>
                      <a:pPr algn="just">
                        <a:lnSpc>
                          <a:spcPct val="115000"/>
                        </a:lnSpc>
                        <a:spcBef>
                          <a:spcPts val="180"/>
                        </a:spcBef>
                      </a:pPr>
                      <a:r>
                        <a:rPr lang="zh-CN" sz="1400" dirty="0">
                          <a:effectLst/>
                          <a:latin typeface="+mn-lt"/>
                          <a:ea typeface="+mn-ea"/>
                          <a:cs typeface="+mn-ea"/>
                          <a:sym typeface="+mn-lt"/>
                        </a:rPr>
                        <a:t>极重度</a:t>
                      </a:r>
                      <a:endParaRPr lang="zh-CN" sz="1400" dirty="0">
                        <a:effectLst/>
                        <a:latin typeface="+mn-lt"/>
                        <a:ea typeface="+mn-ea"/>
                        <a:cs typeface="+mn-ea"/>
                        <a:sym typeface="+mn-lt"/>
                      </a:endParaRPr>
                    </a:p>
                  </a:txBody>
                  <a:tcPr marL="68580" marR="68580" marT="0" marB="0" anchor="ctr">
                    <a:lnT w="12700" cap="flat" cmpd="sng" algn="ctr">
                      <a:solidFill>
                        <a:srgbClr val="374459"/>
                      </a:solidFill>
                      <a:prstDash val="solid"/>
                      <a:round/>
                      <a:headEnd type="none" w="med" len="med"/>
                      <a:tailEnd type="none" w="med" len="med"/>
                    </a:lnT>
                    <a:noFill/>
                  </a:tcPr>
                </a:tc>
                <a:tc>
                  <a:txBody>
                    <a:bodyPr/>
                    <a:lstStyle/>
                    <a:p>
                      <a:pPr algn="just">
                        <a:lnSpc>
                          <a:spcPct val="115000"/>
                        </a:lnSpc>
                        <a:spcBef>
                          <a:spcPts val="180"/>
                        </a:spcBef>
                      </a:pPr>
                      <a:r>
                        <a:rPr lang="en-US" sz="1400" dirty="0">
                          <a:effectLst/>
                          <a:latin typeface="+mn-lt"/>
                          <a:ea typeface="+mn-ea"/>
                          <a:cs typeface="+mn-ea"/>
                          <a:sym typeface="+mn-lt"/>
                        </a:rPr>
                        <a:t>FEV</a:t>
                      </a:r>
                      <a:r>
                        <a:rPr lang="en-US" sz="1400" baseline="-25000" dirty="0">
                          <a:effectLst/>
                          <a:latin typeface="+mn-lt"/>
                          <a:ea typeface="+mn-ea"/>
                          <a:cs typeface="+mn-ea"/>
                          <a:sym typeface="+mn-lt"/>
                        </a:rPr>
                        <a:t>1</a:t>
                      </a:r>
                      <a:r>
                        <a:rPr lang="en-US" sz="1400" dirty="0">
                          <a:effectLst/>
                          <a:latin typeface="+mn-lt"/>
                          <a:ea typeface="+mn-ea"/>
                          <a:cs typeface="+mn-ea"/>
                          <a:sym typeface="+mn-lt"/>
                        </a:rPr>
                        <a:t>&lt;</a:t>
                      </a:r>
                      <a:r>
                        <a:rPr lang="zh-CN" sz="1400" dirty="0">
                          <a:effectLst/>
                          <a:cs typeface="+mn-ea"/>
                          <a:sym typeface="+mn-lt"/>
                        </a:rPr>
                        <a:t>预计值</a:t>
                      </a:r>
                      <a:r>
                        <a:rPr lang="zh-CN" sz="1400" dirty="0">
                          <a:effectLst/>
                          <a:latin typeface="+mn-lt"/>
                          <a:ea typeface="+mn-ea"/>
                          <a:cs typeface="+mn-ea"/>
                          <a:sym typeface="+mn-lt"/>
                        </a:rPr>
                        <a:t>的</a:t>
                      </a:r>
                      <a:r>
                        <a:rPr lang="en-US" sz="1400" dirty="0">
                          <a:effectLst/>
                          <a:latin typeface="+mn-lt"/>
                          <a:ea typeface="+mn-ea"/>
                          <a:cs typeface="+mn-ea"/>
                          <a:sym typeface="+mn-lt"/>
                        </a:rPr>
                        <a:t>30%</a:t>
                      </a:r>
                      <a:endParaRPr lang="zh-CN" sz="1400" dirty="0">
                        <a:effectLst/>
                        <a:latin typeface="+mn-lt"/>
                        <a:ea typeface="+mn-ea"/>
                        <a:cs typeface="+mn-ea"/>
                        <a:sym typeface="+mn-lt"/>
                      </a:endParaRPr>
                    </a:p>
                  </a:txBody>
                  <a:tcPr marL="68580" marR="68580" marT="0" marB="0" anchor="ctr">
                    <a:lnT w="12700" cap="flat" cmpd="sng" algn="ctr">
                      <a:solidFill>
                        <a:srgbClr val="374459"/>
                      </a:solidFill>
                      <a:prstDash val="solid"/>
                      <a:round/>
                      <a:headEnd type="none" w="med" len="med"/>
                      <a:tailEnd type="none" w="med" len="med"/>
                    </a:lnT>
                    <a:noFill/>
                  </a:tcPr>
                </a:tc>
              </a:tr>
            </a:tbl>
          </a:graphicData>
        </a:graphic>
      </p:graphicFrame>
      <p:sp>
        <p:nvSpPr>
          <p:cNvPr id="10" name="文本框 9"/>
          <p:cNvSpPr txBox="1"/>
          <p:nvPr/>
        </p:nvSpPr>
        <p:spPr>
          <a:xfrm>
            <a:off x="1342999" y="2057330"/>
            <a:ext cx="9417050" cy="386196"/>
          </a:xfrm>
          <a:prstGeom prst="rect">
            <a:avLst/>
          </a:prstGeom>
          <a:noFill/>
        </p:spPr>
        <p:txBody>
          <a:bodyPr wrap="square">
            <a:spAutoFit/>
          </a:bodyPr>
          <a:lstStyle/>
          <a:p>
            <a:pPr algn="just">
              <a:lnSpc>
                <a:spcPct val="115000"/>
              </a:lnSpc>
              <a:spcBef>
                <a:spcPts val="180"/>
              </a:spcBef>
            </a:pPr>
            <a:r>
              <a:rPr lang="zh-CN" altLang="zh-CN" sz="1800" b="1" dirty="0">
                <a:effectLst/>
                <a:cs typeface="+mn-ea"/>
                <a:sym typeface="+mn-lt"/>
              </a:rPr>
              <a:t>在</a:t>
            </a:r>
            <a:r>
              <a:rPr lang="en-US" altLang="zh-CN" sz="1800" b="1" dirty="0">
                <a:effectLst/>
                <a:cs typeface="+mn-ea"/>
                <a:sym typeface="+mn-lt"/>
              </a:rPr>
              <a:t>FEV</a:t>
            </a:r>
            <a:r>
              <a:rPr lang="en-US" altLang="zh-CN" sz="1800" b="1" baseline="-25000" dirty="0">
                <a:effectLst/>
                <a:cs typeface="+mn-ea"/>
                <a:sym typeface="+mn-lt"/>
              </a:rPr>
              <a:t>1</a:t>
            </a:r>
            <a:r>
              <a:rPr lang="en-US" altLang="zh-CN" sz="1800" b="1" dirty="0">
                <a:effectLst/>
                <a:cs typeface="+mn-ea"/>
                <a:sym typeface="+mn-lt"/>
              </a:rPr>
              <a:t>/FVC&lt;0.70</a:t>
            </a:r>
            <a:r>
              <a:rPr lang="zh-CN" altLang="zh-CN" sz="1800" b="1" dirty="0">
                <a:effectLst/>
                <a:cs typeface="+mn-ea"/>
                <a:sym typeface="+mn-lt"/>
              </a:rPr>
              <a:t>的</a:t>
            </a:r>
            <a:r>
              <a:rPr lang="zh-CN" altLang="en-US" sz="1800" b="1" dirty="0">
                <a:effectLst/>
                <a:cs typeface="+mn-ea"/>
                <a:sym typeface="+mn-lt"/>
              </a:rPr>
              <a:t>慢阻肺病</a:t>
            </a:r>
            <a:r>
              <a:rPr lang="zh-CN" altLang="zh-CN" sz="1800" b="1" dirty="0">
                <a:effectLst/>
                <a:cs typeface="+mn-ea"/>
                <a:sym typeface="+mn-lt"/>
              </a:rPr>
              <a:t>患者中：</a:t>
            </a:r>
            <a:endParaRPr lang="zh-CN" altLang="zh-CN" sz="1800" b="1" dirty="0">
              <a:effectLst/>
              <a:cs typeface="+mn-ea"/>
              <a:sym typeface="+mn-lt"/>
            </a:endParaRPr>
          </a:p>
        </p:txBody>
      </p:sp>
      <p:sp>
        <p:nvSpPr>
          <p:cNvPr id="9" name="文本框 8"/>
          <p:cNvSpPr txBox="1"/>
          <p:nvPr>
            <p:custDataLst>
              <p:tags r:id="rId2"/>
            </p:custDataLst>
          </p:nvPr>
        </p:nvSpPr>
        <p:spPr>
          <a:xfrm>
            <a:off x="11122660" y="762000"/>
            <a:ext cx="969010" cy="368300"/>
          </a:xfrm>
          <a:prstGeom prst="rect">
            <a:avLst/>
          </a:prstGeom>
          <a:noFill/>
        </p:spPr>
        <p:txBody>
          <a:bodyPr wrap="square" rtlCol="0">
            <a:spAutoFit/>
          </a:bodyPr>
          <a:lstStyle/>
          <a:p>
            <a:pPr algn="r"/>
            <a:r>
              <a:rPr lang="zh-CN" b="1">
                <a:solidFill>
                  <a:schemeClr val="bg1"/>
                </a:solidFill>
              </a:rPr>
              <a:t>图</a:t>
            </a:r>
            <a:r>
              <a:rPr lang="en-US" altLang="zh-CN" b="1">
                <a:solidFill>
                  <a:schemeClr val="bg1"/>
                </a:solidFill>
              </a:rPr>
              <a:t> 2.8</a:t>
            </a:r>
            <a:endParaRPr lang="en-US" altLang="zh-CN" b="1">
              <a:solidFill>
                <a:schemeClr val="bg1"/>
              </a:solidFill>
            </a:endParaRPr>
          </a:p>
        </p:txBody>
      </p:sp>
      <p:sp>
        <p:nvSpPr>
          <p:cNvPr id="4" name="Footer Placeholder 1"/>
          <p:cNvSpPr txBox="1"/>
          <p:nvPr/>
        </p:nvSpPr>
        <p:spPr>
          <a:xfrm>
            <a:off x="3027363" y="6551613"/>
            <a:ext cx="6137275"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000" dirty="0">
                <a:sym typeface="+mn-ea"/>
              </a:rPr>
              <a:t>© 2024, 2025 Global Initiative for Chronic Obstructive Lung Disease</a:t>
            </a:r>
            <a:endParaRPr lang="en-AU" sz="1000" dirty="0">
              <a:cs typeface="+mn-ea"/>
              <a:sym typeface="+mn-lt"/>
            </a:endParaRPr>
          </a:p>
        </p:txBody>
      </p:sp>
      <p:pic>
        <p:nvPicPr>
          <p:cNvPr id="2" name="Picture 10" descr="Figure 2.8 shows GOLD grade definitions for COPD patients with FEV1/FVC less than 0.7. For example GOLD grade 4 is very severe FEV1 less than 30% of predicted value."/>
          <p:cNvPicPr>
            <a:picLocks noChangeAspect="1"/>
          </p:cNvPicPr>
          <p:nvPr/>
        </p:nvPicPr>
        <p:blipFill rotWithShape="1">
          <a:blip r:embed="rId3"/>
          <a:srcRect/>
          <a:stretch>
            <a:fillRect/>
          </a:stretch>
        </p:blipFill>
        <p:spPr bwMode="auto">
          <a:xfrm>
            <a:off x="12192073" y="-98595"/>
            <a:ext cx="8224374" cy="4697835"/>
          </a:xfrm>
          <a:prstGeom prst="rect">
            <a:avLst/>
          </a:prstGeom>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p:cNvSpPr>
            <a:spLocks noGrp="1"/>
          </p:cNvSpPr>
          <p:nvPr>
            <p:ph type="body" sz="quarter" idx="10"/>
          </p:nvPr>
        </p:nvSpPr>
        <p:spPr>
          <a:xfrm>
            <a:off x="368551" y="151838"/>
            <a:ext cx="11646986" cy="650267"/>
          </a:xfrm>
        </p:spPr>
        <p:txBody>
          <a:bodyPr>
            <a:normAutofit fontScale="97500" lnSpcReduction="10000"/>
          </a:bodyPr>
          <a:lstStyle/>
          <a:p>
            <a:r>
              <a:rPr lang="zh-CN" altLang="en-US" dirty="0">
                <a:solidFill>
                  <a:schemeClr val="bg1"/>
                </a:solidFill>
                <a:uFillTx/>
                <a:latin typeface="+mn-lt"/>
                <a:ea typeface="+mn-ea"/>
                <a:cs typeface="+mn-ea"/>
                <a:sym typeface="+mn-lt"/>
              </a:rPr>
              <a:t>改良的英国医学研究委员会（</a:t>
            </a:r>
            <a:r>
              <a:rPr lang="en-US" altLang="zh-CN" dirty="0" err="1">
                <a:solidFill>
                  <a:schemeClr val="bg1"/>
                </a:solidFill>
                <a:uFillTx/>
                <a:latin typeface="+mn-lt"/>
                <a:ea typeface="+mn-ea"/>
                <a:cs typeface="+mn-ea"/>
                <a:sym typeface="+mn-lt"/>
              </a:rPr>
              <a:t>mMRC</a:t>
            </a:r>
            <a:r>
              <a:rPr lang="zh-CN" altLang="en-US" dirty="0">
                <a:solidFill>
                  <a:schemeClr val="bg1"/>
                </a:solidFill>
                <a:uFillTx/>
                <a:latin typeface="+mn-lt"/>
                <a:ea typeface="+mn-ea"/>
                <a:cs typeface="+mn-ea"/>
                <a:sym typeface="+mn-lt"/>
              </a:rPr>
              <a:t>）呼吸困难量表</a:t>
            </a:r>
            <a:endParaRPr lang="zh-CN" altLang="en-US" dirty="0">
              <a:solidFill>
                <a:schemeClr val="bg1"/>
              </a:solidFill>
              <a:uFillTx/>
              <a:latin typeface="+mn-lt"/>
              <a:ea typeface="+mn-ea"/>
              <a:cs typeface="+mn-ea"/>
              <a:sym typeface="+mn-lt"/>
            </a:endParaRPr>
          </a:p>
        </p:txBody>
      </p:sp>
      <p:grpSp>
        <p:nvGrpSpPr>
          <p:cNvPr id="58" name="组合 57"/>
          <p:cNvGrpSpPr/>
          <p:nvPr>
            <p:custDataLst>
              <p:tags r:id="rId1"/>
            </p:custDataLst>
          </p:nvPr>
        </p:nvGrpSpPr>
        <p:grpSpPr>
          <a:xfrm>
            <a:off x="1539765" y="2299803"/>
            <a:ext cx="8508825" cy="3441985"/>
            <a:chOff x="2917128" y="2815729"/>
            <a:chExt cx="8508825" cy="3441985"/>
          </a:xfrm>
        </p:grpSpPr>
        <p:grpSp>
          <p:nvGrpSpPr>
            <p:cNvPr id="28" name="组合 27"/>
            <p:cNvGrpSpPr/>
            <p:nvPr/>
          </p:nvGrpSpPr>
          <p:grpSpPr>
            <a:xfrm>
              <a:off x="2917128" y="2816114"/>
              <a:ext cx="1533600" cy="3441600"/>
              <a:chOff x="4642291" y="3318317"/>
              <a:chExt cx="1533600" cy="3441600"/>
            </a:xfrm>
          </p:grpSpPr>
          <p:grpSp>
            <p:nvGrpSpPr>
              <p:cNvPr id="14" name="组合 13"/>
              <p:cNvGrpSpPr/>
              <p:nvPr/>
            </p:nvGrpSpPr>
            <p:grpSpPr>
              <a:xfrm>
                <a:off x="4642291" y="3318317"/>
                <a:ext cx="1533600" cy="3441600"/>
                <a:chOff x="4718024" y="2418752"/>
                <a:chExt cx="1533600" cy="3441600"/>
              </a:xfrm>
            </p:grpSpPr>
            <p:sp>
              <p:nvSpPr>
                <p:cNvPr id="8" name="矩形: 圆角 7"/>
                <p:cNvSpPr/>
                <p:nvPr>
                  <p:custDataLst>
                    <p:tags r:id="rId2"/>
                  </p:custDataLst>
                </p:nvPr>
              </p:nvSpPr>
              <p:spPr>
                <a:xfrm>
                  <a:off x="4718024" y="2418752"/>
                  <a:ext cx="1533600" cy="3441600"/>
                </a:xfrm>
                <a:prstGeom prst="roundRect">
                  <a:avLst/>
                </a:prstGeom>
                <a:solidFill>
                  <a:srgbClr val="D2D1D6"/>
                </a:solidFill>
                <a:ln>
                  <a:solidFill>
                    <a:srgbClr val="D2D1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cxnSp>
              <p:nvCxnSpPr>
                <p:cNvPr id="11" name="直接连接符 10"/>
                <p:cNvCxnSpPr/>
                <p:nvPr>
                  <p:custDataLst>
                    <p:tags r:id="rId3"/>
                  </p:custDataLst>
                </p:nvPr>
              </p:nvCxnSpPr>
              <p:spPr>
                <a:xfrm>
                  <a:off x="4718024" y="2971800"/>
                  <a:ext cx="1533600" cy="0"/>
                </a:xfrm>
                <a:prstGeom prst="line">
                  <a:avLst/>
                </a:prstGeom>
                <a:ln>
                  <a:solidFill>
                    <a:schemeClr val="bg1"/>
                  </a:solidFill>
                </a:ln>
              </p:spPr>
              <p:style>
                <a:lnRef idx="3">
                  <a:schemeClr val="dk1"/>
                </a:lnRef>
                <a:fillRef idx="0">
                  <a:schemeClr val="dk1"/>
                </a:fillRef>
                <a:effectRef idx="2">
                  <a:schemeClr val="dk1"/>
                </a:effectRef>
                <a:fontRef idx="minor">
                  <a:schemeClr val="tx1"/>
                </a:fontRef>
              </p:style>
            </p:cxnSp>
            <p:sp>
              <p:nvSpPr>
                <p:cNvPr id="12" name="矩形 11"/>
                <p:cNvSpPr/>
                <p:nvPr>
                  <p:custDataLst>
                    <p:tags r:id="rId4"/>
                  </p:custDataLst>
                </p:nvPr>
              </p:nvSpPr>
              <p:spPr>
                <a:xfrm>
                  <a:off x="5358824" y="5396963"/>
                  <a:ext cx="252000" cy="252000"/>
                </a:xfrm>
                <a:prstGeom prst="rect">
                  <a:avLst/>
                </a:prstGeom>
                <a:solidFill>
                  <a:schemeClr val="bg1"/>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22" name="文本框 21"/>
              <p:cNvSpPr txBox="1"/>
              <p:nvPr>
                <p:custDataLst>
                  <p:tags r:id="rId5"/>
                </p:custDataLst>
              </p:nvPr>
            </p:nvSpPr>
            <p:spPr>
              <a:xfrm>
                <a:off x="4642291" y="3410176"/>
                <a:ext cx="1333500" cy="338554"/>
              </a:xfrm>
              <a:prstGeom prst="rect">
                <a:avLst/>
              </a:prstGeom>
              <a:noFill/>
            </p:spPr>
            <p:txBody>
              <a:bodyPr wrap="square" rtlCol="0">
                <a:spAutoFit/>
              </a:bodyPr>
              <a:lstStyle/>
              <a:p>
                <a:pPr algn="ctr"/>
                <a:r>
                  <a:rPr lang="en-US" altLang="zh-CN" sz="1600" b="1">
                    <a:solidFill>
                      <a:srgbClr val="374459"/>
                    </a:solidFill>
                    <a:cs typeface="+mn-ea"/>
                    <a:sym typeface="+mn-lt"/>
                  </a:rPr>
                  <a:t>mMRC 0</a:t>
                </a:r>
                <a:r>
                  <a:rPr lang="zh-CN" altLang="en-US" sz="1600" b="1">
                    <a:solidFill>
                      <a:srgbClr val="374459"/>
                    </a:solidFill>
                    <a:cs typeface="+mn-ea"/>
                    <a:sym typeface="+mn-lt"/>
                  </a:rPr>
                  <a:t>级</a:t>
                </a:r>
                <a:endParaRPr lang="zh-CN" altLang="en-US" sz="1600" b="1">
                  <a:solidFill>
                    <a:srgbClr val="374459"/>
                  </a:solidFill>
                  <a:cs typeface="+mn-ea"/>
                  <a:sym typeface="+mn-lt"/>
                </a:endParaRPr>
              </a:p>
            </p:txBody>
          </p:sp>
          <p:sp>
            <p:nvSpPr>
              <p:cNvPr id="23" name="文本框 22"/>
              <p:cNvSpPr txBox="1"/>
              <p:nvPr>
                <p:custDataLst>
                  <p:tags r:id="rId6"/>
                </p:custDataLst>
              </p:nvPr>
            </p:nvSpPr>
            <p:spPr>
              <a:xfrm>
                <a:off x="4733612" y="4006868"/>
                <a:ext cx="1402532" cy="523220"/>
              </a:xfrm>
              <a:prstGeom prst="rect">
                <a:avLst/>
              </a:prstGeom>
              <a:noFill/>
            </p:spPr>
            <p:txBody>
              <a:bodyPr wrap="square" rtlCol="0">
                <a:spAutoFit/>
              </a:bodyPr>
              <a:lstStyle/>
              <a:p>
                <a:r>
                  <a:rPr lang="zh-CN" altLang="en-US" sz="1400">
                    <a:cs typeface="+mn-ea"/>
                    <a:sym typeface="+mn-lt"/>
                  </a:rPr>
                  <a:t>我</a:t>
                </a:r>
                <a:r>
                  <a:rPr lang="zh-CN" altLang="zh-CN" sz="1400">
                    <a:effectLst/>
                    <a:cs typeface="+mn-ea"/>
                    <a:sym typeface="+mn-lt"/>
                  </a:rPr>
                  <a:t>仅在剧烈运动时喘不过气</a:t>
                </a:r>
                <a:endParaRPr lang="zh-CN" altLang="en-US" sz="1400">
                  <a:cs typeface="+mn-ea"/>
                  <a:sym typeface="+mn-lt"/>
                </a:endParaRPr>
              </a:p>
            </p:txBody>
          </p:sp>
        </p:grpSp>
        <p:grpSp>
          <p:nvGrpSpPr>
            <p:cNvPr id="29" name="组合 28"/>
            <p:cNvGrpSpPr/>
            <p:nvPr/>
          </p:nvGrpSpPr>
          <p:grpSpPr>
            <a:xfrm>
              <a:off x="4657459" y="2816114"/>
              <a:ext cx="1533600" cy="3441600"/>
              <a:chOff x="4642291" y="3318317"/>
              <a:chExt cx="1533600" cy="3441600"/>
            </a:xfrm>
          </p:grpSpPr>
          <p:grpSp>
            <p:nvGrpSpPr>
              <p:cNvPr id="30" name="组合 29"/>
              <p:cNvGrpSpPr/>
              <p:nvPr/>
            </p:nvGrpSpPr>
            <p:grpSpPr>
              <a:xfrm>
                <a:off x="4642291" y="3318317"/>
                <a:ext cx="1533600" cy="3441600"/>
                <a:chOff x="4718024" y="2418752"/>
                <a:chExt cx="1533600" cy="3441600"/>
              </a:xfrm>
            </p:grpSpPr>
            <p:sp>
              <p:nvSpPr>
                <p:cNvPr id="33" name="矩形: 圆角 32"/>
                <p:cNvSpPr/>
                <p:nvPr>
                  <p:custDataLst>
                    <p:tags r:id="rId7"/>
                  </p:custDataLst>
                </p:nvPr>
              </p:nvSpPr>
              <p:spPr>
                <a:xfrm>
                  <a:off x="4718024" y="2418752"/>
                  <a:ext cx="1533600" cy="3441600"/>
                </a:xfrm>
                <a:prstGeom prst="roundRect">
                  <a:avLst/>
                </a:prstGeom>
                <a:solidFill>
                  <a:schemeClr val="bg1"/>
                </a:solidFill>
                <a:ln>
                  <a:solidFill>
                    <a:srgbClr val="D2D1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cxnSp>
              <p:nvCxnSpPr>
                <p:cNvPr id="34" name="直接连接符 33"/>
                <p:cNvCxnSpPr/>
                <p:nvPr>
                  <p:custDataLst>
                    <p:tags r:id="rId8"/>
                  </p:custDataLst>
                </p:nvPr>
              </p:nvCxnSpPr>
              <p:spPr>
                <a:xfrm>
                  <a:off x="4718024" y="2971800"/>
                  <a:ext cx="1533600" cy="0"/>
                </a:xfrm>
                <a:prstGeom prst="line">
                  <a:avLst/>
                </a:prstGeom>
                <a:ln>
                  <a:solidFill>
                    <a:schemeClr val="bg2">
                      <a:lumMod val="50000"/>
                    </a:schemeClr>
                  </a:solidFill>
                </a:ln>
              </p:spPr>
              <p:style>
                <a:lnRef idx="3">
                  <a:schemeClr val="dk1"/>
                </a:lnRef>
                <a:fillRef idx="0">
                  <a:schemeClr val="dk1"/>
                </a:fillRef>
                <a:effectRef idx="2">
                  <a:schemeClr val="dk1"/>
                </a:effectRef>
                <a:fontRef idx="minor">
                  <a:schemeClr val="tx1"/>
                </a:fontRef>
              </p:style>
            </p:cxnSp>
            <p:sp>
              <p:nvSpPr>
                <p:cNvPr id="35" name="矩形 34"/>
                <p:cNvSpPr/>
                <p:nvPr>
                  <p:custDataLst>
                    <p:tags r:id="rId9"/>
                  </p:custDataLst>
                </p:nvPr>
              </p:nvSpPr>
              <p:spPr>
                <a:xfrm>
                  <a:off x="5283329" y="5393378"/>
                  <a:ext cx="252000" cy="252000"/>
                </a:xfrm>
                <a:prstGeom prst="rect">
                  <a:avLst/>
                </a:prstGeom>
                <a:solidFill>
                  <a:schemeClr val="bg1"/>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31" name="文本框 30"/>
              <p:cNvSpPr txBox="1"/>
              <p:nvPr>
                <p:custDataLst>
                  <p:tags r:id="rId10"/>
                </p:custDataLst>
              </p:nvPr>
            </p:nvSpPr>
            <p:spPr>
              <a:xfrm>
                <a:off x="4642291" y="3410176"/>
                <a:ext cx="1333500" cy="338554"/>
              </a:xfrm>
              <a:prstGeom prst="rect">
                <a:avLst/>
              </a:prstGeom>
              <a:noFill/>
            </p:spPr>
            <p:txBody>
              <a:bodyPr wrap="square" rtlCol="0">
                <a:spAutoFit/>
              </a:bodyPr>
              <a:lstStyle/>
              <a:p>
                <a:pPr algn="ctr"/>
                <a:r>
                  <a:rPr lang="en-US" altLang="zh-CN" sz="1600" b="1">
                    <a:solidFill>
                      <a:srgbClr val="374459"/>
                    </a:solidFill>
                    <a:cs typeface="+mn-ea"/>
                    <a:sym typeface="+mn-lt"/>
                  </a:rPr>
                  <a:t>mMRC 1</a:t>
                </a:r>
                <a:r>
                  <a:rPr lang="zh-CN" altLang="en-US" sz="1600" b="1">
                    <a:solidFill>
                      <a:srgbClr val="374459"/>
                    </a:solidFill>
                    <a:cs typeface="+mn-ea"/>
                    <a:sym typeface="+mn-lt"/>
                  </a:rPr>
                  <a:t>级</a:t>
                </a:r>
                <a:endParaRPr lang="zh-CN" altLang="en-US" sz="1600" b="1">
                  <a:solidFill>
                    <a:srgbClr val="374459"/>
                  </a:solidFill>
                  <a:cs typeface="+mn-ea"/>
                  <a:sym typeface="+mn-lt"/>
                </a:endParaRPr>
              </a:p>
            </p:txBody>
          </p:sp>
          <p:sp>
            <p:nvSpPr>
              <p:cNvPr id="32" name="文本框 31"/>
              <p:cNvSpPr txBox="1"/>
              <p:nvPr>
                <p:custDataLst>
                  <p:tags r:id="rId11"/>
                </p:custDataLst>
              </p:nvPr>
            </p:nvSpPr>
            <p:spPr>
              <a:xfrm>
                <a:off x="4738845" y="4006868"/>
                <a:ext cx="1341987" cy="954107"/>
              </a:xfrm>
              <a:prstGeom prst="rect">
                <a:avLst/>
              </a:prstGeom>
              <a:noFill/>
            </p:spPr>
            <p:txBody>
              <a:bodyPr wrap="square" rtlCol="0">
                <a:spAutoFit/>
              </a:bodyPr>
              <a:lstStyle/>
              <a:p>
                <a:r>
                  <a:rPr lang="zh-CN" altLang="en-US" sz="1400">
                    <a:cs typeface="+mn-ea"/>
                    <a:sym typeface="+mn-lt"/>
                  </a:rPr>
                  <a:t>我在平地快步行走或爬平缓坡度时出现呼吸短促</a:t>
                </a:r>
                <a:endParaRPr lang="zh-CN" altLang="en-US" sz="1400">
                  <a:cs typeface="+mn-ea"/>
                  <a:sym typeface="+mn-lt"/>
                </a:endParaRPr>
              </a:p>
            </p:txBody>
          </p:sp>
        </p:grpSp>
        <p:grpSp>
          <p:nvGrpSpPr>
            <p:cNvPr id="36" name="组合 35"/>
            <p:cNvGrpSpPr/>
            <p:nvPr/>
          </p:nvGrpSpPr>
          <p:grpSpPr>
            <a:xfrm>
              <a:off x="6400261" y="2815729"/>
              <a:ext cx="1534989" cy="3441985"/>
              <a:chOff x="4642290" y="3318318"/>
              <a:chExt cx="1534989" cy="3441985"/>
            </a:xfrm>
          </p:grpSpPr>
          <p:grpSp>
            <p:nvGrpSpPr>
              <p:cNvPr id="37" name="组合 36"/>
              <p:cNvGrpSpPr/>
              <p:nvPr/>
            </p:nvGrpSpPr>
            <p:grpSpPr>
              <a:xfrm>
                <a:off x="4642290" y="3318318"/>
                <a:ext cx="1534989" cy="3441985"/>
                <a:chOff x="4718023" y="2418753"/>
                <a:chExt cx="1534989" cy="3441985"/>
              </a:xfrm>
            </p:grpSpPr>
            <p:sp>
              <p:nvSpPr>
                <p:cNvPr id="40" name="矩形: 圆角 39"/>
                <p:cNvSpPr/>
                <p:nvPr>
                  <p:custDataLst>
                    <p:tags r:id="rId12"/>
                  </p:custDataLst>
                </p:nvPr>
              </p:nvSpPr>
              <p:spPr>
                <a:xfrm>
                  <a:off x="4718023" y="2418753"/>
                  <a:ext cx="1534989" cy="3441985"/>
                </a:xfrm>
                <a:prstGeom prst="roundRect">
                  <a:avLst/>
                </a:prstGeom>
                <a:solidFill>
                  <a:srgbClr val="D2D1D6"/>
                </a:solidFill>
                <a:ln>
                  <a:solidFill>
                    <a:srgbClr val="D2D1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cxnSp>
              <p:nvCxnSpPr>
                <p:cNvPr id="41" name="直接连接符 40"/>
                <p:cNvCxnSpPr/>
                <p:nvPr>
                  <p:custDataLst>
                    <p:tags r:id="rId13"/>
                  </p:custDataLst>
                </p:nvPr>
              </p:nvCxnSpPr>
              <p:spPr>
                <a:xfrm>
                  <a:off x="4718024" y="2971800"/>
                  <a:ext cx="1533600" cy="0"/>
                </a:xfrm>
                <a:prstGeom prst="line">
                  <a:avLst/>
                </a:prstGeom>
                <a:ln>
                  <a:solidFill>
                    <a:schemeClr val="bg1"/>
                  </a:solidFill>
                </a:ln>
              </p:spPr>
              <p:style>
                <a:lnRef idx="3">
                  <a:schemeClr val="dk1"/>
                </a:lnRef>
                <a:fillRef idx="0">
                  <a:schemeClr val="dk1"/>
                </a:fillRef>
                <a:effectRef idx="2">
                  <a:schemeClr val="dk1"/>
                </a:effectRef>
                <a:fontRef idx="minor">
                  <a:schemeClr val="tx1"/>
                </a:fontRef>
              </p:style>
            </p:cxnSp>
            <p:sp>
              <p:nvSpPr>
                <p:cNvPr id="42" name="矩形 41"/>
                <p:cNvSpPr/>
                <p:nvPr>
                  <p:custDataLst>
                    <p:tags r:id="rId14"/>
                  </p:custDataLst>
                </p:nvPr>
              </p:nvSpPr>
              <p:spPr>
                <a:xfrm>
                  <a:off x="5359517" y="5394108"/>
                  <a:ext cx="252000" cy="252000"/>
                </a:xfrm>
                <a:prstGeom prst="rect">
                  <a:avLst/>
                </a:prstGeom>
                <a:solidFill>
                  <a:schemeClr val="bg1"/>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38" name="文本框 37"/>
              <p:cNvSpPr txBox="1"/>
              <p:nvPr>
                <p:custDataLst>
                  <p:tags r:id="rId15"/>
                </p:custDataLst>
              </p:nvPr>
            </p:nvSpPr>
            <p:spPr>
              <a:xfrm>
                <a:off x="4642291" y="3410176"/>
                <a:ext cx="1333500" cy="338554"/>
              </a:xfrm>
              <a:prstGeom prst="rect">
                <a:avLst/>
              </a:prstGeom>
              <a:noFill/>
            </p:spPr>
            <p:txBody>
              <a:bodyPr wrap="square" rtlCol="0">
                <a:spAutoFit/>
              </a:bodyPr>
              <a:lstStyle/>
              <a:p>
                <a:pPr algn="ctr"/>
                <a:r>
                  <a:rPr lang="en-US" altLang="zh-CN" sz="1600" b="1">
                    <a:solidFill>
                      <a:srgbClr val="374459"/>
                    </a:solidFill>
                    <a:cs typeface="+mn-ea"/>
                    <a:sym typeface="+mn-lt"/>
                  </a:rPr>
                  <a:t>mMRC 2</a:t>
                </a:r>
                <a:r>
                  <a:rPr lang="zh-CN" altLang="en-US" sz="1600" b="1">
                    <a:solidFill>
                      <a:srgbClr val="374459"/>
                    </a:solidFill>
                    <a:cs typeface="+mn-ea"/>
                    <a:sym typeface="+mn-lt"/>
                  </a:rPr>
                  <a:t>级</a:t>
                </a:r>
                <a:endParaRPr lang="zh-CN" altLang="en-US" sz="1600" b="1">
                  <a:solidFill>
                    <a:srgbClr val="374459"/>
                  </a:solidFill>
                  <a:cs typeface="+mn-ea"/>
                  <a:sym typeface="+mn-lt"/>
                </a:endParaRPr>
              </a:p>
            </p:txBody>
          </p:sp>
          <p:sp>
            <p:nvSpPr>
              <p:cNvPr id="39" name="文本框 38"/>
              <p:cNvSpPr txBox="1"/>
              <p:nvPr>
                <p:custDataLst>
                  <p:tags r:id="rId16"/>
                </p:custDataLst>
              </p:nvPr>
            </p:nvSpPr>
            <p:spPr>
              <a:xfrm>
                <a:off x="4674047" y="4003887"/>
                <a:ext cx="1448601" cy="1600438"/>
              </a:xfrm>
              <a:prstGeom prst="rect">
                <a:avLst/>
              </a:prstGeom>
              <a:noFill/>
            </p:spPr>
            <p:txBody>
              <a:bodyPr wrap="square" rtlCol="0">
                <a:spAutoFit/>
              </a:bodyPr>
              <a:lstStyle/>
              <a:p>
                <a:r>
                  <a:rPr lang="zh-CN" altLang="en-US" sz="1400" dirty="0">
                    <a:cs typeface="+mn-ea"/>
                    <a:sym typeface="+mn-lt"/>
                  </a:rPr>
                  <a:t>由于喘不过气，平地行走时我比同龄人要慢；</a:t>
                </a:r>
                <a:endParaRPr lang="en-US" altLang="zh-CN" sz="1400" dirty="0">
                  <a:cs typeface="+mn-ea"/>
                  <a:sym typeface="+mn-lt"/>
                </a:endParaRPr>
              </a:p>
              <a:p>
                <a:r>
                  <a:rPr lang="zh-CN" altLang="en-US" sz="1400" dirty="0">
                    <a:cs typeface="+mn-ea"/>
                    <a:sym typeface="+mn-lt"/>
                  </a:rPr>
                  <a:t>或者即使按照自己的节奏平地行走，我也需要停下来休息</a:t>
                </a:r>
                <a:endParaRPr lang="zh-CN" altLang="en-US" sz="1400" dirty="0">
                  <a:cs typeface="+mn-ea"/>
                  <a:sym typeface="+mn-lt"/>
                </a:endParaRPr>
              </a:p>
            </p:txBody>
          </p:sp>
        </p:grpSp>
        <p:grpSp>
          <p:nvGrpSpPr>
            <p:cNvPr id="43" name="组合 42"/>
            <p:cNvGrpSpPr/>
            <p:nvPr/>
          </p:nvGrpSpPr>
          <p:grpSpPr>
            <a:xfrm>
              <a:off x="8148359" y="2815729"/>
              <a:ext cx="1533600" cy="3441600"/>
              <a:chOff x="4642291" y="3318317"/>
              <a:chExt cx="1533600" cy="3441600"/>
            </a:xfrm>
          </p:grpSpPr>
          <p:grpSp>
            <p:nvGrpSpPr>
              <p:cNvPr id="44" name="组合 43"/>
              <p:cNvGrpSpPr/>
              <p:nvPr/>
            </p:nvGrpSpPr>
            <p:grpSpPr>
              <a:xfrm>
                <a:off x="4642291" y="3318317"/>
                <a:ext cx="1533600" cy="3441600"/>
                <a:chOff x="4718024" y="2418752"/>
                <a:chExt cx="1533600" cy="3441600"/>
              </a:xfrm>
            </p:grpSpPr>
            <p:sp>
              <p:nvSpPr>
                <p:cNvPr id="47" name="矩形: 圆角 46"/>
                <p:cNvSpPr/>
                <p:nvPr>
                  <p:custDataLst>
                    <p:tags r:id="rId17"/>
                  </p:custDataLst>
                </p:nvPr>
              </p:nvSpPr>
              <p:spPr>
                <a:xfrm>
                  <a:off x="4718024" y="2418752"/>
                  <a:ext cx="1533600" cy="3441600"/>
                </a:xfrm>
                <a:prstGeom prst="roundRect">
                  <a:avLst/>
                </a:prstGeom>
                <a:solidFill>
                  <a:schemeClr val="bg1"/>
                </a:solidFill>
                <a:ln>
                  <a:solidFill>
                    <a:srgbClr val="D2D1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cxnSp>
              <p:nvCxnSpPr>
                <p:cNvPr id="48" name="直接连接符 47"/>
                <p:cNvCxnSpPr/>
                <p:nvPr>
                  <p:custDataLst>
                    <p:tags r:id="rId18"/>
                  </p:custDataLst>
                </p:nvPr>
              </p:nvCxnSpPr>
              <p:spPr>
                <a:xfrm>
                  <a:off x="4718024" y="2971800"/>
                  <a:ext cx="1533600" cy="0"/>
                </a:xfrm>
                <a:prstGeom prst="line">
                  <a:avLst/>
                </a:prstGeom>
                <a:ln>
                  <a:solidFill>
                    <a:schemeClr val="bg2">
                      <a:lumMod val="50000"/>
                    </a:schemeClr>
                  </a:solidFill>
                </a:ln>
              </p:spPr>
              <p:style>
                <a:lnRef idx="3">
                  <a:schemeClr val="dk1"/>
                </a:lnRef>
                <a:fillRef idx="0">
                  <a:schemeClr val="dk1"/>
                </a:fillRef>
                <a:effectRef idx="2">
                  <a:schemeClr val="dk1"/>
                </a:effectRef>
                <a:fontRef idx="minor">
                  <a:schemeClr val="tx1"/>
                </a:fontRef>
              </p:style>
            </p:cxnSp>
            <p:sp>
              <p:nvSpPr>
                <p:cNvPr id="49" name="矩形 48"/>
                <p:cNvSpPr/>
                <p:nvPr>
                  <p:custDataLst>
                    <p:tags r:id="rId19"/>
                  </p:custDataLst>
                </p:nvPr>
              </p:nvSpPr>
              <p:spPr>
                <a:xfrm>
                  <a:off x="5283329" y="5393378"/>
                  <a:ext cx="252000" cy="252000"/>
                </a:xfrm>
                <a:prstGeom prst="rect">
                  <a:avLst/>
                </a:prstGeom>
                <a:solidFill>
                  <a:schemeClr val="bg1"/>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45" name="文本框 44"/>
              <p:cNvSpPr txBox="1"/>
              <p:nvPr>
                <p:custDataLst>
                  <p:tags r:id="rId20"/>
                </p:custDataLst>
              </p:nvPr>
            </p:nvSpPr>
            <p:spPr>
              <a:xfrm>
                <a:off x="4642291" y="3410176"/>
                <a:ext cx="1333500" cy="338554"/>
              </a:xfrm>
              <a:prstGeom prst="rect">
                <a:avLst/>
              </a:prstGeom>
              <a:noFill/>
            </p:spPr>
            <p:txBody>
              <a:bodyPr wrap="square" rtlCol="0">
                <a:spAutoFit/>
              </a:bodyPr>
              <a:lstStyle/>
              <a:p>
                <a:pPr algn="ctr"/>
                <a:r>
                  <a:rPr lang="en-US" altLang="zh-CN" sz="1600" b="1">
                    <a:solidFill>
                      <a:srgbClr val="374459"/>
                    </a:solidFill>
                    <a:cs typeface="+mn-ea"/>
                    <a:sym typeface="+mn-lt"/>
                  </a:rPr>
                  <a:t>mMRC 3</a:t>
                </a:r>
                <a:r>
                  <a:rPr lang="zh-CN" altLang="en-US" sz="1600" b="1">
                    <a:solidFill>
                      <a:srgbClr val="374459"/>
                    </a:solidFill>
                    <a:cs typeface="+mn-ea"/>
                    <a:sym typeface="+mn-lt"/>
                  </a:rPr>
                  <a:t>级</a:t>
                </a:r>
                <a:endParaRPr lang="zh-CN" altLang="en-US" sz="1600" b="1">
                  <a:solidFill>
                    <a:srgbClr val="374459"/>
                  </a:solidFill>
                  <a:cs typeface="+mn-ea"/>
                  <a:sym typeface="+mn-lt"/>
                </a:endParaRPr>
              </a:p>
            </p:txBody>
          </p:sp>
          <p:sp>
            <p:nvSpPr>
              <p:cNvPr id="46" name="文本框 45"/>
              <p:cNvSpPr txBox="1"/>
              <p:nvPr>
                <p:custDataLst>
                  <p:tags r:id="rId21"/>
                </p:custDataLst>
              </p:nvPr>
            </p:nvSpPr>
            <p:spPr>
              <a:xfrm>
                <a:off x="4733612" y="4006868"/>
                <a:ext cx="1325789" cy="1169551"/>
              </a:xfrm>
              <a:prstGeom prst="rect">
                <a:avLst/>
              </a:prstGeom>
              <a:noFill/>
            </p:spPr>
            <p:txBody>
              <a:bodyPr wrap="square" rtlCol="0">
                <a:spAutoFit/>
              </a:bodyPr>
              <a:lstStyle/>
              <a:p>
                <a:r>
                  <a:rPr lang="zh-CN" altLang="en-US" sz="1400" dirty="0">
                    <a:effectLst/>
                    <a:cs typeface="+mn-ea"/>
                    <a:sym typeface="+mn-lt"/>
                  </a:rPr>
                  <a:t>行</a:t>
                </a:r>
                <a:r>
                  <a:rPr lang="zh-CN" altLang="zh-CN" sz="1400" dirty="0">
                    <a:effectLst/>
                    <a:cs typeface="+mn-ea"/>
                    <a:sym typeface="+mn-lt"/>
                  </a:rPr>
                  <a:t>走</a:t>
                </a:r>
                <a:r>
                  <a:rPr lang="en-US" altLang="zh-CN" sz="1400" dirty="0">
                    <a:effectLst/>
                    <a:cs typeface="+mn-ea"/>
                    <a:sym typeface="+mn-lt"/>
                  </a:rPr>
                  <a:t>100</a:t>
                </a:r>
                <a:r>
                  <a:rPr lang="zh-CN" altLang="zh-CN" sz="1400" dirty="0">
                    <a:effectLst/>
                    <a:cs typeface="+mn-ea"/>
                    <a:sym typeface="+mn-lt"/>
                  </a:rPr>
                  <a:t>米左右或在平地行走几分钟后</a:t>
                </a:r>
                <a:r>
                  <a:rPr lang="zh-CN" altLang="en-US" sz="1400" dirty="0">
                    <a:effectLst/>
                    <a:cs typeface="+mn-ea"/>
                    <a:sym typeface="+mn-lt"/>
                  </a:rPr>
                  <a:t>我</a:t>
                </a:r>
                <a:r>
                  <a:rPr lang="zh-CN" altLang="zh-CN" sz="1400" dirty="0">
                    <a:effectLst/>
                    <a:cs typeface="+mn-ea"/>
                    <a:sym typeface="+mn-lt"/>
                  </a:rPr>
                  <a:t>需要停下来喘口气</a:t>
                </a:r>
                <a:endParaRPr lang="zh-CN" altLang="en-US" sz="1400" dirty="0">
                  <a:cs typeface="+mn-ea"/>
                  <a:sym typeface="+mn-lt"/>
                </a:endParaRPr>
              </a:p>
            </p:txBody>
          </p:sp>
        </p:grpSp>
        <p:grpSp>
          <p:nvGrpSpPr>
            <p:cNvPr id="51" name="组合 50"/>
            <p:cNvGrpSpPr/>
            <p:nvPr/>
          </p:nvGrpSpPr>
          <p:grpSpPr>
            <a:xfrm>
              <a:off x="9890964" y="2815729"/>
              <a:ext cx="1534989" cy="3441985"/>
              <a:chOff x="4642290" y="3318318"/>
              <a:chExt cx="1534989" cy="3441985"/>
            </a:xfrm>
          </p:grpSpPr>
          <p:grpSp>
            <p:nvGrpSpPr>
              <p:cNvPr id="52" name="组合 51"/>
              <p:cNvGrpSpPr/>
              <p:nvPr/>
            </p:nvGrpSpPr>
            <p:grpSpPr>
              <a:xfrm>
                <a:off x="4642290" y="3318318"/>
                <a:ext cx="1534989" cy="3441985"/>
                <a:chOff x="4718023" y="2418753"/>
                <a:chExt cx="1534989" cy="3441985"/>
              </a:xfrm>
            </p:grpSpPr>
            <p:sp>
              <p:nvSpPr>
                <p:cNvPr id="55" name="矩形: 圆角 54"/>
                <p:cNvSpPr/>
                <p:nvPr>
                  <p:custDataLst>
                    <p:tags r:id="rId22"/>
                  </p:custDataLst>
                </p:nvPr>
              </p:nvSpPr>
              <p:spPr>
                <a:xfrm>
                  <a:off x="4718023" y="2418753"/>
                  <a:ext cx="1534989" cy="3441985"/>
                </a:xfrm>
                <a:prstGeom prst="roundRect">
                  <a:avLst/>
                </a:prstGeom>
                <a:solidFill>
                  <a:srgbClr val="D2D1D6"/>
                </a:solidFill>
                <a:ln>
                  <a:solidFill>
                    <a:srgbClr val="D2D1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cxnSp>
              <p:nvCxnSpPr>
                <p:cNvPr id="56" name="直接连接符 55"/>
                <p:cNvCxnSpPr/>
                <p:nvPr>
                  <p:custDataLst>
                    <p:tags r:id="rId23"/>
                  </p:custDataLst>
                </p:nvPr>
              </p:nvCxnSpPr>
              <p:spPr>
                <a:xfrm>
                  <a:off x="4718024" y="2971800"/>
                  <a:ext cx="1533600" cy="0"/>
                </a:xfrm>
                <a:prstGeom prst="line">
                  <a:avLst/>
                </a:prstGeom>
                <a:ln>
                  <a:solidFill>
                    <a:schemeClr val="bg1"/>
                  </a:solidFill>
                </a:ln>
              </p:spPr>
              <p:style>
                <a:lnRef idx="3">
                  <a:schemeClr val="dk1"/>
                </a:lnRef>
                <a:fillRef idx="0">
                  <a:schemeClr val="dk1"/>
                </a:fillRef>
                <a:effectRef idx="2">
                  <a:schemeClr val="dk1"/>
                </a:effectRef>
                <a:fontRef idx="minor">
                  <a:schemeClr val="tx1"/>
                </a:fontRef>
              </p:style>
            </p:cxnSp>
            <p:sp>
              <p:nvSpPr>
                <p:cNvPr id="57" name="矩形 56"/>
                <p:cNvSpPr/>
                <p:nvPr>
                  <p:custDataLst>
                    <p:tags r:id="rId24"/>
                  </p:custDataLst>
                </p:nvPr>
              </p:nvSpPr>
              <p:spPr>
                <a:xfrm>
                  <a:off x="5359517" y="5394108"/>
                  <a:ext cx="252000" cy="252000"/>
                </a:xfrm>
                <a:prstGeom prst="rect">
                  <a:avLst/>
                </a:prstGeom>
                <a:solidFill>
                  <a:schemeClr val="bg1"/>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53" name="文本框 52"/>
              <p:cNvSpPr txBox="1"/>
              <p:nvPr>
                <p:custDataLst>
                  <p:tags r:id="rId25"/>
                </p:custDataLst>
              </p:nvPr>
            </p:nvSpPr>
            <p:spPr>
              <a:xfrm>
                <a:off x="4642291" y="3410176"/>
                <a:ext cx="1333500" cy="338554"/>
              </a:xfrm>
              <a:prstGeom prst="rect">
                <a:avLst/>
              </a:prstGeom>
              <a:noFill/>
            </p:spPr>
            <p:txBody>
              <a:bodyPr wrap="square" rtlCol="0">
                <a:spAutoFit/>
              </a:bodyPr>
              <a:lstStyle/>
              <a:p>
                <a:pPr algn="ctr"/>
                <a:r>
                  <a:rPr lang="en-US" altLang="zh-CN" sz="1600" b="1">
                    <a:solidFill>
                      <a:srgbClr val="374459"/>
                    </a:solidFill>
                    <a:cs typeface="+mn-ea"/>
                    <a:sym typeface="+mn-lt"/>
                  </a:rPr>
                  <a:t>mMRC 4</a:t>
                </a:r>
                <a:r>
                  <a:rPr lang="zh-CN" altLang="en-US" sz="1600" b="1">
                    <a:solidFill>
                      <a:srgbClr val="374459"/>
                    </a:solidFill>
                    <a:cs typeface="+mn-ea"/>
                    <a:sym typeface="+mn-lt"/>
                  </a:rPr>
                  <a:t>级</a:t>
                </a:r>
                <a:endParaRPr lang="zh-CN" altLang="en-US" sz="1600" b="1">
                  <a:solidFill>
                    <a:srgbClr val="374459"/>
                  </a:solidFill>
                  <a:cs typeface="+mn-ea"/>
                  <a:sym typeface="+mn-lt"/>
                </a:endParaRPr>
              </a:p>
            </p:txBody>
          </p:sp>
          <p:sp>
            <p:nvSpPr>
              <p:cNvPr id="54" name="文本框 53"/>
              <p:cNvSpPr txBox="1"/>
              <p:nvPr>
                <p:custDataLst>
                  <p:tags r:id="rId26"/>
                </p:custDataLst>
              </p:nvPr>
            </p:nvSpPr>
            <p:spPr>
              <a:xfrm>
                <a:off x="4727290" y="4003887"/>
                <a:ext cx="1333499" cy="1169551"/>
              </a:xfrm>
              <a:prstGeom prst="rect">
                <a:avLst/>
              </a:prstGeom>
              <a:noFill/>
            </p:spPr>
            <p:txBody>
              <a:bodyPr wrap="square" rtlCol="0">
                <a:spAutoFit/>
              </a:bodyPr>
              <a:lstStyle/>
              <a:p>
                <a:r>
                  <a:rPr lang="zh-CN" altLang="en-US" sz="1400" dirty="0">
                    <a:effectLst/>
                    <a:cs typeface="+mn-ea"/>
                    <a:sym typeface="+mn-lt"/>
                  </a:rPr>
                  <a:t>因为</a:t>
                </a:r>
                <a:r>
                  <a:rPr lang="zh-CN" altLang="zh-CN" sz="1400" dirty="0">
                    <a:effectLst/>
                    <a:cs typeface="+mn-ea"/>
                    <a:sym typeface="+mn-lt"/>
                  </a:rPr>
                  <a:t>喘不过气以致</a:t>
                </a:r>
                <a:r>
                  <a:rPr lang="zh-CN" altLang="en-US" sz="1400" dirty="0">
                    <a:effectLst/>
                    <a:cs typeface="+mn-ea"/>
                    <a:sym typeface="+mn-lt"/>
                  </a:rPr>
                  <a:t>于我</a:t>
                </a:r>
                <a:r>
                  <a:rPr lang="zh-CN" altLang="zh-CN" sz="1400" dirty="0">
                    <a:effectLst/>
                    <a:cs typeface="+mn-ea"/>
                    <a:sym typeface="+mn-lt"/>
                  </a:rPr>
                  <a:t>不能离开家，或</a:t>
                </a:r>
                <a:r>
                  <a:rPr lang="zh-CN" altLang="en-US" sz="1400" dirty="0">
                    <a:effectLst/>
                    <a:cs typeface="+mn-ea"/>
                    <a:sym typeface="+mn-lt"/>
                  </a:rPr>
                  <a:t>者在</a:t>
                </a:r>
                <a:r>
                  <a:rPr lang="zh-CN" altLang="zh-CN" sz="1400" dirty="0">
                    <a:effectLst/>
                    <a:cs typeface="+mn-ea"/>
                    <a:sym typeface="+mn-lt"/>
                  </a:rPr>
                  <a:t>穿</a:t>
                </a:r>
                <a:r>
                  <a:rPr lang="en-US" altLang="zh-CN" sz="1400" dirty="0">
                    <a:effectLst/>
                    <a:cs typeface="+mn-ea"/>
                    <a:sym typeface="+mn-lt"/>
                  </a:rPr>
                  <a:t>/</a:t>
                </a:r>
                <a:r>
                  <a:rPr lang="zh-CN" altLang="zh-CN" sz="1400" dirty="0">
                    <a:effectLst/>
                    <a:cs typeface="+mn-ea"/>
                    <a:sym typeface="+mn-lt"/>
                  </a:rPr>
                  <a:t>脱</a:t>
                </a:r>
                <a:r>
                  <a:rPr lang="zh-CN" altLang="en-US" sz="1400" dirty="0">
                    <a:effectLst/>
                    <a:cs typeface="+mn-ea"/>
                    <a:sym typeface="+mn-lt"/>
                  </a:rPr>
                  <a:t>衣服</a:t>
                </a:r>
                <a:r>
                  <a:rPr lang="zh-CN" altLang="zh-CN" sz="1400" dirty="0">
                    <a:effectLst/>
                    <a:cs typeface="+mn-ea"/>
                    <a:sym typeface="+mn-lt"/>
                  </a:rPr>
                  <a:t>时</a:t>
                </a:r>
                <a:r>
                  <a:rPr lang="zh-CN" altLang="en-US" sz="1400" dirty="0">
                    <a:effectLst/>
                    <a:cs typeface="+mn-ea"/>
                    <a:sym typeface="+mn-lt"/>
                  </a:rPr>
                  <a:t>我</a:t>
                </a:r>
                <a:r>
                  <a:rPr lang="zh-CN" altLang="zh-CN" sz="1400" dirty="0">
                    <a:effectLst/>
                    <a:cs typeface="+mn-ea"/>
                    <a:sym typeface="+mn-lt"/>
                  </a:rPr>
                  <a:t>喘不过气</a:t>
                </a:r>
                <a:endParaRPr lang="zh-CN" altLang="en-US" sz="1400" dirty="0">
                  <a:cs typeface="+mn-ea"/>
                  <a:sym typeface="+mn-lt"/>
                </a:endParaRPr>
              </a:p>
            </p:txBody>
          </p:sp>
        </p:grpSp>
      </p:grpSp>
      <p:sp>
        <p:nvSpPr>
          <p:cNvPr id="16" name="文本框 15"/>
          <p:cNvSpPr txBox="1"/>
          <p:nvPr/>
        </p:nvSpPr>
        <p:spPr>
          <a:xfrm>
            <a:off x="1539765" y="1671120"/>
            <a:ext cx="9626600" cy="369332"/>
          </a:xfrm>
          <a:prstGeom prst="rect">
            <a:avLst/>
          </a:prstGeom>
          <a:noFill/>
        </p:spPr>
        <p:txBody>
          <a:bodyPr wrap="square">
            <a:spAutoFit/>
          </a:bodyPr>
          <a:lstStyle/>
          <a:p>
            <a:pPr algn="just"/>
            <a:r>
              <a:rPr lang="zh-CN" altLang="en-US" b="0" dirty="0">
                <a:solidFill>
                  <a:srgbClr val="374459"/>
                </a:solidFill>
                <a:effectLst/>
                <a:cs typeface="+mn-ea"/>
                <a:sym typeface="+mn-lt"/>
              </a:rPr>
              <a:t>请在符合你的情况的框内打钩 ┃ 只能选择一个 ┃ </a:t>
            </a:r>
            <a:r>
              <a:rPr lang="en-US" altLang="zh-CN" b="0" dirty="0">
                <a:solidFill>
                  <a:srgbClr val="374459"/>
                </a:solidFill>
                <a:effectLst/>
                <a:cs typeface="+mn-ea"/>
                <a:sym typeface="+mn-lt"/>
              </a:rPr>
              <a:t>0-4</a:t>
            </a:r>
            <a:r>
              <a:rPr lang="zh-CN" altLang="en-US" b="0" dirty="0">
                <a:solidFill>
                  <a:srgbClr val="374459"/>
                </a:solidFill>
                <a:effectLst/>
                <a:cs typeface="+mn-ea"/>
                <a:sym typeface="+mn-lt"/>
              </a:rPr>
              <a:t>级</a:t>
            </a:r>
            <a:endParaRPr lang="zh-CN" altLang="zh-CN" b="0" dirty="0">
              <a:solidFill>
                <a:srgbClr val="374459"/>
              </a:solidFill>
              <a:effectLst/>
              <a:cs typeface="+mn-ea"/>
              <a:sym typeface="+mn-lt"/>
            </a:endParaRPr>
          </a:p>
        </p:txBody>
      </p:sp>
      <p:sp>
        <p:nvSpPr>
          <p:cNvPr id="9" name="文本框 8"/>
          <p:cNvSpPr txBox="1"/>
          <p:nvPr>
            <p:custDataLst>
              <p:tags r:id="rId27"/>
            </p:custDataLst>
          </p:nvPr>
        </p:nvSpPr>
        <p:spPr>
          <a:xfrm>
            <a:off x="11166475" y="509905"/>
            <a:ext cx="969010" cy="368300"/>
          </a:xfrm>
          <a:prstGeom prst="rect">
            <a:avLst/>
          </a:prstGeom>
          <a:noFill/>
        </p:spPr>
        <p:txBody>
          <a:bodyPr wrap="square" rtlCol="0">
            <a:spAutoFit/>
          </a:bodyPr>
          <a:lstStyle/>
          <a:p>
            <a:pPr algn="r"/>
            <a:r>
              <a:rPr lang="zh-CN" altLang="en-US" b="1">
                <a:solidFill>
                  <a:schemeClr val="bg1"/>
                </a:solidFill>
              </a:rPr>
              <a:t>图</a:t>
            </a:r>
            <a:r>
              <a:rPr lang="en-US" altLang="zh-CN" b="1">
                <a:solidFill>
                  <a:schemeClr val="bg1"/>
                </a:solidFill>
              </a:rPr>
              <a:t> 2.9</a:t>
            </a:r>
            <a:endParaRPr lang="en-US" altLang="zh-CN" b="1">
              <a:solidFill>
                <a:schemeClr val="bg1"/>
              </a:solidFill>
            </a:endParaRPr>
          </a:p>
        </p:txBody>
      </p:sp>
      <p:sp>
        <p:nvSpPr>
          <p:cNvPr id="5" name="Footer Placeholder 1"/>
          <p:cNvSpPr txBox="1"/>
          <p:nvPr/>
        </p:nvSpPr>
        <p:spPr>
          <a:xfrm>
            <a:off x="3027363" y="6551613"/>
            <a:ext cx="6137275"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000" dirty="0">
                <a:sym typeface="+mn-ea"/>
              </a:rPr>
              <a:t>© 2024, 2025 Global Initiative for Chronic Obstructive Lung Disease</a:t>
            </a:r>
            <a:endParaRPr lang="en-AU" sz="1000" dirty="0">
              <a:cs typeface="+mn-ea"/>
              <a:sym typeface="+mn-lt"/>
            </a:endParaRPr>
          </a:p>
        </p:txBody>
      </p:sp>
      <p:pic>
        <p:nvPicPr>
          <p:cNvPr id="2" name="Picture 10" descr="Figure 2.9 gives the mMRC dyspnea scale definitions for 0,1,2,3 and 4. For example, mMRC Grade 3 is 'I stop for breath after walking about 100 meters or after a few minuts on the level'"/>
          <p:cNvPicPr>
            <a:picLocks noChangeAspect="1"/>
          </p:cNvPicPr>
          <p:nvPr/>
        </p:nvPicPr>
        <p:blipFill rotWithShape="1">
          <a:blip r:embed="rId28"/>
          <a:srcRect/>
          <a:stretch>
            <a:fillRect/>
          </a:stretch>
        </p:blipFill>
        <p:spPr bwMode="auto">
          <a:xfrm>
            <a:off x="12205970" y="-245745"/>
            <a:ext cx="8284210" cy="5775960"/>
          </a:xfrm>
          <a:prstGeom prst="rect">
            <a:avLst/>
          </a:prstGeom>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sz="quarter" idx="10"/>
          </p:nvPr>
        </p:nvSpPr>
        <p:spPr/>
        <p:txBody>
          <a:bodyPr>
            <a:normAutofit fontScale="97500" lnSpcReduction="10000"/>
          </a:bodyPr>
          <a:lstStyle/>
          <a:p>
            <a:r>
              <a:rPr lang="en-US" altLang="zh-CN">
                <a:latin typeface="+mn-lt"/>
                <a:ea typeface="+mn-ea"/>
                <a:cs typeface="+mn-ea"/>
                <a:sym typeface="+mn-lt"/>
              </a:rPr>
              <a:t>CAT™</a:t>
            </a:r>
            <a:r>
              <a:rPr lang="zh-CN" altLang="en-US">
                <a:latin typeface="+mn-lt"/>
                <a:ea typeface="+mn-ea"/>
                <a:cs typeface="+mn-ea"/>
                <a:sym typeface="+mn-lt"/>
              </a:rPr>
              <a:t>评估</a:t>
            </a:r>
            <a:endParaRPr lang="zh-CN" altLang="en-US" dirty="0">
              <a:latin typeface="+mn-lt"/>
              <a:ea typeface="+mn-ea"/>
              <a:cs typeface="+mn-ea"/>
              <a:sym typeface="+mn-lt"/>
            </a:endParaRPr>
          </a:p>
        </p:txBody>
      </p:sp>
      <p:graphicFrame>
        <p:nvGraphicFramePr>
          <p:cNvPr id="5" name="表格 4"/>
          <p:cNvGraphicFramePr>
            <a:graphicFrameLocks noGrp="1"/>
          </p:cNvGraphicFramePr>
          <p:nvPr>
            <p:custDataLst>
              <p:tags r:id="rId1"/>
            </p:custDataLst>
          </p:nvPr>
        </p:nvGraphicFramePr>
        <p:xfrm>
          <a:off x="1955800" y="1749875"/>
          <a:ext cx="8820612" cy="4760979"/>
        </p:xfrm>
        <a:graphic>
          <a:graphicData uri="http://schemas.openxmlformats.org/drawingml/2006/table">
            <a:tbl>
              <a:tblPr>
                <a:tableStyleId>{5C22544A-7EE6-4342-B048-85BDC9FD1C3A}</a:tableStyleId>
              </a:tblPr>
              <a:tblGrid>
                <a:gridCol w="3066101"/>
                <a:gridCol w="1081719"/>
                <a:gridCol w="699613"/>
                <a:gridCol w="2739248"/>
                <a:gridCol w="1233931"/>
              </a:tblGrid>
              <a:tr h="469207">
                <a:tc>
                  <a:txBody>
                    <a:bodyPr/>
                    <a:lstStyle/>
                    <a:p>
                      <a:pPr algn="just">
                        <a:lnSpc>
                          <a:spcPct val="115000"/>
                        </a:lnSpc>
                        <a:spcBef>
                          <a:spcPts val="180"/>
                        </a:spcBef>
                      </a:pPr>
                      <a:r>
                        <a:rPr lang="zh-CN" sz="1400">
                          <a:effectLst/>
                          <a:latin typeface="+mn-lt"/>
                          <a:ea typeface="+mn-ea"/>
                          <a:cs typeface="+mn-ea"/>
                          <a:sym typeface="+mn-lt"/>
                        </a:rPr>
                        <a:t>例如：我很愉快</a:t>
                      </a:r>
                      <a:endParaRPr lang="zh-CN" sz="1400">
                        <a:effectLst/>
                        <a:latin typeface="+mn-lt"/>
                        <a:ea typeface="+mn-ea"/>
                        <a:cs typeface="+mn-ea"/>
                        <a:sym typeface="+mn-lt"/>
                      </a:endParaRPr>
                    </a:p>
                  </a:txBody>
                  <a:tcPr marL="68580" marR="68580" marT="0" marB="0" anchor="ctr">
                    <a:solidFill>
                      <a:srgbClr val="D2D1D6"/>
                    </a:solidFill>
                  </a:tcPr>
                </a:tc>
                <a:tc gridSpan="2">
                  <a:txBody>
                    <a:bodyPr/>
                    <a:lstStyle/>
                    <a:p>
                      <a:pPr algn="just">
                        <a:lnSpc>
                          <a:spcPct val="115000"/>
                        </a:lnSpc>
                        <a:spcBef>
                          <a:spcPts val="180"/>
                        </a:spcBef>
                      </a:pPr>
                      <a:endParaRPr lang="en-US" sz="1400">
                        <a:solidFill>
                          <a:srgbClr val="000000"/>
                        </a:solidFill>
                        <a:effectLst/>
                        <a:latin typeface="+mn-lt"/>
                        <a:ea typeface="+mn-ea"/>
                        <a:cs typeface="+mn-ea"/>
                        <a:sym typeface="+mn-lt"/>
                      </a:endParaRPr>
                    </a:p>
                  </a:txBody>
                  <a:tcPr marL="68580" marR="68580" marT="0" marB="0" anchor="ctr">
                    <a:solidFill>
                      <a:srgbClr val="D2D1D6"/>
                    </a:solidFill>
                  </a:tcPr>
                </a:tc>
                <a:tc hMerge="1">
                  <a:tcPr/>
                </a:tc>
                <a:tc>
                  <a:txBody>
                    <a:bodyPr/>
                    <a:lstStyle/>
                    <a:p>
                      <a:pPr algn="just">
                        <a:lnSpc>
                          <a:spcPct val="115000"/>
                        </a:lnSpc>
                        <a:spcBef>
                          <a:spcPts val="180"/>
                        </a:spcBef>
                      </a:pPr>
                      <a:r>
                        <a:rPr lang="zh-CN" sz="1400">
                          <a:effectLst/>
                          <a:latin typeface="+mn-lt"/>
                          <a:ea typeface="+mn-ea"/>
                          <a:cs typeface="+mn-ea"/>
                          <a:sym typeface="+mn-lt"/>
                        </a:rPr>
                        <a:t>我很伤心</a:t>
                      </a:r>
                      <a:endParaRPr lang="zh-CN" sz="1400">
                        <a:effectLst/>
                        <a:latin typeface="+mn-lt"/>
                        <a:ea typeface="+mn-ea"/>
                        <a:cs typeface="+mn-ea"/>
                        <a:sym typeface="+mn-lt"/>
                      </a:endParaRPr>
                    </a:p>
                  </a:txBody>
                  <a:tcPr marL="68580" marR="68580" marT="0" marB="0" anchor="ctr">
                    <a:solidFill>
                      <a:srgbClr val="D2D1D6"/>
                    </a:solidFill>
                  </a:tcPr>
                </a:tc>
                <a:tc>
                  <a:txBody>
                    <a:bodyPr/>
                    <a:lstStyle/>
                    <a:p>
                      <a:pPr algn="ctr">
                        <a:lnSpc>
                          <a:spcPct val="115000"/>
                        </a:lnSpc>
                        <a:spcBef>
                          <a:spcPts val="180"/>
                        </a:spcBef>
                      </a:pPr>
                      <a:r>
                        <a:rPr lang="zh-CN" sz="1400" dirty="0">
                          <a:effectLst/>
                          <a:latin typeface="+mn-lt"/>
                          <a:ea typeface="+mn-ea"/>
                          <a:cs typeface="+mn-ea"/>
                          <a:sym typeface="+mn-lt"/>
                        </a:rPr>
                        <a:t>评分</a:t>
                      </a:r>
                      <a:endParaRPr lang="zh-CN" sz="1400" dirty="0">
                        <a:effectLst/>
                        <a:latin typeface="+mn-lt"/>
                        <a:ea typeface="+mn-ea"/>
                        <a:cs typeface="+mn-ea"/>
                        <a:sym typeface="+mn-lt"/>
                      </a:endParaRPr>
                    </a:p>
                  </a:txBody>
                  <a:tcPr marL="68580" marR="68580" marT="0" marB="0" anchor="ctr">
                    <a:solidFill>
                      <a:schemeClr val="bg1"/>
                    </a:solidFill>
                  </a:tcPr>
                </a:tc>
              </a:tr>
              <a:tr h="469207">
                <a:tc>
                  <a:txBody>
                    <a:bodyPr/>
                    <a:lstStyle/>
                    <a:p>
                      <a:pPr algn="just">
                        <a:lnSpc>
                          <a:spcPct val="115000"/>
                        </a:lnSpc>
                        <a:spcBef>
                          <a:spcPts val="180"/>
                        </a:spcBef>
                      </a:pPr>
                      <a:r>
                        <a:rPr lang="zh-CN" sz="1400">
                          <a:effectLst/>
                          <a:latin typeface="+mn-lt"/>
                          <a:ea typeface="+mn-ea"/>
                          <a:cs typeface="+mn-ea"/>
                          <a:sym typeface="+mn-lt"/>
                        </a:rPr>
                        <a:t>我从不咳嗽</a:t>
                      </a:r>
                      <a:endParaRPr lang="zh-CN" sz="1400">
                        <a:effectLst/>
                        <a:latin typeface="+mn-lt"/>
                        <a:ea typeface="+mn-ea"/>
                        <a:cs typeface="+mn-ea"/>
                        <a:sym typeface="+mn-lt"/>
                      </a:endParaRPr>
                    </a:p>
                  </a:txBody>
                  <a:tcPr marL="68580" marR="68580" marT="0" marB="0" anchor="ctr">
                    <a:noFill/>
                  </a:tcPr>
                </a:tc>
                <a:tc gridSpan="2">
                  <a:txBody>
                    <a:bodyPr/>
                    <a:lstStyle/>
                    <a:p>
                      <a:pPr algn="just">
                        <a:lnSpc>
                          <a:spcPct val="115000"/>
                        </a:lnSpc>
                        <a:spcBef>
                          <a:spcPts val="180"/>
                        </a:spcBef>
                      </a:pPr>
                      <a:endParaRPr lang="en-US" sz="1400">
                        <a:solidFill>
                          <a:srgbClr val="000000"/>
                        </a:solidFill>
                        <a:effectLst/>
                        <a:latin typeface="+mn-lt"/>
                        <a:ea typeface="+mn-ea"/>
                        <a:cs typeface="+mn-ea"/>
                        <a:sym typeface="+mn-lt"/>
                      </a:endParaRPr>
                    </a:p>
                  </a:txBody>
                  <a:tcPr marL="68580" marR="68580" marT="0" marB="0" anchor="ctr">
                    <a:noFill/>
                  </a:tcPr>
                </a:tc>
                <a:tc hMerge="1">
                  <a:tcPr/>
                </a:tc>
                <a:tc>
                  <a:txBody>
                    <a:bodyPr/>
                    <a:lstStyle/>
                    <a:p>
                      <a:pPr algn="just">
                        <a:lnSpc>
                          <a:spcPct val="115000"/>
                        </a:lnSpc>
                        <a:spcBef>
                          <a:spcPts val="180"/>
                        </a:spcBef>
                      </a:pPr>
                      <a:r>
                        <a:rPr lang="zh-CN" sz="1400">
                          <a:effectLst/>
                          <a:latin typeface="+mn-lt"/>
                          <a:ea typeface="+mn-ea"/>
                          <a:cs typeface="+mn-ea"/>
                          <a:sym typeface="+mn-lt"/>
                        </a:rPr>
                        <a:t>我一直咳嗽</a:t>
                      </a:r>
                      <a:endParaRPr lang="zh-CN" sz="1400">
                        <a:effectLst/>
                        <a:latin typeface="+mn-lt"/>
                        <a:ea typeface="+mn-ea"/>
                        <a:cs typeface="+mn-ea"/>
                        <a:sym typeface="+mn-lt"/>
                      </a:endParaRPr>
                    </a:p>
                  </a:txBody>
                  <a:tcPr marL="68580" marR="68580" marT="0" marB="0" anchor="ctr">
                    <a:noFill/>
                  </a:tcPr>
                </a:tc>
                <a:tc>
                  <a:txBody>
                    <a:bodyPr/>
                    <a:lstStyle/>
                    <a:p>
                      <a:pPr algn="ctr">
                        <a:lnSpc>
                          <a:spcPct val="115000"/>
                        </a:lnSpc>
                        <a:spcBef>
                          <a:spcPts val="180"/>
                        </a:spcBef>
                      </a:pPr>
                      <a:r>
                        <a:rPr lang="en-US" sz="1400">
                          <a:effectLst/>
                          <a:latin typeface="+mn-lt"/>
                          <a:ea typeface="+mn-ea"/>
                          <a:cs typeface="+mn-ea"/>
                          <a:sym typeface="+mn-lt"/>
                        </a:rPr>
                        <a:t> </a:t>
                      </a:r>
                      <a:endParaRPr lang="zh-CN" sz="1400">
                        <a:effectLst/>
                        <a:latin typeface="+mn-lt"/>
                        <a:ea typeface="+mn-ea"/>
                        <a:cs typeface="+mn-ea"/>
                        <a:sym typeface="+mn-lt"/>
                      </a:endParaRPr>
                    </a:p>
                  </a:txBody>
                  <a:tcPr marL="68580" marR="68580" marT="0" marB="0" anchor="ctr">
                    <a:noFill/>
                  </a:tcPr>
                </a:tc>
              </a:tr>
              <a:tr h="469207">
                <a:tc>
                  <a:txBody>
                    <a:bodyPr/>
                    <a:lstStyle/>
                    <a:p>
                      <a:pPr algn="just">
                        <a:lnSpc>
                          <a:spcPct val="115000"/>
                        </a:lnSpc>
                        <a:spcBef>
                          <a:spcPts val="180"/>
                        </a:spcBef>
                      </a:pPr>
                      <a:r>
                        <a:rPr lang="zh-CN" sz="1400" dirty="0">
                          <a:effectLst/>
                          <a:latin typeface="+mn-lt"/>
                          <a:ea typeface="+mn-ea"/>
                          <a:cs typeface="+mn-ea"/>
                          <a:sym typeface="+mn-lt"/>
                        </a:rPr>
                        <a:t>我胸腔内一点痰（粘液）也没有</a:t>
                      </a:r>
                      <a:endParaRPr lang="zh-CN" sz="1400" dirty="0">
                        <a:effectLst/>
                        <a:latin typeface="+mn-lt"/>
                        <a:ea typeface="+mn-ea"/>
                        <a:cs typeface="+mn-ea"/>
                        <a:sym typeface="+mn-lt"/>
                      </a:endParaRPr>
                    </a:p>
                  </a:txBody>
                  <a:tcPr marL="68580" marR="68580" marT="0" marB="0" anchor="ctr">
                    <a:noFill/>
                  </a:tcPr>
                </a:tc>
                <a:tc gridSpan="2">
                  <a:txBody>
                    <a:bodyPr/>
                    <a:lstStyle/>
                    <a:p>
                      <a:pPr algn="just">
                        <a:lnSpc>
                          <a:spcPct val="115000"/>
                        </a:lnSpc>
                        <a:spcBef>
                          <a:spcPts val="180"/>
                        </a:spcBef>
                      </a:pPr>
                      <a:endParaRPr lang="en-US" sz="1400">
                        <a:solidFill>
                          <a:srgbClr val="000000"/>
                        </a:solidFill>
                        <a:effectLst/>
                        <a:latin typeface="+mn-lt"/>
                        <a:ea typeface="+mn-ea"/>
                        <a:cs typeface="+mn-ea"/>
                        <a:sym typeface="+mn-lt"/>
                      </a:endParaRPr>
                    </a:p>
                  </a:txBody>
                  <a:tcPr marL="68580" marR="68580" marT="0" marB="0" anchor="ctr">
                    <a:noFill/>
                  </a:tcPr>
                </a:tc>
                <a:tc hMerge="1">
                  <a:tcPr/>
                </a:tc>
                <a:tc>
                  <a:txBody>
                    <a:bodyPr/>
                    <a:lstStyle/>
                    <a:p>
                      <a:pPr algn="just">
                        <a:lnSpc>
                          <a:spcPct val="115000"/>
                        </a:lnSpc>
                        <a:spcBef>
                          <a:spcPts val="180"/>
                        </a:spcBef>
                      </a:pPr>
                      <a:r>
                        <a:rPr lang="zh-CN" sz="1400">
                          <a:effectLst/>
                          <a:latin typeface="+mn-lt"/>
                          <a:ea typeface="+mn-ea"/>
                          <a:cs typeface="+mn-ea"/>
                          <a:sym typeface="+mn-lt"/>
                        </a:rPr>
                        <a:t>我感觉胸腔内有非常多痰（粘液）</a:t>
                      </a:r>
                      <a:endParaRPr lang="zh-CN" sz="1400">
                        <a:effectLst/>
                        <a:latin typeface="+mn-lt"/>
                        <a:ea typeface="+mn-ea"/>
                        <a:cs typeface="+mn-ea"/>
                        <a:sym typeface="+mn-lt"/>
                      </a:endParaRPr>
                    </a:p>
                  </a:txBody>
                  <a:tcPr marL="68580" marR="68580" marT="0" marB="0" anchor="ctr">
                    <a:noFill/>
                  </a:tcPr>
                </a:tc>
                <a:tc>
                  <a:txBody>
                    <a:bodyPr/>
                    <a:lstStyle/>
                    <a:p>
                      <a:pPr algn="ctr">
                        <a:lnSpc>
                          <a:spcPct val="115000"/>
                        </a:lnSpc>
                        <a:spcBef>
                          <a:spcPts val="180"/>
                        </a:spcBef>
                      </a:pPr>
                      <a:r>
                        <a:rPr lang="en-US" sz="1400" dirty="0">
                          <a:effectLst/>
                          <a:latin typeface="+mn-lt"/>
                          <a:ea typeface="+mn-ea"/>
                          <a:cs typeface="+mn-ea"/>
                          <a:sym typeface="+mn-lt"/>
                        </a:rPr>
                        <a:t> </a:t>
                      </a:r>
                      <a:endParaRPr lang="zh-CN" sz="1400" dirty="0">
                        <a:effectLst/>
                        <a:latin typeface="+mn-lt"/>
                        <a:ea typeface="+mn-ea"/>
                        <a:cs typeface="+mn-ea"/>
                        <a:sym typeface="+mn-lt"/>
                      </a:endParaRPr>
                    </a:p>
                  </a:txBody>
                  <a:tcPr marL="68580" marR="68580" marT="0" marB="0" anchor="ctr">
                    <a:noFill/>
                  </a:tcPr>
                </a:tc>
              </a:tr>
              <a:tr h="469207">
                <a:tc>
                  <a:txBody>
                    <a:bodyPr/>
                    <a:lstStyle/>
                    <a:p>
                      <a:pPr algn="just">
                        <a:lnSpc>
                          <a:spcPct val="115000"/>
                        </a:lnSpc>
                        <a:spcBef>
                          <a:spcPts val="180"/>
                        </a:spcBef>
                      </a:pPr>
                      <a:r>
                        <a:rPr lang="zh-CN" sz="1400">
                          <a:effectLst/>
                          <a:latin typeface="+mn-lt"/>
                          <a:ea typeface="+mn-ea"/>
                          <a:cs typeface="+mn-ea"/>
                          <a:sym typeface="+mn-lt"/>
                        </a:rPr>
                        <a:t>我没有任何胸闷的感觉</a:t>
                      </a:r>
                      <a:endParaRPr lang="zh-CN" sz="1400">
                        <a:effectLst/>
                        <a:latin typeface="+mn-lt"/>
                        <a:ea typeface="+mn-ea"/>
                        <a:cs typeface="+mn-ea"/>
                        <a:sym typeface="+mn-lt"/>
                      </a:endParaRPr>
                    </a:p>
                  </a:txBody>
                  <a:tcPr marL="68580" marR="68580" marT="0" marB="0" anchor="ctr">
                    <a:noFill/>
                  </a:tcPr>
                </a:tc>
                <a:tc gridSpan="2">
                  <a:txBody>
                    <a:bodyPr/>
                    <a:lstStyle/>
                    <a:p>
                      <a:pPr algn="just">
                        <a:lnSpc>
                          <a:spcPct val="115000"/>
                        </a:lnSpc>
                        <a:spcBef>
                          <a:spcPts val="180"/>
                        </a:spcBef>
                      </a:pPr>
                      <a:endParaRPr lang="en-US" sz="1400">
                        <a:solidFill>
                          <a:srgbClr val="000000"/>
                        </a:solidFill>
                        <a:effectLst/>
                        <a:latin typeface="+mn-lt"/>
                        <a:ea typeface="+mn-ea"/>
                        <a:cs typeface="+mn-ea"/>
                        <a:sym typeface="+mn-lt"/>
                      </a:endParaRPr>
                    </a:p>
                  </a:txBody>
                  <a:tcPr marL="68580" marR="68580" marT="0" marB="0" anchor="ctr">
                    <a:noFill/>
                  </a:tcPr>
                </a:tc>
                <a:tc hMerge="1">
                  <a:tcPr/>
                </a:tc>
                <a:tc>
                  <a:txBody>
                    <a:bodyPr/>
                    <a:lstStyle/>
                    <a:p>
                      <a:pPr algn="just">
                        <a:lnSpc>
                          <a:spcPct val="115000"/>
                        </a:lnSpc>
                        <a:spcBef>
                          <a:spcPts val="180"/>
                        </a:spcBef>
                      </a:pPr>
                      <a:r>
                        <a:rPr lang="zh-CN" sz="1400">
                          <a:effectLst/>
                          <a:latin typeface="+mn-lt"/>
                          <a:ea typeface="+mn-ea"/>
                          <a:cs typeface="+mn-ea"/>
                          <a:sym typeface="+mn-lt"/>
                        </a:rPr>
                        <a:t>我有很严重的胸闷感</a:t>
                      </a:r>
                      <a:endParaRPr lang="zh-CN" sz="1400">
                        <a:effectLst/>
                        <a:latin typeface="+mn-lt"/>
                        <a:ea typeface="+mn-ea"/>
                        <a:cs typeface="+mn-ea"/>
                        <a:sym typeface="+mn-lt"/>
                      </a:endParaRPr>
                    </a:p>
                  </a:txBody>
                  <a:tcPr marL="68580" marR="68580" marT="0" marB="0" anchor="ctr">
                    <a:noFill/>
                  </a:tcPr>
                </a:tc>
                <a:tc>
                  <a:txBody>
                    <a:bodyPr/>
                    <a:lstStyle/>
                    <a:p>
                      <a:pPr algn="ctr">
                        <a:lnSpc>
                          <a:spcPct val="115000"/>
                        </a:lnSpc>
                        <a:spcBef>
                          <a:spcPts val="180"/>
                        </a:spcBef>
                      </a:pPr>
                      <a:r>
                        <a:rPr lang="en-US" sz="1400">
                          <a:effectLst/>
                          <a:latin typeface="+mn-lt"/>
                          <a:ea typeface="+mn-ea"/>
                          <a:cs typeface="+mn-ea"/>
                          <a:sym typeface="+mn-lt"/>
                        </a:rPr>
                        <a:t> </a:t>
                      </a:r>
                      <a:endParaRPr lang="zh-CN" sz="1400">
                        <a:effectLst/>
                        <a:latin typeface="+mn-lt"/>
                        <a:ea typeface="+mn-ea"/>
                        <a:cs typeface="+mn-ea"/>
                        <a:sym typeface="+mn-lt"/>
                      </a:endParaRPr>
                    </a:p>
                  </a:txBody>
                  <a:tcPr marL="68580" marR="68580" marT="0" marB="0" anchor="ctr">
                    <a:noFill/>
                  </a:tcPr>
                </a:tc>
              </a:tr>
              <a:tr h="469207">
                <a:tc>
                  <a:txBody>
                    <a:bodyPr/>
                    <a:lstStyle/>
                    <a:p>
                      <a:pPr algn="just">
                        <a:lnSpc>
                          <a:spcPct val="115000"/>
                        </a:lnSpc>
                        <a:spcBef>
                          <a:spcPts val="180"/>
                        </a:spcBef>
                      </a:pPr>
                      <a:r>
                        <a:rPr lang="zh-CN" sz="1400">
                          <a:effectLst/>
                          <a:latin typeface="+mn-lt"/>
                          <a:ea typeface="+mn-ea"/>
                          <a:cs typeface="+mn-ea"/>
                          <a:sym typeface="+mn-lt"/>
                        </a:rPr>
                        <a:t>当我爬坡或上一段楼梯时，我没有喘不过气的感觉</a:t>
                      </a:r>
                      <a:endParaRPr lang="zh-CN" sz="1400">
                        <a:effectLst/>
                        <a:latin typeface="+mn-lt"/>
                        <a:ea typeface="+mn-ea"/>
                        <a:cs typeface="+mn-ea"/>
                        <a:sym typeface="+mn-lt"/>
                      </a:endParaRPr>
                    </a:p>
                  </a:txBody>
                  <a:tcPr marL="68580" marR="68580" marT="0" marB="0" anchor="ctr">
                    <a:noFill/>
                  </a:tcPr>
                </a:tc>
                <a:tc gridSpan="2">
                  <a:txBody>
                    <a:bodyPr/>
                    <a:lstStyle/>
                    <a:p>
                      <a:pPr algn="just">
                        <a:lnSpc>
                          <a:spcPct val="115000"/>
                        </a:lnSpc>
                        <a:spcBef>
                          <a:spcPts val="180"/>
                        </a:spcBef>
                      </a:pPr>
                      <a:endParaRPr lang="en-US" sz="1400">
                        <a:solidFill>
                          <a:srgbClr val="000000"/>
                        </a:solidFill>
                        <a:effectLst/>
                        <a:latin typeface="+mn-lt"/>
                        <a:ea typeface="+mn-ea"/>
                        <a:cs typeface="+mn-ea"/>
                        <a:sym typeface="+mn-lt"/>
                      </a:endParaRPr>
                    </a:p>
                  </a:txBody>
                  <a:tcPr marL="68580" marR="68580" marT="0" marB="0" anchor="ctr">
                    <a:noFill/>
                  </a:tcPr>
                </a:tc>
                <a:tc hMerge="1">
                  <a:tcPr/>
                </a:tc>
                <a:tc>
                  <a:txBody>
                    <a:bodyPr/>
                    <a:lstStyle/>
                    <a:p>
                      <a:pPr algn="just">
                        <a:lnSpc>
                          <a:spcPct val="115000"/>
                        </a:lnSpc>
                        <a:spcBef>
                          <a:spcPts val="180"/>
                        </a:spcBef>
                      </a:pPr>
                      <a:r>
                        <a:rPr lang="zh-CN" sz="1400">
                          <a:effectLst/>
                          <a:latin typeface="+mn-lt"/>
                          <a:ea typeface="+mn-ea"/>
                          <a:cs typeface="+mn-ea"/>
                          <a:sym typeface="+mn-lt"/>
                        </a:rPr>
                        <a:t>当我爬坡或上一段楼梯时，我感觉非常喘不过气</a:t>
                      </a:r>
                      <a:endParaRPr lang="zh-CN" sz="1400">
                        <a:effectLst/>
                        <a:latin typeface="+mn-lt"/>
                        <a:ea typeface="+mn-ea"/>
                        <a:cs typeface="+mn-ea"/>
                        <a:sym typeface="+mn-lt"/>
                      </a:endParaRPr>
                    </a:p>
                  </a:txBody>
                  <a:tcPr marL="68580" marR="68580" marT="0" marB="0" anchor="ctr">
                    <a:noFill/>
                  </a:tcPr>
                </a:tc>
                <a:tc>
                  <a:txBody>
                    <a:bodyPr/>
                    <a:lstStyle/>
                    <a:p>
                      <a:pPr algn="ctr">
                        <a:lnSpc>
                          <a:spcPct val="115000"/>
                        </a:lnSpc>
                        <a:spcBef>
                          <a:spcPts val="180"/>
                        </a:spcBef>
                      </a:pPr>
                      <a:r>
                        <a:rPr lang="en-US" sz="1400">
                          <a:effectLst/>
                          <a:latin typeface="+mn-lt"/>
                          <a:ea typeface="+mn-ea"/>
                          <a:cs typeface="+mn-ea"/>
                          <a:sym typeface="+mn-lt"/>
                        </a:rPr>
                        <a:t> </a:t>
                      </a:r>
                      <a:endParaRPr lang="zh-CN" sz="1400">
                        <a:effectLst/>
                        <a:latin typeface="+mn-lt"/>
                        <a:ea typeface="+mn-ea"/>
                        <a:cs typeface="+mn-ea"/>
                        <a:sym typeface="+mn-lt"/>
                      </a:endParaRPr>
                    </a:p>
                  </a:txBody>
                  <a:tcPr marL="68580" marR="68580" marT="0" marB="0" anchor="ctr">
                    <a:noFill/>
                  </a:tcPr>
                </a:tc>
              </a:tr>
              <a:tr h="469207">
                <a:tc>
                  <a:txBody>
                    <a:bodyPr/>
                    <a:lstStyle/>
                    <a:p>
                      <a:pPr algn="just">
                        <a:lnSpc>
                          <a:spcPct val="115000"/>
                        </a:lnSpc>
                        <a:spcBef>
                          <a:spcPts val="180"/>
                        </a:spcBef>
                      </a:pPr>
                      <a:r>
                        <a:rPr lang="zh-CN" sz="1400">
                          <a:effectLst/>
                          <a:latin typeface="+mn-lt"/>
                          <a:ea typeface="+mn-ea"/>
                          <a:cs typeface="+mn-ea"/>
                          <a:sym typeface="+mn-lt"/>
                        </a:rPr>
                        <a:t>我在家里能不受限制地做任何事情</a:t>
                      </a:r>
                      <a:endParaRPr lang="zh-CN" sz="1400">
                        <a:effectLst/>
                        <a:latin typeface="+mn-lt"/>
                        <a:ea typeface="+mn-ea"/>
                        <a:cs typeface="+mn-ea"/>
                        <a:sym typeface="+mn-lt"/>
                      </a:endParaRPr>
                    </a:p>
                  </a:txBody>
                  <a:tcPr marL="68580" marR="68580" marT="0" marB="0" anchor="ctr">
                    <a:noFill/>
                  </a:tcPr>
                </a:tc>
                <a:tc gridSpan="2">
                  <a:txBody>
                    <a:bodyPr/>
                    <a:lstStyle/>
                    <a:p>
                      <a:pPr algn="just">
                        <a:lnSpc>
                          <a:spcPct val="115000"/>
                        </a:lnSpc>
                        <a:spcBef>
                          <a:spcPts val="180"/>
                        </a:spcBef>
                      </a:pPr>
                      <a:endParaRPr lang="en-US" sz="1400">
                        <a:solidFill>
                          <a:srgbClr val="000000"/>
                        </a:solidFill>
                        <a:effectLst/>
                        <a:latin typeface="+mn-lt"/>
                        <a:ea typeface="+mn-ea"/>
                        <a:cs typeface="+mn-ea"/>
                        <a:sym typeface="+mn-lt"/>
                      </a:endParaRPr>
                    </a:p>
                  </a:txBody>
                  <a:tcPr marL="68580" marR="68580" marT="0" marB="0" anchor="ctr">
                    <a:noFill/>
                  </a:tcPr>
                </a:tc>
                <a:tc hMerge="1">
                  <a:tcPr/>
                </a:tc>
                <a:tc>
                  <a:txBody>
                    <a:bodyPr/>
                    <a:lstStyle/>
                    <a:p>
                      <a:pPr algn="just">
                        <a:lnSpc>
                          <a:spcPct val="115000"/>
                        </a:lnSpc>
                        <a:spcBef>
                          <a:spcPts val="180"/>
                        </a:spcBef>
                      </a:pPr>
                      <a:r>
                        <a:rPr lang="zh-CN" sz="1400">
                          <a:effectLst/>
                          <a:latin typeface="+mn-lt"/>
                          <a:ea typeface="+mn-ea"/>
                          <a:cs typeface="+mn-ea"/>
                          <a:sym typeface="+mn-lt"/>
                        </a:rPr>
                        <a:t>我在家里做任何事情都很感觉十分受限</a:t>
                      </a:r>
                      <a:endParaRPr lang="zh-CN" sz="1400">
                        <a:effectLst/>
                        <a:latin typeface="+mn-lt"/>
                        <a:ea typeface="+mn-ea"/>
                        <a:cs typeface="+mn-ea"/>
                        <a:sym typeface="+mn-lt"/>
                      </a:endParaRPr>
                    </a:p>
                  </a:txBody>
                  <a:tcPr marL="68580" marR="68580" marT="0" marB="0" anchor="ctr">
                    <a:noFill/>
                  </a:tcPr>
                </a:tc>
                <a:tc>
                  <a:txBody>
                    <a:bodyPr/>
                    <a:lstStyle/>
                    <a:p>
                      <a:pPr algn="ctr">
                        <a:lnSpc>
                          <a:spcPct val="115000"/>
                        </a:lnSpc>
                        <a:spcBef>
                          <a:spcPts val="180"/>
                        </a:spcBef>
                      </a:pPr>
                      <a:r>
                        <a:rPr lang="en-US" sz="1400">
                          <a:effectLst/>
                          <a:latin typeface="+mn-lt"/>
                          <a:ea typeface="+mn-ea"/>
                          <a:cs typeface="+mn-ea"/>
                          <a:sym typeface="+mn-lt"/>
                        </a:rPr>
                        <a:t> </a:t>
                      </a:r>
                      <a:endParaRPr lang="zh-CN" sz="1400">
                        <a:effectLst/>
                        <a:latin typeface="+mn-lt"/>
                        <a:ea typeface="+mn-ea"/>
                        <a:cs typeface="+mn-ea"/>
                        <a:sym typeface="+mn-lt"/>
                      </a:endParaRPr>
                    </a:p>
                  </a:txBody>
                  <a:tcPr marL="68580" marR="68580" marT="0" marB="0" anchor="ctr">
                    <a:noFill/>
                  </a:tcPr>
                </a:tc>
              </a:tr>
              <a:tr h="469207">
                <a:tc>
                  <a:txBody>
                    <a:bodyPr/>
                    <a:lstStyle/>
                    <a:p>
                      <a:pPr algn="just">
                        <a:lnSpc>
                          <a:spcPct val="115000"/>
                        </a:lnSpc>
                        <a:spcBef>
                          <a:spcPts val="180"/>
                        </a:spcBef>
                      </a:pPr>
                      <a:r>
                        <a:rPr lang="zh-CN" sz="1400">
                          <a:effectLst/>
                          <a:latin typeface="+mn-lt"/>
                          <a:ea typeface="+mn-ea"/>
                          <a:cs typeface="+mn-ea"/>
                          <a:sym typeface="+mn-lt"/>
                        </a:rPr>
                        <a:t>尽管我有肺部疾病，但我对离家外出很有信心</a:t>
                      </a:r>
                      <a:endParaRPr lang="zh-CN" sz="1400">
                        <a:effectLst/>
                        <a:latin typeface="+mn-lt"/>
                        <a:ea typeface="+mn-ea"/>
                        <a:cs typeface="+mn-ea"/>
                        <a:sym typeface="+mn-lt"/>
                      </a:endParaRPr>
                    </a:p>
                  </a:txBody>
                  <a:tcPr marL="68580" marR="68580" marT="0" marB="0" anchor="ctr">
                    <a:noFill/>
                  </a:tcPr>
                </a:tc>
                <a:tc gridSpan="2">
                  <a:txBody>
                    <a:bodyPr/>
                    <a:lstStyle/>
                    <a:p>
                      <a:pPr algn="just">
                        <a:lnSpc>
                          <a:spcPct val="115000"/>
                        </a:lnSpc>
                        <a:spcBef>
                          <a:spcPts val="180"/>
                        </a:spcBef>
                      </a:pPr>
                      <a:endParaRPr lang="en-US" sz="1400">
                        <a:solidFill>
                          <a:srgbClr val="000000"/>
                        </a:solidFill>
                        <a:effectLst/>
                        <a:latin typeface="+mn-lt"/>
                        <a:ea typeface="+mn-ea"/>
                        <a:cs typeface="+mn-ea"/>
                        <a:sym typeface="+mn-lt"/>
                      </a:endParaRPr>
                    </a:p>
                  </a:txBody>
                  <a:tcPr marL="68580" marR="68580" marT="0" marB="0" anchor="ctr">
                    <a:noFill/>
                  </a:tcPr>
                </a:tc>
                <a:tc hMerge="1">
                  <a:tcPr/>
                </a:tc>
                <a:tc>
                  <a:txBody>
                    <a:bodyPr/>
                    <a:lstStyle/>
                    <a:p>
                      <a:pPr algn="just">
                        <a:lnSpc>
                          <a:spcPct val="115000"/>
                        </a:lnSpc>
                        <a:spcBef>
                          <a:spcPts val="180"/>
                        </a:spcBef>
                      </a:pPr>
                      <a:r>
                        <a:rPr lang="zh-CN" sz="1400">
                          <a:effectLst/>
                          <a:latin typeface="+mn-lt"/>
                          <a:ea typeface="+mn-ea"/>
                          <a:cs typeface="+mn-ea"/>
                          <a:sym typeface="+mn-lt"/>
                        </a:rPr>
                        <a:t>由于我有肺部疾病，我对离家外出一点信心都没有</a:t>
                      </a:r>
                      <a:endParaRPr lang="zh-CN" sz="1400">
                        <a:effectLst/>
                        <a:latin typeface="+mn-lt"/>
                        <a:ea typeface="+mn-ea"/>
                        <a:cs typeface="+mn-ea"/>
                        <a:sym typeface="+mn-lt"/>
                      </a:endParaRPr>
                    </a:p>
                  </a:txBody>
                  <a:tcPr marL="68580" marR="68580" marT="0" marB="0" anchor="ctr">
                    <a:noFill/>
                  </a:tcPr>
                </a:tc>
                <a:tc>
                  <a:txBody>
                    <a:bodyPr/>
                    <a:lstStyle/>
                    <a:p>
                      <a:pPr algn="ctr">
                        <a:lnSpc>
                          <a:spcPct val="115000"/>
                        </a:lnSpc>
                        <a:spcBef>
                          <a:spcPts val="180"/>
                        </a:spcBef>
                      </a:pPr>
                      <a:r>
                        <a:rPr lang="en-US" sz="1400">
                          <a:effectLst/>
                          <a:latin typeface="+mn-lt"/>
                          <a:ea typeface="+mn-ea"/>
                          <a:cs typeface="+mn-ea"/>
                          <a:sym typeface="+mn-lt"/>
                        </a:rPr>
                        <a:t> </a:t>
                      </a:r>
                      <a:endParaRPr lang="zh-CN" sz="1400">
                        <a:effectLst/>
                        <a:latin typeface="+mn-lt"/>
                        <a:ea typeface="+mn-ea"/>
                        <a:cs typeface="+mn-ea"/>
                        <a:sym typeface="+mn-lt"/>
                      </a:endParaRPr>
                    </a:p>
                  </a:txBody>
                  <a:tcPr marL="68580" marR="68580" marT="0" marB="0" anchor="ctr">
                    <a:noFill/>
                  </a:tcPr>
                </a:tc>
              </a:tr>
              <a:tr h="469207">
                <a:tc>
                  <a:txBody>
                    <a:bodyPr/>
                    <a:lstStyle/>
                    <a:p>
                      <a:pPr algn="just">
                        <a:lnSpc>
                          <a:spcPct val="115000"/>
                        </a:lnSpc>
                        <a:spcBef>
                          <a:spcPts val="180"/>
                        </a:spcBef>
                      </a:pPr>
                      <a:r>
                        <a:rPr lang="zh-CN" sz="1400">
                          <a:effectLst/>
                          <a:latin typeface="+mn-lt"/>
                          <a:ea typeface="+mn-ea"/>
                          <a:cs typeface="+mn-ea"/>
                          <a:sym typeface="+mn-lt"/>
                        </a:rPr>
                        <a:t>我的睡眠非常好</a:t>
                      </a:r>
                      <a:endParaRPr lang="zh-CN" sz="1400">
                        <a:effectLst/>
                        <a:latin typeface="+mn-lt"/>
                        <a:ea typeface="+mn-ea"/>
                        <a:cs typeface="+mn-ea"/>
                        <a:sym typeface="+mn-lt"/>
                      </a:endParaRPr>
                    </a:p>
                  </a:txBody>
                  <a:tcPr marL="68580" marR="68580" marT="0" marB="0" anchor="ctr">
                    <a:noFill/>
                  </a:tcPr>
                </a:tc>
                <a:tc gridSpan="2">
                  <a:txBody>
                    <a:bodyPr/>
                    <a:lstStyle/>
                    <a:p>
                      <a:pPr algn="just">
                        <a:lnSpc>
                          <a:spcPct val="115000"/>
                        </a:lnSpc>
                        <a:spcBef>
                          <a:spcPts val="180"/>
                        </a:spcBef>
                      </a:pPr>
                      <a:endParaRPr lang="en-US" sz="1400">
                        <a:solidFill>
                          <a:srgbClr val="000000"/>
                        </a:solidFill>
                        <a:effectLst/>
                        <a:latin typeface="+mn-lt"/>
                        <a:ea typeface="+mn-ea"/>
                        <a:cs typeface="+mn-ea"/>
                        <a:sym typeface="+mn-lt"/>
                      </a:endParaRPr>
                    </a:p>
                  </a:txBody>
                  <a:tcPr marL="68580" marR="68580" marT="0" marB="0" anchor="ctr">
                    <a:noFill/>
                  </a:tcPr>
                </a:tc>
                <a:tc hMerge="1">
                  <a:tcPr/>
                </a:tc>
                <a:tc>
                  <a:txBody>
                    <a:bodyPr/>
                    <a:lstStyle/>
                    <a:p>
                      <a:pPr algn="just">
                        <a:lnSpc>
                          <a:spcPct val="115000"/>
                        </a:lnSpc>
                        <a:spcBef>
                          <a:spcPts val="180"/>
                        </a:spcBef>
                      </a:pPr>
                      <a:r>
                        <a:rPr lang="zh-CN" sz="1400">
                          <a:effectLst/>
                          <a:latin typeface="+mn-lt"/>
                          <a:ea typeface="+mn-ea"/>
                          <a:cs typeface="+mn-ea"/>
                          <a:sym typeface="+mn-lt"/>
                        </a:rPr>
                        <a:t>由于我有肺部疾病，我的睡眠相当差</a:t>
                      </a:r>
                      <a:endParaRPr lang="zh-CN" sz="1400">
                        <a:effectLst/>
                        <a:latin typeface="+mn-lt"/>
                        <a:ea typeface="+mn-ea"/>
                        <a:cs typeface="+mn-ea"/>
                        <a:sym typeface="+mn-lt"/>
                      </a:endParaRPr>
                    </a:p>
                  </a:txBody>
                  <a:tcPr marL="68580" marR="68580" marT="0" marB="0" anchor="ctr">
                    <a:noFill/>
                  </a:tcPr>
                </a:tc>
                <a:tc>
                  <a:txBody>
                    <a:bodyPr/>
                    <a:lstStyle/>
                    <a:p>
                      <a:pPr algn="ctr">
                        <a:lnSpc>
                          <a:spcPct val="115000"/>
                        </a:lnSpc>
                        <a:spcBef>
                          <a:spcPts val="180"/>
                        </a:spcBef>
                      </a:pPr>
                      <a:r>
                        <a:rPr lang="en-US" sz="1400">
                          <a:effectLst/>
                          <a:latin typeface="+mn-lt"/>
                          <a:ea typeface="+mn-ea"/>
                          <a:cs typeface="+mn-ea"/>
                          <a:sym typeface="+mn-lt"/>
                        </a:rPr>
                        <a:t> </a:t>
                      </a:r>
                      <a:endParaRPr lang="zh-CN" sz="1400">
                        <a:effectLst/>
                        <a:latin typeface="+mn-lt"/>
                        <a:ea typeface="+mn-ea"/>
                        <a:cs typeface="+mn-ea"/>
                        <a:sym typeface="+mn-lt"/>
                      </a:endParaRPr>
                    </a:p>
                  </a:txBody>
                  <a:tcPr marL="68580" marR="68580" marT="0" marB="0" anchor="ctr">
                    <a:noFill/>
                  </a:tcPr>
                </a:tc>
              </a:tr>
              <a:tr h="469207">
                <a:tc>
                  <a:txBody>
                    <a:bodyPr/>
                    <a:lstStyle/>
                    <a:p>
                      <a:pPr algn="just">
                        <a:lnSpc>
                          <a:spcPct val="115000"/>
                        </a:lnSpc>
                        <a:spcBef>
                          <a:spcPts val="180"/>
                        </a:spcBef>
                      </a:pPr>
                      <a:r>
                        <a:rPr lang="zh-CN" sz="1400">
                          <a:effectLst/>
                          <a:latin typeface="+mn-lt"/>
                          <a:ea typeface="+mn-ea"/>
                          <a:cs typeface="+mn-ea"/>
                          <a:sym typeface="+mn-lt"/>
                        </a:rPr>
                        <a:t>我精力旺盛</a:t>
                      </a:r>
                      <a:endParaRPr lang="zh-CN" sz="1400">
                        <a:effectLst/>
                        <a:latin typeface="+mn-lt"/>
                        <a:ea typeface="+mn-ea"/>
                        <a:cs typeface="+mn-ea"/>
                        <a:sym typeface="+mn-lt"/>
                      </a:endParaRPr>
                    </a:p>
                  </a:txBody>
                  <a:tcPr marL="68580" marR="68580" marT="0" marB="0" anchor="ctr">
                    <a:noFill/>
                  </a:tcPr>
                </a:tc>
                <a:tc gridSpan="2">
                  <a:txBody>
                    <a:bodyPr/>
                    <a:lstStyle/>
                    <a:p>
                      <a:pPr algn="just">
                        <a:lnSpc>
                          <a:spcPct val="115000"/>
                        </a:lnSpc>
                        <a:spcBef>
                          <a:spcPts val="180"/>
                        </a:spcBef>
                      </a:pPr>
                      <a:endParaRPr lang="en-US" sz="1400">
                        <a:solidFill>
                          <a:srgbClr val="000000"/>
                        </a:solidFill>
                        <a:effectLst/>
                        <a:latin typeface="+mn-lt"/>
                        <a:ea typeface="+mn-ea"/>
                        <a:cs typeface="+mn-ea"/>
                        <a:sym typeface="+mn-lt"/>
                      </a:endParaRPr>
                    </a:p>
                  </a:txBody>
                  <a:tcPr marL="68580" marR="68580" marT="0" marB="0" anchor="ctr">
                    <a:noFill/>
                  </a:tcPr>
                </a:tc>
                <a:tc hMerge="1">
                  <a:tcPr/>
                </a:tc>
                <a:tc>
                  <a:txBody>
                    <a:bodyPr/>
                    <a:lstStyle/>
                    <a:p>
                      <a:pPr algn="just">
                        <a:lnSpc>
                          <a:spcPct val="115000"/>
                        </a:lnSpc>
                        <a:spcBef>
                          <a:spcPts val="180"/>
                        </a:spcBef>
                      </a:pPr>
                      <a:r>
                        <a:rPr lang="zh-CN" sz="1400">
                          <a:effectLst/>
                          <a:latin typeface="+mn-lt"/>
                          <a:ea typeface="+mn-ea"/>
                          <a:cs typeface="+mn-ea"/>
                          <a:sym typeface="+mn-lt"/>
                        </a:rPr>
                        <a:t>我一点精力都没有</a:t>
                      </a:r>
                      <a:endParaRPr lang="zh-CN" sz="1400">
                        <a:effectLst/>
                        <a:latin typeface="+mn-lt"/>
                        <a:ea typeface="+mn-ea"/>
                        <a:cs typeface="+mn-ea"/>
                        <a:sym typeface="+mn-lt"/>
                      </a:endParaRPr>
                    </a:p>
                  </a:txBody>
                  <a:tcPr marL="68580" marR="68580" marT="0" marB="0" anchor="ctr">
                    <a:noFill/>
                  </a:tcPr>
                </a:tc>
                <a:tc>
                  <a:txBody>
                    <a:bodyPr/>
                    <a:lstStyle/>
                    <a:p>
                      <a:pPr algn="ctr">
                        <a:lnSpc>
                          <a:spcPct val="115000"/>
                        </a:lnSpc>
                        <a:spcBef>
                          <a:spcPts val="180"/>
                        </a:spcBef>
                      </a:pPr>
                      <a:r>
                        <a:rPr lang="en-US" sz="1400">
                          <a:effectLst/>
                          <a:latin typeface="+mn-lt"/>
                          <a:ea typeface="+mn-ea"/>
                          <a:cs typeface="+mn-ea"/>
                          <a:sym typeface="+mn-lt"/>
                        </a:rPr>
                        <a:t> </a:t>
                      </a:r>
                      <a:endParaRPr lang="zh-CN" sz="1400">
                        <a:effectLst/>
                        <a:latin typeface="+mn-lt"/>
                        <a:ea typeface="+mn-ea"/>
                        <a:cs typeface="+mn-ea"/>
                        <a:sym typeface="+mn-lt"/>
                      </a:endParaRPr>
                    </a:p>
                  </a:txBody>
                  <a:tcPr marL="68580" marR="68580" marT="0" marB="0" anchor="ctr">
                    <a:noFill/>
                  </a:tcPr>
                </a:tc>
              </a:tr>
              <a:tr h="529756">
                <a:tc gridSpan="2">
                  <a:txBody>
                    <a:bodyPr/>
                    <a:lstStyle/>
                    <a:p>
                      <a:pPr algn="just">
                        <a:lnSpc>
                          <a:spcPct val="115000"/>
                        </a:lnSpc>
                        <a:spcBef>
                          <a:spcPts val="180"/>
                        </a:spcBef>
                      </a:pPr>
                      <a:endParaRPr lang="zh-CN" sz="1400" dirty="0">
                        <a:effectLst/>
                        <a:latin typeface="+mn-lt"/>
                        <a:ea typeface="+mn-ea"/>
                        <a:cs typeface="+mn-ea"/>
                        <a:sym typeface="+mn-lt"/>
                      </a:endParaRPr>
                    </a:p>
                  </a:txBody>
                  <a:tcPr marL="68580" marR="68580" marT="0" marB="0" anchor="b">
                    <a:noFill/>
                  </a:tcPr>
                </a:tc>
                <a:tc hMerge="1">
                  <a:tcPr/>
                </a:tc>
                <a:tc gridSpan="2">
                  <a:txBody>
                    <a:bodyPr/>
                    <a:lstStyle/>
                    <a:p>
                      <a:pPr algn="r">
                        <a:lnSpc>
                          <a:spcPct val="115000"/>
                        </a:lnSpc>
                        <a:spcBef>
                          <a:spcPts val="180"/>
                        </a:spcBef>
                      </a:pPr>
                      <a:r>
                        <a:rPr lang="zh-CN" sz="1400" dirty="0">
                          <a:effectLst/>
                          <a:latin typeface="+mn-lt"/>
                          <a:ea typeface="+mn-ea"/>
                          <a:cs typeface="+mn-ea"/>
                          <a:sym typeface="+mn-lt"/>
                        </a:rPr>
                        <a:t>总评分：</a:t>
                      </a:r>
                      <a:endParaRPr lang="zh-CN" sz="1400" dirty="0">
                        <a:effectLst/>
                        <a:latin typeface="+mn-lt"/>
                        <a:ea typeface="+mn-ea"/>
                        <a:cs typeface="+mn-ea"/>
                        <a:sym typeface="+mn-lt"/>
                      </a:endParaRPr>
                    </a:p>
                  </a:txBody>
                  <a:tcPr marL="68580" marR="68580" marT="0" marB="0" anchor="ctr">
                    <a:noFill/>
                  </a:tcPr>
                </a:tc>
                <a:tc hMerge="1">
                  <a:tcPr/>
                </a:tc>
                <a:tc>
                  <a:txBody>
                    <a:bodyPr/>
                    <a:lstStyle/>
                    <a:p>
                      <a:pPr algn="ctr">
                        <a:lnSpc>
                          <a:spcPct val="115000"/>
                        </a:lnSpc>
                        <a:spcBef>
                          <a:spcPts val="180"/>
                        </a:spcBef>
                      </a:pPr>
                      <a:endParaRPr lang="en-US" sz="1400" dirty="0">
                        <a:solidFill>
                          <a:srgbClr val="000000"/>
                        </a:solidFill>
                        <a:effectLst/>
                        <a:latin typeface="+mn-lt"/>
                        <a:ea typeface="+mn-ea"/>
                        <a:cs typeface="+mn-ea"/>
                        <a:sym typeface="+mn-lt"/>
                      </a:endParaRPr>
                    </a:p>
                  </a:txBody>
                  <a:tcPr marL="68580" marR="68580" marT="0" marB="0" anchor="ctr">
                    <a:noFill/>
                  </a:tcPr>
                </a:tc>
              </a:tr>
            </a:tbl>
          </a:graphicData>
        </a:graphic>
      </p:graphicFrame>
      <p:pic>
        <p:nvPicPr>
          <p:cNvPr id="10250" name="图片 22"/>
          <p:cNvPicPr>
            <a:picLocks noChangeAspect="1" noChangeArrowheads="1"/>
          </p:cNvPicPr>
          <p:nvPr/>
        </p:nvPicPr>
        <p:blipFill>
          <a:blip r:embed="rId2"/>
          <a:srcRect/>
          <a:stretch>
            <a:fillRect/>
          </a:stretch>
        </p:blipFill>
        <p:spPr bwMode="auto">
          <a:xfrm>
            <a:off x="5083231" y="1900118"/>
            <a:ext cx="1600200" cy="238125"/>
          </a:xfrm>
          <a:prstGeom prst="rect">
            <a:avLst/>
          </a:prstGeom>
          <a:noFill/>
          <a:extLst>
            <a:ext uri="{909E8E84-426E-40DD-AFC4-6F175D3DCCD1}">
              <a14:hiddenFill xmlns:a14="http://schemas.microsoft.com/office/drawing/2010/main">
                <a:solidFill>
                  <a:srgbClr val="FFFFFF"/>
                </a:solidFill>
              </a14:hiddenFill>
            </a:ext>
          </a:extLst>
        </p:spPr>
      </p:pic>
      <p:pic>
        <p:nvPicPr>
          <p:cNvPr id="10249" name="图片 21"/>
          <p:cNvPicPr>
            <a:picLocks noChangeAspect="1" noChangeArrowheads="1"/>
          </p:cNvPicPr>
          <p:nvPr/>
        </p:nvPicPr>
        <p:blipFill>
          <a:blip r:embed="rId3"/>
          <a:srcRect/>
          <a:stretch>
            <a:fillRect/>
          </a:stretch>
        </p:blipFill>
        <p:spPr bwMode="auto">
          <a:xfrm>
            <a:off x="5083231" y="2856571"/>
            <a:ext cx="1600200" cy="257175"/>
          </a:xfrm>
          <a:prstGeom prst="rect">
            <a:avLst/>
          </a:prstGeom>
          <a:noFill/>
          <a:extLst>
            <a:ext uri="{909E8E84-426E-40DD-AFC4-6F175D3DCCD1}">
              <a14:hiddenFill xmlns:a14="http://schemas.microsoft.com/office/drawing/2010/main">
                <a:solidFill>
                  <a:srgbClr val="FFFFFF"/>
                </a:solidFill>
              </a14:hiddenFill>
            </a:ext>
          </a:extLst>
        </p:spPr>
      </p:pic>
      <p:pic>
        <p:nvPicPr>
          <p:cNvPr id="10248" name="图片 20"/>
          <p:cNvPicPr>
            <a:picLocks noChangeAspect="1" noChangeArrowheads="1"/>
          </p:cNvPicPr>
          <p:nvPr/>
        </p:nvPicPr>
        <p:blipFill>
          <a:blip r:embed="rId3"/>
          <a:srcRect/>
          <a:stretch>
            <a:fillRect/>
          </a:stretch>
        </p:blipFill>
        <p:spPr bwMode="auto">
          <a:xfrm>
            <a:off x="5083231" y="5702620"/>
            <a:ext cx="1600200" cy="257175"/>
          </a:xfrm>
          <a:prstGeom prst="rect">
            <a:avLst/>
          </a:prstGeom>
          <a:noFill/>
          <a:extLst>
            <a:ext uri="{909E8E84-426E-40DD-AFC4-6F175D3DCCD1}">
              <a14:hiddenFill xmlns:a14="http://schemas.microsoft.com/office/drawing/2010/main">
                <a:solidFill>
                  <a:srgbClr val="FFFFFF"/>
                </a:solidFill>
              </a14:hiddenFill>
            </a:ext>
          </a:extLst>
        </p:spPr>
      </p:pic>
      <p:pic>
        <p:nvPicPr>
          <p:cNvPr id="10247" name="图片 11"/>
          <p:cNvPicPr>
            <a:picLocks noChangeAspect="1" noChangeArrowheads="1"/>
          </p:cNvPicPr>
          <p:nvPr/>
        </p:nvPicPr>
        <p:blipFill>
          <a:blip r:embed="rId3"/>
          <a:srcRect/>
          <a:stretch>
            <a:fillRect/>
          </a:stretch>
        </p:blipFill>
        <p:spPr bwMode="auto">
          <a:xfrm>
            <a:off x="5083231" y="3761573"/>
            <a:ext cx="1600200" cy="257175"/>
          </a:xfrm>
          <a:prstGeom prst="rect">
            <a:avLst/>
          </a:prstGeom>
          <a:noFill/>
          <a:extLst>
            <a:ext uri="{909E8E84-426E-40DD-AFC4-6F175D3DCCD1}">
              <a14:hiddenFill xmlns:a14="http://schemas.microsoft.com/office/drawing/2010/main">
                <a:solidFill>
                  <a:srgbClr val="FFFFFF"/>
                </a:solidFill>
              </a14:hiddenFill>
            </a:ext>
          </a:extLst>
        </p:spPr>
      </p:pic>
      <p:pic>
        <p:nvPicPr>
          <p:cNvPr id="10246" name="图片 9"/>
          <p:cNvPicPr>
            <a:picLocks noChangeAspect="1" noChangeArrowheads="1"/>
          </p:cNvPicPr>
          <p:nvPr/>
        </p:nvPicPr>
        <p:blipFill>
          <a:blip r:embed="rId3"/>
          <a:srcRect/>
          <a:stretch>
            <a:fillRect/>
          </a:stretch>
        </p:blipFill>
        <p:spPr bwMode="auto">
          <a:xfrm>
            <a:off x="5083231" y="5133812"/>
            <a:ext cx="1600200" cy="257175"/>
          </a:xfrm>
          <a:prstGeom prst="rect">
            <a:avLst/>
          </a:prstGeom>
          <a:noFill/>
          <a:extLst>
            <a:ext uri="{909E8E84-426E-40DD-AFC4-6F175D3DCCD1}">
              <a14:hiddenFill xmlns:a14="http://schemas.microsoft.com/office/drawing/2010/main">
                <a:solidFill>
                  <a:srgbClr val="FFFFFF"/>
                </a:solidFill>
              </a14:hiddenFill>
            </a:ext>
          </a:extLst>
        </p:spPr>
      </p:pic>
      <p:pic>
        <p:nvPicPr>
          <p:cNvPr id="10245" name="图片 8"/>
          <p:cNvPicPr>
            <a:picLocks noChangeAspect="1" noChangeArrowheads="1"/>
          </p:cNvPicPr>
          <p:nvPr/>
        </p:nvPicPr>
        <p:blipFill>
          <a:blip r:embed="rId3"/>
          <a:srcRect/>
          <a:stretch>
            <a:fillRect/>
          </a:stretch>
        </p:blipFill>
        <p:spPr bwMode="auto">
          <a:xfrm>
            <a:off x="5083231" y="3222112"/>
            <a:ext cx="1600200" cy="257175"/>
          </a:xfrm>
          <a:prstGeom prst="rect">
            <a:avLst/>
          </a:prstGeom>
          <a:noFill/>
          <a:extLst>
            <a:ext uri="{909E8E84-426E-40DD-AFC4-6F175D3DCCD1}">
              <a14:hiddenFill xmlns:a14="http://schemas.microsoft.com/office/drawing/2010/main">
                <a:solidFill>
                  <a:srgbClr val="FFFFFF"/>
                </a:solidFill>
              </a14:hiddenFill>
            </a:ext>
          </a:extLst>
        </p:spPr>
      </p:pic>
      <p:pic>
        <p:nvPicPr>
          <p:cNvPr id="10244" name="图片 5"/>
          <p:cNvPicPr>
            <a:picLocks noChangeAspect="1" noChangeArrowheads="1"/>
          </p:cNvPicPr>
          <p:nvPr/>
        </p:nvPicPr>
        <p:blipFill>
          <a:blip r:embed="rId3"/>
          <a:srcRect/>
          <a:stretch>
            <a:fillRect/>
          </a:stretch>
        </p:blipFill>
        <p:spPr bwMode="auto">
          <a:xfrm>
            <a:off x="5083231" y="2384332"/>
            <a:ext cx="1600200" cy="257175"/>
          </a:xfrm>
          <a:prstGeom prst="rect">
            <a:avLst/>
          </a:prstGeom>
          <a:noFill/>
          <a:extLst>
            <a:ext uri="{909E8E84-426E-40DD-AFC4-6F175D3DCCD1}">
              <a14:hiddenFill xmlns:a14="http://schemas.microsoft.com/office/drawing/2010/main">
                <a:solidFill>
                  <a:srgbClr val="FFFFFF"/>
                </a:solidFill>
              </a14:hiddenFill>
            </a:ext>
          </a:extLst>
        </p:spPr>
      </p:pic>
      <p:pic>
        <p:nvPicPr>
          <p:cNvPr id="10243" name="图片 4"/>
          <p:cNvPicPr>
            <a:picLocks noChangeAspect="1" noChangeArrowheads="1"/>
          </p:cNvPicPr>
          <p:nvPr/>
        </p:nvPicPr>
        <p:blipFill>
          <a:blip r:embed="rId3"/>
          <a:srcRect/>
          <a:stretch>
            <a:fillRect/>
          </a:stretch>
        </p:blipFill>
        <p:spPr bwMode="auto">
          <a:xfrm>
            <a:off x="5083231" y="4272802"/>
            <a:ext cx="1600200" cy="257175"/>
          </a:xfrm>
          <a:prstGeom prst="rect">
            <a:avLst/>
          </a:prstGeom>
          <a:noFill/>
          <a:extLst>
            <a:ext uri="{909E8E84-426E-40DD-AFC4-6F175D3DCCD1}">
              <a14:hiddenFill xmlns:a14="http://schemas.microsoft.com/office/drawing/2010/main">
                <a:solidFill>
                  <a:srgbClr val="FFFFFF"/>
                </a:solidFill>
              </a14:hiddenFill>
            </a:ext>
          </a:extLst>
        </p:spPr>
      </p:pic>
      <p:pic>
        <p:nvPicPr>
          <p:cNvPr id="10242" name="图片 3"/>
          <p:cNvPicPr>
            <a:picLocks noChangeAspect="1" noChangeArrowheads="1"/>
          </p:cNvPicPr>
          <p:nvPr/>
        </p:nvPicPr>
        <p:blipFill>
          <a:blip r:embed="rId3"/>
          <a:srcRect/>
          <a:stretch>
            <a:fillRect/>
          </a:stretch>
        </p:blipFill>
        <p:spPr bwMode="auto">
          <a:xfrm>
            <a:off x="5083231" y="4736215"/>
            <a:ext cx="1600200" cy="257175"/>
          </a:xfrm>
          <a:prstGeom prst="rect">
            <a:avLst/>
          </a:prstGeom>
          <a:noFill/>
          <a:extLst>
            <a:ext uri="{909E8E84-426E-40DD-AFC4-6F175D3DCCD1}">
              <a14:hiddenFill xmlns:a14="http://schemas.microsoft.com/office/drawing/2010/main">
                <a:solidFill>
                  <a:srgbClr val="FFFFFF"/>
                </a:solidFill>
              </a14:hiddenFill>
            </a:ext>
          </a:extLst>
        </p:spPr>
      </p:pic>
      <p:sp>
        <p:nvSpPr>
          <p:cNvPr id="10" name="文本框 9"/>
          <p:cNvSpPr txBox="1"/>
          <p:nvPr/>
        </p:nvSpPr>
        <p:spPr>
          <a:xfrm>
            <a:off x="1349430" y="1245144"/>
            <a:ext cx="9728200" cy="386196"/>
          </a:xfrm>
          <a:prstGeom prst="rect">
            <a:avLst/>
          </a:prstGeom>
          <a:noFill/>
        </p:spPr>
        <p:txBody>
          <a:bodyPr wrap="square">
            <a:spAutoFit/>
          </a:bodyPr>
          <a:lstStyle/>
          <a:p>
            <a:pPr algn="just">
              <a:lnSpc>
                <a:spcPct val="115000"/>
              </a:lnSpc>
              <a:spcBef>
                <a:spcPts val="180"/>
              </a:spcBef>
            </a:pPr>
            <a:r>
              <a:rPr lang="zh-CN" altLang="zh-CN" dirty="0">
                <a:solidFill>
                  <a:srgbClr val="374459"/>
                </a:solidFill>
                <a:effectLst/>
                <a:cs typeface="+mn-ea"/>
                <a:sym typeface="+mn-lt"/>
              </a:rPr>
              <a:t>对于以下各项，请在最符合您的方框内打叉（</a:t>
            </a:r>
            <a:r>
              <a:rPr lang="en-US" altLang="zh-CN" dirty="0">
                <a:solidFill>
                  <a:srgbClr val="374459"/>
                </a:solidFill>
                <a:effectLst/>
                <a:cs typeface="+mn-ea"/>
                <a:sym typeface="+mn-lt"/>
              </a:rPr>
              <a:t>×</a:t>
            </a:r>
            <a:r>
              <a:rPr lang="zh-CN" altLang="zh-CN" dirty="0">
                <a:solidFill>
                  <a:srgbClr val="374459"/>
                </a:solidFill>
                <a:effectLst/>
                <a:cs typeface="+mn-ea"/>
                <a:sym typeface="+mn-lt"/>
              </a:rPr>
              <a:t>）</a:t>
            </a:r>
            <a:r>
              <a:rPr lang="zh-CN" altLang="en-US" dirty="0">
                <a:solidFill>
                  <a:srgbClr val="374459"/>
                </a:solidFill>
                <a:cs typeface="+mn-ea"/>
                <a:sym typeface="+mn-lt"/>
              </a:rPr>
              <a:t>；</a:t>
            </a:r>
            <a:r>
              <a:rPr lang="zh-CN" altLang="zh-CN" dirty="0">
                <a:solidFill>
                  <a:srgbClr val="374459"/>
                </a:solidFill>
                <a:effectLst/>
                <a:cs typeface="+mn-ea"/>
                <a:sym typeface="+mn-lt"/>
              </a:rPr>
              <a:t>确保每个问题只选择一个答案</a:t>
            </a:r>
            <a:endParaRPr lang="zh-CN" altLang="zh-CN" dirty="0">
              <a:solidFill>
                <a:srgbClr val="374459"/>
              </a:solidFill>
              <a:effectLst/>
              <a:cs typeface="+mn-ea"/>
              <a:sym typeface="+mn-lt"/>
            </a:endParaRPr>
          </a:p>
        </p:txBody>
      </p:sp>
      <p:sp>
        <p:nvSpPr>
          <p:cNvPr id="12" name="文本框 11"/>
          <p:cNvSpPr txBox="1"/>
          <p:nvPr/>
        </p:nvSpPr>
        <p:spPr>
          <a:xfrm>
            <a:off x="0" y="6591445"/>
            <a:ext cx="2526030" cy="256171"/>
          </a:xfrm>
          <a:prstGeom prst="rect">
            <a:avLst/>
          </a:prstGeom>
          <a:noFill/>
        </p:spPr>
        <p:txBody>
          <a:bodyPr wrap="square">
            <a:spAutoFit/>
          </a:bodyPr>
          <a:lstStyle/>
          <a:p>
            <a:pPr algn="just">
              <a:lnSpc>
                <a:spcPct val="115000"/>
              </a:lnSpc>
              <a:spcBef>
                <a:spcPts val="180"/>
              </a:spcBef>
            </a:pPr>
            <a:r>
              <a:rPr lang="en-US" altLang="zh-CN" sz="1000" dirty="0">
                <a:solidFill>
                  <a:schemeClr val="bg1">
                    <a:lumMod val="50000"/>
                  </a:schemeClr>
                </a:solidFill>
                <a:effectLst/>
                <a:cs typeface="+mn-ea"/>
                <a:sym typeface="+mn-lt"/>
              </a:rPr>
              <a:t>Jones et al. ERJ 2009; 34 (3); 648-54.</a:t>
            </a:r>
            <a:endParaRPr lang="zh-CN" altLang="zh-CN" sz="1000" dirty="0">
              <a:solidFill>
                <a:schemeClr val="bg1">
                  <a:lumMod val="50000"/>
                </a:schemeClr>
              </a:solidFill>
              <a:effectLst/>
              <a:cs typeface="+mn-ea"/>
              <a:sym typeface="+mn-lt"/>
            </a:endParaRPr>
          </a:p>
        </p:txBody>
      </p:sp>
      <p:sp>
        <p:nvSpPr>
          <p:cNvPr id="9" name="文本框 8"/>
          <p:cNvSpPr txBox="1"/>
          <p:nvPr>
            <p:custDataLst>
              <p:tags r:id="rId4"/>
            </p:custDataLst>
          </p:nvPr>
        </p:nvSpPr>
        <p:spPr>
          <a:xfrm>
            <a:off x="11166475" y="509905"/>
            <a:ext cx="969010" cy="368300"/>
          </a:xfrm>
          <a:prstGeom prst="rect">
            <a:avLst/>
          </a:prstGeom>
          <a:noFill/>
        </p:spPr>
        <p:txBody>
          <a:bodyPr wrap="square" rtlCol="0">
            <a:spAutoFit/>
          </a:bodyPr>
          <a:lstStyle/>
          <a:p>
            <a:pPr algn="r"/>
            <a:r>
              <a:rPr lang="zh-CN" altLang="en-US" b="1">
                <a:solidFill>
                  <a:schemeClr val="bg1"/>
                </a:solidFill>
              </a:rPr>
              <a:t>图</a:t>
            </a:r>
            <a:r>
              <a:rPr lang="en-US" altLang="zh-CN" b="1">
                <a:solidFill>
                  <a:schemeClr val="bg1"/>
                </a:solidFill>
              </a:rPr>
              <a:t> 2.10</a:t>
            </a:r>
            <a:endParaRPr lang="en-US" altLang="zh-CN" b="1">
              <a:solidFill>
                <a:schemeClr val="bg1"/>
              </a:solidFill>
            </a:endParaRPr>
          </a:p>
        </p:txBody>
      </p:sp>
      <p:sp>
        <p:nvSpPr>
          <p:cNvPr id="4" name="Footer Placeholder 1"/>
          <p:cNvSpPr txBox="1"/>
          <p:nvPr/>
        </p:nvSpPr>
        <p:spPr>
          <a:xfrm>
            <a:off x="3027363" y="6551613"/>
            <a:ext cx="6137275"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000" dirty="0">
                <a:sym typeface="+mn-ea"/>
              </a:rPr>
              <a:t>© 2024, 2025 Global Initiative for Chronic Obstructive Lung Disease</a:t>
            </a:r>
            <a:endParaRPr lang="en-AU" sz="1000" dirty="0">
              <a:cs typeface="+mn-ea"/>
              <a:sym typeface="+mn-lt"/>
            </a:endParaRPr>
          </a:p>
        </p:txBody>
      </p:sp>
      <p:pic>
        <p:nvPicPr>
          <p:cNvPr id="11" name="Picture 10" descr="Figure 2.10 lists the CAT Assessment survey items - there are 8 items altogether which are scored from 0 to 5. For example My chest does not feel tight at all (0) to My chest feels very tight (5)."/>
          <p:cNvPicPr>
            <a:picLocks noChangeAspect="1"/>
          </p:cNvPicPr>
          <p:nvPr/>
        </p:nvPicPr>
        <p:blipFill rotWithShape="1">
          <a:blip r:embed="rId5"/>
          <a:srcRect/>
          <a:stretch>
            <a:fillRect/>
          </a:stretch>
        </p:blipFill>
        <p:spPr bwMode="auto">
          <a:xfrm>
            <a:off x="12192000" y="-56515"/>
            <a:ext cx="7488555" cy="6608445"/>
          </a:xfrm>
          <a:prstGeom prst="rect">
            <a:avLst/>
          </a:prstGeom>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占位符 10"/>
          <p:cNvSpPr>
            <a:spLocks noGrp="1"/>
          </p:cNvSpPr>
          <p:nvPr>
            <p:ph type="body" sz="quarter" idx="10"/>
          </p:nvPr>
        </p:nvSpPr>
        <p:spPr/>
        <p:txBody>
          <a:bodyPr>
            <a:normAutofit fontScale="97500" lnSpcReduction="10000"/>
          </a:bodyPr>
          <a:lstStyle/>
          <a:p>
            <a:r>
              <a:rPr lang="en-US" altLang="zh-CN" dirty="0">
                <a:latin typeface="+mn-lt"/>
                <a:ea typeface="+mn-ea"/>
                <a:cs typeface="+mn-ea"/>
                <a:sym typeface="+mn-lt"/>
              </a:rPr>
              <a:t>GOLD ABE</a:t>
            </a:r>
            <a:r>
              <a:rPr lang="zh-CN" altLang="en-US" dirty="0">
                <a:latin typeface="+mn-lt"/>
                <a:ea typeface="+mn-ea"/>
                <a:cs typeface="+mn-ea"/>
                <a:sym typeface="+mn-lt"/>
              </a:rPr>
              <a:t>评估工具</a:t>
            </a:r>
            <a:endParaRPr lang="zh-CN" altLang="en-US" dirty="0">
              <a:latin typeface="+mn-lt"/>
              <a:ea typeface="+mn-ea"/>
              <a:cs typeface="+mn-ea"/>
              <a:sym typeface="+mn-lt"/>
            </a:endParaRPr>
          </a:p>
        </p:txBody>
      </p:sp>
      <p:grpSp>
        <p:nvGrpSpPr>
          <p:cNvPr id="9" name="组合 8"/>
          <p:cNvGrpSpPr/>
          <p:nvPr/>
        </p:nvGrpSpPr>
        <p:grpSpPr>
          <a:xfrm>
            <a:off x="1816735" y="1273810"/>
            <a:ext cx="7800340" cy="5278120"/>
            <a:chOff x="2329132" y="1444335"/>
            <a:chExt cx="7039155" cy="4902760"/>
          </a:xfrm>
        </p:grpSpPr>
        <p:grpSp>
          <p:nvGrpSpPr>
            <p:cNvPr id="8" name="组合 7"/>
            <p:cNvGrpSpPr/>
            <p:nvPr/>
          </p:nvGrpSpPr>
          <p:grpSpPr>
            <a:xfrm>
              <a:off x="2329132" y="1444335"/>
              <a:ext cx="7039155" cy="4902760"/>
              <a:chOff x="2891478" y="1334308"/>
              <a:chExt cx="6279112" cy="4527826"/>
            </a:xfrm>
          </p:grpSpPr>
          <p:pic>
            <p:nvPicPr>
              <p:cNvPr id="5" name="Picture 4"/>
              <p:cNvPicPr>
                <a:picLocks noChangeAspect="1"/>
              </p:cNvPicPr>
              <p:nvPr/>
            </p:nvPicPr>
            <p:blipFill rotWithShape="1">
              <a:blip r:embed="rId1"/>
              <a:srcRect/>
              <a:stretch>
                <a:fillRect/>
              </a:stretch>
            </p:blipFill>
            <p:spPr>
              <a:xfrm>
                <a:off x="2891478" y="1334308"/>
                <a:ext cx="6279112" cy="4527826"/>
              </a:xfrm>
              <a:prstGeom prst="rect">
                <a:avLst/>
              </a:prstGeom>
            </p:spPr>
          </p:pic>
          <p:sp>
            <p:nvSpPr>
              <p:cNvPr id="24" name="文本框 23"/>
              <p:cNvSpPr txBox="1"/>
              <p:nvPr/>
            </p:nvSpPr>
            <p:spPr>
              <a:xfrm>
                <a:off x="3107819" y="1611086"/>
                <a:ext cx="1229050" cy="447771"/>
              </a:xfrm>
              <a:prstGeom prst="rect">
                <a:avLst/>
              </a:prstGeom>
              <a:solidFill>
                <a:srgbClr val="F6E9D2"/>
              </a:solidFill>
            </p:spPr>
            <p:txBody>
              <a:bodyPr wrap="square" rtlCol="0">
                <a:spAutoFit/>
              </a:bodyPr>
              <a:lstStyle/>
              <a:p>
                <a:pPr algn="ctr"/>
                <a:r>
                  <a:rPr lang="zh-CN" altLang="en-US" sz="1400" b="1">
                    <a:cs typeface="+mn-ea"/>
                    <a:sym typeface="+mn-lt"/>
                  </a:rPr>
                  <a:t>肺功能检查确定诊断</a:t>
                </a:r>
                <a:endParaRPr lang="zh-CN" altLang="en-US" sz="1400" b="1">
                  <a:cs typeface="+mn-ea"/>
                  <a:sym typeface="+mn-lt"/>
                </a:endParaRPr>
              </a:p>
            </p:txBody>
          </p:sp>
          <p:sp>
            <p:nvSpPr>
              <p:cNvPr id="25" name="文本框 24"/>
              <p:cNvSpPr txBox="1"/>
              <p:nvPr/>
            </p:nvSpPr>
            <p:spPr>
              <a:xfrm>
                <a:off x="4924126" y="1611086"/>
                <a:ext cx="1229050" cy="447771"/>
              </a:xfrm>
              <a:prstGeom prst="rect">
                <a:avLst/>
              </a:prstGeom>
              <a:solidFill>
                <a:srgbClr val="F6E9D2"/>
              </a:solidFill>
            </p:spPr>
            <p:txBody>
              <a:bodyPr wrap="square" rtlCol="0">
                <a:spAutoFit/>
              </a:bodyPr>
              <a:lstStyle/>
              <a:p>
                <a:pPr algn="ctr"/>
                <a:r>
                  <a:rPr lang="zh-CN" altLang="en-US" sz="1400" b="1" dirty="0">
                    <a:cs typeface="+mn-ea"/>
                    <a:sym typeface="+mn-lt"/>
                  </a:rPr>
                  <a:t>气流受限</a:t>
                </a:r>
                <a:endParaRPr lang="en-US" altLang="zh-CN" sz="1400" b="1" dirty="0">
                  <a:cs typeface="+mn-ea"/>
                  <a:sym typeface="+mn-lt"/>
                </a:endParaRPr>
              </a:p>
              <a:p>
                <a:pPr algn="ctr"/>
                <a:r>
                  <a:rPr lang="zh-CN" altLang="en-US" sz="1400" b="1" dirty="0">
                    <a:cs typeface="+mn-ea"/>
                    <a:sym typeface="+mn-lt"/>
                  </a:rPr>
                  <a:t>评估</a:t>
                </a:r>
                <a:endParaRPr lang="zh-CN" altLang="en-US" sz="1400" b="1" dirty="0">
                  <a:cs typeface="+mn-ea"/>
                  <a:sym typeface="+mn-lt"/>
                </a:endParaRPr>
              </a:p>
            </p:txBody>
          </p:sp>
          <p:sp>
            <p:nvSpPr>
              <p:cNvPr id="27" name="文本框 26"/>
              <p:cNvSpPr txBox="1"/>
              <p:nvPr/>
            </p:nvSpPr>
            <p:spPr>
              <a:xfrm>
                <a:off x="7689667" y="1662006"/>
                <a:ext cx="1362550" cy="447771"/>
              </a:xfrm>
              <a:prstGeom prst="rect">
                <a:avLst/>
              </a:prstGeom>
              <a:solidFill>
                <a:srgbClr val="F6E9D2"/>
              </a:solidFill>
            </p:spPr>
            <p:txBody>
              <a:bodyPr wrap="square" rtlCol="0">
                <a:spAutoFit/>
              </a:bodyPr>
              <a:lstStyle/>
              <a:p>
                <a:pPr algn="ctr"/>
                <a:r>
                  <a:rPr lang="zh-CN" altLang="en-US" sz="1400" b="1" dirty="0">
                    <a:cs typeface="+mn-ea"/>
                    <a:sym typeface="+mn-lt"/>
                  </a:rPr>
                  <a:t>症状</a:t>
                </a:r>
                <a:r>
                  <a:rPr lang="en-US" altLang="zh-CN" sz="1400" b="1" dirty="0">
                    <a:cs typeface="+mn-ea"/>
                    <a:sym typeface="+mn-lt"/>
                  </a:rPr>
                  <a:t>/</a:t>
                </a:r>
                <a:r>
                  <a:rPr lang="zh-CN" altLang="en-US" sz="1400" b="1" dirty="0">
                    <a:cs typeface="+mn-ea"/>
                    <a:sym typeface="+mn-lt"/>
                  </a:rPr>
                  <a:t>急性加重风险评估</a:t>
                </a:r>
                <a:endParaRPr lang="zh-CN" altLang="en-US" sz="1400" b="1" dirty="0">
                  <a:cs typeface="+mn-ea"/>
                  <a:sym typeface="+mn-lt"/>
                </a:endParaRPr>
              </a:p>
            </p:txBody>
          </p:sp>
          <p:sp>
            <p:nvSpPr>
              <p:cNvPr id="28" name="文本框 27"/>
              <p:cNvSpPr txBox="1"/>
              <p:nvPr/>
            </p:nvSpPr>
            <p:spPr>
              <a:xfrm>
                <a:off x="3045374" y="3772207"/>
                <a:ext cx="1353938" cy="394932"/>
              </a:xfrm>
              <a:prstGeom prst="rect">
                <a:avLst/>
              </a:prstGeom>
              <a:solidFill>
                <a:srgbClr val="F6E9D2"/>
              </a:solidFill>
            </p:spPr>
            <p:txBody>
              <a:bodyPr wrap="square" rtlCol="0">
                <a:spAutoFit/>
              </a:bodyPr>
              <a:lstStyle/>
              <a:p>
                <a:pPr algn="ctr"/>
                <a:r>
                  <a:rPr lang="zh-CN" altLang="en-US" sz="1200" b="1" dirty="0">
                    <a:cs typeface="+mn-ea"/>
                    <a:sym typeface="+mn-lt"/>
                  </a:rPr>
                  <a:t>使用支气管舒张剂后</a:t>
                </a:r>
                <a:r>
                  <a:rPr lang="en-US" altLang="zh-CN" sz="1200" b="1" dirty="0">
                    <a:cs typeface="+mn-ea"/>
                    <a:sym typeface="+mn-lt"/>
                  </a:rPr>
                  <a:t>FEV</a:t>
                </a:r>
                <a:r>
                  <a:rPr lang="en-US" altLang="zh-CN" sz="800" b="1" baseline="-25000" dirty="0">
                    <a:cs typeface="+mn-ea"/>
                    <a:sym typeface="+mn-lt"/>
                  </a:rPr>
                  <a:t>1</a:t>
                </a:r>
                <a:r>
                  <a:rPr lang="en-US" altLang="zh-CN" sz="1200" b="1" dirty="0">
                    <a:cs typeface="+mn-ea"/>
                    <a:sym typeface="+mn-lt"/>
                  </a:rPr>
                  <a:t>/FVC&lt;0.7</a:t>
                </a:r>
                <a:endParaRPr lang="zh-CN" altLang="en-US" sz="1200" b="1" dirty="0">
                  <a:cs typeface="+mn-ea"/>
                  <a:sym typeface="+mn-lt"/>
                </a:endParaRPr>
              </a:p>
            </p:txBody>
          </p:sp>
          <p:sp>
            <p:nvSpPr>
              <p:cNvPr id="29" name="文本框 28"/>
              <p:cNvSpPr txBox="1"/>
              <p:nvPr/>
            </p:nvSpPr>
            <p:spPr>
              <a:xfrm>
                <a:off x="4845179" y="3121275"/>
                <a:ext cx="588036" cy="223341"/>
              </a:xfrm>
              <a:prstGeom prst="rect">
                <a:avLst/>
              </a:prstGeom>
              <a:solidFill>
                <a:srgbClr val="F6E9D2"/>
              </a:solidFill>
            </p:spPr>
            <p:txBody>
              <a:bodyPr wrap="square" rtlCol="0">
                <a:spAutoFit/>
              </a:bodyPr>
              <a:lstStyle/>
              <a:p>
                <a:pPr algn="ctr"/>
                <a:r>
                  <a:rPr lang="zh-CN" altLang="en-US" sz="1100" b="1" dirty="0">
                    <a:cs typeface="+mn-ea"/>
                    <a:sym typeface="+mn-lt"/>
                  </a:rPr>
                  <a:t>等级</a:t>
                </a:r>
                <a:endParaRPr lang="zh-CN" altLang="en-US" sz="1100" b="1" dirty="0">
                  <a:cs typeface="+mn-ea"/>
                  <a:sym typeface="+mn-lt"/>
                </a:endParaRPr>
              </a:p>
            </p:txBody>
          </p:sp>
          <p:sp>
            <p:nvSpPr>
              <p:cNvPr id="30" name="文本框 29"/>
              <p:cNvSpPr txBox="1"/>
              <p:nvPr/>
            </p:nvSpPr>
            <p:spPr>
              <a:xfrm>
                <a:off x="5488591" y="3086001"/>
                <a:ext cx="726738" cy="289254"/>
              </a:xfrm>
              <a:prstGeom prst="rect">
                <a:avLst/>
              </a:prstGeom>
              <a:solidFill>
                <a:srgbClr val="F6E9D2"/>
              </a:solidFill>
            </p:spPr>
            <p:txBody>
              <a:bodyPr wrap="square" rtlCol="0">
                <a:spAutoFit/>
              </a:bodyPr>
              <a:lstStyle/>
              <a:p>
                <a:pPr algn="ctr"/>
                <a:r>
                  <a:rPr lang="en-US" altLang="zh-CN" sz="800" b="1" dirty="0">
                    <a:cs typeface="+mn-ea"/>
                    <a:sym typeface="+mn-lt"/>
                  </a:rPr>
                  <a:t>FEV</a:t>
                </a:r>
                <a:r>
                  <a:rPr lang="en-US" altLang="zh-CN" sz="800" b="1" baseline="-25000" dirty="0">
                    <a:cs typeface="+mn-ea"/>
                    <a:sym typeface="+mn-lt"/>
                  </a:rPr>
                  <a:t>1</a:t>
                </a:r>
                <a:endParaRPr lang="en-US" altLang="zh-CN" sz="800" b="1" baseline="-25000" dirty="0">
                  <a:cs typeface="+mn-ea"/>
                  <a:sym typeface="+mn-lt"/>
                </a:endParaRPr>
              </a:p>
              <a:p>
                <a:pPr algn="ctr"/>
                <a:r>
                  <a:rPr lang="zh-CN" altLang="en-US" sz="800" b="1" dirty="0">
                    <a:cs typeface="+mn-ea"/>
                    <a:sym typeface="+mn-lt"/>
                  </a:rPr>
                  <a:t>预计值</a:t>
                </a:r>
                <a:r>
                  <a:rPr lang="zh-CN" altLang="en-US" sz="800" b="1" dirty="0">
                    <a:cs typeface="+mn-ea"/>
                    <a:sym typeface="+mn-lt"/>
                  </a:rPr>
                  <a:t>百分比</a:t>
                </a:r>
                <a:endParaRPr lang="zh-CN" altLang="en-US" sz="800" b="1" dirty="0">
                  <a:cs typeface="+mn-ea"/>
                  <a:sym typeface="+mn-lt"/>
                </a:endParaRPr>
              </a:p>
            </p:txBody>
          </p:sp>
          <p:sp>
            <p:nvSpPr>
              <p:cNvPr id="31" name="文本框 30"/>
              <p:cNvSpPr txBox="1"/>
              <p:nvPr/>
            </p:nvSpPr>
            <p:spPr>
              <a:xfrm>
                <a:off x="6510417" y="3022235"/>
                <a:ext cx="973672" cy="285985"/>
              </a:xfrm>
              <a:prstGeom prst="rect">
                <a:avLst/>
              </a:prstGeom>
              <a:solidFill>
                <a:schemeClr val="bg1"/>
              </a:solidFill>
            </p:spPr>
            <p:txBody>
              <a:bodyPr wrap="square" rtlCol="0">
                <a:spAutoFit/>
              </a:bodyPr>
              <a:lstStyle/>
              <a:p>
                <a:pPr algn="ctr">
                  <a:lnSpc>
                    <a:spcPct val="150000"/>
                  </a:lnSpc>
                </a:pPr>
                <a:r>
                  <a:rPr lang="zh-CN" altLang="en-US" sz="1050" b="1" dirty="0">
                    <a:cs typeface="+mn-ea"/>
                    <a:sym typeface="+mn-lt"/>
                  </a:rPr>
                  <a:t>急性加重史</a:t>
                </a:r>
                <a:endParaRPr lang="zh-CN" altLang="en-US" sz="1050" b="1" dirty="0">
                  <a:cs typeface="+mn-ea"/>
                  <a:sym typeface="+mn-lt"/>
                </a:endParaRPr>
              </a:p>
            </p:txBody>
          </p:sp>
          <p:sp>
            <p:nvSpPr>
              <p:cNvPr id="32" name="文本框 31"/>
              <p:cNvSpPr txBox="1"/>
              <p:nvPr/>
            </p:nvSpPr>
            <p:spPr>
              <a:xfrm>
                <a:off x="6410591" y="3415235"/>
                <a:ext cx="1163673" cy="617728"/>
              </a:xfrm>
              <a:prstGeom prst="rect">
                <a:avLst/>
              </a:prstGeom>
              <a:solidFill>
                <a:srgbClr val="F6E9D2"/>
              </a:solidFill>
            </p:spPr>
            <p:txBody>
              <a:bodyPr wrap="square" rtlCol="0">
                <a:spAutoFit/>
              </a:bodyPr>
              <a:lstStyle/>
              <a:p>
                <a:pPr algn="ctr">
                  <a:lnSpc>
                    <a:spcPct val="130000"/>
                  </a:lnSpc>
                </a:pPr>
                <a:r>
                  <a:rPr lang="zh-CN" altLang="en-US" sz="1050" dirty="0">
                    <a:cs typeface="+mn-ea"/>
                    <a:sym typeface="+mn-lt"/>
                  </a:rPr>
                  <a:t>≥</a:t>
                </a:r>
                <a:r>
                  <a:rPr lang="en-US" altLang="zh-CN" sz="1050" dirty="0">
                    <a:cs typeface="+mn-ea"/>
                    <a:sym typeface="+mn-lt"/>
                  </a:rPr>
                  <a:t>2</a:t>
                </a:r>
                <a:r>
                  <a:rPr lang="zh-CN" altLang="en-US" sz="1050" dirty="0">
                    <a:cs typeface="+mn-ea"/>
                    <a:sym typeface="+mn-lt"/>
                  </a:rPr>
                  <a:t>次中度急性加重</a:t>
                </a:r>
                <a:endParaRPr lang="en-US" altLang="zh-CN" sz="1050" dirty="0">
                  <a:cs typeface="+mn-ea"/>
                  <a:sym typeface="+mn-lt"/>
                </a:endParaRPr>
              </a:p>
              <a:p>
                <a:pPr algn="ctr">
                  <a:lnSpc>
                    <a:spcPct val="130000"/>
                  </a:lnSpc>
                </a:pPr>
                <a:r>
                  <a:rPr lang="zh-CN" altLang="en-US" sz="1050" dirty="0">
                    <a:cs typeface="+mn-ea"/>
                    <a:sym typeface="+mn-lt"/>
                  </a:rPr>
                  <a:t>或</a:t>
                </a:r>
                <a:endParaRPr lang="en-US" altLang="zh-CN" sz="1050" dirty="0">
                  <a:cs typeface="+mn-ea"/>
                  <a:sym typeface="+mn-lt"/>
                </a:endParaRPr>
              </a:p>
              <a:p>
                <a:pPr algn="ctr">
                  <a:lnSpc>
                    <a:spcPct val="130000"/>
                  </a:lnSpc>
                </a:pPr>
                <a:r>
                  <a:rPr lang="zh-CN" altLang="en-US" sz="1050" dirty="0">
                    <a:cs typeface="+mn-ea"/>
                    <a:sym typeface="+mn-lt"/>
                  </a:rPr>
                  <a:t>≥</a:t>
                </a:r>
                <a:r>
                  <a:rPr lang="en-US" altLang="zh-CN" sz="1050" dirty="0">
                    <a:cs typeface="+mn-ea"/>
                    <a:sym typeface="+mn-lt"/>
                  </a:rPr>
                  <a:t>1</a:t>
                </a:r>
                <a:r>
                  <a:rPr lang="zh-CN" altLang="en-US" sz="1050" dirty="0">
                    <a:cs typeface="+mn-ea"/>
                    <a:sym typeface="+mn-lt"/>
                  </a:rPr>
                  <a:t>次导致住院</a:t>
                </a:r>
                <a:endParaRPr lang="en-US" altLang="zh-CN" sz="1050" dirty="0">
                  <a:cs typeface="+mn-ea"/>
                  <a:sym typeface="+mn-lt"/>
                </a:endParaRPr>
              </a:p>
            </p:txBody>
          </p:sp>
          <p:sp>
            <p:nvSpPr>
              <p:cNvPr id="33" name="文本框 32"/>
              <p:cNvSpPr txBox="1"/>
              <p:nvPr/>
            </p:nvSpPr>
            <p:spPr>
              <a:xfrm>
                <a:off x="6420269" y="4255275"/>
                <a:ext cx="1123406" cy="617728"/>
              </a:xfrm>
              <a:prstGeom prst="rect">
                <a:avLst/>
              </a:prstGeom>
              <a:solidFill>
                <a:srgbClr val="F6E9D2"/>
              </a:solidFill>
            </p:spPr>
            <p:txBody>
              <a:bodyPr wrap="square" rtlCol="0">
                <a:spAutoFit/>
              </a:bodyPr>
              <a:lstStyle>
                <a:defPPr>
                  <a:defRPr lang="en-US"/>
                </a:defPPr>
                <a:lvl1pPr algn="ctr">
                  <a:lnSpc>
                    <a:spcPct val="130000"/>
                  </a:lnSpc>
                  <a:defRPr sz="1050">
                    <a:cs typeface="+mn-ea"/>
                  </a:defRPr>
                </a:lvl1pPr>
              </a:lstStyle>
              <a:p>
                <a:r>
                  <a:rPr lang="en-US" altLang="zh-CN" dirty="0">
                    <a:sym typeface="+mn-lt"/>
                  </a:rPr>
                  <a:t>0</a:t>
                </a:r>
                <a:r>
                  <a:rPr lang="zh-CN" altLang="en-US" dirty="0">
                    <a:sym typeface="+mn-lt"/>
                  </a:rPr>
                  <a:t>或</a:t>
                </a:r>
                <a:r>
                  <a:rPr lang="en-US" altLang="zh-CN" dirty="0">
                    <a:sym typeface="+mn-lt"/>
                  </a:rPr>
                  <a:t>1</a:t>
                </a:r>
                <a:r>
                  <a:rPr lang="zh-CN" altLang="en-US" dirty="0">
                    <a:sym typeface="+mn-lt"/>
                  </a:rPr>
                  <a:t>次中度急性加重</a:t>
                </a:r>
                <a:endParaRPr lang="en-US" altLang="zh-CN" dirty="0">
                  <a:sym typeface="+mn-lt"/>
                </a:endParaRPr>
              </a:p>
              <a:p>
                <a:r>
                  <a:rPr lang="zh-CN" altLang="en-US" dirty="0">
                    <a:sym typeface="+mn-lt"/>
                  </a:rPr>
                  <a:t>（未导致住院）</a:t>
                </a:r>
                <a:endParaRPr lang="en-US" altLang="zh-CN" dirty="0">
                  <a:sym typeface="+mn-lt"/>
                </a:endParaRPr>
              </a:p>
            </p:txBody>
          </p:sp>
          <p:sp>
            <p:nvSpPr>
              <p:cNvPr id="34" name="文本框 33"/>
              <p:cNvSpPr txBox="1"/>
              <p:nvPr/>
            </p:nvSpPr>
            <p:spPr>
              <a:xfrm>
                <a:off x="7884107" y="5606319"/>
                <a:ext cx="973672" cy="236414"/>
              </a:xfrm>
              <a:prstGeom prst="rect">
                <a:avLst/>
              </a:prstGeom>
              <a:solidFill>
                <a:schemeClr val="bg1"/>
              </a:solidFill>
            </p:spPr>
            <p:txBody>
              <a:bodyPr wrap="square" rtlCol="0">
                <a:spAutoFit/>
              </a:bodyPr>
              <a:lstStyle/>
              <a:p>
                <a:pPr algn="ctr"/>
                <a:r>
                  <a:rPr lang="zh-CN" altLang="en-US" sz="1200" b="1" dirty="0">
                    <a:cs typeface="+mn-ea"/>
                    <a:sym typeface="+mn-lt"/>
                  </a:rPr>
                  <a:t>症状</a:t>
                </a:r>
                <a:endParaRPr lang="zh-CN" altLang="en-US" sz="1200" b="1" dirty="0">
                  <a:cs typeface="+mn-ea"/>
                  <a:sym typeface="+mn-lt"/>
                </a:endParaRPr>
              </a:p>
            </p:txBody>
          </p:sp>
        </p:grpSp>
        <p:sp>
          <p:nvSpPr>
            <p:cNvPr id="3" name="文本框 2"/>
            <p:cNvSpPr txBox="1"/>
            <p:nvPr/>
          </p:nvSpPr>
          <p:spPr>
            <a:xfrm>
              <a:off x="7903616" y="4726120"/>
              <a:ext cx="445291" cy="427635"/>
            </a:xfrm>
            <a:prstGeom prst="rect">
              <a:avLst/>
            </a:prstGeom>
            <a:solidFill>
              <a:srgbClr val="F6E9D2"/>
            </a:solidFill>
          </p:spPr>
          <p:txBody>
            <a:bodyPr wrap="square" rtlCol="0">
              <a:spAutoFit/>
            </a:bodyPr>
            <a:lstStyle/>
            <a:p>
              <a:r>
                <a:rPr lang="en-US" altLang="zh-CN" sz="2400" b="1" dirty="0">
                  <a:solidFill>
                    <a:schemeClr val="tx1"/>
                  </a:solidFill>
                  <a:cs typeface="+mn-ea"/>
                  <a:sym typeface="+mn-lt"/>
                </a:rPr>
                <a:t>A</a:t>
              </a:r>
              <a:endParaRPr lang="en-US" altLang="zh-CN" sz="2400" b="1" dirty="0">
                <a:solidFill>
                  <a:schemeClr val="tx1"/>
                </a:solidFill>
                <a:cs typeface="+mn-ea"/>
                <a:sym typeface="+mn-lt"/>
              </a:endParaRPr>
            </a:p>
          </p:txBody>
        </p:sp>
        <p:sp>
          <p:nvSpPr>
            <p:cNvPr id="4" name="文本框 3"/>
            <p:cNvSpPr txBox="1"/>
            <p:nvPr/>
          </p:nvSpPr>
          <p:spPr>
            <a:xfrm>
              <a:off x="8273230" y="3840110"/>
              <a:ext cx="445291" cy="427635"/>
            </a:xfrm>
            <a:prstGeom prst="rect">
              <a:avLst/>
            </a:prstGeom>
            <a:solidFill>
              <a:srgbClr val="F6E9D2"/>
            </a:solidFill>
          </p:spPr>
          <p:txBody>
            <a:bodyPr wrap="square" rtlCol="0">
              <a:spAutoFit/>
            </a:bodyPr>
            <a:lstStyle/>
            <a:p>
              <a:r>
                <a:rPr lang="en-US" altLang="zh-CN" sz="2400" b="1" dirty="0">
                  <a:solidFill>
                    <a:schemeClr val="tx1"/>
                  </a:solidFill>
                  <a:cs typeface="+mn-ea"/>
                  <a:sym typeface="+mn-lt"/>
                </a:rPr>
                <a:t>E</a:t>
              </a:r>
              <a:endParaRPr lang="en-US" altLang="zh-CN" sz="2400" b="1" dirty="0">
                <a:solidFill>
                  <a:schemeClr val="tx1"/>
                </a:solidFill>
                <a:cs typeface="+mn-ea"/>
                <a:sym typeface="+mn-lt"/>
              </a:endParaRPr>
            </a:p>
          </p:txBody>
        </p:sp>
        <p:sp>
          <p:nvSpPr>
            <p:cNvPr id="6" name="文本框 2"/>
            <p:cNvSpPr txBox="1"/>
            <p:nvPr/>
          </p:nvSpPr>
          <p:spPr>
            <a:xfrm>
              <a:off x="8718521" y="4730265"/>
              <a:ext cx="445291" cy="427635"/>
            </a:xfrm>
            <a:prstGeom prst="rect">
              <a:avLst/>
            </a:prstGeom>
            <a:solidFill>
              <a:srgbClr val="F6E9D2"/>
            </a:solid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ltLang="zh-CN" sz="2400" b="1" dirty="0">
                  <a:solidFill>
                    <a:schemeClr val="tx1"/>
                  </a:solidFill>
                  <a:cs typeface="+mn-ea"/>
                  <a:sym typeface="+mn-lt"/>
                </a:rPr>
                <a:t>B</a:t>
              </a:r>
              <a:endParaRPr lang="en-US" altLang="zh-CN" sz="2400" b="1" dirty="0">
                <a:solidFill>
                  <a:schemeClr val="tx1"/>
                </a:solidFill>
                <a:cs typeface="+mn-ea"/>
                <a:sym typeface="+mn-lt"/>
              </a:endParaRPr>
            </a:p>
          </p:txBody>
        </p:sp>
      </p:grpSp>
      <p:sp>
        <p:nvSpPr>
          <p:cNvPr id="7" name="文本框 6"/>
          <p:cNvSpPr txBox="1"/>
          <p:nvPr>
            <p:custDataLst>
              <p:tags r:id="rId2"/>
            </p:custDataLst>
          </p:nvPr>
        </p:nvSpPr>
        <p:spPr>
          <a:xfrm>
            <a:off x="11166475" y="509905"/>
            <a:ext cx="969010" cy="368300"/>
          </a:xfrm>
          <a:prstGeom prst="rect">
            <a:avLst/>
          </a:prstGeom>
          <a:noFill/>
        </p:spPr>
        <p:txBody>
          <a:bodyPr wrap="square" rtlCol="0">
            <a:spAutoFit/>
          </a:bodyPr>
          <a:lstStyle/>
          <a:p>
            <a:pPr algn="r"/>
            <a:r>
              <a:rPr lang="zh-CN" altLang="en-US" b="1">
                <a:solidFill>
                  <a:schemeClr val="bg1"/>
                </a:solidFill>
              </a:rPr>
              <a:t>图</a:t>
            </a:r>
            <a:r>
              <a:rPr lang="en-US" altLang="zh-CN" b="1">
                <a:solidFill>
                  <a:schemeClr val="bg1"/>
                </a:solidFill>
              </a:rPr>
              <a:t> 2.11</a:t>
            </a:r>
            <a:endParaRPr lang="en-US" altLang="zh-CN" b="1">
              <a:solidFill>
                <a:schemeClr val="bg1"/>
              </a:solidFill>
            </a:endParaRPr>
          </a:p>
        </p:txBody>
      </p:sp>
      <p:sp>
        <p:nvSpPr>
          <p:cNvPr id="12" name="Footer Placeholder 1"/>
          <p:cNvSpPr txBox="1"/>
          <p:nvPr/>
        </p:nvSpPr>
        <p:spPr>
          <a:xfrm>
            <a:off x="3027363" y="6551613"/>
            <a:ext cx="6137275"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000" dirty="0">
                <a:sym typeface="+mn-ea"/>
              </a:rPr>
              <a:t>© 2024, 2025 Global Initiative for Chronic Obstructive Lung Disease</a:t>
            </a:r>
            <a:endParaRPr lang="en-AU" sz="1000" dirty="0">
              <a:cs typeface="+mn-ea"/>
              <a:sym typeface="+mn-lt"/>
            </a:endParaRPr>
          </a:p>
        </p:txBody>
      </p:sp>
      <p:pic>
        <p:nvPicPr>
          <p:cNvPr id="2" name="Picture 10" descr="The GOLD ABE assessment tool is Figure 2.11 of the GOLD report. It is an illustrated tool that shows how to separate GOLD A, B and E based on number of exacerbations leading to hospitalization, mMRC grade and CAT score. For example a person who has two or more moderate exacerbations per year would be GOLD E."/>
          <p:cNvPicPr>
            <a:picLocks noChangeAspect="1"/>
          </p:cNvPicPr>
          <p:nvPr/>
        </p:nvPicPr>
        <p:blipFill rotWithShape="1">
          <a:blip r:embed="rId3"/>
          <a:srcRect/>
          <a:stretch>
            <a:fillRect/>
          </a:stretch>
        </p:blipFill>
        <p:spPr bwMode="auto">
          <a:xfrm>
            <a:off x="12192000" y="-159385"/>
            <a:ext cx="7479030" cy="6400800"/>
          </a:xfrm>
          <a:prstGeom prst="rect">
            <a:avLst/>
          </a:prstGeom>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占位符 4"/>
          <p:cNvSpPr>
            <a:spLocks noGrp="1"/>
          </p:cNvSpPr>
          <p:nvPr>
            <p:ph type="body" sz="quarter" idx="10"/>
          </p:nvPr>
        </p:nvSpPr>
        <p:spPr/>
        <p:txBody>
          <a:bodyPr>
            <a:normAutofit fontScale="97500" lnSpcReduction="10000"/>
          </a:bodyPr>
          <a:lstStyle/>
          <a:p>
            <a:r>
              <a:rPr lang="zh-CN" altLang="en-US" dirty="0">
                <a:latin typeface="+mn-lt"/>
                <a:ea typeface="+mn-ea"/>
                <a:cs typeface="+mn-ea"/>
                <a:sym typeface="+mn-lt"/>
              </a:rPr>
              <a:t>肺部</a:t>
            </a:r>
            <a:r>
              <a:rPr lang="en-US" altLang="zh-CN" dirty="0">
                <a:latin typeface="+mn-lt"/>
                <a:ea typeface="+mn-ea"/>
                <a:cs typeface="+mn-ea"/>
                <a:sym typeface="+mn-lt"/>
              </a:rPr>
              <a:t>CT</a:t>
            </a:r>
            <a:r>
              <a:rPr lang="zh-CN" altLang="en-US" dirty="0">
                <a:latin typeface="+mn-lt"/>
                <a:ea typeface="+mn-ea"/>
                <a:cs typeface="+mn-ea"/>
                <a:sym typeface="+mn-lt"/>
              </a:rPr>
              <a:t>在稳定期慢阻肺病中的应用</a:t>
            </a:r>
            <a:endParaRPr lang="zh-CN" altLang="en-US" dirty="0">
              <a:latin typeface="+mn-lt"/>
              <a:ea typeface="+mn-ea"/>
              <a:cs typeface="+mn-ea"/>
              <a:sym typeface="+mn-lt"/>
            </a:endParaRPr>
          </a:p>
        </p:txBody>
      </p:sp>
      <p:grpSp>
        <p:nvGrpSpPr>
          <p:cNvPr id="24" name="组合 23"/>
          <p:cNvGrpSpPr/>
          <p:nvPr/>
        </p:nvGrpSpPr>
        <p:grpSpPr>
          <a:xfrm>
            <a:off x="1866378" y="1647257"/>
            <a:ext cx="9140593" cy="4420169"/>
            <a:chOff x="1866378" y="1647257"/>
            <a:chExt cx="9140593" cy="4420169"/>
          </a:xfrm>
        </p:grpSpPr>
        <p:grpSp>
          <p:nvGrpSpPr>
            <p:cNvPr id="23" name="组合 22"/>
            <p:cNvGrpSpPr/>
            <p:nvPr/>
          </p:nvGrpSpPr>
          <p:grpSpPr>
            <a:xfrm>
              <a:off x="1866378" y="1654936"/>
              <a:ext cx="2132600" cy="4412490"/>
              <a:chOff x="1866378" y="1654936"/>
              <a:chExt cx="2132600" cy="4412490"/>
            </a:xfrm>
          </p:grpSpPr>
          <p:grpSp>
            <p:nvGrpSpPr>
              <p:cNvPr id="8" name="组合 7"/>
              <p:cNvGrpSpPr/>
              <p:nvPr/>
            </p:nvGrpSpPr>
            <p:grpSpPr>
              <a:xfrm>
                <a:off x="1866378" y="1654936"/>
                <a:ext cx="2132600" cy="4412490"/>
                <a:chOff x="2216131" y="2518301"/>
                <a:chExt cx="1533600" cy="3264894"/>
              </a:xfrm>
            </p:grpSpPr>
            <p:sp>
              <p:nvSpPr>
                <p:cNvPr id="4" name="矩形: 圆角 3"/>
                <p:cNvSpPr/>
                <p:nvPr/>
              </p:nvSpPr>
              <p:spPr>
                <a:xfrm>
                  <a:off x="2216131" y="2518301"/>
                  <a:ext cx="1533600" cy="3264894"/>
                </a:xfrm>
                <a:prstGeom prst="roundRect">
                  <a:avLst/>
                </a:prstGeom>
                <a:solidFill>
                  <a:srgbClr val="D2D1D6"/>
                </a:solidFill>
                <a:ln>
                  <a:solidFill>
                    <a:srgbClr val="D2D1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cxnSp>
              <p:nvCxnSpPr>
                <p:cNvPr id="6" name="直接连接符 5"/>
                <p:cNvCxnSpPr/>
                <p:nvPr/>
              </p:nvCxnSpPr>
              <p:spPr>
                <a:xfrm>
                  <a:off x="2216131" y="3591467"/>
                  <a:ext cx="1533600" cy="0"/>
                </a:xfrm>
                <a:prstGeom prst="line">
                  <a:avLst/>
                </a:prstGeom>
                <a:ln>
                  <a:solidFill>
                    <a:schemeClr val="bg1"/>
                  </a:solidFill>
                </a:ln>
              </p:spPr>
              <p:style>
                <a:lnRef idx="3">
                  <a:schemeClr val="dk1"/>
                </a:lnRef>
                <a:fillRef idx="0">
                  <a:schemeClr val="dk1"/>
                </a:fillRef>
                <a:effectRef idx="2">
                  <a:schemeClr val="dk1"/>
                </a:effectRef>
                <a:fontRef idx="minor">
                  <a:schemeClr val="tx1"/>
                </a:fontRef>
              </p:style>
            </p:cxnSp>
            <p:cxnSp>
              <p:nvCxnSpPr>
                <p:cNvPr id="7" name="直接连接符 6"/>
                <p:cNvCxnSpPr/>
                <p:nvPr/>
              </p:nvCxnSpPr>
              <p:spPr>
                <a:xfrm>
                  <a:off x="2216131" y="5025984"/>
                  <a:ext cx="1533600" cy="0"/>
                </a:xfrm>
                <a:prstGeom prst="line">
                  <a:avLst/>
                </a:prstGeom>
                <a:ln>
                  <a:solidFill>
                    <a:schemeClr val="bg1"/>
                  </a:solidFill>
                </a:ln>
              </p:spPr>
              <p:style>
                <a:lnRef idx="3">
                  <a:schemeClr val="dk1"/>
                </a:lnRef>
                <a:fillRef idx="0">
                  <a:schemeClr val="dk1"/>
                </a:fillRef>
                <a:effectRef idx="2">
                  <a:schemeClr val="dk1"/>
                </a:effectRef>
                <a:fontRef idx="minor">
                  <a:schemeClr val="tx1"/>
                </a:fontRef>
              </p:style>
            </p:cxnSp>
          </p:grpSp>
          <p:sp>
            <p:nvSpPr>
              <p:cNvPr id="9" name="文本框 8"/>
              <p:cNvSpPr txBox="1"/>
              <p:nvPr/>
            </p:nvSpPr>
            <p:spPr>
              <a:xfrm>
                <a:off x="1915978" y="2066463"/>
                <a:ext cx="1989221" cy="369332"/>
              </a:xfrm>
              <a:prstGeom prst="rect">
                <a:avLst/>
              </a:prstGeom>
              <a:noFill/>
            </p:spPr>
            <p:txBody>
              <a:bodyPr wrap="square" rtlCol="0">
                <a:spAutoFit/>
              </a:bodyPr>
              <a:lstStyle/>
              <a:p>
                <a:pPr algn="ctr"/>
                <a:r>
                  <a:rPr lang="zh-CN" altLang="en-US" b="1" dirty="0">
                    <a:cs typeface="+mn-ea"/>
                    <a:sym typeface="+mn-lt"/>
                  </a:rPr>
                  <a:t>鉴别诊断</a:t>
                </a:r>
                <a:endParaRPr lang="zh-CN" altLang="en-US" b="1" dirty="0">
                  <a:cs typeface="+mn-ea"/>
                  <a:sym typeface="+mn-lt"/>
                </a:endParaRPr>
              </a:p>
            </p:txBody>
          </p:sp>
          <p:sp>
            <p:nvSpPr>
              <p:cNvPr id="10" name="文本框 9"/>
              <p:cNvSpPr txBox="1"/>
              <p:nvPr/>
            </p:nvSpPr>
            <p:spPr>
              <a:xfrm>
                <a:off x="1915978" y="3405166"/>
                <a:ext cx="1989221" cy="369332"/>
              </a:xfrm>
              <a:prstGeom prst="rect">
                <a:avLst/>
              </a:prstGeom>
              <a:noFill/>
            </p:spPr>
            <p:txBody>
              <a:bodyPr wrap="square" rtlCol="0">
                <a:spAutoFit/>
              </a:bodyPr>
              <a:lstStyle/>
              <a:p>
                <a:pPr algn="ctr"/>
                <a:r>
                  <a:rPr lang="zh-CN" altLang="en-US" b="1" dirty="0">
                    <a:cs typeface="+mn-ea"/>
                    <a:sym typeface="+mn-lt"/>
                  </a:rPr>
                  <a:t>肺减容术评价</a:t>
                </a:r>
                <a:endParaRPr lang="zh-CN" altLang="en-US" b="1" dirty="0">
                  <a:cs typeface="+mn-ea"/>
                  <a:sym typeface="+mn-lt"/>
                </a:endParaRPr>
              </a:p>
            </p:txBody>
          </p:sp>
          <p:sp>
            <p:nvSpPr>
              <p:cNvPr id="11" name="文本框 10"/>
              <p:cNvSpPr txBox="1"/>
              <p:nvPr/>
            </p:nvSpPr>
            <p:spPr>
              <a:xfrm>
                <a:off x="1938067" y="5146833"/>
                <a:ext cx="1989221" cy="369332"/>
              </a:xfrm>
              <a:prstGeom prst="rect">
                <a:avLst/>
              </a:prstGeom>
              <a:noFill/>
            </p:spPr>
            <p:txBody>
              <a:bodyPr wrap="square" rtlCol="0">
                <a:spAutoFit/>
              </a:bodyPr>
              <a:lstStyle/>
              <a:p>
                <a:pPr algn="ctr"/>
                <a:r>
                  <a:rPr lang="zh-CN" altLang="en-US" b="1" dirty="0">
                    <a:cs typeface="+mn-ea"/>
                    <a:sym typeface="+mn-lt"/>
                  </a:rPr>
                  <a:t>肺癌筛查</a:t>
                </a:r>
                <a:endParaRPr lang="zh-CN" altLang="en-US" b="1" dirty="0">
                  <a:cs typeface="+mn-ea"/>
                  <a:sym typeface="+mn-lt"/>
                </a:endParaRPr>
              </a:p>
            </p:txBody>
          </p:sp>
        </p:grpSp>
        <p:grpSp>
          <p:nvGrpSpPr>
            <p:cNvPr id="20" name="组合 19"/>
            <p:cNvGrpSpPr/>
            <p:nvPr/>
          </p:nvGrpSpPr>
          <p:grpSpPr>
            <a:xfrm>
              <a:off x="4105338" y="1647257"/>
              <a:ext cx="6901633" cy="4412490"/>
              <a:chOff x="4255650" y="1572910"/>
              <a:chExt cx="6901633" cy="4412490"/>
            </a:xfrm>
          </p:grpSpPr>
          <p:grpSp>
            <p:nvGrpSpPr>
              <p:cNvPr id="19" name="组合 18"/>
              <p:cNvGrpSpPr/>
              <p:nvPr/>
            </p:nvGrpSpPr>
            <p:grpSpPr>
              <a:xfrm>
                <a:off x="4255650" y="1572910"/>
                <a:ext cx="6856235" cy="4412490"/>
                <a:chOff x="4325020" y="1582789"/>
                <a:chExt cx="7112908" cy="4363956"/>
              </a:xfrm>
            </p:grpSpPr>
            <p:sp>
              <p:nvSpPr>
                <p:cNvPr id="12" name="矩形: 圆角 11"/>
                <p:cNvSpPr/>
                <p:nvPr/>
              </p:nvSpPr>
              <p:spPr>
                <a:xfrm>
                  <a:off x="4325020" y="1582789"/>
                  <a:ext cx="7112908" cy="4363956"/>
                </a:xfrm>
                <a:prstGeom prst="roundRect">
                  <a:avLst/>
                </a:prstGeom>
                <a:solidFill>
                  <a:schemeClr val="bg1"/>
                </a:solidFill>
                <a:ln>
                  <a:solidFill>
                    <a:srgbClr val="D2D1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cs typeface="+mn-ea"/>
                    <a:sym typeface="+mn-lt"/>
                  </a:endParaRPr>
                </a:p>
              </p:txBody>
            </p:sp>
            <p:cxnSp>
              <p:nvCxnSpPr>
                <p:cNvPr id="13" name="直接连接符 12"/>
                <p:cNvCxnSpPr/>
                <p:nvPr/>
              </p:nvCxnSpPr>
              <p:spPr>
                <a:xfrm>
                  <a:off x="4419956" y="3048499"/>
                  <a:ext cx="7017972" cy="0"/>
                </a:xfrm>
                <a:prstGeom prst="line">
                  <a:avLst/>
                </a:prstGeom>
                <a:ln>
                  <a:solidFill>
                    <a:schemeClr val="bg1">
                      <a:lumMod val="65000"/>
                    </a:schemeClr>
                  </a:solidFill>
                </a:ln>
              </p:spPr>
              <p:style>
                <a:lnRef idx="3">
                  <a:schemeClr val="dk1"/>
                </a:lnRef>
                <a:fillRef idx="0">
                  <a:schemeClr val="dk1"/>
                </a:fillRef>
                <a:effectRef idx="2">
                  <a:schemeClr val="dk1"/>
                </a:effectRef>
                <a:fontRef idx="minor">
                  <a:schemeClr val="tx1"/>
                </a:fontRef>
              </p:style>
            </p:cxnSp>
            <p:cxnSp>
              <p:nvCxnSpPr>
                <p:cNvPr id="15" name="直接连接符 14"/>
                <p:cNvCxnSpPr/>
                <p:nvPr/>
              </p:nvCxnSpPr>
              <p:spPr>
                <a:xfrm>
                  <a:off x="4389280" y="4942228"/>
                  <a:ext cx="7048648" cy="0"/>
                </a:xfrm>
                <a:prstGeom prst="line">
                  <a:avLst/>
                </a:prstGeom>
                <a:ln>
                  <a:solidFill>
                    <a:schemeClr val="bg1">
                      <a:lumMod val="65000"/>
                    </a:schemeClr>
                  </a:solidFill>
                </a:ln>
              </p:spPr>
              <p:style>
                <a:lnRef idx="3">
                  <a:schemeClr val="dk1"/>
                </a:lnRef>
                <a:fillRef idx="0">
                  <a:schemeClr val="dk1"/>
                </a:fillRef>
                <a:effectRef idx="2">
                  <a:schemeClr val="dk1"/>
                </a:effectRef>
                <a:fontRef idx="minor">
                  <a:schemeClr val="tx1"/>
                </a:fontRef>
              </p:style>
            </p:cxnSp>
          </p:grpSp>
          <p:sp>
            <p:nvSpPr>
              <p:cNvPr id="16" name="文本框 15"/>
              <p:cNvSpPr txBox="1"/>
              <p:nvPr/>
            </p:nvSpPr>
            <p:spPr>
              <a:xfrm>
                <a:off x="4461388" y="1920540"/>
                <a:ext cx="6695895" cy="700576"/>
              </a:xfrm>
              <a:prstGeom prst="rect">
                <a:avLst/>
              </a:prstGeom>
              <a:noFill/>
            </p:spPr>
            <p:txBody>
              <a:bodyPr wrap="square" rtlCol="0">
                <a:spAutoFit/>
              </a:bodyPr>
              <a:lstStyle/>
              <a:p>
                <a:pPr marL="285750" indent="-285750">
                  <a:lnSpc>
                    <a:spcPct val="150000"/>
                  </a:lnSpc>
                  <a:buClr>
                    <a:srgbClr val="FFC000"/>
                  </a:buClr>
                  <a:buFont typeface="Arial" panose="020B0604020202020204" pitchFamily="34" charset="0"/>
                  <a:buChar char="•"/>
                </a:pPr>
                <a:r>
                  <a:rPr lang="zh-CN" altLang="en-US" sz="1400" dirty="0">
                    <a:cs typeface="+mn-ea"/>
                    <a:sym typeface="+mn-lt"/>
                  </a:rPr>
                  <a:t>伴有大量咳痰的频繁急性加重，需要警惕支气管扩张或不典型的感染</a:t>
                </a:r>
                <a:endParaRPr lang="en-US" altLang="zh-CN" sz="1400" dirty="0">
                  <a:cs typeface="+mn-ea"/>
                  <a:sym typeface="+mn-lt"/>
                </a:endParaRPr>
              </a:p>
              <a:p>
                <a:pPr marL="285750" indent="-285750">
                  <a:lnSpc>
                    <a:spcPct val="150000"/>
                  </a:lnSpc>
                  <a:buClr>
                    <a:srgbClr val="FFC000"/>
                  </a:buClr>
                  <a:buFont typeface="Arial" panose="020B0604020202020204" pitchFamily="34" charset="0"/>
                  <a:buChar char="•"/>
                </a:pPr>
                <a:r>
                  <a:rPr lang="zh-CN" altLang="en-US" sz="1400" dirty="0">
                    <a:cs typeface="+mn-ea"/>
                    <a:sym typeface="+mn-lt"/>
                  </a:rPr>
                  <a:t>根据肺功能测试，症状和疾病严重程度不成比例</a:t>
                </a:r>
                <a:endParaRPr lang="zh-CN" altLang="en-US" sz="1400" dirty="0">
                  <a:cs typeface="+mn-ea"/>
                  <a:sym typeface="+mn-lt"/>
                </a:endParaRPr>
              </a:p>
            </p:txBody>
          </p:sp>
          <p:sp>
            <p:nvSpPr>
              <p:cNvPr id="17" name="文本框 16"/>
              <p:cNvSpPr txBox="1"/>
              <p:nvPr/>
            </p:nvSpPr>
            <p:spPr>
              <a:xfrm>
                <a:off x="4461388" y="3330819"/>
                <a:ext cx="6405952" cy="1346907"/>
              </a:xfrm>
              <a:prstGeom prst="rect">
                <a:avLst/>
              </a:prstGeom>
              <a:noFill/>
            </p:spPr>
            <p:txBody>
              <a:bodyPr wrap="square" rtlCol="0">
                <a:spAutoFit/>
              </a:bodyPr>
              <a:lstStyle/>
              <a:p>
                <a:pPr marL="285750" indent="-285750">
                  <a:lnSpc>
                    <a:spcPct val="150000"/>
                  </a:lnSpc>
                  <a:buClr>
                    <a:srgbClr val="FFC000"/>
                  </a:buClr>
                  <a:buFont typeface="Arial" panose="020B0604020202020204" pitchFamily="34" charset="0"/>
                  <a:buChar char="•"/>
                </a:pPr>
                <a:r>
                  <a:rPr lang="zh-CN" altLang="en-US" sz="1400" dirty="0">
                    <a:cs typeface="+mn-ea"/>
                    <a:sym typeface="+mn-lt"/>
                  </a:rPr>
                  <a:t>如患者吸入支气管舒张剂后</a:t>
                </a:r>
                <a:r>
                  <a:rPr lang="en-US" altLang="zh-CN" sz="1400" dirty="0">
                    <a:cs typeface="+mn-ea"/>
                    <a:sym typeface="+mn-lt"/>
                  </a:rPr>
                  <a:t>FEV</a:t>
                </a:r>
                <a:r>
                  <a:rPr lang="en-US" altLang="zh-CN" sz="1400" baseline="-25000" dirty="0">
                    <a:cs typeface="+mn-ea"/>
                    <a:sym typeface="+mn-lt"/>
                  </a:rPr>
                  <a:t>1</a:t>
                </a:r>
                <a:r>
                  <a:rPr lang="en-US" altLang="zh-CN" sz="1400" dirty="0">
                    <a:cs typeface="+mn-ea"/>
                    <a:sym typeface="+mn-lt"/>
                  </a:rPr>
                  <a:t>%</a:t>
                </a:r>
                <a:r>
                  <a:rPr lang="zh-CN" altLang="en-US" sz="1400" dirty="0">
                    <a:cs typeface="+mn-ea"/>
                    <a:sym typeface="+mn-lt"/>
                  </a:rPr>
                  <a:t>在</a:t>
                </a:r>
                <a:r>
                  <a:rPr lang="en-US" altLang="zh-CN" sz="1400" dirty="0">
                    <a:cs typeface="+mn-ea"/>
                    <a:sym typeface="+mn-lt"/>
                  </a:rPr>
                  <a:t>15~45%</a:t>
                </a:r>
                <a:r>
                  <a:rPr lang="zh-CN" altLang="en-US" sz="1400" dirty="0">
                    <a:cs typeface="+mn-ea"/>
                    <a:sym typeface="+mn-lt"/>
                  </a:rPr>
                  <a:t>并且有过度充气的证据，支气管内活瓣置入可作为治疗选择</a:t>
                </a:r>
                <a:endParaRPr lang="en-US" altLang="zh-CN" sz="1400" dirty="0">
                  <a:cs typeface="+mn-ea"/>
                  <a:sym typeface="+mn-lt"/>
                </a:endParaRPr>
              </a:p>
              <a:p>
                <a:pPr marL="285750" indent="-285750">
                  <a:lnSpc>
                    <a:spcPct val="150000"/>
                  </a:lnSpc>
                  <a:buClr>
                    <a:srgbClr val="FFC000"/>
                  </a:buClr>
                  <a:buFont typeface="Arial" panose="020B0604020202020204" pitchFamily="34" charset="0"/>
                  <a:buChar char="•"/>
                </a:pPr>
                <a:r>
                  <a:rPr lang="zh-CN" altLang="en-US" sz="1400" dirty="0">
                    <a:cs typeface="+mn-ea"/>
                    <a:sym typeface="+mn-lt"/>
                  </a:rPr>
                  <a:t>对于伴有过度充气、严重的上叶为主的肺气肿以及肺康复后仍为低活动耐量的患者，外科肺减容术作为治疗选择</a:t>
                </a:r>
                <a:endParaRPr lang="zh-CN" altLang="en-US" sz="1400" dirty="0">
                  <a:cs typeface="+mn-ea"/>
                  <a:sym typeface="+mn-lt"/>
                </a:endParaRPr>
              </a:p>
            </p:txBody>
          </p:sp>
          <p:sp>
            <p:nvSpPr>
              <p:cNvPr id="18" name="文本框 17"/>
              <p:cNvSpPr txBox="1"/>
              <p:nvPr/>
            </p:nvSpPr>
            <p:spPr>
              <a:xfrm>
                <a:off x="4461388" y="5076488"/>
                <a:ext cx="6566474" cy="377411"/>
              </a:xfrm>
              <a:prstGeom prst="rect">
                <a:avLst/>
              </a:prstGeom>
              <a:noFill/>
            </p:spPr>
            <p:txBody>
              <a:bodyPr wrap="square" rtlCol="0">
                <a:spAutoFit/>
              </a:bodyPr>
              <a:lstStyle/>
              <a:p>
                <a:pPr marL="285750" indent="-285750">
                  <a:lnSpc>
                    <a:spcPct val="150000"/>
                  </a:lnSpc>
                  <a:buClr>
                    <a:srgbClr val="FFC000"/>
                  </a:buClr>
                  <a:buFont typeface="Arial" panose="020B0604020202020204" pitchFamily="34" charset="0"/>
                  <a:buChar char="•"/>
                </a:pPr>
                <a:r>
                  <a:rPr lang="zh-CN" altLang="en-US" sz="1400" dirty="0">
                    <a:cs typeface="+mn-ea"/>
                    <a:sym typeface="+mn-lt"/>
                  </a:rPr>
                  <a:t>对于因吸烟引起的慢阻肺病患者，推荐每年以低剂量</a:t>
                </a:r>
                <a:r>
                  <a:rPr lang="en-US" altLang="zh-CN" sz="1400" dirty="0">
                    <a:cs typeface="+mn-ea"/>
                    <a:sym typeface="+mn-lt"/>
                  </a:rPr>
                  <a:t>CT</a:t>
                </a:r>
                <a:r>
                  <a:rPr lang="zh-CN" altLang="en-US" sz="1400" dirty="0">
                    <a:cs typeface="+mn-ea"/>
                    <a:sym typeface="+mn-lt"/>
                  </a:rPr>
                  <a:t>扫描进行肺癌筛查</a:t>
                </a:r>
                <a:endParaRPr lang="zh-CN" altLang="en-US" sz="1400" dirty="0">
                  <a:cs typeface="+mn-ea"/>
                  <a:sym typeface="+mn-lt"/>
                </a:endParaRPr>
              </a:p>
            </p:txBody>
          </p:sp>
        </p:grpSp>
      </p:grpSp>
      <p:sp>
        <p:nvSpPr>
          <p:cNvPr id="3" name="文本框 2"/>
          <p:cNvSpPr txBox="1"/>
          <p:nvPr>
            <p:custDataLst>
              <p:tags r:id="rId1"/>
            </p:custDataLst>
          </p:nvPr>
        </p:nvSpPr>
        <p:spPr>
          <a:xfrm>
            <a:off x="11166475" y="509905"/>
            <a:ext cx="969010" cy="368300"/>
          </a:xfrm>
          <a:prstGeom prst="rect">
            <a:avLst/>
          </a:prstGeom>
          <a:noFill/>
        </p:spPr>
        <p:txBody>
          <a:bodyPr wrap="square" rtlCol="0">
            <a:spAutoFit/>
          </a:bodyPr>
          <a:lstStyle/>
          <a:p>
            <a:pPr algn="r"/>
            <a:r>
              <a:rPr lang="zh-CN" altLang="en-US" b="1">
                <a:solidFill>
                  <a:schemeClr val="bg1"/>
                </a:solidFill>
              </a:rPr>
              <a:t>图</a:t>
            </a:r>
            <a:r>
              <a:rPr lang="en-US" altLang="zh-CN" b="1">
                <a:solidFill>
                  <a:schemeClr val="bg1"/>
                </a:solidFill>
              </a:rPr>
              <a:t> 2.12</a:t>
            </a:r>
            <a:endParaRPr lang="en-US" altLang="zh-CN" b="1">
              <a:solidFill>
                <a:schemeClr val="bg1"/>
              </a:solidFill>
            </a:endParaRPr>
          </a:p>
        </p:txBody>
      </p:sp>
      <p:sp>
        <p:nvSpPr>
          <p:cNvPr id="22" name="Footer Placeholder 1"/>
          <p:cNvSpPr txBox="1"/>
          <p:nvPr/>
        </p:nvSpPr>
        <p:spPr>
          <a:xfrm>
            <a:off x="3027363" y="6551613"/>
            <a:ext cx="6137275"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000" dirty="0">
                <a:sym typeface="+mn-ea"/>
              </a:rPr>
              <a:t>© 2024, 2025 Global Initiative for Chronic Obstructive Lung Disease</a:t>
            </a:r>
            <a:endParaRPr lang="en-AU" sz="1000" dirty="0">
              <a:cs typeface="+mn-ea"/>
              <a:sym typeface="+mn-lt"/>
            </a:endParaRPr>
          </a:p>
        </p:txBody>
      </p:sp>
      <p:pic>
        <p:nvPicPr>
          <p:cNvPr id="2" name="Picture 10" descr="Use of CT in stable COPD including information about Differential Diagnosis, Lung Volume Reduction and Lung Cancer Screening."/>
          <p:cNvPicPr>
            <a:picLocks noChangeAspect="1"/>
          </p:cNvPicPr>
          <p:nvPr/>
        </p:nvPicPr>
        <p:blipFill rotWithShape="1">
          <a:blip r:embed="rId2"/>
          <a:srcRect/>
          <a:stretch>
            <a:fillRect/>
          </a:stretch>
        </p:blipFill>
        <p:spPr bwMode="auto">
          <a:xfrm>
            <a:off x="12192000" y="0"/>
            <a:ext cx="8493760" cy="5891530"/>
          </a:xfrm>
          <a:prstGeom prst="rect">
            <a:avLst/>
          </a:prstGeom>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sz="quarter" idx="10"/>
          </p:nvPr>
        </p:nvSpPr>
        <p:spPr/>
        <p:txBody>
          <a:bodyPr>
            <a:normAutofit fontScale="97500" lnSpcReduction="10000"/>
          </a:bodyPr>
          <a:lstStyle/>
          <a:p>
            <a:r>
              <a:rPr lang="zh-CN" altLang="en-US" dirty="0">
                <a:latin typeface="+mn-lt"/>
                <a:ea typeface="+mn-ea"/>
                <a:cs typeface="+mn-ea"/>
                <a:sym typeface="+mn-lt"/>
              </a:rPr>
              <a:t>稳定期慢阻肺病患者的治疗目标</a:t>
            </a:r>
            <a:endParaRPr lang="zh-CN" altLang="en-US" dirty="0">
              <a:latin typeface="+mn-lt"/>
              <a:ea typeface="+mn-ea"/>
              <a:cs typeface="+mn-ea"/>
              <a:sym typeface="+mn-lt"/>
            </a:endParaRPr>
          </a:p>
        </p:txBody>
      </p:sp>
      <p:graphicFrame>
        <p:nvGraphicFramePr>
          <p:cNvPr id="5" name="表格 4"/>
          <p:cNvGraphicFramePr>
            <a:graphicFrameLocks noGrp="1"/>
          </p:cNvGraphicFramePr>
          <p:nvPr/>
        </p:nvGraphicFramePr>
        <p:xfrm>
          <a:off x="1838553" y="2179244"/>
          <a:ext cx="8514893" cy="2906245"/>
        </p:xfrm>
        <a:graphic>
          <a:graphicData uri="http://schemas.openxmlformats.org/drawingml/2006/table">
            <a:tbl>
              <a:tblPr>
                <a:tableStyleId>{5C22544A-7EE6-4342-B048-85BDC9FD1C3A}</a:tableStyleId>
              </a:tblPr>
              <a:tblGrid>
                <a:gridCol w="4916946"/>
                <a:gridCol w="1609976"/>
                <a:gridCol w="1987971"/>
              </a:tblGrid>
              <a:tr h="1266481">
                <a:tc>
                  <a:txBody>
                    <a:bodyPr/>
                    <a:lstStyle/>
                    <a:p>
                      <a:pPr marL="702310" lvl="0" indent="-342900" algn="just" fontAlgn="auto">
                        <a:lnSpc>
                          <a:spcPct val="115000"/>
                        </a:lnSpc>
                        <a:spcBef>
                          <a:spcPts val="100"/>
                        </a:spcBef>
                        <a:spcAft>
                          <a:spcPts val="0"/>
                        </a:spcAft>
                        <a:buSzPts val="1200"/>
                        <a:buFont typeface="Symbol" panose="05050102010706020507" pitchFamily="18" charset="2"/>
                        <a:buChar char=""/>
                      </a:pPr>
                      <a:r>
                        <a:rPr lang="zh-CN" sz="1400" dirty="0">
                          <a:effectLst/>
                          <a:latin typeface="+mn-lt"/>
                          <a:ea typeface="+mn-ea"/>
                          <a:cs typeface="+mn-ea"/>
                          <a:sym typeface="+mn-lt"/>
                        </a:rPr>
                        <a:t>缓解症状</a:t>
                      </a:r>
                      <a:endParaRPr lang="zh-CN" sz="1400" dirty="0">
                        <a:effectLst/>
                        <a:latin typeface="+mn-lt"/>
                        <a:ea typeface="+mn-ea"/>
                        <a:cs typeface="+mn-ea"/>
                        <a:sym typeface="+mn-lt"/>
                      </a:endParaRPr>
                    </a:p>
                    <a:p>
                      <a:pPr marL="702310" lvl="0" indent="-342900" algn="just" fontAlgn="auto">
                        <a:lnSpc>
                          <a:spcPct val="115000"/>
                        </a:lnSpc>
                        <a:spcBef>
                          <a:spcPts val="100"/>
                        </a:spcBef>
                        <a:spcAft>
                          <a:spcPts val="0"/>
                        </a:spcAft>
                        <a:buSzPts val="1200"/>
                        <a:buFont typeface="Symbol" panose="05050102010706020507" pitchFamily="18" charset="2"/>
                        <a:buChar char=""/>
                      </a:pPr>
                      <a:r>
                        <a:rPr lang="zh-CN" sz="1400" dirty="0">
                          <a:effectLst/>
                          <a:latin typeface="+mn-lt"/>
                          <a:ea typeface="+mn-ea"/>
                          <a:cs typeface="+mn-ea"/>
                          <a:sym typeface="+mn-lt"/>
                        </a:rPr>
                        <a:t>提高运动耐量</a:t>
                      </a:r>
                      <a:endParaRPr lang="zh-CN" sz="1400" dirty="0">
                        <a:effectLst/>
                        <a:latin typeface="+mn-lt"/>
                        <a:ea typeface="+mn-ea"/>
                        <a:cs typeface="+mn-ea"/>
                        <a:sym typeface="+mn-lt"/>
                      </a:endParaRPr>
                    </a:p>
                    <a:p>
                      <a:pPr marL="702310" lvl="0" indent="-342900" algn="just" fontAlgn="auto">
                        <a:lnSpc>
                          <a:spcPct val="115000"/>
                        </a:lnSpc>
                        <a:spcBef>
                          <a:spcPts val="100"/>
                        </a:spcBef>
                        <a:spcAft>
                          <a:spcPts val="0"/>
                        </a:spcAft>
                        <a:buSzPts val="1200"/>
                        <a:buFont typeface="Symbol" panose="05050102010706020507" pitchFamily="18" charset="2"/>
                        <a:buChar char=""/>
                      </a:pPr>
                      <a:r>
                        <a:rPr lang="zh-CN" sz="1400" dirty="0">
                          <a:effectLst/>
                          <a:latin typeface="+mn-lt"/>
                          <a:ea typeface="+mn-ea"/>
                          <a:cs typeface="+mn-ea"/>
                          <a:sym typeface="+mn-lt"/>
                        </a:rPr>
                        <a:t>改善健康状况</a:t>
                      </a:r>
                      <a:endParaRPr lang="zh-CN" sz="1400" dirty="0">
                        <a:effectLst/>
                        <a:latin typeface="+mn-lt"/>
                        <a:ea typeface="+mn-ea"/>
                        <a:cs typeface="+mn-ea"/>
                        <a:sym typeface="+mn-lt"/>
                      </a:endParaRPr>
                    </a:p>
                  </a:txBody>
                  <a:tcPr marL="68580" marR="68580" marT="0" marB="0" anchor="ctr">
                    <a:solidFill>
                      <a:srgbClr val="D2D1D6"/>
                    </a:solidFill>
                  </a:tcPr>
                </a:tc>
                <a:tc>
                  <a:txBody>
                    <a:bodyPr/>
                    <a:lstStyle/>
                    <a:p>
                      <a:pPr algn="ctr">
                        <a:lnSpc>
                          <a:spcPct val="115000"/>
                        </a:lnSpc>
                        <a:spcBef>
                          <a:spcPts val="180"/>
                        </a:spcBef>
                      </a:pPr>
                      <a:endParaRPr lang="en-US" sz="1400" dirty="0">
                        <a:solidFill>
                          <a:srgbClr val="000000"/>
                        </a:solidFill>
                        <a:effectLst/>
                        <a:latin typeface="+mn-lt"/>
                        <a:ea typeface="+mn-ea"/>
                        <a:cs typeface="+mn-ea"/>
                        <a:sym typeface="+mn-lt"/>
                      </a:endParaRPr>
                    </a:p>
                  </a:txBody>
                  <a:tcPr marL="68580" marR="68580" marT="0" marB="0" anchor="ctr">
                    <a:solidFill>
                      <a:srgbClr val="D2D1D6"/>
                    </a:solidFill>
                  </a:tcPr>
                </a:tc>
                <a:tc>
                  <a:txBody>
                    <a:bodyPr/>
                    <a:lstStyle/>
                    <a:p>
                      <a:pPr algn="just">
                        <a:lnSpc>
                          <a:spcPct val="115000"/>
                        </a:lnSpc>
                        <a:spcBef>
                          <a:spcPts val="180"/>
                        </a:spcBef>
                      </a:pPr>
                      <a:r>
                        <a:rPr lang="zh-CN" sz="1400" b="1" dirty="0">
                          <a:effectLst/>
                          <a:latin typeface="+mn-lt"/>
                          <a:ea typeface="+mn-ea"/>
                          <a:cs typeface="+mn-ea"/>
                          <a:sym typeface="+mn-lt"/>
                        </a:rPr>
                        <a:t>减轻症状</a:t>
                      </a:r>
                      <a:endParaRPr lang="zh-CN" sz="1400" b="1" dirty="0">
                        <a:effectLst/>
                        <a:latin typeface="+mn-lt"/>
                        <a:ea typeface="+mn-ea"/>
                        <a:cs typeface="+mn-ea"/>
                        <a:sym typeface="+mn-lt"/>
                      </a:endParaRPr>
                    </a:p>
                  </a:txBody>
                  <a:tcPr marL="68580" marR="68580" marT="0" marB="0" anchor="ctr">
                    <a:solidFill>
                      <a:srgbClr val="D2D1D6"/>
                    </a:solidFill>
                  </a:tcPr>
                </a:tc>
              </a:tr>
              <a:tr h="373283">
                <a:tc gridSpan="3">
                  <a:txBody>
                    <a:bodyPr/>
                    <a:lstStyle/>
                    <a:p>
                      <a:pPr marL="0" lvl="0" algn="l">
                        <a:lnSpc>
                          <a:spcPct val="115000"/>
                        </a:lnSpc>
                        <a:spcBef>
                          <a:spcPts val="180"/>
                        </a:spcBef>
                        <a:spcAft>
                          <a:spcPts val="0"/>
                        </a:spcAft>
                      </a:pPr>
                      <a:r>
                        <a:rPr lang="zh-CN" altLang="en-US" sz="1400" b="1" dirty="0">
                          <a:solidFill>
                            <a:schemeClr val="bg1"/>
                          </a:solidFill>
                          <a:effectLst/>
                          <a:latin typeface="+mn-lt"/>
                          <a:ea typeface="+mn-ea"/>
                          <a:cs typeface="+mn-ea"/>
                          <a:sym typeface="+mn-lt"/>
                        </a:rPr>
                        <a:t>以及</a:t>
                      </a:r>
                      <a:endParaRPr lang="zh-CN" sz="1400" b="1" dirty="0">
                        <a:solidFill>
                          <a:schemeClr val="bg1"/>
                        </a:solidFill>
                        <a:effectLst/>
                        <a:latin typeface="+mn-lt"/>
                        <a:ea typeface="+mn-ea"/>
                        <a:cs typeface="+mn-ea"/>
                        <a:sym typeface="+mn-lt"/>
                      </a:endParaRPr>
                    </a:p>
                  </a:txBody>
                  <a:tcPr marL="68580" marR="68580" marT="0" marB="0" anchor="ctr" anchorCtr="1">
                    <a:solidFill>
                      <a:srgbClr val="374459"/>
                    </a:solidFill>
                  </a:tcPr>
                </a:tc>
                <a:tc hMerge="1">
                  <a:tcPr marL="68580" marR="68580" marT="0" marB="0" anchor="ctr"/>
                </a:tc>
                <a:tc hMerge="1">
                  <a:tcPr marL="68580" marR="68580" marT="0" marB="0"/>
                </a:tc>
              </a:tr>
              <a:tr h="1266481">
                <a:tc>
                  <a:txBody>
                    <a:bodyPr/>
                    <a:lstStyle/>
                    <a:p>
                      <a:pPr marL="702310" lvl="0" indent="-342900" algn="just" fontAlgn="auto">
                        <a:lnSpc>
                          <a:spcPct val="115000"/>
                        </a:lnSpc>
                        <a:spcBef>
                          <a:spcPts val="100"/>
                        </a:spcBef>
                        <a:spcAft>
                          <a:spcPts val="0"/>
                        </a:spcAft>
                        <a:buClr>
                          <a:srgbClr val="ECB020"/>
                        </a:buClr>
                        <a:buSzPts val="1200"/>
                        <a:buFont typeface="Symbol" panose="05050102010706020507" pitchFamily="18" charset="2"/>
                        <a:buChar char=""/>
                      </a:pPr>
                      <a:r>
                        <a:rPr lang="zh-CN" sz="1400" dirty="0">
                          <a:effectLst/>
                          <a:latin typeface="+mn-lt"/>
                          <a:ea typeface="+mn-ea"/>
                          <a:cs typeface="+mn-ea"/>
                          <a:sym typeface="+mn-lt"/>
                        </a:rPr>
                        <a:t>预防疾病进展</a:t>
                      </a:r>
                      <a:endParaRPr lang="zh-CN" sz="1400" dirty="0">
                        <a:effectLst/>
                        <a:latin typeface="+mn-lt"/>
                        <a:ea typeface="+mn-ea"/>
                        <a:cs typeface="+mn-ea"/>
                        <a:sym typeface="+mn-lt"/>
                      </a:endParaRPr>
                    </a:p>
                    <a:p>
                      <a:pPr marL="702310" lvl="0" indent="-342900" algn="just" fontAlgn="auto">
                        <a:lnSpc>
                          <a:spcPct val="115000"/>
                        </a:lnSpc>
                        <a:spcBef>
                          <a:spcPts val="100"/>
                        </a:spcBef>
                        <a:spcAft>
                          <a:spcPts val="0"/>
                        </a:spcAft>
                        <a:buClr>
                          <a:srgbClr val="ECB020"/>
                        </a:buClr>
                        <a:buSzPts val="1200"/>
                        <a:buFont typeface="Symbol" panose="05050102010706020507" pitchFamily="18" charset="2"/>
                        <a:buChar char=""/>
                      </a:pPr>
                      <a:r>
                        <a:rPr lang="zh-CN" sz="1400" dirty="0">
                          <a:effectLst/>
                          <a:latin typeface="+mn-lt"/>
                          <a:ea typeface="+mn-ea"/>
                          <a:cs typeface="+mn-ea"/>
                          <a:sym typeface="+mn-lt"/>
                        </a:rPr>
                        <a:t>预防和治疗急性加重</a:t>
                      </a:r>
                      <a:endParaRPr lang="zh-CN" sz="1400" dirty="0">
                        <a:effectLst/>
                        <a:latin typeface="+mn-lt"/>
                        <a:ea typeface="+mn-ea"/>
                        <a:cs typeface="+mn-ea"/>
                        <a:sym typeface="+mn-lt"/>
                      </a:endParaRPr>
                    </a:p>
                    <a:p>
                      <a:pPr marL="702310" lvl="0" indent="-342900" algn="just" fontAlgn="auto">
                        <a:lnSpc>
                          <a:spcPct val="115000"/>
                        </a:lnSpc>
                        <a:spcBef>
                          <a:spcPts val="100"/>
                        </a:spcBef>
                        <a:spcAft>
                          <a:spcPts val="0"/>
                        </a:spcAft>
                        <a:buClr>
                          <a:srgbClr val="ECB020"/>
                        </a:buClr>
                        <a:buSzPts val="1200"/>
                        <a:buFont typeface="Symbol" panose="05050102010706020507" pitchFamily="18" charset="2"/>
                        <a:buChar char=""/>
                      </a:pPr>
                      <a:r>
                        <a:rPr lang="zh-CN" sz="1400" dirty="0">
                          <a:effectLst/>
                          <a:latin typeface="+mn-lt"/>
                          <a:ea typeface="+mn-ea"/>
                          <a:cs typeface="+mn-ea"/>
                          <a:sym typeface="+mn-lt"/>
                        </a:rPr>
                        <a:t>降低死亡率</a:t>
                      </a:r>
                      <a:endParaRPr lang="zh-CN" sz="1400" dirty="0">
                        <a:effectLst/>
                        <a:latin typeface="+mn-lt"/>
                        <a:ea typeface="+mn-ea"/>
                        <a:cs typeface="+mn-ea"/>
                        <a:sym typeface="+mn-lt"/>
                      </a:endParaRPr>
                    </a:p>
                  </a:txBody>
                  <a:tcPr marL="68580" marR="68580" marT="0" marB="0" anchor="ctr">
                    <a:solidFill>
                      <a:srgbClr val="FBEED6"/>
                    </a:solidFill>
                  </a:tcPr>
                </a:tc>
                <a:tc>
                  <a:txBody>
                    <a:bodyPr/>
                    <a:lstStyle/>
                    <a:p>
                      <a:pPr algn="ctr">
                        <a:lnSpc>
                          <a:spcPct val="115000"/>
                        </a:lnSpc>
                        <a:spcBef>
                          <a:spcPts val="180"/>
                        </a:spcBef>
                      </a:pPr>
                      <a:endParaRPr lang="en-US" sz="1400" dirty="0">
                        <a:solidFill>
                          <a:srgbClr val="000000"/>
                        </a:solidFill>
                        <a:effectLst/>
                        <a:latin typeface="+mn-lt"/>
                        <a:ea typeface="+mn-ea"/>
                        <a:cs typeface="+mn-ea"/>
                        <a:sym typeface="+mn-lt"/>
                      </a:endParaRPr>
                    </a:p>
                  </a:txBody>
                  <a:tcPr marL="68580" marR="68580" marT="0" marB="0" anchor="ctr">
                    <a:solidFill>
                      <a:srgbClr val="FBEED6"/>
                    </a:solidFill>
                  </a:tcPr>
                </a:tc>
                <a:tc>
                  <a:txBody>
                    <a:bodyPr/>
                    <a:lstStyle/>
                    <a:p>
                      <a:pPr algn="just">
                        <a:lnSpc>
                          <a:spcPct val="115000"/>
                        </a:lnSpc>
                        <a:spcBef>
                          <a:spcPts val="180"/>
                        </a:spcBef>
                      </a:pPr>
                      <a:r>
                        <a:rPr lang="zh-CN" sz="1400" b="1" dirty="0">
                          <a:effectLst/>
                          <a:latin typeface="+mn-lt"/>
                          <a:ea typeface="+mn-ea"/>
                          <a:cs typeface="+mn-ea"/>
                          <a:sym typeface="+mn-lt"/>
                        </a:rPr>
                        <a:t>降低风险</a:t>
                      </a:r>
                      <a:endParaRPr lang="zh-CN" sz="1400" b="1" dirty="0">
                        <a:effectLst/>
                        <a:latin typeface="+mn-lt"/>
                        <a:ea typeface="+mn-ea"/>
                        <a:cs typeface="+mn-ea"/>
                        <a:sym typeface="+mn-lt"/>
                      </a:endParaRPr>
                    </a:p>
                  </a:txBody>
                  <a:tcPr marL="68580" marR="68580" marT="0" marB="0" anchor="ctr">
                    <a:solidFill>
                      <a:srgbClr val="FBEED6"/>
                    </a:solidFill>
                  </a:tcPr>
                </a:tc>
              </a:tr>
            </a:tbl>
          </a:graphicData>
        </a:graphic>
      </p:graphicFrame>
      <p:sp>
        <p:nvSpPr>
          <p:cNvPr id="8" name="等腰三角形 7"/>
          <p:cNvSpPr/>
          <p:nvPr/>
        </p:nvSpPr>
        <p:spPr>
          <a:xfrm rot="5400000">
            <a:off x="7120730" y="2542649"/>
            <a:ext cx="733672" cy="449184"/>
          </a:xfrm>
          <a:prstGeom prst="triangle">
            <a:avLst/>
          </a:prstGeom>
          <a:solidFill>
            <a:srgbClr val="3744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 name="等腰三角形 8"/>
          <p:cNvSpPr/>
          <p:nvPr/>
        </p:nvSpPr>
        <p:spPr>
          <a:xfrm rot="5400000">
            <a:off x="7120730" y="4141447"/>
            <a:ext cx="733672" cy="449184"/>
          </a:xfrm>
          <a:prstGeom prst="triangle">
            <a:avLst/>
          </a:prstGeom>
          <a:solidFill>
            <a:srgbClr val="3744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 name="文本框 3"/>
          <p:cNvSpPr txBox="1"/>
          <p:nvPr>
            <p:custDataLst>
              <p:tags r:id="rId1"/>
            </p:custDataLst>
          </p:nvPr>
        </p:nvSpPr>
        <p:spPr>
          <a:xfrm>
            <a:off x="11166475" y="509905"/>
            <a:ext cx="969010" cy="368300"/>
          </a:xfrm>
          <a:prstGeom prst="rect">
            <a:avLst/>
          </a:prstGeom>
          <a:noFill/>
        </p:spPr>
        <p:txBody>
          <a:bodyPr wrap="square" rtlCol="0">
            <a:spAutoFit/>
          </a:bodyPr>
          <a:lstStyle/>
          <a:p>
            <a:pPr algn="r"/>
            <a:r>
              <a:rPr lang="zh-CN" altLang="en-US" b="1">
                <a:solidFill>
                  <a:schemeClr val="bg1"/>
                </a:solidFill>
              </a:rPr>
              <a:t>图</a:t>
            </a:r>
            <a:r>
              <a:rPr lang="en-US" altLang="zh-CN" b="1">
                <a:solidFill>
                  <a:schemeClr val="bg1"/>
                </a:solidFill>
              </a:rPr>
              <a:t> 3.1</a:t>
            </a:r>
            <a:endParaRPr lang="en-US" altLang="zh-CN" b="1">
              <a:solidFill>
                <a:schemeClr val="bg1"/>
              </a:solidFill>
            </a:endParaRPr>
          </a:p>
        </p:txBody>
      </p:sp>
      <p:sp>
        <p:nvSpPr>
          <p:cNvPr id="7" name="Footer Placeholder 1"/>
          <p:cNvSpPr txBox="1"/>
          <p:nvPr/>
        </p:nvSpPr>
        <p:spPr>
          <a:xfrm>
            <a:off x="3027363" y="6551613"/>
            <a:ext cx="6137275"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000" dirty="0">
                <a:sym typeface="+mn-ea"/>
              </a:rPr>
              <a:t>© 2024, 2025 Global Initiative for Chronic Obstructive Lung Disease</a:t>
            </a:r>
            <a:endParaRPr lang="en-AU" sz="1000" dirty="0">
              <a:cs typeface="+mn-ea"/>
              <a:sym typeface="+mn-lt"/>
            </a:endParaRPr>
          </a:p>
        </p:txBody>
      </p:sp>
      <p:pic>
        <p:nvPicPr>
          <p:cNvPr id="2" name="Picture 4" descr="The goals for treatment of stable COPD (to reduce symptoms and reduce risk) are listed in this figure. "/>
          <p:cNvPicPr>
            <a:picLocks noChangeAspect="1"/>
          </p:cNvPicPr>
          <p:nvPr/>
        </p:nvPicPr>
        <p:blipFill rotWithShape="1">
          <a:blip r:embed="rId2"/>
          <a:srcRect/>
          <a:stretch>
            <a:fillRect/>
          </a:stretch>
        </p:blipFill>
        <p:spPr bwMode="auto">
          <a:xfrm>
            <a:off x="12191908" y="-141787"/>
            <a:ext cx="8252256" cy="4341223"/>
          </a:xfrm>
          <a:prstGeom prst="rect">
            <a:avLst/>
          </a:prstGeom>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占位符 5"/>
          <p:cNvSpPr>
            <a:spLocks noGrp="1"/>
          </p:cNvSpPr>
          <p:nvPr>
            <p:ph type="body" sz="quarter" idx="10"/>
          </p:nvPr>
        </p:nvSpPr>
        <p:spPr/>
        <p:txBody>
          <a:bodyPr>
            <a:normAutofit fontScale="97500" lnSpcReduction="10000"/>
          </a:bodyPr>
          <a:lstStyle/>
          <a:p>
            <a:r>
              <a:rPr lang="zh-CN" altLang="en-US" dirty="0">
                <a:latin typeface="+mn-lt"/>
                <a:ea typeface="+mn-ea"/>
                <a:cs typeface="+mn-ea"/>
                <a:sym typeface="+mn-lt"/>
              </a:rPr>
              <a:t>慢阻肺病的管理</a:t>
            </a:r>
            <a:endParaRPr lang="zh-CN" altLang="en-US" dirty="0">
              <a:latin typeface="+mn-lt"/>
              <a:ea typeface="+mn-ea"/>
              <a:cs typeface="+mn-ea"/>
              <a:sym typeface="+mn-lt"/>
            </a:endParaRPr>
          </a:p>
        </p:txBody>
      </p:sp>
      <p:grpSp>
        <p:nvGrpSpPr>
          <p:cNvPr id="7" name="组合 6"/>
          <p:cNvGrpSpPr/>
          <p:nvPr/>
        </p:nvGrpSpPr>
        <p:grpSpPr>
          <a:xfrm>
            <a:off x="1750060" y="1073785"/>
            <a:ext cx="8429625" cy="5478780"/>
            <a:chOff x="2751009" y="1456335"/>
            <a:chExt cx="6311767" cy="4589659"/>
          </a:xfrm>
        </p:grpSpPr>
        <p:pic>
          <p:nvPicPr>
            <p:cNvPr id="3" name="Picture 2"/>
            <p:cNvPicPr>
              <a:picLocks noChangeAspect="1"/>
            </p:cNvPicPr>
            <p:nvPr/>
          </p:nvPicPr>
          <p:blipFill rotWithShape="1">
            <a:blip r:embed="rId1"/>
            <a:srcRect/>
            <a:stretch>
              <a:fillRect/>
            </a:stretch>
          </p:blipFill>
          <p:spPr bwMode="auto">
            <a:xfrm>
              <a:off x="2751009" y="1456335"/>
              <a:ext cx="6311767" cy="4589659"/>
            </a:xfrm>
            <a:prstGeom prst="rect">
              <a:avLst/>
            </a:prstGeom>
            <a:ln>
              <a:noFill/>
            </a:ln>
          </p:spPr>
        </p:pic>
        <p:sp>
          <p:nvSpPr>
            <p:cNvPr id="22" name="文本框 21"/>
            <p:cNvSpPr txBox="1"/>
            <p:nvPr/>
          </p:nvSpPr>
          <p:spPr>
            <a:xfrm>
              <a:off x="4856084" y="1589102"/>
              <a:ext cx="727969" cy="218099"/>
            </a:xfrm>
            <a:prstGeom prst="rect">
              <a:avLst/>
            </a:prstGeom>
            <a:solidFill>
              <a:srgbClr val="D2D1D6"/>
            </a:solidFill>
          </p:spPr>
          <p:txBody>
            <a:bodyPr wrap="square" rtlCol="0">
              <a:spAutoFit/>
            </a:bodyPr>
            <a:lstStyle/>
            <a:p>
              <a:pPr algn="ctr"/>
              <a:r>
                <a:rPr lang="zh-CN" altLang="en-US" sz="1100" b="1" dirty="0">
                  <a:solidFill>
                    <a:srgbClr val="374459"/>
                  </a:solidFill>
                  <a:cs typeface="+mn-ea"/>
                  <a:sym typeface="+mn-lt"/>
                </a:rPr>
                <a:t>诊断</a:t>
              </a:r>
              <a:endParaRPr lang="zh-CN" altLang="en-US" sz="1100" b="1" dirty="0">
                <a:solidFill>
                  <a:srgbClr val="374459"/>
                </a:solidFill>
                <a:cs typeface="+mn-ea"/>
                <a:sym typeface="+mn-lt"/>
              </a:endParaRPr>
            </a:p>
          </p:txBody>
        </p:sp>
        <p:sp>
          <p:nvSpPr>
            <p:cNvPr id="23" name="文本框 22"/>
            <p:cNvSpPr txBox="1"/>
            <p:nvPr/>
          </p:nvSpPr>
          <p:spPr>
            <a:xfrm>
              <a:off x="3572403" y="2939989"/>
              <a:ext cx="727969" cy="218099"/>
            </a:xfrm>
            <a:prstGeom prst="rect">
              <a:avLst/>
            </a:prstGeom>
            <a:solidFill>
              <a:srgbClr val="D2D1D6"/>
            </a:solidFill>
          </p:spPr>
          <p:txBody>
            <a:bodyPr wrap="square" rtlCol="0">
              <a:spAutoFit/>
            </a:bodyPr>
            <a:lstStyle/>
            <a:p>
              <a:pPr algn="ctr"/>
              <a:r>
                <a:rPr lang="zh-CN" altLang="en-US" sz="1100" b="1" dirty="0">
                  <a:solidFill>
                    <a:srgbClr val="374459"/>
                  </a:solidFill>
                  <a:cs typeface="+mn-ea"/>
                  <a:sym typeface="+mn-lt"/>
                </a:rPr>
                <a:t>审查</a:t>
              </a:r>
              <a:endParaRPr lang="zh-CN" altLang="en-US" sz="1100" b="1" dirty="0">
                <a:solidFill>
                  <a:srgbClr val="374459"/>
                </a:solidFill>
                <a:cs typeface="+mn-ea"/>
                <a:sym typeface="+mn-lt"/>
              </a:endParaRPr>
            </a:p>
          </p:txBody>
        </p:sp>
        <p:sp>
          <p:nvSpPr>
            <p:cNvPr id="24" name="文本框 23"/>
            <p:cNvSpPr txBox="1"/>
            <p:nvPr/>
          </p:nvSpPr>
          <p:spPr>
            <a:xfrm>
              <a:off x="5687539" y="2688233"/>
              <a:ext cx="727969" cy="218099"/>
            </a:xfrm>
            <a:prstGeom prst="rect">
              <a:avLst/>
            </a:prstGeom>
            <a:solidFill>
              <a:srgbClr val="D2D1D6"/>
            </a:solidFill>
          </p:spPr>
          <p:txBody>
            <a:bodyPr wrap="square" rtlCol="0">
              <a:spAutoFit/>
            </a:bodyPr>
            <a:lstStyle/>
            <a:p>
              <a:pPr algn="ctr"/>
              <a:r>
                <a:rPr lang="zh-CN" altLang="en-US" sz="1100" b="1" dirty="0">
                  <a:solidFill>
                    <a:srgbClr val="374459"/>
                  </a:solidFill>
                  <a:cs typeface="+mn-ea"/>
                  <a:sym typeface="+mn-lt"/>
                </a:rPr>
                <a:t>调整</a:t>
              </a:r>
              <a:endParaRPr lang="zh-CN" altLang="en-US" sz="1100" b="1" dirty="0">
                <a:solidFill>
                  <a:srgbClr val="374459"/>
                </a:solidFill>
                <a:cs typeface="+mn-ea"/>
                <a:sym typeface="+mn-lt"/>
              </a:endParaRPr>
            </a:p>
          </p:txBody>
        </p:sp>
        <p:sp>
          <p:nvSpPr>
            <p:cNvPr id="25" name="文本框 24"/>
            <p:cNvSpPr txBox="1"/>
            <p:nvPr/>
          </p:nvSpPr>
          <p:spPr>
            <a:xfrm>
              <a:off x="7223584" y="2089212"/>
              <a:ext cx="1396633" cy="218099"/>
            </a:xfrm>
            <a:prstGeom prst="rect">
              <a:avLst/>
            </a:prstGeom>
            <a:solidFill>
              <a:srgbClr val="D2D1D6"/>
            </a:solidFill>
          </p:spPr>
          <p:txBody>
            <a:bodyPr wrap="square" rtlCol="0">
              <a:spAutoFit/>
            </a:bodyPr>
            <a:lstStyle/>
            <a:p>
              <a:pPr algn="ctr"/>
              <a:r>
                <a:rPr lang="zh-CN" altLang="en-US" sz="1100" b="1">
                  <a:solidFill>
                    <a:srgbClr val="374459"/>
                  </a:solidFill>
                  <a:cs typeface="+mn-ea"/>
                  <a:sym typeface="+mn-lt"/>
                </a:rPr>
                <a:t>初始评估</a:t>
              </a:r>
              <a:endParaRPr lang="zh-CN" altLang="en-US" sz="1100" b="1">
                <a:solidFill>
                  <a:srgbClr val="374459"/>
                </a:solidFill>
                <a:cs typeface="+mn-ea"/>
                <a:sym typeface="+mn-lt"/>
              </a:endParaRPr>
            </a:p>
          </p:txBody>
        </p:sp>
        <p:sp>
          <p:nvSpPr>
            <p:cNvPr id="26" name="文本框 25"/>
            <p:cNvSpPr txBox="1"/>
            <p:nvPr/>
          </p:nvSpPr>
          <p:spPr>
            <a:xfrm>
              <a:off x="7232461" y="3718467"/>
              <a:ext cx="1396633" cy="218099"/>
            </a:xfrm>
            <a:prstGeom prst="rect">
              <a:avLst/>
            </a:prstGeom>
            <a:solidFill>
              <a:srgbClr val="D2D1D6"/>
            </a:solidFill>
          </p:spPr>
          <p:txBody>
            <a:bodyPr wrap="square" rtlCol="0">
              <a:spAutoFit/>
            </a:bodyPr>
            <a:lstStyle/>
            <a:p>
              <a:pPr algn="ctr"/>
              <a:r>
                <a:rPr lang="zh-CN" altLang="en-US" sz="1100" b="1">
                  <a:solidFill>
                    <a:srgbClr val="374459"/>
                  </a:solidFill>
                  <a:cs typeface="+mn-ea"/>
                  <a:sym typeface="+mn-lt"/>
                </a:rPr>
                <a:t>初始管理</a:t>
              </a:r>
              <a:endParaRPr lang="zh-CN" altLang="en-US" sz="1100" b="1">
                <a:solidFill>
                  <a:srgbClr val="374459"/>
                </a:solidFill>
                <a:cs typeface="+mn-ea"/>
                <a:sym typeface="+mn-lt"/>
              </a:endParaRPr>
            </a:p>
          </p:txBody>
        </p:sp>
        <p:sp>
          <p:nvSpPr>
            <p:cNvPr id="27" name="文本框 26"/>
            <p:cNvSpPr txBox="1"/>
            <p:nvPr/>
          </p:nvSpPr>
          <p:spPr>
            <a:xfrm>
              <a:off x="2964247" y="3225932"/>
              <a:ext cx="2105856" cy="2516346"/>
            </a:xfrm>
            <a:prstGeom prst="rect">
              <a:avLst/>
            </a:prstGeom>
            <a:solidFill>
              <a:srgbClr val="FBEED6"/>
            </a:solidFill>
          </p:spPr>
          <p:txBody>
            <a:bodyPr wrap="square" rtlCol="0">
              <a:noAutofit/>
            </a:bodyPr>
            <a:lstStyle/>
            <a:p>
              <a:pPr marL="171450" indent="-171450" algn="just">
                <a:lnSpc>
                  <a:spcPct val="110000"/>
                </a:lnSpc>
                <a:spcBef>
                  <a:spcPts val="0"/>
                </a:spcBef>
                <a:spcAft>
                  <a:spcPts val="0"/>
                </a:spcAft>
                <a:buClr>
                  <a:srgbClr val="E8A900"/>
                </a:buClr>
                <a:buSzTx/>
                <a:buFont typeface="Arial" panose="020B0604020202020204" pitchFamily="34" charset="0"/>
                <a:buChar char="•"/>
              </a:pPr>
              <a:r>
                <a:rPr lang="zh-CN" altLang="zh-CN" sz="1100" dirty="0">
                  <a:effectLst/>
                  <a:cs typeface="+mn-ea"/>
                  <a:sym typeface="+mn-lt"/>
                </a:rPr>
                <a:t>症状（CAT或</a:t>
              </a:r>
              <a:r>
                <a:rPr lang="zh-CN" altLang="zh-CN" sz="1100" dirty="0">
                  <a:effectLst/>
                  <a:cs typeface="+mn-ea"/>
                  <a:sym typeface="+mn-lt"/>
                </a:rPr>
                <a:t>mMRC）</a:t>
              </a:r>
              <a:endParaRPr lang="zh-CN" altLang="zh-CN" sz="1100" dirty="0">
                <a:effectLst/>
                <a:cs typeface="+mn-ea"/>
                <a:sym typeface="+mn-lt"/>
              </a:endParaRPr>
            </a:p>
            <a:p>
              <a:pPr marL="171450" indent="-171450" algn="just">
                <a:lnSpc>
                  <a:spcPct val="110000"/>
                </a:lnSpc>
                <a:spcBef>
                  <a:spcPts val="0"/>
                </a:spcBef>
                <a:spcAft>
                  <a:spcPts val="0"/>
                </a:spcAft>
                <a:buClr>
                  <a:srgbClr val="E8A900"/>
                </a:buClr>
                <a:buFont typeface="Arial" panose="020B0604020202020204" pitchFamily="34" charset="0"/>
                <a:buChar char="•"/>
              </a:pPr>
              <a:r>
                <a:rPr lang="zh-CN" altLang="zh-CN" sz="1100" dirty="0">
                  <a:effectLst/>
                  <a:cs typeface="+mn-ea"/>
                  <a:sym typeface="+mn-lt"/>
                </a:rPr>
                <a:t>急性加重</a:t>
              </a:r>
              <a:endParaRPr lang="en-US" altLang="zh-CN" sz="1100" dirty="0">
                <a:cs typeface="+mn-ea"/>
                <a:sym typeface="+mn-lt"/>
              </a:endParaRPr>
            </a:p>
            <a:p>
              <a:pPr marL="171450" indent="-171450" algn="just">
                <a:lnSpc>
                  <a:spcPct val="110000"/>
                </a:lnSpc>
                <a:spcBef>
                  <a:spcPts val="0"/>
                </a:spcBef>
                <a:spcAft>
                  <a:spcPts val="0"/>
                </a:spcAft>
                <a:buClr>
                  <a:srgbClr val="E8A900"/>
                </a:buClr>
                <a:buFont typeface="Arial" panose="020B0604020202020204" pitchFamily="34" charset="0"/>
                <a:buChar char="•"/>
              </a:pPr>
              <a:r>
                <a:rPr lang="zh-CN" altLang="zh-CN" sz="1100" dirty="0">
                  <a:effectLst/>
                  <a:cs typeface="+mn-ea"/>
                  <a:sym typeface="+mn-lt"/>
                </a:rPr>
                <a:t>吸烟状态</a:t>
              </a:r>
              <a:endParaRPr lang="en-US" altLang="zh-CN" sz="1100" dirty="0">
                <a:cs typeface="+mn-ea"/>
                <a:sym typeface="+mn-lt"/>
              </a:endParaRPr>
            </a:p>
            <a:p>
              <a:pPr marL="171450" indent="-171450" algn="just">
                <a:lnSpc>
                  <a:spcPct val="110000"/>
                </a:lnSpc>
                <a:spcBef>
                  <a:spcPts val="0"/>
                </a:spcBef>
                <a:spcAft>
                  <a:spcPts val="0"/>
                </a:spcAft>
                <a:buClr>
                  <a:srgbClr val="E8A900"/>
                </a:buClr>
                <a:buFont typeface="Arial" panose="020B0604020202020204" pitchFamily="34" charset="0"/>
                <a:buChar char="•"/>
              </a:pPr>
              <a:r>
                <a:rPr lang="zh-CN" altLang="zh-CN" sz="1100" dirty="0">
                  <a:effectLst/>
                  <a:cs typeface="+mn-ea"/>
                  <a:sym typeface="+mn-lt"/>
                </a:rPr>
                <a:t>暴露于其他风险因素</a:t>
              </a:r>
              <a:endParaRPr lang="en-US" altLang="zh-CN" sz="1100" dirty="0">
                <a:cs typeface="+mn-ea"/>
                <a:sym typeface="+mn-lt"/>
              </a:endParaRPr>
            </a:p>
            <a:p>
              <a:pPr marL="171450" indent="-171450" algn="just">
                <a:lnSpc>
                  <a:spcPct val="110000"/>
                </a:lnSpc>
                <a:spcBef>
                  <a:spcPts val="0"/>
                </a:spcBef>
                <a:spcAft>
                  <a:spcPts val="0"/>
                </a:spcAft>
                <a:buClr>
                  <a:srgbClr val="E8A900"/>
                </a:buClr>
                <a:buFont typeface="Arial" panose="020B0604020202020204" pitchFamily="34" charset="0"/>
                <a:buChar char="•"/>
              </a:pPr>
              <a:r>
                <a:rPr lang="zh-CN" altLang="zh-CN" sz="1100" dirty="0">
                  <a:effectLst/>
                  <a:cs typeface="+mn-ea"/>
                  <a:sym typeface="+mn-lt"/>
                </a:rPr>
                <a:t>吸入装置</a:t>
              </a:r>
              <a:r>
                <a:rPr lang="zh-CN" altLang="en-US" sz="1100" dirty="0">
                  <a:effectLst/>
                  <a:cs typeface="+mn-ea"/>
                  <a:sym typeface="+mn-lt"/>
                </a:rPr>
                <a:t>操作</a:t>
              </a:r>
              <a:r>
                <a:rPr lang="zh-CN" altLang="zh-CN" sz="1100" dirty="0">
                  <a:effectLst/>
                  <a:cs typeface="+mn-ea"/>
                  <a:sym typeface="+mn-lt"/>
                </a:rPr>
                <a:t>技术和依从性</a:t>
              </a:r>
              <a:endParaRPr lang="en-US" altLang="zh-CN" sz="1100" dirty="0">
                <a:cs typeface="+mn-ea"/>
                <a:sym typeface="+mn-lt"/>
              </a:endParaRPr>
            </a:p>
            <a:p>
              <a:pPr marL="171450" indent="-171450" algn="just">
                <a:lnSpc>
                  <a:spcPct val="110000"/>
                </a:lnSpc>
                <a:spcBef>
                  <a:spcPts val="0"/>
                </a:spcBef>
                <a:spcAft>
                  <a:spcPts val="0"/>
                </a:spcAft>
                <a:buClr>
                  <a:srgbClr val="E8A900"/>
                </a:buClr>
                <a:buFont typeface="Arial" panose="020B0604020202020204" pitchFamily="34" charset="0"/>
                <a:buChar char="•"/>
              </a:pPr>
              <a:r>
                <a:rPr lang="zh-CN" altLang="zh-CN" sz="1100" dirty="0">
                  <a:effectLst/>
                  <a:cs typeface="+mn-ea"/>
                  <a:sym typeface="+mn-lt"/>
                </a:rPr>
                <a:t>体力活动和运动</a:t>
              </a:r>
              <a:endParaRPr lang="en-US" altLang="zh-CN" sz="1100" dirty="0">
                <a:cs typeface="+mn-ea"/>
                <a:sym typeface="+mn-lt"/>
              </a:endParaRPr>
            </a:p>
            <a:p>
              <a:pPr marL="171450" indent="-171450" algn="just">
                <a:lnSpc>
                  <a:spcPct val="110000"/>
                </a:lnSpc>
                <a:spcBef>
                  <a:spcPts val="0"/>
                </a:spcBef>
                <a:spcAft>
                  <a:spcPts val="0"/>
                </a:spcAft>
                <a:buClr>
                  <a:srgbClr val="E8A900"/>
                </a:buClr>
                <a:buFont typeface="Arial" panose="020B0604020202020204" pitchFamily="34" charset="0"/>
                <a:buChar char="•"/>
              </a:pPr>
              <a:r>
                <a:rPr lang="zh-CN" altLang="zh-CN" sz="1100" dirty="0">
                  <a:effectLst/>
                  <a:cs typeface="+mn-ea"/>
                  <a:sym typeface="+mn-lt"/>
                </a:rPr>
                <a:t>肺康复治疗需求</a:t>
              </a:r>
              <a:endParaRPr lang="en-US" altLang="zh-CN" sz="1100" dirty="0">
                <a:cs typeface="+mn-ea"/>
                <a:sym typeface="+mn-lt"/>
              </a:endParaRPr>
            </a:p>
            <a:p>
              <a:pPr marL="171450" indent="-171450" algn="just">
                <a:lnSpc>
                  <a:spcPct val="110000"/>
                </a:lnSpc>
                <a:spcBef>
                  <a:spcPts val="0"/>
                </a:spcBef>
                <a:spcAft>
                  <a:spcPts val="0"/>
                </a:spcAft>
                <a:buClr>
                  <a:srgbClr val="E8A900"/>
                </a:buClr>
                <a:buFont typeface="Arial" panose="020B0604020202020204" pitchFamily="34" charset="0"/>
                <a:buChar char="•"/>
              </a:pPr>
              <a:r>
                <a:rPr lang="zh-CN" altLang="zh-CN" sz="1100" dirty="0">
                  <a:effectLst/>
                  <a:cs typeface="+mn-ea"/>
                  <a:sym typeface="+mn-lt"/>
                </a:rPr>
                <a:t>自我管理技能</a:t>
              </a:r>
              <a:endParaRPr lang="zh-CN" altLang="zh-CN" sz="1100" dirty="0">
                <a:effectLst/>
                <a:cs typeface="+mn-ea"/>
                <a:sym typeface="+mn-lt"/>
              </a:endParaRPr>
            </a:p>
            <a:p>
              <a:pPr lvl="0" algn="just">
                <a:lnSpc>
                  <a:spcPct val="110000"/>
                </a:lnSpc>
                <a:spcBef>
                  <a:spcPts val="0"/>
                </a:spcBef>
                <a:spcAft>
                  <a:spcPts val="0"/>
                </a:spcAft>
              </a:pPr>
              <a:r>
                <a:rPr lang="en-US" altLang="zh-CN" sz="1100" dirty="0">
                  <a:effectLst/>
                  <a:cs typeface="+mn-ea"/>
                  <a:sym typeface="+mn-lt"/>
                </a:rPr>
                <a:t>     </a:t>
              </a:r>
              <a:r>
                <a:rPr lang="en-US" altLang="zh-CN" sz="1100" dirty="0">
                  <a:solidFill>
                    <a:srgbClr val="E8A900"/>
                  </a:solidFill>
                  <a:effectLst/>
                  <a:cs typeface="+mn-ea"/>
                  <a:sym typeface="+mn-lt"/>
                </a:rPr>
                <a:t>• </a:t>
              </a:r>
              <a:r>
                <a:rPr lang="zh-CN" altLang="zh-CN" sz="1100" dirty="0">
                  <a:effectLst/>
                  <a:cs typeface="+mn-ea"/>
                  <a:sym typeface="+mn-lt"/>
                </a:rPr>
                <a:t>呼吸急促</a:t>
              </a:r>
              <a:endParaRPr lang="zh-CN" altLang="zh-CN" sz="1100" dirty="0">
                <a:effectLst/>
                <a:cs typeface="+mn-ea"/>
                <a:sym typeface="+mn-lt"/>
              </a:endParaRPr>
            </a:p>
            <a:p>
              <a:pPr lvl="0" algn="just">
                <a:lnSpc>
                  <a:spcPct val="110000"/>
                </a:lnSpc>
                <a:spcBef>
                  <a:spcPts val="0"/>
                </a:spcBef>
                <a:spcAft>
                  <a:spcPts val="0"/>
                </a:spcAft>
              </a:pPr>
              <a:r>
                <a:rPr lang="en-US" altLang="zh-CN" sz="1100" dirty="0">
                  <a:effectLst/>
                  <a:cs typeface="+mn-ea"/>
                  <a:sym typeface="+mn-lt"/>
                </a:rPr>
                <a:t>     </a:t>
              </a:r>
              <a:r>
                <a:rPr lang="en-US" altLang="zh-CN" sz="1100" dirty="0">
                  <a:solidFill>
                    <a:srgbClr val="E8A900"/>
                  </a:solidFill>
                  <a:effectLst/>
                  <a:cs typeface="+mn-ea"/>
                  <a:sym typeface="+mn-lt"/>
                </a:rPr>
                <a:t>• </a:t>
              </a:r>
              <a:r>
                <a:rPr lang="zh-CN" altLang="zh-CN" sz="1100" dirty="0">
                  <a:effectLst/>
                  <a:cs typeface="+mn-ea"/>
                  <a:sym typeface="+mn-lt"/>
                </a:rPr>
                <a:t>书面行动计划</a:t>
              </a:r>
              <a:endParaRPr lang="en-US" altLang="zh-CN" sz="1100" dirty="0">
                <a:cs typeface="+mn-ea"/>
                <a:sym typeface="+mn-lt"/>
              </a:endParaRPr>
            </a:p>
            <a:p>
              <a:pPr marL="171450" lvl="0" indent="-171450" algn="just">
                <a:lnSpc>
                  <a:spcPct val="110000"/>
                </a:lnSpc>
                <a:spcBef>
                  <a:spcPts val="0"/>
                </a:spcBef>
                <a:spcAft>
                  <a:spcPts val="0"/>
                </a:spcAft>
                <a:buClr>
                  <a:srgbClr val="FFC000"/>
                </a:buClr>
                <a:buSzPct val="120000"/>
                <a:buFont typeface="Arial" panose="020B0604020202020204" pitchFamily="34" charset="0"/>
                <a:buChar char="•"/>
              </a:pPr>
              <a:r>
                <a:rPr lang="zh-CN" altLang="en-US" sz="1100" dirty="0">
                  <a:cs typeface="+mn-ea"/>
                  <a:sym typeface="+mn-lt"/>
                </a:rPr>
                <a:t>氧疗</a:t>
              </a:r>
              <a:r>
                <a:rPr lang="zh-CN" altLang="zh-CN" sz="1100" dirty="0">
                  <a:effectLst/>
                  <a:cs typeface="+mn-ea"/>
                  <a:sym typeface="+mn-lt"/>
                </a:rPr>
                <a:t>、</a:t>
              </a:r>
              <a:r>
                <a:rPr lang="en-US" altLang="zh-CN" sz="1100" dirty="0">
                  <a:effectLst/>
                  <a:cs typeface="+mn-ea"/>
                  <a:sym typeface="+mn-lt"/>
                </a:rPr>
                <a:t>NIV</a:t>
              </a:r>
              <a:r>
                <a:rPr lang="zh-CN" altLang="zh-CN" sz="1100" dirty="0">
                  <a:effectLst/>
                  <a:cs typeface="+mn-ea"/>
                  <a:sym typeface="+mn-lt"/>
                </a:rPr>
                <a:t>、肺减容疗法、姑息治疗的需求</a:t>
              </a:r>
              <a:endParaRPr lang="en-US" altLang="zh-CN" sz="1100" dirty="0">
                <a:cs typeface="+mn-ea"/>
                <a:sym typeface="+mn-lt"/>
              </a:endParaRPr>
            </a:p>
            <a:p>
              <a:pPr marL="171450" lvl="0" indent="-171450" algn="just">
                <a:lnSpc>
                  <a:spcPct val="110000"/>
                </a:lnSpc>
                <a:spcBef>
                  <a:spcPts val="0"/>
                </a:spcBef>
                <a:spcAft>
                  <a:spcPts val="0"/>
                </a:spcAft>
                <a:buClr>
                  <a:srgbClr val="FFC000"/>
                </a:buClr>
                <a:buSzPct val="120000"/>
                <a:buFont typeface="Arial" panose="020B0604020202020204" pitchFamily="34" charset="0"/>
                <a:buChar char="•"/>
              </a:pPr>
              <a:r>
                <a:rPr lang="zh-CN" altLang="zh-CN" sz="1100" dirty="0">
                  <a:effectLst/>
                  <a:cs typeface="+mn-ea"/>
                  <a:sym typeface="+mn-lt"/>
                </a:rPr>
                <a:t>疫苗接种</a:t>
              </a:r>
              <a:endParaRPr lang="en-US" altLang="zh-CN" sz="1100" dirty="0">
                <a:cs typeface="+mn-ea"/>
                <a:sym typeface="+mn-lt"/>
              </a:endParaRPr>
            </a:p>
            <a:p>
              <a:pPr marL="171450" lvl="0" indent="-171450" algn="just">
                <a:lnSpc>
                  <a:spcPct val="110000"/>
                </a:lnSpc>
                <a:spcBef>
                  <a:spcPts val="0"/>
                </a:spcBef>
                <a:spcAft>
                  <a:spcPts val="0"/>
                </a:spcAft>
                <a:buClr>
                  <a:srgbClr val="FFC000"/>
                </a:buClr>
                <a:buSzPct val="120000"/>
                <a:buFont typeface="Arial" panose="020B0604020202020204" pitchFamily="34" charset="0"/>
                <a:buChar char="•"/>
              </a:pPr>
              <a:r>
                <a:rPr lang="zh-CN" altLang="zh-CN" sz="1100" dirty="0">
                  <a:effectLst/>
                  <a:cs typeface="+mn-ea"/>
                  <a:sym typeface="+mn-lt"/>
                </a:rPr>
                <a:t>合并症管理</a:t>
              </a:r>
              <a:endParaRPr lang="en-US" altLang="zh-CN" sz="1100" dirty="0">
                <a:cs typeface="+mn-ea"/>
                <a:sym typeface="+mn-lt"/>
              </a:endParaRPr>
            </a:p>
            <a:p>
              <a:pPr marL="171450" lvl="0" indent="-171450" algn="just">
                <a:lnSpc>
                  <a:spcPct val="110000"/>
                </a:lnSpc>
                <a:spcBef>
                  <a:spcPts val="0"/>
                </a:spcBef>
                <a:spcAft>
                  <a:spcPts val="0"/>
                </a:spcAft>
                <a:buClr>
                  <a:srgbClr val="FFC000"/>
                </a:buClr>
                <a:buSzPct val="120000"/>
                <a:buFont typeface="Arial" panose="020B0604020202020204" pitchFamily="34" charset="0"/>
                <a:buChar char="•"/>
              </a:pPr>
              <a:r>
                <a:rPr lang="zh-CN" altLang="en-US" sz="1100" dirty="0">
                  <a:effectLst/>
                  <a:cs typeface="+mn-ea"/>
                  <a:sym typeface="+mn-lt"/>
                </a:rPr>
                <a:t>肺量计检查</a:t>
              </a:r>
              <a:r>
                <a:rPr lang="zh-CN" altLang="zh-CN" sz="1100" dirty="0">
                  <a:effectLst/>
                  <a:cs typeface="+mn-ea"/>
                  <a:sym typeface="+mn-lt"/>
                </a:rPr>
                <a:t>（至少每年一次）</a:t>
              </a:r>
              <a:endParaRPr lang="en-US" altLang="zh-CN" sz="1100" dirty="0">
                <a:effectLst/>
                <a:cs typeface="+mn-ea"/>
                <a:sym typeface="+mn-lt"/>
              </a:endParaRPr>
            </a:p>
          </p:txBody>
        </p:sp>
        <p:sp>
          <p:nvSpPr>
            <p:cNvPr id="28" name="文本框 27"/>
            <p:cNvSpPr txBox="1"/>
            <p:nvPr/>
          </p:nvSpPr>
          <p:spPr>
            <a:xfrm>
              <a:off x="4253908" y="1889351"/>
              <a:ext cx="1935032" cy="529822"/>
            </a:xfrm>
            <a:prstGeom prst="rect">
              <a:avLst/>
            </a:prstGeom>
            <a:solidFill>
              <a:srgbClr val="FBEED6"/>
            </a:solidFill>
          </p:spPr>
          <p:txBody>
            <a:bodyPr wrap="square" rtlCol="0">
              <a:spAutoFit/>
            </a:bodyPr>
            <a:lstStyle/>
            <a:p>
              <a:pPr marL="171450" indent="-171450" algn="just">
                <a:lnSpc>
                  <a:spcPct val="80000"/>
                </a:lnSpc>
                <a:buClr>
                  <a:srgbClr val="E8A900"/>
                </a:buClr>
                <a:buFont typeface="Arial" panose="020B0604020202020204" pitchFamily="34" charset="0"/>
                <a:buChar char="•"/>
              </a:pPr>
              <a:r>
                <a:rPr lang="zh-CN" altLang="en-US" sz="1100" dirty="0">
                  <a:effectLst/>
                  <a:cs typeface="+mn-ea"/>
                  <a:sym typeface="+mn-lt"/>
                </a:rPr>
                <a:t>症状</a:t>
              </a:r>
              <a:endParaRPr lang="zh-CN" altLang="en-US" sz="1100" dirty="0">
                <a:effectLst/>
                <a:cs typeface="+mn-ea"/>
                <a:sym typeface="+mn-lt"/>
              </a:endParaRPr>
            </a:p>
            <a:p>
              <a:pPr marL="171450" indent="-171450" algn="just">
                <a:lnSpc>
                  <a:spcPct val="80000"/>
                </a:lnSpc>
                <a:buClr>
                  <a:srgbClr val="E8A900"/>
                </a:buClr>
                <a:buFont typeface="Arial" panose="020B0604020202020204" pitchFamily="34" charset="0"/>
                <a:buChar char="•"/>
              </a:pPr>
              <a:r>
                <a:rPr lang="zh-CN" altLang="en-US" sz="1100" dirty="0">
                  <a:effectLst/>
                  <a:cs typeface="+mn-ea"/>
                  <a:sym typeface="+mn-lt"/>
                </a:rPr>
                <a:t>风险因素</a:t>
              </a:r>
              <a:endParaRPr lang="zh-CN" altLang="en-US" sz="1100" dirty="0">
                <a:effectLst/>
                <a:cs typeface="+mn-ea"/>
                <a:sym typeface="+mn-lt"/>
              </a:endParaRPr>
            </a:p>
            <a:p>
              <a:pPr marL="171450" indent="-171450" algn="just">
                <a:lnSpc>
                  <a:spcPct val="80000"/>
                </a:lnSpc>
                <a:buClr>
                  <a:srgbClr val="E8A900"/>
                </a:buClr>
                <a:buFont typeface="Arial" panose="020B0604020202020204" pitchFamily="34" charset="0"/>
                <a:buChar char="•"/>
              </a:pPr>
              <a:r>
                <a:rPr lang="zh-CN" altLang="en-US" sz="1100" dirty="0">
                  <a:effectLst/>
                  <a:cs typeface="+mn-ea"/>
                  <a:sym typeface="+mn-lt"/>
                </a:rPr>
                <a:t>肺</a:t>
              </a:r>
              <a:r>
                <a:rPr lang="zh-CN" altLang="en-US" sz="1100" dirty="0">
                  <a:cs typeface="+mn-ea"/>
                  <a:sym typeface="+mn-lt"/>
                </a:rPr>
                <a:t>量计检查</a:t>
              </a:r>
              <a:r>
                <a:rPr lang="zh-CN" altLang="en-US" sz="1100" dirty="0">
                  <a:effectLst/>
                  <a:cs typeface="+mn-ea"/>
                  <a:sym typeface="+mn-lt"/>
                </a:rPr>
                <a:t>（如果为临界值，则重复测定）</a:t>
              </a:r>
              <a:endParaRPr lang="zh-CN" altLang="en-US" sz="1100" dirty="0">
                <a:effectLst/>
                <a:cs typeface="+mn-ea"/>
                <a:sym typeface="+mn-lt"/>
              </a:endParaRPr>
            </a:p>
          </p:txBody>
        </p:sp>
        <p:sp>
          <p:nvSpPr>
            <p:cNvPr id="31" name="文本框 30"/>
            <p:cNvSpPr txBox="1"/>
            <p:nvPr/>
          </p:nvSpPr>
          <p:spPr>
            <a:xfrm>
              <a:off x="6914011" y="2381325"/>
              <a:ext cx="1492663" cy="1089834"/>
            </a:xfrm>
            <a:prstGeom prst="rect">
              <a:avLst/>
            </a:prstGeom>
            <a:solidFill>
              <a:srgbClr val="FBEED6"/>
            </a:solidFill>
          </p:spPr>
          <p:txBody>
            <a:bodyPr wrap="square" rtlCol="0">
              <a:noAutofit/>
            </a:bodyPr>
            <a:lstStyle/>
            <a:p>
              <a:pPr marL="171450" indent="-171450" algn="just">
                <a:buClr>
                  <a:srgbClr val="E8A900"/>
                </a:buClr>
                <a:buFont typeface="Arial" panose="020B0604020202020204" pitchFamily="34" charset="0"/>
                <a:buChar char="•"/>
              </a:pPr>
              <a:r>
                <a:rPr lang="en-US" altLang="zh-CN" sz="1040">
                  <a:effectLst/>
                  <a:cs typeface="+mn-ea"/>
                  <a:sym typeface="+mn-lt"/>
                </a:rPr>
                <a:t>FEV</a:t>
              </a:r>
              <a:r>
                <a:rPr lang="en-US" altLang="zh-CN" sz="1040" baseline="-25000">
                  <a:effectLst/>
                  <a:cs typeface="+mn-ea"/>
                  <a:sym typeface="+mn-lt"/>
                </a:rPr>
                <a:t>1</a:t>
              </a:r>
              <a:r>
                <a:rPr lang="en-US" altLang="zh-CN" sz="1040">
                  <a:effectLst/>
                  <a:cs typeface="+mn-ea"/>
                  <a:sym typeface="+mn-lt"/>
                </a:rPr>
                <a:t> - GOLD 1-4</a:t>
              </a:r>
              <a:endParaRPr lang="en-US" altLang="zh-CN" sz="1040">
                <a:effectLst/>
                <a:cs typeface="+mn-ea"/>
                <a:sym typeface="+mn-lt"/>
              </a:endParaRPr>
            </a:p>
            <a:p>
              <a:pPr marL="171450" indent="-171450" algn="just">
                <a:buClr>
                  <a:srgbClr val="E8A900"/>
                </a:buClr>
                <a:buFont typeface="Arial" panose="020B0604020202020204" pitchFamily="34" charset="0"/>
                <a:buChar char="•"/>
              </a:pPr>
              <a:r>
                <a:rPr lang="zh-CN" altLang="en-US" sz="1040">
                  <a:effectLst/>
                  <a:cs typeface="+mn-ea"/>
                  <a:sym typeface="+mn-lt"/>
                </a:rPr>
                <a:t>症状（</a:t>
              </a:r>
              <a:r>
                <a:rPr lang="en-US" altLang="zh-CN" sz="1040">
                  <a:effectLst/>
                  <a:cs typeface="+mn-ea"/>
                  <a:sym typeface="+mn-lt"/>
                </a:rPr>
                <a:t>CAT</a:t>
              </a:r>
              <a:r>
                <a:rPr lang="zh-CN" altLang="en-US" sz="1040">
                  <a:effectLst/>
                  <a:cs typeface="+mn-ea"/>
                  <a:sym typeface="+mn-lt"/>
                </a:rPr>
                <a:t>或</a:t>
              </a:r>
              <a:r>
                <a:rPr lang="en-US" altLang="zh-CN" sz="1040">
                  <a:effectLst/>
                  <a:cs typeface="+mn-ea"/>
                  <a:sym typeface="+mn-lt"/>
                </a:rPr>
                <a:t>mMRC</a:t>
              </a:r>
              <a:r>
                <a:rPr lang="zh-CN" altLang="en-US" sz="1040">
                  <a:effectLst/>
                  <a:cs typeface="+mn-ea"/>
                  <a:sym typeface="+mn-lt"/>
                </a:rPr>
                <a:t>）</a:t>
              </a:r>
              <a:endParaRPr lang="zh-CN" altLang="en-US" sz="1040">
                <a:effectLst/>
                <a:cs typeface="+mn-ea"/>
                <a:sym typeface="+mn-lt"/>
              </a:endParaRPr>
            </a:p>
            <a:p>
              <a:pPr marL="171450" indent="-171450" algn="just">
                <a:buClr>
                  <a:srgbClr val="E8A900"/>
                </a:buClr>
                <a:buFont typeface="Arial" panose="020B0604020202020204" pitchFamily="34" charset="0"/>
                <a:buChar char="•"/>
              </a:pPr>
              <a:r>
                <a:rPr lang="zh-CN" altLang="en-US" sz="1040">
                  <a:effectLst/>
                  <a:cs typeface="+mn-ea"/>
                  <a:sym typeface="+mn-lt"/>
                </a:rPr>
                <a:t>急性加重史</a:t>
              </a:r>
              <a:endParaRPr lang="zh-CN" altLang="en-US" sz="1040">
                <a:effectLst/>
                <a:cs typeface="+mn-ea"/>
                <a:sym typeface="+mn-lt"/>
              </a:endParaRPr>
            </a:p>
            <a:p>
              <a:pPr marL="171450" indent="-171450" algn="just">
                <a:buClr>
                  <a:srgbClr val="E8A900"/>
                </a:buClr>
                <a:buFont typeface="Arial" panose="020B0604020202020204" pitchFamily="34" charset="0"/>
                <a:buChar char="•"/>
              </a:pPr>
              <a:r>
                <a:rPr lang="zh-CN" altLang="en-US" sz="1040">
                  <a:effectLst/>
                  <a:cs typeface="+mn-ea"/>
                  <a:sym typeface="+mn-lt"/>
                </a:rPr>
                <a:t>吸烟状态</a:t>
              </a:r>
              <a:endParaRPr lang="zh-CN" altLang="en-US" sz="1040">
                <a:effectLst/>
                <a:cs typeface="+mn-ea"/>
                <a:sym typeface="+mn-lt"/>
              </a:endParaRPr>
            </a:p>
            <a:p>
              <a:pPr marL="171450" indent="-171450" algn="just">
                <a:buClr>
                  <a:srgbClr val="E8A900"/>
                </a:buClr>
                <a:buFont typeface="Arial" panose="020B0604020202020204" pitchFamily="34" charset="0"/>
                <a:buChar char="•"/>
              </a:pPr>
              <a:r>
                <a:rPr lang="zh-CN" altLang="en-US" sz="1040">
                  <a:effectLst/>
                  <a:cs typeface="+mn-ea"/>
                  <a:sym typeface="+mn-lt"/>
                </a:rPr>
                <a:t>血液嗜酸性粒细胞计数</a:t>
              </a:r>
              <a:endParaRPr lang="zh-CN" altLang="en-US" sz="1040">
                <a:effectLst/>
                <a:cs typeface="+mn-ea"/>
                <a:sym typeface="+mn-lt"/>
              </a:endParaRPr>
            </a:p>
            <a:p>
              <a:pPr marL="171450" indent="-171450" algn="just">
                <a:buClr>
                  <a:srgbClr val="E8A900"/>
                </a:buClr>
                <a:buFont typeface="Arial" panose="020B0604020202020204" pitchFamily="34" charset="0"/>
                <a:buChar char="•"/>
              </a:pPr>
              <a:r>
                <a:rPr lang="en-US" altLang="zh-CN" sz="1040">
                  <a:effectLst/>
                  <a:cs typeface="+mn-ea"/>
                  <a:sym typeface="+mn-lt"/>
                </a:rPr>
                <a:t>α1-</a:t>
              </a:r>
              <a:r>
                <a:rPr lang="zh-CN" altLang="en-US" sz="1040">
                  <a:effectLst/>
                  <a:cs typeface="+mn-ea"/>
                  <a:sym typeface="+mn-lt"/>
                </a:rPr>
                <a:t>抗胰蛋白酶</a:t>
              </a:r>
              <a:endParaRPr lang="zh-CN" altLang="en-US" sz="1040">
                <a:effectLst/>
                <a:cs typeface="+mn-ea"/>
                <a:sym typeface="+mn-lt"/>
              </a:endParaRPr>
            </a:p>
            <a:p>
              <a:pPr marL="171450" indent="-171450" algn="just">
                <a:buClr>
                  <a:srgbClr val="E8A900"/>
                </a:buClr>
                <a:buFont typeface="Arial" panose="020B0604020202020204" pitchFamily="34" charset="0"/>
                <a:buChar char="•"/>
              </a:pPr>
              <a:r>
                <a:rPr lang="zh-CN" altLang="en-US" sz="1040">
                  <a:effectLst/>
                  <a:cs typeface="+mn-ea"/>
                  <a:sym typeface="+mn-lt"/>
                </a:rPr>
                <a:t>合并症</a:t>
              </a:r>
              <a:endParaRPr lang="zh-CN" altLang="en-US" sz="1040">
                <a:effectLst/>
                <a:cs typeface="+mn-ea"/>
                <a:sym typeface="+mn-lt"/>
              </a:endParaRPr>
            </a:p>
          </p:txBody>
        </p:sp>
        <p:sp>
          <p:nvSpPr>
            <p:cNvPr id="32" name="文本框 31"/>
            <p:cNvSpPr txBox="1"/>
            <p:nvPr/>
          </p:nvSpPr>
          <p:spPr>
            <a:xfrm>
              <a:off x="5321766" y="3057011"/>
              <a:ext cx="1344912" cy="429876"/>
            </a:xfrm>
            <a:prstGeom prst="rect">
              <a:avLst/>
            </a:prstGeom>
            <a:solidFill>
              <a:srgbClr val="FBEED6"/>
            </a:solidFill>
          </p:spPr>
          <p:txBody>
            <a:bodyPr wrap="square" rtlCol="0">
              <a:noAutofit/>
            </a:bodyPr>
            <a:lstStyle/>
            <a:p>
              <a:pPr marL="171450" indent="-171450" algn="just">
                <a:buClr>
                  <a:srgbClr val="E8A900"/>
                </a:buClr>
                <a:buFont typeface="Arial" panose="020B0604020202020204" pitchFamily="34" charset="0"/>
                <a:buChar char="•"/>
              </a:pPr>
              <a:r>
                <a:rPr lang="zh-CN" altLang="en-US" sz="1100" dirty="0">
                  <a:effectLst/>
                  <a:cs typeface="+mn-ea"/>
                  <a:sym typeface="+mn-lt"/>
                </a:rPr>
                <a:t>药物治疗</a:t>
              </a:r>
              <a:endParaRPr lang="zh-CN" altLang="en-US" sz="1100" dirty="0">
                <a:effectLst/>
                <a:cs typeface="+mn-ea"/>
                <a:sym typeface="+mn-lt"/>
              </a:endParaRPr>
            </a:p>
            <a:p>
              <a:pPr marL="171450" indent="-171450" algn="just">
                <a:buClr>
                  <a:srgbClr val="E8A900"/>
                </a:buClr>
                <a:buFont typeface="Arial" panose="020B0604020202020204" pitchFamily="34" charset="0"/>
                <a:buChar char="•"/>
              </a:pPr>
              <a:r>
                <a:rPr lang="zh-CN" altLang="en-US" sz="1100" dirty="0">
                  <a:effectLst/>
                  <a:cs typeface="+mn-ea"/>
                  <a:sym typeface="+mn-lt"/>
                </a:rPr>
                <a:t>非药物治疗</a:t>
              </a:r>
              <a:endParaRPr lang="zh-CN" altLang="en-US" sz="1100" dirty="0">
                <a:effectLst/>
                <a:cs typeface="+mn-ea"/>
                <a:sym typeface="+mn-lt"/>
              </a:endParaRPr>
            </a:p>
          </p:txBody>
        </p:sp>
        <p:sp>
          <p:nvSpPr>
            <p:cNvPr id="33" name="文本框 32"/>
            <p:cNvSpPr txBox="1"/>
            <p:nvPr/>
          </p:nvSpPr>
          <p:spPr>
            <a:xfrm>
              <a:off x="7041845" y="4011083"/>
              <a:ext cx="1732534" cy="1634148"/>
            </a:xfrm>
            <a:prstGeom prst="rect">
              <a:avLst/>
            </a:prstGeom>
            <a:solidFill>
              <a:srgbClr val="FBEED6"/>
            </a:solidFill>
          </p:spPr>
          <p:txBody>
            <a:bodyPr wrap="square" rtlCol="0">
              <a:spAutoFit/>
            </a:bodyPr>
            <a:lstStyle/>
            <a:p>
              <a:pPr marL="171450" indent="-171450" algn="just">
                <a:lnSpc>
                  <a:spcPct val="110000"/>
                </a:lnSpc>
                <a:spcBef>
                  <a:spcPts val="0"/>
                </a:spcBef>
                <a:spcAft>
                  <a:spcPts val="0"/>
                </a:spcAft>
                <a:buClr>
                  <a:srgbClr val="E8A900"/>
                </a:buClr>
                <a:buFont typeface="Arial" panose="020B0604020202020204" pitchFamily="34" charset="0"/>
                <a:buChar char="•"/>
              </a:pPr>
              <a:r>
                <a:rPr lang="zh-CN" altLang="en-US" sz="1100" dirty="0">
                  <a:effectLst/>
                  <a:cs typeface="+mn-ea"/>
                  <a:sym typeface="+mn-lt"/>
                </a:rPr>
                <a:t>戒烟</a:t>
              </a:r>
              <a:endParaRPr lang="zh-CN" altLang="en-US" sz="1100" dirty="0">
                <a:effectLst/>
                <a:cs typeface="+mn-ea"/>
                <a:sym typeface="+mn-lt"/>
              </a:endParaRPr>
            </a:p>
            <a:p>
              <a:pPr marL="171450" indent="-171450" algn="just">
                <a:lnSpc>
                  <a:spcPct val="110000"/>
                </a:lnSpc>
                <a:spcBef>
                  <a:spcPts val="0"/>
                </a:spcBef>
                <a:spcAft>
                  <a:spcPts val="0"/>
                </a:spcAft>
                <a:buClr>
                  <a:srgbClr val="E8A900"/>
                </a:buClr>
                <a:buFont typeface="Arial" panose="020B0604020202020204" pitchFamily="34" charset="0"/>
                <a:buChar char="•"/>
              </a:pPr>
              <a:r>
                <a:rPr lang="zh-CN" altLang="en-US" sz="1100" dirty="0">
                  <a:effectLst/>
                  <a:cs typeface="+mn-ea"/>
                  <a:sym typeface="+mn-lt"/>
                </a:rPr>
                <a:t>疫苗接种</a:t>
              </a:r>
              <a:endParaRPr lang="zh-CN" altLang="en-US" sz="1100" dirty="0">
                <a:effectLst/>
                <a:cs typeface="+mn-ea"/>
                <a:sym typeface="+mn-lt"/>
              </a:endParaRPr>
            </a:p>
            <a:p>
              <a:pPr marL="171450" indent="-171450" algn="just">
                <a:lnSpc>
                  <a:spcPct val="110000"/>
                </a:lnSpc>
                <a:spcBef>
                  <a:spcPts val="0"/>
                </a:spcBef>
                <a:spcAft>
                  <a:spcPts val="0"/>
                </a:spcAft>
                <a:buClr>
                  <a:srgbClr val="E8A900"/>
                </a:buClr>
                <a:buFont typeface="Arial" panose="020B0604020202020204" pitchFamily="34" charset="0"/>
                <a:buChar char="•"/>
              </a:pPr>
              <a:r>
                <a:rPr lang="zh-CN" altLang="en-US" sz="1100" dirty="0">
                  <a:effectLst/>
                  <a:cs typeface="+mn-ea"/>
                  <a:sym typeface="+mn-lt"/>
                </a:rPr>
                <a:t>积极的生活方式和锻炼</a:t>
              </a:r>
              <a:endParaRPr lang="zh-CN" altLang="en-US" sz="1100" dirty="0">
                <a:effectLst/>
                <a:cs typeface="+mn-ea"/>
                <a:sym typeface="+mn-lt"/>
              </a:endParaRPr>
            </a:p>
            <a:p>
              <a:pPr marL="171450" indent="-171450" algn="just">
                <a:lnSpc>
                  <a:spcPct val="110000"/>
                </a:lnSpc>
                <a:spcBef>
                  <a:spcPts val="0"/>
                </a:spcBef>
                <a:spcAft>
                  <a:spcPts val="0"/>
                </a:spcAft>
                <a:buClr>
                  <a:srgbClr val="E8A900"/>
                </a:buClr>
                <a:buFont typeface="Arial" panose="020B0604020202020204" pitchFamily="34" charset="0"/>
                <a:buChar char="•"/>
              </a:pPr>
              <a:r>
                <a:rPr lang="zh-CN" altLang="en-US" sz="1100" dirty="0">
                  <a:effectLst/>
                  <a:cs typeface="+mn-ea"/>
                  <a:sym typeface="+mn-lt"/>
                </a:rPr>
                <a:t>初始药物治疗</a:t>
              </a:r>
              <a:endParaRPr lang="zh-CN" altLang="en-US" sz="1100" dirty="0">
                <a:effectLst/>
                <a:cs typeface="+mn-ea"/>
                <a:sym typeface="+mn-lt"/>
              </a:endParaRPr>
            </a:p>
            <a:p>
              <a:pPr marL="171450" indent="-171450" algn="just">
                <a:lnSpc>
                  <a:spcPct val="110000"/>
                </a:lnSpc>
                <a:spcBef>
                  <a:spcPts val="0"/>
                </a:spcBef>
                <a:spcAft>
                  <a:spcPts val="0"/>
                </a:spcAft>
                <a:buClr>
                  <a:srgbClr val="E8A900"/>
                </a:buClr>
                <a:buFont typeface="Arial" panose="020B0604020202020204" pitchFamily="34" charset="0"/>
                <a:buChar char="•"/>
              </a:pPr>
              <a:r>
                <a:rPr lang="zh-CN" altLang="en-US" sz="1100" dirty="0">
                  <a:effectLst/>
                  <a:cs typeface="+mn-ea"/>
                  <a:sym typeface="+mn-lt"/>
                </a:rPr>
                <a:t>自我管理教育</a:t>
              </a:r>
              <a:endParaRPr lang="zh-CN" altLang="en-US" sz="1100" dirty="0">
                <a:effectLst/>
                <a:cs typeface="+mn-ea"/>
                <a:sym typeface="+mn-lt"/>
              </a:endParaRPr>
            </a:p>
            <a:p>
              <a:pPr algn="just">
                <a:lnSpc>
                  <a:spcPct val="110000"/>
                </a:lnSpc>
                <a:spcBef>
                  <a:spcPts val="0"/>
                </a:spcBef>
                <a:spcAft>
                  <a:spcPts val="0"/>
                </a:spcAft>
                <a:buClr>
                  <a:srgbClr val="E8A900"/>
                </a:buClr>
              </a:pPr>
              <a:r>
                <a:rPr lang="zh-CN" altLang="en-US" sz="1100" dirty="0">
                  <a:effectLst/>
                  <a:cs typeface="+mn-ea"/>
                  <a:sym typeface="+mn-lt"/>
                </a:rPr>
                <a:t>     </a:t>
              </a:r>
              <a:r>
                <a:rPr lang="en-US" altLang="zh-CN" sz="1100" dirty="0">
                  <a:solidFill>
                    <a:srgbClr val="E8A900"/>
                  </a:solidFill>
                  <a:effectLst/>
                  <a:cs typeface="+mn-ea"/>
                  <a:sym typeface="+mn-lt"/>
                </a:rPr>
                <a:t>• </a:t>
              </a:r>
              <a:r>
                <a:rPr lang="zh-CN" altLang="en-US" sz="1100" dirty="0">
                  <a:effectLst/>
                  <a:cs typeface="+mn-ea"/>
                  <a:sym typeface="+mn-lt"/>
                </a:rPr>
                <a:t>风险因素管理</a:t>
              </a:r>
              <a:endParaRPr lang="zh-CN" altLang="en-US" sz="1100" dirty="0">
                <a:effectLst/>
                <a:cs typeface="+mn-ea"/>
                <a:sym typeface="+mn-lt"/>
              </a:endParaRPr>
            </a:p>
            <a:p>
              <a:pPr algn="just">
                <a:lnSpc>
                  <a:spcPct val="110000"/>
                </a:lnSpc>
                <a:spcBef>
                  <a:spcPts val="0"/>
                </a:spcBef>
                <a:spcAft>
                  <a:spcPts val="0"/>
                </a:spcAft>
                <a:buClr>
                  <a:srgbClr val="E8A900"/>
                </a:buClr>
              </a:pPr>
              <a:r>
                <a:rPr lang="en-US" altLang="zh-CN" sz="1100" dirty="0">
                  <a:solidFill>
                    <a:srgbClr val="E8A900"/>
                  </a:solidFill>
                  <a:effectLst/>
                  <a:cs typeface="+mn-ea"/>
                  <a:sym typeface="+mn-lt"/>
                </a:rPr>
                <a:t>     • </a:t>
              </a:r>
              <a:r>
                <a:rPr lang="zh-CN" altLang="en-US" sz="1100" dirty="0">
                  <a:effectLst/>
                  <a:cs typeface="+mn-ea"/>
                  <a:sym typeface="+mn-lt"/>
                </a:rPr>
                <a:t>吸入装置操作技术</a:t>
              </a:r>
              <a:endParaRPr lang="zh-CN" altLang="en-US" sz="1100" dirty="0">
                <a:effectLst/>
                <a:cs typeface="+mn-ea"/>
                <a:sym typeface="+mn-lt"/>
              </a:endParaRPr>
            </a:p>
            <a:p>
              <a:pPr algn="just">
                <a:lnSpc>
                  <a:spcPct val="110000"/>
                </a:lnSpc>
                <a:spcBef>
                  <a:spcPts val="0"/>
                </a:spcBef>
                <a:spcAft>
                  <a:spcPts val="0"/>
                </a:spcAft>
                <a:buClr>
                  <a:srgbClr val="E8A900"/>
                </a:buClr>
              </a:pPr>
              <a:r>
                <a:rPr lang="en-US" altLang="zh-CN" sz="1100" dirty="0">
                  <a:solidFill>
                    <a:srgbClr val="E8A900"/>
                  </a:solidFill>
                  <a:effectLst/>
                  <a:cs typeface="+mn-ea"/>
                  <a:sym typeface="+mn-lt"/>
                </a:rPr>
                <a:t>     • </a:t>
              </a:r>
              <a:r>
                <a:rPr lang="zh-CN" altLang="en-US" sz="1100" dirty="0">
                  <a:effectLst/>
                  <a:cs typeface="+mn-ea"/>
                  <a:sym typeface="+mn-lt"/>
                </a:rPr>
                <a:t>呼吸急促</a:t>
              </a:r>
              <a:endParaRPr lang="zh-CN" altLang="en-US" sz="1100" dirty="0">
                <a:effectLst/>
                <a:cs typeface="+mn-ea"/>
                <a:sym typeface="+mn-lt"/>
              </a:endParaRPr>
            </a:p>
            <a:p>
              <a:pPr algn="just">
                <a:lnSpc>
                  <a:spcPct val="110000"/>
                </a:lnSpc>
                <a:spcBef>
                  <a:spcPts val="0"/>
                </a:spcBef>
                <a:spcAft>
                  <a:spcPts val="0"/>
                </a:spcAft>
                <a:buClr>
                  <a:srgbClr val="E8A900"/>
                </a:buClr>
              </a:pPr>
              <a:r>
                <a:rPr lang="en-US" altLang="zh-CN" sz="1100" dirty="0">
                  <a:solidFill>
                    <a:srgbClr val="E8A900"/>
                  </a:solidFill>
                  <a:effectLst/>
                  <a:cs typeface="+mn-ea"/>
                  <a:sym typeface="+mn-lt"/>
                </a:rPr>
                <a:t>     • </a:t>
              </a:r>
              <a:r>
                <a:rPr lang="zh-CN" altLang="en-US" sz="1100" dirty="0">
                  <a:effectLst/>
                  <a:cs typeface="+mn-ea"/>
                  <a:sym typeface="+mn-lt"/>
                </a:rPr>
                <a:t>书面行动计划</a:t>
              </a:r>
              <a:endParaRPr lang="zh-CN" altLang="en-US" sz="1100" dirty="0">
                <a:effectLst/>
                <a:cs typeface="+mn-ea"/>
                <a:sym typeface="+mn-lt"/>
              </a:endParaRPr>
            </a:p>
            <a:p>
              <a:pPr marL="171450" indent="-171450" algn="just">
                <a:lnSpc>
                  <a:spcPct val="110000"/>
                </a:lnSpc>
                <a:spcBef>
                  <a:spcPts val="0"/>
                </a:spcBef>
                <a:spcAft>
                  <a:spcPts val="0"/>
                </a:spcAft>
                <a:buClr>
                  <a:srgbClr val="E8A900"/>
                </a:buClr>
                <a:buFont typeface="Arial" panose="020B0604020202020204" pitchFamily="34" charset="0"/>
                <a:buChar char="•"/>
              </a:pPr>
              <a:r>
                <a:rPr lang="zh-CN" altLang="en-US" sz="1100" dirty="0">
                  <a:effectLst/>
                  <a:cs typeface="+mn-ea"/>
                  <a:sym typeface="+mn-lt"/>
                </a:rPr>
                <a:t>合并症管理</a:t>
              </a:r>
              <a:endParaRPr lang="en-US" altLang="zh-CN" sz="1100" dirty="0">
                <a:effectLst/>
                <a:cs typeface="+mn-ea"/>
                <a:sym typeface="+mn-lt"/>
              </a:endParaRPr>
            </a:p>
          </p:txBody>
        </p:sp>
      </p:grpSp>
      <p:sp>
        <p:nvSpPr>
          <p:cNvPr id="4" name="文本框 3"/>
          <p:cNvSpPr txBox="1"/>
          <p:nvPr>
            <p:custDataLst>
              <p:tags r:id="rId2"/>
            </p:custDataLst>
          </p:nvPr>
        </p:nvSpPr>
        <p:spPr>
          <a:xfrm>
            <a:off x="11166475" y="509905"/>
            <a:ext cx="969010" cy="368300"/>
          </a:xfrm>
          <a:prstGeom prst="rect">
            <a:avLst/>
          </a:prstGeom>
          <a:noFill/>
        </p:spPr>
        <p:txBody>
          <a:bodyPr wrap="square" rtlCol="0">
            <a:spAutoFit/>
          </a:bodyPr>
          <a:lstStyle/>
          <a:p>
            <a:pPr algn="r"/>
            <a:r>
              <a:rPr lang="zh-CN" altLang="en-US" b="1">
                <a:solidFill>
                  <a:schemeClr val="bg1"/>
                </a:solidFill>
              </a:rPr>
              <a:t>图</a:t>
            </a:r>
            <a:r>
              <a:rPr lang="en-US" altLang="zh-CN" b="1">
                <a:solidFill>
                  <a:schemeClr val="bg1"/>
                </a:solidFill>
              </a:rPr>
              <a:t> 3.2</a:t>
            </a:r>
            <a:endParaRPr lang="en-US" altLang="zh-CN" b="1">
              <a:solidFill>
                <a:schemeClr val="bg1"/>
              </a:solidFill>
            </a:endParaRPr>
          </a:p>
        </p:txBody>
      </p:sp>
      <p:sp>
        <p:nvSpPr>
          <p:cNvPr id="8" name="Footer Placeholder 1"/>
          <p:cNvSpPr txBox="1"/>
          <p:nvPr/>
        </p:nvSpPr>
        <p:spPr>
          <a:xfrm>
            <a:off x="3027363" y="6551613"/>
            <a:ext cx="6137275"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000" dirty="0">
                <a:sym typeface="+mn-ea"/>
              </a:rPr>
              <a:t>© 2024, 2025 Global Initiative for Chronic Obstructive Lung Disease</a:t>
            </a:r>
            <a:endParaRPr lang="en-AU" sz="1000" dirty="0">
              <a:cs typeface="+mn-ea"/>
              <a:sym typeface="+mn-lt"/>
            </a:endParaRPr>
          </a:p>
        </p:txBody>
      </p:sp>
      <p:grpSp>
        <p:nvGrpSpPr>
          <p:cNvPr id="9" name="组合 8"/>
          <p:cNvGrpSpPr/>
          <p:nvPr/>
        </p:nvGrpSpPr>
        <p:grpSpPr>
          <a:xfrm>
            <a:off x="12428220" y="-146050"/>
            <a:ext cx="7512685" cy="6440170"/>
            <a:chOff x="19572" y="-230"/>
            <a:chExt cx="11831" cy="10142"/>
          </a:xfrm>
        </p:grpSpPr>
        <p:pic>
          <p:nvPicPr>
            <p:cNvPr id="2" name="Picture 7" descr="This flowchart give information about the management of COPD including Diagnosis, Initial Assessment, Initial Management and how to Review a patient."/>
            <p:cNvPicPr>
              <a:picLocks noChangeAspect="1"/>
            </p:cNvPicPr>
            <p:nvPr/>
          </p:nvPicPr>
          <p:blipFill rotWithShape="1">
            <a:blip r:embed="rId3"/>
            <a:srcRect/>
            <a:stretch>
              <a:fillRect/>
            </a:stretch>
          </p:blipFill>
          <p:spPr>
            <a:xfrm>
              <a:off x="19572" y="-230"/>
              <a:ext cx="11831" cy="10142"/>
            </a:xfrm>
            <a:prstGeom prst="rect">
              <a:avLst/>
            </a:prstGeom>
          </p:spPr>
        </p:pic>
        <p:sp>
          <p:nvSpPr>
            <p:cNvPr id="16" name="矩形 15"/>
            <p:cNvSpPr/>
            <p:nvPr/>
          </p:nvSpPr>
          <p:spPr>
            <a:xfrm>
              <a:off x="27299" y="4148"/>
              <a:ext cx="3432" cy="258"/>
            </a:xfrm>
            <a:prstGeom prst="rect">
              <a:avLst/>
            </a:prstGeom>
            <a:noFill/>
            <a:ln>
              <a:solidFill>
                <a:srgbClr val="C00000"/>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占位符 2"/>
          <p:cNvSpPr>
            <a:spLocks noGrp="1"/>
          </p:cNvSpPr>
          <p:nvPr>
            <p:ph type="body" sz="quarter" idx="10"/>
          </p:nvPr>
        </p:nvSpPr>
        <p:spPr>
          <a:xfrm>
            <a:off x="1454785" y="151765"/>
            <a:ext cx="10501630" cy="650240"/>
          </a:xfrm>
        </p:spPr>
        <p:txBody>
          <a:bodyPr>
            <a:normAutofit fontScale="70000"/>
          </a:bodyPr>
          <a:p>
            <a:r>
              <a:rPr lang="zh-CN" altLang="en-US"/>
              <a:t>中文版翻译说明</a:t>
            </a:r>
            <a:r>
              <a:rPr lang="en-US" altLang="zh-CN"/>
              <a:t>                           </a:t>
            </a:r>
            <a:r>
              <a:rPr lang="en-US" altLang="zh-CN">
                <a:latin typeface="Arial" panose="020B0604020202020204"/>
                <a:ea typeface="等线" panose="02010600030101010101" charset="-122"/>
                <a:sym typeface="+mn-ea"/>
              </a:rPr>
              <a:t>Statement of the Chinese translation</a:t>
            </a:r>
            <a:endParaRPr lang="en-US" altLang="zh-CN"/>
          </a:p>
        </p:txBody>
      </p:sp>
      <p:sp>
        <p:nvSpPr>
          <p:cNvPr id="4" name="文本框 3"/>
          <p:cNvSpPr txBox="1"/>
          <p:nvPr/>
        </p:nvSpPr>
        <p:spPr>
          <a:xfrm>
            <a:off x="226060" y="1058545"/>
            <a:ext cx="5737860" cy="5476875"/>
          </a:xfrm>
          <a:prstGeom prst="rect">
            <a:avLst/>
          </a:prstGeom>
        </p:spPr>
        <p:txBody>
          <a:bodyPr wrap="square">
            <a:spAutoFit/>
          </a:bodyPr>
          <a:p>
            <a:pPr marL="0" indent="254000" algn="just" defTabSz="266700">
              <a:lnSpc>
                <a:spcPct val="114000"/>
              </a:lnSpc>
              <a:spcAft>
                <a:spcPts val="1000"/>
              </a:spcAft>
            </a:pPr>
            <a:r>
              <a:rPr lang="en-US" altLang="zh-CN" sz="1200">
                <a:latin typeface="微软雅黑" panose="020B0503020204020204" pitchFamily="34" charset="-122"/>
                <a:ea typeface="微软雅黑" panose="020B0503020204020204" pitchFamily="34" charset="-122"/>
              </a:rPr>
              <a:t>  </a:t>
            </a:r>
            <a:r>
              <a:rPr lang="zh-CN" sz="1200">
                <a:latin typeface="微软雅黑" panose="020B0503020204020204" pitchFamily="34" charset="-122"/>
                <a:ea typeface="微软雅黑" panose="020B0503020204020204" pitchFamily="34" charset="-122"/>
              </a:rPr>
              <a:t>本</a:t>
            </a:r>
            <a:r>
              <a:rPr lang="zh-CN" altLang="en-US" sz="1200">
                <a:latin typeface="微软雅黑" panose="020B0503020204020204" pitchFamily="34" charset="-122"/>
                <a:ea typeface="微软雅黑" panose="020B0503020204020204" pitchFamily="34" charset="-122"/>
              </a:rPr>
              <a:t>译本获得</a:t>
            </a:r>
            <a:r>
              <a:rPr lang="en-US" altLang="zh-CN" sz="1200">
                <a:latin typeface="微软雅黑" panose="020B0503020204020204" pitchFamily="34" charset="-122"/>
                <a:ea typeface="微软雅黑" panose="020B0503020204020204" pitchFamily="34" charset="-122"/>
              </a:rPr>
              <a:t>GOLD</a:t>
            </a:r>
            <a:r>
              <a:rPr lang="zh-CN" altLang="en-US" sz="1200">
                <a:latin typeface="微软雅黑" panose="020B0503020204020204" pitchFamily="34" charset="-122"/>
                <a:ea typeface="微软雅黑" panose="020B0503020204020204" pitchFamily="34" charset="-122"/>
              </a:rPr>
              <a:t>的授权。英语是</a:t>
            </a:r>
            <a:r>
              <a:rPr lang="en-US" altLang="zh-CN" sz="1200">
                <a:latin typeface="微软雅黑" panose="020B0503020204020204" pitchFamily="34" charset="-122"/>
                <a:ea typeface="微软雅黑" panose="020B0503020204020204" pitchFamily="34" charset="-122"/>
              </a:rPr>
              <a:t>GOLD</a:t>
            </a:r>
            <a:r>
              <a:rPr lang="zh-CN" altLang="en-US" sz="1200">
                <a:latin typeface="微软雅黑" panose="020B0503020204020204" pitchFamily="34" charset="-122"/>
                <a:ea typeface="微软雅黑" panose="020B0503020204020204" pitchFamily="34" charset="-122"/>
              </a:rPr>
              <a:t>的官方语言。</a:t>
            </a:r>
            <a:r>
              <a:rPr lang="en-US" altLang="zh-CN" sz="1200">
                <a:latin typeface="微软雅黑" panose="020B0503020204020204" pitchFamily="34" charset="-122"/>
                <a:ea typeface="微软雅黑" panose="020B0503020204020204" pitchFamily="34" charset="-122"/>
              </a:rPr>
              <a:t>GOLD2025</a:t>
            </a:r>
            <a:r>
              <a:rPr lang="zh-CN" altLang="en-US" sz="1200">
                <a:latin typeface="微软雅黑" panose="020B0503020204020204" pitchFamily="34" charset="-122"/>
                <a:ea typeface="微软雅黑" panose="020B0503020204020204" pitchFamily="34" charset="-122"/>
              </a:rPr>
              <a:t>教学幻灯中文译本未经</a:t>
            </a:r>
            <a:r>
              <a:rPr lang="en-US" altLang="zh-CN" sz="1200">
                <a:latin typeface="微软雅黑" panose="020B0503020204020204" pitchFamily="34" charset="-122"/>
                <a:ea typeface="微软雅黑" panose="020B0503020204020204" pitchFamily="34" charset="-122"/>
              </a:rPr>
              <a:t>GOLD</a:t>
            </a:r>
            <a:r>
              <a:rPr lang="zh-CN" altLang="en-US" sz="1200">
                <a:latin typeface="微软雅黑" panose="020B0503020204020204" pitchFamily="34" charset="-122"/>
                <a:ea typeface="微软雅黑" panose="020B0503020204020204" pitchFamily="34" charset="-122"/>
              </a:rPr>
              <a:t>确认或审核。它由中华医学会呼吸病学分会慢性阻塞性肺疾病学组核心专家进行审查和校对，以确保措辞尽可能准确并忠实于原意，同时也易于为中国医疗保健人士所理解。</a:t>
            </a:r>
            <a:r>
              <a:rPr lang="en-US" altLang="zh-CN" sz="1200">
                <a:latin typeface="微软雅黑" panose="020B0503020204020204" pitchFamily="34" charset="-122"/>
                <a:ea typeface="微软雅黑" panose="020B0503020204020204" pitchFamily="34" charset="-122"/>
              </a:rPr>
              <a:t>GOLD</a:t>
            </a:r>
            <a:r>
              <a:rPr lang="zh-CN" altLang="en-US" sz="1200">
                <a:latin typeface="微软雅黑" panose="020B0503020204020204" pitchFamily="34" charset="-122"/>
                <a:ea typeface="微软雅黑" panose="020B0503020204020204" pitchFamily="34" charset="-122"/>
              </a:rPr>
              <a:t>保留对翻译的所有版权许可。</a:t>
            </a:r>
            <a:endParaRPr lang="zh-CN" altLang="en-US" sz="1200">
              <a:latin typeface="微软雅黑" panose="020B0503020204020204" pitchFamily="34" charset="-122"/>
              <a:ea typeface="微软雅黑" panose="020B0503020204020204" pitchFamily="34" charset="-122"/>
            </a:endParaRPr>
          </a:p>
          <a:p>
            <a:pPr defTabSz="266700">
              <a:lnSpc>
                <a:spcPct val="114000"/>
              </a:lnSpc>
              <a:spcAft>
                <a:spcPts val="1000"/>
              </a:spcAft>
            </a:pPr>
            <a:r>
              <a:rPr lang="zh-CN" sz="1200" b="1">
                <a:latin typeface="微软雅黑" panose="020B0503020204020204" pitchFamily="34" charset="-122"/>
                <a:ea typeface="微软雅黑" panose="020B0503020204020204" pitchFamily="34" charset="-122"/>
              </a:rPr>
              <a:t>英译中版本审稿人</a:t>
            </a:r>
            <a:endParaRPr lang="zh-CN" altLang="en-US" sz="1200" b="1">
              <a:latin typeface="微软雅黑" panose="020B0503020204020204" pitchFamily="34" charset="-122"/>
              <a:ea typeface="微软雅黑" panose="020B0503020204020204" pitchFamily="34" charset="-122"/>
            </a:endParaRPr>
          </a:p>
          <a:p>
            <a:pPr defTabSz="266700">
              <a:lnSpc>
                <a:spcPct val="114000"/>
              </a:lnSpc>
              <a:spcAft>
                <a:spcPts val="1000"/>
              </a:spcAft>
            </a:pPr>
            <a:r>
              <a:rPr lang="zh-CN" altLang="en-US" sz="1200" b="1">
                <a:latin typeface="微软雅黑" panose="020B0503020204020204" pitchFamily="34" charset="-122"/>
                <a:ea typeface="微软雅黑" panose="020B0503020204020204" pitchFamily="34" charset="-122"/>
              </a:rPr>
              <a:t>主要审稿人</a:t>
            </a:r>
            <a:endParaRPr lang="zh-CN" altLang="en-US" sz="1200" b="1">
              <a:latin typeface="微软雅黑" panose="020B0503020204020204" pitchFamily="34" charset="-122"/>
              <a:ea typeface="微软雅黑" panose="020B0503020204020204" pitchFamily="34" charset="-122"/>
            </a:endParaRPr>
          </a:p>
          <a:p>
            <a:pPr marL="279400" indent="-117475" algn="just" defTabSz="266700">
              <a:lnSpc>
                <a:spcPct val="114000"/>
              </a:lnSpc>
              <a:spcAft>
                <a:spcPct val="0"/>
              </a:spcAft>
              <a:buNone/>
            </a:pPr>
            <a:r>
              <a:rPr lang="en-US" altLang="zh-CN" sz="1400">
                <a:latin typeface="Wingdings" panose="05000000000000000000"/>
                <a:ea typeface="微软雅黑" panose="020B0503020204020204" pitchFamily="34" charset="-122"/>
              </a:rPr>
              <a:t> </a:t>
            </a:r>
            <a:r>
              <a:rPr lang="zh-CN" altLang="en-US" sz="1200">
                <a:latin typeface="微软雅黑" panose="020B0503020204020204" pitchFamily="34" charset="-122"/>
                <a:ea typeface="微软雅黑" panose="020B0503020204020204" pitchFamily="34" charset="-122"/>
              </a:rPr>
              <a:t>郑劲平教授，</a:t>
            </a:r>
            <a:r>
              <a:rPr lang="en-US" altLang="zh-CN" sz="1200">
                <a:latin typeface="微软雅黑" panose="020B0503020204020204" pitchFamily="34" charset="-122"/>
                <a:ea typeface="微软雅黑" panose="020B0503020204020204" pitchFamily="34" charset="-122"/>
              </a:rPr>
              <a:t>GOLD</a:t>
            </a:r>
            <a:r>
              <a:rPr lang="zh-CN" altLang="en-US" sz="1200">
                <a:latin typeface="微软雅黑" panose="020B0503020204020204" pitchFamily="34" charset="-122"/>
                <a:ea typeface="微软雅黑" panose="020B0503020204020204" pitchFamily="34" charset="-122"/>
              </a:rPr>
              <a:t>理事会理事、</a:t>
            </a:r>
            <a:r>
              <a:rPr lang="en-US" altLang="zh-CN" sz="1200">
                <a:latin typeface="微软雅黑" panose="020B0503020204020204" pitchFamily="34" charset="-122"/>
                <a:ea typeface="微软雅黑" panose="020B0503020204020204" pitchFamily="34" charset="-122"/>
              </a:rPr>
              <a:t>GOLD</a:t>
            </a:r>
            <a:r>
              <a:rPr lang="zh-CN" altLang="en-US" sz="1200">
                <a:latin typeface="微软雅黑" panose="020B0503020204020204" pitchFamily="34" charset="-122"/>
                <a:ea typeface="微软雅黑" panose="020B0503020204020204" pitchFamily="34" charset="-122"/>
              </a:rPr>
              <a:t>科学委员会委员，广州医科大学附属第一医院，中国广州</a:t>
            </a:r>
            <a:endParaRPr lang="zh-CN" altLang="en-US" sz="1200">
              <a:latin typeface="微软雅黑" panose="020B0503020204020204" pitchFamily="34" charset="-122"/>
              <a:ea typeface="微软雅黑" panose="020B0503020204020204" pitchFamily="34" charset="-122"/>
            </a:endParaRPr>
          </a:p>
          <a:p>
            <a:pPr marL="279400" indent="-117475" algn="just" defTabSz="266700">
              <a:lnSpc>
                <a:spcPct val="114000"/>
              </a:lnSpc>
              <a:spcAft>
                <a:spcPct val="0"/>
              </a:spcAft>
              <a:buNone/>
            </a:pPr>
            <a:r>
              <a:rPr lang="en-US" altLang="zh-CN" sz="1200">
                <a:latin typeface="Wingdings" panose="05000000000000000000"/>
                <a:ea typeface="微软雅黑" panose="020B0503020204020204" pitchFamily="34" charset="-122"/>
              </a:rPr>
              <a:t> </a:t>
            </a:r>
            <a:r>
              <a:rPr lang="zh-CN" altLang="en-US" sz="1200">
                <a:latin typeface="微软雅黑" panose="020B0503020204020204" pitchFamily="34" charset="-122"/>
                <a:ea typeface="微软雅黑" panose="020B0503020204020204" pitchFamily="34" charset="-122"/>
              </a:rPr>
              <a:t>文富强教授，</a:t>
            </a:r>
            <a:r>
              <a:rPr lang="en-US" altLang="zh-CN" sz="1200">
                <a:latin typeface="微软雅黑" panose="020B0503020204020204" pitchFamily="34" charset="-122"/>
                <a:ea typeface="微软雅黑" panose="020B0503020204020204" pitchFamily="34" charset="-122"/>
              </a:rPr>
              <a:t>GOLD</a:t>
            </a:r>
            <a:r>
              <a:rPr lang="zh-CN" altLang="en-US" sz="1200">
                <a:latin typeface="微软雅黑" panose="020B0503020204020204" pitchFamily="34" charset="-122"/>
                <a:ea typeface="微软雅黑" panose="020B0503020204020204" pitchFamily="34" charset="-122"/>
              </a:rPr>
              <a:t>中国委员，四川大学华西医院，中国成都</a:t>
            </a:r>
            <a:endParaRPr lang="zh-CN" altLang="en-US" sz="1200">
              <a:latin typeface="微软雅黑" panose="020B0503020204020204" pitchFamily="34" charset="-122"/>
              <a:ea typeface="微软雅黑" panose="020B0503020204020204" pitchFamily="34" charset="-122"/>
            </a:endParaRPr>
          </a:p>
          <a:p>
            <a:pPr marL="279400" indent="-117475" algn="just" defTabSz="266700">
              <a:lnSpc>
                <a:spcPct val="114000"/>
              </a:lnSpc>
              <a:spcAft>
                <a:spcPct val="0"/>
              </a:spcAft>
              <a:buNone/>
            </a:pPr>
            <a:r>
              <a:rPr lang="en-US" altLang="zh-CN" sz="1200">
                <a:latin typeface="Wingdings" panose="05000000000000000000"/>
                <a:ea typeface="微软雅黑" panose="020B0503020204020204" pitchFamily="34" charset="-122"/>
              </a:rPr>
              <a:t> </a:t>
            </a:r>
            <a:r>
              <a:rPr lang="zh-CN" altLang="en-US" sz="1200">
                <a:latin typeface="微软雅黑" panose="020B0503020204020204" pitchFamily="34" charset="-122"/>
                <a:ea typeface="微软雅黑" panose="020B0503020204020204" pitchFamily="34" charset="-122"/>
              </a:rPr>
              <a:t>瞿介明教授，中华医学会呼吸病学分会主任委员，上海交通大学医学院附属瑞金医院，中国上海</a:t>
            </a:r>
            <a:endParaRPr lang="zh-CN" altLang="en-US" sz="1200">
              <a:latin typeface="微软雅黑" panose="020B0503020204020204" pitchFamily="34" charset="-122"/>
              <a:ea typeface="微软雅黑" panose="020B0503020204020204" pitchFamily="34" charset="-122"/>
            </a:endParaRPr>
          </a:p>
          <a:p>
            <a:pPr marL="279400" indent="-117475" algn="just" defTabSz="266700">
              <a:lnSpc>
                <a:spcPct val="114000"/>
              </a:lnSpc>
              <a:spcBef>
                <a:spcPts val="0"/>
              </a:spcBef>
              <a:spcAft>
                <a:spcPts val="500"/>
              </a:spcAft>
              <a:buNone/>
            </a:pPr>
            <a:r>
              <a:rPr lang="en-US" altLang="zh-CN" sz="1200">
                <a:latin typeface="Wingdings" panose="05000000000000000000"/>
                <a:ea typeface="微软雅黑" panose="020B0503020204020204" pitchFamily="34" charset="-122"/>
              </a:rPr>
              <a:t> </a:t>
            </a:r>
            <a:r>
              <a:rPr lang="zh-CN" altLang="en-US" sz="1200">
                <a:latin typeface="微软雅黑" panose="020B0503020204020204" pitchFamily="34" charset="-122"/>
                <a:ea typeface="微软雅黑" panose="020B0503020204020204" pitchFamily="34" charset="-122"/>
              </a:rPr>
              <a:t>陈荣昌教授，中华医学会呼吸病学分会慢阻肺学组组长，广州医科大学附属第一医院，中国广州</a:t>
            </a:r>
            <a:endParaRPr lang="zh-CN" altLang="en-US" sz="1200">
              <a:latin typeface="微软雅黑" panose="020B0503020204020204" pitchFamily="34" charset="-122"/>
              <a:ea typeface="微软雅黑" panose="020B0503020204020204" pitchFamily="34" charset="-122"/>
            </a:endParaRPr>
          </a:p>
          <a:p>
            <a:pPr indent="0" defTabSz="266700">
              <a:lnSpc>
                <a:spcPct val="114000"/>
              </a:lnSpc>
              <a:spcBef>
                <a:spcPts val="0"/>
              </a:spcBef>
              <a:spcAft>
                <a:spcPts val="500"/>
              </a:spcAft>
              <a:buNone/>
            </a:pPr>
            <a:r>
              <a:rPr lang="en-US" altLang="zh-CN" sz="1200" b="1">
                <a:latin typeface="微软雅黑" panose="020B0503020204020204" pitchFamily="34" charset="-122"/>
                <a:ea typeface="微软雅黑" panose="020B0503020204020204" pitchFamily="34" charset="-122"/>
              </a:rPr>
              <a:t> </a:t>
            </a:r>
            <a:r>
              <a:rPr lang="zh-CN" altLang="en-US" sz="1200" b="1">
                <a:latin typeface="微软雅黑" panose="020B0503020204020204" pitchFamily="34" charset="-122"/>
                <a:ea typeface="微软雅黑" panose="020B0503020204020204" pitchFamily="34" charset="-122"/>
              </a:rPr>
              <a:t>审稿人</a:t>
            </a:r>
            <a:endParaRPr lang="zh-CN" altLang="en-US" sz="1200" b="1">
              <a:latin typeface="微软雅黑" panose="020B0503020204020204" pitchFamily="34" charset="-122"/>
              <a:ea typeface="微软雅黑" panose="020B0503020204020204" pitchFamily="34" charset="-122"/>
            </a:endParaRPr>
          </a:p>
          <a:p>
            <a:pPr marL="279400" indent="-135890" algn="just" defTabSz="266700">
              <a:lnSpc>
                <a:spcPct val="114000"/>
              </a:lnSpc>
              <a:spcAft>
                <a:spcPct val="0"/>
              </a:spcAft>
              <a:buNone/>
            </a:pPr>
            <a:r>
              <a:rPr lang="en-US" altLang="zh-CN" sz="1200">
                <a:latin typeface="Wingdings" panose="05000000000000000000"/>
                <a:ea typeface="微软雅黑" panose="020B0503020204020204" pitchFamily="34" charset="-122"/>
              </a:rPr>
              <a:t> </a:t>
            </a:r>
            <a:r>
              <a:rPr lang="zh-CN" altLang="en-US" sz="1200">
                <a:latin typeface="微软雅黑" panose="020B0503020204020204" pitchFamily="34" charset="-122"/>
                <a:ea typeface="微软雅黑" panose="020B0503020204020204" pitchFamily="34" charset="-122"/>
              </a:rPr>
              <a:t>孙永昌教授、陈亚红教授，北京大学第三医院，中国北京</a:t>
            </a:r>
            <a:endParaRPr lang="zh-CN" altLang="en-US" sz="1200">
              <a:latin typeface="微软雅黑" panose="020B0503020204020204" pitchFamily="34" charset="-122"/>
              <a:ea typeface="微软雅黑" panose="020B0503020204020204" pitchFamily="34" charset="-122"/>
            </a:endParaRPr>
          </a:p>
          <a:p>
            <a:pPr marL="279400" indent="-135890" algn="just" defTabSz="266700">
              <a:lnSpc>
                <a:spcPct val="114000"/>
              </a:lnSpc>
              <a:spcAft>
                <a:spcPct val="0"/>
              </a:spcAft>
              <a:buNone/>
            </a:pPr>
            <a:r>
              <a:rPr lang="en-US" altLang="zh-CN" sz="1200">
                <a:latin typeface="Wingdings" panose="05000000000000000000"/>
                <a:ea typeface="微软雅黑" panose="020B0503020204020204" pitchFamily="34" charset="-122"/>
              </a:rPr>
              <a:t> </a:t>
            </a:r>
            <a:r>
              <a:rPr lang="zh-CN" altLang="en-US" sz="1200">
                <a:latin typeface="微软雅黑" panose="020B0503020204020204" pitchFamily="34" charset="-122"/>
                <a:ea typeface="微软雅黑" panose="020B0503020204020204" pitchFamily="34" charset="-122"/>
              </a:rPr>
              <a:t>王玮教授、尹燕教授，中国医科大学附属第一医院，中国沈阳</a:t>
            </a:r>
            <a:endParaRPr lang="zh-CN" altLang="en-US" sz="1200">
              <a:latin typeface="微软雅黑" panose="020B0503020204020204" pitchFamily="34" charset="-122"/>
              <a:ea typeface="微软雅黑" panose="020B0503020204020204" pitchFamily="34" charset="-122"/>
            </a:endParaRPr>
          </a:p>
          <a:p>
            <a:pPr marL="279400" indent="-135890" algn="just" defTabSz="266700">
              <a:lnSpc>
                <a:spcPct val="114000"/>
              </a:lnSpc>
              <a:spcAft>
                <a:spcPct val="0"/>
              </a:spcAft>
              <a:buNone/>
            </a:pPr>
            <a:r>
              <a:rPr lang="en-US" altLang="zh-CN" sz="1200">
                <a:latin typeface="Wingdings" panose="05000000000000000000"/>
                <a:ea typeface="微软雅黑" panose="020B0503020204020204" pitchFamily="34" charset="-122"/>
              </a:rPr>
              <a:t> </a:t>
            </a:r>
            <a:r>
              <a:rPr lang="zh-CN" altLang="en-US" sz="1200">
                <a:latin typeface="微软雅黑" panose="020B0503020204020204" pitchFamily="34" charset="-122"/>
                <a:ea typeface="微软雅黑" panose="020B0503020204020204" pitchFamily="34" charset="-122"/>
              </a:rPr>
              <a:t>宋元林教授、张静教授，复旦大学附属中山医院，中国上海</a:t>
            </a:r>
            <a:endParaRPr lang="zh-CN" altLang="en-US" sz="1200">
              <a:latin typeface="微软雅黑" panose="020B0503020204020204" pitchFamily="34" charset="-122"/>
              <a:ea typeface="微软雅黑" panose="020B0503020204020204" pitchFamily="34" charset="-122"/>
            </a:endParaRPr>
          </a:p>
          <a:p>
            <a:pPr marL="279400" indent="-135890" algn="just" defTabSz="266700">
              <a:lnSpc>
                <a:spcPct val="114000"/>
              </a:lnSpc>
              <a:spcAft>
                <a:spcPct val="0"/>
              </a:spcAft>
              <a:buNone/>
            </a:pPr>
            <a:r>
              <a:rPr lang="en-US" altLang="zh-CN" sz="1200">
                <a:latin typeface="Wingdings" panose="05000000000000000000"/>
                <a:ea typeface="微软雅黑" panose="020B0503020204020204" pitchFamily="34" charset="-122"/>
              </a:rPr>
              <a:t> </a:t>
            </a:r>
            <a:r>
              <a:rPr lang="zh-CN" altLang="en-US" sz="1200">
                <a:latin typeface="微软雅黑" panose="020B0503020204020204" pitchFamily="34" charset="-122"/>
                <a:ea typeface="微软雅黑" panose="020B0503020204020204" pitchFamily="34" charset="-122"/>
              </a:rPr>
              <a:t>杨汀教授，中日友好医院，中国北京</a:t>
            </a:r>
            <a:endParaRPr lang="zh-CN" altLang="en-US" sz="1200">
              <a:latin typeface="微软雅黑" panose="020B0503020204020204" pitchFamily="34" charset="-122"/>
              <a:ea typeface="微软雅黑" panose="020B0503020204020204" pitchFamily="34" charset="-122"/>
            </a:endParaRPr>
          </a:p>
          <a:p>
            <a:pPr marL="279400" indent="-135890" algn="just" defTabSz="266700">
              <a:lnSpc>
                <a:spcPct val="114000"/>
              </a:lnSpc>
              <a:spcAft>
                <a:spcPct val="0"/>
              </a:spcAft>
              <a:buNone/>
            </a:pPr>
            <a:r>
              <a:rPr lang="en-US" altLang="zh-CN" sz="1200">
                <a:latin typeface="Wingdings" panose="05000000000000000000"/>
                <a:ea typeface="微软雅黑" panose="020B0503020204020204" pitchFamily="34" charset="-122"/>
              </a:rPr>
              <a:t> </a:t>
            </a:r>
            <a:r>
              <a:rPr lang="zh-CN" altLang="en-US" sz="1200">
                <a:latin typeface="微软雅黑" panose="020B0503020204020204" pitchFamily="34" charset="-122"/>
                <a:ea typeface="微软雅黑" panose="020B0503020204020204" pitchFamily="34" charset="-122"/>
              </a:rPr>
              <a:t>孙德俊教授，内蒙古自治区人民医院，中国呼和浩特</a:t>
            </a:r>
            <a:endParaRPr lang="zh-CN" altLang="en-US" sz="1200">
              <a:latin typeface="微软雅黑" panose="020B0503020204020204" pitchFamily="34" charset="-122"/>
              <a:ea typeface="微软雅黑" panose="020B0503020204020204" pitchFamily="34" charset="-122"/>
            </a:endParaRPr>
          </a:p>
          <a:p>
            <a:pPr marL="279400" indent="-135890" algn="just" defTabSz="266700">
              <a:lnSpc>
                <a:spcPct val="114000"/>
              </a:lnSpc>
              <a:spcAft>
                <a:spcPct val="0"/>
              </a:spcAft>
              <a:buNone/>
            </a:pPr>
            <a:r>
              <a:rPr lang="en-US" altLang="zh-CN" sz="1200">
                <a:latin typeface="Wingdings" panose="05000000000000000000"/>
                <a:ea typeface="微软雅黑" panose="020B0503020204020204" pitchFamily="34" charset="-122"/>
              </a:rPr>
              <a:t> </a:t>
            </a:r>
            <a:r>
              <a:rPr lang="zh-CN" altLang="en-US" sz="1200">
                <a:latin typeface="微软雅黑" panose="020B0503020204020204" pitchFamily="34" charset="-122"/>
                <a:ea typeface="微软雅黑" panose="020B0503020204020204" pitchFamily="34" charset="-122"/>
              </a:rPr>
              <a:t>谢俊刚教授，华中科技大学同济医学院附属同济医院，中国武汉</a:t>
            </a:r>
            <a:endParaRPr lang="zh-CN" altLang="en-US" sz="1200">
              <a:latin typeface="微软雅黑" panose="020B0503020204020204" pitchFamily="34" charset="-122"/>
              <a:ea typeface="微软雅黑" panose="020B0503020204020204" pitchFamily="34" charset="-122"/>
            </a:endParaRPr>
          </a:p>
          <a:p>
            <a:pPr marL="279400" indent="-135890" algn="just" defTabSz="266700">
              <a:lnSpc>
                <a:spcPct val="114000"/>
              </a:lnSpc>
              <a:spcAft>
                <a:spcPct val="0"/>
              </a:spcAft>
              <a:buNone/>
            </a:pPr>
            <a:r>
              <a:rPr lang="en-US" altLang="zh-CN" sz="1200">
                <a:latin typeface="Wingdings" panose="05000000000000000000"/>
                <a:ea typeface="微软雅黑" panose="020B0503020204020204" pitchFamily="34" charset="-122"/>
              </a:rPr>
              <a:t> </a:t>
            </a:r>
            <a:r>
              <a:rPr lang="zh-CN" altLang="en-US" sz="1200">
                <a:latin typeface="微软雅黑" panose="020B0503020204020204" pitchFamily="34" charset="-122"/>
                <a:ea typeface="微软雅黑" panose="020B0503020204020204" pitchFamily="34" charset="-122"/>
              </a:rPr>
              <a:t>陈燕教授，中南大学湘雅二医院，中国长沙</a:t>
            </a:r>
            <a:endParaRPr lang="zh-CN" altLang="en-US" sz="1200">
              <a:latin typeface="微软雅黑" panose="020B0503020204020204" pitchFamily="34" charset="-122"/>
              <a:ea typeface="微软雅黑" panose="020B0503020204020204" pitchFamily="34" charset="-122"/>
            </a:endParaRPr>
          </a:p>
          <a:p>
            <a:pPr marL="279400" indent="-135890" algn="just" defTabSz="266700">
              <a:lnSpc>
                <a:spcPct val="114000"/>
              </a:lnSpc>
              <a:spcAft>
                <a:spcPct val="0"/>
              </a:spcAft>
              <a:buNone/>
            </a:pPr>
            <a:r>
              <a:rPr lang="en-US" altLang="zh-CN" sz="1200">
                <a:latin typeface="Wingdings" panose="05000000000000000000"/>
                <a:ea typeface="微软雅黑" panose="020B0503020204020204" pitchFamily="34" charset="-122"/>
              </a:rPr>
              <a:t> </a:t>
            </a:r>
            <a:r>
              <a:rPr lang="zh-CN" altLang="en-US" sz="1200">
                <a:latin typeface="微软雅黑" panose="020B0503020204020204" pitchFamily="34" charset="-122"/>
                <a:ea typeface="微软雅黑" panose="020B0503020204020204" pitchFamily="34" charset="-122"/>
              </a:rPr>
              <a:t>刘晓菊教授，兰州大学第一医院，中国兰州</a:t>
            </a:r>
            <a:endParaRPr lang="zh-CN" altLang="en-US" sz="1200">
              <a:latin typeface="微软雅黑" panose="020B0503020204020204" pitchFamily="34" charset="-122"/>
              <a:ea typeface="微软雅黑" panose="020B0503020204020204" pitchFamily="34" charset="-122"/>
            </a:endParaRPr>
          </a:p>
          <a:p>
            <a:pPr marL="279400" indent="-135890" algn="just" defTabSz="266700">
              <a:lnSpc>
                <a:spcPct val="114000"/>
              </a:lnSpc>
              <a:spcAft>
                <a:spcPct val="0"/>
              </a:spcAft>
              <a:buNone/>
            </a:pPr>
            <a:r>
              <a:rPr lang="en-US" altLang="zh-CN" sz="1200">
                <a:latin typeface="Wingdings" panose="05000000000000000000"/>
                <a:ea typeface="微软雅黑" panose="020B0503020204020204" pitchFamily="34" charset="-122"/>
              </a:rPr>
              <a:t> </a:t>
            </a:r>
            <a:r>
              <a:rPr lang="zh-CN" altLang="en-US" sz="1200">
                <a:latin typeface="微软雅黑" panose="020B0503020204020204" pitchFamily="34" charset="-122"/>
                <a:ea typeface="微软雅黑" panose="020B0503020204020204" pitchFamily="34" charset="-122"/>
              </a:rPr>
              <a:t>梁振宇博士、王红玉教授，广州医科大学附属第一医院，中国广州</a:t>
            </a:r>
            <a:endParaRPr lang="zh-CN" altLang="en-US" sz="1200">
              <a:latin typeface="微软雅黑" panose="020B0503020204020204" pitchFamily="34" charset="-122"/>
              <a:ea typeface="微软雅黑" panose="020B0503020204020204" pitchFamily="34" charset="-122"/>
            </a:endParaRPr>
          </a:p>
        </p:txBody>
      </p:sp>
      <p:sp>
        <p:nvSpPr>
          <p:cNvPr id="2" name="文本框 1"/>
          <p:cNvSpPr txBox="1"/>
          <p:nvPr/>
        </p:nvSpPr>
        <p:spPr>
          <a:xfrm>
            <a:off x="6346825" y="1058545"/>
            <a:ext cx="5609590" cy="5584825"/>
          </a:xfrm>
          <a:prstGeom prst="rect">
            <a:avLst/>
          </a:prstGeom>
        </p:spPr>
        <p:txBody>
          <a:bodyPr wrap="square">
            <a:spAutoFit/>
          </a:bodyPr>
          <a:p>
            <a:pPr marL="0" indent="0" algn="just" defTabSz="266700">
              <a:spcBef>
                <a:spcPct val="0"/>
              </a:spcBef>
              <a:spcAft>
                <a:spcPct val="0"/>
              </a:spcAft>
            </a:pPr>
            <a:r>
              <a:rPr lang="en-US" altLang="zh-CN" sz="1050">
                <a:latin typeface="Arial" panose="020B0604020202020204"/>
                <a:ea typeface="等线" panose="02010600030101010101" charset="-122"/>
              </a:rPr>
              <a:t>The following translation of the GOLD </a:t>
            </a:r>
            <a:r>
              <a:rPr lang="en-US" altLang="zh-CN" sz="1050">
                <a:latin typeface="Arial" panose="020B0604020202020204"/>
                <a:ea typeface="Arial" panose="020B0604020202020204"/>
              </a:rPr>
              <a:t>2025 teaching slide</a:t>
            </a:r>
            <a:r>
              <a:rPr lang="en-US" altLang="zh-CN" sz="1050">
                <a:latin typeface="Arial" panose="020B0604020202020204"/>
                <a:ea typeface="等线" panose="02010600030101010101" charset="-122"/>
              </a:rPr>
              <a:t> has been authorized by GOLD. The official language of the GOLD is English. The following Chinese translation has not been completed by or reviewed by GOLD. It has been reviewed and proofread by </a:t>
            </a:r>
            <a:r>
              <a:rPr lang="en-US" altLang="zh-CN" sz="1050">
                <a:latin typeface="Arial" panose="020B0604020202020204"/>
                <a:ea typeface="Arial" panose="020B0604020202020204"/>
              </a:rPr>
              <a:t>key </a:t>
            </a:r>
            <a:r>
              <a:rPr lang="en-US" altLang="zh-CN" sz="1050">
                <a:latin typeface="Arial" panose="020B0604020202020204"/>
                <a:ea typeface="等线" panose="02010600030101010101" charset="-122"/>
              </a:rPr>
              <a:t>members of the COPD Expert Group of Chinese Thoracic Society (CTS) to ensure that the wording is as accurate and faithful as possible, while also being easily understood by Chinese healthcare providers. GOLD retains all copyright permissions for these translations. </a:t>
            </a:r>
            <a:endParaRPr lang="en-US" altLang="zh-CN" sz="1050">
              <a:latin typeface="Arial" panose="020B0604020202020204"/>
              <a:ea typeface="等线" panose="02010600030101010101" charset="-122"/>
            </a:endParaRPr>
          </a:p>
          <a:p>
            <a:pPr marL="0" indent="0" algn="just" defTabSz="266700">
              <a:spcBef>
                <a:spcPct val="0"/>
              </a:spcBef>
              <a:spcAft>
                <a:spcPct val="0"/>
              </a:spcAft>
            </a:pPr>
            <a:r>
              <a:rPr lang="en-US" altLang="zh-CN" sz="1050">
                <a:latin typeface="Arial" panose="020B0604020202020204"/>
                <a:ea typeface="等线" panose="02010600030101010101" charset="-122"/>
              </a:rPr>
              <a:t> </a:t>
            </a:r>
            <a:endParaRPr lang="en-US" altLang="zh-CN" sz="1050">
              <a:latin typeface="Arial" panose="020B0604020202020204"/>
              <a:ea typeface="等线" panose="02010600030101010101" charset="-122"/>
            </a:endParaRPr>
          </a:p>
          <a:p>
            <a:pPr marL="0" indent="0" algn="just" defTabSz="266700">
              <a:spcBef>
                <a:spcPct val="0"/>
              </a:spcBef>
              <a:spcAft>
                <a:spcPct val="0"/>
              </a:spcAft>
            </a:pPr>
            <a:r>
              <a:rPr lang="en-US" altLang="zh-CN" sz="1050" b="1">
                <a:latin typeface="Arial" panose="020B0604020202020204"/>
                <a:ea typeface="等线" panose="02010600030101010101" charset="-122"/>
              </a:rPr>
              <a:t>Reviewers for translation from the official English edition to Chinese edition</a:t>
            </a:r>
            <a:r>
              <a:rPr lang="zh-CN" altLang="en-US" sz="1050" b="1">
                <a:latin typeface="等线" panose="02010600030101010101" charset="-122"/>
                <a:ea typeface="等线" panose="02010600030101010101" charset="-122"/>
              </a:rPr>
              <a:t>：</a:t>
            </a:r>
            <a:endParaRPr lang="zh-CN" altLang="en-US" sz="1050" b="1">
              <a:latin typeface="等线" panose="02010600030101010101" charset="-122"/>
              <a:ea typeface="等线" panose="02010600030101010101" charset="-122"/>
            </a:endParaRPr>
          </a:p>
          <a:p>
            <a:pPr marL="0" indent="0" algn="just" defTabSz="266700">
              <a:spcBef>
                <a:spcPct val="0"/>
              </a:spcBef>
              <a:spcAft>
                <a:spcPct val="0"/>
              </a:spcAft>
            </a:pPr>
            <a:r>
              <a:rPr lang="en-US" altLang="zh-CN" sz="1050" b="1">
                <a:latin typeface="Arial" panose="020B0604020202020204"/>
                <a:ea typeface="等线" panose="02010600030101010101" charset="-122"/>
              </a:rPr>
              <a:t> </a:t>
            </a:r>
            <a:endParaRPr lang="en-US" altLang="zh-CN" sz="1050" b="1">
              <a:latin typeface="Arial" panose="020B0604020202020204"/>
              <a:ea typeface="等线" panose="02010600030101010101" charset="-122"/>
            </a:endParaRPr>
          </a:p>
          <a:p>
            <a:pPr marL="0" indent="0" algn="just" defTabSz="266700">
              <a:spcBef>
                <a:spcPct val="0"/>
              </a:spcBef>
              <a:spcAft>
                <a:spcPct val="0"/>
              </a:spcAft>
            </a:pPr>
            <a:r>
              <a:rPr lang="en-US" altLang="zh-CN" sz="1050" b="1">
                <a:latin typeface="Arial" panose="020B0604020202020204"/>
                <a:ea typeface="等线" panose="02010600030101010101" charset="-122"/>
              </a:rPr>
              <a:t>Leading Reviewers</a:t>
            </a:r>
            <a:endParaRPr lang="en-US" altLang="zh-CN" sz="1050" b="1">
              <a:latin typeface="Arial" panose="020B0604020202020204"/>
              <a:ea typeface="等线" panose="02010600030101010101" charset="-122"/>
            </a:endParaRPr>
          </a:p>
          <a:p>
            <a:pPr marL="271780" indent="-271780" algn="just" defTabSz="266700">
              <a:tabLst>
                <a:tab pos="179070" algn="l"/>
              </a:tabLst>
            </a:pPr>
            <a:r>
              <a:rPr lang="en-US" altLang="zh-CN" sz="1050">
                <a:latin typeface="Wingdings" panose="05000000000000000000"/>
                <a:ea typeface="等线" panose="02010600030101010101" charset="-122"/>
              </a:rPr>
              <a:t> </a:t>
            </a:r>
            <a:r>
              <a:rPr lang="en-US" altLang="zh-CN" sz="1050">
                <a:latin typeface="Arial" panose="020B0604020202020204"/>
                <a:ea typeface="等线" panose="02010600030101010101" charset="-122"/>
              </a:rPr>
              <a:t>Prof. Jinping Zheng, GOLD Board of Directors Member &amp; Science Committee Member, First Affiliated Hospital of Guangzhou Medical University, Guangzhou, China</a:t>
            </a:r>
            <a:endParaRPr lang="en-US" altLang="zh-CN" sz="1050">
              <a:latin typeface="Arial" panose="020B0604020202020204"/>
              <a:ea typeface="等线" panose="02010600030101010101" charset="-122"/>
            </a:endParaRPr>
          </a:p>
          <a:p>
            <a:pPr marL="271780" indent="-271780" algn="just" defTabSz="266700">
              <a:tabLst>
                <a:tab pos="179070" algn="l"/>
              </a:tabLst>
            </a:pPr>
            <a:r>
              <a:rPr lang="en-US" altLang="zh-CN" sz="1050">
                <a:latin typeface="Wingdings" panose="05000000000000000000"/>
                <a:ea typeface="等线" panose="02010600030101010101" charset="-122"/>
              </a:rPr>
              <a:t> </a:t>
            </a:r>
            <a:r>
              <a:rPr lang="en-US" altLang="zh-CN" sz="1050">
                <a:latin typeface="Arial" panose="020B0604020202020204"/>
                <a:ea typeface="等线" panose="02010600030101010101" charset="-122"/>
              </a:rPr>
              <a:t>Prof. Fuqiang Wen, GOLD Assembly Member, West China Hospital</a:t>
            </a:r>
            <a:r>
              <a:rPr lang="zh-CN" altLang="en-US" sz="1050">
                <a:latin typeface="等线" panose="02010600030101010101" charset="-122"/>
                <a:ea typeface="等线" panose="02010600030101010101" charset="-122"/>
              </a:rPr>
              <a:t>，</a:t>
            </a:r>
            <a:r>
              <a:rPr lang="en-US" altLang="zh-CN" sz="1050">
                <a:latin typeface="Arial" panose="020B0604020202020204"/>
                <a:ea typeface="等线" panose="02010600030101010101" charset="-122"/>
              </a:rPr>
              <a:t>Sichuan University, Chengdu, China</a:t>
            </a:r>
            <a:endParaRPr lang="en-US" altLang="zh-CN" sz="1050">
              <a:latin typeface="Arial" panose="020B0604020202020204"/>
              <a:ea typeface="等线" panose="02010600030101010101" charset="-122"/>
            </a:endParaRPr>
          </a:p>
          <a:p>
            <a:pPr marL="271780" indent="-271780" algn="just" defTabSz="266700">
              <a:tabLst>
                <a:tab pos="179070" algn="l"/>
              </a:tabLst>
            </a:pPr>
            <a:r>
              <a:rPr lang="en-US" altLang="zh-CN" sz="1050">
                <a:latin typeface="Wingdings" panose="05000000000000000000"/>
                <a:ea typeface="等线" panose="02010600030101010101" charset="-122"/>
              </a:rPr>
              <a:t> </a:t>
            </a:r>
            <a:r>
              <a:rPr lang="en-US" altLang="zh-CN" sz="1050">
                <a:latin typeface="Arial" panose="020B0604020202020204"/>
                <a:ea typeface="等线" panose="02010600030101010101" charset="-122"/>
              </a:rPr>
              <a:t>Prof. Jieming Qu, Chairman of the Chinese Thoracic Society (CTS), Ruijin Hospital, Shanghai Jiaotong University School of Medicine, Shanghai, China</a:t>
            </a:r>
            <a:endParaRPr lang="en-US" altLang="zh-CN" sz="1050">
              <a:latin typeface="Arial" panose="020B0604020202020204"/>
              <a:ea typeface="等线" panose="02010600030101010101" charset="-122"/>
            </a:endParaRPr>
          </a:p>
          <a:p>
            <a:pPr marL="271780" indent="-271780" algn="just" defTabSz="266700">
              <a:tabLst>
                <a:tab pos="179070" algn="l"/>
              </a:tabLst>
            </a:pPr>
            <a:r>
              <a:rPr lang="en-US" altLang="zh-CN" sz="1050">
                <a:latin typeface="Wingdings" panose="05000000000000000000"/>
                <a:ea typeface="等线" panose="02010600030101010101" charset="-122"/>
              </a:rPr>
              <a:t> </a:t>
            </a:r>
            <a:r>
              <a:rPr lang="en-US" altLang="zh-CN" sz="1050">
                <a:latin typeface="Arial" panose="020B0604020202020204"/>
                <a:ea typeface="等线" panose="02010600030101010101" charset="-122"/>
              </a:rPr>
              <a:t>Prof. Rongchang Chen, Director of the COPD Expert Group of CTS, First Affiliated Hospital of Guangzhou Medical University, Guangzhou, China</a:t>
            </a:r>
            <a:endParaRPr lang="en-US" altLang="zh-CN" sz="1050">
              <a:latin typeface="Arial" panose="020B0604020202020204"/>
              <a:ea typeface="等线" panose="02010600030101010101" charset="-122"/>
            </a:endParaRPr>
          </a:p>
          <a:p>
            <a:pPr marL="0" indent="0" algn="just" defTabSz="266700">
              <a:spcBef>
                <a:spcPct val="0"/>
              </a:spcBef>
              <a:spcAft>
                <a:spcPct val="0"/>
              </a:spcAft>
            </a:pPr>
            <a:r>
              <a:rPr lang="en-US" altLang="zh-CN" sz="1050">
                <a:latin typeface="Arial" panose="020B0604020202020204"/>
                <a:ea typeface="等线" panose="02010600030101010101" charset="-122"/>
              </a:rPr>
              <a:t> </a:t>
            </a:r>
            <a:endParaRPr lang="en-US" altLang="zh-CN" sz="1050">
              <a:latin typeface="Arial" panose="020B0604020202020204"/>
              <a:ea typeface="等线" panose="02010600030101010101" charset="-122"/>
            </a:endParaRPr>
          </a:p>
          <a:p>
            <a:pPr marL="0" indent="0" algn="just" defTabSz="266700">
              <a:spcBef>
                <a:spcPct val="0"/>
              </a:spcBef>
              <a:spcAft>
                <a:spcPct val="0"/>
              </a:spcAft>
            </a:pPr>
            <a:r>
              <a:rPr lang="en-US" altLang="zh-CN" sz="1050" b="1">
                <a:latin typeface="Arial" panose="020B0604020202020204"/>
                <a:ea typeface="等线" panose="02010600030101010101" charset="-122"/>
              </a:rPr>
              <a:t>Reviewers: </a:t>
            </a:r>
            <a:endParaRPr lang="en-US" altLang="zh-CN" sz="1050" b="1">
              <a:latin typeface="Arial" panose="020B0604020202020204"/>
              <a:ea typeface="等线" panose="02010600030101010101" charset="-122"/>
            </a:endParaRPr>
          </a:p>
          <a:p>
            <a:pPr marL="279400" indent="-279400" algn="just" defTabSz="266700"/>
            <a:r>
              <a:rPr lang="en-US" altLang="zh-CN" sz="1050">
                <a:latin typeface="Wingdings" panose="05000000000000000000"/>
                <a:ea typeface="等线" panose="02010600030101010101" charset="-122"/>
              </a:rPr>
              <a:t> </a:t>
            </a:r>
            <a:r>
              <a:rPr lang="en-US" altLang="zh-CN" sz="1050">
                <a:latin typeface="Arial" panose="020B0604020202020204"/>
                <a:ea typeface="等线" panose="02010600030101010101" charset="-122"/>
              </a:rPr>
              <a:t>Prof. Yongchang Sun and Prof. Yahong Chen, Peking University Third Hospital, Beijing, China</a:t>
            </a:r>
            <a:endParaRPr lang="en-US" altLang="zh-CN" sz="1050">
              <a:latin typeface="Arial" panose="020B0604020202020204"/>
              <a:ea typeface="等线" panose="02010600030101010101" charset="-122"/>
            </a:endParaRPr>
          </a:p>
          <a:p>
            <a:pPr marL="279400" indent="-279400" algn="just" defTabSz="266700"/>
            <a:r>
              <a:rPr lang="en-US" altLang="zh-CN" sz="1050">
                <a:latin typeface="Wingdings" panose="05000000000000000000"/>
                <a:ea typeface="等线" panose="02010600030101010101" charset="-122"/>
              </a:rPr>
              <a:t> </a:t>
            </a:r>
            <a:r>
              <a:rPr lang="en-US" altLang="zh-CN" sz="1050">
                <a:latin typeface="Arial" panose="020B0604020202020204"/>
                <a:ea typeface="等线" panose="02010600030101010101" charset="-122"/>
              </a:rPr>
              <a:t>Prof. Wei Wang and Prof. Yan Yin, The First Hospital of China Medical University, Shenyang, China</a:t>
            </a:r>
            <a:endParaRPr lang="en-US" altLang="zh-CN" sz="1050">
              <a:latin typeface="Arial" panose="020B0604020202020204"/>
              <a:ea typeface="等线" panose="02010600030101010101" charset="-122"/>
            </a:endParaRPr>
          </a:p>
          <a:p>
            <a:pPr marL="279400" indent="-279400" algn="just" defTabSz="266700"/>
            <a:r>
              <a:rPr lang="en-US" altLang="zh-CN" sz="1050">
                <a:latin typeface="Wingdings" panose="05000000000000000000"/>
                <a:ea typeface="等线" panose="02010600030101010101" charset="-122"/>
              </a:rPr>
              <a:t> </a:t>
            </a:r>
            <a:r>
              <a:rPr lang="en-US" altLang="zh-CN" sz="1050">
                <a:latin typeface="Arial" panose="020B0604020202020204"/>
                <a:ea typeface="等线" panose="02010600030101010101" charset="-122"/>
              </a:rPr>
              <a:t>Prof. Yuanlin Song and Prof. Jing Zhang, Zhongshan Hospital, Fudan University, Shanghai, China</a:t>
            </a:r>
            <a:endParaRPr lang="en-US" altLang="zh-CN" sz="1050">
              <a:latin typeface="Arial" panose="020B0604020202020204"/>
              <a:ea typeface="等线" panose="02010600030101010101" charset="-122"/>
            </a:endParaRPr>
          </a:p>
          <a:p>
            <a:pPr marL="279400" indent="-279400" algn="just" defTabSz="266700"/>
            <a:r>
              <a:rPr lang="en-US" altLang="zh-CN" sz="1050">
                <a:latin typeface="Wingdings" panose="05000000000000000000"/>
                <a:ea typeface="等线" panose="02010600030101010101" charset="-122"/>
              </a:rPr>
              <a:t> </a:t>
            </a:r>
            <a:r>
              <a:rPr lang="en-US" altLang="zh-CN" sz="1050">
                <a:latin typeface="Arial" panose="020B0604020202020204"/>
                <a:ea typeface="等线" panose="02010600030101010101" charset="-122"/>
              </a:rPr>
              <a:t>Prof. Ting Yang, China-Japan Friendship Hospital, Beijing, China</a:t>
            </a:r>
            <a:endParaRPr lang="en-US" altLang="zh-CN" sz="1050">
              <a:latin typeface="Arial" panose="020B0604020202020204"/>
              <a:ea typeface="等线" panose="02010600030101010101" charset="-122"/>
            </a:endParaRPr>
          </a:p>
          <a:p>
            <a:pPr marL="279400" indent="-279400" algn="just" defTabSz="266700"/>
            <a:r>
              <a:rPr lang="en-US" altLang="zh-CN" sz="1050">
                <a:latin typeface="Wingdings" panose="05000000000000000000"/>
                <a:ea typeface="等线" panose="02010600030101010101" charset="-122"/>
              </a:rPr>
              <a:t> </a:t>
            </a:r>
            <a:r>
              <a:rPr lang="en-US" altLang="zh-CN" sz="1050">
                <a:latin typeface="Arial" panose="020B0604020202020204"/>
                <a:ea typeface="等线" panose="02010600030101010101" charset="-122"/>
              </a:rPr>
              <a:t>Prof. Dejun Sun, Inner Mongolia People's Hospital, Hohhot, China</a:t>
            </a:r>
            <a:endParaRPr lang="en-US" altLang="zh-CN" sz="1050">
              <a:latin typeface="Arial" panose="020B0604020202020204"/>
              <a:ea typeface="等线" panose="02010600030101010101" charset="-122"/>
            </a:endParaRPr>
          </a:p>
          <a:p>
            <a:pPr marL="279400" indent="-279400" algn="just" defTabSz="266700"/>
            <a:r>
              <a:rPr lang="en-US" altLang="zh-CN" sz="1050">
                <a:latin typeface="Wingdings" panose="05000000000000000000"/>
                <a:ea typeface="等线" panose="02010600030101010101" charset="-122"/>
              </a:rPr>
              <a:t> </a:t>
            </a:r>
            <a:r>
              <a:rPr lang="en-US" altLang="zh-CN" sz="1050">
                <a:latin typeface="Arial" panose="020B0604020202020204"/>
                <a:ea typeface="等线" panose="02010600030101010101" charset="-122"/>
              </a:rPr>
              <a:t>Prof. Jungang Xie, Tongji Hospital, Tongji Medical College, Huazhong University of Science and Technology, Wuhan, China</a:t>
            </a:r>
            <a:endParaRPr lang="en-US" altLang="zh-CN" sz="1050">
              <a:latin typeface="Arial" panose="020B0604020202020204"/>
              <a:ea typeface="等线" panose="02010600030101010101" charset="-122"/>
            </a:endParaRPr>
          </a:p>
          <a:p>
            <a:pPr marL="279400" indent="-279400" algn="just" defTabSz="266700"/>
            <a:r>
              <a:rPr lang="en-US" altLang="zh-CN" sz="1050">
                <a:latin typeface="Wingdings" panose="05000000000000000000"/>
                <a:ea typeface="等线" panose="02010600030101010101" charset="-122"/>
              </a:rPr>
              <a:t> </a:t>
            </a:r>
            <a:r>
              <a:rPr lang="en-US" altLang="zh-CN" sz="1050">
                <a:latin typeface="Arial" panose="020B0604020202020204"/>
                <a:ea typeface="等线" panose="02010600030101010101" charset="-122"/>
              </a:rPr>
              <a:t>Prof. Yan Chen, Second Xiangya Hospital of Central South University, Changsha, China</a:t>
            </a:r>
            <a:endParaRPr lang="en-US" altLang="zh-CN" sz="1050">
              <a:latin typeface="Arial" panose="020B0604020202020204"/>
              <a:ea typeface="等线" panose="02010600030101010101" charset="-122"/>
            </a:endParaRPr>
          </a:p>
          <a:p>
            <a:pPr marL="279400" indent="-279400" algn="just" defTabSz="266700"/>
            <a:r>
              <a:rPr lang="en-US" altLang="zh-CN" sz="1050">
                <a:latin typeface="Wingdings" panose="05000000000000000000"/>
                <a:ea typeface="等线" panose="02010600030101010101" charset="-122"/>
              </a:rPr>
              <a:t> </a:t>
            </a:r>
            <a:r>
              <a:rPr lang="en-US" altLang="zh-CN" sz="1050">
                <a:latin typeface="Arial" panose="020B0604020202020204"/>
                <a:ea typeface="等线" panose="02010600030101010101" charset="-122"/>
              </a:rPr>
              <a:t>Prof. Xiaoju Liu, The First Hospital of Lanzhou University, Lanzhou, China</a:t>
            </a:r>
            <a:endParaRPr lang="en-US" altLang="zh-CN" sz="1050">
              <a:latin typeface="Arial" panose="020B0604020202020204"/>
              <a:ea typeface="等线" panose="02010600030101010101" charset="-122"/>
            </a:endParaRPr>
          </a:p>
          <a:p>
            <a:pPr marL="279400" indent="-279400" algn="just" defTabSz="266700"/>
            <a:r>
              <a:rPr lang="en-US" altLang="zh-CN" sz="1050">
                <a:latin typeface="Wingdings" panose="05000000000000000000"/>
                <a:ea typeface="等线" panose="02010600030101010101" charset="-122"/>
              </a:rPr>
              <a:t> </a:t>
            </a:r>
            <a:r>
              <a:rPr lang="en-US" altLang="zh-CN" sz="1050">
                <a:latin typeface="Arial" panose="020B0604020202020204"/>
                <a:ea typeface="等线" panose="02010600030101010101" charset="-122"/>
              </a:rPr>
              <a:t>Dr. Zhenyu Liang and Dr. Hongyu Wang, First Affiliated Hospital of Guangzhou Medical University, Guangzhou, China</a:t>
            </a:r>
            <a:endParaRPr lang="en-US" altLang="zh-CN" sz="1050">
              <a:latin typeface="Arial" panose="020B0604020202020204"/>
              <a:ea typeface="等线" panose="02010600030101010101" charset="-122"/>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sz="quarter" idx="10"/>
          </p:nvPr>
        </p:nvSpPr>
        <p:spPr/>
        <p:txBody>
          <a:bodyPr>
            <a:normAutofit fontScale="97500" lnSpcReduction="10000"/>
          </a:bodyPr>
          <a:lstStyle/>
          <a:p>
            <a:r>
              <a:rPr lang="zh-CN" altLang="en-US" dirty="0">
                <a:latin typeface="+mn-lt"/>
                <a:ea typeface="+mn-ea"/>
                <a:cs typeface="+mn-ea"/>
                <a:sym typeface="+mn-lt"/>
              </a:rPr>
              <a:t>识别风险因素</a:t>
            </a:r>
            <a:r>
              <a:rPr lang="en-US" altLang="zh-CN" dirty="0">
                <a:latin typeface="+mn-lt"/>
                <a:ea typeface="+mn-ea"/>
                <a:cs typeface="+mn-ea"/>
                <a:sym typeface="+mn-lt"/>
              </a:rPr>
              <a:t>&amp;</a:t>
            </a:r>
            <a:r>
              <a:rPr lang="zh-CN" altLang="en-US" dirty="0">
                <a:latin typeface="+mn-lt"/>
                <a:ea typeface="+mn-ea"/>
                <a:cs typeface="+mn-ea"/>
                <a:sym typeface="+mn-lt"/>
              </a:rPr>
              <a:t>减少风险因素的暴露</a:t>
            </a:r>
            <a:endParaRPr lang="zh-CN" altLang="en-US" dirty="0">
              <a:latin typeface="+mn-lt"/>
              <a:ea typeface="+mn-ea"/>
              <a:cs typeface="+mn-ea"/>
              <a:sym typeface="+mn-lt"/>
            </a:endParaRPr>
          </a:p>
        </p:txBody>
      </p:sp>
      <p:sp>
        <p:nvSpPr>
          <p:cNvPr id="6" name="文本框 5"/>
          <p:cNvSpPr txBox="1"/>
          <p:nvPr/>
        </p:nvSpPr>
        <p:spPr>
          <a:xfrm>
            <a:off x="1678594" y="2630632"/>
            <a:ext cx="9117281" cy="2132443"/>
          </a:xfrm>
          <a:prstGeom prst="rect">
            <a:avLst/>
          </a:prstGeom>
          <a:noFill/>
        </p:spPr>
        <p:txBody>
          <a:bodyPr wrap="square" rtlCol="0" anchor="t">
            <a:spAutoFit/>
          </a:bodyPr>
          <a:lstStyle/>
          <a:p>
            <a:pPr marL="342900" lvl="0" indent="-342900" algn="just" defTabSz="914400" rtl="0" eaLnBrk="1" latinLnBrk="0" hangingPunct="1">
              <a:lnSpc>
                <a:spcPct val="200000"/>
              </a:lnSpc>
              <a:spcBef>
                <a:spcPts val="1800"/>
              </a:spcBef>
              <a:spcAft>
                <a:spcPts val="0"/>
              </a:spcAft>
              <a:buClr>
                <a:srgbClr val="FAB616"/>
              </a:buClr>
              <a:buSzPts val="1000"/>
              <a:buFont typeface="Wingdings" panose="05000000000000000000" pitchFamily="2" charset="2"/>
              <a:buChar char="l"/>
            </a:pPr>
            <a:r>
              <a:rPr lang="zh-CN" altLang="en-US" dirty="0">
                <a:solidFill>
                  <a:schemeClr val="dk1"/>
                </a:solidFill>
                <a:effectLst/>
                <a:cs typeface="+mn-ea"/>
                <a:sym typeface="+mn-lt"/>
              </a:rPr>
              <a:t>在所有慢阻肺病患者中均应积极进行戒烟干预</a:t>
            </a:r>
            <a:r>
              <a:rPr lang="zh-CN" altLang="en-US" b="1" dirty="0">
                <a:solidFill>
                  <a:schemeClr val="dk1"/>
                </a:solidFill>
                <a:effectLst/>
                <a:cs typeface="+mn-ea"/>
                <a:sym typeface="+mn-lt"/>
              </a:rPr>
              <a:t>（</a:t>
            </a:r>
            <a:r>
              <a:rPr lang="en-US" b="1" dirty="0">
                <a:solidFill>
                  <a:schemeClr val="dk1"/>
                </a:solidFill>
                <a:effectLst/>
                <a:cs typeface="+mn-ea"/>
                <a:sym typeface="+mn-lt"/>
              </a:rPr>
              <a:t>A</a:t>
            </a:r>
            <a:r>
              <a:rPr lang="zh-CN" altLang="en-US" b="1" dirty="0">
                <a:solidFill>
                  <a:schemeClr val="dk1"/>
                </a:solidFill>
                <a:effectLst/>
                <a:cs typeface="+mn-ea"/>
                <a:sym typeface="+mn-lt"/>
              </a:rPr>
              <a:t>级证据）</a:t>
            </a:r>
            <a:endParaRPr lang="zh-CN" altLang="en-US" b="1" u="none" strike="noStrike" kern="1200" spc="0" dirty="0">
              <a:solidFill>
                <a:schemeClr val="dk1"/>
              </a:solidFill>
              <a:effectLst/>
              <a:cs typeface="+mn-ea"/>
              <a:sym typeface="+mn-lt"/>
            </a:endParaRPr>
          </a:p>
          <a:p>
            <a:pPr marL="342900" lvl="0" indent="-342900" algn="just" defTabSz="914400" rtl="0" eaLnBrk="1" latinLnBrk="0" hangingPunct="1">
              <a:lnSpc>
                <a:spcPct val="200000"/>
              </a:lnSpc>
              <a:spcBef>
                <a:spcPts val="1800"/>
              </a:spcBef>
              <a:spcAft>
                <a:spcPts val="0"/>
              </a:spcAft>
              <a:buClr>
                <a:srgbClr val="FAB616"/>
              </a:buClr>
              <a:buSzPts val="1000"/>
              <a:buFont typeface="Wingdings" panose="05000000000000000000" pitchFamily="2" charset="2"/>
              <a:buChar char="l"/>
            </a:pPr>
            <a:r>
              <a:rPr lang="zh-CN" altLang="en-US" dirty="0">
                <a:solidFill>
                  <a:schemeClr val="dk1"/>
                </a:solidFill>
                <a:effectLst/>
                <a:cs typeface="+mn-ea"/>
                <a:sym typeface="+mn-lt"/>
              </a:rPr>
              <a:t>建议烹饪时采取有效通风、无污染的炉灶和类似的干预措施</a:t>
            </a:r>
            <a:r>
              <a:rPr lang="zh-CN" altLang="en-US" b="1" dirty="0">
                <a:solidFill>
                  <a:schemeClr val="dk1"/>
                </a:solidFill>
                <a:effectLst/>
                <a:cs typeface="+mn-ea"/>
                <a:sym typeface="+mn-lt"/>
              </a:rPr>
              <a:t>（</a:t>
            </a:r>
            <a:r>
              <a:rPr lang="en-US" b="1" dirty="0">
                <a:solidFill>
                  <a:schemeClr val="dk1"/>
                </a:solidFill>
                <a:effectLst/>
                <a:cs typeface="+mn-ea"/>
                <a:sym typeface="+mn-lt"/>
              </a:rPr>
              <a:t>B</a:t>
            </a:r>
            <a:r>
              <a:rPr lang="zh-CN" altLang="en-US" b="1" dirty="0">
                <a:solidFill>
                  <a:schemeClr val="dk1"/>
                </a:solidFill>
                <a:effectLst/>
                <a:cs typeface="+mn-ea"/>
                <a:sym typeface="+mn-lt"/>
              </a:rPr>
              <a:t>级证据）</a:t>
            </a:r>
            <a:endParaRPr lang="zh-CN" altLang="en-US" b="1" u="none" strike="noStrike" kern="1200" spc="0" dirty="0">
              <a:solidFill>
                <a:schemeClr val="dk1"/>
              </a:solidFill>
              <a:effectLst/>
              <a:cs typeface="+mn-ea"/>
              <a:sym typeface="+mn-lt"/>
            </a:endParaRPr>
          </a:p>
          <a:p>
            <a:pPr marL="342900" lvl="0" indent="-342900" algn="just" defTabSz="914400" rtl="0" eaLnBrk="1" latinLnBrk="0" hangingPunct="1">
              <a:lnSpc>
                <a:spcPct val="200000"/>
              </a:lnSpc>
              <a:spcBef>
                <a:spcPts val="1800"/>
              </a:spcBef>
              <a:spcAft>
                <a:spcPts val="0"/>
              </a:spcAft>
              <a:buClr>
                <a:srgbClr val="FAB616"/>
              </a:buClr>
              <a:buSzPts val="1000"/>
              <a:buFont typeface="Wingdings" panose="05000000000000000000" pitchFamily="2" charset="2"/>
              <a:buChar char="l"/>
            </a:pPr>
            <a:r>
              <a:rPr lang="zh-CN" altLang="en-US" dirty="0">
                <a:solidFill>
                  <a:schemeClr val="dk1"/>
                </a:solidFill>
                <a:effectLst/>
                <a:cs typeface="+mn-ea"/>
                <a:sym typeface="+mn-lt"/>
              </a:rPr>
              <a:t>临床医生应建议患者尽可能避免持续暴露于潜在刺激物环境中</a:t>
            </a:r>
            <a:r>
              <a:rPr lang="zh-CN" altLang="en-US" b="1" dirty="0">
                <a:solidFill>
                  <a:schemeClr val="dk1"/>
                </a:solidFill>
                <a:effectLst/>
                <a:cs typeface="+mn-ea"/>
                <a:sym typeface="+mn-lt"/>
              </a:rPr>
              <a:t>（</a:t>
            </a:r>
            <a:r>
              <a:rPr lang="en-US" b="1" dirty="0">
                <a:solidFill>
                  <a:schemeClr val="dk1"/>
                </a:solidFill>
                <a:effectLst/>
                <a:cs typeface="+mn-ea"/>
                <a:sym typeface="+mn-lt"/>
              </a:rPr>
              <a:t>D</a:t>
            </a:r>
            <a:r>
              <a:rPr lang="zh-CN" altLang="en-US" b="1" dirty="0">
                <a:solidFill>
                  <a:schemeClr val="dk1"/>
                </a:solidFill>
                <a:effectLst/>
                <a:cs typeface="+mn-ea"/>
                <a:sym typeface="+mn-lt"/>
              </a:rPr>
              <a:t>级证据）</a:t>
            </a:r>
            <a:endParaRPr lang="zh-CN" altLang="en-US" b="1" dirty="0">
              <a:solidFill>
                <a:schemeClr val="dk1"/>
              </a:solidFill>
              <a:effectLst/>
              <a:cs typeface="+mn-ea"/>
              <a:sym typeface="+mn-lt"/>
            </a:endParaRPr>
          </a:p>
        </p:txBody>
      </p:sp>
      <p:sp>
        <p:nvSpPr>
          <p:cNvPr id="4" name="文本框 3"/>
          <p:cNvSpPr txBox="1"/>
          <p:nvPr>
            <p:custDataLst>
              <p:tags r:id="rId1"/>
            </p:custDataLst>
          </p:nvPr>
        </p:nvSpPr>
        <p:spPr>
          <a:xfrm>
            <a:off x="11166475" y="509905"/>
            <a:ext cx="969010" cy="368300"/>
          </a:xfrm>
          <a:prstGeom prst="rect">
            <a:avLst/>
          </a:prstGeom>
          <a:noFill/>
        </p:spPr>
        <p:txBody>
          <a:bodyPr wrap="square" rtlCol="0">
            <a:spAutoFit/>
          </a:bodyPr>
          <a:lstStyle/>
          <a:p>
            <a:pPr algn="r"/>
            <a:r>
              <a:rPr lang="zh-CN" altLang="en-US" b="1">
                <a:solidFill>
                  <a:schemeClr val="bg1"/>
                </a:solidFill>
              </a:rPr>
              <a:t>图</a:t>
            </a:r>
            <a:r>
              <a:rPr lang="en-US" altLang="zh-CN" b="1">
                <a:solidFill>
                  <a:schemeClr val="bg1"/>
                </a:solidFill>
              </a:rPr>
              <a:t> 3.3</a:t>
            </a:r>
            <a:endParaRPr lang="en-US" altLang="zh-CN" b="1">
              <a:solidFill>
                <a:schemeClr val="bg1"/>
              </a:solidFill>
            </a:endParaRPr>
          </a:p>
        </p:txBody>
      </p:sp>
      <p:sp>
        <p:nvSpPr>
          <p:cNvPr id="7" name="Footer Placeholder 1"/>
          <p:cNvSpPr txBox="1"/>
          <p:nvPr/>
        </p:nvSpPr>
        <p:spPr>
          <a:xfrm>
            <a:off x="3027363" y="6551613"/>
            <a:ext cx="6137275"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000" dirty="0">
                <a:sym typeface="+mn-ea"/>
              </a:rPr>
              <a:t>© 2024, 2025 Global Initiative for Chronic Obstructive Lung Disease</a:t>
            </a:r>
            <a:endParaRPr lang="en-AU" sz="1000" dirty="0">
              <a:cs typeface="+mn-ea"/>
              <a:sym typeface="+mn-lt"/>
            </a:endParaRPr>
          </a:p>
        </p:txBody>
      </p:sp>
      <p:pic>
        <p:nvPicPr>
          <p:cNvPr id="2" name="Picture 4" descr="Evidence-based methods to identify and reduce risk factor exposure are listed."/>
          <p:cNvPicPr>
            <a:picLocks noChangeAspect="1"/>
          </p:cNvPicPr>
          <p:nvPr/>
        </p:nvPicPr>
        <p:blipFill rotWithShape="1">
          <a:blip r:embed="rId2"/>
          <a:srcRect/>
          <a:stretch>
            <a:fillRect/>
          </a:stretch>
        </p:blipFill>
        <p:spPr bwMode="auto">
          <a:xfrm>
            <a:off x="12192146" y="-218244"/>
            <a:ext cx="8170964" cy="2849488"/>
          </a:xfrm>
          <a:prstGeom prst="rect">
            <a:avLst/>
          </a:prstGeom>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sz="quarter" idx="10"/>
          </p:nvPr>
        </p:nvSpPr>
        <p:spPr/>
        <p:txBody>
          <a:bodyPr>
            <a:normAutofit fontScale="97500" lnSpcReduction="10000"/>
          </a:bodyPr>
          <a:lstStyle/>
          <a:p>
            <a:r>
              <a:rPr lang="zh-CN" altLang="en-US" dirty="0">
                <a:latin typeface="+mn-lt"/>
                <a:ea typeface="+mn-ea"/>
                <a:cs typeface="+mn-ea"/>
                <a:sym typeface="+mn-lt"/>
              </a:rPr>
              <a:t>帮助想要戒烟患者的简要策略</a:t>
            </a:r>
            <a:endParaRPr lang="zh-CN" altLang="en-US" dirty="0">
              <a:latin typeface="+mn-lt"/>
              <a:ea typeface="+mn-ea"/>
              <a:cs typeface="+mn-ea"/>
              <a:sym typeface="+mn-lt"/>
            </a:endParaRPr>
          </a:p>
        </p:txBody>
      </p:sp>
      <p:sp>
        <p:nvSpPr>
          <p:cNvPr id="2" name="Footer Placeholder 1"/>
          <p:cNvSpPr>
            <a:spLocks noGrp="1"/>
          </p:cNvSpPr>
          <p:nvPr>
            <p:ph type="ftr" sz="quarter" idx="4294967295"/>
          </p:nvPr>
        </p:nvSpPr>
        <p:spPr>
          <a:xfrm>
            <a:off x="3027363" y="6551613"/>
            <a:ext cx="6137275" cy="365125"/>
          </a:xfrm>
        </p:spPr>
        <p:txBody>
          <a:bodyPr/>
          <a:lstStyle/>
          <a:p>
            <a:r>
              <a:rPr lang="en-US" sz="1000" dirty="0">
                <a:sym typeface="+mn-ea"/>
              </a:rPr>
              <a:t>© 2024, 2025 Global Initiative for Chronic Obstructive Lung Disease</a:t>
            </a:r>
            <a:endParaRPr lang="en-AU" sz="1000" dirty="0">
              <a:cs typeface="+mn-ea"/>
              <a:sym typeface="+mn-lt"/>
            </a:endParaRPr>
          </a:p>
        </p:txBody>
      </p:sp>
      <p:graphicFrame>
        <p:nvGraphicFramePr>
          <p:cNvPr id="4" name="表格 3"/>
          <p:cNvGraphicFramePr>
            <a:graphicFrameLocks noGrp="1"/>
          </p:cNvGraphicFramePr>
          <p:nvPr/>
        </p:nvGraphicFramePr>
        <p:xfrm>
          <a:off x="3788410" y="1578501"/>
          <a:ext cx="5847080" cy="4182929"/>
        </p:xfrm>
        <a:graphic>
          <a:graphicData uri="http://schemas.openxmlformats.org/drawingml/2006/table">
            <a:tbl>
              <a:tblPr>
                <a:tableStyleId>{5C22544A-7EE6-4342-B048-85BDC9FD1C3A}</a:tableStyleId>
              </a:tblPr>
              <a:tblGrid>
                <a:gridCol w="5847080"/>
              </a:tblGrid>
              <a:tr h="889008">
                <a:tc>
                  <a:txBody>
                    <a:bodyPr/>
                    <a:lstStyle/>
                    <a:p>
                      <a:pPr algn="just">
                        <a:lnSpc>
                          <a:spcPct val="115000"/>
                        </a:lnSpc>
                        <a:spcBef>
                          <a:spcPts val="180"/>
                        </a:spcBef>
                      </a:pPr>
                      <a:r>
                        <a:rPr lang="zh-CN" sz="1400" b="1" dirty="0">
                          <a:effectLst/>
                          <a:latin typeface="+mn-lt"/>
                          <a:ea typeface="+mn-ea"/>
                          <a:cs typeface="+mn-ea"/>
                          <a:sym typeface="+mn-lt"/>
                        </a:rPr>
                        <a:t>在每次访视时系统性识别所有</a:t>
                      </a:r>
                      <a:r>
                        <a:rPr lang="zh-CN" altLang="en-US" sz="1400" b="1" dirty="0">
                          <a:effectLst/>
                          <a:latin typeface="+mn-lt"/>
                          <a:ea typeface="+mn-ea"/>
                          <a:cs typeface="+mn-ea"/>
                          <a:sym typeface="+mn-lt"/>
                        </a:rPr>
                        <a:t>吸烟</a:t>
                      </a:r>
                      <a:r>
                        <a:rPr lang="zh-CN" sz="1400" b="1" dirty="0">
                          <a:effectLst/>
                          <a:latin typeface="+mn-lt"/>
                          <a:ea typeface="+mn-ea"/>
                          <a:cs typeface="+mn-ea"/>
                          <a:sym typeface="+mn-lt"/>
                        </a:rPr>
                        <a:t>者</a:t>
                      </a:r>
                      <a:endParaRPr lang="zh-CN" sz="1400" b="1" dirty="0">
                        <a:effectLst/>
                        <a:latin typeface="+mn-lt"/>
                        <a:ea typeface="+mn-ea"/>
                        <a:cs typeface="+mn-ea"/>
                        <a:sym typeface="+mn-lt"/>
                      </a:endParaRPr>
                    </a:p>
                    <a:p>
                      <a:pPr algn="just">
                        <a:lnSpc>
                          <a:spcPct val="115000"/>
                        </a:lnSpc>
                        <a:spcBef>
                          <a:spcPts val="180"/>
                        </a:spcBef>
                      </a:pPr>
                      <a:r>
                        <a:rPr lang="zh-CN" sz="1200" dirty="0">
                          <a:effectLst/>
                          <a:latin typeface="+mn-lt"/>
                          <a:ea typeface="+mn-ea"/>
                          <a:cs typeface="+mn-ea"/>
                          <a:sym typeface="+mn-lt"/>
                        </a:rPr>
                        <a:t>实施全办公室系统，确保在每次门诊访视时对每</a:t>
                      </a:r>
                      <a:r>
                        <a:rPr lang="zh-CN" altLang="en-US" sz="1200" dirty="0">
                          <a:effectLst/>
                          <a:latin typeface="+mn-lt"/>
                          <a:ea typeface="+mn-ea"/>
                          <a:cs typeface="+mn-ea"/>
                          <a:sym typeface="+mn-lt"/>
                        </a:rPr>
                        <a:t>位</a:t>
                      </a:r>
                      <a:r>
                        <a:rPr lang="zh-CN" sz="1200" dirty="0">
                          <a:effectLst/>
                          <a:latin typeface="+mn-lt"/>
                          <a:ea typeface="+mn-ea"/>
                          <a:cs typeface="+mn-ea"/>
                          <a:sym typeface="+mn-lt"/>
                        </a:rPr>
                        <a:t>患者的</a:t>
                      </a:r>
                      <a:r>
                        <a:rPr lang="zh-CN" altLang="en-US" sz="1200" dirty="0">
                          <a:effectLst/>
                          <a:latin typeface="+mn-lt"/>
                          <a:ea typeface="+mn-ea"/>
                          <a:cs typeface="+mn-ea"/>
                          <a:sym typeface="+mn-lt"/>
                        </a:rPr>
                        <a:t>吸烟</a:t>
                      </a:r>
                      <a:r>
                        <a:rPr lang="zh-CN" sz="1200" dirty="0">
                          <a:effectLst/>
                          <a:latin typeface="+mn-lt"/>
                          <a:ea typeface="+mn-ea"/>
                          <a:cs typeface="+mn-ea"/>
                          <a:sym typeface="+mn-lt"/>
                        </a:rPr>
                        <a:t>状态进行查询和记录</a:t>
                      </a:r>
                      <a:endParaRPr lang="zh-CN" sz="1200" dirty="0">
                        <a:effectLst/>
                        <a:latin typeface="+mn-lt"/>
                        <a:ea typeface="+mn-ea"/>
                        <a:cs typeface="+mn-ea"/>
                        <a:sym typeface="+mn-lt"/>
                      </a:endParaRPr>
                    </a:p>
                  </a:txBody>
                  <a:tcPr marL="68580" marR="68580" marT="0" marB="0" anchor="ctr">
                    <a:noFill/>
                  </a:tcPr>
                </a:tc>
              </a:tr>
              <a:tr h="612045">
                <a:tc>
                  <a:txBody>
                    <a:bodyPr/>
                    <a:lstStyle/>
                    <a:p>
                      <a:pPr algn="just">
                        <a:lnSpc>
                          <a:spcPct val="115000"/>
                        </a:lnSpc>
                        <a:spcBef>
                          <a:spcPts val="180"/>
                        </a:spcBef>
                      </a:pPr>
                      <a:r>
                        <a:rPr lang="zh-CN" sz="1400" b="1" dirty="0">
                          <a:effectLst/>
                          <a:latin typeface="+mn-lt"/>
                          <a:ea typeface="+mn-ea"/>
                          <a:cs typeface="+mn-ea"/>
                          <a:sym typeface="+mn-lt"/>
                        </a:rPr>
                        <a:t>力劝所有</a:t>
                      </a:r>
                      <a:r>
                        <a:rPr lang="zh-CN" altLang="en-US" sz="1400" b="1" dirty="0">
                          <a:effectLst/>
                          <a:latin typeface="+mn-lt"/>
                          <a:ea typeface="+mn-ea"/>
                          <a:cs typeface="+mn-ea"/>
                          <a:sym typeface="+mn-lt"/>
                        </a:rPr>
                        <a:t>吸烟者</a:t>
                      </a:r>
                      <a:r>
                        <a:rPr lang="zh-CN" sz="1400" b="1" dirty="0">
                          <a:effectLst/>
                          <a:latin typeface="+mn-lt"/>
                          <a:ea typeface="+mn-ea"/>
                          <a:cs typeface="+mn-ea"/>
                          <a:sym typeface="+mn-lt"/>
                        </a:rPr>
                        <a:t>戒烟</a:t>
                      </a:r>
                      <a:endParaRPr lang="zh-CN" sz="1400" b="1" dirty="0">
                        <a:effectLst/>
                        <a:latin typeface="+mn-lt"/>
                        <a:ea typeface="+mn-ea"/>
                        <a:cs typeface="+mn-ea"/>
                        <a:sym typeface="+mn-lt"/>
                      </a:endParaRPr>
                    </a:p>
                    <a:p>
                      <a:pPr algn="just">
                        <a:lnSpc>
                          <a:spcPct val="115000"/>
                        </a:lnSpc>
                        <a:spcBef>
                          <a:spcPts val="180"/>
                        </a:spcBef>
                      </a:pPr>
                      <a:r>
                        <a:rPr lang="zh-CN" sz="1200" dirty="0">
                          <a:effectLst/>
                          <a:latin typeface="+mn-lt"/>
                          <a:ea typeface="+mn-ea"/>
                          <a:cs typeface="+mn-ea"/>
                          <a:sym typeface="+mn-lt"/>
                        </a:rPr>
                        <a:t>以清晰、有力和个性化方式力劝每</a:t>
                      </a:r>
                      <a:r>
                        <a:rPr lang="zh-CN" altLang="en-US" sz="1200" dirty="0">
                          <a:effectLst/>
                          <a:latin typeface="+mn-lt"/>
                          <a:ea typeface="+mn-ea"/>
                          <a:cs typeface="+mn-ea"/>
                          <a:sym typeface="+mn-lt"/>
                        </a:rPr>
                        <a:t>位吸烟</a:t>
                      </a:r>
                      <a:r>
                        <a:rPr lang="zh-CN" sz="1200" dirty="0">
                          <a:effectLst/>
                          <a:latin typeface="+mn-lt"/>
                          <a:ea typeface="+mn-ea"/>
                          <a:cs typeface="+mn-ea"/>
                          <a:sym typeface="+mn-lt"/>
                        </a:rPr>
                        <a:t>者戒烟</a:t>
                      </a:r>
                      <a:endParaRPr lang="zh-CN" sz="1200" dirty="0">
                        <a:effectLst/>
                        <a:latin typeface="+mn-lt"/>
                        <a:ea typeface="+mn-ea"/>
                        <a:cs typeface="+mn-ea"/>
                        <a:sym typeface="+mn-lt"/>
                      </a:endParaRPr>
                    </a:p>
                  </a:txBody>
                  <a:tcPr marL="68580" marR="68580" marT="0" marB="0" anchor="ctr">
                    <a:noFill/>
                  </a:tcPr>
                </a:tc>
              </a:tr>
              <a:tr h="903860">
                <a:tc>
                  <a:txBody>
                    <a:bodyPr/>
                    <a:lstStyle/>
                    <a:p>
                      <a:pPr algn="just">
                        <a:lnSpc>
                          <a:spcPct val="115000"/>
                        </a:lnSpc>
                        <a:spcBef>
                          <a:spcPts val="180"/>
                        </a:spcBef>
                      </a:pPr>
                      <a:r>
                        <a:rPr lang="zh-CN" sz="1400" b="1" dirty="0">
                          <a:effectLst/>
                          <a:latin typeface="+mn-lt"/>
                          <a:ea typeface="+mn-ea"/>
                          <a:cs typeface="+mn-ea"/>
                          <a:sym typeface="+mn-lt"/>
                        </a:rPr>
                        <a:t>确定患者希望戒烟的意愿和理由</a:t>
                      </a:r>
                      <a:endParaRPr lang="en-US" altLang="zh-CN" sz="1400" b="1" dirty="0">
                        <a:effectLst/>
                        <a:latin typeface="+mn-lt"/>
                        <a:ea typeface="+mn-ea"/>
                        <a:cs typeface="+mn-ea"/>
                        <a:sym typeface="+mn-lt"/>
                      </a:endParaRPr>
                    </a:p>
                    <a:p>
                      <a:pPr algn="just">
                        <a:lnSpc>
                          <a:spcPct val="115000"/>
                        </a:lnSpc>
                        <a:spcBef>
                          <a:spcPts val="180"/>
                        </a:spcBef>
                      </a:pPr>
                      <a:r>
                        <a:rPr lang="zh-CN" sz="1200" dirty="0">
                          <a:effectLst/>
                          <a:latin typeface="+mn-lt"/>
                          <a:ea typeface="+mn-ea"/>
                          <a:cs typeface="+mn-ea"/>
                          <a:sym typeface="+mn-lt"/>
                        </a:rPr>
                        <a:t>询问</a:t>
                      </a:r>
                      <a:r>
                        <a:rPr lang="zh-CN" altLang="zh-CN" sz="1200" dirty="0">
                          <a:effectLst/>
                          <a:latin typeface="+mn-lt"/>
                          <a:ea typeface="+mn-ea"/>
                          <a:cs typeface="+mn-ea"/>
                          <a:sym typeface="+mn-lt"/>
                        </a:rPr>
                        <a:t>每</a:t>
                      </a:r>
                      <a:r>
                        <a:rPr lang="zh-CN" altLang="en-US" sz="1200" dirty="0">
                          <a:effectLst/>
                          <a:latin typeface="+mn-lt"/>
                          <a:ea typeface="+mn-ea"/>
                          <a:cs typeface="+mn-ea"/>
                          <a:sym typeface="+mn-lt"/>
                        </a:rPr>
                        <a:t>位吸烟</a:t>
                      </a:r>
                      <a:r>
                        <a:rPr lang="zh-CN" altLang="zh-CN" sz="1200" dirty="0">
                          <a:effectLst/>
                          <a:latin typeface="+mn-lt"/>
                          <a:ea typeface="+mn-ea"/>
                          <a:cs typeface="+mn-ea"/>
                          <a:sym typeface="+mn-lt"/>
                        </a:rPr>
                        <a:t>者</a:t>
                      </a:r>
                      <a:r>
                        <a:rPr lang="zh-CN" sz="1200" dirty="0">
                          <a:effectLst/>
                          <a:latin typeface="+mn-lt"/>
                          <a:ea typeface="+mn-ea"/>
                          <a:cs typeface="+mn-ea"/>
                          <a:sym typeface="+mn-lt"/>
                        </a:rPr>
                        <a:t>是否愿意在这个时候戒烟（例如在接下来的</a:t>
                      </a:r>
                      <a:r>
                        <a:rPr lang="en-US" sz="1200" dirty="0">
                          <a:effectLst/>
                          <a:latin typeface="+mn-lt"/>
                          <a:ea typeface="+mn-ea"/>
                          <a:cs typeface="+mn-ea"/>
                          <a:sym typeface="+mn-lt"/>
                        </a:rPr>
                        <a:t>30</a:t>
                      </a:r>
                      <a:r>
                        <a:rPr lang="zh-CN" sz="1200" dirty="0">
                          <a:effectLst/>
                          <a:latin typeface="+mn-lt"/>
                          <a:ea typeface="+mn-ea"/>
                          <a:cs typeface="+mn-ea"/>
                          <a:sym typeface="+mn-lt"/>
                        </a:rPr>
                        <a:t>天内）</a:t>
                      </a:r>
                      <a:endParaRPr lang="zh-CN" sz="1200" dirty="0">
                        <a:effectLst/>
                        <a:latin typeface="+mn-lt"/>
                        <a:ea typeface="+mn-ea"/>
                        <a:cs typeface="+mn-ea"/>
                        <a:sym typeface="+mn-lt"/>
                      </a:endParaRPr>
                    </a:p>
                  </a:txBody>
                  <a:tcPr marL="68580" marR="68580" marT="0" marB="0" anchor="ctr">
                    <a:noFill/>
                  </a:tcPr>
                </a:tc>
              </a:tr>
              <a:tr h="1165971">
                <a:tc>
                  <a:txBody>
                    <a:bodyPr/>
                    <a:lstStyle/>
                    <a:p>
                      <a:pPr algn="just">
                        <a:lnSpc>
                          <a:spcPct val="115000"/>
                        </a:lnSpc>
                        <a:spcBef>
                          <a:spcPts val="180"/>
                        </a:spcBef>
                      </a:pPr>
                      <a:r>
                        <a:rPr lang="zh-CN" sz="1400" b="1" dirty="0">
                          <a:effectLst/>
                          <a:latin typeface="+mn-lt"/>
                          <a:ea typeface="+mn-ea"/>
                          <a:cs typeface="+mn-ea"/>
                          <a:sym typeface="+mn-lt"/>
                        </a:rPr>
                        <a:t>帮助患者戒烟</a:t>
                      </a:r>
                      <a:endParaRPr lang="zh-CN" sz="1400" b="1" dirty="0">
                        <a:effectLst/>
                        <a:latin typeface="+mn-lt"/>
                        <a:ea typeface="+mn-ea"/>
                        <a:cs typeface="+mn-ea"/>
                        <a:sym typeface="+mn-lt"/>
                      </a:endParaRPr>
                    </a:p>
                    <a:p>
                      <a:pPr algn="just">
                        <a:lnSpc>
                          <a:spcPct val="115000"/>
                        </a:lnSpc>
                        <a:spcBef>
                          <a:spcPts val="180"/>
                        </a:spcBef>
                      </a:pPr>
                      <a:r>
                        <a:rPr lang="zh-CN" sz="1200" dirty="0">
                          <a:effectLst/>
                          <a:latin typeface="+mn-lt"/>
                          <a:ea typeface="+mn-ea"/>
                          <a:cs typeface="+mn-ea"/>
                          <a:sym typeface="+mn-lt"/>
                        </a:rPr>
                        <a:t>帮助患者制定戒烟计划；提供实际咨询；提供治疗时</a:t>
                      </a:r>
                      <a:r>
                        <a:rPr lang="zh-CN" sz="1200" dirty="0">
                          <a:effectLst/>
                          <a:latin typeface="+mn-lt"/>
                          <a:ea typeface="+mn-ea"/>
                          <a:cs typeface="+mn-ea"/>
                          <a:sym typeface="+mn-lt"/>
                        </a:rPr>
                        <a:t>的社会支持；帮助患者获得治疗外社会支持；建议患者使用批准的药物治疗（特殊情况除外）；提供补充材料</a:t>
                      </a:r>
                      <a:endParaRPr lang="zh-CN" sz="1200" dirty="0">
                        <a:effectLst/>
                        <a:latin typeface="+mn-lt"/>
                        <a:ea typeface="+mn-ea"/>
                        <a:cs typeface="+mn-ea"/>
                        <a:sym typeface="+mn-lt"/>
                      </a:endParaRPr>
                    </a:p>
                  </a:txBody>
                  <a:tcPr marL="68580" marR="68580" marT="0" marB="0" anchor="ctr">
                    <a:noFill/>
                  </a:tcPr>
                </a:tc>
              </a:tr>
              <a:tr h="612045">
                <a:tc>
                  <a:txBody>
                    <a:bodyPr/>
                    <a:lstStyle/>
                    <a:p>
                      <a:pPr algn="just">
                        <a:lnSpc>
                          <a:spcPct val="115000"/>
                        </a:lnSpc>
                        <a:spcBef>
                          <a:spcPts val="180"/>
                        </a:spcBef>
                      </a:pPr>
                      <a:r>
                        <a:rPr lang="zh-CN" sz="1400" b="1" dirty="0">
                          <a:effectLst/>
                          <a:latin typeface="+mn-lt"/>
                          <a:ea typeface="+mn-ea"/>
                          <a:cs typeface="+mn-ea"/>
                          <a:sym typeface="+mn-lt"/>
                        </a:rPr>
                        <a:t>安排随访</a:t>
                      </a:r>
                      <a:endParaRPr lang="zh-CN" sz="1400" b="1" dirty="0">
                        <a:effectLst/>
                        <a:latin typeface="+mn-lt"/>
                        <a:ea typeface="+mn-ea"/>
                        <a:cs typeface="+mn-ea"/>
                        <a:sym typeface="+mn-lt"/>
                      </a:endParaRPr>
                    </a:p>
                    <a:p>
                      <a:pPr algn="just">
                        <a:lnSpc>
                          <a:spcPct val="115000"/>
                        </a:lnSpc>
                        <a:spcBef>
                          <a:spcPts val="180"/>
                        </a:spcBef>
                      </a:pPr>
                      <a:r>
                        <a:rPr lang="zh-CN" sz="1200" dirty="0">
                          <a:effectLst/>
                          <a:latin typeface="+mn-lt"/>
                          <a:ea typeface="+mn-ea"/>
                          <a:cs typeface="+mn-ea"/>
                          <a:sym typeface="+mn-lt"/>
                        </a:rPr>
                        <a:t>安排随访，可以是面对面或电话随访</a:t>
                      </a:r>
                      <a:endParaRPr lang="zh-CN" sz="1200" dirty="0">
                        <a:effectLst/>
                        <a:latin typeface="+mn-lt"/>
                        <a:ea typeface="+mn-ea"/>
                        <a:cs typeface="+mn-ea"/>
                        <a:sym typeface="+mn-lt"/>
                      </a:endParaRPr>
                    </a:p>
                  </a:txBody>
                  <a:tcPr marL="68580" marR="68580" marT="0" marB="0" anchor="ctr">
                    <a:noFill/>
                  </a:tcPr>
                </a:tc>
              </a:tr>
            </a:tbl>
          </a:graphicData>
        </a:graphic>
      </p:graphicFrame>
      <p:sp>
        <p:nvSpPr>
          <p:cNvPr id="11" name="圆角矩形 10"/>
          <p:cNvSpPr/>
          <p:nvPr/>
        </p:nvSpPr>
        <p:spPr>
          <a:xfrm>
            <a:off x="1769110" y="1593106"/>
            <a:ext cx="1786890" cy="4182110"/>
          </a:xfrm>
          <a:prstGeom prst="roundRect">
            <a:avLst/>
          </a:prstGeom>
          <a:solidFill>
            <a:srgbClr val="D2D1D6"/>
          </a:solidFill>
          <a:ln>
            <a:solidFill>
              <a:srgbClr val="D2D1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2" name="文本框 21"/>
          <p:cNvSpPr txBox="1"/>
          <p:nvPr/>
        </p:nvSpPr>
        <p:spPr>
          <a:xfrm>
            <a:off x="2075815" y="1889016"/>
            <a:ext cx="1173480" cy="368300"/>
          </a:xfrm>
          <a:prstGeom prst="rect">
            <a:avLst/>
          </a:prstGeom>
          <a:noFill/>
        </p:spPr>
        <p:txBody>
          <a:bodyPr wrap="square" rtlCol="0">
            <a:spAutoFit/>
          </a:bodyPr>
          <a:lstStyle/>
          <a:p>
            <a:pPr algn="ctr"/>
            <a:r>
              <a:rPr lang="zh-CN" b="1" dirty="0">
                <a:effectLst/>
                <a:cs typeface="+mn-ea"/>
                <a:sym typeface="+mn-lt"/>
              </a:rPr>
              <a:t>询问</a:t>
            </a:r>
            <a:endParaRPr lang="zh-CN" altLang="zh-CN" b="1" dirty="0">
              <a:effectLst/>
              <a:cs typeface="+mn-ea"/>
              <a:sym typeface="+mn-lt"/>
            </a:endParaRPr>
          </a:p>
        </p:txBody>
      </p:sp>
      <p:sp>
        <p:nvSpPr>
          <p:cNvPr id="23" name="文本框 22"/>
          <p:cNvSpPr txBox="1"/>
          <p:nvPr/>
        </p:nvSpPr>
        <p:spPr>
          <a:xfrm>
            <a:off x="2076450" y="2680226"/>
            <a:ext cx="1173480" cy="386196"/>
          </a:xfrm>
          <a:prstGeom prst="rect">
            <a:avLst/>
          </a:prstGeom>
          <a:noFill/>
        </p:spPr>
        <p:txBody>
          <a:bodyPr wrap="square" rtlCol="0">
            <a:spAutoFit/>
          </a:bodyPr>
          <a:lstStyle/>
          <a:p>
            <a:pPr marL="0" lvl="0" indent="0" algn="ctr">
              <a:lnSpc>
                <a:spcPct val="115000"/>
              </a:lnSpc>
              <a:spcBef>
                <a:spcPts val="180"/>
              </a:spcBef>
              <a:spcAft>
                <a:spcPts val="0"/>
              </a:spcAft>
              <a:buClr>
                <a:srgbClr val="4C4C4C"/>
              </a:buClr>
              <a:buSzPts val="1000"/>
              <a:buFont typeface="Arial" panose="020B0604020202020204" pitchFamily="34" charset="0"/>
              <a:buNone/>
            </a:pPr>
            <a:r>
              <a:rPr lang="zh-CN" b="1">
                <a:effectLst/>
                <a:cs typeface="+mn-ea"/>
                <a:sym typeface="+mn-lt"/>
              </a:rPr>
              <a:t>建议</a:t>
            </a:r>
            <a:endParaRPr lang="zh-CN" altLang="zh-CN" b="1">
              <a:effectLst/>
              <a:cs typeface="+mn-ea"/>
              <a:sym typeface="+mn-lt"/>
            </a:endParaRPr>
          </a:p>
        </p:txBody>
      </p:sp>
      <p:cxnSp>
        <p:nvCxnSpPr>
          <p:cNvPr id="24" name="直接连接符 23"/>
          <p:cNvCxnSpPr/>
          <p:nvPr/>
        </p:nvCxnSpPr>
        <p:spPr>
          <a:xfrm>
            <a:off x="1769110" y="4052072"/>
            <a:ext cx="1737360" cy="0"/>
          </a:xfrm>
          <a:prstGeom prst="line">
            <a:avLst/>
          </a:prstGeom>
          <a:ln w="28575"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25" name="文本框 24"/>
          <p:cNvSpPr txBox="1"/>
          <p:nvPr/>
        </p:nvSpPr>
        <p:spPr>
          <a:xfrm>
            <a:off x="2075815" y="5221496"/>
            <a:ext cx="1173480" cy="368300"/>
          </a:xfrm>
          <a:prstGeom prst="rect">
            <a:avLst/>
          </a:prstGeom>
          <a:noFill/>
        </p:spPr>
        <p:txBody>
          <a:bodyPr wrap="square" rtlCol="0">
            <a:spAutoFit/>
          </a:bodyPr>
          <a:lstStyle/>
          <a:p>
            <a:pPr algn="ctr"/>
            <a:r>
              <a:rPr lang="zh-CN" b="1" dirty="0">
                <a:effectLst/>
                <a:cs typeface="+mn-ea"/>
                <a:sym typeface="+mn-lt"/>
              </a:rPr>
              <a:t>安排</a:t>
            </a:r>
            <a:endParaRPr lang="zh-CN" altLang="zh-CN" b="1" dirty="0">
              <a:effectLst/>
              <a:cs typeface="+mn-ea"/>
              <a:sym typeface="+mn-lt"/>
            </a:endParaRPr>
          </a:p>
        </p:txBody>
      </p:sp>
      <p:cxnSp>
        <p:nvCxnSpPr>
          <p:cNvPr id="27" name="直接连接符 26"/>
          <p:cNvCxnSpPr/>
          <p:nvPr/>
        </p:nvCxnSpPr>
        <p:spPr>
          <a:xfrm>
            <a:off x="1769110" y="5061476"/>
            <a:ext cx="1737360" cy="0"/>
          </a:xfrm>
          <a:prstGeom prst="line">
            <a:avLst/>
          </a:prstGeom>
          <a:ln w="28575"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13" name="文本框 12"/>
          <p:cNvSpPr txBox="1"/>
          <p:nvPr/>
        </p:nvSpPr>
        <p:spPr>
          <a:xfrm>
            <a:off x="2075815" y="3454926"/>
            <a:ext cx="1173480" cy="386196"/>
          </a:xfrm>
          <a:prstGeom prst="rect">
            <a:avLst/>
          </a:prstGeom>
          <a:noFill/>
        </p:spPr>
        <p:txBody>
          <a:bodyPr wrap="square" rtlCol="0">
            <a:spAutoFit/>
          </a:bodyPr>
          <a:lstStyle/>
          <a:p>
            <a:pPr marL="0" lvl="0" indent="0" algn="ctr">
              <a:lnSpc>
                <a:spcPct val="115000"/>
              </a:lnSpc>
              <a:spcBef>
                <a:spcPts val="180"/>
              </a:spcBef>
              <a:spcAft>
                <a:spcPts val="0"/>
              </a:spcAft>
              <a:buClr>
                <a:srgbClr val="4C4C4C"/>
              </a:buClr>
              <a:buSzPts val="1000"/>
              <a:buFont typeface="Arial" panose="020B0604020202020204" pitchFamily="34" charset="0"/>
              <a:buNone/>
            </a:pPr>
            <a:r>
              <a:rPr lang="zh-CN" b="1">
                <a:effectLst/>
                <a:cs typeface="+mn-ea"/>
                <a:sym typeface="+mn-lt"/>
              </a:rPr>
              <a:t>评估</a:t>
            </a:r>
            <a:endParaRPr lang="zh-CN" altLang="zh-CN" b="1">
              <a:effectLst/>
              <a:cs typeface="+mn-ea"/>
              <a:sym typeface="+mn-lt"/>
            </a:endParaRPr>
          </a:p>
        </p:txBody>
      </p:sp>
      <p:sp>
        <p:nvSpPr>
          <p:cNvPr id="14" name="文本框 13"/>
          <p:cNvSpPr txBox="1"/>
          <p:nvPr/>
        </p:nvSpPr>
        <p:spPr>
          <a:xfrm>
            <a:off x="2051050" y="4389646"/>
            <a:ext cx="1173480" cy="386196"/>
          </a:xfrm>
          <a:prstGeom prst="rect">
            <a:avLst/>
          </a:prstGeom>
          <a:noFill/>
        </p:spPr>
        <p:txBody>
          <a:bodyPr wrap="square" rtlCol="0">
            <a:spAutoFit/>
          </a:bodyPr>
          <a:lstStyle/>
          <a:p>
            <a:pPr marL="0" lvl="0" indent="0" algn="ctr">
              <a:lnSpc>
                <a:spcPct val="115000"/>
              </a:lnSpc>
              <a:spcBef>
                <a:spcPts val="180"/>
              </a:spcBef>
              <a:spcAft>
                <a:spcPts val="0"/>
              </a:spcAft>
              <a:buClr>
                <a:srgbClr val="4C4C4C"/>
              </a:buClr>
              <a:buSzPts val="1000"/>
              <a:buFont typeface="Arial" panose="020B0604020202020204" pitchFamily="34" charset="0"/>
              <a:buNone/>
            </a:pPr>
            <a:r>
              <a:rPr lang="zh-CN" b="1" dirty="0">
                <a:effectLst/>
                <a:cs typeface="+mn-ea"/>
                <a:sym typeface="+mn-lt"/>
              </a:rPr>
              <a:t>帮助</a:t>
            </a:r>
            <a:endParaRPr lang="zh-CN" altLang="zh-CN" b="1" dirty="0">
              <a:effectLst/>
              <a:cs typeface="+mn-ea"/>
              <a:sym typeface="+mn-lt"/>
            </a:endParaRPr>
          </a:p>
        </p:txBody>
      </p:sp>
      <p:cxnSp>
        <p:nvCxnSpPr>
          <p:cNvPr id="15" name="直接连接符 14"/>
          <p:cNvCxnSpPr/>
          <p:nvPr/>
        </p:nvCxnSpPr>
        <p:spPr>
          <a:xfrm>
            <a:off x="1783937" y="3188423"/>
            <a:ext cx="1737360" cy="0"/>
          </a:xfrm>
          <a:prstGeom prst="line">
            <a:avLst/>
          </a:prstGeom>
          <a:ln w="28575"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1769110" y="2431306"/>
            <a:ext cx="1737360" cy="0"/>
          </a:xfrm>
          <a:prstGeom prst="line">
            <a:avLst/>
          </a:prstGeom>
          <a:ln w="28575"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6" name="文本框 5"/>
          <p:cNvSpPr txBox="1"/>
          <p:nvPr>
            <p:custDataLst>
              <p:tags r:id="rId1"/>
            </p:custDataLst>
          </p:nvPr>
        </p:nvSpPr>
        <p:spPr>
          <a:xfrm>
            <a:off x="11166475" y="509905"/>
            <a:ext cx="969010" cy="368300"/>
          </a:xfrm>
          <a:prstGeom prst="rect">
            <a:avLst/>
          </a:prstGeom>
          <a:noFill/>
        </p:spPr>
        <p:txBody>
          <a:bodyPr wrap="square" rtlCol="0">
            <a:spAutoFit/>
          </a:bodyPr>
          <a:lstStyle/>
          <a:p>
            <a:pPr algn="r"/>
            <a:r>
              <a:rPr lang="zh-CN" altLang="en-US" b="1">
                <a:solidFill>
                  <a:schemeClr val="bg1"/>
                </a:solidFill>
              </a:rPr>
              <a:t>图</a:t>
            </a:r>
            <a:r>
              <a:rPr lang="en-US" altLang="zh-CN" b="1">
                <a:solidFill>
                  <a:schemeClr val="bg1"/>
                </a:solidFill>
              </a:rPr>
              <a:t> 3.4</a:t>
            </a:r>
            <a:endParaRPr lang="en-US" altLang="zh-CN" b="1">
              <a:solidFill>
                <a:schemeClr val="bg1"/>
              </a:solidFill>
            </a:endParaRPr>
          </a:p>
        </p:txBody>
      </p:sp>
      <p:cxnSp>
        <p:nvCxnSpPr>
          <p:cNvPr id="7" name="直接连接符 6"/>
          <p:cNvCxnSpPr/>
          <p:nvPr/>
        </p:nvCxnSpPr>
        <p:spPr>
          <a:xfrm>
            <a:off x="3613918" y="3193929"/>
            <a:ext cx="6372000" cy="0"/>
          </a:xfrm>
          <a:prstGeom prst="line">
            <a:avLst/>
          </a:prstGeom>
          <a:ln>
            <a:solidFill>
              <a:schemeClr val="bg1">
                <a:lumMod val="65000"/>
              </a:schemeClr>
            </a:solidFill>
          </a:ln>
        </p:spPr>
        <p:style>
          <a:lnRef idx="3">
            <a:schemeClr val="dk1"/>
          </a:lnRef>
          <a:fillRef idx="0">
            <a:schemeClr val="dk1"/>
          </a:fillRef>
          <a:effectRef idx="2">
            <a:schemeClr val="dk1"/>
          </a:effectRef>
          <a:fontRef idx="minor">
            <a:schemeClr val="tx1"/>
          </a:fontRef>
        </p:style>
      </p:cxnSp>
      <p:cxnSp>
        <p:nvCxnSpPr>
          <p:cNvPr id="8" name="直接连接符 7"/>
          <p:cNvCxnSpPr/>
          <p:nvPr/>
        </p:nvCxnSpPr>
        <p:spPr>
          <a:xfrm>
            <a:off x="3602488" y="2443994"/>
            <a:ext cx="6372000" cy="0"/>
          </a:xfrm>
          <a:prstGeom prst="line">
            <a:avLst/>
          </a:prstGeom>
          <a:ln>
            <a:solidFill>
              <a:schemeClr val="bg1">
                <a:lumMod val="65000"/>
              </a:schemeClr>
            </a:solidFill>
          </a:ln>
        </p:spPr>
        <p:style>
          <a:lnRef idx="3">
            <a:schemeClr val="dk1"/>
          </a:lnRef>
          <a:fillRef idx="0">
            <a:schemeClr val="dk1"/>
          </a:fillRef>
          <a:effectRef idx="2">
            <a:schemeClr val="dk1"/>
          </a:effectRef>
          <a:fontRef idx="minor">
            <a:schemeClr val="tx1"/>
          </a:fontRef>
        </p:style>
      </p:cxnSp>
      <p:cxnSp>
        <p:nvCxnSpPr>
          <p:cNvPr id="9" name="直接连接符 8"/>
          <p:cNvCxnSpPr/>
          <p:nvPr/>
        </p:nvCxnSpPr>
        <p:spPr>
          <a:xfrm>
            <a:off x="3602488" y="4063502"/>
            <a:ext cx="6372000" cy="0"/>
          </a:xfrm>
          <a:prstGeom prst="line">
            <a:avLst/>
          </a:prstGeom>
          <a:ln>
            <a:solidFill>
              <a:schemeClr val="bg1">
                <a:lumMod val="65000"/>
              </a:schemeClr>
            </a:solidFill>
          </a:ln>
        </p:spPr>
        <p:style>
          <a:lnRef idx="3">
            <a:schemeClr val="dk1"/>
          </a:lnRef>
          <a:fillRef idx="0">
            <a:schemeClr val="dk1"/>
          </a:fillRef>
          <a:effectRef idx="2">
            <a:schemeClr val="dk1"/>
          </a:effectRef>
          <a:fontRef idx="minor">
            <a:schemeClr val="tx1"/>
          </a:fontRef>
        </p:style>
      </p:cxnSp>
      <p:cxnSp>
        <p:nvCxnSpPr>
          <p:cNvPr id="10" name="直接连接符 9"/>
          <p:cNvCxnSpPr/>
          <p:nvPr/>
        </p:nvCxnSpPr>
        <p:spPr>
          <a:xfrm>
            <a:off x="3602488" y="5061476"/>
            <a:ext cx="6372000" cy="0"/>
          </a:xfrm>
          <a:prstGeom prst="line">
            <a:avLst/>
          </a:prstGeom>
          <a:ln>
            <a:solidFill>
              <a:schemeClr val="bg1">
                <a:lumMod val="65000"/>
              </a:schemeClr>
            </a:solidFill>
          </a:ln>
        </p:spPr>
        <p:style>
          <a:lnRef idx="3">
            <a:schemeClr val="dk1"/>
          </a:lnRef>
          <a:fillRef idx="0">
            <a:schemeClr val="dk1"/>
          </a:fillRef>
          <a:effectRef idx="2">
            <a:schemeClr val="dk1"/>
          </a:effectRef>
          <a:fontRef idx="minor">
            <a:schemeClr val="tx1"/>
          </a:fontRef>
        </p:style>
      </p:cxnSp>
      <p:pic>
        <p:nvPicPr>
          <p:cNvPr id="12" name="Picture 4" descr="Brief strategies to help the patient willing to quit tobacco are listed including ASK, ADVISE, ASSESS, ASSIST, ARRANGE"/>
          <p:cNvPicPr>
            <a:picLocks noChangeAspect="1"/>
          </p:cNvPicPr>
          <p:nvPr/>
        </p:nvPicPr>
        <p:blipFill rotWithShape="1">
          <a:blip r:embed="rId2"/>
          <a:srcRect/>
          <a:stretch>
            <a:fillRect/>
          </a:stretch>
        </p:blipFill>
        <p:spPr bwMode="auto">
          <a:xfrm>
            <a:off x="12191195" y="-170633"/>
            <a:ext cx="7354910" cy="6004195"/>
          </a:xfrm>
          <a:prstGeom prst="rect">
            <a:avLst/>
          </a:prstGeom>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sz="quarter" idx="10"/>
          </p:nvPr>
        </p:nvSpPr>
        <p:spPr/>
        <p:txBody>
          <a:bodyPr>
            <a:normAutofit fontScale="97500" lnSpcReduction="10000"/>
          </a:bodyPr>
          <a:lstStyle/>
          <a:p>
            <a:r>
              <a:rPr lang="zh-CN" altLang="en-US" dirty="0">
                <a:latin typeface="+mn-lt"/>
                <a:ea typeface="+mn-ea"/>
                <a:cs typeface="+mn-ea"/>
                <a:sym typeface="+mn-lt"/>
              </a:rPr>
              <a:t>治疗烟草使用和依赖</a:t>
            </a:r>
            <a:endParaRPr lang="zh-CN" altLang="en-US" dirty="0">
              <a:latin typeface="+mn-lt"/>
              <a:ea typeface="+mn-ea"/>
              <a:cs typeface="+mn-ea"/>
              <a:sym typeface="+mn-lt"/>
            </a:endParaRPr>
          </a:p>
        </p:txBody>
      </p:sp>
      <p:sp>
        <p:nvSpPr>
          <p:cNvPr id="2" name="Footer Placeholder 1"/>
          <p:cNvSpPr>
            <a:spLocks noGrp="1"/>
          </p:cNvSpPr>
          <p:nvPr>
            <p:ph type="ftr" sz="quarter" idx="4294967295"/>
          </p:nvPr>
        </p:nvSpPr>
        <p:spPr>
          <a:xfrm>
            <a:off x="3027363" y="6551613"/>
            <a:ext cx="6137275" cy="365125"/>
          </a:xfrm>
        </p:spPr>
        <p:txBody>
          <a:bodyPr/>
          <a:lstStyle/>
          <a:p>
            <a:r>
              <a:rPr lang="en-US" sz="1000" dirty="0">
                <a:sym typeface="+mn-ea"/>
              </a:rPr>
              <a:t>© 2024, 2025 Global Initiative for Chronic Obstructive Lung Disease</a:t>
            </a:r>
            <a:endParaRPr lang="en-AU" sz="1000" dirty="0">
              <a:cs typeface="+mn-ea"/>
              <a:sym typeface="+mn-lt"/>
            </a:endParaRPr>
          </a:p>
        </p:txBody>
      </p:sp>
      <p:sp>
        <p:nvSpPr>
          <p:cNvPr id="6" name="文本框 5"/>
          <p:cNvSpPr txBox="1"/>
          <p:nvPr/>
        </p:nvSpPr>
        <p:spPr>
          <a:xfrm>
            <a:off x="1456964" y="1273216"/>
            <a:ext cx="9309735" cy="5215890"/>
          </a:xfrm>
          <a:prstGeom prst="rect">
            <a:avLst/>
          </a:prstGeom>
          <a:noFill/>
        </p:spPr>
        <p:txBody>
          <a:bodyPr wrap="square" rtlCol="0" anchor="t">
            <a:spAutoFit/>
          </a:bodyPr>
          <a:lstStyle/>
          <a:p>
            <a:pPr lvl="0" indent="0" algn="just" defTabSz="914400" rtl="0" eaLnBrk="1" latinLnBrk="0" hangingPunct="1">
              <a:lnSpc>
                <a:spcPct val="150000"/>
              </a:lnSpc>
              <a:spcBef>
                <a:spcPts val="600"/>
              </a:spcBef>
              <a:spcAft>
                <a:spcPts val="0"/>
              </a:spcAft>
              <a:buClr>
                <a:srgbClr val="FAB616"/>
              </a:buClr>
              <a:buSzPts val="1000"/>
              <a:buFont typeface="Wingdings" panose="05000000000000000000" pitchFamily="2" charset="2"/>
              <a:buNone/>
            </a:pPr>
            <a:r>
              <a:rPr lang="zh-CN" altLang="en-US" sz="1600" b="1" dirty="0">
                <a:solidFill>
                  <a:schemeClr val="dk1"/>
                </a:solidFill>
                <a:effectLst/>
                <a:cs typeface="+mn-ea"/>
                <a:sym typeface="+mn-lt"/>
              </a:rPr>
              <a:t>烟草使用和依赖临床实践指南小组的主要发现和建议：</a:t>
            </a:r>
            <a:endParaRPr lang="zh-CN" altLang="en-US" sz="1600" b="1" dirty="0">
              <a:solidFill>
                <a:schemeClr val="dk1"/>
              </a:solidFill>
              <a:effectLst/>
              <a:cs typeface="+mn-ea"/>
              <a:sym typeface="+mn-lt"/>
            </a:endParaRPr>
          </a:p>
          <a:p>
            <a:pPr marL="342900" lvl="0" indent="-342900" algn="just" defTabSz="914400" rtl="0" eaLnBrk="1" latinLnBrk="0" hangingPunct="1">
              <a:lnSpc>
                <a:spcPct val="150000"/>
              </a:lnSpc>
              <a:spcBef>
                <a:spcPts val="600"/>
              </a:spcBef>
              <a:spcAft>
                <a:spcPts val="0"/>
              </a:spcAft>
              <a:buClr>
                <a:srgbClr val="FAB616"/>
              </a:buClr>
              <a:buSzPts val="1000"/>
              <a:buFont typeface="Wingdings" panose="05000000000000000000" pitchFamily="2" charset="2"/>
              <a:buChar char="l"/>
            </a:pPr>
            <a:r>
              <a:rPr lang="zh-CN" altLang="en-US" sz="1600" dirty="0">
                <a:solidFill>
                  <a:schemeClr val="dk1"/>
                </a:solidFill>
                <a:effectLst/>
                <a:cs typeface="+mn-ea"/>
                <a:sym typeface="+mn-lt"/>
              </a:rPr>
              <a:t>烟草依赖是一种需要反复治疗直至达到长期或永久戒烟的慢性疾病</a:t>
            </a:r>
            <a:endParaRPr lang="zh-CN" altLang="en-US" sz="1600" u="none" strike="noStrike" kern="1200" spc="0" dirty="0">
              <a:solidFill>
                <a:schemeClr val="dk1"/>
              </a:solidFill>
              <a:effectLst/>
              <a:cs typeface="+mn-ea"/>
              <a:sym typeface="+mn-lt"/>
            </a:endParaRPr>
          </a:p>
          <a:p>
            <a:pPr marL="342900" lvl="0" indent="-342900" algn="just" defTabSz="914400" rtl="0" eaLnBrk="1" latinLnBrk="0" hangingPunct="1">
              <a:lnSpc>
                <a:spcPct val="150000"/>
              </a:lnSpc>
              <a:spcBef>
                <a:spcPts val="600"/>
              </a:spcBef>
              <a:spcAft>
                <a:spcPts val="0"/>
              </a:spcAft>
              <a:buClr>
                <a:srgbClr val="FAB616"/>
              </a:buClr>
              <a:buSzPts val="1000"/>
              <a:buFont typeface="Wingdings" panose="05000000000000000000" pitchFamily="2" charset="2"/>
              <a:buChar char="l"/>
            </a:pPr>
            <a:r>
              <a:rPr lang="zh-CN" altLang="en-US" sz="1600" dirty="0">
                <a:solidFill>
                  <a:schemeClr val="dk1"/>
                </a:solidFill>
                <a:effectLst/>
                <a:cs typeface="+mn-ea"/>
                <a:sym typeface="+mn-lt"/>
              </a:rPr>
              <a:t>目前对烟草依赖存在有效的治疗方法，应为所有吸烟者提供这些治疗方法</a:t>
            </a:r>
            <a:endParaRPr lang="zh-CN" altLang="en-US" sz="1600" u="none" strike="noStrike" kern="1200" spc="0" dirty="0">
              <a:solidFill>
                <a:schemeClr val="dk1"/>
              </a:solidFill>
              <a:effectLst/>
              <a:cs typeface="+mn-ea"/>
              <a:sym typeface="+mn-lt"/>
            </a:endParaRPr>
          </a:p>
          <a:p>
            <a:pPr marL="342900" lvl="0" indent="-342900" algn="just" defTabSz="914400" rtl="0" eaLnBrk="1" latinLnBrk="0" hangingPunct="1">
              <a:lnSpc>
                <a:spcPct val="150000"/>
              </a:lnSpc>
              <a:spcBef>
                <a:spcPts val="600"/>
              </a:spcBef>
              <a:spcAft>
                <a:spcPts val="0"/>
              </a:spcAft>
              <a:buClr>
                <a:srgbClr val="FAB616"/>
              </a:buClr>
              <a:buSzPts val="1000"/>
              <a:buFont typeface="Wingdings" panose="05000000000000000000" pitchFamily="2" charset="2"/>
              <a:buChar char="l"/>
            </a:pPr>
            <a:r>
              <a:rPr lang="zh-CN" altLang="en-US" sz="1600" dirty="0">
                <a:solidFill>
                  <a:schemeClr val="dk1"/>
                </a:solidFill>
                <a:effectLst/>
                <a:cs typeface="+mn-ea"/>
                <a:sym typeface="+mn-lt"/>
              </a:rPr>
              <a:t>临床医生和医保系统必须在每次</a:t>
            </a:r>
            <a:r>
              <a:rPr lang="zh-CN" altLang="en-US" sz="1600" dirty="0">
                <a:solidFill>
                  <a:schemeClr val="dk1"/>
                </a:solidFill>
                <a:effectLst/>
                <a:cs typeface="+mn-ea"/>
                <a:sym typeface="+mn-lt"/>
              </a:rPr>
              <a:t>就诊时对每名吸烟者进行一致的识别、记录和治疗</a:t>
            </a:r>
            <a:endParaRPr lang="zh-CN" altLang="en-US" sz="1600" u="none" strike="noStrike" kern="1200" spc="0" dirty="0">
              <a:solidFill>
                <a:schemeClr val="dk1"/>
              </a:solidFill>
              <a:effectLst/>
              <a:cs typeface="+mn-ea"/>
              <a:sym typeface="+mn-lt"/>
            </a:endParaRPr>
          </a:p>
          <a:p>
            <a:pPr marL="342900" lvl="0" indent="-342900" algn="just" defTabSz="914400" rtl="0" eaLnBrk="1" latinLnBrk="0" hangingPunct="1">
              <a:lnSpc>
                <a:spcPct val="150000"/>
              </a:lnSpc>
              <a:spcBef>
                <a:spcPts val="600"/>
              </a:spcBef>
              <a:spcAft>
                <a:spcPts val="0"/>
              </a:spcAft>
              <a:buClr>
                <a:srgbClr val="FAB616"/>
              </a:buClr>
              <a:buSzPts val="1000"/>
              <a:buFont typeface="Wingdings" panose="05000000000000000000" pitchFamily="2" charset="2"/>
              <a:buChar char="l"/>
            </a:pPr>
            <a:r>
              <a:rPr lang="zh-CN" altLang="en-US" sz="1600" dirty="0">
                <a:solidFill>
                  <a:schemeClr val="dk1"/>
                </a:solidFill>
                <a:effectLst/>
                <a:cs typeface="+mn-ea"/>
                <a:sym typeface="+mn-lt"/>
              </a:rPr>
              <a:t>即使短暂的戒烟咨询也有效</a:t>
            </a:r>
            <a:r>
              <a:rPr lang="zh-CN" altLang="en-US" sz="1600" dirty="0">
                <a:solidFill>
                  <a:schemeClr val="dk1"/>
                </a:solidFill>
                <a:effectLst/>
                <a:cs typeface="+mn-ea"/>
                <a:sym typeface="+mn-lt"/>
              </a:rPr>
              <a:t>的，因此与每位吸烟者联系时均应提供此类建议</a:t>
            </a:r>
            <a:endParaRPr lang="zh-CN" altLang="en-US" sz="1600" u="none" strike="noStrike" kern="1200" spc="0" dirty="0">
              <a:solidFill>
                <a:schemeClr val="dk1"/>
              </a:solidFill>
              <a:effectLst/>
              <a:cs typeface="+mn-ea"/>
              <a:sym typeface="+mn-lt"/>
            </a:endParaRPr>
          </a:p>
          <a:p>
            <a:pPr marL="342900" lvl="0" indent="-342900" algn="just" defTabSz="914400" rtl="0" eaLnBrk="1" latinLnBrk="0" hangingPunct="1">
              <a:lnSpc>
                <a:spcPct val="150000"/>
              </a:lnSpc>
              <a:spcBef>
                <a:spcPts val="600"/>
              </a:spcBef>
              <a:spcAft>
                <a:spcPts val="0"/>
              </a:spcAft>
              <a:buClr>
                <a:srgbClr val="FAB616"/>
              </a:buClr>
              <a:buSzPts val="1000"/>
              <a:buFont typeface="Wingdings" panose="05000000000000000000" pitchFamily="2" charset="2"/>
              <a:buChar char="l"/>
            </a:pPr>
            <a:r>
              <a:rPr lang="zh-CN" altLang="en-US" sz="1600" dirty="0">
                <a:solidFill>
                  <a:schemeClr val="dk1"/>
                </a:solidFill>
                <a:effectLst/>
                <a:cs typeface="+mn-ea"/>
                <a:sym typeface="+mn-lt"/>
              </a:rPr>
              <a:t>烟草依赖咨询的强度与其有效性之间存在密切的剂量</a:t>
            </a:r>
            <a:r>
              <a:rPr lang="en-US" sz="1600" dirty="0">
                <a:solidFill>
                  <a:schemeClr val="dk1"/>
                </a:solidFill>
                <a:effectLst/>
                <a:cs typeface="+mn-ea"/>
                <a:sym typeface="+mn-lt"/>
              </a:rPr>
              <a:t>-</a:t>
            </a:r>
            <a:r>
              <a:rPr lang="zh-CN" altLang="en-US" sz="1600" dirty="0">
                <a:solidFill>
                  <a:schemeClr val="dk1"/>
                </a:solidFill>
                <a:effectLst/>
                <a:cs typeface="+mn-ea"/>
                <a:sym typeface="+mn-lt"/>
              </a:rPr>
              <a:t>效应关系</a:t>
            </a:r>
            <a:endParaRPr lang="zh-CN" altLang="en-US" sz="1600" u="none" strike="noStrike" kern="1200" spc="0" dirty="0">
              <a:solidFill>
                <a:schemeClr val="dk1"/>
              </a:solidFill>
              <a:effectLst/>
              <a:cs typeface="+mn-ea"/>
              <a:sym typeface="+mn-lt"/>
            </a:endParaRPr>
          </a:p>
          <a:p>
            <a:pPr marL="342900" lvl="0" indent="-342900" algn="just" defTabSz="914400" rtl="0" eaLnBrk="1" latinLnBrk="0" hangingPunct="1">
              <a:lnSpc>
                <a:spcPct val="150000"/>
              </a:lnSpc>
              <a:spcBef>
                <a:spcPts val="600"/>
              </a:spcBef>
              <a:spcAft>
                <a:spcPts val="0"/>
              </a:spcAft>
              <a:buClr>
                <a:srgbClr val="FAB616"/>
              </a:buClr>
              <a:buSzPts val="1000"/>
              <a:buFont typeface="Wingdings" panose="05000000000000000000" pitchFamily="2" charset="2"/>
              <a:buChar char="l"/>
            </a:pPr>
            <a:r>
              <a:rPr lang="zh-CN" altLang="en-US" sz="1600" dirty="0">
                <a:solidFill>
                  <a:schemeClr val="dk1"/>
                </a:solidFill>
                <a:effectLst/>
                <a:cs typeface="+mn-ea"/>
                <a:sym typeface="+mn-lt"/>
              </a:rPr>
              <a:t>研究发现，有三种咨询方法特别有效：实践咨询、治疗中来自家庭和朋友的社会支持以及治疗以外安排的社会支持</a:t>
            </a:r>
            <a:endParaRPr lang="zh-CN" altLang="en-US" sz="1600" u="none" strike="noStrike" kern="1200" spc="0" dirty="0">
              <a:solidFill>
                <a:schemeClr val="dk1"/>
              </a:solidFill>
              <a:effectLst/>
              <a:cs typeface="+mn-ea"/>
              <a:sym typeface="+mn-lt"/>
            </a:endParaRPr>
          </a:p>
          <a:p>
            <a:pPr marL="342900" lvl="0" indent="-342900" algn="just" defTabSz="914400" rtl="0" eaLnBrk="1" latinLnBrk="0" hangingPunct="1">
              <a:lnSpc>
                <a:spcPct val="150000"/>
              </a:lnSpc>
              <a:spcBef>
                <a:spcPts val="600"/>
              </a:spcBef>
              <a:spcAft>
                <a:spcPts val="0"/>
              </a:spcAft>
              <a:buClr>
                <a:srgbClr val="FAB616"/>
              </a:buClr>
              <a:buSzPts val="1000"/>
              <a:buFont typeface="Wingdings" panose="05000000000000000000" pitchFamily="2" charset="2"/>
              <a:buChar char="l"/>
            </a:pPr>
            <a:r>
              <a:rPr lang="zh-CN" altLang="en-US" sz="1600" dirty="0">
                <a:solidFill>
                  <a:schemeClr val="dk1"/>
                </a:solidFill>
                <a:effectLst/>
                <a:cs typeface="+mn-ea"/>
                <a:sym typeface="+mn-lt"/>
              </a:rPr>
              <a:t>治疗烟草依赖的一线药物治疗（例如伐尼克兰、安非他酮缓释剂、尼古丁口香糖、尼古丁吸入剂、尼古丁鼻喷雾剂和尼古丁贴剂）是有效的，在无禁忌症的情况下应给予其中至少一种药物</a:t>
            </a:r>
            <a:endParaRPr lang="zh-CN" altLang="en-US" sz="1600" u="none" strike="noStrike" kern="1200" spc="0" dirty="0">
              <a:solidFill>
                <a:schemeClr val="dk1"/>
              </a:solidFill>
              <a:effectLst/>
              <a:cs typeface="+mn-ea"/>
              <a:sym typeface="+mn-lt"/>
            </a:endParaRPr>
          </a:p>
          <a:p>
            <a:pPr marL="342900" lvl="0" indent="-342900" algn="just" defTabSz="914400" rtl="0" eaLnBrk="1" latinLnBrk="0" hangingPunct="1">
              <a:lnSpc>
                <a:spcPct val="150000"/>
              </a:lnSpc>
              <a:spcBef>
                <a:spcPts val="600"/>
              </a:spcBef>
              <a:spcAft>
                <a:spcPts val="0"/>
              </a:spcAft>
              <a:buClr>
                <a:srgbClr val="FAB616"/>
              </a:buClr>
              <a:buSzPts val="1000"/>
              <a:buFont typeface="Wingdings" panose="05000000000000000000" pitchFamily="2" charset="2"/>
              <a:buChar char="l"/>
            </a:pPr>
            <a:r>
              <a:rPr lang="zh-CN" altLang="en-US" sz="1600" dirty="0">
                <a:solidFill>
                  <a:schemeClr val="dk1"/>
                </a:solidFill>
                <a:effectLst/>
                <a:cs typeface="+mn-ea"/>
                <a:sym typeface="+mn-lt"/>
              </a:rPr>
              <a:t>戒烟的</a:t>
            </a:r>
            <a:r>
              <a:rPr lang="zh-CN" altLang="en-US" sz="1600" dirty="0">
                <a:solidFill>
                  <a:schemeClr val="dk1"/>
                </a:solidFill>
                <a:effectLst/>
                <a:cs typeface="+mn-ea"/>
                <a:sym typeface="+mn-lt"/>
              </a:rPr>
              <a:t>经济激励计划</a:t>
            </a:r>
            <a:r>
              <a:rPr lang="zh-CN" altLang="en-US" sz="1600" dirty="0">
                <a:solidFill>
                  <a:schemeClr val="dk1"/>
                </a:solidFill>
                <a:effectLst/>
                <a:cs typeface="+mn-ea"/>
                <a:sym typeface="+mn-lt"/>
              </a:rPr>
              <a:t>可能有助于戒烟</a:t>
            </a:r>
            <a:endParaRPr lang="zh-CN" altLang="en-US" sz="1600" u="none" strike="noStrike" kern="1200" spc="0" dirty="0">
              <a:solidFill>
                <a:schemeClr val="dk1"/>
              </a:solidFill>
              <a:effectLst/>
              <a:cs typeface="+mn-ea"/>
              <a:sym typeface="+mn-lt"/>
            </a:endParaRPr>
          </a:p>
          <a:p>
            <a:pPr marL="342900" lvl="0" indent="-342900" algn="just" defTabSz="914400" rtl="0" eaLnBrk="1" latinLnBrk="0" hangingPunct="1">
              <a:lnSpc>
                <a:spcPct val="150000"/>
              </a:lnSpc>
              <a:spcBef>
                <a:spcPts val="600"/>
              </a:spcBef>
              <a:spcAft>
                <a:spcPts val="0"/>
              </a:spcAft>
              <a:buClr>
                <a:srgbClr val="FAB616"/>
              </a:buClr>
              <a:buSzPts val="1000"/>
              <a:buFont typeface="Wingdings" panose="05000000000000000000" pitchFamily="2" charset="2"/>
              <a:buChar char="l"/>
            </a:pPr>
            <a:r>
              <a:rPr lang="zh-CN" altLang="en-US" sz="1600" dirty="0">
                <a:solidFill>
                  <a:schemeClr val="dk1"/>
                </a:solidFill>
                <a:effectLst/>
                <a:cs typeface="+mn-ea"/>
                <a:sym typeface="+mn-lt"/>
              </a:rPr>
              <a:t>烟草依赖治疗是具有成本效益的干预措施</a:t>
            </a:r>
            <a:endParaRPr lang="zh-CN" altLang="en-US" sz="1600" dirty="0">
              <a:solidFill>
                <a:schemeClr val="dk1"/>
              </a:solidFill>
              <a:effectLst/>
              <a:cs typeface="+mn-ea"/>
              <a:sym typeface="+mn-lt"/>
            </a:endParaRPr>
          </a:p>
        </p:txBody>
      </p:sp>
      <p:sp>
        <p:nvSpPr>
          <p:cNvPr id="7" name="文本框 6"/>
          <p:cNvSpPr txBox="1"/>
          <p:nvPr>
            <p:custDataLst>
              <p:tags r:id="rId1"/>
            </p:custDataLst>
          </p:nvPr>
        </p:nvSpPr>
        <p:spPr>
          <a:xfrm>
            <a:off x="11166475" y="509905"/>
            <a:ext cx="969010" cy="368300"/>
          </a:xfrm>
          <a:prstGeom prst="rect">
            <a:avLst/>
          </a:prstGeom>
          <a:noFill/>
        </p:spPr>
        <p:txBody>
          <a:bodyPr wrap="square" rtlCol="0">
            <a:spAutoFit/>
          </a:bodyPr>
          <a:lstStyle/>
          <a:p>
            <a:pPr algn="r"/>
            <a:r>
              <a:rPr lang="zh-CN" altLang="en-US" b="1">
                <a:solidFill>
                  <a:schemeClr val="bg1"/>
                </a:solidFill>
              </a:rPr>
              <a:t>图</a:t>
            </a:r>
            <a:r>
              <a:rPr lang="en-US" altLang="zh-CN" b="1">
                <a:solidFill>
                  <a:schemeClr val="bg1"/>
                </a:solidFill>
              </a:rPr>
              <a:t> 3.5</a:t>
            </a:r>
            <a:endParaRPr lang="en-US" altLang="zh-CN" b="1">
              <a:solidFill>
                <a:schemeClr val="bg1"/>
              </a:solidFill>
            </a:endParaRPr>
          </a:p>
        </p:txBody>
      </p:sp>
      <p:pic>
        <p:nvPicPr>
          <p:cNvPr id="4" name="Picture 6" descr="Major findings and recommendations from tobacco use and dependence clinical practice guideline panel are listed."/>
          <p:cNvPicPr>
            <a:picLocks noChangeAspect="1"/>
          </p:cNvPicPr>
          <p:nvPr/>
        </p:nvPicPr>
        <p:blipFill rotWithShape="1">
          <a:blip r:embed="rId2"/>
          <a:srcRect/>
          <a:stretch>
            <a:fillRect/>
          </a:stretch>
        </p:blipFill>
        <p:spPr bwMode="auto">
          <a:xfrm>
            <a:off x="12316261" y="-114442"/>
            <a:ext cx="7561977" cy="6095014"/>
          </a:xfrm>
          <a:prstGeom prst="rect">
            <a:avLst/>
          </a:prstGeom>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sz="quarter" idx="10"/>
          </p:nvPr>
        </p:nvSpPr>
        <p:spPr/>
        <p:txBody>
          <a:bodyPr>
            <a:normAutofit fontScale="97500" lnSpcReduction="10000"/>
          </a:bodyPr>
          <a:lstStyle/>
          <a:p>
            <a:r>
              <a:rPr lang="zh-CN" altLang="en-US">
                <a:latin typeface="+mn-lt"/>
                <a:ea typeface="+mn-ea"/>
                <a:cs typeface="+mn-ea"/>
                <a:sym typeface="+mn-lt"/>
              </a:rPr>
              <a:t>稳定期慢阻肺病患者的疫苗接种</a:t>
            </a:r>
            <a:endParaRPr lang="zh-CN" altLang="en-US" dirty="0">
              <a:latin typeface="+mn-lt"/>
              <a:ea typeface="+mn-ea"/>
              <a:cs typeface="+mn-ea"/>
              <a:sym typeface="+mn-lt"/>
            </a:endParaRPr>
          </a:p>
        </p:txBody>
      </p:sp>
      <p:sp>
        <p:nvSpPr>
          <p:cNvPr id="4" name="文本框 3"/>
          <p:cNvSpPr txBox="1"/>
          <p:nvPr>
            <p:custDataLst>
              <p:tags r:id="rId1"/>
            </p:custDataLst>
          </p:nvPr>
        </p:nvSpPr>
        <p:spPr>
          <a:xfrm>
            <a:off x="11166475" y="509905"/>
            <a:ext cx="969010" cy="368300"/>
          </a:xfrm>
          <a:prstGeom prst="rect">
            <a:avLst/>
          </a:prstGeom>
          <a:noFill/>
        </p:spPr>
        <p:txBody>
          <a:bodyPr wrap="square" rtlCol="0">
            <a:spAutoFit/>
          </a:bodyPr>
          <a:lstStyle/>
          <a:p>
            <a:pPr algn="r"/>
            <a:r>
              <a:rPr lang="zh-CN" altLang="en-US" b="1">
                <a:solidFill>
                  <a:schemeClr val="bg1"/>
                </a:solidFill>
              </a:rPr>
              <a:t>图</a:t>
            </a:r>
            <a:r>
              <a:rPr lang="en-US" altLang="zh-CN" b="1">
                <a:solidFill>
                  <a:schemeClr val="bg1"/>
                </a:solidFill>
              </a:rPr>
              <a:t> 3.6</a:t>
            </a:r>
            <a:endParaRPr lang="en-US" altLang="zh-CN" b="1">
              <a:solidFill>
                <a:schemeClr val="bg1"/>
              </a:solidFill>
            </a:endParaRPr>
          </a:p>
        </p:txBody>
      </p:sp>
      <p:sp>
        <p:nvSpPr>
          <p:cNvPr id="8" name="Footer Placeholder 1"/>
          <p:cNvSpPr txBox="1"/>
          <p:nvPr/>
        </p:nvSpPr>
        <p:spPr>
          <a:xfrm>
            <a:off x="3027363" y="6551613"/>
            <a:ext cx="6137275"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000" dirty="0">
                <a:sym typeface="+mn-ea"/>
              </a:rPr>
              <a:t>© 2024, 2025 Global Initiative for Chronic Obstructive Lung Disease</a:t>
            </a:r>
            <a:endParaRPr lang="en-AU" sz="1000" dirty="0">
              <a:cs typeface="+mn-ea"/>
              <a:sym typeface="+mn-lt"/>
            </a:endParaRPr>
          </a:p>
        </p:txBody>
      </p:sp>
      <p:sp>
        <p:nvSpPr>
          <p:cNvPr id="2" name="文本框 1"/>
          <p:cNvSpPr txBox="1"/>
          <p:nvPr/>
        </p:nvSpPr>
        <p:spPr>
          <a:xfrm>
            <a:off x="864868" y="1431925"/>
            <a:ext cx="10462146" cy="4182110"/>
          </a:xfrm>
          <a:prstGeom prst="rect">
            <a:avLst/>
          </a:prstGeom>
          <a:noFill/>
        </p:spPr>
        <p:txBody>
          <a:bodyPr wrap="square" rtlCol="0" anchor="t">
            <a:spAutoFit/>
          </a:bodyPr>
          <a:lstStyle/>
          <a:p>
            <a:pPr indent="0" fontAlgn="auto">
              <a:lnSpc>
                <a:spcPct val="160000"/>
              </a:lnSpc>
              <a:spcAft>
                <a:spcPts val="1200"/>
              </a:spcAft>
            </a:pPr>
            <a:r>
              <a:rPr lang="zh-CN" altLang="en-US" sz="1600" dirty="0">
                <a:latin typeface="微软雅黑" panose="020B0503020204020204" pitchFamily="34" charset="-122"/>
                <a:ea typeface="微软雅黑" panose="020B0503020204020204" pitchFamily="34" charset="-122"/>
                <a:cs typeface="微软雅黑" panose="020B0503020204020204" pitchFamily="34" charset="-122"/>
              </a:rPr>
              <a:t>慢阻肺病患者应根据相关的地方指南接受所有推荐的疫苗接种：</a:t>
            </a:r>
            <a:endParaRPr lang="zh-CN" altLang="en-US" sz="1600" dirty="0">
              <a:latin typeface="微软雅黑" panose="020B0503020204020204" pitchFamily="34" charset="-122"/>
              <a:ea typeface="微软雅黑" panose="020B0503020204020204" pitchFamily="34" charset="-122"/>
              <a:cs typeface="微软雅黑" panose="020B0503020204020204" pitchFamily="34" charset="-122"/>
            </a:endParaRPr>
          </a:p>
          <a:p>
            <a:pPr marL="285750" indent="-285750">
              <a:lnSpc>
                <a:spcPct val="160000"/>
              </a:lnSpc>
              <a:buFont typeface="Arial" panose="020B0604020202020204" pitchFamily="34" charset="0"/>
              <a:buChar char="•"/>
            </a:pPr>
            <a:r>
              <a:rPr lang="zh-CN" altLang="en-US" sz="16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每年</a:t>
            </a:r>
            <a:r>
              <a:rPr lang="zh-CN" altLang="en-US" sz="1600" dirty="0">
                <a:latin typeface="微软雅黑" panose="020B0503020204020204" pitchFamily="34" charset="-122"/>
                <a:ea typeface="微软雅黑" panose="020B0503020204020204" pitchFamily="34" charset="-122"/>
                <a:cs typeface="微软雅黑" panose="020B0503020204020204" pitchFamily="34" charset="-122"/>
              </a:rPr>
              <a:t>接种流感疫苗</a:t>
            </a:r>
            <a:r>
              <a:rPr lang="zh-CN" altLang="en-US" sz="1600" b="1" dirty="0">
                <a:latin typeface="微软雅黑" panose="020B0503020204020204" pitchFamily="34" charset="-122"/>
                <a:ea typeface="微软雅黑" panose="020B0503020204020204" pitchFamily="34" charset="-122"/>
                <a:cs typeface="微软雅黑" panose="020B0503020204020204" pitchFamily="34" charset="-122"/>
              </a:rPr>
              <a:t>（</a:t>
            </a:r>
            <a:r>
              <a:rPr lang="en-US" altLang="zh-CN" sz="1600" b="1" dirty="0">
                <a:latin typeface="微软雅黑" panose="020B0503020204020204" pitchFamily="34" charset="-122"/>
                <a:ea typeface="微软雅黑" panose="020B0503020204020204" pitchFamily="34" charset="-122"/>
                <a:cs typeface="微软雅黑" panose="020B0503020204020204" pitchFamily="34" charset="-122"/>
              </a:rPr>
              <a:t>B</a:t>
            </a:r>
            <a:r>
              <a:rPr lang="zh-CN" altLang="en-US" sz="1600" b="1" dirty="0">
                <a:latin typeface="微软雅黑" panose="020B0503020204020204" pitchFamily="34" charset="-122"/>
                <a:ea typeface="微软雅黑" panose="020B0503020204020204" pitchFamily="34" charset="-122"/>
                <a:cs typeface="微软雅黑" panose="020B0503020204020204" pitchFamily="34" charset="-122"/>
              </a:rPr>
              <a:t>级证据）</a:t>
            </a:r>
            <a:endParaRPr lang="zh-CN" altLang="en-US" sz="1600" dirty="0">
              <a:latin typeface="微软雅黑" panose="020B0503020204020204" pitchFamily="34" charset="-122"/>
              <a:ea typeface="微软雅黑" panose="020B0503020204020204" pitchFamily="34" charset="-122"/>
              <a:cs typeface="微软雅黑" panose="020B0503020204020204" pitchFamily="34" charset="-122"/>
            </a:endParaRPr>
          </a:p>
          <a:p>
            <a:pPr marL="285750" indent="-285750">
              <a:lnSpc>
                <a:spcPct val="160000"/>
              </a:lnSpc>
              <a:buFont typeface="Arial" panose="020B0604020202020204" pitchFamily="34" charset="0"/>
              <a:buChar char="•"/>
            </a:pPr>
            <a:r>
              <a:rPr lang="zh-CN" altLang="en-US" sz="1600" dirty="0">
                <a:latin typeface="微软雅黑" panose="020B0503020204020204" pitchFamily="34" charset="-122"/>
                <a:ea typeface="微软雅黑" panose="020B0503020204020204" pitchFamily="34" charset="-122"/>
                <a:cs typeface="微软雅黑" panose="020B0503020204020204" pitchFamily="34" charset="-122"/>
              </a:rPr>
              <a:t>根据世界卫生组织（WHO）和美国疾病控制与预防中心（</a:t>
            </a:r>
            <a:r>
              <a:rPr lang="en-US" altLang="zh-CN" sz="1600" dirty="0">
                <a:latin typeface="微软雅黑" panose="020B0503020204020204" pitchFamily="34" charset="-122"/>
                <a:ea typeface="微软雅黑" panose="020B0503020204020204" pitchFamily="34" charset="-122"/>
                <a:cs typeface="微软雅黑" panose="020B0503020204020204" pitchFamily="34" charset="-122"/>
              </a:rPr>
              <a:t>CDC</a:t>
            </a:r>
            <a:r>
              <a:rPr lang="zh-CN" altLang="en-US" sz="1600" dirty="0">
                <a:latin typeface="微软雅黑" panose="020B0503020204020204" pitchFamily="34" charset="-122"/>
                <a:ea typeface="微软雅黑" panose="020B0503020204020204" pitchFamily="34" charset="-122"/>
                <a:cs typeface="微软雅黑" panose="020B0503020204020204" pitchFamily="34" charset="-122"/>
              </a:rPr>
              <a:t>）的最新建议接种SARS-CoV-2（COVID-19）疫苗</a:t>
            </a:r>
            <a:r>
              <a:rPr lang="zh-CN" altLang="en-US" sz="1600" b="1" dirty="0">
                <a:latin typeface="微软雅黑" panose="020B0503020204020204" pitchFamily="34" charset="-122"/>
                <a:ea typeface="微软雅黑" panose="020B0503020204020204" pitchFamily="34" charset="-122"/>
                <a:cs typeface="微软雅黑" panose="020B0503020204020204" pitchFamily="34" charset="-122"/>
              </a:rPr>
              <a:t>（</a:t>
            </a:r>
            <a:r>
              <a:rPr lang="en-US" altLang="zh-CN" sz="1600" b="1" dirty="0">
                <a:latin typeface="微软雅黑" panose="020B0503020204020204" pitchFamily="34" charset="-122"/>
                <a:ea typeface="微软雅黑" panose="020B0503020204020204" pitchFamily="34" charset="-122"/>
                <a:cs typeface="微软雅黑" panose="020B0503020204020204" pitchFamily="34" charset="-122"/>
                <a:sym typeface="+mn-ea"/>
              </a:rPr>
              <a:t>B</a:t>
            </a:r>
            <a:r>
              <a:rPr lang="zh-CN" altLang="en-US" sz="1600" b="1" dirty="0">
                <a:latin typeface="微软雅黑" panose="020B0503020204020204" pitchFamily="34" charset="-122"/>
                <a:ea typeface="微软雅黑" panose="020B0503020204020204" pitchFamily="34" charset="-122"/>
                <a:cs typeface="微软雅黑" panose="020B0503020204020204" pitchFamily="34" charset="-122"/>
                <a:sym typeface="+mn-ea"/>
              </a:rPr>
              <a:t>级证据</a:t>
            </a:r>
            <a:r>
              <a:rPr lang="zh-CN" altLang="en-US" sz="1600" b="1" dirty="0">
                <a:latin typeface="微软雅黑" panose="020B0503020204020204" pitchFamily="34" charset="-122"/>
                <a:ea typeface="微软雅黑" panose="020B0503020204020204" pitchFamily="34" charset="-122"/>
                <a:cs typeface="微软雅黑" panose="020B0503020204020204" pitchFamily="34" charset="-122"/>
              </a:rPr>
              <a:t>）</a:t>
            </a:r>
            <a:endParaRPr lang="zh-CN" altLang="en-US" sz="1600" dirty="0">
              <a:latin typeface="微软雅黑" panose="020B0503020204020204" pitchFamily="34" charset="-122"/>
              <a:ea typeface="微软雅黑" panose="020B0503020204020204" pitchFamily="34" charset="-122"/>
              <a:cs typeface="微软雅黑" panose="020B0503020204020204" pitchFamily="34" charset="-122"/>
            </a:endParaRPr>
          </a:p>
          <a:p>
            <a:pPr marL="285750" indent="-285750">
              <a:lnSpc>
                <a:spcPct val="160000"/>
              </a:lnSpc>
              <a:buFont typeface="Arial" panose="020B0604020202020204" pitchFamily="34" charset="0"/>
              <a:buChar char="•"/>
            </a:pPr>
            <a:r>
              <a:rPr lang="zh-CN" altLang="en-US" sz="1600" dirty="0">
                <a:latin typeface="微软雅黑" panose="020B0503020204020204" pitchFamily="34" charset="-122"/>
                <a:ea typeface="微软雅黑" panose="020B0503020204020204" pitchFamily="34" charset="-122"/>
                <a:cs typeface="微软雅黑" panose="020B0503020204020204" pitchFamily="34" charset="-122"/>
              </a:rPr>
              <a:t>根据CDC的建议，接种一剂21价肺炎球菌结合疫苗（PCV21）或一剂PCV20</a:t>
            </a:r>
            <a:r>
              <a:rPr lang="zh-CN" altLang="en-US" sz="1600" b="1" dirty="0">
                <a:latin typeface="微软雅黑" panose="020B0503020204020204" pitchFamily="34" charset="-122"/>
                <a:ea typeface="微软雅黑" panose="020B0503020204020204" pitchFamily="34" charset="-122"/>
                <a:cs typeface="微软雅黑" panose="020B0503020204020204" pitchFamily="34" charset="-122"/>
              </a:rPr>
              <a:t>（</a:t>
            </a:r>
            <a:r>
              <a:rPr lang="en-US" altLang="zh-CN" sz="1600" b="1" dirty="0">
                <a:latin typeface="微软雅黑" panose="020B0503020204020204" pitchFamily="34" charset="-122"/>
                <a:ea typeface="微软雅黑" panose="020B0503020204020204" pitchFamily="34" charset="-122"/>
                <a:cs typeface="微软雅黑" panose="020B0503020204020204" pitchFamily="34" charset="-122"/>
              </a:rPr>
              <a:t>B</a:t>
            </a:r>
            <a:r>
              <a:rPr lang="zh-CN" altLang="en-US" sz="1600" b="1" dirty="0">
                <a:latin typeface="微软雅黑" panose="020B0503020204020204" pitchFamily="34" charset="-122"/>
                <a:ea typeface="微软雅黑" panose="020B0503020204020204" pitchFamily="34" charset="-122"/>
                <a:cs typeface="微软雅黑" panose="020B0503020204020204" pitchFamily="34" charset="-122"/>
              </a:rPr>
              <a:t>级证据）</a:t>
            </a:r>
            <a:r>
              <a:rPr lang="zh-CN" altLang="en-US" sz="1600" dirty="0">
                <a:latin typeface="微软雅黑" panose="020B0503020204020204" pitchFamily="34" charset="-122"/>
                <a:ea typeface="微软雅黑" panose="020B0503020204020204" pitchFamily="34" charset="-122"/>
                <a:cs typeface="微软雅黑" panose="020B0503020204020204" pitchFamily="34" charset="-122"/>
              </a:rPr>
              <a:t>肺炎球菌疫苗已被证明可以减少社区获得性肺炎和慢阻肺病急性加重发生率</a:t>
            </a:r>
            <a:r>
              <a:rPr lang="zh-CN" altLang="en-US" sz="1600" b="1" dirty="0">
                <a:latin typeface="微软雅黑" panose="020B0503020204020204" pitchFamily="34" charset="-122"/>
                <a:ea typeface="微软雅黑" panose="020B0503020204020204" pitchFamily="34" charset="-122"/>
                <a:cs typeface="微软雅黑" panose="020B0503020204020204" pitchFamily="34" charset="-122"/>
              </a:rPr>
              <a:t>（</a:t>
            </a:r>
            <a:r>
              <a:rPr lang="en-US" altLang="zh-CN" sz="1600" b="1" dirty="0">
                <a:latin typeface="微软雅黑" panose="020B0503020204020204" pitchFamily="34" charset="-122"/>
                <a:ea typeface="微软雅黑" panose="020B0503020204020204" pitchFamily="34" charset="-122"/>
                <a:cs typeface="微软雅黑" panose="020B0503020204020204" pitchFamily="34" charset="-122"/>
                <a:sym typeface="+mn-ea"/>
              </a:rPr>
              <a:t>B</a:t>
            </a:r>
            <a:r>
              <a:rPr lang="zh-CN" altLang="en-US" sz="1600" b="1" dirty="0">
                <a:latin typeface="微软雅黑" panose="020B0503020204020204" pitchFamily="34" charset="-122"/>
                <a:ea typeface="微软雅黑" panose="020B0503020204020204" pitchFamily="34" charset="-122"/>
                <a:cs typeface="微软雅黑" panose="020B0503020204020204" pitchFamily="34" charset="-122"/>
                <a:sym typeface="+mn-ea"/>
              </a:rPr>
              <a:t>级证据</a:t>
            </a:r>
            <a:r>
              <a:rPr lang="zh-CN" altLang="en-US" sz="1600" b="1" dirty="0">
                <a:latin typeface="微软雅黑" panose="020B0503020204020204" pitchFamily="34" charset="-122"/>
                <a:ea typeface="微软雅黑" panose="020B0503020204020204" pitchFamily="34" charset="-122"/>
                <a:cs typeface="微软雅黑" panose="020B0503020204020204" pitchFamily="34" charset="-122"/>
              </a:rPr>
              <a:t>）</a:t>
            </a:r>
            <a:endParaRPr lang="zh-CN" altLang="en-US" sz="1600" b="1" dirty="0">
              <a:latin typeface="微软雅黑" panose="020B0503020204020204" pitchFamily="34" charset="-122"/>
              <a:ea typeface="微软雅黑" panose="020B0503020204020204" pitchFamily="34" charset="-122"/>
              <a:cs typeface="微软雅黑" panose="020B0503020204020204" pitchFamily="34" charset="-122"/>
            </a:endParaRPr>
          </a:p>
          <a:p>
            <a:pPr marL="285750" indent="-285750">
              <a:lnSpc>
                <a:spcPct val="160000"/>
              </a:lnSpc>
              <a:buFont typeface="Arial" panose="020B0604020202020204" pitchFamily="34" charset="0"/>
              <a:buChar char="•"/>
            </a:pPr>
            <a:r>
              <a:rPr lang="en-US" altLang="zh-CN" sz="1600" dirty="0">
                <a:latin typeface="微软雅黑" panose="020B0503020204020204" pitchFamily="34" charset="-122"/>
                <a:ea typeface="微软雅黑" panose="020B0503020204020204" pitchFamily="34" charset="-122"/>
                <a:cs typeface="微软雅黑" panose="020B0503020204020204" pitchFamily="34" charset="-122"/>
              </a:rPr>
              <a:t>CDC</a:t>
            </a:r>
            <a:r>
              <a:rPr lang="zh-CN" altLang="en-US" sz="1600" dirty="0">
                <a:latin typeface="微软雅黑" panose="020B0503020204020204" pitchFamily="34" charset="-122"/>
                <a:ea typeface="微软雅黑" panose="020B0503020204020204" pitchFamily="34" charset="-122"/>
                <a:cs typeface="微软雅黑" panose="020B0503020204020204" pitchFamily="34" charset="-122"/>
              </a:rPr>
              <a:t>推荐60岁及以上和/或有慢性心肺疾病的人群接种呼吸道合胞病毒（RSV）疫苗</a:t>
            </a:r>
            <a:r>
              <a:rPr lang="zh-CN" altLang="en-US" sz="1600" b="1" dirty="0">
                <a:latin typeface="微软雅黑" panose="020B0503020204020204" pitchFamily="34" charset="-122"/>
                <a:ea typeface="微软雅黑" panose="020B0503020204020204" pitchFamily="34" charset="-122"/>
                <a:cs typeface="微软雅黑" panose="020B0503020204020204" pitchFamily="34" charset="-122"/>
              </a:rPr>
              <a:t>（</a:t>
            </a:r>
            <a:r>
              <a:rPr lang="en-US" altLang="zh-CN" sz="1600" b="1" dirty="0">
                <a:latin typeface="微软雅黑" panose="020B0503020204020204" pitchFamily="34" charset="-122"/>
                <a:ea typeface="微软雅黑" panose="020B0503020204020204" pitchFamily="34" charset="-122"/>
                <a:cs typeface="微软雅黑" panose="020B0503020204020204" pitchFamily="34" charset="-122"/>
              </a:rPr>
              <a:t>A</a:t>
            </a:r>
            <a:r>
              <a:rPr lang="zh-CN" altLang="en-US" sz="1600" b="1" dirty="0">
                <a:latin typeface="微软雅黑" panose="020B0503020204020204" pitchFamily="34" charset="-122"/>
                <a:ea typeface="微软雅黑" panose="020B0503020204020204" pitchFamily="34" charset="-122"/>
                <a:cs typeface="微软雅黑" panose="020B0503020204020204" pitchFamily="34" charset="-122"/>
              </a:rPr>
              <a:t>级证据）</a:t>
            </a:r>
            <a:endParaRPr lang="zh-CN" altLang="en-US" sz="1600" dirty="0">
              <a:latin typeface="微软雅黑" panose="020B0503020204020204" pitchFamily="34" charset="-122"/>
              <a:ea typeface="微软雅黑" panose="020B0503020204020204" pitchFamily="34" charset="-122"/>
              <a:cs typeface="微软雅黑" panose="020B0503020204020204" pitchFamily="34" charset="-122"/>
            </a:endParaRPr>
          </a:p>
          <a:p>
            <a:pPr marL="285750" indent="-285750">
              <a:lnSpc>
                <a:spcPct val="160000"/>
              </a:lnSpc>
              <a:buFont typeface="Arial" panose="020B0604020202020204" pitchFamily="34" charset="0"/>
              <a:buChar char="•"/>
            </a:pPr>
            <a:r>
              <a:rPr lang="zh-CN" altLang="en-US" sz="1600" dirty="0">
                <a:latin typeface="微软雅黑" panose="020B0503020204020204" pitchFamily="34" charset="-122"/>
                <a:ea typeface="微软雅黑" panose="020B0503020204020204" pitchFamily="34" charset="-122"/>
                <a:cs typeface="微软雅黑" panose="020B0503020204020204" pitchFamily="34" charset="-122"/>
              </a:rPr>
              <a:t>根据</a:t>
            </a:r>
            <a:r>
              <a:rPr lang="en-US" altLang="zh-CN" sz="1600" dirty="0">
                <a:latin typeface="微软雅黑" panose="020B0503020204020204" pitchFamily="34" charset="-122"/>
                <a:ea typeface="微软雅黑" panose="020B0503020204020204" pitchFamily="34" charset="-122"/>
                <a:cs typeface="微软雅黑" panose="020B0503020204020204" pitchFamily="34" charset="-122"/>
              </a:rPr>
              <a:t>CDC</a:t>
            </a:r>
            <a:r>
              <a:rPr lang="zh-CN" altLang="en-US" sz="1600" dirty="0">
                <a:latin typeface="微软雅黑" panose="020B0503020204020204" pitchFamily="34" charset="-122"/>
                <a:ea typeface="微软雅黑" panose="020B0503020204020204" pitchFamily="34" charset="-122"/>
                <a:cs typeface="微软雅黑" panose="020B0503020204020204" pitchFamily="34" charset="-122"/>
              </a:rPr>
              <a:t>推荐，慢阻肺病患者在青少年时期未接种过百日咳疫苗（百日咳）的情况下接种Tdap（dTaP/dTaP）疫苗</a:t>
            </a:r>
            <a:r>
              <a:rPr lang="zh-CN" altLang="en-US" sz="1600" b="1" dirty="0">
                <a:latin typeface="微软雅黑" panose="020B0503020204020204" pitchFamily="34" charset="-122"/>
                <a:ea typeface="微软雅黑" panose="020B0503020204020204" pitchFamily="34" charset="-122"/>
                <a:cs typeface="微软雅黑" panose="020B0503020204020204" pitchFamily="34" charset="-122"/>
              </a:rPr>
              <a:t>（</a:t>
            </a:r>
            <a:r>
              <a:rPr lang="en-US" altLang="zh-CN" sz="1600" b="1" dirty="0">
                <a:latin typeface="微软雅黑" panose="020B0503020204020204" pitchFamily="34" charset="-122"/>
                <a:ea typeface="微软雅黑" panose="020B0503020204020204" pitchFamily="34" charset="-122"/>
                <a:cs typeface="微软雅黑" panose="020B0503020204020204" pitchFamily="34" charset="-122"/>
                <a:sym typeface="+mn-ea"/>
              </a:rPr>
              <a:t>B</a:t>
            </a:r>
            <a:r>
              <a:rPr lang="zh-CN" altLang="en-US" sz="1600" b="1" dirty="0">
                <a:latin typeface="微软雅黑" panose="020B0503020204020204" pitchFamily="34" charset="-122"/>
                <a:ea typeface="微软雅黑" panose="020B0503020204020204" pitchFamily="34" charset="-122"/>
                <a:cs typeface="微软雅黑" panose="020B0503020204020204" pitchFamily="34" charset="-122"/>
                <a:sym typeface="+mn-ea"/>
              </a:rPr>
              <a:t>级证据</a:t>
            </a:r>
            <a:r>
              <a:rPr lang="zh-CN" altLang="en-US" sz="1600" b="1" dirty="0">
                <a:latin typeface="微软雅黑" panose="020B0503020204020204" pitchFamily="34" charset="-122"/>
                <a:ea typeface="微软雅黑" panose="020B0503020204020204" pitchFamily="34" charset="-122"/>
                <a:cs typeface="微软雅黑" panose="020B0503020204020204" pitchFamily="34" charset="-122"/>
              </a:rPr>
              <a:t>）</a:t>
            </a:r>
            <a:endParaRPr lang="zh-CN" altLang="en-US" sz="1600" dirty="0">
              <a:latin typeface="微软雅黑" panose="020B0503020204020204" pitchFamily="34" charset="-122"/>
              <a:ea typeface="微软雅黑" panose="020B0503020204020204" pitchFamily="34" charset="-122"/>
              <a:cs typeface="微软雅黑" panose="020B0503020204020204" pitchFamily="34" charset="-122"/>
            </a:endParaRPr>
          </a:p>
          <a:p>
            <a:pPr marL="285750" indent="-285750">
              <a:lnSpc>
                <a:spcPct val="160000"/>
              </a:lnSpc>
              <a:buFont typeface="Arial" panose="020B0604020202020204" pitchFamily="34" charset="0"/>
              <a:buChar char="•"/>
            </a:pPr>
            <a:r>
              <a:rPr lang="zh-CN" altLang="en-US" sz="1600" dirty="0">
                <a:latin typeface="微软雅黑" panose="020B0503020204020204" pitchFamily="34" charset="-122"/>
                <a:ea typeface="微软雅黑" panose="020B0503020204020204" pitchFamily="34" charset="-122"/>
                <a:cs typeface="微软雅黑" panose="020B0503020204020204" pitchFamily="34" charset="-122"/>
                <a:sym typeface="+mn-ea"/>
              </a:rPr>
              <a:t>根据</a:t>
            </a:r>
            <a:r>
              <a:rPr lang="en-US" altLang="zh-CN" sz="1600" dirty="0">
                <a:latin typeface="微软雅黑" panose="020B0503020204020204" pitchFamily="34" charset="-122"/>
                <a:ea typeface="微软雅黑" panose="020B0503020204020204" pitchFamily="34" charset="-122"/>
                <a:cs typeface="微软雅黑" panose="020B0503020204020204" pitchFamily="34" charset="-122"/>
                <a:sym typeface="+mn-ea"/>
              </a:rPr>
              <a:t>CDC</a:t>
            </a:r>
            <a:r>
              <a:rPr lang="zh-CN" altLang="en-US" sz="1600" dirty="0">
                <a:latin typeface="微软雅黑" panose="020B0503020204020204" pitchFamily="34" charset="-122"/>
                <a:ea typeface="微软雅黑" panose="020B0503020204020204" pitchFamily="34" charset="-122"/>
                <a:cs typeface="微软雅黑" panose="020B0503020204020204" pitchFamily="34" charset="-122"/>
                <a:sym typeface="+mn-ea"/>
              </a:rPr>
              <a:t>推荐，</a:t>
            </a:r>
            <a:r>
              <a:rPr lang="zh-CN" altLang="en-US" sz="1600" dirty="0">
                <a:latin typeface="微软雅黑" panose="020B0503020204020204" pitchFamily="34" charset="-122"/>
                <a:ea typeface="微软雅黑" panose="020B0503020204020204" pitchFamily="34" charset="-122"/>
                <a:cs typeface="微软雅黑" panose="020B0503020204020204" pitchFamily="34" charset="-122"/>
              </a:rPr>
              <a:t>推荐50岁以上的慢阻肺病患者接种带状疱疹疫苗以预防带状疱疹</a:t>
            </a:r>
            <a:r>
              <a:rPr lang="zh-CN" altLang="en-US" sz="1600" b="1" dirty="0">
                <a:latin typeface="微软雅黑" panose="020B0503020204020204" pitchFamily="34" charset="-122"/>
                <a:ea typeface="微软雅黑" panose="020B0503020204020204" pitchFamily="34" charset="-122"/>
                <a:cs typeface="微软雅黑" panose="020B0503020204020204" pitchFamily="34" charset="-122"/>
              </a:rPr>
              <a:t>（</a:t>
            </a:r>
            <a:r>
              <a:rPr lang="en-US" altLang="zh-CN" sz="1600" b="1" dirty="0">
                <a:latin typeface="微软雅黑" panose="020B0503020204020204" pitchFamily="34" charset="-122"/>
                <a:ea typeface="微软雅黑" panose="020B0503020204020204" pitchFamily="34" charset="-122"/>
                <a:cs typeface="微软雅黑" panose="020B0503020204020204" pitchFamily="34" charset="-122"/>
                <a:sym typeface="+mn-ea"/>
              </a:rPr>
              <a:t>B</a:t>
            </a:r>
            <a:r>
              <a:rPr lang="zh-CN" altLang="en-US" sz="1600" b="1" dirty="0">
                <a:latin typeface="微软雅黑" panose="020B0503020204020204" pitchFamily="34" charset="-122"/>
                <a:ea typeface="微软雅黑" panose="020B0503020204020204" pitchFamily="34" charset="-122"/>
                <a:cs typeface="微软雅黑" panose="020B0503020204020204" pitchFamily="34" charset="-122"/>
                <a:sym typeface="+mn-ea"/>
              </a:rPr>
              <a:t>级证据</a:t>
            </a:r>
            <a:r>
              <a:rPr lang="zh-CN" altLang="en-US" sz="1600" b="1" dirty="0">
                <a:latin typeface="微软雅黑" panose="020B0503020204020204" pitchFamily="34" charset="-122"/>
                <a:ea typeface="微软雅黑" panose="020B0503020204020204" pitchFamily="34" charset="-122"/>
                <a:cs typeface="微软雅黑" panose="020B0503020204020204" pitchFamily="34" charset="-122"/>
              </a:rPr>
              <a:t>）</a:t>
            </a:r>
            <a:endParaRPr lang="zh-CN" altLang="en-US" sz="1600" b="1" dirty="0">
              <a:latin typeface="微软雅黑" panose="020B0503020204020204" pitchFamily="34" charset="-122"/>
              <a:ea typeface="微软雅黑" panose="020B0503020204020204" pitchFamily="34" charset="-122"/>
              <a:cs typeface="微软雅黑" panose="020B0503020204020204" pitchFamily="34" charset="-122"/>
            </a:endParaRPr>
          </a:p>
        </p:txBody>
      </p:sp>
      <p:grpSp>
        <p:nvGrpSpPr>
          <p:cNvPr id="6" name="组合 5"/>
          <p:cNvGrpSpPr/>
          <p:nvPr/>
        </p:nvGrpSpPr>
        <p:grpSpPr>
          <a:xfrm>
            <a:off x="12192000" y="-179070"/>
            <a:ext cx="8230235" cy="4780280"/>
            <a:chOff x="19200" y="-282"/>
            <a:chExt cx="12961" cy="7528"/>
          </a:xfrm>
        </p:grpSpPr>
        <p:pic>
          <p:nvPicPr>
            <p:cNvPr id="11" name="Picture 10" descr="A list of evidence based statements about vaccination recommendations for people with COPD are given, including evidence levels."/>
            <p:cNvPicPr>
              <a:picLocks noChangeAspect="1"/>
            </p:cNvPicPr>
            <p:nvPr/>
          </p:nvPicPr>
          <p:blipFill rotWithShape="1">
            <a:blip r:embed="rId2"/>
            <a:srcRect/>
            <a:stretch>
              <a:fillRect/>
            </a:stretch>
          </p:blipFill>
          <p:spPr bwMode="auto">
            <a:xfrm>
              <a:off x="19200" y="-282"/>
              <a:ext cx="12961" cy="7528"/>
            </a:xfrm>
            <a:prstGeom prst="rect">
              <a:avLst/>
            </a:prstGeom>
            <a:ln>
              <a:noFill/>
            </a:ln>
          </p:spPr>
        </p:pic>
        <p:sp>
          <p:nvSpPr>
            <p:cNvPr id="16" name="矩形 15"/>
            <p:cNvSpPr/>
            <p:nvPr/>
          </p:nvSpPr>
          <p:spPr>
            <a:xfrm>
              <a:off x="19877" y="1384"/>
              <a:ext cx="11725" cy="2481"/>
            </a:xfrm>
            <a:prstGeom prst="rect">
              <a:avLst/>
            </a:prstGeom>
            <a:noFill/>
            <a:ln>
              <a:solidFill>
                <a:srgbClr val="C00000"/>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sz="quarter" idx="10"/>
          </p:nvPr>
        </p:nvSpPr>
        <p:spPr/>
        <p:txBody>
          <a:bodyPr>
            <a:normAutofit fontScale="97500" lnSpcReduction="10000"/>
          </a:bodyPr>
          <a:lstStyle/>
          <a:p>
            <a:r>
              <a:rPr lang="zh-CN" altLang="en-US" dirty="0">
                <a:latin typeface="+mn-lt"/>
                <a:ea typeface="+mn-ea"/>
                <a:cs typeface="+mn-ea"/>
                <a:sym typeface="+mn-lt"/>
              </a:rPr>
              <a:t>初始药物治疗</a:t>
            </a:r>
            <a:endParaRPr lang="zh-CN" altLang="en-US" dirty="0">
              <a:latin typeface="+mn-lt"/>
              <a:ea typeface="+mn-ea"/>
              <a:cs typeface="+mn-ea"/>
              <a:sym typeface="+mn-lt"/>
            </a:endParaRPr>
          </a:p>
        </p:txBody>
      </p:sp>
      <p:grpSp>
        <p:nvGrpSpPr>
          <p:cNvPr id="6" name="组合 5"/>
          <p:cNvGrpSpPr/>
          <p:nvPr/>
        </p:nvGrpSpPr>
        <p:grpSpPr>
          <a:xfrm>
            <a:off x="1750907" y="1457569"/>
            <a:ext cx="8354342" cy="4558912"/>
            <a:chOff x="1830917" y="1783080"/>
            <a:chExt cx="8354342" cy="4558912"/>
          </a:xfrm>
        </p:grpSpPr>
        <p:grpSp>
          <p:nvGrpSpPr>
            <p:cNvPr id="4" name="组合 3"/>
            <p:cNvGrpSpPr/>
            <p:nvPr/>
          </p:nvGrpSpPr>
          <p:grpSpPr>
            <a:xfrm>
              <a:off x="1830917" y="1783080"/>
              <a:ext cx="8354342" cy="3931919"/>
              <a:chOff x="2923965" y="1967596"/>
              <a:chExt cx="6278779" cy="3133395"/>
            </a:xfrm>
          </p:grpSpPr>
          <p:pic>
            <p:nvPicPr>
              <p:cNvPr id="5" name="Picture 2"/>
              <p:cNvPicPr>
                <a:picLocks noChangeAspect="1"/>
              </p:cNvPicPr>
              <p:nvPr/>
            </p:nvPicPr>
            <p:blipFill rotWithShape="1">
              <a:blip r:embed="rId1"/>
              <a:srcRect/>
              <a:stretch>
                <a:fillRect/>
              </a:stretch>
            </p:blipFill>
            <p:spPr bwMode="auto">
              <a:xfrm>
                <a:off x="2923965" y="1967596"/>
                <a:ext cx="6278779" cy="3133395"/>
              </a:xfrm>
              <a:prstGeom prst="rect">
                <a:avLst/>
              </a:prstGeom>
              <a:ln>
                <a:noFill/>
              </a:ln>
            </p:spPr>
          </p:pic>
          <p:sp>
            <p:nvSpPr>
              <p:cNvPr id="7" name="文本框 6"/>
              <p:cNvSpPr txBox="1"/>
              <p:nvPr/>
            </p:nvSpPr>
            <p:spPr>
              <a:xfrm>
                <a:off x="3116899" y="2272020"/>
                <a:ext cx="1280550" cy="760340"/>
              </a:xfrm>
              <a:prstGeom prst="rect">
                <a:avLst/>
              </a:prstGeom>
              <a:solidFill>
                <a:srgbClr val="D2D0D6"/>
              </a:solidFill>
              <a:ln>
                <a:noFill/>
              </a:ln>
            </p:spPr>
            <p:txBody>
              <a:bodyPr wrap="square" rtlCol="0">
                <a:spAutoFit/>
              </a:bodyPr>
              <a:lstStyle/>
              <a:p>
                <a:endParaRPr lang="en-US" altLang="zh-CN" sz="1400" b="1" dirty="0">
                  <a:cs typeface="+mn-ea"/>
                  <a:sym typeface="+mn-lt"/>
                </a:endParaRPr>
              </a:p>
              <a:p>
                <a:r>
                  <a:rPr lang="zh-CN" altLang="en-US" sz="1400" b="1" dirty="0">
                    <a:cs typeface="+mn-ea"/>
                    <a:sym typeface="+mn-lt"/>
                  </a:rPr>
                  <a:t>≥</a:t>
                </a:r>
                <a:r>
                  <a:rPr lang="en-US" altLang="zh-CN" sz="1400" b="1" dirty="0">
                    <a:cs typeface="+mn-ea"/>
                    <a:sym typeface="+mn-lt"/>
                  </a:rPr>
                  <a:t>2</a:t>
                </a:r>
                <a:r>
                  <a:rPr lang="zh-CN" altLang="en-US" sz="1400" b="1" dirty="0">
                    <a:cs typeface="+mn-ea"/>
                    <a:sym typeface="+mn-lt"/>
                  </a:rPr>
                  <a:t>次中度急性加重或≥</a:t>
                </a:r>
                <a:r>
                  <a:rPr lang="en-US" altLang="zh-CN" sz="1400" b="1" dirty="0">
                    <a:cs typeface="+mn-ea"/>
                    <a:sym typeface="+mn-lt"/>
                  </a:rPr>
                  <a:t>1</a:t>
                </a:r>
                <a:r>
                  <a:rPr lang="zh-CN" altLang="en-US" sz="1400" b="1" dirty="0">
                    <a:cs typeface="+mn-ea"/>
                    <a:sym typeface="+mn-lt"/>
                  </a:rPr>
                  <a:t>次导致住院</a:t>
                </a:r>
                <a:endParaRPr lang="en-US" altLang="zh-CN" sz="1400" b="1" dirty="0">
                  <a:cs typeface="+mn-ea"/>
                  <a:sym typeface="+mn-lt"/>
                </a:endParaRPr>
              </a:p>
              <a:p>
                <a:endParaRPr lang="zh-CN" altLang="en-US" sz="1400" dirty="0">
                  <a:cs typeface="+mn-ea"/>
                  <a:sym typeface="+mn-lt"/>
                </a:endParaRPr>
              </a:p>
            </p:txBody>
          </p:sp>
          <p:sp>
            <p:nvSpPr>
              <p:cNvPr id="8" name="文本框 7"/>
              <p:cNvSpPr txBox="1"/>
              <p:nvPr/>
            </p:nvSpPr>
            <p:spPr>
              <a:xfrm>
                <a:off x="3056109" y="3342265"/>
                <a:ext cx="1371659" cy="932030"/>
              </a:xfrm>
              <a:prstGeom prst="rect">
                <a:avLst/>
              </a:prstGeom>
              <a:solidFill>
                <a:srgbClr val="D2D0D6"/>
              </a:solidFill>
              <a:ln>
                <a:noFill/>
              </a:ln>
            </p:spPr>
            <p:txBody>
              <a:bodyPr wrap="square" rtlCol="0">
                <a:spAutoFit/>
              </a:bodyPr>
              <a:lstStyle/>
              <a:p>
                <a:endParaRPr lang="en-US" altLang="zh-CN" sz="1400" dirty="0">
                  <a:cs typeface="+mn-ea"/>
                  <a:sym typeface="+mn-lt"/>
                </a:endParaRPr>
              </a:p>
              <a:p>
                <a:endParaRPr lang="en-US" altLang="zh-CN" sz="1400" dirty="0">
                  <a:cs typeface="+mn-ea"/>
                  <a:sym typeface="+mn-lt"/>
                </a:endParaRPr>
              </a:p>
              <a:p>
                <a:r>
                  <a:rPr lang="en-US" altLang="zh-CN" sz="1400" b="1" dirty="0">
                    <a:cs typeface="+mn-ea"/>
                    <a:sym typeface="+mn-lt"/>
                  </a:rPr>
                  <a:t>0</a:t>
                </a:r>
                <a:r>
                  <a:rPr lang="zh-CN" altLang="en-US" sz="1400" b="1" dirty="0">
                    <a:cs typeface="+mn-ea"/>
                    <a:sym typeface="+mn-lt"/>
                  </a:rPr>
                  <a:t>或</a:t>
                </a:r>
                <a:r>
                  <a:rPr lang="en-US" altLang="zh-CN" sz="1400" b="1" dirty="0">
                    <a:cs typeface="+mn-ea"/>
                    <a:sym typeface="+mn-lt"/>
                  </a:rPr>
                  <a:t>1</a:t>
                </a:r>
                <a:r>
                  <a:rPr lang="zh-CN" altLang="en-US" sz="1400" b="1" dirty="0">
                    <a:cs typeface="+mn-ea"/>
                    <a:sym typeface="+mn-lt"/>
                  </a:rPr>
                  <a:t>次中度急性加重（未导致住院）</a:t>
                </a:r>
                <a:endParaRPr lang="en-US" altLang="zh-CN" sz="1400" b="1" dirty="0">
                  <a:cs typeface="+mn-ea"/>
                  <a:sym typeface="+mn-lt"/>
                </a:endParaRPr>
              </a:p>
              <a:p>
                <a:endParaRPr lang="zh-CN" altLang="en-US" sz="1400" dirty="0">
                  <a:cs typeface="+mn-ea"/>
                  <a:sym typeface="+mn-lt"/>
                </a:endParaRPr>
              </a:p>
            </p:txBody>
          </p:sp>
          <p:sp>
            <p:nvSpPr>
              <p:cNvPr id="9" name="文本框 8"/>
              <p:cNvSpPr txBox="1"/>
              <p:nvPr/>
            </p:nvSpPr>
            <p:spPr>
              <a:xfrm>
                <a:off x="4634185" y="2163240"/>
                <a:ext cx="692417" cy="245271"/>
              </a:xfrm>
              <a:prstGeom prst="rect">
                <a:avLst/>
              </a:prstGeom>
              <a:solidFill>
                <a:srgbClr val="FBEED6"/>
              </a:solidFill>
            </p:spPr>
            <p:txBody>
              <a:bodyPr wrap="square" rtlCol="0">
                <a:spAutoFit/>
              </a:bodyPr>
              <a:lstStyle/>
              <a:p>
                <a:r>
                  <a:rPr lang="en-US" altLang="zh-CN" sz="1400" b="1">
                    <a:solidFill>
                      <a:srgbClr val="374459"/>
                    </a:solidFill>
                    <a:cs typeface="+mn-ea"/>
                    <a:sym typeface="+mn-lt"/>
                  </a:rPr>
                  <a:t>E</a:t>
                </a:r>
                <a:r>
                  <a:rPr lang="zh-CN" altLang="en-US" sz="1400" b="1">
                    <a:solidFill>
                      <a:srgbClr val="374459"/>
                    </a:solidFill>
                    <a:cs typeface="+mn-ea"/>
                    <a:sym typeface="+mn-lt"/>
                  </a:rPr>
                  <a:t>组</a:t>
                </a:r>
                <a:endParaRPr lang="zh-CN" altLang="en-US" sz="1400" b="1">
                  <a:solidFill>
                    <a:srgbClr val="374459"/>
                  </a:solidFill>
                  <a:cs typeface="+mn-ea"/>
                  <a:sym typeface="+mn-lt"/>
                </a:endParaRPr>
              </a:p>
            </p:txBody>
          </p:sp>
          <p:sp>
            <p:nvSpPr>
              <p:cNvPr id="10" name="文本框 9"/>
              <p:cNvSpPr txBox="1"/>
              <p:nvPr/>
            </p:nvSpPr>
            <p:spPr>
              <a:xfrm>
                <a:off x="5037725" y="2768141"/>
                <a:ext cx="3471013" cy="219621"/>
              </a:xfrm>
              <a:prstGeom prst="rect">
                <a:avLst/>
              </a:prstGeom>
              <a:solidFill>
                <a:srgbClr val="FBEED6"/>
              </a:solidFill>
            </p:spPr>
            <p:txBody>
              <a:bodyPr wrap="square" rtlCol="0">
                <a:spAutoFit/>
              </a:bodyPr>
              <a:lstStyle/>
              <a:p>
                <a:pPr algn="ctr"/>
                <a:r>
                  <a:rPr lang="zh-CN" altLang="en-US" sz="1200" dirty="0">
                    <a:solidFill>
                      <a:srgbClr val="374459"/>
                    </a:solidFill>
                    <a:cs typeface="+mn-ea"/>
                    <a:sym typeface="+mn-lt"/>
                  </a:rPr>
                  <a:t>若血</a:t>
                </a:r>
                <a:r>
                  <a:rPr lang="en-US" altLang="zh-CN" sz="1200" dirty="0">
                    <a:solidFill>
                      <a:srgbClr val="374459"/>
                    </a:solidFill>
                    <a:cs typeface="+mn-ea"/>
                    <a:sym typeface="+mn-lt"/>
                  </a:rPr>
                  <a:t>EOS≥300</a:t>
                </a:r>
                <a:r>
                  <a:rPr lang="zh-CN" altLang="en-US" sz="1200" dirty="0">
                    <a:solidFill>
                      <a:srgbClr val="374459"/>
                    </a:solidFill>
                    <a:cs typeface="+mn-ea"/>
                    <a:sym typeface="+mn-lt"/>
                  </a:rPr>
                  <a:t>个</a:t>
                </a:r>
                <a:r>
                  <a:rPr lang="en-US" altLang="zh-CN" sz="1200" dirty="0">
                    <a:solidFill>
                      <a:srgbClr val="374459"/>
                    </a:solidFill>
                    <a:cs typeface="+mn-ea"/>
                    <a:sym typeface="+mn-lt"/>
                  </a:rPr>
                  <a:t>/μL</a:t>
                </a:r>
                <a:r>
                  <a:rPr lang="zh-CN" altLang="en-US" sz="1200" dirty="0">
                    <a:solidFill>
                      <a:srgbClr val="374459"/>
                    </a:solidFill>
                    <a:cs typeface="+mn-ea"/>
                    <a:sym typeface="+mn-lt"/>
                  </a:rPr>
                  <a:t>，考虑</a:t>
                </a:r>
                <a:r>
                  <a:rPr lang="en-US" altLang="zh-CN" sz="1200" dirty="0">
                    <a:solidFill>
                      <a:srgbClr val="374459"/>
                    </a:solidFill>
                    <a:cs typeface="+mn-ea"/>
                    <a:sym typeface="+mn-lt"/>
                  </a:rPr>
                  <a:t>LABA+LAMA+ICS*</a:t>
                </a:r>
                <a:endParaRPr lang="zh-CN" altLang="en-US" sz="1200" dirty="0">
                  <a:solidFill>
                    <a:srgbClr val="374459"/>
                  </a:solidFill>
                  <a:cs typeface="+mn-ea"/>
                  <a:sym typeface="+mn-lt"/>
                </a:endParaRPr>
              </a:p>
            </p:txBody>
          </p:sp>
          <p:sp>
            <p:nvSpPr>
              <p:cNvPr id="11" name="文本框 10"/>
              <p:cNvSpPr txBox="1"/>
              <p:nvPr/>
            </p:nvSpPr>
            <p:spPr>
              <a:xfrm>
                <a:off x="4600071" y="3342266"/>
                <a:ext cx="692417" cy="245271"/>
              </a:xfrm>
              <a:prstGeom prst="rect">
                <a:avLst/>
              </a:prstGeom>
              <a:solidFill>
                <a:srgbClr val="FBEED6"/>
              </a:solidFill>
            </p:spPr>
            <p:txBody>
              <a:bodyPr wrap="square" rtlCol="0">
                <a:spAutoFit/>
              </a:bodyPr>
              <a:lstStyle/>
              <a:p>
                <a:r>
                  <a:rPr lang="en-US" altLang="zh-CN" sz="1400" b="1">
                    <a:solidFill>
                      <a:srgbClr val="374459"/>
                    </a:solidFill>
                    <a:cs typeface="+mn-ea"/>
                    <a:sym typeface="+mn-lt"/>
                  </a:rPr>
                  <a:t>A</a:t>
                </a:r>
                <a:r>
                  <a:rPr lang="zh-CN" altLang="en-US" sz="1400" b="1">
                    <a:solidFill>
                      <a:srgbClr val="374459"/>
                    </a:solidFill>
                    <a:cs typeface="+mn-ea"/>
                    <a:sym typeface="+mn-lt"/>
                  </a:rPr>
                  <a:t>组</a:t>
                </a:r>
                <a:endParaRPr lang="zh-CN" altLang="en-US" sz="1400" b="1">
                  <a:solidFill>
                    <a:srgbClr val="374459"/>
                  </a:solidFill>
                  <a:cs typeface="+mn-ea"/>
                  <a:sym typeface="+mn-lt"/>
                </a:endParaRPr>
              </a:p>
            </p:txBody>
          </p:sp>
          <p:sp>
            <p:nvSpPr>
              <p:cNvPr id="12" name="文本框 11"/>
              <p:cNvSpPr txBox="1"/>
              <p:nvPr/>
            </p:nvSpPr>
            <p:spPr>
              <a:xfrm>
                <a:off x="6999988" y="3342265"/>
                <a:ext cx="692417" cy="245271"/>
              </a:xfrm>
              <a:prstGeom prst="rect">
                <a:avLst/>
              </a:prstGeom>
              <a:solidFill>
                <a:srgbClr val="FBEED6"/>
              </a:solidFill>
            </p:spPr>
            <p:txBody>
              <a:bodyPr wrap="square" rtlCol="0">
                <a:spAutoFit/>
              </a:bodyPr>
              <a:lstStyle/>
              <a:p>
                <a:r>
                  <a:rPr lang="en-US" altLang="zh-CN" sz="1400" b="1">
                    <a:solidFill>
                      <a:srgbClr val="374459"/>
                    </a:solidFill>
                    <a:cs typeface="+mn-ea"/>
                    <a:sym typeface="+mn-lt"/>
                  </a:rPr>
                  <a:t>B</a:t>
                </a:r>
                <a:r>
                  <a:rPr lang="zh-CN" altLang="en-US" sz="1400" b="1">
                    <a:solidFill>
                      <a:srgbClr val="374459"/>
                    </a:solidFill>
                    <a:cs typeface="+mn-ea"/>
                    <a:sym typeface="+mn-lt"/>
                  </a:rPr>
                  <a:t>组</a:t>
                </a:r>
                <a:endParaRPr lang="zh-CN" altLang="en-US" sz="1400" b="1">
                  <a:solidFill>
                    <a:srgbClr val="374459"/>
                  </a:solidFill>
                  <a:cs typeface="+mn-ea"/>
                  <a:sym typeface="+mn-lt"/>
                </a:endParaRPr>
              </a:p>
            </p:txBody>
          </p:sp>
          <p:sp>
            <p:nvSpPr>
              <p:cNvPr id="13" name="文本框 12"/>
              <p:cNvSpPr txBox="1"/>
              <p:nvPr/>
            </p:nvSpPr>
            <p:spPr>
              <a:xfrm>
                <a:off x="4691781" y="3683187"/>
                <a:ext cx="1868817" cy="293503"/>
              </a:xfrm>
              <a:prstGeom prst="rect">
                <a:avLst/>
              </a:prstGeom>
              <a:solidFill>
                <a:srgbClr val="FBEED6"/>
              </a:solidFill>
            </p:spPr>
            <p:txBody>
              <a:bodyPr wrap="square" rtlCol="0">
                <a:spAutoFit/>
              </a:bodyPr>
              <a:lstStyle/>
              <a:p>
                <a:pPr algn="ctr"/>
                <a:r>
                  <a:rPr lang="zh-CN" altLang="en-US" b="1" dirty="0">
                    <a:solidFill>
                      <a:srgbClr val="374459"/>
                    </a:solidFill>
                    <a:cs typeface="+mn-ea"/>
                    <a:sym typeface="+mn-lt"/>
                  </a:rPr>
                  <a:t>一种支气管舒张剂</a:t>
                </a:r>
                <a:endParaRPr lang="zh-CN" altLang="en-US" b="1" dirty="0">
                  <a:solidFill>
                    <a:srgbClr val="374459"/>
                  </a:solidFill>
                  <a:cs typeface="+mn-ea"/>
                  <a:sym typeface="+mn-lt"/>
                </a:endParaRPr>
              </a:p>
            </p:txBody>
          </p:sp>
        </p:grpSp>
        <p:sp>
          <p:nvSpPr>
            <p:cNvPr id="17" name="文本框 16"/>
            <p:cNvSpPr txBox="1"/>
            <p:nvPr/>
          </p:nvSpPr>
          <p:spPr>
            <a:xfrm>
              <a:off x="2006744" y="5696832"/>
              <a:ext cx="7754476" cy="645160"/>
            </a:xfrm>
            <a:prstGeom prst="rect">
              <a:avLst/>
            </a:prstGeom>
            <a:noFill/>
          </p:spPr>
          <p:txBody>
            <a:bodyPr wrap="square">
              <a:spAutoFit/>
            </a:bodyPr>
            <a:lstStyle/>
            <a:p>
              <a:r>
                <a:rPr lang="en-US" altLang="zh-CN" sz="1200" dirty="0">
                  <a:solidFill>
                    <a:schemeClr val="bg1">
                      <a:lumMod val="50000"/>
                    </a:schemeClr>
                  </a:solidFill>
                  <a:cs typeface="+mn-ea"/>
                  <a:sym typeface="+mn-lt"/>
                </a:rPr>
                <a:t>*</a:t>
              </a:r>
              <a:r>
                <a:rPr lang="zh-CN" altLang="en-US" sz="1200" dirty="0">
                  <a:solidFill>
                    <a:schemeClr val="bg1">
                      <a:lumMod val="50000"/>
                    </a:schemeClr>
                  </a:solidFill>
                  <a:cs typeface="+mn-ea"/>
                  <a:sym typeface="+mn-lt"/>
                </a:rPr>
                <a:t>单吸入装置治疗方案可能比多吸入装置更便捷有效；单一吸入装置可提高治疗的依从性</a:t>
              </a:r>
              <a:endParaRPr lang="zh-CN" altLang="en-US" sz="1200" dirty="0">
                <a:solidFill>
                  <a:schemeClr val="bg1">
                    <a:lumMod val="50000"/>
                  </a:schemeClr>
                </a:solidFill>
                <a:cs typeface="+mn-ea"/>
                <a:sym typeface="+mn-lt"/>
              </a:endParaRPr>
            </a:p>
            <a:p>
              <a:r>
                <a:rPr lang="zh-CN" altLang="en-US" sz="1200" dirty="0">
                  <a:solidFill>
                    <a:schemeClr val="bg1">
                      <a:lumMod val="50000"/>
                    </a:schemeClr>
                  </a:solidFill>
                  <a:cs typeface="+mn-ea"/>
                  <a:sym typeface="+mn-lt"/>
                </a:rPr>
                <a:t>加重指每年加重的次数；</a:t>
              </a:r>
              <a:r>
                <a:rPr lang="en-US" altLang="zh-CN" sz="1200" dirty="0">
                  <a:solidFill>
                    <a:schemeClr val="bg1">
                      <a:lumMod val="50000"/>
                    </a:schemeClr>
                  </a:solidFill>
                  <a:cs typeface="+mn-ea"/>
                  <a:sym typeface="+mn-lt"/>
                </a:rPr>
                <a:t>EOS</a:t>
              </a:r>
              <a:r>
                <a:rPr lang="zh-CN" altLang="en-US" sz="1200" dirty="0">
                  <a:solidFill>
                    <a:schemeClr val="bg1">
                      <a:lumMod val="50000"/>
                    </a:schemeClr>
                  </a:solidFill>
                  <a:cs typeface="+mn-ea"/>
                  <a:sym typeface="+mn-lt"/>
                </a:rPr>
                <a:t>：血液中每微升嗜酸性粒细胞计数；mMRC：改良版英国医学研究会呼吸困难问卷；CAT</a:t>
              </a:r>
              <a:r>
                <a:rPr lang="en-US" altLang="zh-CN" sz="1200" dirty="0">
                  <a:solidFill>
                    <a:schemeClr val="bg1">
                      <a:lumMod val="50000"/>
                    </a:schemeClr>
                  </a:solidFill>
                  <a:cs typeface="+mn-ea"/>
                  <a:sym typeface="+mn-lt"/>
                </a:rPr>
                <a:t>™</a:t>
              </a:r>
              <a:r>
                <a:rPr lang="zh-CN" altLang="en-US" sz="1200" dirty="0">
                  <a:solidFill>
                    <a:schemeClr val="bg1">
                      <a:lumMod val="50000"/>
                    </a:schemeClr>
                  </a:solidFill>
                  <a:cs typeface="+mn-ea"/>
                  <a:sym typeface="+mn-lt"/>
                </a:rPr>
                <a:t>：COPD评估测试</a:t>
              </a:r>
              <a:r>
                <a:rPr lang="en-US" altLang="zh-CN" sz="1200" dirty="0">
                  <a:solidFill>
                    <a:schemeClr val="bg1">
                      <a:lumMod val="50000"/>
                    </a:schemeClr>
                  </a:solidFill>
                  <a:cs typeface="+mn-ea"/>
                  <a:sym typeface="+mn-lt"/>
                </a:rPr>
                <a:t>™</a:t>
              </a:r>
              <a:endParaRPr lang="zh-CN" altLang="en-US" sz="1200" dirty="0">
                <a:solidFill>
                  <a:schemeClr val="bg1">
                    <a:lumMod val="50000"/>
                  </a:schemeClr>
                </a:solidFill>
                <a:cs typeface="+mn-ea"/>
                <a:sym typeface="+mn-lt"/>
              </a:endParaRPr>
            </a:p>
          </p:txBody>
        </p:sp>
      </p:grpSp>
      <p:sp>
        <p:nvSpPr>
          <p:cNvPr id="15" name="文本框 14"/>
          <p:cNvSpPr txBox="1"/>
          <p:nvPr>
            <p:custDataLst>
              <p:tags r:id="rId2"/>
            </p:custDataLst>
          </p:nvPr>
        </p:nvSpPr>
        <p:spPr>
          <a:xfrm>
            <a:off x="11166475" y="509905"/>
            <a:ext cx="969010" cy="368300"/>
          </a:xfrm>
          <a:prstGeom prst="rect">
            <a:avLst/>
          </a:prstGeom>
          <a:noFill/>
        </p:spPr>
        <p:txBody>
          <a:bodyPr wrap="square" rtlCol="0">
            <a:spAutoFit/>
          </a:bodyPr>
          <a:lstStyle/>
          <a:p>
            <a:pPr algn="r"/>
            <a:r>
              <a:rPr lang="zh-CN" altLang="en-US" b="1">
                <a:solidFill>
                  <a:schemeClr val="bg1"/>
                </a:solidFill>
              </a:rPr>
              <a:t>图</a:t>
            </a:r>
            <a:r>
              <a:rPr lang="en-US" altLang="zh-CN" b="1">
                <a:solidFill>
                  <a:schemeClr val="bg1"/>
                </a:solidFill>
              </a:rPr>
              <a:t> 3.7</a:t>
            </a:r>
            <a:endParaRPr lang="en-US" altLang="zh-CN" b="1">
              <a:solidFill>
                <a:schemeClr val="bg1"/>
              </a:solidFill>
            </a:endParaRPr>
          </a:p>
        </p:txBody>
      </p:sp>
      <p:sp>
        <p:nvSpPr>
          <p:cNvPr id="16" name="Footer Placeholder 1"/>
          <p:cNvSpPr txBox="1"/>
          <p:nvPr/>
        </p:nvSpPr>
        <p:spPr>
          <a:xfrm>
            <a:off x="3027363" y="6551613"/>
            <a:ext cx="6137275"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000" dirty="0">
                <a:sym typeface="+mn-ea"/>
              </a:rPr>
              <a:t>© 2024, 2025 Global Initiative for Chronic Obstructive Lung Disease</a:t>
            </a:r>
            <a:endParaRPr lang="en-AU" sz="1000" dirty="0">
              <a:cs typeface="+mn-ea"/>
              <a:sym typeface="+mn-lt"/>
            </a:endParaRPr>
          </a:p>
        </p:txBody>
      </p:sp>
      <p:pic>
        <p:nvPicPr>
          <p:cNvPr id="2" name="Picture 4" descr="Pharmacological recommendations based on GOLD group A, B or E and blood eosinophils are given in this figure"/>
          <p:cNvPicPr>
            <a:picLocks noChangeAspect="1"/>
          </p:cNvPicPr>
          <p:nvPr/>
        </p:nvPicPr>
        <p:blipFill rotWithShape="1">
          <a:blip r:embed="rId3"/>
          <a:srcRect/>
          <a:stretch>
            <a:fillRect/>
          </a:stretch>
        </p:blipFill>
        <p:spPr bwMode="auto">
          <a:xfrm>
            <a:off x="12192136" y="-152996"/>
            <a:ext cx="8241661" cy="6537882"/>
          </a:xfrm>
          <a:prstGeom prst="rect">
            <a:avLst/>
          </a:prstGeom>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sz="quarter" idx="10"/>
          </p:nvPr>
        </p:nvSpPr>
        <p:spPr/>
        <p:txBody>
          <a:bodyPr>
            <a:normAutofit fontScale="97500" lnSpcReduction="10000"/>
          </a:bodyPr>
          <a:lstStyle/>
          <a:p>
            <a:r>
              <a:rPr lang="zh-CN" altLang="en-US" dirty="0">
                <a:latin typeface="+mn-lt"/>
                <a:ea typeface="+mn-ea"/>
                <a:cs typeface="+mn-ea"/>
                <a:sym typeface="+mn-lt"/>
              </a:rPr>
              <a:t>管理循环</a:t>
            </a:r>
            <a:endParaRPr lang="zh-CN" altLang="en-US" dirty="0">
              <a:latin typeface="+mn-lt"/>
              <a:ea typeface="+mn-ea"/>
              <a:cs typeface="+mn-ea"/>
              <a:sym typeface="+mn-lt"/>
            </a:endParaRPr>
          </a:p>
        </p:txBody>
      </p:sp>
      <p:sp>
        <p:nvSpPr>
          <p:cNvPr id="2" name="Footer Placeholder 1"/>
          <p:cNvSpPr>
            <a:spLocks noGrp="1"/>
          </p:cNvSpPr>
          <p:nvPr>
            <p:ph type="ftr" sz="quarter" idx="4294967295"/>
          </p:nvPr>
        </p:nvSpPr>
        <p:spPr>
          <a:xfrm>
            <a:off x="3027363" y="6551613"/>
            <a:ext cx="6137275" cy="365125"/>
          </a:xfrm>
        </p:spPr>
        <p:txBody>
          <a:bodyPr/>
          <a:lstStyle/>
          <a:p>
            <a:r>
              <a:rPr lang="en-US" sz="1000" dirty="0">
                <a:sym typeface="+mn-ea"/>
              </a:rPr>
              <a:t>© 2024, 2025 Global Initiative for Chronic Obstructive Lung Disease</a:t>
            </a:r>
            <a:endParaRPr lang="en-AU" sz="1000" dirty="0">
              <a:cs typeface="+mn-ea"/>
              <a:sym typeface="+mn-lt"/>
            </a:endParaRPr>
          </a:p>
        </p:txBody>
      </p:sp>
      <p:grpSp>
        <p:nvGrpSpPr>
          <p:cNvPr id="4" name="组合 3"/>
          <p:cNvGrpSpPr/>
          <p:nvPr/>
        </p:nvGrpSpPr>
        <p:grpSpPr>
          <a:xfrm>
            <a:off x="2312669" y="1576178"/>
            <a:ext cx="7566661" cy="4364189"/>
            <a:chOff x="3043701" y="2236321"/>
            <a:chExt cx="6190257" cy="3200406"/>
          </a:xfrm>
        </p:grpSpPr>
        <p:pic>
          <p:nvPicPr>
            <p:cNvPr id="5" name="Picture 2"/>
            <p:cNvPicPr>
              <a:picLocks noChangeAspect="1"/>
            </p:cNvPicPr>
            <p:nvPr/>
          </p:nvPicPr>
          <p:blipFill rotWithShape="1">
            <a:blip r:embed="rId1"/>
            <a:srcRect/>
            <a:stretch>
              <a:fillRect/>
            </a:stretch>
          </p:blipFill>
          <p:spPr bwMode="auto">
            <a:xfrm>
              <a:off x="3043701" y="2236321"/>
              <a:ext cx="6190257" cy="3200406"/>
            </a:xfrm>
            <a:prstGeom prst="rect">
              <a:avLst/>
            </a:prstGeom>
            <a:ln>
              <a:noFill/>
            </a:ln>
          </p:spPr>
        </p:pic>
        <p:sp>
          <p:nvSpPr>
            <p:cNvPr id="7" name="文本框 6"/>
            <p:cNvSpPr txBox="1"/>
            <p:nvPr/>
          </p:nvSpPr>
          <p:spPr>
            <a:xfrm>
              <a:off x="5730153" y="2504803"/>
              <a:ext cx="736847" cy="224917"/>
            </a:xfrm>
            <a:prstGeom prst="rect">
              <a:avLst/>
            </a:prstGeom>
            <a:solidFill>
              <a:srgbClr val="D2D1D6"/>
            </a:solidFill>
          </p:spPr>
          <p:txBody>
            <a:bodyPr wrap="square" rtlCol="0">
              <a:spAutoFit/>
            </a:bodyPr>
            <a:lstStyle/>
            <a:p>
              <a:pPr algn="ctr"/>
              <a:r>
                <a:rPr lang="zh-CN" altLang="en-US" sz="1400" b="1" dirty="0">
                  <a:solidFill>
                    <a:srgbClr val="374459"/>
                  </a:solidFill>
                  <a:cs typeface="+mn-ea"/>
                  <a:sym typeface="+mn-lt"/>
                </a:rPr>
                <a:t>回顾</a:t>
              </a:r>
              <a:endParaRPr lang="zh-CN" altLang="en-US" sz="1400" b="1" dirty="0">
                <a:solidFill>
                  <a:srgbClr val="374459"/>
                </a:solidFill>
                <a:cs typeface="+mn-ea"/>
                <a:sym typeface="+mn-lt"/>
              </a:endParaRPr>
            </a:p>
          </p:txBody>
        </p:sp>
        <p:sp>
          <p:nvSpPr>
            <p:cNvPr id="8" name="文本框 7"/>
            <p:cNvSpPr txBox="1"/>
            <p:nvPr/>
          </p:nvSpPr>
          <p:spPr>
            <a:xfrm>
              <a:off x="3919919" y="3771297"/>
              <a:ext cx="736847" cy="225703"/>
            </a:xfrm>
            <a:prstGeom prst="rect">
              <a:avLst/>
            </a:prstGeom>
            <a:solidFill>
              <a:srgbClr val="D2D1D6"/>
            </a:solidFill>
          </p:spPr>
          <p:txBody>
            <a:bodyPr wrap="square" rtlCol="0">
              <a:spAutoFit/>
            </a:bodyPr>
            <a:lstStyle/>
            <a:p>
              <a:pPr algn="ctr"/>
              <a:r>
                <a:rPr lang="zh-CN" altLang="en-US" sz="1400" b="1">
                  <a:solidFill>
                    <a:srgbClr val="374459"/>
                  </a:solidFill>
                  <a:cs typeface="+mn-ea"/>
                  <a:sym typeface="+mn-lt"/>
                </a:rPr>
                <a:t>调整</a:t>
              </a:r>
              <a:endParaRPr lang="zh-CN" altLang="en-US" sz="1400" b="1">
                <a:solidFill>
                  <a:srgbClr val="374459"/>
                </a:solidFill>
                <a:cs typeface="+mn-ea"/>
                <a:sym typeface="+mn-lt"/>
              </a:endParaRPr>
            </a:p>
          </p:txBody>
        </p:sp>
        <p:sp>
          <p:nvSpPr>
            <p:cNvPr id="9" name="文本框 8"/>
            <p:cNvSpPr txBox="1"/>
            <p:nvPr/>
          </p:nvSpPr>
          <p:spPr>
            <a:xfrm>
              <a:off x="7562775" y="3761664"/>
              <a:ext cx="736847" cy="225703"/>
            </a:xfrm>
            <a:prstGeom prst="rect">
              <a:avLst/>
            </a:prstGeom>
            <a:solidFill>
              <a:srgbClr val="D2D1D6"/>
            </a:solidFill>
          </p:spPr>
          <p:txBody>
            <a:bodyPr wrap="square" rtlCol="0">
              <a:spAutoFit/>
            </a:bodyPr>
            <a:lstStyle/>
            <a:p>
              <a:pPr algn="ctr"/>
              <a:r>
                <a:rPr lang="zh-CN" altLang="en-US" sz="1400" b="1" dirty="0">
                  <a:solidFill>
                    <a:srgbClr val="374459"/>
                  </a:solidFill>
                  <a:cs typeface="+mn-ea"/>
                  <a:sym typeface="+mn-lt"/>
                </a:rPr>
                <a:t>评估</a:t>
              </a:r>
              <a:endParaRPr lang="zh-CN" altLang="en-US" sz="1400" b="1" dirty="0">
                <a:solidFill>
                  <a:srgbClr val="374459"/>
                </a:solidFill>
                <a:cs typeface="+mn-ea"/>
                <a:sym typeface="+mn-lt"/>
              </a:endParaRPr>
            </a:p>
          </p:txBody>
        </p:sp>
        <p:sp>
          <p:nvSpPr>
            <p:cNvPr id="10" name="文本框 9"/>
            <p:cNvSpPr txBox="1"/>
            <p:nvPr/>
          </p:nvSpPr>
          <p:spPr>
            <a:xfrm>
              <a:off x="5467124" y="2798383"/>
              <a:ext cx="1262901" cy="541687"/>
            </a:xfrm>
            <a:prstGeom prst="rect">
              <a:avLst/>
            </a:prstGeom>
            <a:solidFill>
              <a:srgbClr val="FBEED6"/>
            </a:solidFill>
          </p:spPr>
          <p:txBody>
            <a:bodyPr wrap="square" rtlCol="0">
              <a:spAutoFit/>
            </a:bodyPr>
            <a:lstStyle/>
            <a:p>
              <a:pPr marL="171450" indent="-171450">
                <a:buClr>
                  <a:srgbClr val="E8A900"/>
                </a:buClr>
                <a:buFont typeface="Arial" panose="020B0604020202020204" pitchFamily="34" charset="0"/>
                <a:buChar char="•"/>
              </a:pPr>
              <a:r>
                <a:rPr lang="zh-CN" altLang="en-US" sz="1400" dirty="0">
                  <a:cs typeface="+mn-ea"/>
                  <a:sym typeface="+mn-lt"/>
                </a:rPr>
                <a:t>症状：</a:t>
              </a:r>
              <a:endParaRPr lang="en-US" altLang="zh-CN" sz="1400" dirty="0">
                <a:cs typeface="+mn-ea"/>
                <a:sym typeface="+mn-lt"/>
              </a:endParaRPr>
            </a:p>
            <a:p>
              <a:pPr>
                <a:buClr>
                  <a:srgbClr val="E8A900"/>
                </a:buClr>
              </a:pPr>
              <a:r>
                <a:rPr lang="en-US" altLang="zh-CN" sz="1400" dirty="0">
                  <a:cs typeface="+mn-ea"/>
                  <a:sym typeface="+mn-lt"/>
                </a:rPr>
                <a:t>    </a:t>
              </a:r>
              <a:r>
                <a:rPr lang="en-US" altLang="zh-CN" sz="1400" dirty="0">
                  <a:solidFill>
                    <a:srgbClr val="E8A900"/>
                  </a:solidFill>
                  <a:cs typeface="+mn-ea"/>
                  <a:sym typeface="+mn-lt"/>
                </a:rPr>
                <a:t>﹥ </a:t>
              </a:r>
              <a:r>
                <a:rPr lang="zh-CN" altLang="en-US" sz="1400" dirty="0">
                  <a:cs typeface="+mn-ea"/>
                  <a:sym typeface="+mn-lt"/>
                </a:rPr>
                <a:t>呼吸困难</a:t>
              </a:r>
              <a:endParaRPr lang="en-US" altLang="zh-CN" sz="1400" dirty="0">
                <a:cs typeface="+mn-ea"/>
                <a:sym typeface="+mn-lt"/>
              </a:endParaRPr>
            </a:p>
            <a:p>
              <a:pPr marL="171450" indent="-171450">
                <a:buClr>
                  <a:srgbClr val="E8A900"/>
                </a:buClr>
                <a:buFont typeface="Arial" panose="020B0604020202020204" pitchFamily="34" charset="0"/>
                <a:buChar char="•"/>
              </a:pPr>
              <a:r>
                <a:rPr lang="zh-CN" altLang="en-US" sz="1400" dirty="0">
                  <a:cs typeface="+mn-ea"/>
                  <a:sym typeface="+mn-lt"/>
                </a:rPr>
                <a:t>急性加重</a:t>
              </a:r>
              <a:endParaRPr lang="en-US" altLang="zh-CN" sz="1400" dirty="0">
                <a:cs typeface="+mn-ea"/>
                <a:sym typeface="+mn-lt"/>
              </a:endParaRPr>
            </a:p>
          </p:txBody>
        </p:sp>
        <p:sp>
          <p:nvSpPr>
            <p:cNvPr id="11" name="文本框 10"/>
            <p:cNvSpPr txBox="1"/>
            <p:nvPr/>
          </p:nvSpPr>
          <p:spPr>
            <a:xfrm>
              <a:off x="3362565" y="4080781"/>
              <a:ext cx="2006352" cy="541687"/>
            </a:xfrm>
            <a:prstGeom prst="rect">
              <a:avLst/>
            </a:prstGeom>
            <a:solidFill>
              <a:srgbClr val="FBEED6"/>
            </a:solidFill>
          </p:spPr>
          <p:txBody>
            <a:bodyPr wrap="square" rtlCol="0">
              <a:spAutoFit/>
            </a:bodyPr>
            <a:lstStyle>
              <a:defPPr>
                <a:defRPr lang="en-US"/>
              </a:defPPr>
              <a:lvl1pPr marL="171450" indent="-171450">
                <a:buClr>
                  <a:srgbClr val="E8A900"/>
                </a:buClr>
                <a:buFont typeface="Arial" panose="020B0604020202020204" pitchFamily="34" charset="0"/>
                <a:buChar char="•"/>
                <a:defRPr sz="1400">
                  <a:cs typeface="+mn-ea"/>
                </a:defRPr>
              </a:lvl1pPr>
            </a:lstStyle>
            <a:p>
              <a:r>
                <a:rPr lang="zh-CN" altLang="en-US" dirty="0">
                  <a:sym typeface="+mn-lt"/>
                </a:rPr>
                <a:t>治疗升级</a:t>
              </a:r>
              <a:endParaRPr lang="zh-CN" altLang="en-US" dirty="0">
                <a:sym typeface="+mn-lt"/>
              </a:endParaRPr>
            </a:p>
            <a:p>
              <a:r>
                <a:rPr lang="zh-CN" altLang="en-US" dirty="0">
                  <a:sym typeface="+mn-lt"/>
                </a:rPr>
                <a:t>更换吸入装置或药物</a:t>
              </a:r>
              <a:endParaRPr lang="zh-CN" altLang="en-US" dirty="0">
                <a:sym typeface="+mn-lt"/>
              </a:endParaRPr>
            </a:p>
            <a:p>
              <a:r>
                <a:rPr lang="zh-CN" altLang="en-US" dirty="0">
                  <a:sym typeface="+mn-lt"/>
                </a:rPr>
                <a:t>治疗降级</a:t>
              </a:r>
              <a:endParaRPr lang="en-US" altLang="zh-CN" dirty="0">
                <a:sym typeface="+mn-lt"/>
              </a:endParaRPr>
            </a:p>
          </p:txBody>
        </p:sp>
        <p:sp>
          <p:nvSpPr>
            <p:cNvPr id="12" name="文本框 11"/>
            <p:cNvSpPr txBox="1"/>
            <p:nvPr/>
          </p:nvSpPr>
          <p:spPr>
            <a:xfrm>
              <a:off x="6835753" y="4081109"/>
              <a:ext cx="2069991" cy="630978"/>
            </a:xfrm>
            <a:prstGeom prst="rect">
              <a:avLst/>
            </a:prstGeom>
            <a:solidFill>
              <a:srgbClr val="FBEED6"/>
            </a:solidFill>
          </p:spPr>
          <p:txBody>
            <a:bodyPr wrap="square" rtlCol="0">
              <a:spAutoFit/>
            </a:bodyPr>
            <a:lstStyle/>
            <a:p>
              <a:pPr marL="171450" indent="-171450">
                <a:spcBef>
                  <a:spcPts val="1200"/>
                </a:spcBef>
                <a:buClr>
                  <a:srgbClr val="E8A900"/>
                </a:buClr>
                <a:buFont typeface="Arial" panose="020B0604020202020204" pitchFamily="34" charset="0"/>
                <a:buChar char="•"/>
              </a:pPr>
              <a:r>
                <a:rPr lang="zh-CN" altLang="en-US" sz="1400" dirty="0">
                  <a:cs typeface="+mn-ea"/>
                  <a:sym typeface="+mn-lt"/>
                </a:rPr>
                <a:t>吸入</a:t>
              </a:r>
              <a:r>
                <a:rPr lang="zh-CN" altLang="en-US" sz="1400" dirty="0">
                  <a:cs typeface="+mn-ea"/>
                  <a:sym typeface="+mn-lt"/>
                </a:rPr>
                <a:t>装置技术和依从性</a:t>
              </a:r>
              <a:endParaRPr lang="zh-CN" altLang="en-US" sz="1400" dirty="0">
                <a:cs typeface="+mn-ea"/>
                <a:sym typeface="+mn-lt"/>
              </a:endParaRPr>
            </a:p>
            <a:p>
              <a:pPr marL="171450" indent="-171450">
                <a:buClr>
                  <a:srgbClr val="E8A900"/>
                </a:buClr>
                <a:buFont typeface="Arial" panose="020B0604020202020204" pitchFamily="34" charset="0"/>
                <a:buChar char="•"/>
              </a:pPr>
              <a:r>
                <a:rPr lang="zh-CN" altLang="en-US" sz="1400" dirty="0">
                  <a:cs typeface="+mn-ea"/>
                  <a:sym typeface="+mn-lt"/>
                </a:rPr>
                <a:t>非药物治疗</a:t>
              </a:r>
              <a:endParaRPr lang="zh-CN" altLang="en-US" sz="1400" dirty="0">
                <a:cs typeface="+mn-ea"/>
                <a:sym typeface="+mn-lt"/>
              </a:endParaRPr>
            </a:p>
            <a:p>
              <a:pPr>
                <a:buClr>
                  <a:srgbClr val="E8A900"/>
                </a:buClr>
              </a:pPr>
              <a:r>
                <a:rPr lang="en-US" altLang="zh-CN" sz="1100" dirty="0">
                  <a:cs typeface="+mn-ea"/>
                  <a:sym typeface="+mn-lt"/>
                </a:rPr>
                <a:t>(</a:t>
              </a:r>
              <a:r>
                <a:rPr lang="zh-CN" altLang="en-US" sz="1100" dirty="0">
                  <a:cs typeface="+mn-ea"/>
                  <a:sym typeface="+mn-lt"/>
                </a:rPr>
                <a:t>包括肺康复治疗和患者自我管理教育</a:t>
              </a:r>
              <a:r>
                <a:rPr lang="en-US" altLang="zh-CN" sz="1100" dirty="0">
                  <a:cs typeface="+mn-ea"/>
                  <a:sym typeface="+mn-lt"/>
                </a:rPr>
                <a:t>)</a:t>
              </a:r>
              <a:endParaRPr lang="en-US" altLang="zh-CN" sz="1100" dirty="0">
                <a:cs typeface="+mn-ea"/>
                <a:sym typeface="+mn-lt"/>
              </a:endParaRPr>
            </a:p>
            <a:p>
              <a:pPr>
                <a:buClr>
                  <a:srgbClr val="E8A900"/>
                </a:buClr>
              </a:pPr>
              <a:endParaRPr lang="en-US" altLang="zh-CN" sz="1100" dirty="0">
                <a:cs typeface="+mn-ea"/>
                <a:sym typeface="+mn-lt"/>
              </a:endParaRPr>
            </a:p>
          </p:txBody>
        </p:sp>
      </p:grpSp>
      <p:sp>
        <p:nvSpPr>
          <p:cNvPr id="13" name="文本框 12"/>
          <p:cNvSpPr txBox="1"/>
          <p:nvPr>
            <p:custDataLst>
              <p:tags r:id="rId2"/>
            </p:custDataLst>
          </p:nvPr>
        </p:nvSpPr>
        <p:spPr>
          <a:xfrm>
            <a:off x="11166475" y="509905"/>
            <a:ext cx="969010" cy="368300"/>
          </a:xfrm>
          <a:prstGeom prst="rect">
            <a:avLst/>
          </a:prstGeom>
          <a:noFill/>
        </p:spPr>
        <p:txBody>
          <a:bodyPr wrap="square" rtlCol="0">
            <a:spAutoFit/>
          </a:bodyPr>
          <a:lstStyle/>
          <a:p>
            <a:pPr algn="r"/>
            <a:r>
              <a:rPr lang="zh-CN" altLang="en-US" b="1">
                <a:solidFill>
                  <a:schemeClr val="bg1"/>
                </a:solidFill>
              </a:rPr>
              <a:t>图</a:t>
            </a:r>
            <a:r>
              <a:rPr lang="en-US" altLang="zh-CN" b="1">
                <a:solidFill>
                  <a:schemeClr val="bg1"/>
                </a:solidFill>
              </a:rPr>
              <a:t> 3.8</a:t>
            </a:r>
            <a:endParaRPr lang="en-US" altLang="zh-CN" b="1">
              <a:solidFill>
                <a:schemeClr val="bg1"/>
              </a:solidFill>
            </a:endParaRPr>
          </a:p>
        </p:txBody>
      </p:sp>
      <p:pic>
        <p:nvPicPr>
          <p:cNvPr id="14" name="Picture 4" descr="Management cycle  flow chart - Review, Assess, Adjust"/>
          <p:cNvPicPr>
            <a:picLocks noChangeAspect="1"/>
          </p:cNvPicPr>
          <p:nvPr/>
        </p:nvPicPr>
        <p:blipFill rotWithShape="1">
          <a:blip r:embed="rId3"/>
          <a:srcRect/>
          <a:stretch>
            <a:fillRect/>
          </a:stretch>
        </p:blipFill>
        <p:spPr bwMode="auto">
          <a:xfrm>
            <a:off x="12289029" y="-75"/>
            <a:ext cx="7986011" cy="5346432"/>
          </a:xfrm>
          <a:prstGeom prst="rect">
            <a:avLst/>
          </a:prstGeom>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sz="quarter" idx="10"/>
          </p:nvPr>
        </p:nvSpPr>
        <p:spPr/>
        <p:txBody>
          <a:bodyPr>
            <a:normAutofit fontScale="97500" lnSpcReduction="10000"/>
          </a:bodyPr>
          <a:lstStyle/>
          <a:p>
            <a:r>
              <a:rPr lang="zh-CN" altLang="en-US" dirty="0">
                <a:latin typeface="+mn-lt"/>
                <a:ea typeface="+mn-ea"/>
                <a:cs typeface="+mn-ea"/>
                <a:sym typeface="+mn-lt"/>
              </a:rPr>
              <a:t>药物治疗的随访</a:t>
            </a:r>
            <a:r>
              <a:rPr lang="zh-CN" altLang="en-US" dirty="0">
                <a:latin typeface="+mn-lt"/>
                <a:ea typeface="+mn-ea"/>
                <a:cs typeface="+mn-ea"/>
                <a:sym typeface="+mn-lt"/>
              </a:rPr>
              <a:t>管理</a:t>
            </a:r>
            <a:endParaRPr lang="zh-CN" altLang="en-US" dirty="0">
              <a:latin typeface="+mn-lt"/>
              <a:ea typeface="+mn-ea"/>
              <a:cs typeface="+mn-ea"/>
              <a:sym typeface="+mn-lt"/>
            </a:endParaRPr>
          </a:p>
        </p:txBody>
      </p:sp>
      <p:sp>
        <p:nvSpPr>
          <p:cNvPr id="20" name="文本框 19"/>
          <p:cNvSpPr txBox="1"/>
          <p:nvPr/>
        </p:nvSpPr>
        <p:spPr>
          <a:xfrm>
            <a:off x="1614805" y="5612765"/>
            <a:ext cx="10407650" cy="553085"/>
          </a:xfrm>
          <a:prstGeom prst="rect">
            <a:avLst/>
          </a:prstGeom>
          <a:noFill/>
        </p:spPr>
        <p:txBody>
          <a:bodyPr wrap="square" rtlCol="0" anchor="ctr">
            <a:spAutoFit/>
          </a:bodyPr>
          <a:lstStyle/>
          <a:p>
            <a:r>
              <a:rPr lang="en-US" altLang="zh-CN" sz="1000" dirty="0">
                <a:solidFill>
                  <a:srgbClr val="374459"/>
                </a:solidFill>
                <a:cs typeface="+mn-ea"/>
                <a:sym typeface="+mn-lt"/>
              </a:rPr>
              <a:t>*</a:t>
            </a:r>
            <a:r>
              <a:rPr lang="zh-CN" altLang="en-US" sz="1000" dirty="0">
                <a:solidFill>
                  <a:srgbClr val="374459"/>
                </a:solidFill>
                <a:cs typeface="+mn-ea"/>
                <a:sym typeface="+mn-lt"/>
              </a:rPr>
              <a:t>单吸入装置治疗可能比多吸入装置更便捷有效；单一吸入器提高治疗依从性</a:t>
            </a:r>
            <a:endParaRPr lang="zh-CN" altLang="en-US" sz="1000" dirty="0">
              <a:solidFill>
                <a:srgbClr val="374459"/>
              </a:solidFill>
              <a:cs typeface="+mn-ea"/>
              <a:sym typeface="+mn-lt"/>
            </a:endParaRPr>
          </a:p>
          <a:p>
            <a:pPr algn="l">
              <a:buClrTx/>
              <a:buSzTx/>
              <a:buNone/>
            </a:pPr>
            <a:r>
              <a:rPr lang="zh-CN" altLang="en-US" sz="1000" dirty="0">
                <a:solidFill>
                  <a:srgbClr val="374459"/>
                </a:solidFill>
                <a:cs typeface="+mn-ea"/>
                <a:sym typeface="+mn-lt"/>
              </a:rPr>
              <a:t>若引起肺炎或其他明显副作用，</a:t>
            </a:r>
            <a:r>
              <a:rPr lang="zh-CN" altLang="en-US" sz="1000" dirty="0">
                <a:solidFill>
                  <a:srgbClr val="374459"/>
                </a:solidFill>
                <a:cs typeface="+mn-ea"/>
                <a:sym typeface="+mn-lt"/>
              </a:rPr>
              <a:t>血液EOS ≥300</a:t>
            </a:r>
            <a:r>
              <a:rPr lang="zh-CN" altLang="en-US" sz="1000" dirty="0">
                <a:solidFill>
                  <a:srgbClr val="374459"/>
                </a:solidFill>
                <a:cs typeface="+mn-ea"/>
                <a:sym typeface="+mn-lt"/>
              </a:rPr>
              <a:t>个/μl时，降级ICS更可能与急性加重的发生相关</a:t>
            </a:r>
            <a:endParaRPr lang="zh-CN" altLang="en-US" sz="1000" dirty="0">
              <a:solidFill>
                <a:srgbClr val="374459"/>
              </a:solidFill>
              <a:cs typeface="+mn-ea"/>
              <a:sym typeface="+mn-lt"/>
            </a:endParaRPr>
          </a:p>
          <a:p>
            <a:pPr algn="l">
              <a:buClrTx/>
              <a:buSzTx/>
              <a:buNone/>
            </a:pPr>
            <a:r>
              <a:rPr lang="zh-CN" altLang="en-US" sz="1000" dirty="0">
                <a:solidFill>
                  <a:srgbClr val="374459"/>
                </a:solidFill>
                <a:cs typeface="+mn-ea"/>
                <a:sym typeface="+mn-ea"/>
              </a:rPr>
              <a:t>急性加重具体是指每年急性加重的次数。</a:t>
            </a:r>
            <a:endParaRPr lang="zh-CN" altLang="en-US" sz="1000" dirty="0">
              <a:solidFill>
                <a:srgbClr val="374459"/>
              </a:solidFill>
              <a:cs typeface="+mn-ea"/>
              <a:sym typeface="+mn-ea"/>
            </a:endParaRPr>
          </a:p>
        </p:txBody>
      </p:sp>
      <p:sp>
        <p:nvSpPr>
          <p:cNvPr id="19" name="文本框 18"/>
          <p:cNvSpPr txBox="1"/>
          <p:nvPr>
            <p:custDataLst>
              <p:tags r:id="rId1"/>
            </p:custDataLst>
          </p:nvPr>
        </p:nvSpPr>
        <p:spPr>
          <a:xfrm>
            <a:off x="11166475" y="509905"/>
            <a:ext cx="969010" cy="368300"/>
          </a:xfrm>
          <a:prstGeom prst="rect">
            <a:avLst/>
          </a:prstGeom>
          <a:noFill/>
        </p:spPr>
        <p:txBody>
          <a:bodyPr wrap="square" rtlCol="0">
            <a:spAutoFit/>
          </a:bodyPr>
          <a:lstStyle/>
          <a:p>
            <a:pPr algn="r"/>
            <a:r>
              <a:rPr lang="zh-CN" altLang="en-US" b="1">
                <a:solidFill>
                  <a:schemeClr val="bg1"/>
                </a:solidFill>
              </a:rPr>
              <a:t>图</a:t>
            </a:r>
            <a:r>
              <a:rPr lang="en-US" altLang="zh-CN" b="1">
                <a:solidFill>
                  <a:schemeClr val="bg1"/>
                </a:solidFill>
              </a:rPr>
              <a:t> 3.9</a:t>
            </a:r>
            <a:endParaRPr lang="en-US" altLang="zh-CN" b="1">
              <a:solidFill>
                <a:schemeClr val="bg1"/>
              </a:solidFill>
            </a:endParaRPr>
          </a:p>
        </p:txBody>
      </p:sp>
      <p:sp>
        <p:nvSpPr>
          <p:cNvPr id="21" name="Footer Placeholder 1"/>
          <p:cNvSpPr txBox="1"/>
          <p:nvPr/>
        </p:nvSpPr>
        <p:spPr>
          <a:xfrm>
            <a:off x="3027363" y="6551613"/>
            <a:ext cx="6137275"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000" dirty="0">
                <a:sym typeface="+mn-ea"/>
              </a:rPr>
              <a:t>© 2024, 2025 Global Initiative for Chronic Obstructive Lung Disease</a:t>
            </a:r>
            <a:endParaRPr lang="en-AU" sz="1000" dirty="0">
              <a:cs typeface="+mn-ea"/>
              <a:sym typeface="+mn-lt"/>
            </a:endParaRPr>
          </a:p>
        </p:txBody>
      </p:sp>
      <p:grpSp>
        <p:nvGrpSpPr>
          <p:cNvPr id="4" name="组合 3"/>
          <p:cNvGrpSpPr/>
          <p:nvPr/>
        </p:nvGrpSpPr>
        <p:grpSpPr>
          <a:xfrm>
            <a:off x="1140460" y="1325245"/>
            <a:ext cx="10026015" cy="4120515"/>
            <a:chOff x="3476" y="2791"/>
            <a:chExt cx="12247" cy="5570"/>
          </a:xfrm>
        </p:grpSpPr>
        <p:pic>
          <p:nvPicPr>
            <p:cNvPr id="35" name="Picture 10" descr="This slide shows Figure 3.9 from the GOLD 2025 report. It gives suggested follow-up pharmacological treatment for patients with dyspnea and for those with exacerbations."/>
            <p:cNvPicPr>
              <a:picLocks noChangeAspect="1"/>
            </p:cNvPicPr>
            <p:nvPr/>
          </p:nvPicPr>
          <p:blipFill rotWithShape="1">
            <a:blip r:embed="rId2"/>
            <a:srcRect/>
            <a:stretch>
              <a:fillRect/>
            </a:stretch>
          </p:blipFill>
          <p:spPr bwMode="auto">
            <a:xfrm>
              <a:off x="3476" y="2791"/>
              <a:ext cx="12247" cy="5570"/>
            </a:xfrm>
            <a:prstGeom prst="rect">
              <a:avLst/>
            </a:prstGeom>
            <a:ln>
              <a:noFill/>
            </a:ln>
          </p:spPr>
        </p:pic>
        <p:sp>
          <p:nvSpPr>
            <p:cNvPr id="9" name="文本框 8"/>
            <p:cNvSpPr txBox="1"/>
            <p:nvPr/>
          </p:nvSpPr>
          <p:spPr>
            <a:xfrm>
              <a:off x="4961" y="2799"/>
              <a:ext cx="2326" cy="373"/>
            </a:xfrm>
            <a:prstGeom prst="rect">
              <a:avLst/>
            </a:prstGeom>
            <a:solidFill>
              <a:srgbClr val="FFFFFF"/>
            </a:solidFill>
          </p:spPr>
          <p:txBody>
            <a:bodyPr wrap="square" rtlCol="0">
              <a:spAutoFit/>
            </a:bodyPr>
            <a:lstStyle/>
            <a:p>
              <a:pPr algn="ctr"/>
              <a:r>
                <a:rPr lang="zh-CN" altLang="en-US" sz="1200" b="1">
                  <a:solidFill>
                    <a:srgbClr val="374459"/>
                  </a:solidFill>
                  <a:cs typeface="+mn-ea"/>
                  <a:sym typeface="+mn-lt"/>
                </a:rPr>
                <a:t>呼吸困难</a:t>
              </a:r>
              <a:endParaRPr lang="zh-CN" altLang="en-US" sz="1200" b="1">
                <a:solidFill>
                  <a:srgbClr val="374459"/>
                </a:solidFill>
                <a:cs typeface="+mn-ea"/>
                <a:sym typeface="+mn-lt"/>
              </a:endParaRPr>
            </a:p>
          </p:txBody>
        </p:sp>
        <p:sp>
          <p:nvSpPr>
            <p:cNvPr id="10" name="文本框 9"/>
            <p:cNvSpPr txBox="1"/>
            <p:nvPr/>
          </p:nvSpPr>
          <p:spPr>
            <a:xfrm>
              <a:off x="10350" y="2812"/>
              <a:ext cx="2596" cy="373"/>
            </a:xfrm>
            <a:prstGeom prst="rect">
              <a:avLst/>
            </a:prstGeom>
            <a:solidFill>
              <a:srgbClr val="FFFFFF"/>
            </a:solidFill>
          </p:spPr>
          <p:txBody>
            <a:bodyPr wrap="square" rtlCol="0">
              <a:spAutoFit/>
            </a:bodyPr>
            <a:lstStyle/>
            <a:p>
              <a:pPr algn="ctr"/>
              <a:r>
                <a:rPr lang="zh-CN" altLang="en-US" sz="1200" b="1">
                  <a:solidFill>
                    <a:srgbClr val="374459"/>
                  </a:solidFill>
                  <a:cs typeface="+mn-ea"/>
                  <a:sym typeface="+mn-lt"/>
                </a:rPr>
                <a:t>急性加重</a:t>
              </a:r>
              <a:endParaRPr lang="zh-CN" altLang="en-US" sz="1200" b="1">
                <a:solidFill>
                  <a:srgbClr val="374459"/>
                </a:solidFill>
                <a:cs typeface="+mn-ea"/>
                <a:sym typeface="+mn-lt"/>
              </a:endParaRPr>
            </a:p>
          </p:txBody>
        </p:sp>
        <p:sp>
          <p:nvSpPr>
            <p:cNvPr id="15" name="文本框 14"/>
            <p:cNvSpPr txBox="1"/>
            <p:nvPr/>
          </p:nvSpPr>
          <p:spPr>
            <a:xfrm>
              <a:off x="4300" y="5873"/>
              <a:ext cx="3819" cy="2100"/>
            </a:xfrm>
            <a:prstGeom prst="rect">
              <a:avLst/>
            </a:prstGeom>
            <a:solidFill>
              <a:srgbClr val="D2D1D6"/>
            </a:solidFill>
          </p:spPr>
          <p:txBody>
            <a:bodyPr wrap="square" rtlCol="0">
              <a:noAutofit/>
            </a:bodyPr>
            <a:lstStyle/>
            <a:p>
              <a:pPr marL="171450" indent="-171450">
                <a:lnSpc>
                  <a:spcPct val="170000"/>
                </a:lnSpc>
                <a:buFont typeface="Arial" panose="020B0604020202020204" pitchFamily="34" charset="0"/>
                <a:buChar char="•"/>
              </a:pPr>
              <a:r>
                <a:rPr lang="zh-CN" altLang="en-US" sz="1200" b="1" dirty="0">
                  <a:solidFill>
                    <a:srgbClr val="374459"/>
                  </a:solidFill>
                  <a:cs typeface="+mn-ea"/>
                  <a:sym typeface="+mn-lt"/>
                </a:rPr>
                <a:t>考虑更换吸入装置或药物</a:t>
              </a:r>
              <a:endParaRPr lang="en-US" altLang="zh-CN" sz="1200" b="1" dirty="0">
                <a:solidFill>
                  <a:srgbClr val="374459"/>
                </a:solidFill>
                <a:cs typeface="+mn-ea"/>
                <a:sym typeface="+mn-lt"/>
              </a:endParaRPr>
            </a:p>
            <a:p>
              <a:pPr marL="171450" indent="-171450">
                <a:lnSpc>
                  <a:spcPct val="170000"/>
                </a:lnSpc>
                <a:buFont typeface="Arial" panose="020B0604020202020204" pitchFamily="34" charset="0"/>
                <a:buChar char="•"/>
              </a:pPr>
              <a:r>
                <a:rPr lang="zh-CN" altLang="en-US" sz="1200" b="1" dirty="0">
                  <a:solidFill>
                    <a:srgbClr val="374459"/>
                  </a:solidFill>
                  <a:cs typeface="+mn-ea"/>
                  <a:sym typeface="+mn-lt"/>
                </a:rPr>
                <a:t>实行或升级非药物治疗</a:t>
              </a:r>
              <a:endParaRPr lang="zh-CN" altLang="en-US" sz="1200" b="1" dirty="0">
                <a:solidFill>
                  <a:srgbClr val="374459"/>
                </a:solidFill>
                <a:cs typeface="+mn-ea"/>
                <a:sym typeface="+mn-lt"/>
              </a:endParaRPr>
            </a:p>
            <a:p>
              <a:pPr marL="171450" indent="-171450" algn="l">
                <a:lnSpc>
                  <a:spcPct val="170000"/>
                </a:lnSpc>
                <a:buClrTx/>
                <a:buSzTx/>
                <a:buFont typeface="Arial" panose="020B0604020202020204" pitchFamily="34" charset="0"/>
                <a:buChar char="•"/>
              </a:pPr>
              <a:r>
                <a:rPr lang="zh-CN" altLang="en-US" sz="1200" b="1" dirty="0">
                  <a:solidFill>
                    <a:srgbClr val="374459"/>
                  </a:solidFill>
                  <a:cs typeface="+mn-ea"/>
                  <a:sym typeface="+mn-ea"/>
                </a:rPr>
                <a:t>考虑加用恩塞芬汀</a:t>
              </a:r>
              <a:endParaRPr lang="zh-CN" altLang="en-US" sz="1200" b="1" dirty="0">
                <a:solidFill>
                  <a:srgbClr val="374459"/>
                </a:solidFill>
                <a:cs typeface="+mn-ea"/>
                <a:sym typeface="+mn-lt"/>
              </a:endParaRPr>
            </a:p>
            <a:p>
              <a:pPr marL="171450" indent="-171450">
                <a:lnSpc>
                  <a:spcPct val="170000"/>
                </a:lnSpc>
                <a:buFont typeface="Arial" panose="020B0604020202020204" pitchFamily="34" charset="0"/>
                <a:buChar char="•"/>
              </a:pPr>
              <a:r>
                <a:rPr lang="zh-CN" altLang="en-US" sz="1200" b="1" dirty="0">
                  <a:solidFill>
                    <a:srgbClr val="374459"/>
                  </a:solidFill>
                  <a:cs typeface="+mn-ea"/>
                  <a:sym typeface="+mn-lt"/>
                </a:rPr>
                <a:t>调查（和治疗）其他引起呼吸困难的因素</a:t>
              </a:r>
              <a:endParaRPr lang="en-US" altLang="zh-CN" sz="1200" b="1" dirty="0">
                <a:solidFill>
                  <a:srgbClr val="374459"/>
                </a:solidFill>
                <a:cs typeface="+mn-ea"/>
                <a:sym typeface="+mn-lt"/>
              </a:endParaRPr>
            </a:p>
          </p:txBody>
        </p:sp>
        <p:sp>
          <p:nvSpPr>
            <p:cNvPr id="26" name="文本框 25"/>
            <p:cNvSpPr txBox="1"/>
            <p:nvPr/>
          </p:nvSpPr>
          <p:spPr>
            <a:xfrm>
              <a:off x="10217" y="4026"/>
              <a:ext cx="1092" cy="415"/>
            </a:xfrm>
            <a:prstGeom prst="rect">
              <a:avLst/>
            </a:prstGeom>
            <a:solidFill>
              <a:srgbClr val="FFFFFF"/>
            </a:solidFill>
          </p:spPr>
          <p:txBody>
            <a:bodyPr wrap="square" rtlCol="0">
              <a:noAutofit/>
            </a:bodyPr>
            <a:lstStyle/>
            <a:p>
              <a:pPr algn="ctr"/>
              <a:r>
                <a:rPr lang="zh-CN" altLang="en-US" sz="800" dirty="0">
                  <a:solidFill>
                    <a:srgbClr val="374459"/>
                  </a:solidFill>
                  <a:cs typeface="+mn-ea"/>
                  <a:sym typeface="+mn-lt"/>
                </a:rPr>
                <a:t>若血</a:t>
              </a:r>
              <a:r>
                <a:rPr lang="en-US" altLang="zh-CN" sz="800" dirty="0">
                  <a:solidFill>
                    <a:srgbClr val="374459"/>
                  </a:solidFill>
                  <a:cs typeface="+mn-ea"/>
                  <a:sym typeface="+mn-lt"/>
                </a:rPr>
                <a:t>EOS&lt;300</a:t>
              </a:r>
              <a:endParaRPr lang="zh-CN" altLang="en-US" sz="800" dirty="0">
                <a:solidFill>
                  <a:srgbClr val="374459"/>
                </a:solidFill>
                <a:cs typeface="+mn-ea"/>
                <a:sym typeface="+mn-lt"/>
              </a:endParaRPr>
            </a:p>
          </p:txBody>
        </p:sp>
        <p:sp>
          <p:nvSpPr>
            <p:cNvPr id="27" name="文本框 26"/>
            <p:cNvSpPr txBox="1"/>
            <p:nvPr/>
          </p:nvSpPr>
          <p:spPr>
            <a:xfrm>
              <a:off x="9016" y="5335"/>
              <a:ext cx="818" cy="438"/>
            </a:xfrm>
            <a:prstGeom prst="rect">
              <a:avLst/>
            </a:prstGeom>
            <a:solidFill>
              <a:srgbClr val="FFFFFF"/>
            </a:solidFill>
          </p:spPr>
          <p:txBody>
            <a:bodyPr wrap="square" rtlCol="0">
              <a:noAutofit/>
            </a:bodyPr>
            <a:lstStyle/>
            <a:p>
              <a:pPr algn="ctr"/>
              <a:r>
                <a:rPr lang="zh-CN" altLang="en-US" sz="800" dirty="0">
                  <a:solidFill>
                    <a:srgbClr val="374459"/>
                  </a:solidFill>
                  <a:cs typeface="+mn-ea"/>
                  <a:sym typeface="+mn-lt"/>
                </a:rPr>
                <a:t>若血</a:t>
              </a:r>
              <a:r>
                <a:rPr lang="en-US" altLang="zh-CN" sz="800" dirty="0">
                  <a:solidFill>
                    <a:srgbClr val="374459"/>
                  </a:solidFill>
                  <a:cs typeface="+mn-ea"/>
                  <a:sym typeface="+mn-lt"/>
                </a:rPr>
                <a:t>EOS&lt;100</a:t>
              </a:r>
              <a:endParaRPr lang="zh-CN" altLang="en-US" sz="800" dirty="0">
                <a:solidFill>
                  <a:srgbClr val="374459"/>
                </a:solidFill>
                <a:cs typeface="+mn-ea"/>
                <a:sym typeface="+mn-lt"/>
              </a:endParaRPr>
            </a:p>
          </p:txBody>
        </p:sp>
        <p:sp>
          <p:nvSpPr>
            <p:cNvPr id="28" name="文本框 27"/>
            <p:cNvSpPr txBox="1"/>
            <p:nvPr/>
          </p:nvSpPr>
          <p:spPr>
            <a:xfrm>
              <a:off x="9744" y="5342"/>
              <a:ext cx="759" cy="524"/>
            </a:xfrm>
            <a:prstGeom prst="rect">
              <a:avLst/>
            </a:prstGeom>
            <a:solidFill>
              <a:srgbClr val="FFFFFF"/>
            </a:solidFill>
          </p:spPr>
          <p:txBody>
            <a:bodyPr wrap="square" rtlCol="0">
              <a:noAutofit/>
            </a:bodyPr>
            <a:lstStyle/>
            <a:p>
              <a:pPr algn="ctr"/>
              <a:r>
                <a:rPr lang="zh-CN" altLang="en-US" sz="800" dirty="0">
                  <a:solidFill>
                    <a:schemeClr val="tx1"/>
                  </a:solidFill>
                  <a:cs typeface="+mn-ea"/>
                  <a:sym typeface="+mn-lt"/>
                </a:rPr>
                <a:t>若血</a:t>
              </a:r>
              <a:r>
                <a:rPr lang="en-US" altLang="zh-CN" sz="800" dirty="0">
                  <a:solidFill>
                    <a:schemeClr val="tx1"/>
                  </a:solidFill>
                  <a:cs typeface="+mn-ea"/>
                  <a:sym typeface="+mn-lt"/>
                </a:rPr>
                <a:t>EOS</a:t>
              </a:r>
              <a:endParaRPr lang="en-US" altLang="zh-CN" sz="800" dirty="0">
                <a:solidFill>
                  <a:schemeClr val="tx1"/>
                </a:solidFill>
                <a:cs typeface="+mn-ea"/>
                <a:sym typeface="+mn-lt"/>
              </a:endParaRPr>
            </a:p>
            <a:p>
              <a:pPr algn="ctr"/>
              <a:r>
                <a:rPr lang="zh-CN" altLang="en-US" sz="800" dirty="0">
                  <a:solidFill>
                    <a:schemeClr val="tx1"/>
                  </a:solidFill>
                  <a:cs typeface="+mn-ea"/>
                  <a:sym typeface="+mn-lt"/>
                </a:rPr>
                <a:t>≥</a:t>
              </a:r>
              <a:r>
                <a:rPr lang="en-US" altLang="zh-CN" sz="800" dirty="0">
                  <a:solidFill>
                    <a:schemeClr val="tx1"/>
                  </a:solidFill>
                  <a:cs typeface="+mn-ea"/>
                  <a:sym typeface="+mn-lt"/>
                </a:rPr>
                <a:t>100</a:t>
              </a:r>
              <a:endParaRPr lang="en-US" altLang="zh-CN" sz="800" dirty="0">
                <a:solidFill>
                  <a:schemeClr val="tx1"/>
                </a:solidFill>
                <a:cs typeface="+mn-ea"/>
                <a:sym typeface="+mn-lt"/>
              </a:endParaRPr>
            </a:p>
          </p:txBody>
        </p:sp>
        <p:sp>
          <p:nvSpPr>
            <p:cNvPr id="29" name="文本框 28"/>
            <p:cNvSpPr txBox="1"/>
            <p:nvPr/>
          </p:nvSpPr>
          <p:spPr>
            <a:xfrm>
              <a:off x="13044" y="5696"/>
              <a:ext cx="993" cy="484"/>
            </a:xfrm>
            <a:prstGeom prst="rect">
              <a:avLst/>
            </a:prstGeom>
            <a:solidFill>
              <a:srgbClr val="FFFFFF"/>
            </a:solidFill>
          </p:spPr>
          <p:txBody>
            <a:bodyPr wrap="square" rtlCol="0">
              <a:noAutofit/>
            </a:bodyPr>
            <a:lstStyle/>
            <a:p>
              <a:pPr algn="ctr"/>
              <a:r>
                <a:rPr lang="zh-CN" altLang="en-US" sz="800" dirty="0">
                  <a:solidFill>
                    <a:schemeClr val="tx1"/>
                  </a:solidFill>
                  <a:cs typeface="+mn-ea"/>
                  <a:sym typeface="+mn-lt"/>
                </a:rPr>
                <a:t>若血</a:t>
              </a:r>
              <a:r>
                <a:rPr lang="en-US" altLang="zh-CN" sz="800" dirty="0">
                  <a:solidFill>
                    <a:schemeClr val="tx1"/>
                  </a:solidFill>
                  <a:cs typeface="+mn-ea"/>
                  <a:sym typeface="+mn-lt"/>
                </a:rPr>
                <a:t>EOS</a:t>
              </a:r>
              <a:endParaRPr lang="en-US" altLang="zh-CN" sz="800" dirty="0">
                <a:solidFill>
                  <a:schemeClr val="tx1"/>
                </a:solidFill>
                <a:cs typeface="+mn-ea"/>
                <a:sym typeface="+mn-lt"/>
              </a:endParaRPr>
            </a:p>
            <a:p>
              <a:pPr algn="ctr"/>
              <a:r>
                <a:rPr lang="zh-CN" altLang="en-US" sz="800" dirty="0">
                  <a:solidFill>
                    <a:schemeClr val="tx1"/>
                  </a:solidFill>
                  <a:cs typeface="+mn-ea"/>
                  <a:sym typeface="+mn-lt"/>
                </a:rPr>
                <a:t>≥</a:t>
              </a:r>
              <a:r>
                <a:rPr lang="en-US" altLang="zh-CN" sz="800" dirty="0">
                  <a:solidFill>
                    <a:schemeClr val="tx1"/>
                  </a:solidFill>
                  <a:cs typeface="+mn-ea"/>
                  <a:sym typeface="+mn-lt"/>
                </a:rPr>
                <a:t>300</a:t>
              </a:r>
              <a:endParaRPr lang="en-US" altLang="zh-CN" sz="800" dirty="0">
                <a:solidFill>
                  <a:schemeClr val="tx1"/>
                </a:solidFill>
                <a:cs typeface="+mn-ea"/>
                <a:sym typeface="+mn-lt"/>
              </a:endParaRPr>
            </a:p>
          </p:txBody>
        </p:sp>
        <p:sp>
          <p:nvSpPr>
            <p:cNvPr id="30" name="文本框 29"/>
            <p:cNvSpPr txBox="1"/>
            <p:nvPr/>
          </p:nvSpPr>
          <p:spPr>
            <a:xfrm>
              <a:off x="11197" y="4354"/>
              <a:ext cx="756" cy="533"/>
            </a:xfrm>
            <a:prstGeom prst="rect">
              <a:avLst/>
            </a:prstGeom>
            <a:solidFill>
              <a:srgbClr val="FFFFFF"/>
            </a:solidFill>
          </p:spPr>
          <p:txBody>
            <a:bodyPr wrap="square" rtlCol="0">
              <a:noAutofit/>
            </a:bodyPr>
            <a:lstStyle/>
            <a:p>
              <a:pPr algn="ctr"/>
              <a:r>
                <a:rPr lang="zh-CN" altLang="en-US" sz="800" dirty="0">
                  <a:solidFill>
                    <a:schemeClr val="tx1"/>
                  </a:solidFill>
                  <a:cs typeface="+mn-ea"/>
                  <a:sym typeface="+mn-lt"/>
                </a:rPr>
                <a:t>若血</a:t>
              </a:r>
              <a:r>
                <a:rPr lang="en-US" altLang="zh-CN" sz="800" dirty="0">
                  <a:solidFill>
                    <a:schemeClr val="tx1"/>
                  </a:solidFill>
                  <a:cs typeface="+mn-ea"/>
                  <a:sym typeface="+mn-lt"/>
                </a:rPr>
                <a:t>EOS</a:t>
              </a:r>
              <a:endParaRPr lang="en-US" altLang="zh-CN" sz="800" dirty="0">
                <a:solidFill>
                  <a:schemeClr val="tx1"/>
                </a:solidFill>
                <a:cs typeface="+mn-ea"/>
                <a:sym typeface="+mn-lt"/>
              </a:endParaRPr>
            </a:p>
            <a:p>
              <a:pPr algn="ctr"/>
              <a:r>
                <a:rPr lang="zh-CN" altLang="en-US" sz="800" dirty="0">
                  <a:solidFill>
                    <a:schemeClr val="tx1"/>
                  </a:solidFill>
                  <a:cs typeface="+mn-ea"/>
                  <a:sym typeface="+mn-lt"/>
                </a:rPr>
                <a:t>≥</a:t>
              </a:r>
              <a:r>
                <a:rPr lang="en-US" altLang="zh-CN" sz="800" dirty="0">
                  <a:solidFill>
                    <a:schemeClr val="tx1"/>
                  </a:solidFill>
                  <a:cs typeface="+mn-ea"/>
                  <a:sym typeface="+mn-lt"/>
                </a:rPr>
                <a:t>100</a:t>
              </a:r>
              <a:endParaRPr lang="en-US" altLang="zh-CN" sz="800" dirty="0">
                <a:solidFill>
                  <a:schemeClr val="tx1"/>
                </a:solidFill>
                <a:cs typeface="+mn-ea"/>
                <a:sym typeface="+mn-lt"/>
              </a:endParaRPr>
            </a:p>
          </p:txBody>
        </p:sp>
        <p:sp>
          <p:nvSpPr>
            <p:cNvPr id="31" name="文本框 30"/>
            <p:cNvSpPr txBox="1"/>
            <p:nvPr/>
          </p:nvSpPr>
          <p:spPr>
            <a:xfrm>
              <a:off x="9693" y="7397"/>
              <a:ext cx="1779" cy="835"/>
            </a:xfrm>
            <a:prstGeom prst="rect">
              <a:avLst/>
            </a:prstGeom>
            <a:solidFill>
              <a:srgbClr val="F6E9D2"/>
            </a:solidFill>
          </p:spPr>
          <p:txBody>
            <a:bodyPr wrap="square" rtlCol="0" anchor="ctr">
              <a:noAutofit/>
            </a:bodyPr>
            <a:lstStyle/>
            <a:p>
              <a:pPr algn="ctr">
                <a:lnSpc>
                  <a:spcPct val="90000"/>
                </a:lnSpc>
                <a:buClr>
                  <a:srgbClr val="E8A900"/>
                </a:buClr>
              </a:pPr>
              <a:r>
                <a:rPr lang="zh-CN" altLang="en-US" sz="1200" dirty="0">
                  <a:cs typeface="+mn-ea"/>
                  <a:sym typeface="+mn-lt"/>
                </a:rPr>
                <a:t>罗氟司特</a:t>
              </a:r>
              <a:endParaRPr lang="zh-CN" altLang="en-US" sz="1200" dirty="0">
                <a:cs typeface="+mn-ea"/>
                <a:sym typeface="+mn-lt"/>
              </a:endParaRPr>
            </a:p>
            <a:p>
              <a:pPr algn="ctr">
                <a:lnSpc>
                  <a:spcPct val="90000"/>
                </a:lnSpc>
                <a:buClr>
                  <a:srgbClr val="E8A900"/>
                </a:buClr>
              </a:pPr>
              <a:r>
                <a:rPr lang="en-US" altLang="zh-CN" sz="1200" i="1" dirty="0">
                  <a:cs typeface="+mn-ea"/>
                  <a:sym typeface="+mn-lt"/>
                </a:rPr>
                <a:t>FEV</a:t>
              </a:r>
              <a:r>
                <a:rPr lang="en-US" altLang="zh-CN" sz="1200" i="1" baseline="-25000" dirty="0">
                  <a:cs typeface="+mn-ea"/>
                  <a:sym typeface="+mn-lt"/>
                </a:rPr>
                <a:t>1</a:t>
              </a:r>
              <a:r>
                <a:rPr lang="en-US" altLang="zh-CN" sz="1200" i="1" dirty="0">
                  <a:cs typeface="+mn-ea"/>
                  <a:sym typeface="+mn-lt"/>
                </a:rPr>
                <a:t>&lt;50%</a:t>
              </a:r>
              <a:r>
                <a:rPr lang="zh-CN" altLang="en-US" sz="1200" i="1" dirty="0">
                  <a:cs typeface="+mn-ea"/>
                  <a:sym typeface="+mn-lt"/>
                </a:rPr>
                <a:t>和 慢性支气管炎</a:t>
              </a:r>
              <a:endParaRPr lang="zh-CN" altLang="en-US" sz="1200" i="1" dirty="0">
                <a:cs typeface="+mn-ea"/>
                <a:sym typeface="+mn-lt"/>
              </a:endParaRPr>
            </a:p>
          </p:txBody>
        </p:sp>
        <p:sp>
          <p:nvSpPr>
            <p:cNvPr id="32" name="文本框 31"/>
            <p:cNvSpPr txBox="1"/>
            <p:nvPr/>
          </p:nvSpPr>
          <p:spPr>
            <a:xfrm>
              <a:off x="11619" y="7396"/>
              <a:ext cx="1731" cy="820"/>
            </a:xfrm>
            <a:prstGeom prst="rect">
              <a:avLst/>
            </a:prstGeom>
            <a:solidFill>
              <a:srgbClr val="F6E9D2"/>
            </a:solidFill>
          </p:spPr>
          <p:txBody>
            <a:bodyPr wrap="square" rtlCol="0" anchor="ctr">
              <a:noAutofit/>
            </a:bodyPr>
            <a:lstStyle>
              <a:defPPr>
                <a:defRPr lang="en-US"/>
              </a:defPPr>
              <a:lvl1pPr algn="ctr">
                <a:lnSpc>
                  <a:spcPct val="80000"/>
                </a:lnSpc>
                <a:buClr>
                  <a:srgbClr val="E8A900"/>
                </a:buClr>
                <a:defRPr sz="1200">
                  <a:cs typeface="+mn-ea"/>
                </a:defRPr>
              </a:lvl1pPr>
            </a:lstStyle>
            <a:p>
              <a:pPr>
                <a:lnSpc>
                  <a:spcPct val="100000"/>
                </a:lnSpc>
              </a:pPr>
              <a:r>
                <a:rPr lang="zh-CN" altLang="en-US" dirty="0">
                  <a:sym typeface="+mn-lt"/>
                </a:rPr>
                <a:t>阿奇霉素</a:t>
              </a:r>
              <a:endParaRPr lang="en-US" altLang="zh-CN" dirty="0">
                <a:sym typeface="+mn-lt"/>
              </a:endParaRPr>
            </a:p>
            <a:p>
              <a:pPr>
                <a:lnSpc>
                  <a:spcPct val="100000"/>
                </a:lnSpc>
              </a:pPr>
              <a:r>
                <a:rPr lang="zh-CN" altLang="en-US" dirty="0">
                  <a:sym typeface="+mn-lt"/>
                </a:rPr>
                <a:t>（</a:t>
              </a:r>
              <a:r>
                <a:rPr lang="zh-CN" altLang="en-US" i="1" dirty="0">
                  <a:sym typeface="+mn-lt"/>
                </a:rPr>
                <a:t>尤其既往吸烟者</a:t>
              </a:r>
              <a:r>
                <a:rPr lang="zh-CN" altLang="en-US" dirty="0">
                  <a:sym typeface="+mn-lt"/>
                </a:rPr>
                <a:t>）</a:t>
              </a:r>
              <a:endParaRPr lang="zh-CN" altLang="en-US" dirty="0">
                <a:sym typeface="+mn-lt"/>
              </a:endParaRPr>
            </a:p>
          </p:txBody>
        </p:sp>
        <p:sp>
          <p:nvSpPr>
            <p:cNvPr id="34" name="文本框 33"/>
            <p:cNvSpPr txBox="1"/>
            <p:nvPr/>
          </p:nvSpPr>
          <p:spPr>
            <a:xfrm>
              <a:off x="13498" y="7396"/>
              <a:ext cx="1731" cy="821"/>
            </a:xfrm>
            <a:prstGeom prst="rect">
              <a:avLst/>
            </a:prstGeom>
            <a:solidFill>
              <a:srgbClr val="F6E9D2"/>
            </a:solidFill>
          </p:spPr>
          <p:txBody>
            <a:bodyPr wrap="square" rtlCol="0" anchor="ctr">
              <a:noAutofit/>
            </a:bodyPr>
            <a:lstStyle>
              <a:defPPr>
                <a:defRPr lang="en-US"/>
              </a:defPPr>
              <a:lvl1pPr algn="ctr">
                <a:lnSpc>
                  <a:spcPct val="80000"/>
                </a:lnSpc>
                <a:buClr>
                  <a:srgbClr val="E8A900"/>
                </a:buClr>
                <a:defRPr sz="1200">
                  <a:cs typeface="+mn-ea"/>
                </a:defRPr>
              </a:lvl1pPr>
            </a:lstStyle>
            <a:p>
              <a:pPr lvl="0" algn="ctr">
                <a:lnSpc>
                  <a:spcPct val="100000"/>
                </a:lnSpc>
                <a:buSzTx/>
                <a:buFontTx/>
              </a:pPr>
              <a:r>
                <a:rPr lang="zh-CN" altLang="en-US" dirty="0">
                  <a:sym typeface="+mn-ea"/>
                </a:rPr>
                <a:t>度普利尤单抗</a:t>
              </a:r>
              <a:endParaRPr lang="zh-CN" altLang="en-US" dirty="0">
                <a:sym typeface="+mn-ea"/>
              </a:endParaRPr>
            </a:p>
            <a:p>
              <a:pPr lvl="0" algn="ctr">
                <a:lnSpc>
                  <a:spcPct val="100000"/>
                </a:lnSpc>
                <a:buSzTx/>
                <a:buFontTx/>
              </a:pPr>
              <a:r>
                <a:rPr lang="zh-CN" altLang="en-US" dirty="0">
                  <a:sym typeface="+mn-ea"/>
                </a:rPr>
                <a:t>（</a:t>
              </a:r>
              <a:r>
                <a:rPr lang="zh-CN" altLang="en-US" i="1" dirty="0">
                  <a:sym typeface="+mn-ea"/>
                </a:rPr>
                <a:t>慢性支气管炎</a:t>
              </a:r>
              <a:r>
                <a:rPr lang="zh-CN" altLang="en-US" dirty="0">
                  <a:sym typeface="+mn-ea"/>
                </a:rPr>
                <a:t>）</a:t>
              </a:r>
              <a:endParaRPr lang="zh-CN" altLang="en-US" dirty="0">
                <a:sym typeface="+mn-ea"/>
              </a:endParaRPr>
            </a:p>
          </p:txBody>
        </p:sp>
      </p:grpSp>
      <p:grpSp>
        <p:nvGrpSpPr>
          <p:cNvPr id="43" name="组合 42"/>
          <p:cNvGrpSpPr/>
          <p:nvPr/>
        </p:nvGrpSpPr>
        <p:grpSpPr>
          <a:xfrm>
            <a:off x="12139295" y="-369570"/>
            <a:ext cx="7874635" cy="6147435"/>
            <a:chOff x="19163" y="-760"/>
            <a:chExt cx="12401" cy="9681"/>
          </a:xfrm>
        </p:grpSpPr>
        <p:pic>
          <p:nvPicPr>
            <p:cNvPr id="2" name="Picture 10" descr="This slide shows Figure 3.9 from the GOLD 2025 report. It gives suggested follow-up pharmacological treatment for patients with dyspnea and for those with exacerbations."/>
            <p:cNvPicPr>
              <a:picLocks noChangeAspect="1"/>
            </p:cNvPicPr>
            <p:nvPr/>
          </p:nvPicPr>
          <p:blipFill rotWithShape="1">
            <a:blip r:embed="rId3"/>
            <a:srcRect/>
            <a:stretch>
              <a:fillRect/>
            </a:stretch>
          </p:blipFill>
          <p:spPr bwMode="auto">
            <a:xfrm>
              <a:off x="19163" y="-760"/>
              <a:ext cx="12401" cy="9681"/>
            </a:xfrm>
            <a:prstGeom prst="rect">
              <a:avLst/>
            </a:prstGeom>
            <a:ln>
              <a:noFill/>
            </a:ln>
          </p:spPr>
        </p:pic>
        <p:sp>
          <p:nvSpPr>
            <p:cNvPr id="36" name="矩形 35"/>
            <p:cNvSpPr/>
            <p:nvPr/>
          </p:nvSpPr>
          <p:spPr>
            <a:xfrm>
              <a:off x="20237" y="5695"/>
              <a:ext cx="3606" cy="264"/>
            </a:xfrm>
            <a:prstGeom prst="rect">
              <a:avLst/>
            </a:prstGeom>
            <a:noFill/>
            <a:ln>
              <a:solidFill>
                <a:srgbClr val="C00000"/>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40" name="矩形 39"/>
            <p:cNvSpPr/>
            <p:nvPr/>
          </p:nvSpPr>
          <p:spPr>
            <a:xfrm>
              <a:off x="28617" y="3891"/>
              <a:ext cx="2345" cy="3234"/>
            </a:xfrm>
            <a:prstGeom prst="rect">
              <a:avLst/>
            </a:prstGeom>
            <a:noFill/>
            <a:ln>
              <a:solidFill>
                <a:srgbClr val="C00000"/>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gr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文本占位符 2"/>
          <p:cNvSpPr>
            <a:spLocks noGrp="1"/>
          </p:cNvSpPr>
          <p:nvPr>
            <p:ph type="body" sz="quarter" idx="10"/>
          </p:nvPr>
        </p:nvSpPr>
        <p:spPr/>
        <p:txBody>
          <a:bodyPr>
            <a:normAutofit fontScale="97500" lnSpcReduction="10000"/>
          </a:bodyPr>
          <a:lstStyle/>
          <a:p>
            <a:r>
              <a:rPr lang="zh-CN" altLang="en-US" dirty="0">
                <a:latin typeface="+mn-lt"/>
                <a:ea typeface="+mn-ea"/>
                <a:cs typeface="+mn-ea"/>
                <a:sym typeface="+mn-lt"/>
              </a:rPr>
              <a:t>吸入药物的</a:t>
            </a:r>
            <a:r>
              <a:rPr lang="zh-CN" altLang="en-US" dirty="0">
                <a:latin typeface="+mn-lt"/>
                <a:ea typeface="+mn-ea"/>
                <a:cs typeface="+mn-ea"/>
                <a:sym typeface="+mn-lt"/>
              </a:rPr>
              <a:t>关键点</a:t>
            </a:r>
            <a:endParaRPr lang="zh-CN" altLang="en-US" dirty="0">
              <a:latin typeface="+mn-lt"/>
              <a:ea typeface="+mn-ea"/>
              <a:cs typeface="+mn-ea"/>
              <a:sym typeface="+mn-lt"/>
            </a:endParaRPr>
          </a:p>
        </p:txBody>
      </p:sp>
      <p:sp>
        <p:nvSpPr>
          <p:cNvPr id="5" name="文本框 4"/>
          <p:cNvSpPr txBox="1"/>
          <p:nvPr/>
        </p:nvSpPr>
        <p:spPr>
          <a:xfrm>
            <a:off x="1089660" y="1485900"/>
            <a:ext cx="10076815" cy="2630170"/>
          </a:xfrm>
          <a:prstGeom prst="rect">
            <a:avLst/>
          </a:prstGeom>
          <a:noFill/>
        </p:spPr>
        <p:txBody>
          <a:bodyPr wrap="square" rtlCol="0" anchor="t">
            <a:spAutoFit/>
          </a:bodyPr>
          <a:lstStyle/>
          <a:p>
            <a:pPr marL="342900" marR="0" lvl="0" indent="-342900" algn="just" defTabSz="914400" rtl="0" eaLnBrk="1" fontAlgn="auto" latinLnBrk="0" hangingPunct="1">
              <a:lnSpc>
                <a:spcPct val="150000"/>
              </a:lnSpc>
              <a:spcBef>
                <a:spcPts val="1800"/>
              </a:spcBef>
              <a:spcAft>
                <a:spcPts val="0"/>
              </a:spcAft>
              <a:buClr>
                <a:srgbClr val="FAB616"/>
              </a:buClr>
              <a:buSzPts val="1000"/>
              <a:buFont typeface="Wingdings" panose="05000000000000000000" pitchFamily="2" charset="2"/>
              <a:buChar char="l"/>
              <a:defRPr/>
            </a:pPr>
            <a:r>
              <a:rPr lang="zh-CN" altLang="en-US" sz="1600" dirty="0">
                <a:solidFill>
                  <a:schemeClr val="dk1"/>
                </a:solidFill>
                <a:effectLst/>
                <a:cs typeface="+mn-ea"/>
                <a:sym typeface="+mn-lt"/>
              </a:rPr>
              <a:t>当患者通过吸入途径治疗时，吸入装置技术方面的教育和培训至关重要</a:t>
            </a:r>
            <a:endParaRPr lang="zh-CN" altLang="en-US" sz="1600" u="none" strike="noStrike" kern="1200" spc="0" dirty="0">
              <a:solidFill>
                <a:schemeClr val="dk1"/>
              </a:solidFill>
              <a:effectLst/>
              <a:cs typeface="+mn-ea"/>
              <a:sym typeface="+mn-lt"/>
            </a:endParaRPr>
          </a:p>
          <a:p>
            <a:pPr marL="342900" lvl="0" indent="-342900" algn="just" defTabSz="914400" rtl="0" eaLnBrk="1" latinLnBrk="0" hangingPunct="1">
              <a:lnSpc>
                <a:spcPct val="150000"/>
              </a:lnSpc>
              <a:spcBef>
                <a:spcPts val="1800"/>
              </a:spcBef>
              <a:spcAft>
                <a:spcPts val="0"/>
              </a:spcAft>
              <a:buClr>
                <a:srgbClr val="FAB616"/>
              </a:buClr>
              <a:buSzPts val="1000"/>
              <a:buFont typeface="Wingdings" panose="05000000000000000000" pitchFamily="2" charset="2"/>
              <a:buChar char="l"/>
            </a:pPr>
            <a:r>
              <a:rPr lang="zh-CN" altLang="en-US" sz="1600" dirty="0">
                <a:solidFill>
                  <a:schemeClr val="dk1"/>
                </a:solidFill>
                <a:effectLst/>
                <a:cs typeface="+mn-ea"/>
                <a:sym typeface="+mn-lt"/>
              </a:rPr>
              <a:t>吸入装置的选择必须因人而异，取决于</a:t>
            </a:r>
            <a:r>
              <a:rPr lang="zh-CN" altLang="en-US" sz="1600" dirty="0">
                <a:effectLst/>
                <a:cs typeface="+mn-ea"/>
                <a:sym typeface="+mn-lt"/>
              </a:rPr>
              <a:t>可</a:t>
            </a:r>
            <a:r>
              <a:rPr lang="zh-CN" altLang="en-US" sz="1600" dirty="0">
                <a:cs typeface="+mn-ea"/>
                <a:sym typeface="+mn-lt"/>
              </a:rPr>
              <a:t>及性</a:t>
            </a:r>
            <a:r>
              <a:rPr lang="zh-CN" altLang="en-US" sz="1600" dirty="0">
                <a:solidFill>
                  <a:schemeClr val="dk1"/>
                </a:solidFill>
                <a:effectLst/>
                <a:cs typeface="+mn-ea"/>
                <a:sym typeface="+mn-lt"/>
              </a:rPr>
              <a:t>、成本、处方医师，最重要的是根据患者的能力和偏好选择</a:t>
            </a:r>
            <a:endParaRPr lang="en-US" altLang="zh-CN" sz="1600" u="none" strike="noStrike" kern="1200" spc="0" dirty="0">
              <a:solidFill>
                <a:schemeClr val="dk1"/>
              </a:solidFill>
              <a:effectLst/>
              <a:cs typeface="+mn-ea"/>
              <a:sym typeface="+mn-lt"/>
            </a:endParaRPr>
          </a:p>
          <a:p>
            <a:pPr marL="342900" lvl="0" indent="-342900" algn="just" defTabSz="914400" rtl="0" eaLnBrk="1" latinLnBrk="0" hangingPunct="1">
              <a:lnSpc>
                <a:spcPct val="150000"/>
              </a:lnSpc>
              <a:spcBef>
                <a:spcPts val="1800"/>
              </a:spcBef>
              <a:spcAft>
                <a:spcPts val="0"/>
              </a:spcAft>
              <a:buClr>
                <a:srgbClr val="FAB616"/>
              </a:buClr>
              <a:buSzPts val="1000"/>
              <a:buFont typeface="Wingdings" panose="05000000000000000000" pitchFamily="2" charset="2"/>
              <a:buChar char="l"/>
            </a:pPr>
            <a:r>
              <a:rPr lang="zh-CN" altLang="en-US" sz="1600" dirty="0">
                <a:solidFill>
                  <a:schemeClr val="dk1"/>
                </a:solidFill>
                <a:effectLst/>
                <a:cs typeface="+mn-ea"/>
                <a:sym typeface="+mn-lt"/>
              </a:rPr>
              <a:t>在开具装置处方时，必须提供说明并展示正确的吸入技术，以确保患者充分掌握吸入技术，并在每次随访时再次检查患者是否持续正确地使用吸入装置</a:t>
            </a:r>
            <a:endParaRPr lang="zh-CN" altLang="en-US" sz="1600" u="none" strike="noStrike" kern="1200" spc="0" dirty="0">
              <a:solidFill>
                <a:schemeClr val="dk1"/>
              </a:solidFill>
              <a:effectLst/>
              <a:cs typeface="+mn-ea"/>
              <a:sym typeface="+mn-lt"/>
            </a:endParaRPr>
          </a:p>
          <a:p>
            <a:pPr marL="342900" lvl="0" indent="-342900" algn="just" defTabSz="914400" rtl="0" eaLnBrk="1" latinLnBrk="0" hangingPunct="1">
              <a:lnSpc>
                <a:spcPct val="150000"/>
              </a:lnSpc>
              <a:spcBef>
                <a:spcPts val="1800"/>
              </a:spcBef>
              <a:spcAft>
                <a:spcPts val="0"/>
              </a:spcAft>
              <a:buClr>
                <a:srgbClr val="FAB616"/>
              </a:buClr>
              <a:buSzPts val="1000"/>
              <a:buFont typeface="Wingdings" panose="05000000000000000000" pitchFamily="2" charset="2"/>
              <a:buChar char="l"/>
            </a:pPr>
            <a:r>
              <a:rPr lang="zh-CN" altLang="en-US" sz="1600" dirty="0">
                <a:solidFill>
                  <a:schemeClr val="dk1"/>
                </a:solidFill>
                <a:effectLst/>
                <a:cs typeface="+mn-ea"/>
                <a:sym typeface="+mn-lt"/>
              </a:rPr>
              <a:t>在得出目前治疗方法不足的结论前，应评估患者对吸入装置的操作技术（和治疗依从性）</a:t>
            </a:r>
            <a:endParaRPr lang="zh-CN" altLang="en-US" sz="1600" dirty="0">
              <a:solidFill>
                <a:schemeClr val="dk1"/>
              </a:solidFill>
              <a:effectLst/>
              <a:cs typeface="+mn-ea"/>
              <a:sym typeface="+mn-lt"/>
            </a:endParaRPr>
          </a:p>
        </p:txBody>
      </p:sp>
      <p:sp>
        <p:nvSpPr>
          <p:cNvPr id="7" name="文本框 6"/>
          <p:cNvSpPr txBox="1"/>
          <p:nvPr>
            <p:custDataLst>
              <p:tags r:id="rId1"/>
            </p:custDataLst>
          </p:nvPr>
        </p:nvSpPr>
        <p:spPr>
          <a:xfrm>
            <a:off x="11166475" y="509905"/>
            <a:ext cx="969010" cy="368300"/>
          </a:xfrm>
          <a:prstGeom prst="rect">
            <a:avLst/>
          </a:prstGeom>
          <a:noFill/>
        </p:spPr>
        <p:txBody>
          <a:bodyPr wrap="square" rtlCol="0">
            <a:spAutoFit/>
          </a:bodyPr>
          <a:lstStyle/>
          <a:p>
            <a:pPr algn="r"/>
            <a:r>
              <a:rPr lang="zh-CN" altLang="en-US" b="1">
                <a:solidFill>
                  <a:schemeClr val="bg1"/>
                </a:solidFill>
              </a:rPr>
              <a:t>图</a:t>
            </a:r>
            <a:r>
              <a:rPr lang="en-US" altLang="zh-CN" b="1">
                <a:solidFill>
                  <a:schemeClr val="bg1"/>
                </a:solidFill>
              </a:rPr>
              <a:t> 3.10</a:t>
            </a:r>
            <a:endParaRPr lang="en-US" altLang="zh-CN" b="1">
              <a:solidFill>
                <a:schemeClr val="bg1"/>
              </a:solidFill>
            </a:endParaRPr>
          </a:p>
        </p:txBody>
      </p:sp>
      <p:sp>
        <p:nvSpPr>
          <p:cNvPr id="4" name="Footer Placeholder 1"/>
          <p:cNvSpPr txBox="1"/>
          <p:nvPr/>
        </p:nvSpPr>
        <p:spPr>
          <a:xfrm>
            <a:off x="3027363" y="6551613"/>
            <a:ext cx="6137275"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000" dirty="0">
                <a:sym typeface="+mn-ea"/>
              </a:rPr>
              <a:t>© 2024, 2025 Global Initiative for Chronic Obstructive Lung Disease</a:t>
            </a:r>
            <a:endParaRPr lang="en-AU" sz="1000" dirty="0">
              <a:cs typeface="+mn-ea"/>
              <a:sym typeface="+mn-lt"/>
            </a:endParaRPr>
          </a:p>
        </p:txBody>
      </p:sp>
      <p:pic>
        <p:nvPicPr>
          <p:cNvPr id="2" name="Picture 4" descr="Key points for the inhalation of drugs are listed on this slide corresponding to Figure 3.10 of the GOLD report"/>
          <p:cNvPicPr>
            <a:picLocks noChangeAspect="1"/>
          </p:cNvPicPr>
          <p:nvPr/>
        </p:nvPicPr>
        <p:blipFill rotWithShape="1">
          <a:blip r:embed="rId2"/>
          <a:srcRect/>
          <a:stretch>
            <a:fillRect/>
          </a:stretch>
        </p:blipFill>
        <p:spPr bwMode="auto">
          <a:xfrm>
            <a:off x="12191698" y="-150787"/>
            <a:ext cx="8226442" cy="3886590"/>
          </a:xfrm>
          <a:prstGeom prst="rect">
            <a:avLst/>
          </a:prstGeom>
          <a:ln>
            <a:noFill/>
          </a:ln>
        </p:spPr>
      </p:pic>
    </p:spTree>
  </p:cSld>
  <p:clrMapOvr>
    <a:overrideClrMapping bg1="lt1" tx1="dk1" bg2="lt2" tx2="dk2" accent1="accent1" accent2="accent2" accent3="accent3" accent4="accent4" accent5="accent5" accent6="accent6" hlink="hlink" folHlink="folHlink"/>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sz="quarter" idx="10"/>
          </p:nvPr>
        </p:nvSpPr>
        <p:spPr/>
        <p:txBody>
          <a:bodyPr>
            <a:normAutofit fontScale="97500" lnSpcReduction="10000"/>
          </a:bodyPr>
          <a:lstStyle/>
          <a:p>
            <a:r>
              <a:rPr lang="zh-CN" altLang="en-US" dirty="0">
                <a:latin typeface="+mn-lt"/>
                <a:ea typeface="+mn-ea"/>
                <a:cs typeface="+mn-ea"/>
                <a:sym typeface="+mn-lt"/>
              </a:rPr>
              <a:t>选择恰当的吸入装置基本原则</a:t>
            </a:r>
            <a:endParaRPr lang="zh-CN" altLang="en-US" dirty="0">
              <a:latin typeface="+mn-lt"/>
              <a:ea typeface="+mn-ea"/>
              <a:cs typeface="+mn-ea"/>
              <a:sym typeface="+mn-lt"/>
            </a:endParaRPr>
          </a:p>
        </p:txBody>
      </p:sp>
      <p:sp>
        <p:nvSpPr>
          <p:cNvPr id="6" name="文本框 5"/>
          <p:cNvSpPr txBox="1"/>
          <p:nvPr/>
        </p:nvSpPr>
        <p:spPr>
          <a:xfrm>
            <a:off x="841375" y="1236345"/>
            <a:ext cx="11124565" cy="5077460"/>
          </a:xfrm>
          <a:prstGeom prst="rect">
            <a:avLst/>
          </a:prstGeom>
          <a:noFill/>
        </p:spPr>
        <p:txBody>
          <a:bodyPr wrap="square" rtlCol="0" anchor="t">
            <a:spAutoFit/>
          </a:bodyPr>
          <a:lstStyle/>
          <a:p>
            <a:pPr marL="342900" marR="0" lvl="0" indent="-252095" algn="just" defTabSz="914400" rtl="0" eaLnBrk="1" fontAlgn="auto" latinLnBrk="0" hangingPunct="1">
              <a:lnSpc>
                <a:spcPct val="150000"/>
              </a:lnSpc>
              <a:spcAft>
                <a:spcPts val="0"/>
              </a:spcAft>
              <a:buClr>
                <a:srgbClr val="FAB616"/>
              </a:buClr>
              <a:buSzPts val="1000"/>
              <a:buFont typeface="Wingdings" panose="05000000000000000000" pitchFamily="2" charset="2"/>
              <a:buChar char="l"/>
              <a:defRPr/>
            </a:pPr>
            <a:r>
              <a:rPr lang="zh-CN" altLang="en-US" sz="1600" dirty="0">
                <a:solidFill>
                  <a:schemeClr val="dk1"/>
                </a:solidFill>
                <a:effectLst/>
                <a:cs typeface="+mn-ea"/>
                <a:sym typeface="+mn-lt"/>
              </a:rPr>
              <a:t>药物在该装置中的可及性</a:t>
            </a:r>
            <a:endParaRPr lang="en-US" altLang="zh-CN" sz="1600" u="none" strike="noStrike" kern="1200" spc="0" dirty="0">
              <a:solidFill>
                <a:schemeClr val="dk1"/>
              </a:solidFill>
              <a:effectLst/>
              <a:cs typeface="+mn-ea"/>
              <a:sym typeface="+mn-lt"/>
            </a:endParaRPr>
          </a:p>
          <a:p>
            <a:pPr marL="342900" marR="0" lvl="0" indent="-252095" algn="just" defTabSz="914400" rtl="0" eaLnBrk="1" fontAlgn="auto" latinLnBrk="0" hangingPunct="1">
              <a:lnSpc>
                <a:spcPct val="150000"/>
              </a:lnSpc>
              <a:spcAft>
                <a:spcPts val="0"/>
              </a:spcAft>
              <a:buClr>
                <a:srgbClr val="FAB616"/>
              </a:buClr>
              <a:buSzPts val="1000"/>
              <a:buFont typeface="Wingdings" panose="05000000000000000000" pitchFamily="2" charset="2"/>
              <a:buChar char="l"/>
              <a:defRPr/>
            </a:pPr>
            <a:r>
              <a:rPr lang="zh-CN" altLang="en-US" sz="1600" dirty="0">
                <a:solidFill>
                  <a:schemeClr val="dk1"/>
                </a:solidFill>
                <a:effectLst/>
                <a:cs typeface="+mn-ea"/>
                <a:sym typeface="+mn-lt"/>
              </a:rPr>
              <a:t>需要评估和考量患者的理念、对当前和以往使用装置的满意度和偏好</a:t>
            </a:r>
            <a:endParaRPr lang="en-US" altLang="zh-CN" sz="1600" u="none" strike="noStrike" kern="1200" spc="0" dirty="0">
              <a:solidFill>
                <a:schemeClr val="dk1"/>
              </a:solidFill>
              <a:effectLst/>
              <a:cs typeface="+mn-ea"/>
              <a:sym typeface="+mn-lt"/>
            </a:endParaRPr>
          </a:p>
          <a:p>
            <a:pPr marL="342900" marR="0" lvl="0" indent="-252095" algn="just" defTabSz="914400" rtl="0" eaLnBrk="1" fontAlgn="auto" latinLnBrk="0" hangingPunct="1">
              <a:lnSpc>
                <a:spcPct val="150000"/>
              </a:lnSpc>
              <a:spcAft>
                <a:spcPts val="0"/>
              </a:spcAft>
              <a:buClr>
                <a:srgbClr val="FAB616"/>
              </a:buClr>
              <a:buSzPts val="1000"/>
              <a:buFont typeface="Wingdings" panose="05000000000000000000" pitchFamily="2" charset="2"/>
              <a:buChar char="l"/>
              <a:defRPr/>
            </a:pPr>
            <a:r>
              <a:rPr lang="zh-CN" altLang="en-US" sz="1600" dirty="0">
                <a:solidFill>
                  <a:schemeClr val="dk1"/>
                </a:solidFill>
                <a:effectLst/>
                <a:cs typeface="+mn-ea"/>
                <a:sym typeface="+mn-lt"/>
              </a:rPr>
              <a:t>尽量减少每个患者使用的不同装置类型的数量</a:t>
            </a:r>
            <a:endParaRPr lang="en-US" altLang="zh-CN" sz="1600" u="none" strike="sngStrike" kern="1200" spc="0" dirty="0">
              <a:solidFill>
                <a:schemeClr val="dk1"/>
              </a:solidFill>
              <a:effectLst/>
              <a:highlight>
                <a:srgbClr val="FFFF00"/>
              </a:highlight>
              <a:cs typeface="+mn-ea"/>
              <a:sym typeface="+mn-lt"/>
            </a:endParaRPr>
          </a:p>
          <a:p>
            <a:pPr marL="342900" marR="0" lvl="0" indent="-252095" algn="just" defTabSz="914400" rtl="0" eaLnBrk="1" fontAlgn="auto" latinLnBrk="0" hangingPunct="1">
              <a:lnSpc>
                <a:spcPct val="150000"/>
              </a:lnSpc>
              <a:spcAft>
                <a:spcPts val="0"/>
              </a:spcAft>
              <a:buClr>
                <a:srgbClr val="FAB616"/>
              </a:buClr>
              <a:buSzPts val="1000"/>
              <a:buFont typeface="Wingdings" panose="05000000000000000000" pitchFamily="2" charset="2"/>
              <a:buChar char="l"/>
              <a:defRPr/>
            </a:pPr>
            <a:r>
              <a:rPr lang="zh-CN" altLang="en-US" sz="1600" dirty="0">
                <a:solidFill>
                  <a:schemeClr val="dk1"/>
                </a:solidFill>
                <a:effectLst/>
                <a:cs typeface="+mn-ea"/>
                <a:sym typeface="+mn-lt"/>
              </a:rPr>
              <a:t>在没有临床判断或没有适当的信息、宣教和随访的情况下，不应更换装置类型</a:t>
            </a:r>
            <a:endParaRPr lang="en-US" altLang="zh-CN" sz="1600" u="none" strike="noStrike" kern="1200" spc="0" dirty="0">
              <a:solidFill>
                <a:schemeClr val="dk1"/>
              </a:solidFill>
              <a:effectLst/>
              <a:cs typeface="+mn-ea"/>
              <a:sym typeface="+mn-lt"/>
            </a:endParaRPr>
          </a:p>
          <a:p>
            <a:pPr marL="342900" marR="0" lvl="0" indent="-252095" algn="just" defTabSz="914400" rtl="0" eaLnBrk="1" fontAlgn="auto" latinLnBrk="0" hangingPunct="1">
              <a:lnSpc>
                <a:spcPct val="150000"/>
              </a:lnSpc>
              <a:spcAft>
                <a:spcPts val="0"/>
              </a:spcAft>
              <a:buClr>
                <a:srgbClr val="FAB616"/>
              </a:buClr>
              <a:buSzPts val="1000"/>
              <a:buFont typeface="Wingdings" panose="05000000000000000000" pitchFamily="2" charset="2"/>
              <a:buChar char="l"/>
              <a:defRPr/>
            </a:pPr>
            <a:r>
              <a:rPr lang="zh-CN" altLang="en-US" sz="1600" dirty="0">
                <a:solidFill>
                  <a:schemeClr val="dk1"/>
                </a:solidFill>
                <a:effectLst/>
                <a:cs typeface="+mn-ea"/>
                <a:sym typeface="+mn-lt"/>
              </a:rPr>
              <a:t>共享决策是吸入装置选择的最合适的策略</a:t>
            </a:r>
            <a:endParaRPr lang="en-US" altLang="zh-CN" sz="1600" u="none" strike="noStrike" kern="1200" spc="0" dirty="0">
              <a:solidFill>
                <a:schemeClr val="dk1"/>
              </a:solidFill>
              <a:effectLst/>
              <a:cs typeface="+mn-ea"/>
              <a:sym typeface="+mn-lt"/>
            </a:endParaRPr>
          </a:p>
          <a:p>
            <a:pPr marL="342900" marR="0" lvl="0" indent="-252095" algn="just" defTabSz="914400" rtl="0" eaLnBrk="1" fontAlgn="auto" latinLnBrk="0" hangingPunct="1">
              <a:lnSpc>
                <a:spcPct val="150000"/>
              </a:lnSpc>
              <a:spcAft>
                <a:spcPts val="0"/>
              </a:spcAft>
              <a:buClr>
                <a:srgbClr val="FAB616"/>
              </a:buClr>
              <a:buSzPts val="1000"/>
              <a:buFont typeface="Wingdings" panose="05000000000000000000" pitchFamily="2" charset="2"/>
              <a:buChar char="l"/>
              <a:defRPr/>
            </a:pPr>
            <a:r>
              <a:rPr lang="zh-CN" altLang="en-US" sz="1600" dirty="0">
                <a:solidFill>
                  <a:schemeClr val="dk1"/>
                </a:solidFill>
                <a:effectLst/>
                <a:cs typeface="+mn-ea"/>
                <a:sym typeface="+mn-lt"/>
              </a:rPr>
              <a:t>必须考虑到患者的认知能力、操作灵巧性和吸气力量</a:t>
            </a:r>
            <a:endParaRPr lang="en-US" altLang="zh-CN" sz="1600" u="none" strike="noStrike" kern="1200" spc="0" dirty="0">
              <a:solidFill>
                <a:schemeClr val="dk1"/>
              </a:solidFill>
              <a:effectLst/>
              <a:cs typeface="+mn-ea"/>
              <a:sym typeface="+mn-lt"/>
            </a:endParaRPr>
          </a:p>
          <a:p>
            <a:pPr marL="342900" marR="0" lvl="0" indent="-252095" algn="just" defTabSz="914400" rtl="0" eaLnBrk="1" fontAlgn="auto" latinLnBrk="0" hangingPunct="1">
              <a:lnSpc>
                <a:spcPct val="150000"/>
              </a:lnSpc>
              <a:spcAft>
                <a:spcPts val="0"/>
              </a:spcAft>
              <a:buClr>
                <a:srgbClr val="FAB616"/>
              </a:buClr>
              <a:buSzPts val="1000"/>
              <a:buFont typeface="Wingdings" panose="05000000000000000000" pitchFamily="2" charset="2"/>
              <a:buChar char="l"/>
              <a:defRPr/>
            </a:pPr>
            <a:r>
              <a:rPr lang="zh-CN" altLang="en-US" sz="1600" dirty="0">
                <a:solidFill>
                  <a:schemeClr val="dk1"/>
                </a:solidFill>
                <a:effectLst/>
                <a:cs typeface="+mn-ea"/>
                <a:sym typeface="+mn-lt"/>
              </a:rPr>
              <a:t>必须评估患者对该装置进行正确吸入操作的能力</a:t>
            </a:r>
            <a:endParaRPr lang="en-US" altLang="zh-CN" sz="1600" u="none" strike="noStrike" kern="1200" spc="0" dirty="0">
              <a:solidFill>
                <a:schemeClr val="dk1"/>
              </a:solidFill>
              <a:effectLst/>
              <a:cs typeface="+mn-ea"/>
              <a:sym typeface="+mn-lt"/>
            </a:endParaRPr>
          </a:p>
          <a:p>
            <a:pPr marL="800100" marR="0" lvl="1" indent="-179705" algn="just" defTabSz="914400" rtl="0" eaLnBrk="1" fontAlgn="auto" latinLnBrk="0" hangingPunct="1">
              <a:lnSpc>
                <a:spcPct val="150000"/>
              </a:lnSpc>
              <a:spcAft>
                <a:spcPts val="0"/>
              </a:spcAft>
              <a:buClr>
                <a:srgbClr val="FAB616"/>
              </a:buClr>
              <a:buSzPts val="1000"/>
              <a:buFont typeface="Wingdings" panose="05000000000000000000" pitchFamily="2" charset="2"/>
              <a:buChar char="l"/>
              <a:defRPr/>
            </a:pPr>
            <a:r>
              <a:rPr lang="zh-CN" altLang="en-US" sz="1400" dirty="0">
                <a:solidFill>
                  <a:schemeClr val="dk1"/>
                </a:solidFill>
                <a:effectLst/>
                <a:cs typeface="+mn-ea"/>
                <a:sym typeface="+mn-lt"/>
              </a:rPr>
              <a:t>干粉吸入装置仅</a:t>
            </a:r>
            <a:r>
              <a:rPr lang="zh-CN" altLang="en-US" sz="1400" dirty="0">
                <a:solidFill>
                  <a:schemeClr val="dk1"/>
                </a:solidFill>
                <a:effectLst/>
                <a:cs typeface="+mn-ea"/>
                <a:sym typeface="+mn-lt"/>
              </a:rPr>
              <a:t>适用于能够用力深吸气的患者。通过目测检查患者能否通过装置用力吸气，如存疑，应客观评估或选择替代装置</a:t>
            </a:r>
            <a:endParaRPr lang="en-US" altLang="zh-CN" sz="1400" u="none" strike="noStrike" kern="1200" spc="0" dirty="0">
              <a:solidFill>
                <a:schemeClr val="dk1"/>
              </a:solidFill>
              <a:effectLst/>
              <a:cs typeface="+mn-ea"/>
              <a:sym typeface="+mn-lt"/>
            </a:endParaRPr>
          </a:p>
          <a:p>
            <a:pPr marL="800100" marR="0" lvl="1" indent="-179705" algn="just" defTabSz="914400" rtl="0" eaLnBrk="1" fontAlgn="auto" latinLnBrk="0" hangingPunct="1">
              <a:lnSpc>
                <a:spcPct val="150000"/>
              </a:lnSpc>
              <a:spcAft>
                <a:spcPts val="0"/>
              </a:spcAft>
              <a:buClr>
                <a:srgbClr val="FAB616"/>
              </a:buClr>
              <a:buSzPts val="1000"/>
              <a:buFont typeface="Wingdings" panose="05000000000000000000" pitchFamily="2" charset="2"/>
              <a:buChar char="l"/>
              <a:defRPr/>
            </a:pPr>
            <a:r>
              <a:rPr lang="zh-CN" altLang="en-US" sz="1400" dirty="0">
                <a:effectLst/>
                <a:cs typeface="+mn-ea"/>
                <a:sym typeface="+mn-lt"/>
              </a:rPr>
              <a:t>定量气雾装置</a:t>
            </a:r>
            <a:r>
              <a:rPr lang="zh-CN" altLang="en-US" sz="1400" dirty="0">
                <a:solidFill>
                  <a:schemeClr val="dk1"/>
                </a:solidFill>
                <a:effectLst/>
                <a:cs typeface="+mn-ea"/>
                <a:sym typeface="+mn-lt"/>
              </a:rPr>
              <a:t>和软雾吸入装置（较小程度上）需要在装置触发和吸气之间的协调，患者需要能进行缓慢深吸气；通过目测检查患者能否在使用装置</a:t>
            </a:r>
            <a:r>
              <a:rPr lang="zh-CN" altLang="en-US" sz="1400" dirty="0">
                <a:solidFill>
                  <a:schemeClr val="dk1"/>
                </a:solidFill>
                <a:cs typeface="+mn-ea"/>
                <a:sym typeface="+mn-lt"/>
              </a:rPr>
              <a:t>时</a:t>
            </a:r>
            <a:r>
              <a:rPr lang="zh-CN" altLang="en-US" sz="1400" dirty="0">
                <a:solidFill>
                  <a:schemeClr val="dk1"/>
                </a:solidFill>
                <a:effectLst/>
                <a:cs typeface="+mn-ea"/>
                <a:sym typeface="+mn-lt"/>
              </a:rPr>
              <a:t>缓慢深吸气；如存疑，可考虑增加储雾罐或选择替代装置</a:t>
            </a:r>
            <a:endParaRPr lang="en-US" altLang="zh-CN" sz="1400" u="none" strike="noStrike" kern="1200" spc="0" dirty="0">
              <a:solidFill>
                <a:schemeClr val="dk1"/>
              </a:solidFill>
              <a:effectLst/>
              <a:cs typeface="+mn-ea"/>
              <a:sym typeface="+mn-lt"/>
            </a:endParaRPr>
          </a:p>
          <a:p>
            <a:pPr marL="800100" marR="0" lvl="1" indent="-179705" algn="just" defTabSz="914400" rtl="0" eaLnBrk="1" fontAlgn="auto" latinLnBrk="0" hangingPunct="1">
              <a:lnSpc>
                <a:spcPct val="150000"/>
              </a:lnSpc>
              <a:spcAft>
                <a:spcPts val="0"/>
              </a:spcAft>
              <a:buClr>
                <a:srgbClr val="FAB616"/>
              </a:buClr>
              <a:buSzPts val="1000"/>
              <a:buFont typeface="Wingdings" panose="05000000000000000000" pitchFamily="2" charset="2"/>
              <a:buChar char="l"/>
              <a:defRPr/>
            </a:pPr>
            <a:r>
              <a:rPr lang="zh-CN" altLang="en-US" sz="1400" dirty="0">
                <a:solidFill>
                  <a:schemeClr val="dk1"/>
                </a:solidFill>
                <a:effectLst/>
                <a:cs typeface="+mn-ea"/>
                <a:sym typeface="+mn-lt"/>
              </a:rPr>
              <a:t>对于不能使用</a:t>
            </a:r>
            <a:r>
              <a:rPr lang="en-US" altLang="zh-CN" sz="1400" dirty="0">
                <a:solidFill>
                  <a:schemeClr val="dk1"/>
                </a:solidFill>
                <a:effectLst/>
                <a:cs typeface="+mn-ea"/>
                <a:sym typeface="+mn-lt"/>
              </a:rPr>
              <a:t>MDI(</a:t>
            </a:r>
            <a:r>
              <a:rPr lang="zh-CN" altLang="en-US" sz="1400" dirty="0">
                <a:solidFill>
                  <a:schemeClr val="dk1"/>
                </a:solidFill>
                <a:effectLst/>
                <a:cs typeface="+mn-ea"/>
                <a:sym typeface="+mn-lt"/>
              </a:rPr>
              <a:t>带或不带储雾罐</a:t>
            </a:r>
            <a:r>
              <a:rPr lang="en-US" altLang="zh-CN" sz="1400" dirty="0">
                <a:solidFill>
                  <a:schemeClr val="dk1"/>
                </a:solidFill>
                <a:effectLst/>
                <a:cs typeface="+mn-ea"/>
                <a:sym typeface="+mn-lt"/>
              </a:rPr>
              <a:t>)</a:t>
            </a:r>
            <a:r>
              <a:rPr lang="zh-CN" altLang="en-US" sz="1400" dirty="0">
                <a:solidFill>
                  <a:schemeClr val="dk1"/>
                </a:solidFill>
                <a:effectLst/>
                <a:cs typeface="+mn-ea"/>
                <a:sym typeface="+mn-lt"/>
              </a:rPr>
              <a:t>、</a:t>
            </a:r>
            <a:r>
              <a:rPr lang="en-US" altLang="zh-CN" sz="1400" dirty="0">
                <a:solidFill>
                  <a:schemeClr val="dk1"/>
                </a:solidFill>
                <a:effectLst/>
                <a:cs typeface="+mn-ea"/>
                <a:sym typeface="+mn-lt"/>
              </a:rPr>
              <a:t>SMI</a:t>
            </a:r>
            <a:r>
              <a:rPr lang="zh-CN" altLang="en-US" sz="1400" dirty="0">
                <a:solidFill>
                  <a:schemeClr val="dk1"/>
                </a:solidFill>
                <a:effectLst/>
                <a:cs typeface="+mn-ea"/>
                <a:sym typeface="+mn-lt"/>
              </a:rPr>
              <a:t>或</a:t>
            </a:r>
            <a:r>
              <a:rPr lang="en-US" altLang="zh-CN" sz="1400" dirty="0">
                <a:solidFill>
                  <a:schemeClr val="dk1"/>
                </a:solidFill>
                <a:effectLst/>
                <a:cs typeface="+mn-ea"/>
                <a:sym typeface="+mn-lt"/>
              </a:rPr>
              <a:t>DPI</a:t>
            </a:r>
            <a:r>
              <a:rPr lang="zh-CN" altLang="en-US" sz="1400" dirty="0">
                <a:solidFill>
                  <a:schemeClr val="dk1"/>
                </a:solidFill>
                <a:effectLst/>
                <a:cs typeface="+mn-ea"/>
                <a:sym typeface="+mn-lt"/>
              </a:rPr>
              <a:t>的患者，应考虑使用</a:t>
            </a:r>
            <a:r>
              <a:rPr lang="zh-CN" altLang="en-US" sz="1400" dirty="0">
                <a:cs typeface="+mn-ea"/>
                <a:sym typeface="+mn-lt"/>
              </a:rPr>
              <a:t>雾化器</a:t>
            </a:r>
            <a:endParaRPr lang="en-US" altLang="zh-CN" sz="1400" u="none" strike="noStrike" kern="1200" spc="0" dirty="0">
              <a:effectLst/>
              <a:cs typeface="+mn-ea"/>
              <a:sym typeface="+mn-lt"/>
            </a:endParaRPr>
          </a:p>
          <a:p>
            <a:pPr marL="342900" marR="0" lvl="0" indent="-252095" algn="just" defTabSz="914400" rtl="0" eaLnBrk="1" fontAlgn="auto" latinLnBrk="0" hangingPunct="1">
              <a:lnSpc>
                <a:spcPct val="150000"/>
              </a:lnSpc>
              <a:spcAft>
                <a:spcPts val="0"/>
              </a:spcAft>
              <a:buClr>
                <a:srgbClr val="FAB616"/>
              </a:buClr>
              <a:buSzPts val="1000"/>
              <a:buFont typeface="Wingdings" panose="05000000000000000000" pitchFamily="2" charset="2"/>
              <a:buChar char="l"/>
              <a:defRPr/>
            </a:pPr>
            <a:r>
              <a:rPr lang="zh-CN" altLang="en-US" sz="1600" dirty="0">
                <a:solidFill>
                  <a:schemeClr val="dk1"/>
                </a:solidFill>
                <a:effectLst/>
                <a:cs typeface="+mn-ea"/>
                <a:sym typeface="+mn-lt"/>
              </a:rPr>
              <a:t>其他需要考虑的因素包括尺寸大小、便携性、</a:t>
            </a:r>
            <a:r>
              <a:rPr lang="zh-CN" altLang="en-US" sz="1600" dirty="0">
                <a:solidFill>
                  <a:schemeClr val="dk1"/>
                </a:solidFill>
                <a:effectLst/>
                <a:cs typeface="+mn-ea"/>
                <a:sym typeface="+mn-lt"/>
              </a:rPr>
              <a:t>成本费用</a:t>
            </a:r>
            <a:endParaRPr lang="en-US" altLang="zh-CN" sz="1600" dirty="0">
              <a:solidFill>
                <a:schemeClr val="dk1"/>
              </a:solidFill>
              <a:effectLst/>
              <a:cs typeface="+mn-ea"/>
              <a:sym typeface="+mn-lt"/>
            </a:endParaRPr>
          </a:p>
          <a:p>
            <a:pPr marL="342900" marR="0" lvl="0" indent="-252095" algn="just" defTabSz="914400" rtl="0" eaLnBrk="1" fontAlgn="auto" latinLnBrk="0" hangingPunct="1">
              <a:lnSpc>
                <a:spcPct val="150000"/>
              </a:lnSpc>
              <a:spcAft>
                <a:spcPts val="0"/>
              </a:spcAft>
              <a:buClr>
                <a:srgbClr val="FAB616"/>
              </a:buClr>
              <a:buSzPts val="1000"/>
              <a:buFont typeface="Wingdings" panose="05000000000000000000" pitchFamily="2" charset="2"/>
              <a:buChar char="l"/>
              <a:defRPr/>
            </a:pPr>
            <a:r>
              <a:rPr lang="zh-CN" altLang="en-US" sz="1600" dirty="0">
                <a:solidFill>
                  <a:schemeClr val="dk1"/>
                </a:solidFill>
                <a:effectLst/>
                <a:cs typeface="+mn-ea"/>
                <a:sym typeface="+mn-lt"/>
              </a:rPr>
              <a:t>如果在依从性</a:t>
            </a:r>
            <a:r>
              <a:rPr lang="en-US" altLang="zh-CN" sz="1600" dirty="0">
                <a:solidFill>
                  <a:schemeClr val="dk1"/>
                </a:solidFill>
                <a:effectLst/>
                <a:cs typeface="+mn-ea"/>
                <a:sym typeface="+mn-lt"/>
              </a:rPr>
              <a:t>/</a:t>
            </a:r>
            <a:r>
              <a:rPr lang="zh-CN" altLang="en-US" sz="1600" dirty="0">
                <a:solidFill>
                  <a:schemeClr val="dk1"/>
                </a:solidFill>
                <a:effectLst/>
                <a:cs typeface="+mn-ea"/>
                <a:sym typeface="+mn-lt"/>
              </a:rPr>
              <a:t>持久性或吸入技术</a:t>
            </a:r>
            <a:r>
              <a:rPr lang="en-US" altLang="zh-CN" sz="1600" dirty="0">
                <a:solidFill>
                  <a:schemeClr val="dk1"/>
                </a:solidFill>
                <a:effectLst/>
                <a:cs typeface="+mn-ea"/>
                <a:sym typeface="+mn-lt"/>
              </a:rPr>
              <a:t>(</a:t>
            </a:r>
            <a:r>
              <a:rPr lang="zh-CN" altLang="en-US" sz="1600" dirty="0">
                <a:solidFill>
                  <a:schemeClr val="dk1"/>
                </a:solidFill>
                <a:effectLst/>
                <a:cs typeface="+mn-ea"/>
                <a:sym typeface="+mn-lt"/>
              </a:rPr>
              <a:t>对于可以检查的装置</a:t>
            </a:r>
            <a:r>
              <a:rPr lang="en-US" altLang="zh-CN" sz="1600" dirty="0">
                <a:solidFill>
                  <a:schemeClr val="dk1"/>
                </a:solidFill>
                <a:effectLst/>
                <a:cs typeface="+mn-ea"/>
                <a:sym typeface="+mn-lt"/>
              </a:rPr>
              <a:t>)</a:t>
            </a:r>
            <a:r>
              <a:rPr lang="zh-CN" altLang="en-US" sz="1600" dirty="0">
                <a:solidFill>
                  <a:schemeClr val="dk1"/>
                </a:solidFill>
                <a:effectLst/>
                <a:cs typeface="+mn-ea"/>
                <a:sym typeface="+mn-lt"/>
              </a:rPr>
              <a:t>存在问题，或可选择智能吸入装置</a:t>
            </a:r>
            <a:endParaRPr lang="en-US" altLang="zh-CN" sz="1600" u="none" strike="noStrike" kern="1200" spc="0" dirty="0">
              <a:solidFill>
                <a:schemeClr val="dk1"/>
              </a:solidFill>
              <a:effectLst/>
              <a:cs typeface="+mn-ea"/>
              <a:sym typeface="+mn-lt"/>
            </a:endParaRPr>
          </a:p>
          <a:p>
            <a:pPr marL="342900" marR="0" lvl="0" indent="-252095" algn="just" defTabSz="914400" rtl="0" eaLnBrk="1" fontAlgn="auto" latinLnBrk="0" hangingPunct="1">
              <a:lnSpc>
                <a:spcPct val="150000"/>
              </a:lnSpc>
              <a:spcAft>
                <a:spcPts val="0"/>
              </a:spcAft>
              <a:buClr>
                <a:srgbClr val="FAB616"/>
              </a:buClr>
              <a:buSzPts val="1000"/>
              <a:buFont typeface="Wingdings" panose="05000000000000000000" pitchFamily="2" charset="2"/>
              <a:buChar char="l"/>
              <a:defRPr/>
            </a:pPr>
            <a:r>
              <a:rPr lang="zh-CN" altLang="en-US" sz="1600" dirty="0">
                <a:solidFill>
                  <a:schemeClr val="dk1"/>
                </a:solidFill>
                <a:effectLst/>
                <a:cs typeface="+mn-ea"/>
                <a:sym typeface="+mn-lt"/>
              </a:rPr>
              <a:t>医生只应开他们（以及护理团队的其他成员）知道如何使用的吸入装置的</a:t>
            </a:r>
            <a:r>
              <a:rPr lang="zh-CN" altLang="en-US" sz="1600" dirty="0">
                <a:solidFill>
                  <a:schemeClr val="dk1"/>
                </a:solidFill>
                <a:effectLst/>
                <a:cs typeface="+mn-ea"/>
                <a:sym typeface="+mn-lt"/>
              </a:rPr>
              <a:t>处方</a:t>
            </a:r>
            <a:endParaRPr lang="zh-CN" altLang="en-US" sz="1600" dirty="0">
              <a:solidFill>
                <a:schemeClr val="dk1"/>
              </a:solidFill>
              <a:effectLst/>
              <a:cs typeface="+mn-ea"/>
              <a:sym typeface="+mn-lt"/>
            </a:endParaRPr>
          </a:p>
        </p:txBody>
      </p:sp>
      <p:sp>
        <p:nvSpPr>
          <p:cNvPr id="7" name="文本框 6"/>
          <p:cNvSpPr txBox="1"/>
          <p:nvPr>
            <p:custDataLst>
              <p:tags r:id="rId1"/>
            </p:custDataLst>
          </p:nvPr>
        </p:nvSpPr>
        <p:spPr>
          <a:xfrm>
            <a:off x="11166475" y="509905"/>
            <a:ext cx="969010" cy="368300"/>
          </a:xfrm>
          <a:prstGeom prst="rect">
            <a:avLst/>
          </a:prstGeom>
          <a:noFill/>
        </p:spPr>
        <p:txBody>
          <a:bodyPr wrap="square" rtlCol="0">
            <a:spAutoFit/>
          </a:bodyPr>
          <a:lstStyle/>
          <a:p>
            <a:pPr algn="r"/>
            <a:r>
              <a:rPr lang="zh-CN" altLang="en-US" b="1">
                <a:solidFill>
                  <a:schemeClr val="bg1"/>
                </a:solidFill>
              </a:rPr>
              <a:t>图</a:t>
            </a:r>
            <a:r>
              <a:rPr lang="en-US" altLang="zh-CN" b="1">
                <a:solidFill>
                  <a:schemeClr val="bg1"/>
                </a:solidFill>
              </a:rPr>
              <a:t> 3.11</a:t>
            </a:r>
            <a:endParaRPr lang="en-US" altLang="zh-CN" b="1">
              <a:solidFill>
                <a:schemeClr val="bg1"/>
              </a:solidFill>
            </a:endParaRPr>
          </a:p>
        </p:txBody>
      </p:sp>
      <p:sp>
        <p:nvSpPr>
          <p:cNvPr id="4" name="Footer Placeholder 1"/>
          <p:cNvSpPr txBox="1"/>
          <p:nvPr/>
        </p:nvSpPr>
        <p:spPr>
          <a:xfrm>
            <a:off x="3027363" y="6551613"/>
            <a:ext cx="6137275"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000" dirty="0">
                <a:sym typeface="+mn-ea"/>
              </a:rPr>
              <a:t>© 2024, 2025 Global Initiative for Chronic Obstructive Lung Disease</a:t>
            </a:r>
            <a:endParaRPr lang="en-AU" sz="1000" dirty="0">
              <a:cs typeface="+mn-ea"/>
              <a:sym typeface="+mn-lt"/>
            </a:endParaRPr>
          </a:p>
        </p:txBody>
      </p:sp>
      <p:grpSp>
        <p:nvGrpSpPr>
          <p:cNvPr id="8" name="组合 7"/>
          <p:cNvGrpSpPr/>
          <p:nvPr/>
        </p:nvGrpSpPr>
        <p:grpSpPr>
          <a:xfrm>
            <a:off x="12195810" y="-22225"/>
            <a:ext cx="7295515" cy="6574155"/>
            <a:chOff x="19206" y="-35"/>
            <a:chExt cx="11489" cy="10353"/>
          </a:xfrm>
        </p:grpSpPr>
        <p:pic>
          <p:nvPicPr>
            <p:cNvPr id="11" name="Picture 10" descr="Figure 3.11 - Principles for inhalation device choice are listed"/>
            <p:cNvPicPr>
              <a:picLocks noChangeAspect="1"/>
            </p:cNvPicPr>
            <p:nvPr/>
          </p:nvPicPr>
          <p:blipFill rotWithShape="1">
            <a:blip r:embed="rId2"/>
            <a:srcRect/>
            <a:stretch>
              <a:fillRect/>
            </a:stretch>
          </p:blipFill>
          <p:spPr bwMode="auto">
            <a:xfrm>
              <a:off x="19206" y="-35"/>
              <a:ext cx="11489" cy="10353"/>
            </a:xfrm>
            <a:prstGeom prst="rect">
              <a:avLst/>
            </a:prstGeom>
            <a:ln>
              <a:noFill/>
            </a:ln>
          </p:spPr>
        </p:pic>
        <p:sp>
          <p:nvSpPr>
            <p:cNvPr id="2" name="矩形 1"/>
            <p:cNvSpPr/>
            <p:nvPr/>
          </p:nvSpPr>
          <p:spPr>
            <a:xfrm>
              <a:off x="20236" y="2638"/>
              <a:ext cx="9228" cy="476"/>
            </a:xfrm>
            <a:prstGeom prst="rect">
              <a:avLst/>
            </a:prstGeom>
            <a:noFill/>
            <a:ln>
              <a:solidFill>
                <a:srgbClr val="C00000"/>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gr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sz="quarter" idx="10"/>
          </p:nvPr>
        </p:nvSpPr>
        <p:spPr/>
        <p:txBody>
          <a:bodyPr>
            <a:normAutofit fontScale="97500" lnSpcReduction="10000"/>
          </a:bodyPr>
          <a:lstStyle/>
          <a:p>
            <a:r>
              <a:rPr lang="zh-CN" altLang="en-US" dirty="0">
                <a:latin typeface="+mn-lt"/>
                <a:ea typeface="+mn-ea"/>
                <a:cs typeface="+mn-ea"/>
                <a:sym typeface="+mn-lt"/>
              </a:rPr>
              <a:t>慢阻肺病的非药物</a:t>
            </a:r>
            <a:r>
              <a:rPr lang="zh-CN" altLang="en-US" dirty="0">
                <a:latin typeface="+mn-lt"/>
                <a:ea typeface="+mn-ea"/>
                <a:cs typeface="+mn-ea"/>
                <a:sym typeface="+mn-lt"/>
              </a:rPr>
              <a:t>治疗管理*</a:t>
            </a:r>
            <a:endParaRPr lang="zh-CN" altLang="en-US" dirty="0">
              <a:latin typeface="+mn-lt"/>
              <a:ea typeface="+mn-ea"/>
              <a:cs typeface="+mn-ea"/>
              <a:sym typeface="+mn-lt"/>
            </a:endParaRPr>
          </a:p>
        </p:txBody>
      </p:sp>
      <p:graphicFrame>
        <p:nvGraphicFramePr>
          <p:cNvPr id="6" name="表格 5"/>
          <p:cNvGraphicFramePr>
            <a:graphicFrameLocks noGrp="1"/>
          </p:cNvGraphicFramePr>
          <p:nvPr/>
        </p:nvGraphicFramePr>
        <p:xfrm>
          <a:off x="1357633" y="1586064"/>
          <a:ext cx="9387781" cy="4299026"/>
        </p:xfrm>
        <a:graphic>
          <a:graphicData uri="http://schemas.openxmlformats.org/drawingml/2006/table">
            <a:tbl>
              <a:tblPr>
                <a:tableStyleId>{5C22544A-7EE6-4342-B048-85BDC9FD1C3A}</a:tableStyleId>
              </a:tblPr>
              <a:tblGrid>
                <a:gridCol w="1843513"/>
                <a:gridCol w="3098502"/>
                <a:gridCol w="2002790"/>
                <a:gridCol w="2442976"/>
              </a:tblGrid>
              <a:tr h="495088">
                <a:tc>
                  <a:txBody>
                    <a:bodyPr/>
                    <a:lstStyle/>
                    <a:p>
                      <a:pPr algn="just">
                        <a:lnSpc>
                          <a:spcPct val="115000"/>
                        </a:lnSpc>
                        <a:spcBef>
                          <a:spcPts val="180"/>
                        </a:spcBef>
                      </a:pPr>
                      <a:r>
                        <a:rPr lang="zh-CN" sz="1400" b="1" dirty="0">
                          <a:effectLst/>
                          <a:latin typeface="+mn-lt"/>
                          <a:ea typeface="+mn-ea"/>
                          <a:cs typeface="+mn-ea"/>
                          <a:sym typeface="+mn-lt"/>
                        </a:rPr>
                        <a:t>患者分组</a:t>
                      </a:r>
                      <a:endParaRPr lang="zh-CN" sz="1400" b="1" dirty="0">
                        <a:effectLst/>
                        <a:latin typeface="+mn-lt"/>
                        <a:ea typeface="+mn-ea"/>
                        <a:cs typeface="+mn-ea"/>
                        <a:sym typeface="+mn-lt"/>
                      </a:endParaRPr>
                    </a:p>
                  </a:txBody>
                  <a:tcPr marL="68580" marR="68580" marT="0" marB="0" anchor="ctr" anchorCtr="1">
                    <a:solidFill>
                      <a:srgbClr val="D2D1D6"/>
                    </a:solidFill>
                  </a:tcPr>
                </a:tc>
                <a:tc>
                  <a:txBody>
                    <a:bodyPr/>
                    <a:lstStyle/>
                    <a:p>
                      <a:pPr algn="just">
                        <a:lnSpc>
                          <a:spcPct val="115000"/>
                        </a:lnSpc>
                        <a:spcBef>
                          <a:spcPts val="180"/>
                        </a:spcBef>
                      </a:pPr>
                      <a:r>
                        <a:rPr lang="zh-CN" sz="1400" b="1" dirty="0">
                          <a:effectLst/>
                          <a:latin typeface="+mn-lt"/>
                          <a:ea typeface="+mn-ea"/>
                          <a:cs typeface="+mn-ea"/>
                          <a:sym typeface="+mn-lt"/>
                        </a:rPr>
                        <a:t>必需措施</a:t>
                      </a:r>
                      <a:endParaRPr lang="zh-CN" sz="1400" b="1" dirty="0">
                        <a:effectLst/>
                        <a:latin typeface="+mn-lt"/>
                        <a:ea typeface="+mn-ea"/>
                        <a:cs typeface="+mn-ea"/>
                        <a:sym typeface="+mn-lt"/>
                      </a:endParaRPr>
                    </a:p>
                  </a:txBody>
                  <a:tcPr marL="68580" marR="68580" marT="0" marB="0" anchor="ctr" anchorCtr="1">
                    <a:solidFill>
                      <a:schemeClr val="bg1"/>
                    </a:solidFill>
                  </a:tcPr>
                </a:tc>
                <a:tc>
                  <a:txBody>
                    <a:bodyPr/>
                    <a:lstStyle/>
                    <a:p>
                      <a:pPr algn="just">
                        <a:lnSpc>
                          <a:spcPct val="115000"/>
                        </a:lnSpc>
                        <a:spcBef>
                          <a:spcPts val="180"/>
                        </a:spcBef>
                      </a:pPr>
                      <a:r>
                        <a:rPr lang="zh-CN" sz="1400" b="1">
                          <a:effectLst/>
                          <a:latin typeface="+mn-lt"/>
                          <a:ea typeface="+mn-ea"/>
                          <a:cs typeface="+mn-ea"/>
                          <a:sym typeface="+mn-lt"/>
                        </a:rPr>
                        <a:t>建议使用</a:t>
                      </a:r>
                      <a:endParaRPr lang="zh-CN" sz="1400" b="1">
                        <a:effectLst/>
                        <a:latin typeface="+mn-lt"/>
                        <a:ea typeface="+mn-ea"/>
                        <a:cs typeface="+mn-ea"/>
                        <a:sym typeface="+mn-lt"/>
                      </a:endParaRPr>
                    </a:p>
                  </a:txBody>
                  <a:tcPr marL="68580" marR="68580" marT="0" marB="0" anchor="ctr" anchorCtr="1">
                    <a:solidFill>
                      <a:schemeClr val="bg1"/>
                    </a:solidFill>
                  </a:tcPr>
                </a:tc>
                <a:tc>
                  <a:txBody>
                    <a:bodyPr/>
                    <a:lstStyle/>
                    <a:p>
                      <a:pPr algn="just">
                        <a:lnSpc>
                          <a:spcPct val="115000"/>
                        </a:lnSpc>
                        <a:spcBef>
                          <a:spcPts val="180"/>
                        </a:spcBef>
                      </a:pPr>
                      <a:r>
                        <a:rPr lang="zh-CN" sz="1400" b="1" dirty="0">
                          <a:effectLst/>
                          <a:latin typeface="+mn-lt"/>
                          <a:ea typeface="+mn-ea"/>
                          <a:cs typeface="+mn-ea"/>
                          <a:sym typeface="+mn-lt"/>
                        </a:rPr>
                        <a:t>取决于当地指南</a:t>
                      </a:r>
                      <a:endParaRPr lang="zh-CN" sz="1400" b="1" dirty="0">
                        <a:effectLst/>
                        <a:latin typeface="+mn-lt"/>
                        <a:ea typeface="+mn-ea"/>
                        <a:cs typeface="+mn-ea"/>
                        <a:sym typeface="+mn-lt"/>
                      </a:endParaRPr>
                    </a:p>
                  </a:txBody>
                  <a:tcPr marL="68580" marR="68580" marT="0" marB="0" anchor="ctr" anchorCtr="1">
                    <a:solidFill>
                      <a:schemeClr val="bg1"/>
                    </a:solidFill>
                  </a:tcPr>
                </a:tc>
              </a:tr>
              <a:tr h="2040369">
                <a:tc>
                  <a:txBody>
                    <a:bodyPr/>
                    <a:lstStyle/>
                    <a:p>
                      <a:pPr algn="just">
                        <a:lnSpc>
                          <a:spcPct val="115000"/>
                        </a:lnSpc>
                        <a:spcBef>
                          <a:spcPts val="180"/>
                        </a:spcBef>
                      </a:pPr>
                      <a:r>
                        <a:rPr lang="en-US" sz="1400" b="1" dirty="0">
                          <a:effectLst/>
                          <a:latin typeface="+mn-lt"/>
                          <a:ea typeface="+mn-ea"/>
                          <a:cs typeface="+mn-ea"/>
                          <a:sym typeface="+mn-lt"/>
                        </a:rPr>
                        <a:t>A</a:t>
                      </a:r>
                      <a:endParaRPr lang="zh-CN" sz="1400" b="1" dirty="0">
                        <a:effectLst/>
                        <a:latin typeface="+mn-lt"/>
                        <a:ea typeface="+mn-ea"/>
                        <a:cs typeface="+mn-ea"/>
                        <a:sym typeface="+mn-lt"/>
                      </a:endParaRPr>
                    </a:p>
                  </a:txBody>
                  <a:tcPr marL="68580" marR="68580" marT="0" marB="0" anchor="ctr" anchorCtr="1">
                    <a:solidFill>
                      <a:srgbClr val="D2D1D6"/>
                    </a:solidFill>
                  </a:tcPr>
                </a:tc>
                <a:tc>
                  <a:txBody>
                    <a:bodyPr/>
                    <a:lstStyle/>
                    <a:p>
                      <a:pPr algn="ctr">
                        <a:lnSpc>
                          <a:spcPct val="115000"/>
                        </a:lnSpc>
                        <a:spcBef>
                          <a:spcPts val="180"/>
                        </a:spcBef>
                      </a:pPr>
                      <a:r>
                        <a:rPr lang="zh-CN" sz="1400">
                          <a:effectLst/>
                          <a:latin typeface="+mn-lt"/>
                          <a:ea typeface="+mn-ea"/>
                          <a:cs typeface="+mn-ea"/>
                          <a:sym typeface="+mn-lt"/>
                        </a:rPr>
                        <a:t>戒烟</a:t>
                      </a:r>
                      <a:endParaRPr lang="zh-CN" sz="1400">
                        <a:effectLst/>
                        <a:latin typeface="+mn-lt"/>
                        <a:ea typeface="+mn-ea"/>
                        <a:cs typeface="+mn-ea"/>
                        <a:sym typeface="+mn-lt"/>
                      </a:endParaRPr>
                    </a:p>
                    <a:p>
                      <a:pPr algn="ctr">
                        <a:lnSpc>
                          <a:spcPct val="115000"/>
                        </a:lnSpc>
                        <a:spcBef>
                          <a:spcPts val="180"/>
                        </a:spcBef>
                      </a:pPr>
                      <a:r>
                        <a:rPr lang="zh-CN" sz="1400">
                          <a:effectLst/>
                          <a:latin typeface="+mn-lt"/>
                          <a:ea typeface="+mn-ea"/>
                          <a:cs typeface="+mn-ea"/>
                          <a:sym typeface="+mn-lt"/>
                        </a:rPr>
                        <a:t>（可包括药物治疗）</a:t>
                      </a:r>
                      <a:endParaRPr lang="zh-CN" sz="1400">
                        <a:effectLst/>
                        <a:latin typeface="+mn-lt"/>
                        <a:ea typeface="+mn-ea"/>
                        <a:cs typeface="+mn-ea"/>
                        <a:sym typeface="+mn-lt"/>
                      </a:endParaRPr>
                    </a:p>
                  </a:txBody>
                  <a:tcPr marL="68580" marR="68580" marT="0" marB="0" anchor="ctr" anchorCtr="1">
                    <a:solidFill>
                      <a:schemeClr val="bg1"/>
                    </a:solidFill>
                  </a:tcPr>
                </a:tc>
                <a:tc>
                  <a:txBody>
                    <a:bodyPr/>
                    <a:lstStyle/>
                    <a:p>
                      <a:pPr algn="just">
                        <a:lnSpc>
                          <a:spcPct val="115000"/>
                        </a:lnSpc>
                        <a:spcBef>
                          <a:spcPts val="180"/>
                        </a:spcBef>
                      </a:pPr>
                      <a:r>
                        <a:rPr lang="zh-CN" sz="1400" dirty="0">
                          <a:effectLst/>
                          <a:latin typeface="+mn-lt"/>
                          <a:ea typeface="+mn-ea"/>
                          <a:cs typeface="+mn-ea"/>
                          <a:sym typeface="+mn-lt"/>
                        </a:rPr>
                        <a:t>体育锻炼</a:t>
                      </a:r>
                      <a:endParaRPr lang="zh-CN" sz="1400" dirty="0">
                        <a:effectLst/>
                        <a:latin typeface="+mn-lt"/>
                        <a:ea typeface="+mn-ea"/>
                        <a:cs typeface="+mn-ea"/>
                        <a:sym typeface="+mn-lt"/>
                      </a:endParaRPr>
                    </a:p>
                  </a:txBody>
                  <a:tcPr marL="68580" marR="68580" marT="0" marB="0" anchor="ctr" anchorCtr="1">
                    <a:solidFill>
                      <a:schemeClr val="bg1"/>
                    </a:solidFill>
                  </a:tcPr>
                </a:tc>
                <a:tc>
                  <a:txBody>
                    <a:bodyPr/>
                    <a:lstStyle/>
                    <a:p>
                      <a:pPr algn="just">
                        <a:lnSpc>
                          <a:spcPct val="115000"/>
                        </a:lnSpc>
                        <a:spcBef>
                          <a:spcPts val="180"/>
                        </a:spcBef>
                      </a:pPr>
                      <a:r>
                        <a:rPr lang="zh-CN" sz="1400" dirty="0">
                          <a:effectLst/>
                          <a:latin typeface="+mn-lt"/>
                          <a:ea typeface="+mn-ea"/>
                          <a:cs typeface="+mn-ea"/>
                          <a:sym typeface="+mn-lt"/>
                        </a:rPr>
                        <a:t>流感疫苗接种</a:t>
                      </a:r>
                      <a:endParaRPr lang="zh-CN" sz="1400" dirty="0">
                        <a:effectLst/>
                        <a:latin typeface="+mn-lt"/>
                        <a:ea typeface="+mn-ea"/>
                        <a:cs typeface="+mn-ea"/>
                        <a:sym typeface="+mn-lt"/>
                      </a:endParaRPr>
                    </a:p>
                    <a:p>
                      <a:pPr algn="just">
                        <a:lnSpc>
                          <a:spcPct val="115000"/>
                        </a:lnSpc>
                        <a:spcBef>
                          <a:spcPts val="180"/>
                        </a:spcBef>
                      </a:pPr>
                      <a:r>
                        <a:rPr lang="en-US" sz="1400" dirty="0">
                          <a:effectLst/>
                          <a:cs typeface="+mn-ea"/>
                          <a:sym typeface="+mn-lt"/>
                        </a:rPr>
                        <a:t>COVID-19</a:t>
                      </a:r>
                      <a:r>
                        <a:rPr lang="zh-CN" sz="1400" dirty="0">
                          <a:effectLst/>
                          <a:cs typeface="+mn-ea"/>
                          <a:sym typeface="+mn-lt"/>
                        </a:rPr>
                        <a:t>疫苗接种</a:t>
                      </a:r>
                      <a:endParaRPr lang="en-US" altLang="zh-CN" sz="1400" dirty="0">
                        <a:effectLst/>
                        <a:latin typeface="+mn-lt"/>
                        <a:ea typeface="+mn-ea"/>
                        <a:cs typeface="+mn-ea"/>
                        <a:sym typeface="+mn-lt"/>
                      </a:endParaRPr>
                    </a:p>
                    <a:p>
                      <a:pPr algn="just">
                        <a:lnSpc>
                          <a:spcPct val="115000"/>
                        </a:lnSpc>
                        <a:spcBef>
                          <a:spcPts val="180"/>
                        </a:spcBef>
                      </a:pPr>
                      <a:r>
                        <a:rPr lang="zh-CN" sz="1400" dirty="0">
                          <a:effectLst/>
                          <a:latin typeface="+mn-lt"/>
                          <a:ea typeface="+mn-ea"/>
                          <a:cs typeface="+mn-ea"/>
                          <a:sym typeface="+mn-lt"/>
                        </a:rPr>
                        <a:t>肺炎球菌疫苗接种</a:t>
                      </a:r>
                      <a:endParaRPr lang="zh-CN" sz="1400" dirty="0">
                        <a:effectLst/>
                        <a:latin typeface="+mn-lt"/>
                        <a:ea typeface="+mn-ea"/>
                        <a:cs typeface="+mn-ea"/>
                        <a:sym typeface="+mn-lt"/>
                      </a:endParaRPr>
                    </a:p>
                    <a:p>
                      <a:pPr algn="just">
                        <a:lnSpc>
                          <a:spcPct val="115000"/>
                        </a:lnSpc>
                        <a:spcBef>
                          <a:spcPts val="180"/>
                        </a:spcBef>
                      </a:pPr>
                      <a:r>
                        <a:rPr lang="zh-CN" sz="1400" dirty="0">
                          <a:effectLst/>
                          <a:latin typeface="+mn-lt"/>
                          <a:ea typeface="+mn-ea"/>
                          <a:cs typeface="+mn-ea"/>
                          <a:sym typeface="+mn-lt"/>
                        </a:rPr>
                        <a:t>百日咳疫苗接种</a:t>
                      </a:r>
                      <a:endParaRPr lang="zh-CN" sz="1400" dirty="0">
                        <a:effectLst/>
                        <a:latin typeface="+mn-lt"/>
                        <a:ea typeface="+mn-ea"/>
                        <a:cs typeface="+mn-ea"/>
                        <a:sym typeface="+mn-lt"/>
                      </a:endParaRPr>
                    </a:p>
                    <a:p>
                      <a:pPr algn="just">
                        <a:lnSpc>
                          <a:spcPct val="115000"/>
                        </a:lnSpc>
                        <a:spcBef>
                          <a:spcPts val="180"/>
                        </a:spcBef>
                      </a:pPr>
                      <a:r>
                        <a:rPr lang="zh-CN" altLang="en-US" sz="1400" dirty="0">
                          <a:effectLst/>
                          <a:latin typeface="+mn-lt"/>
                          <a:ea typeface="+mn-ea"/>
                          <a:cs typeface="+mn-ea"/>
                          <a:sym typeface="+mn-lt"/>
                        </a:rPr>
                        <a:t>带状疱疹疫苗接种</a:t>
                      </a:r>
                      <a:endParaRPr lang="zh-CN" altLang="en-US" sz="1400" dirty="0">
                        <a:effectLst/>
                        <a:latin typeface="+mn-lt"/>
                        <a:ea typeface="+mn-ea"/>
                        <a:cs typeface="+mn-ea"/>
                        <a:sym typeface="+mn-lt"/>
                      </a:endParaRPr>
                    </a:p>
                    <a:p>
                      <a:pPr algn="just">
                        <a:lnSpc>
                          <a:spcPct val="115000"/>
                        </a:lnSpc>
                        <a:spcBef>
                          <a:spcPts val="180"/>
                        </a:spcBef>
                      </a:pPr>
                      <a:r>
                        <a:rPr lang="zh-CN" sz="1400" dirty="0">
                          <a:effectLst/>
                          <a:latin typeface="+mn-lt"/>
                          <a:ea typeface="+mn-ea"/>
                          <a:cs typeface="+mn-ea"/>
                          <a:sym typeface="+mn-lt"/>
                        </a:rPr>
                        <a:t>呼吸道合胞病毒疫苗接种</a:t>
                      </a:r>
                      <a:endParaRPr lang="zh-CN" sz="1400" dirty="0">
                        <a:effectLst/>
                        <a:latin typeface="+mn-lt"/>
                        <a:ea typeface="+mn-ea"/>
                        <a:cs typeface="+mn-ea"/>
                        <a:sym typeface="+mn-lt"/>
                      </a:endParaRPr>
                    </a:p>
                  </a:txBody>
                  <a:tcPr marL="68580" marR="68580" marT="0" marB="0" anchor="ctr" anchorCtr="1">
                    <a:solidFill>
                      <a:schemeClr val="bg1"/>
                    </a:solidFill>
                  </a:tcPr>
                </a:tc>
              </a:tr>
              <a:tr h="1763569">
                <a:tc>
                  <a:txBody>
                    <a:bodyPr/>
                    <a:lstStyle/>
                    <a:p>
                      <a:pPr algn="just">
                        <a:lnSpc>
                          <a:spcPct val="115000"/>
                        </a:lnSpc>
                        <a:spcBef>
                          <a:spcPts val="180"/>
                        </a:spcBef>
                      </a:pPr>
                      <a:r>
                        <a:rPr lang="en-US" sz="1400" b="1" dirty="0">
                          <a:effectLst/>
                          <a:latin typeface="+mn-lt"/>
                          <a:ea typeface="+mn-ea"/>
                          <a:cs typeface="+mn-ea"/>
                          <a:sym typeface="+mn-lt"/>
                        </a:rPr>
                        <a:t>B</a:t>
                      </a:r>
                      <a:r>
                        <a:rPr lang="zh-CN" sz="1400" b="1" dirty="0">
                          <a:effectLst/>
                          <a:latin typeface="+mn-lt"/>
                          <a:ea typeface="+mn-ea"/>
                          <a:cs typeface="+mn-ea"/>
                          <a:sym typeface="+mn-lt"/>
                        </a:rPr>
                        <a:t>和</a:t>
                      </a:r>
                      <a:r>
                        <a:rPr lang="en-US" sz="1400" b="1" dirty="0">
                          <a:effectLst/>
                          <a:latin typeface="+mn-lt"/>
                          <a:ea typeface="+mn-ea"/>
                          <a:cs typeface="+mn-ea"/>
                          <a:sym typeface="+mn-lt"/>
                        </a:rPr>
                        <a:t>E</a:t>
                      </a:r>
                      <a:endParaRPr lang="zh-CN" sz="1400" b="1" dirty="0">
                        <a:effectLst/>
                        <a:latin typeface="+mn-lt"/>
                        <a:ea typeface="+mn-ea"/>
                        <a:cs typeface="+mn-ea"/>
                        <a:sym typeface="+mn-lt"/>
                      </a:endParaRPr>
                    </a:p>
                  </a:txBody>
                  <a:tcPr marL="68580" marR="68580" marT="0" marB="0" anchor="ctr" anchorCtr="1">
                    <a:solidFill>
                      <a:srgbClr val="D2D1D6"/>
                    </a:solidFill>
                  </a:tcPr>
                </a:tc>
                <a:tc>
                  <a:txBody>
                    <a:bodyPr/>
                    <a:lstStyle/>
                    <a:p>
                      <a:pPr algn="ctr">
                        <a:lnSpc>
                          <a:spcPct val="115000"/>
                        </a:lnSpc>
                        <a:spcBef>
                          <a:spcPts val="180"/>
                        </a:spcBef>
                      </a:pPr>
                      <a:r>
                        <a:rPr lang="zh-CN" sz="1400" dirty="0">
                          <a:effectLst/>
                          <a:latin typeface="+mn-lt"/>
                          <a:ea typeface="+mn-ea"/>
                          <a:cs typeface="+mn-ea"/>
                          <a:sym typeface="+mn-lt"/>
                        </a:rPr>
                        <a:t>戒烟</a:t>
                      </a:r>
                      <a:endParaRPr lang="zh-CN" sz="1400" dirty="0">
                        <a:effectLst/>
                        <a:latin typeface="+mn-lt"/>
                        <a:ea typeface="+mn-ea"/>
                        <a:cs typeface="+mn-ea"/>
                        <a:sym typeface="+mn-lt"/>
                      </a:endParaRPr>
                    </a:p>
                    <a:p>
                      <a:pPr algn="ctr">
                        <a:lnSpc>
                          <a:spcPct val="115000"/>
                        </a:lnSpc>
                        <a:spcBef>
                          <a:spcPts val="180"/>
                        </a:spcBef>
                      </a:pPr>
                      <a:r>
                        <a:rPr lang="zh-CN" sz="1400" dirty="0">
                          <a:effectLst/>
                          <a:latin typeface="+mn-lt"/>
                          <a:ea typeface="+mn-ea"/>
                          <a:cs typeface="+mn-ea"/>
                          <a:sym typeface="+mn-lt"/>
                        </a:rPr>
                        <a:t>（可包括药物治疗）</a:t>
                      </a:r>
                      <a:endParaRPr lang="zh-CN" sz="1400" dirty="0">
                        <a:effectLst/>
                        <a:latin typeface="+mn-lt"/>
                        <a:ea typeface="+mn-ea"/>
                        <a:cs typeface="+mn-ea"/>
                        <a:sym typeface="+mn-lt"/>
                      </a:endParaRPr>
                    </a:p>
                    <a:p>
                      <a:pPr algn="ctr">
                        <a:lnSpc>
                          <a:spcPct val="115000"/>
                        </a:lnSpc>
                        <a:spcBef>
                          <a:spcPts val="180"/>
                        </a:spcBef>
                      </a:pPr>
                      <a:r>
                        <a:rPr lang="zh-CN" sz="1400" dirty="0">
                          <a:effectLst/>
                          <a:latin typeface="+mn-lt"/>
                          <a:ea typeface="+mn-ea"/>
                          <a:cs typeface="+mn-ea"/>
                          <a:sym typeface="+mn-lt"/>
                        </a:rPr>
                        <a:t>肺康复治疗</a:t>
                      </a:r>
                      <a:endParaRPr lang="zh-CN" sz="1400" dirty="0">
                        <a:effectLst/>
                        <a:latin typeface="+mn-lt"/>
                        <a:ea typeface="+mn-ea"/>
                        <a:cs typeface="+mn-ea"/>
                        <a:sym typeface="+mn-lt"/>
                      </a:endParaRPr>
                    </a:p>
                  </a:txBody>
                  <a:tcPr marL="68580" marR="68580" marT="0" marB="0" anchor="ctr" anchorCtr="1">
                    <a:solidFill>
                      <a:schemeClr val="bg1"/>
                    </a:solidFill>
                  </a:tcPr>
                </a:tc>
                <a:tc>
                  <a:txBody>
                    <a:bodyPr/>
                    <a:lstStyle/>
                    <a:p>
                      <a:pPr algn="just">
                        <a:lnSpc>
                          <a:spcPct val="115000"/>
                        </a:lnSpc>
                        <a:spcBef>
                          <a:spcPts val="180"/>
                        </a:spcBef>
                      </a:pPr>
                      <a:r>
                        <a:rPr lang="zh-CN" sz="1400" dirty="0">
                          <a:effectLst/>
                          <a:latin typeface="+mn-lt"/>
                          <a:ea typeface="+mn-ea"/>
                          <a:cs typeface="+mn-ea"/>
                          <a:sym typeface="+mn-lt"/>
                        </a:rPr>
                        <a:t>体育锻炼</a:t>
                      </a:r>
                      <a:endParaRPr lang="zh-CN" sz="1400" dirty="0">
                        <a:effectLst/>
                        <a:latin typeface="+mn-lt"/>
                        <a:ea typeface="+mn-ea"/>
                        <a:cs typeface="+mn-ea"/>
                        <a:sym typeface="+mn-lt"/>
                      </a:endParaRPr>
                    </a:p>
                  </a:txBody>
                  <a:tcPr marL="68580" marR="68580" marT="0" marB="0" anchor="ctr" anchorCtr="1">
                    <a:solidFill>
                      <a:schemeClr val="bg1"/>
                    </a:solidFill>
                  </a:tcPr>
                </a:tc>
                <a:tc>
                  <a:txBody>
                    <a:bodyPr/>
                    <a:lstStyle/>
                    <a:p>
                      <a:pPr algn="just">
                        <a:lnSpc>
                          <a:spcPct val="115000"/>
                        </a:lnSpc>
                        <a:spcBef>
                          <a:spcPts val="180"/>
                        </a:spcBef>
                      </a:pPr>
                      <a:r>
                        <a:rPr lang="zh-CN" sz="1400" dirty="0">
                          <a:effectLst/>
                          <a:latin typeface="+mn-lt"/>
                          <a:ea typeface="+mn-ea"/>
                          <a:cs typeface="+mn-ea"/>
                          <a:sym typeface="+mn-lt"/>
                        </a:rPr>
                        <a:t>流感疫苗接种</a:t>
                      </a:r>
                      <a:endParaRPr lang="zh-CN" sz="1400" dirty="0">
                        <a:effectLst/>
                        <a:latin typeface="+mn-lt"/>
                        <a:ea typeface="+mn-ea"/>
                        <a:cs typeface="+mn-ea"/>
                        <a:sym typeface="+mn-lt"/>
                      </a:endParaRPr>
                    </a:p>
                    <a:p>
                      <a:pPr algn="just">
                        <a:lnSpc>
                          <a:spcPct val="115000"/>
                        </a:lnSpc>
                        <a:spcBef>
                          <a:spcPts val="180"/>
                        </a:spcBef>
                      </a:pPr>
                      <a:r>
                        <a:rPr lang="en-US" sz="1400" dirty="0">
                          <a:effectLst/>
                          <a:cs typeface="+mn-ea"/>
                          <a:sym typeface="+mn-lt"/>
                        </a:rPr>
                        <a:t>COVID-19</a:t>
                      </a:r>
                      <a:r>
                        <a:rPr lang="zh-CN" sz="1400" dirty="0">
                          <a:effectLst/>
                          <a:cs typeface="+mn-ea"/>
                          <a:sym typeface="+mn-lt"/>
                        </a:rPr>
                        <a:t>疫苗接种</a:t>
                      </a:r>
                      <a:endParaRPr lang="en-US" altLang="zh-CN" sz="1400" dirty="0">
                        <a:effectLst/>
                        <a:latin typeface="+mn-lt"/>
                        <a:ea typeface="+mn-ea"/>
                        <a:cs typeface="+mn-ea"/>
                        <a:sym typeface="+mn-lt"/>
                      </a:endParaRPr>
                    </a:p>
                    <a:p>
                      <a:pPr algn="just">
                        <a:lnSpc>
                          <a:spcPct val="115000"/>
                        </a:lnSpc>
                        <a:spcBef>
                          <a:spcPts val="180"/>
                        </a:spcBef>
                      </a:pPr>
                      <a:r>
                        <a:rPr lang="zh-CN" sz="1400" dirty="0">
                          <a:effectLst/>
                          <a:latin typeface="+mn-lt"/>
                          <a:ea typeface="+mn-ea"/>
                          <a:cs typeface="+mn-ea"/>
                          <a:sym typeface="+mn-lt"/>
                        </a:rPr>
                        <a:t>肺炎球菌疫苗接种</a:t>
                      </a:r>
                      <a:endParaRPr lang="zh-CN" sz="1400" dirty="0">
                        <a:effectLst/>
                        <a:latin typeface="+mn-lt"/>
                        <a:ea typeface="+mn-ea"/>
                        <a:cs typeface="+mn-ea"/>
                        <a:sym typeface="+mn-lt"/>
                      </a:endParaRPr>
                    </a:p>
                    <a:p>
                      <a:pPr algn="just">
                        <a:lnSpc>
                          <a:spcPct val="115000"/>
                        </a:lnSpc>
                        <a:spcBef>
                          <a:spcPts val="180"/>
                        </a:spcBef>
                      </a:pPr>
                      <a:r>
                        <a:rPr lang="zh-CN" sz="1400" dirty="0">
                          <a:effectLst/>
                          <a:latin typeface="+mn-lt"/>
                          <a:ea typeface="+mn-ea"/>
                          <a:cs typeface="+mn-ea"/>
                          <a:sym typeface="+mn-lt"/>
                        </a:rPr>
                        <a:t>百日咳疫苗接种</a:t>
                      </a:r>
                      <a:endParaRPr lang="zh-CN" sz="1400" dirty="0">
                        <a:effectLst/>
                        <a:latin typeface="+mn-lt"/>
                        <a:ea typeface="+mn-ea"/>
                        <a:cs typeface="+mn-ea"/>
                        <a:sym typeface="+mn-lt"/>
                      </a:endParaRPr>
                    </a:p>
                    <a:p>
                      <a:pPr marL="0" marR="0" lvl="0" indent="0" algn="just" defTabSz="914400" rtl="0" eaLnBrk="1" fontAlgn="auto" latinLnBrk="0" hangingPunct="1">
                        <a:lnSpc>
                          <a:spcPct val="115000"/>
                        </a:lnSpc>
                        <a:spcBef>
                          <a:spcPts val="180"/>
                        </a:spcBef>
                        <a:spcAft>
                          <a:spcPts val="0"/>
                        </a:spcAft>
                        <a:buClrTx/>
                        <a:buSzTx/>
                        <a:buFontTx/>
                        <a:buNone/>
                        <a:defRPr/>
                      </a:pPr>
                      <a:r>
                        <a:rPr lang="zh-CN" altLang="en-US" sz="1400" dirty="0">
                          <a:effectLst/>
                          <a:latin typeface="+mn-lt"/>
                          <a:ea typeface="+mn-ea"/>
                          <a:cs typeface="+mn-ea"/>
                          <a:sym typeface="+mn-lt"/>
                        </a:rPr>
                        <a:t>带状疱疹疫苗接种</a:t>
                      </a:r>
                      <a:endParaRPr lang="zh-CN" altLang="en-US" sz="1400" dirty="0">
                        <a:effectLst/>
                        <a:latin typeface="+mn-lt"/>
                        <a:ea typeface="+mn-ea"/>
                        <a:cs typeface="+mn-ea"/>
                        <a:sym typeface="+mn-lt"/>
                      </a:endParaRPr>
                    </a:p>
                    <a:p>
                      <a:pPr marL="0" marR="0" lvl="0" indent="0" algn="just" defTabSz="914400" rtl="0" eaLnBrk="1" fontAlgn="auto" latinLnBrk="0" hangingPunct="1">
                        <a:lnSpc>
                          <a:spcPct val="115000"/>
                        </a:lnSpc>
                        <a:spcBef>
                          <a:spcPts val="180"/>
                        </a:spcBef>
                        <a:spcAft>
                          <a:spcPts val="0"/>
                        </a:spcAft>
                        <a:buClrTx/>
                        <a:buSzTx/>
                        <a:buFontTx/>
                        <a:buNone/>
                        <a:defRPr/>
                      </a:pPr>
                      <a:r>
                        <a:rPr lang="zh-CN" sz="1400" dirty="0">
                          <a:effectLst/>
                          <a:latin typeface="+mn-lt"/>
                          <a:ea typeface="+mn-ea"/>
                          <a:cs typeface="+mn-ea"/>
                          <a:sym typeface="+mn-lt"/>
                        </a:rPr>
                        <a:t>呼吸道合胞病毒疫苗接种</a:t>
                      </a:r>
                      <a:endParaRPr lang="zh-CN" altLang="zh-CN" sz="1400" dirty="0">
                        <a:effectLst/>
                        <a:latin typeface="+mn-lt"/>
                        <a:ea typeface="+mn-ea"/>
                        <a:cs typeface="+mn-ea"/>
                        <a:sym typeface="+mn-lt"/>
                      </a:endParaRPr>
                    </a:p>
                  </a:txBody>
                  <a:tcPr marL="68580" marR="68580" marT="0" marB="0" anchor="ctr" anchorCtr="1">
                    <a:solidFill>
                      <a:schemeClr val="bg1"/>
                    </a:solidFill>
                  </a:tcPr>
                </a:tc>
              </a:tr>
            </a:tbl>
          </a:graphicData>
        </a:graphic>
      </p:graphicFrame>
      <p:sp>
        <p:nvSpPr>
          <p:cNvPr id="7" name="文本框 6"/>
          <p:cNvSpPr txBox="1"/>
          <p:nvPr/>
        </p:nvSpPr>
        <p:spPr>
          <a:xfrm>
            <a:off x="1310326" y="5885091"/>
            <a:ext cx="6242539" cy="288220"/>
          </a:xfrm>
          <a:prstGeom prst="rect">
            <a:avLst/>
          </a:prstGeom>
          <a:noFill/>
        </p:spPr>
        <p:txBody>
          <a:bodyPr wrap="square">
            <a:spAutoFit/>
          </a:bodyPr>
          <a:lstStyle/>
          <a:p>
            <a:pPr algn="just">
              <a:lnSpc>
                <a:spcPct val="115000"/>
              </a:lnSpc>
              <a:spcBef>
                <a:spcPts val="180"/>
              </a:spcBef>
            </a:pPr>
            <a:r>
              <a:rPr lang="en-US" altLang="zh-CN" sz="1200" dirty="0">
                <a:solidFill>
                  <a:schemeClr val="bg1">
                    <a:lumMod val="50000"/>
                  </a:schemeClr>
                </a:solidFill>
                <a:effectLst/>
                <a:cs typeface="+mn-ea"/>
                <a:sym typeface="+mn-lt"/>
              </a:rPr>
              <a:t>*</a:t>
            </a:r>
            <a:r>
              <a:rPr lang="zh-CN" altLang="zh-CN" sz="1200" dirty="0">
                <a:solidFill>
                  <a:schemeClr val="bg1">
                    <a:lumMod val="50000"/>
                  </a:schemeClr>
                </a:solidFill>
                <a:effectLst/>
                <a:cs typeface="+mn-ea"/>
                <a:sym typeface="+mn-lt"/>
              </a:rPr>
              <a:t>可包括药物治疗</a:t>
            </a:r>
            <a:endParaRPr lang="zh-CN" altLang="zh-CN" sz="1200" dirty="0">
              <a:solidFill>
                <a:schemeClr val="bg1">
                  <a:lumMod val="50000"/>
                </a:schemeClr>
              </a:solidFill>
              <a:effectLst/>
              <a:cs typeface="+mn-ea"/>
              <a:sym typeface="+mn-lt"/>
            </a:endParaRPr>
          </a:p>
        </p:txBody>
      </p:sp>
      <p:sp>
        <p:nvSpPr>
          <p:cNvPr id="4" name="文本框 3"/>
          <p:cNvSpPr txBox="1"/>
          <p:nvPr>
            <p:custDataLst>
              <p:tags r:id="rId1"/>
            </p:custDataLst>
          </p:nvPr>
        </p:nvSpPr>
        <p:spPr>
          <a:xfrm>
            <a:off x="11166475" y="509905"/>
            <a:ext cx="969010" cy="368300"/>
          </a:xfrm>
          <a:prstGeom prst="rect">
            <a:avLst/>
          </a:prstGeom>
          <a:noFill/>
        </p:spPr>
        <p:txBody>
          <a:bodyPr wrap="square" rtlCol="0">
            <a:spAutoFit/>
          </a:bodyPr>
          <a:lstStyle/>
          <a:p>
            <a:pPr algn="r"/>
            <a:r>
              <a:rPr lang="zh-CN" altLang="en-US" b="1">
                <a:solidFill>
                  <a:schemeClr val="bg1"/>
                </a:solidFill>
              </a:rPr>
              <a:t>图</a:t>
            </a:r>
            <a:r>
              <a:rPr lang="en-US" altLang="zh-CN" b="1">
                <a:solidFill>
                  <a:schemeClr val="bg1"/>
                </a:solidFill>
              </a:rPr>
              <a:t> 3.12</a:t>
            </a:r>
            <a:endParaRPr lang="en-US" altLang="zh-CN" b="1">
              <a:solidFill>
                <a:schemeClr val="bg1"/>
              </a:solidFill>
            </a:endParaRPr>
          </a:p>
        </p:txBody>
      </p:sp>
      <p:sp>
        <p:nvSpPr>
          <p:cNvPr id="9" name="Footer Placeholder 1"/>
          <p:cNvSpPr txBox="1"/>
          <p:nvPr/>
        </p:nvSpPr>
        <p:spPr>
          <a:xfrm>
            <a:off x="3027363" y="6551613"/>
            <a:ext cx="6137275"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000" dirty="0">
                <a:sym typeface="+mn-ea"/>
              </a:rPr>
              <a:t>© 2024, 2025 Global Initiative for Chronic Obstructive Lung Disease</a:t>
            </a:r>
            <a:endParaRPr lang="en-AU" sz="1000" dirty="0">
              <a:cs typeface="+mn-ea"/>
              <a:sym typeface="+mn-lt"/>
            </a:endParaRPr>
          </a:p>
        </p:txBody>
      </p:sp>
      <p:cxnSp>
        <p:nvCxnSpPr>
          <p:cNvPr id="11" name="直接连接符 10"/>
          <p:cNvCxnSpPr/>
          <p:nvPr/>
        </p:nvCxnSpPr>
        <p:spPr>
          <a:xfrm>
            <a:off x="3373888" y="2112524"/>
            <a:ext cx="7371526" cy="0"/>
          </a:xfrm>
          <a:prstGeom prst="line">
            <a:avLst/>
          </a:prstGeom>
          <a:ln>
            <a:solidFill>
              <a:schemeClr val="bg1">
                <a:lumMod val="65000"/>
              </a:schemeClr>
            </a:solidFill>
          </a:ln>
        </p:spPr>
        <p:style>
          <a:lnRef idx="3">
            <a:schemeClr val="dk1"/>
          </a:lnRef>
          <a:fillRef idx="0">
            <a:schemeClr val="dk1"/>
          </a:fillRef>
          <a:effectRef idx="2">
            <a:schemeClr val="dk1"/>
          </a:effectRef>
          <a:fontRef idx="minor">
            <a:schemeClr val="tx1"/>
          </a:fontRef>
        </p:style>
      </p:cxnSp>
      <p:cxnSp>
        <p:nvCxnSpPr>
          <p:cNvPr id="13" name="直接连接符 12"/>
          <p:cNvCxnSpPr/>
          <p:nvPr/>
        </p:nvCxnSpPr>
        <p:spPr>
          <a:xfrm>
            <a:off x="3373888" y="4150874"/>
            <a:ext cx="7371526" cy="0"/>
          </a:xfrm>
          <a:prstGeom prst="line">
            <a:avLst/>
          </a:prstGeom>
          <a:ln>
            <a:solidFill>
              <a:schemeClr val="bg1">
                <a:lumMod val="65000"/>
              </a:schemeClr>
            </a:solidFill>
          </a:ln>
        </p:spPr>
        <p:style>
          <a:lnRef idx="3">
            <a:schemeClr val="dk1"/>
          </a:lnRef>
          <a:fillRef idx="0">
            <a:schemeClr val="dk1"/>
          </a:fillRef>
          <a:effectRef idx="2">
            <a:schemeClr val="dk1"/>
          </a:effectRef>
          <a:fontRef idx="minor">
            <a:schemeClr val="tx1"/>
          </a:fontRef>
        </p:style>
      </p:cxnSp>
      <p:pic>
        <p:nvPicPr>
          <p:cNvPr id="2" name="Picture 6" descr="Non-pharmacological management of COPD for groups A, B and E including smoking cessation, pulmonary rehabilitation, physical activity and vaccinations"/>
          <p:cNvPicPr>
            <a:picLocks noChangeAspect="1"/>
          </p:cNvPicPr>
          <p:nvPr/>
        </p:nvPicPr>
        <p:blipFill rotWithShape="1">
          <a:blip r:embed="rId2"/>
          <a:srcRect/>
          <a:stretch>
            <a:fillRect/>
          </a:stretch>
        </p:blipFill>
        <p:spPr bwMode="auto">
          <a:xfrm>
            <a:off x="12191910" y="-167258"/>
            <a:ext cx="7949149" cy="6340728"/>
          </a:xfrm>
          <a:prstGeom prst="rect">
            <a:avLst/>
          </a:prstGeom>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p:cNvSpPr>
            <a:spLocks noGrp="1"/>
          </p:cNvSpPr>
          <p:nvPr>
            <p:ph type="body" sz="quarter" idx="10"/>
          </p:nvPr>
        </p:nvSpPr>
        <p:spPr/>
        <p:txBody>
          <a:bodyPr>
            <a:normAutofit fontScale="97500" lnSpcReduction="10000"/>
          </a:bodyPr>
          <a:lstStyle/>
          <a:p>
            <a:r>
              <a:rPr lang="zh-CN" altLang="zh-CN" sz="3600" b="1" dirty="0">
                <a:solidFill>
                  <a:schemeClr val="bg1"/>
                </a:solidFill>
                <a:effectLst/>
                <a:latin typeface="+mn-lt"/>
                <a:ea typeface="+mn-ea"/>
                <a:cs typeface="+mn-ea"/>
                <a:sym typeface="+mn-lt"/>
              </a:rPr>
              <a:t>证据等级描述</a:t>
            </a:r>
            <a:endParaRPr lang="zh-CN" altLang="zh-CN" sz="3600" b="1" dirty="0">
              <a:solidFill>
                <a:schemeClr val="bg1"/>
              </a:solidFill>
              <a:effectLst/>
              <a:latin typeface="+mn-lt"/>
              <a:ea typeface="+mn-ea"/>
              <a:cs typeface="+mn-ea"/>
              <a:sym typeface="+mn-lt"/>
            </a:endParaRPr>
          </a:p>
        </p:txBody>
      </p:sp>
      <p:sp>
        <p:nvSpPr>
          <p:cNvPr id="6" name="圆角矩形 5"/>
          <p:cNvSpPr/>
          <p:nvPr/>
        </p:nvSpPr>
        <p:spPr>
          <a:xfrm>
            <a:off x="1279861" y="1637262"/>
            <a:ext cx="1722120" cy="4815205"/>
          </a:xfrm>
          <a:prstGeom prst="roundRect">
            <a:avLst/>
          </a:prstGeom>
          <a:solidFill>
            <a:srgbClr val="D2D1D6"/>
          </a:solidFill>
          <a:ln>
            <a:solidFill>
              <a:srgbClr val="D2D1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cs typeface="+mn-ea"/>
              <a:sym typeface="+mn-lt"/>
            </a:endParaRPr>
          </a:p>
        </p:txBody>
      </p:sp>
      <p:sp>
        <p:nvSpPr>
          <p:cNvPr id="9" name="文本框 8"/>
          <p:cNvSpPr txBox="1"/>
          <p:nvPr/>
        </p:nvSpPr>
        <p:spPr>
          <a:xfrm>
            <a:off x="3323926" y="1563069"/>
            <a:ext cx="2016000" cy="287899"/>
          </a:xfrm>
          <a:prstGeom prst="rect">
            <a:avLst/>
          </a:prstGeom>
          <a:noFill/>
        </p:spPr>
        <p:txBody>
          <a:bodyPr wrap="square" rtlCol="0" anchor="t">
            <a:spAutoFit/>
          </a:bodyPr>
          <a:lstStyle/>
          <a:p>
            <a:pPr algn="just">
              <a:lnSpc>
                <a:spcPct val="115000"/>
              </a:lnSpc>
              <a:spcBef>
                <a:spcPts val="180"/>
              </a:spcBef>
            </a:pPr>
            <a:r>
              <a:rPr lang="zh-CN" sz="1200" dirty="0">
                <a:effectLst/>
                <a:cs typeface="+mn-ea"/>
                <a:sym typeface="+mn-lt"/>
              </a:rPr>
              <a:t>随机对照试验（</a:t>
            </a:r>
            <a:r>
              <a:rPr lang="en-US" sz="1200" dirty="0">
                <a:effectLst/>
                <a:cs typeface="+mn-ea"/>
                <a:sym typeface="+mn-lt"/>
              </a:rPr>
              <a:t>RCTs</a:t>
            </a:r>
            <a:r>
              <a:rPr lang="zh-CN" sz="1200" dirty="0">
                <a:effectLst/>
                <a:cs typeface="+mn-ea"/>
                <a:sym typeface="+mn-lt"/>
              </a:rPr>
              <a:t>）</a:t>
            </a:r>
            <a:endParaRPr lang="zh-CN" altLang="en-US" sz="1200" dirty="0">
              <a:effectLst/>
              <a:cs typeface="+mn-ea"/>
              <a:sym typeface="+mn-lt"/>
            </a:endParaRPr>
          </a:p>
        </p:txBody>
      </p:sp>
      <p:cxnSp>
        <p:nvCxnSpPr>
          <p:cNvPr id="11" name="直接连接符 10"/>
          <p:cNvCxnSpPr/>
          <p:nvPr/>
        </p:nvCxnSpPr>
        <p:spPr>
          <a:xfrm>
            <a:off x="3451561" y="2917422"/>
            <a:ext cx="7153275" cy="0"/>
          </a:xfrm>
          <a:prstGeom prst="line">
            <a:avLst/>
          </a:prstGeom>
          <a:ln w="28575" cmpd="sng">
            <a:solidFill>
              <a:srgbClr val="D2D1D6"/>
            </a:solidFill>
            <a:prstDash val="solid"/>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1264621" y="2917422"/>
            <a:ext cx="1737360" cy="0"/>
          </a:xfrm>
          <a:prstGeom prst="line">
            <a:avLst/>
          </a:prstGeom>
          <a:ln w="28575"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13" name="文本框 12"/>
          <p:cNvSpPr txBox="1"/>
          <p:nvPr/>
        </p:nvSpPr>
        <p:spPr>
          <a:xfrm>
            <a:off x="5670622" y="1563069"/>
            <a:ext cx="4932000" cy="515620"/>
          </a:xfrm>
          <a:prstGeom prst="rect">
            <a:avLst/>
          </a:prstGeom>
          <a:noFill/>
        </p:spPr>
        <p:txBody>
          <a:bodyPr wrap="square" rtlCol="0" anchor="t">
            <a:spAutoFit/>
          </a:bodyPr>
          <a:lstStyle/>
          <a:p>
            <a:pPr algn="just">
              <a:lnSpc>
                <a:spcPct val="115000"/>
              </a:lnSpc>
              <a:spcBef>
                <a:spcPts val="180"/>
              </a:spcBef>
            </a:pPr>
            <a:r>
              <a:rPr lang="zh-CN" sz="1200" dirty="0">
                <a:effectLst/>
                <a:cs typeface="+mn-ea"/>
                <a:sym typeface="+mn-lt"/>
              </a:rPr>
              <a:t>证据来自设计良好的</a:t>
            </a:r>
            <a:r>
              <a:rPr lang="en-US" sz="1200" dirty="0">
                <a:effectLst/>
                <a:cs typeface="+mn-ea"/>
                <a:sym typeface="+mn-lt"/>
              </a:rPr>
              <a:t>RCTs</a:t>
            </a:r>
            <a:r>
              <a:rPr lang="zh-CN" sz="1200" dirty="0">
                <a:effectLst/>
                <a:cs typeface="+mn-ea"/>
                <a:sym typeface="+mn-lt"/>
              </a:rPr>
              <a:t>的终点，这些</a:t>
            </a:r>
            <a:r>
              <a:rPr lang="en-US" sz="1200" dirty="0">
                <a:effectLst/>
                <a:cs typeface="+mn-ea"/>
                <a:sym typeface="+mn-lt"/>
              </a:rPr>
              <a:t>RCTs</a:t>
            </a:r>
            <a:r>
              <a:rPr lang="zh-CN" sz="1200" dirty="0">
                <a:effectLst/>
                <a:cs typeface="+mn-ea"/>
                <a:sym typeface="+mn-lt"/>
              </a:rPr>
              <a:t>提供了在该人群中的一致结果，基于此类证据提出的建议无任何重要局限性</a:t>
            </a:r>
            <a:endParaRPr lang="en-US" altLang="zh-CN" sz="1200" dirty="0">
              <a:effectLst/>
              <a:cs typeface="+mn-ea"/>
              <a:sym typeface="+mn-lt"/>
            </a:endParaRPr>
          </a:p>
        </p:txBody>
      </p:sp>
      <p:sp>
        <p:nvSpPr>
          <p:cNvPr id="20" name="文本框 19"/>
          <p:cNvSpPr txBox="1"/>
          <p:nvPr/>
        </p:nvSpPr>
        <p:spPr>
          <a:xfrm>
            <a:off x="3323926" y="2257860"/>
            <a:ext cx="2016000" cy="500265"/>
          </a:xfrm>
          <a:prstGeom prst="rect">
            <a:avLst/>
          </a:prstGeom>
          <a:noFill/>
        </p:spPr>
        <p:txBody>
          <a:bodyPr wrap="square" rtlCol="0" anchor="t">
            <a:spAutoFit/>
          </a:bodyPr>
          <a:lstStyle/>
          <a:p>
            <a:pPr algn="just">
              <a:lnSpc>
                <a:spcPct val="115000"/>
              </a:lnSpc>
              <a:spcBef>
                <a:spcPts val="180"/>
              </a:spcBef>
            </a:pPr>
            <a:r>
              <a:rPr lang="zh-CN" sz="1200" dirty="0">
                <a:effectLst/>
                <a:cs typeface="+mn-ea"/>
                <a:sym typeface="+mn-lt"/>
              </a:rPr>
              <a:t>大量</a:t>
            </a:r>
            <a:r>
              <a:rPr lang="zh-CN" altLang="zh-CN" sz="1200" dirty="0">
                <a:effectLst/>
                <a:cs typeface="+mn-ea"/>
                <a:sym typeface="+mn-lt"/>
              </a:rPr>
              <a:t>无任何显著限制或偏倚</a:t>
            </a:r>
            <a:r>
              <a:rPr lang="zh-CN" altLang="en-US" sz="1200" dirty="0">
                <a:effectLst/>
                <a:cs typeface="+mn-ea"/>
                <a:sym typeface="+mn-lt"/>
              </a:rPr>
              <a:t>的</a:t>
            </a:r>
            <a:r>
              <a:rPr lang="zh-CN" sz="1200" dirty="0">
                <a:effectLst/>
                <a:cs typeface="+mn-ea"/>
                <a:sym typeface="+mn-lt"/>
              </a:rPr>
              <a:t>高质量证据</a:t>
            </a:r>
            <a:endParaRPr lang="zh-CN" altLang="en-US" sz="1200" dirty="0">
              <a:effectLst/>
              <a:cs typeface="+mn-ea"/>
              <a:sym typeface="+mn-lt"/>
            </a:endParaRPr>
          </a:p>
        </p:txBody>
      </p:sp>
      <p:sp>
        <p:nvSpPr>
          <p:cNvPr id="21" name="文本框 20"/>
          <p:cNvSpPr txBox="1"/>
          <p:nvPr/>
        </p:nvSpPr>
        <p:spPr>
          <a:xfrm>
            <a:off x="5670622" y="2257860"/>
            <a:ext cx="4932000" cy="500265"/>
          </a:xfrm>
          <a:prstGeom prst="rect">
            <a:avLst/>
          </a:prstGeom>
          <a:noFill/>
        </p:spPr>
        <p:txBody>
          <a:bodyPr wrap="square" rtlCol="0" anchor="t">
            <a:spAutoFit/>
          </a:bodyPr>
          <a:lstStyle/>
          <a:p>
            <a:pPr algn="just">
              <a:lnSpc>
                <a:spcPct val="115000"/>
              </a:lnSpc>
              <a:spcBef>
                <a:spcPts val="180"/>
              </a:spcBef>
            </a:pPr>
            <a:r>
              <a:rPr lang="zh-CN" sz="1200" dirty="0">
                <a:effectLst/>
                <a:cs typeface="+mn-ea"/>
                <a:sym typeface="+mn-lt"/>
              </a:rPr>
              <a:t>需要来自</a:t>
            </a:r>
            <a:r>
              <a:rPr lang="en-US" sz="1200" dirty="0">
                <a:effectLst/>
                <a:cs typeface="+mn-ea"/>
                <a:sym typeface="+mn-lt"/>
              </a:rPr>
              <a:t>≥2</a:t>
            </a:r>
            <a:r>
              <a:rPr lang="zh-CN" sz="1200" dirty="0">
                <a:effectLst/>
                <a:cs typeface="+mn-ea"/>
                <a:sym typeface="+mn-lt"/>
              </a:rPr>
              <a:t>项涉及大量受试者的临床试验的高质量证据，或涉及大量患者且无任何偏倚的单项高质量</a:t>
            </a:r>
            <a:r>
              <a:rPr lang="en-US" sz="1200" dirty="0">
                <a:effectLst/>
                <a:cs typeface="+mn-ea"/>
                <a:sym typeface="+mn-lt"/>
              </a:rPr>
              <a:t>RCT</a:t>
            </a:r>
            <a:endParaRPr lang="zh-CN" altLang="en-US" sz="1200" dirty="0">
              <a:effectLst/>
              <a:cs typeface="+mn-ea"/>
              <a:sym typeface="+mn-lt"/>
            </a:endParaRPr>
          </a:p>
        </p:txBody>
      </p:sp>
      <p:sp>
        <p:nvSpPr>
          <p:cNvPr id="22" name="文本框 21"/>
          <p:cNvSpPr txBox="1"/>
          <p:nvPr/>
        </p:nvSpPr>
        <p:spPr>
          <a:xfrm>
            <a:off x="1569421" y="1987782"/>
            <a:ext cx="1173480" cy="523220"/>
          </a:xfrm>
          <a:prstGeom prst="rect">
            <a:avLst/>
          </a:prstGeom>
          <a:noFill/>
        </p:spPr>
        <p:txBody>
          <a:bodyPr wrap="square" rtlCol="0">
            <a:spAutoFit/>
          </a:bodyPr>
          <a:lstStyle/>
          <a:p>
            <a:pPr algn="ctr"/>
            <a:r>
              <a:rPr lang="en-US" altLang="zh-CN" sz="2800" b="1">
                <a:cs typeface="+mn-ea"/>
                <a:sym typeface="+mn-lt"/>
              </a:rPr>
              <a:t>A</a:t>
            </a:r>
            <a:endParaRPr lang="en-US" altLang="zh-CN" sz="2800" b="1">
              <a:cs typeface="+mn-ea"/>
              <a:sym typeface="+mn-lt"/>
            </a:endParaRPr>
          </a:p>
        </p:txBody>
      </p:sp>
      <p:sp>
        <p:nvSpPr>
          <p:cNvPr id="23" name="文本框 22"/>
          <p:cNvSpPr txBox="1"/>
          <p:nvPr/>
        </p:nvSpPr>
        <p:spPr>
          <a:xfrm>
            <a:off x="1546561" y="3565757"/>
            <a:ext cx="1173480" cy="523220"/>
          </a:xfrm>
          <a:prstGeom prst="rect">
            <a:avLst/>
          </a:prstGeom>
          <a:noFill/>
        </p:spPr>
        <p:txBody>
          <a:bodyPr wrap="square" rtlCol="0">
            <a:spAutoFit/>
          </a:bodyPr>
          <a:lstStyle/>
          <a:p>
            <a:pPr algn="ctr"/>
            <a:r>
              <a:rPr lang="en-US" altLang="zh-CN" sz="2800" b="1">
                <a:cs typeface="+mn-ea"/>
                <a:sym typeface="+mn-lt"/>
              </a:rPr>
              <a:t>B</a:t>
            </a:r>
            <a:endParaRPr lang="en-US" altLang="zh-CN" sz="2800" b="1">
              <a:cs typeface="+mn-ea"/>
              <a:sym typeface="+mn-lt"/>
            </a:endParaRPr>
          </a:p>
        </p:txBody>
      </p:sp>
      <p:cxnSp>
        <p:nvCxnSpPr>
          <p:cNvPr id="24" name="直接连接符 23"/>
          <p:cNvCxnSpPr/>
          <p:nvPr/>
        </p:nvCxnSpPr>
        <p:spPr>
          <a:xfrm>
            <a:off x="1287481" y="4797022"/>
            <a:ext cx="1737360" cy="0"/>
          </a:xfrm>
          <a:prstGeom prst="line">
            <a:avLst/>
          </a:prstGeom>
          <a:ln w="28575"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25" name="文本框 24"/>
          <p:cNvSpPr txBox="1"/>
          <p:nvPr/>
        </p:nvSpPr>
        <p:spPr>
          <a:xfrm>
            <a:off x="1569421" y="4988157"/>
            <a:ext cx="1173480" cy="523220"/>
          </a:xfrm>
          <a:prstGeom prst="rect">
            <a:avLst/>
          </a:prstGeom>
          <a:noFill/>
        </p:spPr>
        <p:txBody>
          <a:bodyPr wrap="square" rtlCol="0">
            <a:spAutoFit/>
          </a:bodyPr>
          <a:lstStyle/>
          <a:p>
            <a:pPr algn="ctr"/>
            <a:r>
              <a:rPr lang="en-US" altLang="zh-CN" sz="2800" b="1">
                <a:cs typeface="+mn-ea"/>
                <a:sym typeface="+mn-lt"/>
              </a:rPr>
              <a:t>C</a:t>
            </a:r>
            <a:endParaRPr lang="en-US" altLang="zh-CN" sz="2800" b="1">
              <a:cs typeface="+mn-ea"/>
              <a:sym typeface="+mn-lt"/>
            </a:endParaRPr>
          </a:p>
        </p:txBody>
      </p:sp>
      <p:sp>
        <p:nvSpPr>
          <p:cNvPr id="26" name="文本框 25"/>
          <p:cNvSpPr txBox="1"/>
          <p:nvPr/>
        </p:nvSpPr>
        <p:spPr>
          <a:xfrm>
            <a:off x="1569421" y="5762857"/>
            <a:ext cx="1173480" cy="523220"/>
          </a:xfrm>
          <a:prstGeom prst="rect">
            <a:avLst/>
          </a:prstGeom>
          <a:noFill/>
        </p:spPr>
        <p:txBody>
          <a:bodyPr wrap="square" rtlCol="0">
            <a:spAutoFit/>
          </a:bodyPr>
          <a:lstStyle/>
          <a:p>
            <a:pPr algn="ctr"/>
            <a:r>
              <a:rPr lang="en-US" altLang="zh-CN" sz="2800" b="1">
                <a:cs typeface="+mn-ea"/>
                <a:sym typeface="+mn-lt"/>
              </a:rPr>
              <a:t>D</a:t>
            </a:r>
            <a:endParaRPr lang="en-US" altLang="zh-CN" sz="2800" b="1">
              <a:cs typeface="+mn-ea"/>
              <a:sym typeface="+mn-lt"/>
            </a:endParaRPr>
          </a:p>
        </p:txBody>
      </p:sp>
      <p:cxnSp>
        <p:nvCxnSpPr>
          <p:cNvPr id="27" name="直接连接符 26"/>
          <p:cNvCxnSpPr/>
          <p:nvPr/>
        </p:nvCxnSpPr>
        <p:spPr>
          <a:xfrm>
            <a:off x="1287481" y="5666972"/>
            <a:ext cx="1737360" cy="0"/>
          </a:xfrm>
          <a:prstGeom prst="line">
            <a:avLst/>
          </a:prstGeom>
          <a:ln w="28575"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28" name="文本框 27"/>
          <p:cNvSpPr txBox="1"/>
          <p:nvPr/>
        </p:nvSpPr>
        <p:spPr>
          <a:xfrm>
            <a:off x="3323926" y="3059028"/>
            <a:ext cx="2016000" cy="500265"/>
          </a:xfrm>
          <a:prstGeom prst="rect">
            <a:avLst/>
          </a:prstGeom>
          <a:noFill/>
        </p:spPr>
        <p:txBody>
          <a:bodyPr wrap="square" rtlCol="0" anchor="t">
            <a:spAutoFit/>
          </a:bodyPr>
          <a:lstStyle/>
          <a:p>
            <a:pPr algn="just">
              <a:lnSpc>
                <a:spcPct val="115000"/>
              </a:lnSpc>
              <a:spcBef>
                <a:spcPts val="180"/>
              </a:spcBef>
            </a:pPr>
            <a:r>
              <a:rPr lang="zh-CN" sz="1200" dirty="0">
                <a:effectLst/>
                <a:cs typeface="+mn-ea"/>
                <a:sym typeface="+mn-lt"/>
              </a:rPr>
              <a:t>存在重要局限性的随机对照试验（</a:t>
            </a:r>
            <a:r>
              <a:rPr lang="en-US" sz="1200" dirty="0">
                <a:effectLst/>
                <a:cs typeface="+mn-ea"/>
                <a:sym typeface="+mn-lt"/>
              </a:rPr>
              <a:t>RCTs</a:t>
            </a:r>
            <a:r>
              <a:rPr lang="zh-CN" sz="1200" dirty="0">
                <a:effectLst/>
                <a:cs typeface="+mn-ea"/>
                <a:sym typeface="+mn-lt"/>
              </a:rPr>
              <a:t>）</a:t>
            </a:r>
            <a:endParaRPr lang="zh-CN" altLang="en-US" sz="1200" dirty="0">
              <a:effectLst/>
              <a:cs typeface="+mn-ea"/>
              <a:sym typeface="+mn-lt"/>
            </a:endParaRPr>
          </a:p>
        </p:txBody>
      </p:sp>
      <p:sp>
        <p:nvSpPr>
          <p:cNvPr id="29" name="文本框 28"/>
          <p:cNvSpPr txBox="1"/>
          <p:nvPr/>
        </p:nvSpPr>
        <p:spPr>
          <a:xfrm>
            <a:off x="3323926" y="3875002"/>
            <a:ext cx="2016000" cy="287899"/>
          </a:xfrm>
          <a:prstGeom prst="rect">
            <a:avLst/>
          </a:prstGeom>
          <a:noFill/>
        </p:spPr>
        <p:txBody>
          <a:bodyPr wrap="square" rtlCol="0" anchor="t">
            <a:spAutoFit/>
          </a:bodyPr>
          <a:lstStyle/>
          <a:p>
            <a:pPr algn="just">
              <a:lnSpc>
                <a:spcPct val="115000"/>
              </a:lnSpc>
              <a:spcBef>
                <a:spcPts val="180"/>
              </a:spcBef>
            </a:pPr>
            <a:r>
              <a:rPr lang="zh-CN" sz="1200" dirty="0">
                <a:effectLst/>
                <a:cs typeface="+mn-ea"/>
                <a:sym typeface="+mn-lt"/>
              </a:rPr>
              <a:t>有限的证据</a:t>
            </a:r>
            <a:endParaRPr lang="zh-CN" altLang="en-US" sz="1200" dirty="0">
              <a:effectLst/>
              <a:cs typeface="+mn-ea"/>
              <a:sym typeface="+mn-lt"/>
            </a:endParaRPr>
          </a:p>
        </p:txBody>
      </p:sp>
      <p:sp>
        <p:nvSpPr>
          <p:cNvPr id="30" name="文本框 29"/>
          <p:cNvSpPr txBox="1"/>
          <p:nvPr/>
        </p:nvSpPr>
        <p:spPr>
          <a:xfrm>
            <a:off x="3323926" y="4940214"/>
            <a:ext cx="2016000" cy="525913"/>
          </a:xfrm>
          <a:prstGeom prst="rect">
            <a:avLst/>
          </a:prstGeom>
          <a:noFill/>
        </p:spPr>
        <p:txBody>
          <a:bodyPr wrap="square" rtlCol="0" anchor="t">
            <a:spAutoFit/>
          </a:bodyPr>
          <a:lstStyle/>
          <a:p>
            <a:pPr algn="just">
              <a:lnSpc>
                <a:spcPct val="115000"/>
              </a:lnSpc>
              <a:spcBef>
                <a:spcPts val="180"/>
              </a:spcBef>
            </a:pPr>
            <a:r>
              <a:rPr lang="zh-CN" sz="1200" dirty="0">
                <a:effectLst/>
                <a:cs typeface="+mn-ea"/>
                <a:sym typeface="+mn-lt"/>
              </a:rPr>
              <a:t>非随机试验</a:t>
            </a:r>
            <a:endParaRPr lang="zh-CN" sz="1200" dirty="0">
              <a:effectLst/>
              <a:cs typeface="+mn-ea"/>
              <a:sym typeface="+mn-lt"/>
            </a:endParaRPr>
          </a:p>
          <a:p>
            <a:pPr algn="just">
              <a:lnSpc>
                <a:spcPct val="115000"/>
              </a:lnSpc>
              <a:spcBef>
                <a:spcPts val="180"/>
              </a:spcBef>
            </a:pPr>
            <a:r>
              <a:rPr lang="zh-CN" sz="1200" dirty="0">
                <a:effectLst/>
                <a:cs typeface="+mn-ea"/>
                <a:sym typeface="+mn-lt"/>
              </a:rPr>
              <a:t>观察性研究</a:t>
            </a:r>
            <a:endParaRPr lang="zh-CN" altLang="en-US" sz="1200" dirty="0">
              <a:effectLst/>
              <a:cs typeface="+mn-ea"/>
              <a:sym typeface="+mn-lt"/>
            </a:endParaRPr>
          </a:p>
        </p:txBody>
      </p:sp>
      <p:sp>
        <p:nvSpPr>
          <p:cNvPr id="33" name="文本框 32"/>
          <p:cNvSpPr txBox="1"/>
          <p:nvPr/>
        </p:nvSpPr>
        <p:spPr>
          <a:xfrm>
            <a:off x="3323926" y="5830802"/>
            <a:ext cx="2016000" cy="287899"/>
          </a:xfrm>
          <a:prstGeom prst="rect">
            <a:avLst/>
          </a:prstGeom>
          <a:noFill/>
        </p:spPr>
        <p:txBody>
          <a:bodyPr wrap="square" rtlCol="0" anchor="t">
            <a:spAutoFit/>
          </a:bodyPr>
          <a:lstStyle/>
          <a:p>
            <a:pPr algn="just">
              <a:lnSpc>
                <a:spcPct val="115000"/>
              </a:lnSpc>
              <a:spcBef>
                <a:spcPts val="180"/>
              </a:spcBef>
            </a:pPr>
            <a:r>
              <a:rPr lang="zh-CN" sz="1200" dirty="0">
                <a:effectLst/>
                <a:cs typeface="+mn-ea"/>
                <a:sym typeface="+mn-lt"/>
              </a:rPr>
              <a:t>专家组一致判断</a:t>
            </a:r>
            <a:endParaRPr lang="zh-CN" altLang="en-US" sz="1200" dirty="0">
              <a:effectLst/>
              <a:cs typeface="+mn-ea"/>
              <a:sym typeface="+mn-lt"/>
            </a:endParaRPr>
          </a:p>
        </p:txBody>
      </p:sp>
      <p:sp>
        <p:nvSpPr>
          <p:cNvPr id="34" name="文本框 33"/>
          <p:cNvSpPr txBox="1"/>
          <p:nvPr/>
        </p:nvSpPr>
        <p:spPr>
          <a:xfrm>
            <a:off x="5670622" y="3059028"/>
            <a:ext cx="4932000" cy="500265"/>
          </a:xfrm>
          <a:prstGeom prst="rect">
            <a:avLst/>
          </a:prstGeom>
          <a:noFill/>
        </p:spPr>
        <p:txBody>
          <a:bodyPr wrap="square" rtlCol="0" anchor="t">
            <a:spAutoFit/>
          </a:bodyPr>
          <a:lstStyle/>
          <a:p>
            <a:pPr algn="just">
              <a:lnSpc>
                <a:spcPct val="115000"/>
              </a:lnSpc>
              <a:spcBef>
                <a:spcPts val="180"/>
              </a:spcBef>
            </a:pPr>
            <a:r>
              <a:rPr lang="zh-CN" sz="1200" dirty="0">
                <a:effectLst/>
                <a:cs typeface="+mn-ea"/>
                <a:sym typeface="+mn-lt"/>
              </a:rPr>
              <a:t>证据来自患者人数有限的</a:t>
            </a:r>
            <a:r>
              <a:rPr lang="en-US" sz="1200" dirty="0">
                <a:effectLst/>
                <a:cs typeface="+mn-ea"/>
                <a:sym typeface="+mn-lt"/>
              </a:rPr>
              <a:t>RCT</a:t>
            </a:r>
            <a:r>
              <a:rPr lang="en-US" altLang="zh-CN" sz="1200" dirty="0">
                <a:effectLst/>
                <a:cs typeface="+mn-ea"/>
                <a:sym typeface="+mn-lt"/>
              </a:rPr>
              <a:t>s</a:t>
            </a:r>
            <a:r>
              <a:rPr lang="zh-CN" sz="1200" dirty="0">
                <a:effectLst/>
                <a:cs typeface="+mn-ea"/>
                <a:sym typeface="+mn-lt"/>
              </a:rPr>
              <a:t>、对</a:t>
            </a:r>
            <a:r>
              <a:rPr lang="en-US" sz="1200" dirty="0">
                <a:effectLst/>
                <a:cs typeface="+mn-ea"/>
                <a:sym typeface="+mn-lt"/>
              </a:rPr>
              <a:t>RCTs</a:t>
            </a:r>
            <a:r>
              <a:rPr lang="zh-CN" sz="1200" dirty="0">
                <a:effectLst/>
                <a:cs typeface="+mn-ea"/>
                <a:sym typeface="+mn-lt"/>
              </a:rPr>
              <a:t>的事后或亚组分析或对</a:t>
            </a:r>
            <a:r>
              <a:rPr lang="en-US" sz="1200" dirty="0">
                <a:effectLst/>
                <a:cs typeface="+mn-ea"/>
                <a:sym typeface="+mn-lt"/>
              </a:rPr>
              <a:t>RCTs</a:t>
            </a:r>
            <a:r>
              <a:rPr lang="zh-CN" sz="1200" dirty="0">
                <a:effectLst/>
                <a:cs typeface="+mn-ea"/>
                <a:sym typeface="+mn-lt"/>
              </a:rPr>
              <a:t>的</a:t>
            </a:r>
            <a:r>
              <a:rPr lang="en-US" altLang="zh-CN" sz="1200" dirty="0">
                <a:effectLst/>
                <a:cs typeface="+mn-ea"/>
                <a:sym typeface="+mn-lt"/>
              </a:rPr>
              <a:t>Meta</a:t>
            </a:r>
            <a:r>
              <a:rPr lang="zh-CN" sz="1200" dirty="0">
                <a:effectLst/>
                <a:cs typeface="+mn-ea"/>
                <a:sym typeface="+mn-lt"/>
              </a:rPr>
              <a:t>分析</a:t>
            </a:r>
            <a:endParaRPr lang="zh-CN" altLang="en-US" sz="1200" dirty="0">
              <a:effectLst/>
              <a:cs typeface="+mn-ea"/>
              <a:sym typeface="+mn-lt"/>
            </a:endParaRPr>
          </a:p>
        </p:txBody>
      </p:sp>
      <p:sp>
        <p:nvSpPr>
          <p:cNvPr id="35" name="文本框 34"/>
          <p:cNvSpPr txBox="1"/>
          <p:nvPr/>
        </p:nvSpPr>
        <p:spPr>
          <a:xfrm>
            <a:off x="5670622" y="3875002"/>
            <a:ext cx="4932000" cy="727710"/>
          </a:xfrm>
          <a:prstGeom prst="rect">
            <a:avLst/>
          </a:prstGeom>
          <a:noFill/>
        </p:spPr>
        <p:txBody>
          <a:bodyPr wrap="square" rtlCol="0" anchor="t">
            <a:spAutoFit/>
          </a:bodyPr>
          <a:lstStyle/>
          <a:p>
            <a:pPr algn="just">
              <a:lnSpc>
                <a:spcPct val="115000"/>
              </a:lnSpc>
              <a:spcBef>
                <a:spcPts val="180"/>
              </a:spcBef>
            </a:pPr>
            <a:r>
              <a:rPr lang="zh-CN" sz="1200">
                <a:effectLst/>
                <a:cs typeface="+mn-ea"/>
                <a:sym typeface="+mn-lt"/>
              </a:rPr>
              <a:t>同样适用于</a:t>
            </a:r>
            <a:r>
              <a:rPr lang="en-US" sz="1200">
                <a:effectLst/>
                <a:cs typeface="+mn-ea"/>
                <a:sym typeface="+mn-lt"/>
              </a:rPr>
              <a:t>RCTs</a:t>
            </a:r>
            <a:r>
              <a:rPr lang="zh-CN" sz="1200">
                <a:effectLst/>
                <a:cs typeface="+mn-ea"/>
                <a:sym typeface="+mn-lt"/>
              </a:rPr>
              <a:t>数量较少</a:t>
            </a:r>
            <a:r>
              <a:rPr lang="zh-CN" sz="1200" dirty="0">
                <a:effectLst/>
                <a:cs typeface="+mn-ea"/>
                <a:sym typeface="+mn-lt"/>
              </a:rPr>
              <a:t>或明显存在重要局限性（方法存在缺陷、人数较少、持续时间较短、参与试验的人群不同于建议的目标人群或结果存在某些不一致）的情况</a:t>
            </a:r>
            <a:endParaRPr lang="zh-CN" altLang="en-US" sz="1200" dirty="0">
              <a:effectLst/>
              <a:cs typeface="+mn-ea"/>
              <a:sym typeface="+mn-lt"/>
            </a:endParaRPr>
          </a:p>
        </p:txBody>
      </p:sp>
      <p:sp>
        <p:nvSpPr>
          <p:cNvPr id="36" name="文本框 35"/>
          <p:cNvSpPr txBox="1"/>
          <p:nvPr/>
        </p:nvSpPr>
        <p:spPr>
          <a:xfrm>
            <a:off x="5670622" y="5830802"/>
            <a:ext cx="4932000" cy="525913"/>
          </a:xfrm>
          <a:prstGeom prst="rect">
            <a:avLst/>
          </a:prstGeom>
          <a:noFill/>
        </p:spPr>
        <p:txBody>
          <a:bodyPr wrap="square" rtlCol="0" anchor="t">
            <a:spAutoFit/>
          </a:bodyPr>
          <a:lstStyle/>
          <a:p>
            <a:pPr algn="just">
              <a:lnSpc>
                <a:spcPct val="115000"/>
              </a:lnSpc>
              <a:spcBef>
                <a:spcPts val="180"/>
              </a:spcBef>
            </a:pPr>
            <a:r>
              <a:rPr lang="zh-CN" sz="1200" dirty="0">
                <a:effectLst/>
                <a:cs typeface="+mn-ea"/>
                <a:sym typeface="+mn-lt"/>
              </a:rPr>
              <a:t>所提供的指导被认为有价值，但针对该主题的临床文献不充分</a:t>
            </a:r>
            <a:endParaRPr lang="zh-CN" sz="1200" dirty="0">
              <a:effectLst/>
              <a:cs typeface="+mn-ea"/>
              <a:sym typeface="+mn-lt"/>
            </a:endParaRPr>
          </a:p>
          <a:p>
            <a:pPr algn="just">
              <a:lnSpc>
                <a:spcPct val="115000"/>
              </a:lnSpc>
              <a:spcBef>
                <a:spcPts val="180"/>
              </a:spcBef>
            </a:pPr>
            <a:r>
              <a:rPr lang="zh-CN" altLang="en-US" sz="1200" dirty="0">
                <a:effectLst/>
                <a:cs typeface="+mn-ea"/>
                <a:sym typeface="+mn-lt"/>
              </a:rPr>
              <a:t>专家组共识是基于临床经验或不符合上述标准的知识得出的</a:t>
            </a:r>
            <a:endParaRPr lang="zh-CN" altLang="en-US" sz="1200" dirty="0">
              <a:effectLst/>
              <a:cs typeface="+mn-ea"/>
              <a:sym typeface="+mn-lt"/>
            </a:endParaRPr>
          </a:p>
        </p:txBody>
      </p:sp>
      <p:sp>
        <p:nvSpPr>
          <p:cNvPr id="37" name="文本框 36"/>
          <p:cNvSpPr txBox="1"/>
          <p:nvPr/>
        </p:nvSpPr>
        <p:spPr>
          <a:xfrm>
            <a:off x="5670622" y="4940214"/>
            <a:ext cx="4932000" cy="287899"/>
          </a:xfrm>
          <a:prstGeom prst="rect">
            <a:avLst/>
          </a:prstGeom>
          <a:noFill/>
        </p:spPr>
        <p:txBody>
          <a:bodyPr wrap="square" rtlCol="0" anchor="t">
            <a:spAutoFit/>
          </a:bodyPr>
          <a:lstStyle/>
          <a:p>
            <a:pPr algn="just">
              <a:lnSpc>
                <a:spcPct val="115000"/>
              </a:lnSpc>
              <a:spcBef>
                <a:spcPts val="180"/>
              </a:spcBef>
            </a:pPr>
            <a:r>
              <a:rPr lang="zh-CN" sz="1200" dirty="0">
                <a:effectLst/>
                <a:cs typeface="+mn-ea"/>
                <a:sym typeface="+mn-lt"/>
              </a:rPr>
              <a:t>证据来自非对照或非随机试验的结局或来自观察性研究</a:t>
            </a:r>
            <a:endParaRPr lang="zh-CN" altLang="en-US" sz="1200" dirty="0">
              <a:effectLst/>
              <a:cs typeface="+mn-ea"/>
              <a:sym typeface="+mn-lt"/>
            </a:endParaRPr>
          </a:p>
        </p:txBody>
      </p:sp>
      <p:sp>
        <p:nvSpPr>
          <p:cNvPr id="38" name="文本框 37"/>
          <p:cNvSpPr txBox="1"/>
          <p:nvPr/>
        </p:nvSpPr>
        <p:spPr>
          <a:xfrm>
            <a:off x="1512271" y="1120372"/>
            <a:ext cx="1338580" cy="385747"/>
          </a:xfrm>
          <a:prstGeom prst="rect">
            <a:avLst/>
          </a:prstGeom>
          <a:noFill/>
        </p:spPr>
        <p:txBody>
          <a:bodyPr wrap="square" rtlCol="0" anchor="t">
            <a:spAutoFit/>
          </a:bodyPr>
          <a:lstStyle/>
          <a:p>
            <a:pPr algn="ctr">
              <a:lnSpc>
                <a:spcPct val="115000"/>
              </a:lnSpc>
              <a:spcBef>
                <a:spcPts val="180"/>
              </a:spcBef>
            </a:pPr>
            <a:r>
              <a:rPr lang="zh-CN" b="1">
                <a:solidFill>
                  <a:srgbClr val="18195A"/>
                </a:solidFill>
                <a:effectLst/>
                <a:cs typeface="+mn-ea"/>
                <a:sym typeface="+mn-lt"/>
              </a:rPr>
              <a:t>证据类别</a:t>
            </a:r>
            <a:endParaRPr lang="zh-CN" altLang="en-US" b="1">
              <a:solidFill>
                <a:srgbClr val="18195A"/>
              </a:solidFill>
              <a:effectLst/>
              <a:cs typeface="+mn-ea"/>
              <a:sym typeface="+mn-lt"/>
            </a:endParaRPr>
          </a:p>
        </p:txBody>
      </p:sp>
      <p:sp>
        <p:nvSpPr>
          <p:cNvPr id="39" name="文本框 38"/>
          <p:cNvSpPr txBox="1"/>
          <p:nvPr/>
        </p:nvSpPr>
        <p:spPr>
          <a:xfrm>
            <a:off x="3217246" y="1120372"/>
            <a:ext cx="1338580" cy="385747"/>
          </a:xfrm>
          <a:prstGeom prst="rect">
            <a:avLst/>
          </a:prstGeom>
          <a:noFill/>
        </p:spPr>
        <p:txBody>
          <a:bodyPr wrap="square" rtlCol="0" anchor="t">
            <a:spAutoFit/>
          </a:bodyPr>
          <a:lstStyle/>
          <a:p>
            <a:pPr algn="ctr">
              <a:lnSpc>
                <a:spcPct val="115000"/>
              </a:lnSpc>
              <a:spcBef>
                <a:spcPts val="180"/>
              </a:spcBef>
            </a:pPr>
            <a:r>
              <a:rPr lang="zh-CN" b="1" dirty="0">
                <a:solidFill>
                  <a:srgbClr val="18195A"/>
                </a:solidFill>
                <a:effectLst/>
                <a:cs typeface="+mn-ea"/>
                <a:sym typeface="+mn-lt"/>
              </a:rPr>
              <a:t>证据来源</a:t>
            </a:r>
            <a:endParaRPr lang="zh-CN" b="1" dirty="0">
              <a:solidFill>
                <a:srgbClr val="18195A"/>
              </a:solidFill>
              <a:effectLst/>
              <a:cs typeface="+mn-ea"/>
              <a:sym typeface="+mn-lt"/>
            </a:endParaRPr>
          </a:p>
        </p:txBody>
      </p:sp>
      <p:sp>
        <p:nvSpPr>
          <p:cNvPr id="40" name="文本框 39"/>
          <p:cNvSpPr txBox="1"/>
          <p:nvPr/>
        </p:nvSpPr>
        <p:spPr>
          <a:xfrm>
            <a:off x="5308529" y="1120372"/>
            <a:ext cx="1338580" cy="385747"/>
          </a:xfrm>
          <a:prstGeom prst="rect">
            <a:avLst/>
          </a:prstGeom>
          <a:noFill/>
        </p:spPr>
        <p:txBody>
          <a:bodyPr wrap="square" rtlCol="0" anchor="t">
            <a:spAutoFit/>
          </a:bodyPr>
          <a:lstStyle/>
          <a:p>
            <a:pPr algn="ctr">
              <a:lnSpc>
                <a:spcPct val="115000"/>
              </a:lnSpc>
              <a:spcBef>
                <a:spcPts val="180"/>
              </a:spcBef>
            </a:pPr>
            <a:r>
              <a:rPr lang="zh-CN" b="1" dirty="0">
                <a:solidFill>
                  <a:srgbClr val="18195A"/>
                </a:solidFill>
                <a:effectLst/>
                <a:cs typeface="+mn-ea"/>
                <a:sym typeface="+mn-lt"/>
              </a:rPr>
              <a:t>定义</a:t>
            </a:r>
            <a:endParaRPr lang="zh-CN" b="1" dirty="0">
              <a:solidFill>
                <a:srgbClr val="18195A"/>
              </a:solidFill>
              <a:effectLst/>
              <a:cs typeface="+mn-ea"/>
              <a:sym typeface="+mn-lt"/>
            </a:endParaRPr>
          </a:p>
        </p:txBody>
      </p:sp>
      <p:cxnSp>
        <p:nvCxnSpPr>
          <p:cNvPr id="41" name="直接连接符 40"/>
          <p:cNvCxnSpPr/>
          <p:nvPr/>
        </p:nvCxnSpPr>
        <p:spPr>
          <a:xfrm>
            <a:off x="3451561" y="3777847"/>
            <a:ext cx="7153275" cy="0"/>
          </a:xfrm>
          <a:prstGeom prst="line">
            <a:avLst/>
          </a:prstGeom>
          <a:ln w="28575" cmpd="sng">
            <a:solidFill>
              <a:srgbClr val="D2D1D6"/>
            </a:solidFill>
            <a:prstDash val="solid"/>
          </a:ln>
        </p:spPr>
        <p:style>
          <a:lnRef idx="1">
            <a:schemeClr val="accent1"/>
          </a:lnRef>
          <a:fillRef idx="0">
            <a:schemeClr val="accent1"/>
          </a:fillRef>
          <a:effectRef idx="0">
            <a:schemeClr val="accent1"/>
          </a:effectRef>
          <a:fontRef idx="minor">
            <a:schemeClr val="tx1"/>
          </a:fontRef>
        </p:style>
      </p:cxnSp>
      <p:cxnSp>
        <p:nvCxnSpPr>
          <p:cNvPr id="42" name="直接连接符 41"/>
          <p:cNvCxnSpPr/>
          <p:nvPr/>
        </p:nvCxnSpPr>
        <p:spPr>
          <a:xfrm>
            <a:off x="3451561" y="4774162"/>
            <a:ext cx="7153275" cy="0"/>
          </a:xfrm>
          <a:prstGeom prst="line">
            <a:avLst/>
          </a:prstGeom>
          <a:ln w="28575" cmpd="sng">
            <a:solidFill>
              <a:srgbClr val="D2D1D6"/>
            </a:solidFill>
            <a:prstDash val="solid"/>
          </a:ln>
        </p:spPr>
        <p:style>
          <a:lnRef idx="1">
            <a:schemeClr val="accent1"/>
          </a:lnRef>
          <a:fillRef idx="0">
            <a:schemeClr val="accent1"/>
          </a:fillRef>
          <a:effectRef idx="0">
            <a:schemeClr val="accent1"/>
          </a:effectRef>
          <a:fontRef idx="minor">
            <a:schemeClr val="tx1"/>
          </a:fontRef>
        </p:style>
      </p:cxnSp>
      <p:cxnSp>
        <p:nvCxnSpPr>
          <p:cNvPr id="43" name="直接连接符 42"/>
          <p:cNvCxnSpPr/>
          <p:nvPr/>
        </p:nvCxnSpPr>
        <p:spPr>
          <a:xfrm>
            <a:off x="3451561" y="5666972"/>
            <a:ext cx="7153275" cy="0"/>
          </a:xfrm>
          <a:prstGeom prst="line">
            <a:avLst/>
          </a:prstGeom>
          <a:ln w="28575" cmpd="sng">
            <a:solidFill>
              <a:srgbClr val="D2D1D6"/>
            </a:solidFill>
            <a:prstDash val="solid"/>
          </a:ln>
        </p:spPr>
        <p:style>
          <a:lnRef idx="1">
            <a:schemeClr val="accent1"/>
          </a:lnRef>
          <a:fillRef idx="0">
            <a:schemeClr val="accent1"/>
          </a:fillRef>
          <a:effectRef idx="0">
            <a:schemeClr val="accent1"/>
          </a:effectRef>
          <a:fontRef idx="minor">
            <a:schemeClr val="tx1"/>
          </a:fontRef>
        </p:style>
      </p:cxnSp>
      <p:cxnSp>
        <p:nvCxnSpPr>
          <p:cNvPr id="44" name="直接连接符 43"/>
          <p:cNvCxnSpPr/>
          <p:nvPr/>
        </p:nvCxnSpPr>
        <p:spPr>
          <a:xfrm>
            <a:off x="3451561" y="2153517"/>
            <a:ext cx="7153275" cy="0"/>
          </a:xfrm>
          <a:prstGeom prst="line">
            <a:avLst/>
          </a:prstGeom>
          <a:ln w="28575" cmpd="sng">
            <a:solidFill>
              <a:srgbClr val="D2D1D6"/>
            </a:solidFill>
            <a:prstDash val="solid"/>
          </a:ln>
        </p:spPr>
        <p:style>
          <a:lnRef idx="1">
            <a:schemeClr val="accent1"/>
          </a:lnRef>
          <a:fillRef idx="0">
            <a:schemeClr val="accent1"/>
          </a:fillRef>
          <a:effectRef idx="0">
            <a:schemeClr val="accent1"/>
          </a:effectRef>
          <a:fontRef idx="minor">
            <a:schemeClr val="tx1"/>
          </a:fontRef>
        </p:style>
      </p:cxnSp>
      <p:sp>
        <p:nvSpPr>
          <p:cNvPr id="7" name="文本框 6"/>
          <p:cNvSpPr txBox="1"/>
          <p:nvPr>
            <p:custDataLst>
              <p:tags r:id="rId1"/>
            </p:custDataLst>
          </p:nvPr>
        </p:nvSpPr>
        <p:spPr>
          <a:xfrm>
            <a:off x="11087100" y="433705"/>
            <a:ext cx="969010" cy="368300"/>
          </a:xfrm>
          <a:prstGeom prst="rect">
            <a:avLst/>
          </a:prstGeom>
          <a:noFill/>
        </p:spPr>
        <p:txBody>
          <a:bodyPr wrap="square" rtlCol="0">
            <a:spAutoFit/>
          </a:bodyPr>
          <a:lstStyle/>
          <a:p>
            <a:pPr algn="r"/>
            <a:r>
              <a:rPr lang="zh-CN" altLang="en-US" b="1">
                <a:solidFill>
                  <a:schemeClr val="bg1"/>
                </a:solidFill>
              </a:rPr>
              <a:t>表</a:t>
            </a:r>
            <a:r>
              <a:rPr lang="en-US" altLang="zh-CN" b="1">
                <a:solidFill>
                  <a:schemeClr val="bg1"/>
                </a:solidFill>
              </a:rPr>
              <a:t> A</a:t>
            </a:r>
            <a:endParaRPr lang="en-US" altLang="zh-CN" b="1">
              <a:solidFill>
                <a:schemeClr val="bg1"/>
              </a:solidFill>
            </a:endParaRPr>
          </a:p>
        </p:txBody>
      </p:sp>
      <p:sp>
        <p:nvSpPr>
          <p:cNvPr id="10" name="Footer Placeholder 1"/>
          <p:cNvSpPr>
            <a:spLocks noGrp="1"/>
          </p:cNvSpPr>
          <p:nvPr/>
        </p:nvSpPr>
        <p:spPr>
          <a:xfrm>
            <a:off x="3024841" y="6540702"/>
            <a:ext cx="6137187"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dirty="0">
                <a:sym typeface="+mn-ea"/>
              </a:rPr>
              <a:t>© 2024, 2025 Global Initiative for Chronic Obstructive Lung Disease</a:t>
            </a:r>
            <a:endParaRPr lang="en-AU" sz="1000" dirty="0"/>
          </a:p>
        </p:txBody>
      </p:sp>
      <p:pic>
        <p:nvPicPr>
          <p:cNvPr id="17" name="Picture 7" descr="Table A: Description of Levels of Evidence&#10;Evidence category A - RCTs and/or a rich body of high quality of evidence without any significant limitation or bias.&#10;Evidence category B - RCTs with important limitations and/or a limited body of evidence&#10;Evidence category C - Non-randomized trials or observational studies.&#10;Evidence category D - Panel consensus judgment"/>
          <p:cNvPicPr>
            <a:picLocks noChangeAspect="1"/>
          </p:cNvPicPr>
          <p:nvPr/>
        </p:nvPicPr>
        <p:blipFill rotWithShape="1">
          <a:blip r:embed="rId2"/>
          <a:srcRect/>
          <a:stretch>
            <a:fillRect/>
          </a:stretch>
        </p:blipFill>
        <p:spPr bwMode="auto">
          <a:xfrm>
            <a:off x="12191975" y="0"/>
            <a:ext cx="6969003" cy="6657129"/>
          </a:xfrm>
          <a:prstGeom prst="rect">
            <a:avLst/>
          </a:prstGeom>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占位符 5"/>
          <p:cNvSpPr>
            <a:spLocks noGrp="1"/>
          </p:cNvSpPr>
          <p:nvPr>
            <p:ph type="body" sz="quarter" idx="10"/>
          </p:nvPr>
        </p:nvSpPr>
        <p:spPr/>
        <p:txBody>
          <a:bodyPr>
            <a:normAutofit fontScale="97500" lnSpcReduction="10000"/>
          </a:bodyPr>
          <a:lstStyle/>
          <a:p>
            <a:r>
              <a:rPr lang="zh-CN" altLang="en-US" dirty="0">
                <a:latin typeface="+mn-lt"/>
                <a:ea typeface="+mn-ea"/>
                <a:cs typeface="+mn-ea"/>
                <a:sym typeface="+mn-lt"/>
              </a:rPr>
              <a:t>非药物治疗的随访</a:t>
            </a:r>
            <a:r>
              <a:rPr lang="zh-CN" altLang="en-US" dirty="0">
                <a:latin typeface="+mn-lt"/>
                <a:ea typeface="+mn-ea"/>
                <a:cs typeface="+mn-ea"/>
                <a:sym typeface="+mn-lt"/>
              </a:rPr>
              <a:t>管理</a:t>
            </a:r>
            <a:endParaRPr lang="zh-CN" altLang="en-US" dirty="0">
              <a:latin typeface="+mn-lt"/>
              <a:ea typeface="+mn-ea"/>
              <a:cs typeface="+mn-ea"/>
              <a:sym typeface="+mn-lt"/>
            </a:endParaRPr>
          </a:p>
        </p:txBody>
      </p:sp>
      <p:grpSp>
        <p:nvGrpSpPr>
          <p:cNvPr id="4" name="组合 3"/>
          <p:cNvGrpSpPr/>
          <p:nvPr/>
        </p:nvGrpSpPr>
        <p:grpSpPr>
          <a:xfrm>
            <a:off x="1918826" y="1379195"/>
            <a:ext cx="8386205" cy="4099709"/>
            <a:chOff x="2079460" y="1245308"/>
            <a:chExt cx="8386205" cy="4099709"/>
          </a:xfrm>
        </p:grpSpPr>
        <p:grpSp>
          <p:nvGrpSpPr>
            <p:cNvPr id="13" name="组合 12"/>
            <p:cNvGrpSpPr/>
            <p:nvPr/>
          </p:nvGrpSpPr>
          <p:grpSpPr>
            <a:xfrm>
              <a:off x="2169390" y="3480022"/>
              <a:ext cx="8296275" cy="1864995"/>
              <a:chOff x="3030557" y="3538829"/>
              <a:chExt cx="6162502" cy="1749341"/>
            </a:xfrm>
          </p:grpSpPr>
          <p:pic>
            <p:nvPicPr>
              <p:cNvPr id="5" name="Picture 4"/>
              <p:cNvPicPr>
                <a:picLocks noChangeAspect="1"/>
              </p:cNvPicPr>
              <p:nvPr/>
            </p:nvPicPr>
            <p:blipFill rotWithShape="1">
              <a:blip r:embed="rId1"/>
              <a:srcRect/>
              <a:stretch>
                <a:fillRect/>
              </a:stretch>
            </p:blipFill>
            <p:spPr bwMode="auto">
              <a:xfrm>
                <a:off x="3030557" y="3538829"/>
                <a:ext cx="6162502" cy="1749341"/>
              </a:xfrm>
              <a:prstGeom prst="rect">
                <a:avLst/>
              </a:prstGeom>
              <a:ln>
                <a:noFill/>
              </a:ln>
            </p:spPr>
          </p:pic>
          <p:sp>
            <p:nvSpPr>
              <p:cNvPr id="7" name="文本框 6"/>
              <p:cNvSpPr txBox="1"/>
              <p:nvPr/>
            </p:nvSpPr>
            <p:spPr>
              <a:xfrm>
                <a:off x="3134327" y="3942065"/>
                <a:ext cx="2885268" cy="1124534"/>
              </a:xfrm>
              <a:prstGeom prst="rect">
                <a:avLst/>
              </a:prstGeom>
              <a:solidFill>
                <a:srgbClr val="D2D1D6"/>
              </a:solidFill>
            </p:spPr>
            <p:txBody>
              <a:bodyPr wrap="square" rtlCol="0" anchor="ctr">
                <a:spAutoFit/>
              </a:bodyPr>
              <a:lstStyle/>
              <a:p>
                <a:pPr marL="171450" indent="-171450">
                  <a:lnSpc>
                    <a:spcPct val="150000"/>
                  </a:lnSpc>
                  <a:buSzPct val="120000"/>
                  <a:buFont typeface="Arial" panose="020B0604020202020204" pitchFamily="34" charset="0"/>
                  <a:buChar char="•"/>
                </a:pPr>
                <a:r>
                  <a:rPr lang="zh-CN" altLang="en-US" sz="1200" dirty="0">
                    <a:cs typeface="+mn-ea"/>
                    <a:sym typeface="+mn-lt"/>
                  </a:rPr>
                  <a:t>自我管理教育（书面行动计划）结合如下方面的综合自我管理：</a:t>
                </a:r>
                <a:endParaRPr lang="en-US" altLang="zh-CN" sz="1200" dirty="0">
                  <a:cs typeface="+mn-ea"/>
                  <a:sym typeface="+mn-lt"/>
                </a:endParaRPr>
              </a:p>
              <a:p>
                <a:pPr>
                  <a:lnSpc>
                    <a:spcPct val="150000"/>
                  </a:lnSpc>
                  <a:buSzPct val="120000"/>
                </a:pPr>
                <a:r>
                  <a:rPr lang="zh-CN" altLang="en-US" sz="1200" dirty="0">
                    <a:cs typeface="+mn-ea"/>
                    <a:sym typeface="+mn-lt"/>
                  </a:rPr>
                  <a:t>    </a:t>
                </a:r>
                <a:r>
                  <a:rPr lang="en-US" altLang="zh-CN" sz="1200" dirty="0">
                    <a:cs typeface="+mn-ea"/>
                    <a:sym typeface="+mn-lt"/>
                  </a:rPr>
                  <a:t>• </a:t>
                </a:r>
                <a:r>
                  <a:rPr lang="zh-CN" altLang="en-US" sz="1200" dirty="0">
                    <a:cs typeface="+mn-ea"/>
                    <a:sym typeface="+mn-lt"/>
                  </a:rPr>
                  <a:t>呼吸困难、体力保存技术以及压力管理策略</a:t>
                </a:r>
                <a:endParaRPr lang="en-US" altLang="zh-CN" sz="1200" dirty="0">
                  <a:cs typeface="+mn-ea"/>
                  <a:sym typeface="+mn-lt"/>
                </a:endParaRPr>
              </a:p>
              <a:p>
                <a:pPr marL="171450" indent="-171450">
                  <a:lnSpc>
                    <a:spcPct val="150000"/>
                  </a:lnSpc>
                  <a:buSzPct val="120000"/>
                  <a:buFont typeface="Arial" panose="020B0604020202020204" pitchFamily="34" charset="0"/>
                  <a:buChar char="•"/>
                </a:pPr>
                <a:r>
                  <a:rPr lang="zh-CN" altLang="en-US" sz="1200" dirty="0">
                    <a:solidFill>
                      <a:schemeClr val="tx1"/>
                    </a:solidFill>
                    <a:cs typeface="+mn-ea"/>
                    <a:sym typeface="+mn-lt"/>
                  </a:rPr>
                  <a:t>呼吸康复（</a:t>
                </a:r>
                <a:r>
                  <a:rPr lang="en-US" altLang="zh-CN" sz="1200" dirty="0">
                    <a:solidFill>
                      <a:schemeClr val="tx1"/>
                    </a:solidFill>
                    <a:cs typeface="+mn-ea"/>
                    <a:sym typeface="+mn-lt"/>
                  </a:rPr>
                  <a:t>PR</a:t>
                </a:r>
                <a:r>
                  <a:rPr lang="zh-CN" altLang="en-US" sz="1200" dirty="0">
                    <a:solidFill>
                      <a:schemeClr val="tx1"/>
                    </a:solidFill>
                    <a:cs typeface="+mn-ea"/>
                    <a:sym typeface="+mn-lt"/>
                  </a:rPr>
                  <a:t>）计划和</a:t>
                </a:r>
                <a:r>
                  <a:rPr lang="en-US" altLang="zh-CN" sz="1200" dirty="0">
                    <a:solidFill>
                      <a:schemeClr val="tx1"/>
                    </a:solidFill>
                    <a:cs typeface="+mn-ea"/>
                    <a:sym typeface="+mn-lt"/>
                  </a:rPr>
                  <a:t>/或</a:t>
                </a:r>
                <a:r>
                  <a:rPr lang="zh-CN" altLang="en-US" sz="1200" dirty="0">
                    <a:solidFill>
                      <a:schemeClr val="tx1"/>
                    </a:solidFill>
                    <a:cs typeface="+mn-ea"/>
                    <a:sym typeface="+mn-lt"/>
                  </a:rPr>
                  <a:t>呼吸康复后的锻炼计划</a:t>
                </a:r>
                <a:endParaRPr lang="zh-CN" altLang="en-US" sz="1200" dirty="0">
                  <a:solidFill>
                    <a:schemeClr val="tx1"/>
                  </a:solidFill>
                  <a:cs typeface="+mn-ea"/>
                  <a:sym typeface="+mn-lt"/>
                </a:endParaRPr>
              </a:p>
            </p:txBody>
          </p:sp>
          <p:sp>
            <p:nvSpPr>
              <p:cNvPr id="8" name="文本框 7"/>
              <p:cNvSpPr txBox="1"/>
              <p:nvPr/>
            </p:nvSpPr>
            <p:spPr>
              <a:xfrm>
                <a:off x="4002107" y="3636301"/>
                <a:ext cx="1046143" cy="296750"/>
              </a:xfrm>
              <a:prstGeom prst="rect">
                <a:avLst/>
              </a:prstGeom>
              <a:solidFill>
                <a:srgbClr val="D2D1D6"/>
              </a:solidFill>
            </p:spPr>
            <p:txBody>
              <a:bodyPr wrap="square" rtlCol="0" anchor="t">
                <a:spAutoFit/>
              </a:bodyPr>
              <a:lstStyle/>
              <a:p>
                <a:pPr algn="ctr">
                  <a:lnSpc>
                    <a:spcPct val="150000"/>
                  </a:lnSpc>
                  <a:buSzPct val="120000"/>
                </a:pPr>
                <a:r>
                  <a:rPr lang="zh-CN" altLang="en-US" sz="1100" b="1">
                    <a:cs typeface="+mn-ea"/>
                    <a:sym typeface="+mn-lt"/>
                  </a:rPr>
                  <a:t>呼吸困难</a:t>
                </a:r>
                <a:endParaRPr lang="zh-CN" altLang="en-US" sz="1100" b="1">
                  <a:cs typeface="+mn-ea"/>
                  <a:sym typeface="+mn-lt"/>
                </a:endParaRPr>
              </a:p>
            </p:txBody>
          </p:sp>
          <p:sp>
            <p:nvSpPr>
              <p:cNvPr id="9" name="文本框 8"/>
              <p:cNvSpPr txBox="1"/>
              <p:nvPr/>
            </p:nvSpPr>
            <p:spPr>
              <a:xfrm>
                <a:off x="7048500" y="3636301"/>
                <a:ext cx="1141395" cy="296750"/>
              </a:xfrm>
              <a:prstGeom prst="rect">
                <a:avLst/>
              </a:prstGeom>
              <a:solidFill>
                <a:srgbClr val="FCF1E1"/>
              </a:solidFill>
            </p:spPr>
            <p:txBody>
              <a:bodyPr wrap="square" rtlCol="0" anchor="t">
                <a:spAutoFit/>
              </a:bodyPr>
              <a:lstStyle/>
              <a:p>
                <a:pPr algn="ctr">
                  <a:lnSpc>
                    <a:spcPct val="150000"/>
                  </a:lnSpc>
                  <a:buSzPct val="120000"/>
                </a:pPr>
                <a:r>
                  <a:rPr lang="zh-CN" altLang="en-US" sz="1100" b="1">
                    <a:cs typeface="+mn-ea"/>
                    <a:sym typeface="+mn-lt"/>
                  </a:rPr>
                  <a:t>急性加重</a:t>
                </a:r>
                <a:endParaRPr lang="zh-CN" altLang="en-US" sz="1100" b="1">
                  <a:cs typeface="+mn-ea"/>
                  <a:sym typeface="+mn-lt"/>
                </a:endParaRPr>
              </a:p>
            </p:txBody>
          </p:sp>
          <p:sp>
            <p:nvSpPr>
              <p:cNvPr id="10" name="文本框 9"/>
              <p:cNvSpPr txBox="1"/>
              <p:nvPr/>
            </p:nvSpPr>
            <p:spPr>
              <a:xfrm>
                <a:off x="6143175" y="3975420"/>
                <a:ext cx="2880551" cy="1104878"/>
              </a:xfrm>
              <a:prstGeom prst="rect">
                <a:avLst/>
              </a:prstGeom>
              <a:solidFill>
                <a:srgbClr val="FCF1E1"/>
              </a:solidFill>
            </p:spPr>
            <p:txBody>
              <a:bodyPr wrap="square" rtlCol="0" anchor="ctr">
                <a:noAutofit/>
              </a:bodyPr>
              <a:lstStyle/>
              <a:p>
                <a:pPr marL="171450" indent="-171450">
                  <a:lnSpc>
                    <a:spcPct val="150000"/>
                  </a:lnSpc>
                  <a:buSzPct val="120000"/>
                  <a:buFont typeface="Arial" panose="020B0604020202020204" pitchFamily="34" charset="0"/>
                  <a:buChar char="•"/>
                </a:pPr>
                <a:r>
                  <a:rPr lang="zh-CN" altLang="en-US" sz="1200" dirty="0">
                    <a:cs typeface="+mn-ea"/>
                    <a:sym typeface="+mn-lt"/>
                  </a:rPr>
                  <a:t>相关的个性化自我管理教育（书面行动计划）：</a:t>
                </a:r>
                <a:endParaRPr lang="en-US" altLang="zh-CN" sz="1200" dirty="0">
                  <a:cs typeface="+mn-ea"/>
                  <a:sym typeface="+mn-lt"/>
                </a:endParaRPr>
              </a:p>
              <a:p>
                <a:pPr>
                  <a:lnSpc>
                    <a:spcPct val="150000"/>
                  </a:lnSpc>
                  <a:buSzPct val="120000"/>
                </a:pPr>
                <a:r>
                  <a:rPr lang="en-US" altLang="zh-CN" sz="1200" dirty="0">
                    <a:cs typeface="+mn-ea"/>
                    <a:sym typeface="+mn-lt"/>
                  </a:rPr>
                  <a:t>    • </a:t>
                </a:r>
                <a:r>
                  <a:rPr lang="zh-CN" altLang="zh-CN" sz="1200" u="none" strike="noStrike" spc="0" dirty="0">
                    <a:effectLst/>
                    <a:cs typeface="+mn-ea"/>
                    <a:sym typeface="+mn-lt"/>
                  </a:rPr>
                  <a:t>避免加重因素</a:t>
                </a:r>
                <a:endParaRPr lang="zh-CN" altLang="zh-CN" sz="1200" u="none" strike="noStrike" spc="0" dirty="0">
                  <a:effectLst/>
                  <a:cs typeface="+mn-ea"/>
                  <a:sym typeface="+mn-lt"/>
                </a:endParaRPr>
              </a:p>
              <a:p>
                <a:pPr lvl="0" algn="just">
                  <a:lnSpc>
                    <a:spcPct val="115000"/>
                  </a:lnSpc>
                  <a:spcBef>
                    <a:spcPts val="180"/>
                  </a:spcBef>
                  <a:spcAft>
                    <a:spcPts val="0"/>
                  </a:spcAft>
                  <a:buClr>
                    <a:srgbClr val="9F3242"/>
                  </a:buClr>
                  <a:buSzPts val="1000"/>
                </a:pPr>
                <a:r>
                  <a:rPr lang="en-US" altLang="zh-CN" sz="1200" dirty="0">
                    <a:cs typeface="+mn-ea"/>
                    <a:sym typeface="+mn-lt"/>
                  </a:rPr>
                  <a:t>    • </a:t>
                </a:r>
                <a:r>
                  <a:rPr lang="zh-CN" altLang="zh-CN" sz="1200" u="none" strike="noStrike" spc="0" dirty="0">
                    <a:effectLst/>
                    <a:cs typeface="+mn-ea"/>
                    <a:sym typeface="+mn-lt"/>
                  </a:rPr>
                  <a:t>如何监测</a:t>
                </a:r>
                <a:r>
                  <a:rPr lang="en-US" altLang="zh-CN" sz="1200" u="none" strike="noStrike" spc="0" dirty="0">
                    <a:effectLst/>
                    <a:cs typeface="+mn-ea"/>
                    <a:sym typeface="+mn-lt"/>
                  </a:rPr>
                  <a:t>/</a:t>
                </a:r>
                <a:r>
                  <a:rPr lang="zh-CN" altLang="zh-CN" sz="1200" u="none" strike="noStrike" spc="0" dirty="0">
                    <a:effectLst/>
                    <a:cs typeface="+mn-ea"/>
                    <a:sym typeface="+mn-lt"/>
                  </a:rPr>
                  <a:t>管理症状恶化</a:t>
                </a:r>
                <a:endParaRPr lang="zh-CN" altLang="zh-CN" sz="1200" u="none" strike="noStrike" spc="0" dirty="0">
                  <a:effectLst/>
                  <a:cs typeface="+mn-ea"/>
                  <a:sym typeface="+mn-lt"/>
                </a:endParaRPr>
              </a:p>
              <a:p>
                <a:pPr lvl="0" algn="just">
                  <a:lnSpc>
                    <a:spcPct val="115000"/>
                  </a:lnSpc>
                  <a:spcBef>
                    <a:spcPts val="180"/>
                  </a:spcBef>
                  <a:spcAft>
                    <a:spcPts val="0"/>
                  </a:spcAft>
                  <a:buClr>
                    <a:srgbClr val="9F3242"/>
                  </a:buClr>
                  <a:buSzPts val="1000"/>
                </a:pPr>
                <a:r>
                  <a:rPr lang="en-US" altLang="zh-CN" sz="1200" dirty="0">
                    <a:cs typeface="+mn-ea"/>
                    <a:sym typeface="+mn-lt"/>
                  </a:rPr>
                  <a:t>    • </a:t>
                </a:r>
                <a:r>
                  <a:rPr lang="zh-CN" altLang="zh-CN" sz="1200" u="none" strike="noStrike" spc="0" dirty="0">
                    <a:effectLst/>
                    <a:cs typeface="+mn-ea"/>
                    <a:sym typeface="+mn-lt"/>
                  </a:rPr>
                  <a:t>发生急性加重时的联系人信息</a:t>
                </a:r>
                <a:endParaRPr lang="zh-CN" altLang="zh-CN" sz="1200" u="none" strike="noStrike" spc="0" dirty="0">
                  <a:effectLst/>
                  <a:cs typeface="+mn-ea"/>
                  <a:sym typeface="+mn-lt"/>
                </a:endParaRPr>
              </a:p>
              <a:p>
                <a:pPr marL="171450" lvl="0" indent="-171450" algn="l">
                  <a:lnSpc>
                    <a:spcPct val="150000"/>
                  </a:lnSpc>
                  <a:spcBef>
                    <a:spcPts val="180"/>
                  </a:spcBef>
                  <a:buClrTx/>
                  <a:buSzPct val="120000"/>
                  <a:buFont typeface="Arial" panose="020B0604020202020204" pitchFamily="34" charset="0"/>
                  <a:buChar char="•"/>
                </a:pPr>
                <a:r>
                  <a:rPr lang="zh-CN" altLang="en-US" sz="1200" dirty="0">
                    <a:solidFill>
                      <a:schemeClr val="tx1"/>
                    </a:solidFill>
                    <a:cs typeface="+mn-ea"/>
                    <a:sym typeface="+mn-lt"/>
                  </a:rPr>
                  <a:t>呼吸康复 (PR) 计划和/或呼吸康复后的锻炼计划</a:t>
                </a:r>
                <a:endParaRPr lang="zh-CN" altLang="en-US" sz="1200" u="none" strike="noStrike" spc="0" dirty="0">
                  <a:solidFill>
                    <a:schemeClr val="tx1"/>
                  </a:solidFill>
                  <a:effectLst/>
                  <a:cs typeface="+mn-ea"/>
                  <a:sym typeface="+mn-lt"/>
                </a:endParaRPr>
              </a:p>
            </p:txBody>
          </p:sp>
        </p:grpSp>
        <p:sp>
          <p:nvSpPr>
            <p:cNvPr id="15" name="文本框 14"/>
            <p:cNvSpPr txBox="1"/>
            <p:nvPr/>
          </p:nvSpPr>
          <p:spPr>
            <a:xfrm>
              <a:off x="2079460" y="1245308"/>
              <a:ext cx="8386011" cy="2232660"/>
            </a:xfrm>
            <a:prstGeom prst="rect">
              <a:avLst/>
            </a:prstGeom>
            <a:solidFill>
              <a:schemeClr val="bg1"/>
            </a:solidFill>
          </p:spPr>
          <p:txBody>
            <a:bodyPr wrap="square">
              <a:spAutoFit/>
            </a:bodyPr>
            <a:lstStyle/>
            <a:p>
              <a:pPr algn="just">
                <a:lnSpc>
                  <a:spcPct val="115000"/>
                </a:lnSpc>
                <a:spcBef>
                  <a:spcPts val="180"/>
                </a:spcBef>
                <a:buClr>
                  <a:srgbClr val="4C4C4C"/>
                </a:buClr>
                <a:buSzPts val="1000"/>
              </a:pPr>
              <a:r>
                <a:rPr lang="en-US" altLang="zh-CN" sz="1400" b="1" dirty="0">
                  <a:effectLst/>
                  <a:cs typeface="+mn-ea"/>
                  <a:sym typeface="+mn-lt"/>
                </a:rPr>
                <a:t>1. </a:t>
              </a:r>
              <a:r>
                <a:rPr lang="zh-CN" altLang="zh-CN" sz="1400" b="1" dirty="0">
                  <a:effectLst/>
                  <a:cs typeface="+mn-ea"/>
                  <a:sym typeface="+mn-lt"/>
                </a:rPr>
                <a:t>如果对初始治疗反应良好，则维持该治疗并提供：</a:t>
              </a:r>
              <a:endParaRPr lang="en-US" altLang="zh-CN" sz="1400" b="1" u="none" strike="noStrike" spc="0" dirty="0">
                <a:solidFill>
                  <a:srgbClr val="E8A900"/>
                </a:solidFill>
                <a:effectLst/>
                <a:cs typeface="+mn-ea"/>
                <a:sym typeface="+mn-lt"/>
              </a:endParaRPr>
            </a:p>
            <a:p>
              <a:pPr lvl="0" algn="just">
                <a:lnSpc>
                  <a:spcPct val="115000"/>
                </a:lnSpc>
                <a:spcBef>
                  <a:spcPts val="180"/>
                </a:spcBef>
                <a:spcAft>
                  <a:spcPts val="0"/>
                </a:spcAft>
                <a:buClr>
                  <a:srgbClr val="4C4C4C"/>
                </a:buClr>
                <a:buSzPts val="1000"/>
              </a:pPr>
              <a:r>
                <a:rPr lang="en-US" altLang="zh-CN" sz="1400" u="none" strike="noStrike" spc="0" dirty="0">
                  <a:solidFill>
                    <a:srgbClr val="E8A900"/>
                  </a:solidFill>
                  <a:effectLst/>
                  <a:cs typeface="+mn-ea"/>
                  <a:sym typeface="+mn-lt"/>
                </a:rPr>
                <a:t>• </a:t>
              </a:r>
              <a:r>
                <a:rPr lang="zh-CN" altLang="zh-CN" sz="1400" u="none" strike="noStrike" spc="0" dirty="0">
                  <a:effectLst/>
                  <a:cs typeface="+mn-ea"/>
                  <a:sym typeface="+mn-lt"/>
                </a:rPr>
                <a:t>每年流感疫苗接种和指南推荐的其他疫苗接种</a:t>
              </a:r>
              <a:endParaRPr lang="zh-CN" altLang="zh-CN" sz="1400" u="none" strike="noStrike" spc="0" dirty="0">
                <a:effectLst/>
                <a:cs typeface="+mn-ea"/>
                <a:sym typeface="+mn-lt"/>
              </a:endParaRPr>
            </a:p>
            <a:p>
              <a:pPr lvl="0" algn="just">
                <a:lnSpc>
                  <a:spcPct val="115000"/>
                </a:lnSpc>
                <a:spcBef>
                  <a:spcPts val="180"/>
                </a:spcBef>
                <a:spcAft>
                  <a:spcPts val="0"/>
                </a:spcAft>
                <a:buClr>
                  <a:srgbClr val="4C4C4C"/>
                </a:buClr>
                <a:buSzPts val="1000"/>
              </a:pPr>
              <a:r>
                <a:rPr lang="en-US" altLang="zh-CN" sz="1400" u="none" strike="noStrike" spc="0" dirty="0">
                  <a:solidFill>
                    <a:srgbClr val="E8A900"/>
                  </a:solidFill>
                  <a:effectLst/>
                  <a:cs typeface="+mn-ea"/>
                  <a:sym typeface="+mn-lt"/>
                </a:rPr>
                <a:t>• </a:t>
              </a:r>
              <a:r>
                <a:rPr lang="zh-CN" altLang="zh-CN" sz="1400" u="none" strike="noStrike" spc="0" dirty="0">
                  <a:effectLst/>
                  <a:cs typeface="+mn-ea"/>
                  <a:sym typeface="+mn-lt"/>
                </a:rPr>
                <a:t>自我管理教育</a:t>
              </a:r>
              <a:endParaRPr lang="en-US" altLang="zh-CN" sz="1400" u="none" strike="noStrike" spc="0" dirty="0">
                <a:effectLst/>
                <a:cs typeface="+mn-ea"/>
                <a:sym typeface="+mn-lt"/>
              </a:endParaRPr>
            </a:p>
            <a:p>
              <a:pPr lvl="0" algn="just">
                <a:lnSpc>
                  <a:spcPct val="115000"/>
                </a:lnSpc>
                <a:spcBef>
                  <a:spcPts val="180"/>
                </a:spcBef>
                <a:spcAft>
                  <a:spcPts val="0"/>
                </a:spcAft>
                <a:buClr>
                  <a:srgbClr val="4C4C4C"/>
                </a:buClr>
                <a:buSzPts val="1000"/>
              </a:pPr>
              <a:r>
                <a:rPr lang="en-US" altLang="zh-CN" sz="1400" u="none" strike="noStrike" spc="0" dirty="0">
                  <a:solidFill>
                    <a:srgbClr val="E8A900"/>
                  </a:solidFill>
                  <a:effectLst/>
                  <a:cs typeface="+mn-ea"/>
                  <a:sym typeface="+mn-lt"/>
                </a:rPr>
                <a:t>• </a:t>
              </a:r>
              <a:r>
                <a:rPr lang="zh-CN" altLang="zh-CN" sz="1400" u="none" strike="noStrike" spc="0" dirty="0">
                  <a:effectLst/>
                  <a:cs typeface="+mn-ea"/>
                  <a:sym typeface="+mn-lt"/>
                </a:rPr>
                <a:t>行为风险因素评估，例如戒烟（如适用）和环境暴露</a:t>
              </a:r>
              <a:endParaRPr lang="en-US" altLang="zh-CN" sz="1400" u="none" strike="noStrike" spc="0" dirty="0">
                <a:effectLst/>
                <a:cs typeface="+mn-ea"/>
                <a:sym typeface="+mn-lt"/>
              </a:endParaRPr>
            </a:p>
            <a:p>
              <a:pPr lvl="0" algn="just">
                <a:lnSpc>
                  <a:spcPct val="115000"/>
                </a:lnSpc>
                <a:spcBef>
                  <a:spcPts val="180"/>
                </a:spcBef>
                <a:spcAft>
                  <a:spcPts val="0"/>
                </a:spcAft>
                <a:buClr>
                  <a:srgbClr val="4C4C4C"/>
                </a:buClr>
                <a:buSzPts val="1000"/>
              </a:pPr>
              <a:r>
                <a:rPr lang="zh-CN" altLang="en-US" sz="1400" b="1" dirty="0">
                  <a:cs typeface="+mn-ea"/>
                  <a:sym typeface="+mn-lt"/>
                </a:rPr>
                <a:t>确保</a:t>
              </a:r>
              <a:endParaRPr lang="zh-CN" altLang="zh-CN" sz="1400" b="1" u="none" strike="noStrike" spc="0" dirty="0">
                <a:effectLst/>
                <a:cs typeface="+mn-ea"/>
                <a:sym typeface="+mn-lt"/>
              </a:endParaRPr>
            </a:p>
            <a:p>
              <a:pPr lvl="0" algn="just">
                <a:lnSpc>
                  <a:spcPct val="115000"/>
                </a:lnSpc>
                <a:spcBef>
                  <a:spcPts val="180"/>
                </a:spcBef>
                <a:spcAft>
                  <a:spcPts val="0"/>
                </a:spcAft>
                <a:buClr>
                  <a:srgbClr val="4C4C4C"/>
                </a:buClr>
                <a:buSzPts val="1000"/>
              </a:pPr>
              <a:r>
                <a:rPr lang="en-US" altLang="zh-CN" sz="1400" u="none" strike="noStrike" spc="0" dirty="0">
                  <a:solidFill>
                    <a:srgbClr val="E8A900"/>
                  </a:solidFill>
                  <a:effectLst/>
                  <a:cs typeface="+mn-ea"/>
                  <a:sym typeface="+mn-lt"/>
                </a:rPr>
                <a:t>• </a:t>
              </a:r>
              <a:r>
                <a:rPr lang="zh-CN" altLang="en-US" sz="1400" dirty="0">
                  <a:solidFill>
                    <a:schemeClr val="tx1"/>
                  </a:solidFill>
                  <a:effectLst/>
                  <a:cs typeface="+mn-ea"/>
                  <a:sym typeface="+mn-lt"/>
                </a:rPr>
                <a:t>坚持</a:t>
              </a:r>
              <a:r>
                <a:rPr lang="zh-CN" altLang="zh-CN" sz="1400" dirty="0">
                  <a:solidFill>
                    <a:schemeClr val="tx1"/>
                  </a:solidFill>
                  <a:effectLst/>
                  <a:cs typeface="+mn-ea"/>
                  <a:sym typeface="+mn-lt"/>
                </a:rPr>
                <a:t>运动计划和体育活动</a:t>
              </a:r>
              <a:endParaRPr lang="zh-CN" altLang="zh-CN" sz="1400" u="none" strike="noStrike" spc="0" dirty="0">
                <a:effectLst/>
                <a:cs typeface="+mn-ea"/>
                <a:sym typeface="+mn-lt"/>
              </a:endParaRPr>
            </a:p>
            <a:p>
              <a:pPr lvl="0" algn="just">
                <a:lnSpc>
                  <a:spcPct val="115000"/>
                </a:lnSpc>
                <a:spcBef>
                  <a:spcPts val="180"/>
                </a:spcBef>
                <a:spcAft>
                  <a:spcPts val="0"/>
                </a:spcAft>
                <a:buClr>
                  <a:srgbClr val="4C4C4C"/>
                </a:buClr>
                <a:buSzPts val="1000"/>
              </a:pPr>
              <a:r>
                <a:rPr lang="en-US" altLang="zh-CN" sz="1400" u="none" strike="noStrike" spc="0" dirty="0">
                  <a:solidFill>
                    <a:srgbClr val="E8A900"/>
                  </a:solidFill>
                  <a:effectLst/>
                  <a:cs typeface="+mn-ea"/>
                  <a:sym typeface="+mn-lt"/>
                </a:rPr>
                <a:t>• </a:t>
              </a:r>
              <a:r>
                <a:rPr lang="zh-CN" altLang="zh-CN" sz="1400" u="none" strike="noStrike" spc="0" dirty="0">
                  <a:effectLst/>
                  <a:cs typeface="+mn-ea"/>
                  <a:sym typeface="+mn-lt"/>
                </a:rPr>
                <a:t>充足的睡眠和健康的饮食</a:t>
              </a:r>
              <a:endParaRPr lang="zh-CN" altLang="zh-CN" sz="1400" u="none" strike="noStrike" spc="0" dirty="0">
                <a:effectLst/>
                <a:cs typeface="+mn-ea"/>
                <a:sym typeface="+mn-lt"/>
              </a:endParaRPr>
            </a:p>
            <a:p>
              <a:pPr marL="0" lvl="0" indent="0" algn="just">
                <a:lnSpc>
                  <a:spcPct val="115000"/>
                </a:lnSpc>
                <a:spcBef>
                  <a:spcPts val="180"/>
                </a:spcBef>
                <a:spcAft>
                  <a:spcPts val="0"/>
                </a:spcAft>
                <a:buFont typeface="+mj-lt"/>
                <a:buNone/>
              </a:pPr>
              <a:r>
                <a:rPr lang="en-US" altLang="zh-CN" sz="1400" b="1" dirty="0">
                  <a:effectLst/>
                  <a:cs typeface="+mn-ea"/>
                  <a:sym typeface="+mn-lt"/>
                </a:rPr>
                <a:t>2. </a:t>
              </a:r>
              <a:r>
                <a:rPr lang="zh-CN" altLang="zh-CN" sz="1400" b="1" dirty="0">
                  <a:effectLst/>
                  <a:cs typeface="+mn-ea"/>
                  <a:sym typeface="+mn-lt"/>
                </a:rPr>
                <a:t>否则，应考虑需要治疗且可治疗的主要特征表现</a:t>
              </a:r>
              <a:endParaRPr lang="zh-CN" altLang="zh-CN" sz="1400" b="1" dirty="0">
                <a:effectLst/>
                <a:cs typeface="+mn-ea"/>
                <a:sym typeface="+mn-lt"/>
              </a:endParaRPr>
            </a:p>
          </p:txBody>
        </p:sp>
      </p:grpSp>
      <p:sp>
        <p:nvSpPr>
          <p:cNvPr id="16" name="文本框 15"/>
          <p:cNvSpPr txBox="1"/>
          <p:nvPr/>
        </p:nvSpPr>
        <p:spPr>
          <a:xfrm>
            <a:off x="1938547" y="5509558"/>
            <a:ext cx="8221338" cy="568617"/>
          </a:xfrm>
          <a:prstGeom prst="rect">
            <a:avLst/>
          </a:prstGeom>
          <a:noFill/>
        </p:spPr>
        <p:txBody>
          <a:bodyPr wrap="square" rtlCol="0">
            <a:spAutoFit/>
          </a:bodyPr>
          <a:lstStyle/>
          <a:p>
            <a:pPr algn="just">
              <a:lnSpc>
                <a:spcPct val="115000"/>
              </a:lnSpc>
              <a:spcBef>
                <a:spcPts val="180"/>
              </a:spcBef>
              <a:buClr>
                <a:srgbClr val="4C4C4C"/>
              </a:buClr>
              <a:buSzPts val="1000"/>
            </a:pPr>
            <a:r>
              <a:rPr lang="zh-CN" altLang="en-US" sz="1400" b="1" dirty="0">
                <a:effectLst/>
                <a:cs typeface="+mn-ea"/>
                <a:sym typeface="+mn-lt"/>
              </a:rPr>
              <a:t>所有晚期慢阻肺病患者均应考虑接受临终护理和姑息治疗支持，</a:t>
            </a:r>
            <a:r>
              <a:rPr lang="zh-CN" altLang="en-US" sz="1400" dirty="0">
                <a:effectLst/>
                <a:cs typeface="+mn-ea"/>
                <a:sym typeface="+mn-lt"/>
              </a:rPr>
              <a:t>以优化症状控制并使患者及其家属对未来疾病管理做出知情选择</a:t>
            </a:r>
            <a:endParaRPr lang="zh-CN" altLang="en-US" sz="1400" dirty="0">
              <a:effectLst/>
              <a:cs typeface="+mn-ea"/>
              <a:sym typeface="+mn-lt"/>
            </a:endParaRPr>
          </a:p>
        </p:txBody>
      </p:sp>
      <p:sp>
        <p:nvSpPr>
          <p:cNvPr id="3" name="文本框 2"/>
          <p:cNvSpPr txBox="1"/>
          <p:nvPr>
            <p:custDataLst>
              <p:tags r:id="rId2"/>
            </p:custDataLst>
          </p:nvPr>
        </p:nvSpPr>
        <p:spPr>
          <a:xfrm>
            <a:off x="11166475" y="509905"/>
            <a:ext cx="969010" cy="368300"/>
          </a:xfrm>
          <a:prstGeom prst="rect">
            <a:avLst/>
          </a:prstGeom>
          <a:noFill/>
        </p:spPr>
        <p:txBody>
          <a:bodyPr wrap="square" rtlCol="0">
            <a:spAutoFit/>
          </a:bodyPr>
          <a:lstStyle/>
          <a:p>
            <a:pPr algn="r"/>
            <a:r>
              <a:rPr lang="zh-CN" altLang="en-US" b="1">
                <a:solidFill>
                  <a:schemeClr val="bg1"/>
                </a:solidFill>
              </a:rPr>
              <a:t>图</a:t>
            </a:r>
            <a:r>
              <a:rPr lang="en-US" altLang="zh-CN" b="1">
                <a:solidFill>
                  <a:schemeClr val="bg1"/>
                </a:solidFill>
              </a:rPr>
              <a:t> 3.13</a:t>
            </a:r>
            <a:endParaRPr lang="en-US" altLang="zh-CN" b="1">
              <a:solidFill>
                <a:schemeClr val="bg1"/>
              </a:solidFill>
            </a:endParaRPr>
          </a:p>
        </p:txBody>
      </p:sp>
      <p:sp>
        <p:nvSpPr>
          <p:cNvPr id="14" name="Footer Placeholder 1"/>
          <p:cNvSpPr txBox="1"/>
          <p:nvPr/>
        </p:nvSpPr>
        <p:spPr>
          <a:xfrm>
            <a:off x="3027363" y="6551613"/>
            <a:ext cx="6137275"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000" dirty="0">
                <a:sym typeface="+mn-ea"/>
              </a:rPr>
              <a:t>© 2024, 2025 Global Initiative for Chronic Obstructive Lung Disease</a:t>
            </a:r>
            <a:endParaRPr lang="en-AU" sz="1000" dirty="0">
              <a:cs typeface="+mn-ea"/>
              <a:sym typeface="+mn-lt"/>
            </a:endParaRPr>
          </a:p>
        </p:txBody>
      </p:sp>
      <p:pic>
        <p:nvPicPr>
          <p:cNvPr id="2" name="Picture 6" descr="Follow-up of non-pharmacological treatment is listed in Figure 3.13 including if the response to the initial treatment is adequate or when response is not adequate and the predominant treatable trait (Dyspnea or Exacerbations) should be targeted."/>
          <p:cNvPicPr>
            <a:picLocks noChangeAspect="1"/>
          </p:cNvPicPr>
          <p:nvPr/>
        </p:nvPicPr>
        <p:blipFill rotWithShape="1">
          <a:blip r:embed="rId3"/>
          <a:srcRect/>
          <a:stretch>
            <a:fillRect/>
          </a:stretch>
        </p:blipFill>
        <p:spPr bwMode="auto">
          <a:xfrm>
            <a:off x="12191932" y="317"/>
            <a:ext cx="7410586" cy="6492875"/>
          </a:xfrm>
          <a:prstGeom prst="rect">
            <a:avLst/>
          </a:prstGeom>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占位符 6"/>
          <p:cNvSpPr>
            <a:spLocks noGrp="1"/>
          </p:cNvSpPr>
          <p:nvPr>
            <p:ph type="body" sz="quarter" idx="10"/>
          </p:nvPr>
        </p:nvSpPr>
        <p:spPr/>
        <p:txBody>
          <a:bodyPr>
            <a:normAutofit fontScale="97500" lnSpcReduction="10000"/>
          </a:bodyPr>
          <a:lstStyle/>
          <a:p>
            <a:r>
              <a:rPr lang="zh-CN" altLang="en-US">
                <a:latin typeface="+mn-lt"/>
                <a:ea typeface="+mn-ea"/>
                <a:cs typeface="+mn-ea"/>
                <a:sym typeface="+mn-lt"/>
              </a:rPr>
              <a:t>稳定期慢阻肺病患者的氧疗和通气支持</a:t>
            </a:r>
            <a:endParaRPr lang="zh-CN" altLang="en-US" dirty="0">
              <a:latin typeface="+mn-lt"/>
              <a:ea typeface="+mn-ea"/>
              <a:cs typeface="+mn-ea"/>
              <a:sym typeface="+mn-lt"/>
            </a:endParaRPr>
          </a:p>
        </p:txBody>
      </p:sp>
      <p:grpSp>
        <p:nvGrpSpPr>
          <p:cNvPr id="11" name="组合 10"/>
          <p:cNvGrpSpPr/>
          <p:nvPr/>
        </p:nvGrpSpPr>
        <p:grpSpPr>
          <a:xfrm>
            <a:off x="1328894" y="1895190"/>
            <a:ext cx="1567948" cy="3364025"/>
            <a:chOff x="3006" y="2989"/>
            <a:chExt cx="3785" cy="5134"/>
          </a:xfrm>
        </p:grpSpPr>
        <p:sp>
          <p:nvSpPr>
            <p:cNvPr id="5" name="圆角矩形 4"/>
            <p:cNvSpPr/>
            <p:nvPr/>
          </p:nvSpPr>
          <p:spPr>
            <a:xfrm>
              <a:off x="3221" y="2989"/>
              <a:ext cx="3546" cy="5134"/>
            </a:xfrm>
            <a:prstGeom prst="roundRect">
              <a:avLst/>
            </a:prstGeom>
            <a:solidFill>
              <a:srgbClr val="D2D1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cxnSp>
          <p:nvCxnSpPr>
            <p:cNvPr id="6" name="直接连接符 5"/>
            <p:cNvCxnSpPr/>
            <p:nvPr/>
          </p:nvCxnSpPr>
          <p:spPr>
            <a:xfrm>
              <a:off x="3006" y="5960"/>
              <a:ext cx="3785" cy="0"/>
            </a:xfrm>
            <a:prstGeom prst="line">
              <a:avLst/>
            </a:prstGeom>
            <a:ln w="28575"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8" name="文本框 7"/>
            <p:cNvSpPr txBox="1"/>
            <p:nvPr/>
          </p:nvSpPr>
          <p:spPr>
            <a:xfrm>
              <a:off x="3867" y="4312"/>
              <a:ext cx="2219" cy="540"/>
            </a:xfrm>
            <a:prstGeom prst="rect">
              <a:avLst/>
            </a:prstGeom>
            <a:noFill/>
          </p:spPr>
          <p:txBody>
            <a:bodyPr wrap="square" rtlCol="0" anchor="t">
              <a:spAutoFit/>
            </a:bodyPr>
            <a:lstStyle/>
            <a:p>
              <a:pPr marL="0" marR="0" lvl="0" indent="0" algn="ctr" defTabSz="914400" rtl="0" eaLnBrk="1" fontAlgn="auto" latinLnBrk="0" hangingPunct="1">
                <a:lnSpc>
                  <a:spcPct val="115000"/>
                </a:lnSpc>
                <a:spcBef>
                  <a:spcPts val="180"/>
                </a:spcBef>
                <a:spcAft>
                  <a:spcPts val="0"/>
                </a:spcAft>
                <a:buClr>
                  <a:srgbClr val="4C4C4C"/>
                </a:buClr>
                <a:buSzPts val="1000"/>
                <a:buFont typeface="Arial" panose="020B0604020202020204" pitchFamily="34" charset="0"/>
                <a:buNone/>
                <a:defRPr/>
              </a:pPr>
              <a:r>
                <a:rPr lang="zh-CN" altLang="zh-CN" sz="1600" b="1" dirty="0">
                  <a:effectLst/>
                  <a:cs typeface="+mn-ea"/>
                  <a:sym typeface="+mn-lt"/>
                </a:rPr>
                <a:t>氧疗</a:t>
              </a:r>
              <a:endParaRPr lang="zh-CN" altLang="en-US" sz="1600" b="1" dirty="0">
                <a:effectLst/>
                <a:cs typeface="+mn-ea"/>
                <a:sym typeface="+mn-lt"/>
              </a:endParaRPr>
            </a:p>
          </p:txBody>
        </p:sp>
        <p:sp>
          <p:nvSpPr>
            <p:cNvPr id="10" name="文本框 9"/>
            <p:cNvSpPr txBox="1"/>
            <p:nvPr/>
          </p:nvSpPr>
          <p:spPr>
            <a:xfrm>
              <a:off x="3712" y="6732"/>
              <a:ext cx="2564" cy="540"/>
            </a:xfrm>
            <a:prstGeom prst="rect">
              <a:avLst/>
            </a:prstGeom>
            <a:noFill/>
          </p:spPr>
          <p:txBody>
            <a:bodyPr wrap="square" rtlCol="0" anchor="t">
              <a:spAutoFit/>
            </a:bodyPr>
            <a:lstStyle/>
            <a:p>
              <a:pPr marL="0" marR="0" lvl="0" indent="0" algn="ctr" defTabSz="914400" rtl="0" eaLnBrk="1" fontAlgn="auto" latinLnBrk="0" hangingPunct="1">
                <a:lnSpc>
                  <a:spcPct val="115000"/>
                </a:lnSpc>
                <a:spcBef>
                  <a:spcPts val="180"/>
                </a:spcBef>
                <a:spcAft>
                  <a:spcPts val="0"/>
                </a:spcAft>
                <a:buClrTx/>
                <a:buSzTx/>
                <a:buFontTx/>
                <a:buNone/>
                <a:defRPr/>
              </a:pPr>
              <a:r>
                <a:rPr lang="zh-CN" altLang="zh-CN" sz="1600" b="1" dirty="0">
                  <a:effectLst/>
                  <a:cs typeface="+mn-ea"/>
                  <a:sym typeface="+mn-lt"/>
                </a:rPr>
                <a:t>通气支持</a:t>
              </a:r>
              <a:endParaRPr lang="zh-CN" altLang="en-US" sz="1600" b="1" dirty="0">
                <a:effectLst/>
                <a:cs typeface="+mn-ea"/>
                <a:sym typeface="+mn-lt"/>
              </a:endParaRPr>
            </a:p>
          </p:txBody>
        </p:sp>
      </p:grpSp>
      <p:sp>
        <p:nvSpPr>
          <p:cNvPr id="13" name="文本框 12"/>
          <p:cNvSpPr txBox="1"/>
          <p:nvPr/>
        </p:nvSpPr>
        <p:spPr>
          <a:xfrm>
            <a:off x="3027363" y="1895190"/>
            <a:ext cx="7794472" cy="1753235"/>
          </a:xfrm>
          <a:prstGeom prst="rect">
            <a:avLst/>
          </a:prstGeom>
          <a:noFill/>
        </p:spPr>
        <p:txBody>
          <a:bodyPr wrap="square" rtlCol="0" anchor="t">
            <a:spAutoFit/>
          </a:bodyPr>
          <a:lstStyle/>
          <a:p>
            <a:pPr marL="342900" lvl="0" indent="-342900" algn="just">
              <a:lnSpc>
                <a:spcPct val="150000"/>
              </a:lnSpc>
              <a:spcBef>
                <a:spcPts val="180"/>
              </a:spcBef>
              <a:spcAft>
                <a:spcPts val="0"/>
              </a:spcAft>
              <a:buClr>
                <a:srgbClr val="FFC000"/>
              </a:buClr>
              <a:buSzPct val="100000"/>
              <a:buFont typeface="Arial" panose="020B0604020202020204" pitchFamily="34" charset="0"/>
              <a:buChar char="•"/>
            </a:pPr>
            <a:r>
              <a:rPr lang="zh-CN" sz="1400" dirty="0">
                <a:effectLst/>
                <a:cs typeface="+mn-ea"/>
                <a:sym typeface="+mn-lt"/>
              </a:rPr>
              <a:t>长期供氧可增加重度慢性静息动脉低氧血症患者的生存期</a:t>
            </a:r>
            <a:r>
              <a:rPr lang="zh-CN" sz="1400" b="1" dirty="0">
                <a:effectLst/>
                <a:cs typeface="+mn-ea"/>
                <a:sym typeface="+mn-lt"/>
              </a:rPr>
              <a:t>（</a:t>
            </a:r>
            <a:r>
              <a:rPr lang="en-US" sz="1400" b="1" dirty="0">
                <a:effectLst/>
                <a:cs typeface="+mn-ea"/>
                <a:sym typeface="+mn-lt"/>
              </a:rPr>
              <a:t>A</a:t>
            </a:r>
            <a:r>
              <a:rPr lang="zh-CN" sz="1400" b="1" dirty="0">
                <a:effectLst/>
                <a:cs typeface="+mn-ea"/>
                <a:sym typeface="+mn-lt"/>
              </a:rPr>
              <a:t>级证据）</a:t>
            </a:r>
            <a:endParaRPr lang="en-US" altLang="zh-CN" sz="1400" b="1" u="none" strike="noStrike" spc="0" dirty="0">
              <a:effectLst/>
              <a:cs typeface="+mn-ea"/>
              <a:sym typeface="+mn-lt"/>
            </a:endParaRPr>
          </a:p>
          <a:p>
            <a:pPr marL="342900" lvl="0" indent="-342900" algn="just">
              <a:lnSpc>
                <a:spcPct val="150000"/>
              </a:lnSpc>
              <a:spcBef>
                <a:spcPts val="180"/>
              </a:spcBef>
              <a:spcAft>
                <a:spcPts val="0"/>
              </a:spcAft>
              <a:buClr>
                <a:srgbClr val="FFC000"/>
              </a:buClr>
              <a:buSzPct val="100000"/>
              <a:buFont typeface="Arial" panose="020B0604020202020204" pitchFamily="34" charset="0"/>
              <a:buChar char="•"/>
            </a:pPr>
            <a:r>
              <a:rPr lang="zh-CN" sz="1400" dirty="0">
                <a:effectLst/>
                <a:cs typeface="+mn-ea"/>
                <a:sym typeface="+mn-lt"/>
              </a:rPr>
              <a:t>在</a:t>
            </a:r>
            <a:r>
              <a:rPr lang="zh-CN" altLang="en-US" sz="1400" dirty="0">
                <a:effectLst/>
                <a:cs typeface="+mn-ea"/>
                <a:sym typeface="+mn-lt"/>
              </a:rPr>
              <a:t>慢阻肺病</a:t>
            </a:r>
            <a:r>
              <a:rPr lang="zh-CN" sz="1400" dirty="0">
                <a:effectLst/>
                <a:cs typeface="+mn-ea"/>
                <a:sym typeface="+mn-lt"/>
              </a:rPr>
              <a:t>稳定</a:t>
            </a:r>
            <a:r>
              <a:rPr lang="zh-CN" altLang="en-US" sz="1400" dirty="0">
                <a:cs typeface="+mn-ea"/>
                <a:sym typeface="+mn-lt"/>
              </a:rPr>
              <a:t>期</a:t>
            </a:r>
            <a:r>
              <a:rPr lang="zh-CN" sz="1400" dirty="0">
                <a:effectLst/>
                <a:cs typeface="+mn-ea"/>
                <a:sym typeface="+mn-lt"/>
              </a:rPr>
              <a:t>且中度静息或运动诱导的动脉饱和度下降的患者中，长期吸氧并不会延长至死亡或至首次住院的</a:t>
            </a:r>
            <a:r>
              <a:rPr lang="zh-CN" sz="1400" dirty="0">
                <a:solidFill>
                  <a:schemeClr val="tx1"/>
                </a:solidFill>
                <a:effectLst/>
                <a:cs typeface="+mn-ea"/>
                <a:sym typeface="+mn-lt"/>
              </a:rPr>
              <a:t>时间，</a:t>
            </a:r>
            <a:r>
              <a:rPr lang="zh-CN" sz="1400" dirty="0">
                <a:solidFill>
                  <a:schemeClr val="tx1"/>
                </a:solidFill>
                <a:effectLst/>
                <a:cs typeface="+mn-ea"/>
                <a:sym typeface="+mn-lt"/>
              </a:rPr>
              <a:t>也不会持续地在改善健康状况、肺功能和</a:t>
            </a:r>
            <a:r>
              <a:rPr lang="en-US" sz="1400" dirty="0">
                <a:solidFill>
                  <a:schemeClr val="tx1"/>
                </a:solidFill>
                <a:effectLst/>
                <a:cs typeface="+mn-ea"/>
                <a:sym typeface="+mn-lt"/>
              </a:rPr>
              <a:t>6</a:t>
            </a:r>
            <a:r>
              <a:rPr lang="zh-CN" sz="1400" dirty="0">
                <a:solidFill>
                  <a:schemeClr val="tx1"/>
                </a:solidFill>
                <a:effectLst/>
                <a:cs typeface="+mn-ea"/>
                <a:sym typeface="+mn-lt"/>
              </a:rPr>
              <a:t>分钟步行距离提供益处</a:t>
            </a:r>
            <a:r>
              <a:rPr lang="zh-CN" sz="1400" b="1" dirty="0">
                <a:solidFill>
                  <a:schemeClr val="tx1"/>
                </a:solidFill>
                <a:effectLst/>
                <a:cs typeface="+mn-ea"/>
                <a:sym typeface="+mn-lt"/>
              </a:rPr>
              <a:t>（</a:t>
            </a:r>
            <a:r>
              <a:rPr lang="en-US" sz="1400" b="1" dirty="0">
                <a:solidFill>
                  <a:schemeClr val="tx1"/>
                </a:solidFill>
                <a:effectLst/>
                <a:cs typeface="+mn-ea"/>
                <a:sym typeface="+mn-lt"/>
              </a:rPr>
              <a:t>A</a:t>
            </a:r>
            <a:r>
              <a:rPr lang="zh-CN" sz="1400" b="1" dirty="0">
                <a:solidFill>
                  <a:schemeClr val="tx1"/>
                </a:solidFill>
                <a:effectLst/>
                <a:cs typeface="+mn-ea"/>
                <a:sym typeface="+mn-lt"/>
              </a:rPr>
              <a:t>级证据）</a:t>
            </a:r>
            <a:endParaRPr lang="en-US" altLang="zh-CN" sz="1400" b="1" u="none" strike="noStrike" spc="0" dirty="0">
              <a:solidFill>
                <a:schemeClr val="tx1"/>
              </a:solidFill>
              <a:effectLst/>
              <a:cs typeface="+mn-ea"/>
              <a:sym typeface="+mn-lt"/>
            </a:endParaRPr>
          </a:p>
          <a:p>
            <a:pPr marL="342900" lvl="0" indent="-342900" algn="just">
              <a:lnSpc>
                <a:spcPct val="150000"/>
              </a:lnSpc>
              <a:spcBef>
                <a:spcPts val="180"/>
              </a:spcBef>
              <a:spcAft>
                <a:spcPts val="0"/>
              </a:spcAft>
              <a:buClr>
                <a:srgbClr val="FFC000"/>
              </a:buClr>
              <a:buSzPct val="100000"/>
              <a:buFont typeface="Arial" panose="020B0604020202020204" pitchFamily="34" charset="0"/>
              <a:buChar char="•"/>
            </a:pPr>
            <a:r>
              <a:rPr lang="zh-CN" altLang="en-US" sz="1400" dirty="0">
                <a:solidFill>
                  <a:schemeClr val="tx1"/>
                </a:solidFill>
                <a:effectLst/>
                <a:cs typeface="+mn-ea"/>
                <a:sym typeface="+mn-lt"/>
              </a:rPr>
              <a:t>海平面处的静息血氧饱和度并不能排除在飞行时出现严重低氧血症的可能性</a:t>
            </a:r>
            <a:r>
              <a:rPr lang="zh-CN" sz="1400" b="1" dirty="0">
                <a:effectLst/>
                <a:cs typeface="+mn-ea"/>
                <a:sym typeface="+mn-lt"/>
              </a:rPr>
              <a:t>（</a:t>
            </a:r>
            <a:r>
              <a:rPr lang="en-US" sz="1400" b="1" dirty="0">
                <a:effectLst/>
                <a:cs typeface="+mn-ea"/>
                <a:sym typeface="+mn-lt"/>
              </a:rPr>
              <a:t>C</a:t>
            </a:r>
            <a:r>
              <a:rPr lang="zh-CN" sz="1400" b="1" dirty="0">
                <a:effectLst/>
                <a:cs typeface="+mn-ea"/>
                <a:sym typeface="+mn-lt"/>
              </a:rPr>
              <a:t>级证据）</a:t>
            </a:r>
            <a:endParaRPr lang="zh-CN" altLang="en-US" sz="1400" b="1" dirty="0">
              <a:effectLst/>
              <a:cs typeface="+mn-ea"/>
              <a:sym typeface="+mn-lt"/>
            </a:endParaRPr>
          </a:p>
        </p:txBody>
      </p:sp>
      <p:sp>
        <p:nvSpPr>
          <p:cNvPr id="14" name="文本框 13"/>
          <p:cNvSpPr txBox="1"/>
          <p:nvPr/>
        </p:nvSpPr>
        <p:spPr>
          <a:xfrm>
            <a:off x="3027363" y="3851704"/>
            <a:ext cx="7794471" cy="1345625"/>
          </a:xfrm>
          <a:prstGeom prst="rect">
            <a:avLst/>
          </a:prstGeom>
          <a:noFill/>
        </p:spPr>
        <p:txBody>
          <a:bodyPr wrap="square" rtlCol="0" anchor="t">
            <a:spAutoFit/>
          </a:bodyPr>
          <a:lstStyle/>
          <a:p>
            <a:pPr marL="342900" lvl="0" indent="-342900" algn="just">
              <a:lnSpc>
                <a:spcPct val="200000"/>
              </a:lnSpc>
              <a:spcBef>
                <a:spcPts val="180"/>
              </a:spcBef>
              <a:spcAft>
                <a:spcPts val="0"/>
              </a:spcAft>
              <a:buClr>
                <a:srgbClr val="FFC000"/>
              </a:buClr>
              <a:buSzPct val="100000"/>
              <a:buFont typeface="Arial" panose="020B0604020202020204" pitchFamily="34" charset="0"/>
              <a:buChar char="•"/>
            </a:pPr>
            <a:r>
              <a:rPr lang="en-US" sz="1400" dirty="0">
                <a:effectLst/>
                <a:cs typeface="+mn-ea"/>
                <a:sym typeface="+mn-lt"/>
              </a:rPr>
              <a:t>NPPV</a:t>
            </a:r>
            <a:r>
              <a:rPr lang="zh-CN" sz="1400" dirty="0">
                <a:effectLst/>
                <a:cs typeface="+mn-ea"/>
                <a:sym typeface="+mn-lt"/>
              </a:rPr>
              <a:t>可改善特定患者近期住院后的无住院生存期，尤其是存在明显日间持续性高碳酸血症（</a:t>
            </a:r>
            <a:r>
              <a:rPr lang="en-US" sz="1400" dirty="0">
                <a:effectLst/>
                <a:cs typeface="+mn-ea"/>
                <a:sym typeface="+mn-lt"/>
              </a:rPr>
              <a:t>PaCO</a:t>
            </a:r>
            <a:r>
              <a:rPr lang="en-US" sz="1400" baseline="-25000" dirty="0">
                <a:effectLst/>
                <a:cs typeface="+mn-ea"/>
                <a:sym typeface="+mn-lt"/>
              </a:rPr>
              <a:t>2</a:t>
            </a:r>
            <a:r>
              <a:rPr lang="en-US" sz="1400" dirty="0">
                <a:effectLst/>
                <a:cs typeface="+mn-ea"/>
                <a:sym typeface="+mn-lt"/>
              </a:rPr>
              <a:t>≥53 mmHg</a:t>
            </a:r>
            <a:r>
              <a:rPr lang="zh-CN" sz="1400" dirty="0">
                <a:effectLst/>
                <a:cs typeface="+mn-ea"/>
                <a:sym typeface="+mn-lt"/>
              </a:rPr>
              <a:t>）患者</a:t>
            </a:r>
            <a:r>
              <a:rPr lang="zh-CN" sz="1400" b="1" dirty="0">
                <a:effectLst/>
                <a:cs typeface="+mn-ea"/>
                <a:sym typeface="+mn-lt"/>
              </a:rPr>
              <a:t>（</a:t>
            </a:r>
            <a:r>
              <a:rPr lang="en-US" sz="1400" b="1" dirty="0">
                <a:effectLst/>
                <a:cs typeface="+mn-ea"/>
                <a:sym typeface="+mn-lt"/>
              </a:rPr>
              <a:t>B</a:t>
            </a:r>
            <a:r>
              <a:rPr lang="zh-CN" sz="1400" b="1" dirty="0">
                <a:effectLst/>
                <a:cs typeface="+mn-ea"/>
                <a:sym typeface="+mn-lt"/>
              </a:rPr>
              <a:t>级证据）</a:t>
            </a:r>
            <a:endParaRPr lang="zh-CN" sz="1400" b="1" dirty="0">
              <a:effectLst/>
              <a:cs typeface="+mn-ea"/>
              <a:sym typeface="+mn-lt"/>
            </a:endParaRPr>
          </a:p>
          <a:p>
            <a:pPr marL="342900" lvl="0" indent="-342900" algn="just">
              <a:lnSpc>
                <a:spcPct val="200000"/>
              </a:lnSpc>
              <a:spcBef>
                <a:spcPts val="180"/>
              </a:spcBef>
              <a:spcAft>
                <a:spcPts val="0"/>
              </a:spcAft>
              <a:buClr>
                <a:srgbClr val="FFC000"/>
              </a:buClr>
              <a:buSzPct val="100000"/>
              <a:buFont typeface="Arial" panose="020B0604020202020204" pitchFamily="34" charset="0"/>
              <a:buChar char="•"/>
            </a:pPr>
            <a:r>
              <a:rPr lang="zh-CN" altLang="en-US" sz="1400" dirty="0">
                <a:effectLst/>
                <a:cs typeface="+mn-ea"/>
                <a:sym typeface="+mn-lt"/>
              </a:rPr>
              <a:t>对于有严重慢性高碳酸血症和急性呼吸衰竭住院史的患者，可考虑长期无创通气</a:t>
            </a:r>
            <a:r>
              <a:rPr lang="zh-CN" altLang="en-US" sz="1400" b="1" dirty="0">
                <a:effectLst/>
                <a:cs typeface="+mn-ea"/>
                <a:sym typeface="+mn-lt"/>
              </a:rPr>
              <a:t>（B级证据）</a:t>
            </a:r>
            <a:endParaRPr lang="zh-CN" altLang="en-US" sz="1400" b="1" dirty="0">
              <a:effectLst/>
              <a:cs typeface="+mn-ea"/>
              <a:sym typeface="+mn-lt"/>
            </a:endParaRPr>
          </a:p>
        </p:txBody>
      </p:sp>
      <p:sp>
        <p:nvSpPr>
          <p:cNvPr id="4" name="文本框 3"/>
          <p:cNvSpPr txBox="1"/>
          <p:nvPr>
            <p:custDataLst>
              <p:tags r:id="rId1"/>
            </p:custDataLst>
          </p:nvPr>
        </p:nvSpPr>
        <p:spPr>
          <a:xfrm>
            <a:off x="11166475" y="509905"/>
            <a:ext cx="969010" cy="368300"/>
          </a:xfrm>
          <a:prstGeom prst="rect">
            <a:avLst/>
          </a:prstGeom>
          <a:noFill/>
        </p:spPr>
        <p:txBody>
          <a:bodyPr wrap="square" rtlCol="0">
            <a:spAutoFit/>
          </a:bodyPr>
          <a:lstStyle/>
          <a:p>
            <a:pPr algn="r"/>
            <a:r>
              <a:rPr lang="zh-CN" altLang="en-US" b="1">
                <a:solidFill>
                  <a:schemeClr val="bg1"/>
                </a:solidFill>
              </a:rPr>
              <a:t>图</a:t>
            </a:r>
            <a:r>
              <a:rPr lang="en-US" altLang="zh-CN" b="1">
                <a:solidFill>
                  <a:schemeClr val="bg1"/>
                </a:solidFill>
              </a:rPr>
              <a:t> 3.14</a:t>
            </a:r>
            <a:endParaRPr lang="en-US" altLang="zh-CN" b="1">
              <a:solidFill>
                <a:schemeClr val="bg1"/>
              </a:solidFill>
            </a:endParaRPr>
          </a:p>
        </p:txBody>
      </p:sp>
      <p:sp>
        <p:nvSpPr>
          <p:cNvPr id="12" name="Footer Placeholder 1"/>
          <p:cNvSpPr txBox="1"/>
          <p:nvPr/>
        </p:nvSpPr>
        <p:spPr>
          <a:xfrm>
            <a:off x="3027363" y="6551613"/>
            <a:ext cx="6137275"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000" dirty="0">
                <a:sym typeface="+mn-ea"/>
              </a:rPr>
              <a:t>© 2024, 2025 Global Initiative for Chronic Obstructive Lung Disease</a:t>
            </a:r>
            <a:endParaRPr lang="en-AU" sz="1000" dirty="0">
              <a:cs typeface="+mn-ea"/>
              <a:sym typeface="+mn-lt"/>
            </a:endParaRPr>
          </a:p>
        </p:txBody>
      </p:sp>
      <p:cxnSp>
        <p:nvCxnSpPr>
          <p:cNvPr id="16" name="直接连接符 15"/>
          <p:cNvCxnSpPr/>
          <p:nvPr/>
        </p:nvCxnSpPr>
        <p:spPr>
          <a:xfrm>
            <a:off x="3006727" y="3851704"/>
            <a:ext cx="8025447" cy="0"/>
          </a:xfrm>
          <a:prstGeom prst="line">
            <a:avLst/>
          </a:prstGeom>
          <a:ln>
            <a:solidFill>
              <a:schemeClr val="bg1">
                <a:lumMod val="65000"/>
              </a:schemeClr>
            </a:solidFill>
          </a:ln>
        </p:spPr>
        <p:style>
          <a:lnRef idx="3">
            <a:schemeClr val="dk1"/>
          </a:lnRef>
          <a:fillRef idx="0">
            <a:schemeClr val="dk1"/>
          </a:fillRef>
          <a:effectRef idx="2">
            <a:schemeClr val="dk1"/>
          </a:effectRef>
          <a:fontRef idx="minor">
            <a:schemeClr val="tx1"/>
          </a:fontRef>
        </p:style>
      </p:cxnSp>
      <p:pic>
        <p:nvPicPr>
          <p:cNvPr id="2" name="Picture 6" descr="Figure 3.14 lists evidence based statements for oxygen therapy and ventilatory support for stable COPD."/>
          <p:cNvPicPr>
            <a:picLocks noChangeAspect="1"/>
          </p:cNvPicPr>
          <p:nvPr/>
        </p:nvPicPr>
        <p:blipFill rotWithShape="1">
          <a:blip r:embed="rId2"/>
          <a:srcRect/>
          <a:stretch>
            <a:fillRect/>
          </a:stretch>
        </p:blipFill>
        <p:spPr bwMode="auto">
          <a:xfrm>
            <a:off x="12135388" y="-199647"/>
            <a:ext cx="7728143" cy="5733294"/>
          </a:xfrm>
          <a:prstGeom prst="rect">
            <a:avLst/>
          </a:prstGeom>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占位符 9"/>
          <p:cNvSpPr>
            <a:spLocks noGrp="1"/>
          </p:cNvSpPr>
          <p:nvPr>
            <p:ph type="body" sz="quarter" idx="10"/>
          </p:nvPr>
        </p:nvSpPr>
        <p:spPr/>
        <p:txBody>
          <a:bodyPr>
            <a:normAutofit fontScale="97500" lnSpcReduction="10000"/>
          </a:bodyPr>
          <a:lstStyle/>
          <a:p>
            <a:r>
              <a:rPr lang="zh-CN" altLang="en-US">
                <a:latin typeface="+mn-lt"/>
                <a:ea typeface="+mn-ea"/>
                <a:cs typeface="+mn-ea"/>
                <a:sym typeface="+mn-lt"/>
              </a:rPr>
              <a:t>对慢阻肺病患者补充氧疗的规定</a:t>
            </a:r>
            <a:endParaRPr lang="zh-CN" altLang="en-US" dirty="0">
              <a:latin typeface="+mn-lt"/>
              <a:ea typeface="+mn-ea"/>
              <a:cs typeface="+mn-ea"/>
              <a:sym typeface="+mn-lt"/>
            </a:endParaRPr>
          </a:p>
        </p:txBody>
      </p:sp>
      <p:grpSp>
        <p:nvGrpSpPr>
          <p:cNvPr id="5" name="组合 4"/>
          <p:cNvGrpSpPr/>
          <p:nvPr/>
        </p:nvGrpSpPr>
        <p:grpSpPr>
          <a:xfrm>
            <a:off x="3706759" y="1265382"/>
            <a:ext cx="4778482" cy="5276150"/>
            <a:chOff x="4211053" y="1612233"/>
            <a:chExt cx="4211052" cy="4379494"/>
          </a:xfrm>
        </p:grpSpPr>
        <p:pic>
          <p:nvPicPr>
            <p:cNvPr id="6" name="Picture 2"/>
            <p:cNvPicPr>
              <a:picLocks noChangeAspect="1"/>
            </p:cNvPicPr>
            <p:nvPr/>
          </p:nvPicPr>
          <p:blipFill rotWithShape="1">
            <a:blip r:embed="rId1"/>
            <a:srcRect/>
            <a:stretch>
              <a:fillRect/>
            </a:stretch>
          </p:blipFill>
          <p:spPr bwMode="auto">
            <a:xfrm>
              <a:off x="4211053" y="1612233"/>
              <a:ext cx="4211052" cy="4379494"/>
            </a:xfrm>
            <a:prstGeom prst="rect">
              <a:avLst/>
            </a:prstGeom>
            <a:ln>
              <a:noFill/>
            </a:ln>
          </p:spPr>
        </p:pic>
        <p:sp>
          <p:nvSpPr>
            <p:cNvPr id="7" name="文本框 6"/>
            <p:cNvSpPr txBox="1"/>
            <p:nvPr/>
          </p:nvSpPr>
          <p:spPr>
            <a:xfrm>
              <a:off x="4601408" y="1930592"/>
              <a:ext cx="3198416" cy="927142"/>
            </a:xfrm>
            <a:prstGeom prst="rect">
              <a:avLst/>
            </a:prstGeom>
            <a:solidFill>
              <a:srgbClr val="D2D1D6"/>
            </a:solidFill>
          </p:spPr>
          <p:txBody>
            <a:bodyPr wrap="square" rtlCol="0" anchor="ctr">
              <a:noAutofit/>
            </a:bodyPr>
            <a:lstStyle/>
            <a:p>
              <a:pPr algn="ctr"/>
              <a:r>
                <a:rPr lang="zh-CN" altLang="en-US" sz="1400" dirty="0">
                  <a:solidFill>
                    <a:srgbClr val="374459"/>
                  </a:solidFill>
                  <a:cs typeface="+mn-ea"/>
                  <a:sym typeface="+mn-lt"/>
                </a:rPr>
                <a:t>动脉低氧血症定义为：</a:t>
              </a:r>
              <a:endParaRPr lang="zh-CN" altLang="en-US" sz="1400" dirty="0">
                <a:solidFill>
                  <a:srgbClr val="374459"/>
                </a:solidFill>
                <a:cs typeface="+mn-ea"/>
                <a:sym typeface="+mn-lt"/>
              </a:endParaRPr>
            </a:p>
            <a:p>
              <a:pPr algn="ctr"/>
              <a:r>
                <a:rPr lang="en-US" altLang="zh-CN" sz="1400" dirty="0">
                  <a:solidFill>
                    <a:srgbClr val="374459"/>
                  </a:solidFill>
                  <a:cs typeface="+mn-ea"/>
                  <a:sym typeface="+mn-lt"/>
                </a:rPr>
                <a:t>PaO</a:t>
              </a:r>
              <a:r>
                <a:rPr lang="en-US" altLang="zh-CN" sz="1400" baseline="-25000" dirty="0">
                  <a:solidFill>
                    <a:srgbClr val="374459"/>
                  </a:solidFill>
                  <a:cs typeface="+mn-ea"/>
                  <a:sym typeface="+mn-lt"/>
                </a:rPr>
                <a:t>2</a:t>
              </a:r>
              <a:r>
                <a:rPr lang="en-US" altLang="zh-CN" sz="1400" dirty="0">
                  <a:solidFill>
                    <a:srgbClr val="374459"/>
                  </a:solidFill>
                  <a:cs typeface="+mn-ea"/>
                  <a:sym typeface="+mn-lt"/>
                </a:rPr>
                <a:t>&lt;55 mmHg</a:t>
              </a:r>
              <a:r>
                <a:rPr lang="zh-CN" altLang="en-US" sz="1400" dirty="0">
                  <a:solidFill>
                    <a:srgbClr val="374459"/>
                  </a:solidFill>
                  <a:cs typeface="+mn-ea"/>
                  <a:sym typeface="+mn-lt"/>
                </a:rPr>
                <a:t>（</a:t>
              </a:r>
              <a:r>
                <a:rPr lang="en-US" altLang="zh-CN" sz="1400" dirty="0">
                  <a:solidFill>
                    <a:srgbClr val="374459"/>
                  </a:solidFill>
                  <a:cs typeface="+mn-ea"/>
                  <a:sym typeface="+mn-lt"/>
                </a:rPr>
                <a:t>7.3 kPa</a:t>
              </a:r>
              <a:r>
                <a:rPr lang="zh-CN" altLang="en-US" sz="1400" dirty="0">
                  <a:solidFill>
                    <a:srgbClr val="374459"/>
                  </a:solidFill>
                  <a:cs typeface="+mn-ea"/>
                  <a:sym typeface="+mn-lt"/>
                </a:rPr>
                <a:t>）或</a:t>
              </a:r>
              <a:r>
                <a:rPr lang="en-US" altLang="zh-CN" sz="1400" dirty="0">
                  <a:solidFill>
                    <a:srgbClr val="374459"/>
                  </a:solidFill>
                  <a:cs typeface="+mn-ea"/>
                  <a:sym typeface="+mn-lt"/>
                </a:rPr>
                <a:t>SaO</a:t>
              </a:r>
              <a:r>
                <a:rPr lang="en-US" altLang="zh-CN" sz="1400" baseline="-25000" dirty="0">
                  <a:solidFill>
                    <a:srgbClr val="374459"/>
                  </a:solidFill>
                  <a:cs typeface="+mn-ea"/>
                  <a:sym typeface="+mn-lt"/>
                </a:rPr>
                <a:t>2</a:t>
              </a:r>
              <a:r>
                <a:rPr lang="en-US" altLang="zh-CN" sz="1400" dirty="0">
                  <a:solidFill>
                    <a:srgbClr val="374459"/>
                  </a:solidFill>
                  <a:cs typeface="+mn-ea"/>
                  <a:sym typeface="+mn-lt"/>
                </a:rPr>
                <a:t>&lt;88%</a:t>
              </a:r>
              <a:endParaRPr lang="en-US" altLang="zh-CN" sz="1400" dirty="0">
                <a:solidFill>
                  <a:srgbClr val="374459"/>
                </a:solidFill>
                <a:cs typeface="+mn-ea"/>
                <a:sym typeface="+mn-lt"/>
              </a:endParaRPr>
            </a:p>
            <a:p>
              <a:pPr algn="ctr"/>
              <a:r>
                <a:rPr lang="zh-CN" altLang="en-US" sz="1400" dirty="0">
                  <a:solidFill>
                    <a:srgbClr val="374459"/>
                  </a:solidFill>
                  <a:cs typeface="+mn-ea"/>
                  <a:sym typeface="+mn-lt"/>
                </a:rPr>
                <a:t>或</a:t>
              </a:r>
              <a:endParaRPr lang="zh-CN" altLang="en-US" sz="1400" dirty="0">
                <a:solidFill>
                  <a:srgbClr val="374459"/>
                </a:solidFill>
                <a:cs typeface="+mn-ea"/>
                <a:sym typeface="+mn-lt"/>
              </a:endParaRPr>
            </a:p>
            <a:p>
              <a:pPr algn="ctr"/>
              <a:r>
                <a:rPr lang="en-US" altLang="zh-CN" sz="1400" dirty="0">
                  <a:solidFill>
                    <a:srgbClr val="374459"/>
                  </a:solidFill>
                  <a:cs typeface="+mn-ea"/>
                  <a:sym typeface="+mn-lt"/>
                </a:rPr>
                <a:t>PaO</a:t>
              </a:r>
              <a:r>
                <a:rPr lang="en-US" altLang="zh-CN" sz="1400" baseline="-25000" dirty="0">
                  <a:solidFill>
                    <a:srgbClr val="374459"/>
                  </a:solidFill>
                  <a:cs typeface="+mn-ea"/>
                  <a:sym typeface="+mn-lt"/>
                </a:rPr>
                <a:t>2</a:t>
              </a:r>
              <a:r>
                <a:rPr lang="en-US" altLang="zh-CN" sz="1400" dirty="0">
                  <a:solidFill>
                    <a:srgbClr val="374459"/>
                  </a:solidFill>
                  <a:cs typeface="+mn-ea"/>
                  <a:sym typeface="+mn-lt"/>
                </a:rPr>
                <a:t>&gt;55</a:t>
              </a:r>
              <a:r>
                <a:rPr lang="zh-CN" altLang="en-US" sz="1400" dirty="0">
                  <a:solidFill>
                    <a:srgbClr val="374459"/>
                  </a:solidFill>
                  <a:cs typeface="+mn-ea"/>
                  <a:sym typeface="+mn-lt"/>
                </a:rPr>
                <a:t>但</a:t>
              </a:r>
              <a:r>
                <a:rPr lang="en-US" altLang="zh-CN" sz="1400" dirty="0">
                  <a:solidFill>
                    <a:srgbClr val="374459"/>
                  </a:solidFill>
                  <a:cs typeface="+mn-ea"/>
                  <a:sym typeface="+mn-lt"/>
                </a:rPr>
                <a:t>&lt;60 mmHg</a:t>
              </a:r>
              <a:r>
                <a:rPr lang="zh-CN" altLang="en-US" sz="1400" dirty="0">
                  <a:solidFill>
                    <a:srgbClr val="374459"/>
                  </a:solidFill>
                  <a:cs typeface="+mn-ea"/>
                  <a:sym typeface="+mn-lt"/>
                </a:rPr>
                <a:t>（</a:t>
              </a:r>
              <a:r>
                <a:rPr lang="en-US" altLang="zh-CN" sz="1400" dirty="0">
                  <a:solidFill>
                    <a:srgbClr val="374459"/>
                  </a:solidFill>
                  <a:cs typeface="+mn-ea"/>
                  <a:sym typeface="+mn-lt"/>
                </a:rPr>
                <a:t>&gt;7.3 kPa</a:t>
              </a:r>
              <a:r>
                <a:rPr lang="zh-CN" altLang="en-US" sz="1400" dirty="0">
                  <a:solidFill>
                    <a:srgbClr val="374459"/>
                  </a:solidFill>
                  <a:cs typeface="+mn-ea"/>
                  <a:sym typeface="+mn-lt"/>
                </a:rPr>
                <a:t>且</a:t>
              </a:r>
              <a:r>
                <a:rPr lang="en-US" altLang="zh-CN" sz="1400" dirty="0">
                  <a:solidFill>
                    <a:srgbClr val="374459"/>
                  </a:solidFill>
                  <a:cs typeface="+mn-ea"/>
                  <a:sym typeface="+mn-lt"/>
                </a:rPr>
                <a:t>&lt;8 kPa</a:t>
              </a:r>
              <a:r>
                <a:rPr lang="zh-CN" altLang="en-US" sz="1400" dirty="0">
                  <a:solidFill>
                    <a:srgbClr val="374459"/>
                  </a:solidFill>
                  <a:cs typeface="+mn-ea"/>
                  <a:sym typeface="+mn-lt"/>
                </a:rPr>
                <a:t>）伴右心衰或红细胞增多症</a:t>
              </a:r>
              <a:endParaRPr lang="zh-CN" altLang="en-US" sz="1400" dirty="0">
                <a:solidFill>
                  <a:srgbClr val="374459"/>
                </a:solidFill>
                <a:cs typeface="+mn-ea"/>
                <a:sym typeface="+mn-lt"/>
              </a:endParaRPr>
            </a:p>
          </p:txBody>
        </p:sp>
        <p:sp>
          <p:nvSpPr>
            <p:cNvPr id="8" name="文本框 7"/>
            <p:cNvSpPr txBox="1"/>
            <p:nvPr/>
          </p:nvSpPr>
          <p:spPr>
            <a:xfrm>
              <a:off x="4708972" y="3637868"/>
              <a:ext cx="2948226" cy="433264"/>
            </a:xfrm>
            <a:prstGeom prst="rect">
              <a:avLst/>
            </a:prstGeom>
            <a:solidFill>
              <a:srgbClr val="D2D1D6"/>
            </a:solidFill>
          </p:spPr>
          <p:txBody>
            <a:bodyPr wrap="square" rtlCol="0" anchor="ctr">
              <a:spAutoFit/>
            </a:bodyPr>
            <a:lstStyle/>
            <a:p>
              <a:pPr algn="ctr"/>
              <a:r>
                <a:rPr lang="zh-CN" altLang="en-US" sz="1400" dirty="0">
                  <a:solidFill>
                    <a:srgbClr val="374459"/>
                  </a:solidFill>
                  <a:cs typeface="+mn-ea"/>
                  <a:sym typeface="+mn-lt"/>
                </a:rPr>
                <a:t>补充氧疗并</a:t>
              </a:r>
              <a:r>
                <a:rPr lang="zh-CN" altLang="en-US" sz="1400" dirty="0">
                  <a:solidFill>
                    <a:srgbClr val="374459"/>
                  </a:solidFill>
                  <a:cs typeface="+mn-ea"/>
                  <a:sym typeface="+mn-lt"/>
                </a:rPr>
                <a:t>滴定，</a:t>
              </a:r>
              <a:endParaRPr lang="en-US" altLang="zh-CN" sz="1400" dirty="0">
                <a:solidFill>
                  <a:srgbClr val="374459"/>
                </a:solidFill>
                <a:cs typeface="+mn-ea"/>
                <a:sym typeface="+mn-lt"/>
              </a:endParaRPr>
            </a:p>
            <a:p>
              <a:pPr algn="ctr"/>
              <a:r>
                <a:rPr lang="zh-CN" altLang="en-US" sz="1400" dirty="0">
                  <a:solidFill>
                    <a:srgbClr val="374459"/>
                  </a:solidFill>
                  <a:cs typeface="+mn-ea"/>
                  <a:sym typeface="+mn-lt"/>
                </a:rPr>
                <a:t>以维持</a:t>
              </a:r>
              <a:r>
                <a:rPr lang="en-US" altLang="zh-CN" sz="1400" dirty="0">
                  <a:solidFill>
                    <a:srgbClr val="374459"/>
                  </a:solidFill>
                  <a:cs typeface="+mn-ea"/>
                  <a:sym typeface="+mn-lt"/>
                </a:rPr>
                <a:t>SaO</a:t>
              </a:r>
              <a:r>
                <a:rPr lang="en-US" altLang="zh-CN" sz="1400" baseline="-25000" dirty="0">
                  <a:solidFill>
                    <a:srgbClr val="374459"/>
                  </a:solidFill>
                  <a:cs typeface="+mn-ea"/>
                  <a:sym typeface="+mn-lt"/>
                </a:rPr>
                <a:t>2</a:t>
              </a:r>
              <a:r>
                <a:rPr lang="en-US" altLang="zh-CN" sz="1400" dirty="0">
                  <a:solidFill>
                    <a:srgbClr val="374459"/>
                  </a:solidFill>
                  <a:cs typeface="+mn-ea"/>
                  <a:sym typeface="+mn-lt"/>
                </a:rPr>
                <a:t>≥90%</a:t>
              </a:r>
              <a:endParaRPr lang="zh-CN" altLang="en-US" sz="1400" dirty="0">
                <a:solidFill>
                  <a:srgbClr val="374459"/>
                </a:solidFill>
                <a:cs typeface="+mn-ea"/>
                <a:sym typeface="+mn-lt"/>
              </a:endParaRPr>
            </a:p>
          </p:txBody>
        </p:sp>
        <p:sp>
          <p:nvSpPr>
            <p:cNvPr id="9" name="文本框 8"/>
            <p:cNvSpPr txBox="1"/>
            <p:nvPr/>
          </p:nvSpPr>
          <p:spPr>
            <a:xfrm>
              <a:off x="4899601" y="4935564"/>
              <a:ext cx="2602030" cy="613132"/>
            </a:xfrm>
            <a:prstGeom prst="rect">
              <a:avLst/>
            </a:prstGeom>
            <a:solidFill>
              <a:srgbClr val="D2D1D6"/>
            </a:solidFill>
          </p:spPr>
          <p:txBody>
            <a:bodyPr wrap="square" rtlCol="0" anchor="ctr">
              <a:spAutoFit/>
            </a:bodyPr>
            <a:lstStyle/>
            <a:p>
              <a:r>
                <a:rPr lang="zh-CN" altLang="en-US" sz="1400" dirty="0">
                  <a:solidFill>
                    <a:srgbClr val="374459"/>
                  </a:solidFill>
                  <a:cs typeface="+mn-ea"/>
                  <a:sym typeface="+mn-lt"/>
                </a:rPr>
                <a:t>在</a:t>
              </a:r>
              <a:r>
                <a:rPr lang="en-US" altLang="zh-CN" sz="1400" dirty="0">
                  <a:solidFill>
                    <a:srgbClr val="374459"/>
                  </a:solidFill>
                  <a:cs typeface="+mn-ea"/>
                  <a:sym typeface="+mn-lt"/>
                </a:rPr>
                <a:t>60-90</a:t>
              </a:r>
              <a:r>
                <a:rPr lang="zh-CN" altLang="en-US" sz="1400" dirty="0">
                  <a:solidFill>
                    <a:srgbClr val="374459"/>
                  </a:solidFill>
                  <a:cs typeface="+mn-ea"/>
                  <a:sym typeface="+mn-lt"/>
                </a:rPr>
                <a:t>天内进行复检，以评估：</a:t>
              </a:r>
              <a:endParaRPr lang="zh-CN" altLang="en-US" sz="1400" dirty="0">
                <a:solidFill>
                  <a:srgbClr val="374459"/>
                </a:solidFill>
                <a:cs typeface="+mn-ea"/>
                <a:sym typeface="+mn-lt"/>
              </a:endParaRPr>
            </a:p>
            <a:p>
              <a:pPr marL="171450" indent="-171450">
                <a:buFont typeface="Arial" panose="020B0604020202020204" pitchFamily="34" charset="0"/>
                <a:buChar char="•"/>
              </a:pPr>
              <a:r>
                <a:rPr lang="zh-CN" altLang="en-US" sz="1400" dirty="0">
                  <a:solidFill>
                    <a:srgbClr val="374459"/>
                  </a:solidFill>
                  <a:cs typeface="+mn-ea"/>
                  <a:sym typeface="+mn-lt"/>
                </a:rPr>
                <a:t>是否仍需要补充氧疗</a:t>
              </a:r>
              <a:endParaRPr lang="en-US" altLang="zh-CN" sz="1400" dirty="0">
                <a:solidFill>
                  <a:srgbClr val="374459"/>
                </a:solidFill>
                <a:cs typeface="+mn-ea"/>
                <a:sym typeface="+mn-lt"/>
              </a:endParaRPr>
            </a:p>
            <a:p>
              <a:pPr marL="171450" indent="-171450">
                <a:buFont typeface="Arial" panose="020B0604020202020204" pitchFamily="34" charset="0"/>
                <a:buChar char="•"/>
              </a:pPr>
              <a:r>
                <a:rPr lang="zh-CN" altLang="en-US" sz="1400" dirty="0">
                  <a:solidFill>
                    <a:srgbClr val="374459"/>
                  </a:solidFill>
                  <a:cs typeface="+mn-ea"/>
                  <a:sym typeface="+mn-lt"/>
                </a:rPr>
                <a:t>补充氧疗是否有效</a:t>
              </a:r>
              <a:endParaRPr lang="zh-CN" altLang="en-US" sz="1400" dirty="0">
                <a:solidFill>
                  <a:srgbClr val="374459"/>
                </a:solidFill>
                <a:cs typeface="+mn-ea"/>
                <a:sym typeface="+mn-lt"/>
              </a:endParaRPr>
            </a:p>
          </p:txBody>
        </p:sp>
      </p:grpSp>
      <p:sp>
        <p:nvSpPr>
          <p:cNvPr id="4" name="文本框 3"/>
          <p:cNvSpPr txBox="1"/>
          <p:nvPr>
            <p:custDataLst>
              <p:tags r:id="rId2"/>
            </p:custDataLst>
          </p:nvPr>
        </p:nvSpPr>
        <p:spPr>
          <a:xfrm>
            <a:off x="11166475" y="509905"/>
            <a:ext cx="969010" cy="368300"/>
          </a:xfrm>
          <a:prstGeom prst="rect">
            <a:avLst/>
          </a:prstGeom>
          <a:noFill/>
        </p:spPr>
        <p:txBody>
          <a:bodyPr wrap="square" rtlCol="0">
            <a:spAutoFit/>
          </a:bodyPr>
          <a:lstStyle/>
          <a:p>
            <a:pPr algn="r"/>
            <a:r>
              <a:rPr lang="zh-CN" altLang="en-US" b="1">
                <a:solidFill>
                  <a:schemeClr val="bg1"/>
                </a:solidFill>
              </a:rPr>
              <a:t>图</a:t>
            </a:r>
            <a:r>
              <a:rPr lang="en-US" altLang="zh-CN" b="1">
                <a:solidFill>
                  <a:schemeClr val="bg1"/>
                </a:solidFill>
              </a:rPr>
              <a:t> 3.15</a:t>
            </a:r>
            <a:endParaRPr lang="en-US" altLang="zh-CN" b="1">
              <a:solidFill>
                <a:schemeClr val="bg1"/>
              </a:solidFill>
            </a:endParaRPr>
          </a:p>
        </p:txBody>
      </p:sp>
      <p:sp>
        <p:nvSpPr>
          <p:cNvPr id="11" name="Footer Placeholder 1"/>
          <p:cNvSpPr txBox="1"/>
          <p:nvPr/>
        </p:nvSpPr>
        <p:spPr>
          <a:xfrm>
            <a:off x="3027363" y="6551613"/>
            <a:ext cx="6137275"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000" dirty="0">
                <a:sym typeface="+mn-ea"/>
              </a:rPr>
              <a:t>© 2024, 2025 Global Initiative for Chronic Obstructive Lung Disease</a:t>
            </a:r>
            <a:endParaRPr lang="en-AU" sz="1000" dirty="0">
              <a:cs typeface="+mn-ea"/>
              <a:sym typeface="+mn-lt"/>
            </a:endParaRPr>
          </a:p>
        </p:txBody>
      </p:sp>
      <p:grpSp>
        <p:nvGrpSpPr>
          <p:cNvPr id="14" name="组合 13"/>
          <p:cNvGrpSpPr/>
          <p:nvPr/>
        </p:nvGrpSpPr>
        <p:grpSpPr>
          <a:xfrm>
            <a:off x="12249150" y="-144780"/>
            <a:ext cx="6579235" cy="5556885"/>
            <a:chOff x="19290" y="-228"/>
            <a:chExt cx="10361" cy="8751"/>
          </a:xfrm>
        </p:grpSpPr>
        <p:pic>
          <p:nvPicPr>
            <p:cNvPr id="2" name="Picture 6" descr="Figure 3.15 is a flow chart about the prescription of supplemental oxygen to COPD patients and the definition of arterial hypoxemia is given."/>
            <p:cNvPicPr>
              <a:picLocks noChangeAspect="1"/>
            </p:cNvPicPr>
            <p:nvPr/>
          </p:nvPicPr>
          <p:blipFill rotWithShape="1">
            <a:blip r:embed="rId3"/>
            <a:srcRect/>
            <a:stretch>
              <a:fillRect/>
            </a:stretch>
          </p:blipFill>
          <p:spPr bwMode="auto">
            <a:xfrm>
              <a:off x="19290" y="-228"/>
              <a:ext cx="10361" cy="8751"/>
            </a:xfrm>
            <a:prstGeom prst="rect">
              <a:avLst/>
            </a:prstGeom>
            <a:ln>
              <a:noFill/>
            </a:ln>
          </p:spPr>
        </p:pic>
        <p:sp>
          <p:nvSpPr>
            <p:cNvPr id="12" name="矩形 11"/>
            <p:cNvSpPr/>
            <p:nvPr/>
          </p:nvSpPr>
          <p:spPr>
            <a:xfrm>
              <a:off x="27803" y="433"/>
              <a:ext cx="1673" cy="769"/>
            </a:xfrm>
            <a:prstGeom prst="rect">
              <a:avLst/>
            </a:prstGeom>
            <a:noFill/>
            <a:ln>
              <a:solidFill>
                <a:srgbClr val="C00000"/>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gr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占位符 4"/>
          <p:cNvSpPr>
            <a:spLocks noGrp="1"/>
          </p:cNvSpPr>
          <p:nvPr>
            <p:ph type="body" sz="quarter" idx="10"/>
          </p:nvPr>
        </p:nvSpPr>
        <p:spPr/>
        <p:txBody>
          <a:bodyPr>
            <a:normAutofit fontScale="97500" lnSpcReduction="10000"/>
          </a:bodyPr>
          <a:lstStyle/>
          <a:p>
            <a:r>
              <a:rPr lang="zh-CN" altLang="en-US">
                <a:latin typeface="+mn-lt"/>
                <a:ea typeface="+mn-ea"/>
                <a:cs typeface="+mn-ea"/>
                <a:sym typeface="+mn-lt"/>
              </a:rPr>
              <a:t>慢阻肺病的姑息治疗、临终护理和临终关怀</a:t>
            </a:r>
            <a:endParaRPr lang="zh-CN" altLang="en-US" dirty="0">
              <a:latin typeface="+mn-lt"/>
              <a:ea typeface="+mn-ea"/>
              <a:cs typeface="+mn-ea"/>
              <a:sym typeface="+mn-lt"/>
            </a:endParaRPr>
          </a:p>
        </p:txBody>
      </p:sp>
      <p:sp>
        <p:nvSpPr>
          <p:cNvPr id="13" name="文本框 12"/>
          <p:cNvSpPr txBox="1"/>
          <p:nvPr/>
        </p:nvSpPr>
        <p:spPr>
          <a:xfrm>
            <a:off x="1197137" y="1346933"/>
            <a:ext cx="9829390" cy="2614930"/>
          </a:xfrm>
          <a:prstGeom prst="rect">
            <a:avLst/>
          </a:prstGeom>
          <a:noFill/>
        </p:spPr>
        <p:txBody>
          <a:bodyPr wrap="square" rtlCol="0" anchor="t">
            <a:spAutoFit/>
          </a:bodyPr>
          <a:lstStyle/>
          <a:p>
            <a:pPr marL="342900" lvl="0" indent="-342900" algn="just">
              <a:lnSpc>
                <a:spcPct val="150000"/>
              </a:lnSpc>
              <a:spcBef>
                <a:spcPts val="600"/>
              </a:spcBef>
              <a:spcAft>
                <a:spcPts val="0"/>
              </a:spcAft>
              <a:buClr>
                <a:srgbClr val="FFC000"/>
              </a:buClr>
              <a:buSzPct val="100000"/>
              <a:buFont typeface="Arial" panose="020B0604020202020204" pitchFamily="34" charset="0"/>
              <a:buChar char="•"/>
            </a:pPr>
            <a:r>
              <a:rPr sz="1600" dirty="0" err="1">
                <a:effectLst/>
                <a:cs typeface="+mn-ea"/>
                <a:sym typeface="+mn-lt"/>
              </a:rPr>
              <a:t>所有</a:t>
            </a:r>
            <a:r>
              <a:rPr lang="zh-CN" altLang="en-US" sz="1600" dirty="0">
                <a:effectLst/>
                <a:cs typeface="+mn-ea"/>
                <a:sym typeface="+mn-lt"/>
              </a:rPr>
              <a:t>管理慢阻肺病</a:t>
            </a:r>
            <a:r>
              <a:rPr sz="1600" dirty="0" err="1">
                <a:effectLst/>
                <a:cs typeface="+mn-ea"/>
                <a:sym typeface="+mn-lt"/>
              </a:rPr>
              <a:t>的临床医生都应</a:t>
            </a:r>
            <a:r>
              <a:rPr lang="zh-CN" sz="1600" dirty="0" err="1">
                <a:effectLst/>
                <a:cs typeface="+mn-ea"/>
                <a:sym typeface="+mn-lt"/>
              </a:rPr>
              <a:t>意识到</a:t>
            </a:r>
            <a:r>
              <a:rPr lang="zh-CN" altLang="en-US" sz="1600" dirty="0">
                <a:effectLst/>
                <a:cs typeface="+mn-ea"/>
                <a:sym typeface="+mn-lt"/>
              </a:rPr>
              <a:t>姑息治疗</a:t>
            </a:r>
            <a:r>
              <a:rPr lang="zh-CN" altLang="en-US" sz="1600" dirty="0">
                <a:cs typeface="+mn-ea"/>
                <a:sym typeface="+mn-lt"/>
              </a:rPr>
              <a:t>对症状控制</a:t>
            </a:r>
            <a:r>
              <a:rPr sz="1600" dirty="0" err="1">
                <a:effectLst/>
                <a:cs typeface="+mn-ea"/>
                <a:sym typeface="+mn-lt"/>
              </a:rPr>
              <a:t>的有效性，并应用于实践</a:t>
            </a:r>
            <a:r>
              <a:rPr sz="1600" b="1" dirty="0" err="1">
                <a:effectLst/>
                <a:cs typeface="+mn-ea"/>
                <a:sym typeface="+mn-lt"/>
              </a:rPr>
              <a:t>（D级证据</a:t>
            </a:r>
            <a:r>
              <a:rPr sz="1600" b="1" dirty="0">
                <a:effectLst/>
                <a:cs typeface="+mn-ea"/>
                <a:sym typeface="+mn-lt"/>
              </a:rPr>
              <a:t>）</a:t>
            </a:r>
            <a:endParaRPr sz="1600" dirty="0">
              <a:effectLst/>
              <a:cs typeface="+mn-ea"/>
              <a:sym typeface="+mn-lt"/>
            </a:endParaRPr>
          </a:p>
          <a:p>
            <a:pPr marL="342900" lvl="0" indent="-342900" algn="just">
              <a:lnSpc>
                <a:spcPct val="150000"/>
              </a:lnSpc>
              <a:spcBef>
                <a:spcPts val="600"/>
              </a:spcBef>
              <a:spcAft>
                <a:spcPts val="0"/>
              </a:spcAft>
              <a:buClr>
                <a:srgbClr val="FFC000"/>
              </a:buClr>
              <a:buSzPct val="100000"/>
              <a:buFont typeface="Arial" panose="020B0604020202020204" pitchFamily="34" charset="0"/>
              <a:buChar char="•"/>
            </a:pPr>
            <a:r>
              <a:rPr lang="zh-CN" altLang="en-US" sz="1600" dirty="0">
                <a:cs typeface="+mn-ea"/>
                <a:sym typeface="+mn-lt"/>
              </a:rPr>
              <a:t>临终</a:t>
            </a:r>
            <a:r>
              <a:rPr lang="zh-CN" altLang="en-US" sz="1600" dirty="0">
                <a:sym typeface="+mn-ea"/>
              </a:rPr>
              <a:t>照护</a:t>
            </a:r>
            <a:r>
              <a:rPr sz="1600" dirty="0" err="1">
                <a:effectLst/>
                <a:cs typeface="+mn-ea"/>
                <a:sym typeface="+mn-lt"/>
              </a:rPr>
              <a:t>应包括与患者及其家属讨论他们对复苏</a:t>
            </a:r>
            <a:r>
              <a:rPr sz="1600" dirty="0">
                <a:effectLst/>
                <a:cs typeface="+mn-ea"/>
                <a:sym typeface="+mn-lt"/>
              </a:rPr>
              <a:t>、</a:t>
            </a:r>
            <a:r>
              <a:rPr lang="zh-CN" sz="1600" dirty="0">
                <a:effectLst/>
                <a:cs typeface="+mn-ea"/>
                <a:sym typeface="+mn-lt"/>
              </a:rPr>
              <a:t>预先</a:t>
            </a:r>
            <a:r>
              <a:rPr lang="zh-CN" altLang="en-US" sz="1600" dirty="0">
                <a:effectLst/>
                <a:cs typeface="+mn-ea"/>
                <a:sym typeface="+mn-lt"/>
              </a:rPr>
              <a:t>指示</a:t>
            </a:r>
            <a:r>
              <a:rPr sz="1600" dirty="0" err="1">
                <a:effectLst/>
                <a:cs typeface="+mn-ea"/>
                <a:sym typeface="+mn-lt"/>
              </a:rPr>
              <a:t>和期望逝世地点的</a:t>
            </a:r>
            <a:r>
              <a:rPr lang="zh-CN" sz="1600" dirty="0" err="1">
                <a:effectLst/>
                <a:cs typeface="+mn-ea"/>
                <a:sym typeface="+mn-lt"/>
              </a:rPr>
              <a:t>看法</a:t>
            </a:r>
            <a:r>
              <a:rPr sz="1600" b="1" dirty="0">
                <a:effectLst/>
                <a:cs typeface="+mn-ea"/>
                <a:sym typeface="+mn-lt"/>
              </a:rPr>
              <a:t>（D</a:t>
            </a:r>
            <a:r>
              <a:rPr lang="zh-CN" sz="1600" b="1" dirty="0">
                <a:effectLst/>
                <a:cs typeface="+mn-ea"/>
                <a:sym typeface="+mn-lt"/>
              </a:rPr>
              <a:t>级证据</a:t>
            </a:r>
            <a:r>
              <a:rPr sz="1600" b="1" dirty="0">
                <a:effectLst/>
                <a:cs typeface="+mn-ea"/>
                <a:sym typeface="+mn-lt"/>
              </a:rPr>
              <a:t>）</a:t>
            </a:r>
            <a:endParaRPr sz="1600" dirty="0">
              <a:effectLst/>
              <a:cs typeface="+mn-ea"/>
              <a:sym typeface="+mn-lt"/>
            </a:endParaRPr>
          </a:p>
          <a:p>
            <a:pPr marL="342900" lvl="0" indent="-342900" algn="just">
              <a:lnSpc>
                <a:spcPct val="150000"/>
              </a:lnSpc>
              <a:spcBef>
                <a:spcPts val="600"/>
              </a:spcBef>
              <a:spcAft>
                <a:spcPts val="0"/>
              </a:spcAft>
              <a:buClr>
                <a:srgbClr val="FFC000"/>
              </a:buClr>
              <a:buSzPct val="100000"/>
              <a:buFont typeface="Arial" panose="020B0604020202020204" pitchFamily="34" charset="0"/>
              <a:buChar char="•"/>
            </a:pPr>
            <a:r>
              <a:rPr lang="zh-CN" altLang="en-US" sz="1600" dirty="0">
                <a:effectLst/>
                <a:cs typeface="+mn-ea"/>
                <a:sym typeface="+mn-lt"/>
              </a:rPr>
              <a:t>阿片类药物</a:t>
            </a:r>
            <a:r>
              <a:rPr sz="1600" dirty="0">
                <a:effectLst/>
                <a:cs typeface="+mn-ea"/>
                <a:sym typeface="+mn-lt"/>
              </a:rPr>
              <a:t>、</a:t>
            </a:r>
            <a:r>
              <a:rPr sz="1600" dirty="0" err="1">
                <a:effectLst/>
                <a:cs typeface="+mn-ea"/>
                <a:sym typeface="+mn-lt"/>
              </a:rPr>
              <a:t>神经肌肉电刺激（NMES</a:t>
            </a:r>
            <a:r>
              <a:rPr sz="1600" dirty="0">
                <a:effectLst/>
                <a:cs typeface="+mn-ea"/>
                <a:sym typeface="+mn-lt"/>
              </a:rPr>
              <a:t>）、</a:t>
            </a:r>
            <a:r>
              <a:rPr lang="zh-CN" altLang="en-US" sz="1600" dirty="0">
                <a:cs typeface="+mn-ea"/>
                <a:sym typeface="+mn-lt"/>
              </a:rPr>
              <a:t>氧疗</a:t>
            </a:r>
            <a:r>
              <a:rPr sz="1600" dirty="0" err="1">
                <a:effectLst/>
                <a:cs typeface="+mn-ea"/>
                <a:sym typeface="+mn-lt"/>
              </a:rPr>
              <a:t>以及面部风扇</a:t>
            </a:r>
            <a:r>
              <a:rPr lang="zh-CN" altLang="en-US" sz="1600" dirty="0">
                <a:effectLst/>
                <a:cs typeface="+mn-ea"/>
                <a:sym typeface="+mn-lt"/>
              </a:rPr>
              <a:t>直吹</a:t>
            </a:r>
            <a:r>
              <a:rPr sz="1600" dirty="0" err="1">
                <a:effectLst/>
                <a:cs typeface="+mn-ea"/>
                <a:sym typeface="+mn-lt"/>
              </a:rPr>
              <a:t>等方法可以缓解呼吸</a:t>
            </a:r>
            <a:r>
              <a:rPr lang="zh-CN" altLang="en-US" sz="1600" dirty="0">
                <a:effectLst/>
                <a:cs typeface="+mn-ea"/>
                <a:sym typeface="+mn-lt"/>
              </a:rPr>
              <a:t>急促</a:t>
            </a:r>
            <a:r>
              <a:rPr sz="1600" b="1" dirty="0">
                <a:effectLst/>
                <a:cs typeface="+mn-ea"/>
                <a:sym typeface="+mn-lt"/>
              </a:rPr>
              <a:t>（</a:t>
            </a:r>
            <a:r>
              <a:rPr sz="1600" b="1" dirty="0" err="1">
                <a:effectLst/>
                <a:cs typeface="+mn-ea"/>
                <a:sym typeface="+mn-lt"/>
              </a:rPr>
              <a:t>C级证据</a:t>
            </a:r>
            <a:r>
              <a:rPr sz="1600" b="1" dirty="0">
                <a:effectLst/>
                <a:cs typeface="+mn-ea"/>
                <a:sym typeface="+mn-lt"/>
              </a:rPr>
              <a:t>）</a:t>
            </a:r>
            <a:endParaRPr sz="1600" dirty="0">
              <a:effectLst/>
              <a:cs typeface="+mn-ea"/>
              <a:sym typeface="+mn-lt"/>
            </a:endParaRPr>
          </a:p>
          <a:p>
            <a:pPr marL="342900" lvl="0" indent="-342900" algn="just">
              <a:lnSpc>
                <a:spcPct val="150000"/>
              </a:lnSpc>
              <a:spcBef>
                <a:spcPts val="600"/>
              </a:spcBef>
              <a:spcAft>
                <a:spcPts val="0"/>
              </a:spcAft>
              <a:buClr>
                <a:srgbClr val="FFC000"/>
              </a:buClr>
              <a:buSzPct val="100000"/>
              <a:buFont typeface="Arial" panose="020B0604020202020204" pitchFamily="34" charset="0"/>
              <a:buChar char="•"/>
            </a:pPr>
            <a:r>
              <a:rPr sz="1600" dirty="0" err="1">
                <a:effectLst/>
                <a:cs typeface="+mn-ea"/>
                <a:sym typeface="+mn-lt"/>
              </a:rPr>
              <a:t>对于营养不良的</a:t>
            </a:r>
            <a:r>
              <a:rPr lang="zh-CN" altLang="en-US" sz="1600" dirty="0">
                <a:effectLst/>
                <a:cs typeface="+mn-ea"/>
                <a:sym typeface="+mn-lt"/>
              </a:rPr>
              <a:t>慢阻肺病</a:t>
            </a:r>
            <a:r>
              <a:rPr sz="1600" dirty="0" err="1">
                <a:effectLst/>
                <a:cs typeface="+mn-ea"/>
                <a:sym typeface="+mn-lt"/>
              </a:rPr>
              <a:t>患者，应考虑补充营养</a:t>
            </a:r>
            <a:r>
              <a:rPr sz="1600" b="1" dirty="0" err="1">
                <a:effectLst/>
                <a:cs typeface="+mn-ea"/>
                <a:sym typeface="+mn-lt"/>
              </a:rPr>
              <a:t>（B级证据</a:t>
            </a:r>
            <a:r>
              <a:rPr sz="1600" b="1" dirty="0">
                <a:effectLst/>
                <a:cs typeface="+mn-ea"/>
                <a:sym typeface="+mn-lt"/>
              </a:rPr>
              <a:t>）</a:t>
            </a:r>
            <a:r>
              <a:rPr sz="1600" dirty="0">
                <a:effectLst/>
                <a:cs typeface="+mn-ea"/>
                <a:sym typeface="+mn-lt"/>
              </a:rPr>
              <a:t>，</a:t>
            </a:r>
            <a:r>
              <a:rPr lang="zh-CN" altLang="en-US" sz="1600" dirty="0">
                <a:effectLst/>
                <a:cs typeface="+mn-ea"/>
                <a:sym typeface="+mn-lt"/>
              </a:rPr>
              <a:t>可改善</a:t>
            </a:r>
            <a:r>
              <a:rPr sz="1600" dirty="0" err="1">
                <a:effectLst/>
                <a:cs typeface="+mn-ea"/>
                <a:sym typeface="+mn-lt"/>
              </a:rPr>
              <a:t>呼吸肌的力量</a:t>
            </a:r>
            <a:r>
              <a:rPr lang="zh-CN" altLang="en-US" sz="1600" dirty="0">
                <a:effectLst/>
                <a:cs typeface="+mn-ea"/>
                <a:sym typeface="+mn-lt"/>
              </a:rPr>
              <a:t>以及</a:t>
            </a:r>
            <a:r>
              <a:rPr sz="1600" dirty="0" err="1">
                <a:effectLst/>
                <a:cs typeface="+mn-ea"/>
                <a:sym typeface="+mn-lt"/>
              </a:rPr>
              <a:t>整体健康状况</a:t>
            </a:r>
            <a:br>
              <a:rPr lang="en-US" sz="1600" dirty="0">
                <a:effectLst/>
                <a:cs typeface="+mn-ea"/>
                <a:sym typeface="+mn-lt"/>
              </a:rPr>
            </a:br>
            <a:r>
              <a:rPr sz="1600" b="1" dirty="0">
                <a:effectLst/>
                <a:cs typeface="+mn-ea"/>
                <a:sym typeface="+mn-lt"/>
              </a:rPr>
              <a:t>（</a:t>
            </a:r>
            <a:r>
              <a:rPr sz="1600" b="1" dirty="0" err="1">
                <a:effectLst/>
                <a:cs typeface="+mn-ea"/>
                <a:sym typeface="+mn-lt"/>
              </a:rPr>
              <a:t>B级证据</a:t>
            </a:r>
            <a:r>
              <a:rPr sz="1600" b="1" dirty="0">
                <a:effectLst/>
                <a:cs typeface="+mn-ea"/>
                <a:sym typeface="+mn-lt"/>
              </a:rPr>
              <a:t>）</a:t>
            </a:r>
            <a:endParaRPr sz="1600" dirty="0">
              <a:effectLst/>
              <a:cs typeface="+mn-ea"/>
              <a:sym typeface="+mn-lt"/>
            </a:endParaRPr>
          </a:p>
          <a:p>
            <a:pPr marL="342900" lvl="0" indent="-342900" algn="just">
              <a:lnSpc>
                <a:spcPct val="150000"/>
              </a:lnSpc>
              <a:spcBef>
                <a:spcPts val="600"/>
              </a:spcBef>
              <a:spcAft>
                <a:spcPts val="0"/>
              </a:spcAft>
              <a:buClr>
                <a:srgbClr val="FFC000"/>
              </a:buClr>
              <a:buSzPct val="100000"/>
              <a:buFont typeface="Arial" panose="020B0604020202020204" pitchFamily="34" charset="0"/>
              <a:buChar char="•"/>
            </a:pPr>
            <a:r>
              <a:rPr lang="zh-CN" altLang="en-US" sz="1600" dirty="0">
                <a:effectLst/>
                <a:cs typeface="+mn-ea"/>
                <a:sym typeface="+mn-lt"/>
              </a:rPr>
              <a:t>可通过自我管理教育、肺康复治疗、营养支持和身心干预措施来改善疲劳</a:t>
            </a:r>
            <a:r>
              <a:rPr sz="1600" b="1" dirty="0">
                <a:effectLst/>
                <a:cs typeface="+mn-ea"/>
                <a:sym typeface="+mn-lt"/>
              </a:rPr>
              <a:t>（B级证据）</a:t>
            </a:r>
            <a:endParaRPr sz="1600" dirty="0">
              <a:effectLst/>
              <a:cs typeface="+mn-ea"/>
              <a:sym typeface="+mn-lt"/>
            </a:endParaRPr>
          </a:p>
        </p:txBody>
      </p:sp>
      <p:sp>
        <p:nvSpPr>
          <p:cNvPr id="4" name="文本框 3"/>
          <p:cNvSpPr txBox="1"/>
          <p:nvPr>
            <p:custDataLst>
              <p:tags r:id="rId1"/>
            </p:custDataLst>
          </p:nvPr>
        </p:nvSpPr>
        <p:spPr>
          <a:xfrm>
            <a:off x="11166475" y="509905"/>
            <a:ext cx="969010" cy="368300"/>
          </a:xfrm>
          <a:prstGeom prst="rect">
            <a:avLst/>
          </a:prstGeom>
          <a:noFill/>
        </p:spPr>
        <p:txBody>
          <a:bodyPr wrap="square" rtlCol="0">
            <a:spAutoFit/>
          </a:bodyPr>
          <a:lstStyle/>
          <a:p>
            <a:pPr algn="r"/>
            <a:r>
              <a:rPr lang="zh-CN" altLang="en-US" b="1">
                <a:solidFill>
                  <a:schemeClr val="bg1"/>
                </a:solidFill>
              </a:rPr>
              <a:t>图</a:t>
            </a:r>
            <a:r>
              <a:rPr lang="en-US" altLang="zh-CN" b="1">
                <a:solidFill>
                  <a:schemeClr val="bg1"/>
                </a:solidFill>
              </a:rPr>
              <a:t> 3.16</a:t>
            </a:r>
            <a:endParaRPr lang="en-US" altLang="zh-CN" b="1">
              <a:solidFill>
                <a:schemeClr val="bg1"/>
              </a:solidFill>
            </a:endParaRPr>
          </a:p>
        </p:txBody>
      </p:sp>
      <p:sp>
        <p:nvSpPr>
          <p:cNvPr id="6" name="Footer Placeholder 1"/>
          <p:cNvSpPr txBox="1"/>
          <p:nvPr/>
        </p:nvSpPr>
        <p:spPr>
          <a:xfrm>
            <a:off x="3027363" y="6551613"/>
            <a:ext cx="6137275"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000" dirty="0">
                <a:sym typeface="+mn-ea"/>
              </a:rPr>
              <a:t>© 2024, 2025 Global Initiative for Chronic Obstructive Lung Disease</a:t>
            </a:r>
            <a:endParaRPr lang="en-AU" sz="1000" dirty="0">
              <a:cs typeface="+mn-ea"/>
              <a:sym typeface="+mn-lt"/>
            </a:endParaRPr>
          </a:p>
        </p:txBody>
      </p:sp>
      <p:pic>
        <p:nvPicPr>
          <p:cNvPr id="2" name="Picture 6" descr="Figure 3.16 lists evidence based statement about palliative care, end of life and hospice care in COPD."/>
          <p:cNvPicPr>
            <a:picLocks noChangeAspect="1"/>
          </p:cNvPicPr>
          <p:nvPr/>
        </p:nvPicPr>
        <p:blipFill rotWithShape="1">
          <a:blip r:embed="rId2"/>
          <a:srcRect/>
          <a:stretch>
            <a:fillRect/>
          </a:stretch>
        </p:blipFill>
        <p:spPr bwMode="auto">
          <a:xfrm>
            <a:off x="12192188" y="252"/>
            <a:ext cx="8817950" cy="4670890"/>
          </a:xfrm>
          <a:prstGeom prst="rect">
            <a:avLst/>
          </a:prstGeom>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占位符 6"/>
          <p:cNvSpPr>
            <a:spLocks noGrp="1"/>
          </p:cNvSpPr>
          <p:nvPr>
            <p:ph type="body" sz="quarter" idx="10"/>
          </p:nvPr>
        </p:nvSpPr>
        <p:spPr/>
        <p:txBody>
          <a:bodyPr>
            <a:normAutofit fontScale="92500"/>
          </a:bodyPr>
          <a:lstStyle/>
          <a:p>
            <a:r>
              <a:rPr lang="zh-CN" altLang="en-US">
                <a:latin typeface="+mn-lt"/>
                <a:ea typeface="+mn-ea"/>
                <a:cs typeface="+mn-ea"/>
                <a:sym typeface="+mn-lt"/>
              </a:rPr>
              <a:t>支持药物治疗和非药物治疗降低慢阻肺病患者死亡率的证据</a:t>
            </a:r>
            <a:endParaRPr lang="zh-CN" altLang="en-US" dirty="0">
              <a:latin typeface="+mn-lt"/>
              <a:ea typeface="+mn-ea"/>
              <a:cs typeface="+mn-ea"/>
              <a:sym typeface="+mn-lt"/>
            </a:endParaRPr>
          </a:p>
        </p:txBody>
      </p:sp>
      <p:sp>
        <p:nvSpPr>
          <p:cNvPr id="2" name="Footer Placeholder 1"/>
          <p:cNvSpPr>
            <a:spLocks noGrp="1"/>
          </p:cNvSpPr>
          <p:nvPr>
            <p:ph type="ftr" sz="quarter" idx="4294967295"/>
          </p:nvPr>
        </p:nvSpPr>
        <p:spPr>
          <a:xfrm>
            <a:off x="3027363" y="6551613"/>
            <a:ext cx="6137275" cy="365125"/>
          </a:xfrm>
        </p:spPr>
        <p:txBody>
          <a:bodyPr/>
          <a:lstStyle/>
          <a:p>
            <a:r>
              <a:rPr lang="en-US" sz="1000" dirty="0">
                <a:sym typeface="+mn-ea"/>
              </a:rPr>
              <a:t>© 2024, 2025 Global Initiative for Chronic Obstructive Lung Disease</a:t>
            </a:r>
            <a:endParaRPr lang="en-AU" sz="1000" dirty="0">
              <a:cs typeface="+mn-ea"/>
              <a:sym typeface="+mn-lt"/>
            </a:endParaRPr>
          </a:p>
        </p:txBody>
      </p:sp>
      <p:graphicFrame>
        <p:nvGraphicFramePr>
          <p:cNvPr id="5" name="表格 4"/>
          <p:cNvGraphicFramePr>
            <a:graphicFrameLocks noGrp="1"/>
          </p:cNvGraphicFramePr>
          <p:nvPr>
            <p:custDataLst>
              <p:tags r:id="rId1"/>
            </p:custDataLst>
          </p:nvPr>
        </p:nvGraphicFramePr>
        <p:xfrm>
          <a:off x="1090295" y="1170305"/>
          <a:ext cx="10389870" cy="5381625"/>
        </p:xfrm>
        <a:graphic>
          <a:graphicData uri="http://schemas.openxmlformats.org/drawingml/2006/table">
            <a:tbl>
              <a:tblPr>
                <a:tableStyleId>{5C22544A-7EE6-4342-B048-85BDC9FD1C3A}</a:tableStyleId>
              </a:tblPr>
              <a:tblGrid>
                <a:gridCol w="1828800"/>
                <a:gridCol w="696595"/>
                <a:gridCol w="133350"/>
                <a:gridCol w="3644900"/>
                <a:gridCol w="1167765"/>
                <a:gridCol w="2918460"/>
              </a:tblGrid>
              <a:tr h="336550">
                <a:tc>
                  <a:txBody>
                    <a:bodyPr/>
                    <a:lstStyle/>
                    <a:p>
                      <a:pPr lvl="0"/>
                      <a:r>
                        <a:rPr lang="zh-CN" altLang="en-US" sz="1400" b="1" dirty="0">
                          <a:solidFill>
                            <a:schemeClr val="tx1"/>
                          </a:solidFill>
                          <a:effectLst/>
                          <a:latin typeface="+mn-lt"/>
                          <a:ea typeface="+mn-ea"/>
                          <a:cs typeface="+mn-ea"/>
                          <a:sym typeface="+mn-lt"/>
                        </a:rPr>
                        <a:t>  治疗</a:t>
                      </a:r>
                      <a:endParaRPr lang="zh-CN" altLang="en-US" sz="1400" b="1" dirty="0">
                        <a:solidFill>
                          <a:schemeClr val="tx1"/>
                        </a:solidFill>
                        <a:effectLst/>
                        <a:latin typeface="+mn-lt"/>
                        <a:ea typeface="+mn-ea"/>
                        <a:cs typeface="+mn-ea"/>
                        <a:sym typeface="+mn-lt"/>
                      </a:endParaRPr>
                    </a:p>
                  </a:txBody>
                  <a:tcPr marL="0" marR="0" marT="0" marB="0" anchor="ctr">
                    <a:solidFill>
                      <a:schemeClr val="bg1"/>
                    </a:solidFill>
                  </a:tcPr>
                </a:tc>
                <a:tc gridSpan="2">
                  <a:txBody>
                    <a:bodyPr/>
                    <a:lstStyle/>
                    <a:p>
                      <a:pPr lvl="0"/>
                      <a:r>
                        <a:rPr lang="en-US" altLang="zh-CN" sz="1400" b="1" dirty="0">
                          <a:solidFill>
                            <a:schemeClr val="tx1"/>
                          </a:solidFill>
                          <a:effectLst/>
                          <a:latin typeface="+mn-lt"/>
                          <a:ea typeface="+mn-ea"/>
                          <a:cs typeface="+mn-ea"/>
                          <a:sym typeface="+mn-lt"/>
                        </a:rPr>
                        <a:t>  RCT*</a:t>
                      </a:r>
                      <a:endParaRPr lang="zh-CN" altLang="en-US" sz="1400" b="1" dirty="0">
                        <a:solidFill>
                          <a:schemeClr val="tx1"/>
                        </a:solidFill>
                        <a:effectLst/>
                        <a:latin typeface="+mn-lt"/>
                        <a:ea typeface="+mn-ea"/>
                        <a:cs typeface="+mn-ea"/>
                        <a:sym typeface="+mn-lt"/>
                      </a:endParaRPr>
                    </a:p>
                  </a:txBody>
                  <a:tcPr marL="0" marR="0" marT="0" marB="0" anchor="ctr">
                    <a:solidFill>
                      <a:schemeClr val="bg1"/>
                    </a:solidFill>
                  </a:tcPr>
                </a:tc>
                <a:tc hMerge="1">
                  <a:tcPr marL="0" marR="0" marT="0" marB="0" anchor="ctr">
                    <a:noFill/>
                  </a:tcPr>
                </a:tc>
                <a:tc gridSpan="2">
                  <a:txBody>
                    <a:bodyPr/>
                    <a:lstStyle/>
                    <a:p>
                      <a:pPr lvl="1"/>
                      <a:r>
                        <a:rPr lang="zh-CN" altLang="en-US" sz="1400" b="1" dirty="0">
                          <a:solidFill>
                            <a:schemeClr val="tx1"/>
                          </a:solidFill>
                          <a:effectLst/>
                          <a:latin typeface="+mn-lt"/>
                          <a:ea typeface="+mn-ea"/>
                          <a:cs typeface="+mn-ea"/>
                          <a:sym typeface="+mn-lt"/>
                        </a:rPr>
                        <a:t>对死亡率的治疗效应</a:t>
                      </a:r>
                      <a:endParaRPr lang="zh-CN" altLang="en-US" sz="1400" b="1" dirty="0">
                        <a:solidFill>
                          <a:schemeClr val="tx1"/>
                        </a:solidFill>
                        <a:effectLst/>
                        <a:latin typeface="+mn-lt"/>
                        <a:ea typeface="+mn-ea"/>
                        <a:cs typeface="+mn-ea"/>
                        <a:sym typeface="+mn-lt"/>
                      </a:endParaRPr>
                    </a:p>
                  </a:txBody>
                  <a:tcPr marL="0" marR="0" marT="0" marB="0" anchor="ctr">
                    <a:solidFill>
                      <a:schemeClr val="bg1"/>
                    </a:solidFill>
                  </a:tcPr>
                </a:tc>
                <a:tc hMerge="1">
                  <a:tcPr/>
                </a:tc>
                <a:tc>
                  <a:txBody>
                    <a:bodyPr/>
                    <a:lstStyle/>
                    <a:p>
                      <a:pPr lvl="1"/>
                      <a:r>
                        <a:rPr lang="zh-CN" altLang="en-US" sz="1400" b="1" kern="1200" dirty="0">
                          <a:solidFill>
                            <a:schemeClr val="tx1"/>
                          </a:solidFill>
                          <a:effectLst/>
                          <a:latin typeface="+mn-lt"/>
                          <a:ea typeface="+mn-ea"/>
                          <a:cs typeface="+mn-ea"/>
                          <a:sym typeface="+mn-lt"/>
                        </a:rPr>
                        <a:t>患者特征</a:t>
                      </a:r>
                      <a:endParaRPr lang="zh-CN" altLang="en-US" sz="1400" b="1" kern="1200" dirty="0">
                        <a:solidFill>
                          <a:schemeClr val="tx1"/>
                        </a:solidFill>
                        <a:effectLst/>
                        <a:latin typeface="+mn-lt"/>
                        <a:ea typeface="+mn-ea"/>
                        <a:cs typeface="+mn-ea"/>
                        <a:sym typeface="+mn-lt"/>
                      </a:endParaRPr>
                    </a:p>
                  </a:txBody>
                  <a:tcPr marL="0" marR="0" marT="0" marB="0" anchor="ctr">
                    <a:solidFill>
                      <a:schemeClr val="bg1"/>
                    </a:solidFill>
                  </a:tcPr>
                </a:tc>
              </a:tr>
              <a:tr h="334645">
                <a:tc gridSpan="6">
                  <a:txBody>
                    <a:bodyPr/>
                    <a:lstStyle/>
                    <a:p>
                      <a:pPr marL="0" lvl="0" indent="0" algn="just" defTabSz="914400" rtl="0" eaLnBrk="1" latinLnBrk="0" hangingPunct="1">
                        <a:lnSpc>
                          <a:spcPct val="115000"/>
                        </a:lnSpc>
                        <a:spcBef>
                          <a:spcPts val="180"/>
                        </a:spcBef>
                        <a:spcAft>
                          <a:spcPts val="0"/>
                        </a:spcAft>
                        <a:buClr>
                          <a:srgbClr val="4C4C4C"/>
                        </a:buClr>
                        <a:buSzPts val="1000"/>
                        <a:buFont typeface="Arial" panose="020B0604020202020204" pitchFamily="34" charset="0"/>
                        <a:buNone/>
                      </a:pPr>
                      <a:r>
                        <a:rPr lang="zh-CN" altLang="en-US" sz="1400" b="1" u="none" strike="noStrike" kern="1200" spc="0" dirty="0">
                          <a:solidFill>
                            <a:schemeClr val="tx1"/>
                          </a:solidFill>
                          <a:effectLst/>
                          <a:latin typeface="+mn-lt"/>
                          <a:ea typeface="+mn-ea"/>
                          <a:cs typeface="+mn-ea"/>
                          <a:sym typeface="+mn-lt"/>
                        </a:rPr>
                        <a:t>药物治疗</a:t>
                      </a:r>
                      <a:endParaRPr lang="zh-CN" altLang="en-US" sz="1400" b="1" u="none" strike="noStrike" kern="1200" spc="0" dirty="0">
                        <a:solidFill>
                          <a:schemeClr val="tx1"/>
                        </a:solidFill>
                        <a:effectLst/>
                        <a:latin typeface="+mn-lt"/>
                        <a:ea typeface="+mn-ea"/>
                        <a:cs typeface="+mn-ea"/>
                        <a:sym typeface="+mn-lt"/>
                      </a:endParaRPr>
                    </a:p>
                  </a:txBody>
                  <a:tcPr marL="68580" marR="68580" marT="0" marB="0" anchor="ctr">
                    <a:solidFill>
                      <a:srgbClr val="DCDBDB"/>
                    </a:solidFill>
                  </a:tcPr>
                </a:tc>
                <a:tc hMerge="1">
                  <a:tcPr marL="68580" marR="68580" marT="0" marB="0" anchor="ctr">
                    <a:solidFill>
                      <a:srgbClr val="DCDBDB"/>
                    </a:solidFill>
                  </a:tcPr>
                </a:tc>
                <a:tc hMerge="1">
                  <a:tcPr/>
                </a:tc>
                <a:tc hMerge="1">
                  <a:tcPr marL="68580" marR="68580" marT="0" marB="0" anchor="ctr">
                    <a:solidFill>
                      <a:srgbClr val="DCDBDB"/>
                    </a:solidFill>
                  </a:tcPr>
                </a:tc>
                <a:tc hMerge="1">
                  <a:tcPr/>
                </a:tc>
                <a:tc hMerge="1">
                  <a:tcPr marL="68580" marR="68580" marT="0" marB="0" anchor="ctr">
                    <a:solidFill>
                      <a:srgbClr val="DCDBDB"/>
                    </a:solidFill>
                  </a:tcPr>
                </a:tc>
              </a:tr>
              <a:tr h="779145">
                <a:tc>
                  <a:txBody>
                    <a:bodyPr/>
                    <a:lstStyle/>
                    <a:p>
                      <a:pPr marL="0" marR="0" lvl="0" indent="0" algn="just" defTabSz="914400" rtl="0" eaLnBrk="1" fontAlgn="auto" latinLnBrk="0" hangingPunct="1">
                        <a:lnSpc>
                          <a:spcPct val="115000"/>
                        </a:lnSpc>
                        <a:spcBef>
                          <a:spcPts val="180"/>
                        </a:spcBef>
                        <a:spcAft>
                          <a:spcPts val="0"/>
                        </a:spcAft>
                        <a:buClr>
                          <a:srgbClr val="4C4C4C"/>
                        </a:buClr>
                        <a:buSzPts val="1000"/>
                        <a:buFont typeface="Arial" panose="020B0604020202020204" pitchFamily="34" charset="0"/>
                        <a:buNone/>
                        <a:defRPr/>
                      </a:pPr>
                      <a:r>
                        <a:rPr lang="en-US" altLang="zh-CN" sz="1200" b="1" u="none" strike="noStrike" kern="1200" spc="0" dirty="0">
                          <a:solidFill>
                            <a:schemeClr val="tx1"/>
                          </a:solidFill>
                          <a:effectLst/>
                          <a:latin typeface="+mn-lt"/>
                          <a:ea typeface="+mn-ea"/>
                          <a:cs typeface="+mn-ea"/>
                          <a:sym typeface="+mn-lt"/>
                        </a:rPr>
                        <a:t>LABA+LAMA+ICS</a:t>
                      </a:r>
                      <a:r>
                        <a:rPr lang="en-US" altLang="zh-CN" sz="1200" b="1" u="none" strike="noStrike" kern="1200" spc="0" baseline="30000" dirty="0">
                          <a:solidFill>
                            <a:schemeClr val="tx1"/>
                          </a:solidFill>
                          <a:effectLst/>
                          <a:latin typeface="+mn-lt"/>
                          <a:ea typeface="+mn-ea"/>
                          <a:cs typeface="+mn-ea"/>
                          <a:sym typeface="+mn-lt"/>
                        </a:rPr>
                        <a:t>1</a:t>
                      </a:r>
                      <a:endParaRPr lang="en-US" altLang="zh-CN" sz="1200" b="1" u="none" strike="noStrike" kern="1200" spc="0" baseline="30000" dirty="0">
                        <a:solidFill>
                          <a:schemeClr val="tx1"/>
                        </a:solidFill>
                        <a:effectLst/>
                        <a:latin typeface="+mn-lt"/>
                        <a:ea typeface="+mn-ea"/>
                        <a:cs typeface="+mn-ea"/>
                        <a:sym typeface="+mn-lt"/>
                      </a:endParaRPr>
                    </a:p>
                  </a:txBody>
                  <a:tcPr marL="68580" marR="68580" marT="0" marB="0" anchor="ctr">
                    <a:solidFill>
                      <a:srgbClr val="FBEED6"/>
                    </a:solidFill>
                  </a:tcPr>
                </a:tc>
                <a:tc>
                  <a:txBody>
                    <a:bodyPr/>
                    <a:lstStyle/>
                    <a:p>
                      <a:pPr marL="0" lvl="0" indent="0" algn="just" defTabSz="914400" rtl="0" eaLnBrk="1" latinLnBrk="0" hangingPunct="1">
                        <a:lnSpc>
                          <a:spcPct val="115000"/>
                        </a:lnSpc>
                        <a:spcBef>
                          <a:spcPts val="180"/>
                        </a:spcBef>
                        <a:spcAft>
                          <a:spcPts val="0"/>
                        </a:spcAft>
                        <a:buClr>
                          <a:srgbClr val="4C4C4C"/>
                        </a:buClr>
                        <a:buSzPts val="1000"/>
                        <a:buFont typeface="Arial" panose="020B0604020202020204" pitchFamily="34" charset="0"/>
                        <a:buNone/>
                      </a:pPr>
                      <a:r>
                        <a:rPr lang="zh-CN" altLang="en-US" sz="1200" u="none" strike="noStrike" kern="1200" spc="0" dirty="0">
                          <a:solidFill>
                            <a:schemeClr val="tx1"/>
                          </a:solidFill>
                          <a:effectLst/>
                          <a:latin typeface="+mn-lt"/>
                          <a:ea typeface="+mn-ea"/>
                          <a:cs typeface="+mn-ea"/>
                          <a:sym typeface="+mn-lt"/>
                        </a:rPr>
                        <a:t>是</a:t>
                      </a:r>
                      <a:endParaRPr lang="zh-CN" altLang="en-US" sz="1200" u="none" strike="noStrike" kern="1200" spc="0" dirty="0">
                        <a:solidFill>
                          <a:schemeClr val="tx1"/>
                        </a:solidFill>
                        <a:effectLst/>
                        <a:latin typeface="+mn-lt"/>
                        <a:ea typeface="+mn-ea"/>
                        <a:cs typeface="+mn-ea"/>
                        <a:sym typeface="+mn-lt"/>
                      </a:endParaRPr>
                    </a:p>
                  </a:txBody>
                  <a:tcPr marL="68580" marR="68580" marT="0" marB="0" anchor="ctr">
                    <a:lnR w="12700" cap="flat" cmpd="sng" algn="ctr">
                      <a:solidFill>
                        <a:schemeClr val="bg1">
                          <a:lumMod val="65000"/>
                        </a:schemeClr>
                      </a:solidFill>
                      <a:prstDash val="solid"/>
                      <a:round/>
                      <a:headEnd type="none" w="med" len="med"/>
                      <a:tailEnd type="none" w="med" len="med"/>
                    </a:lnR>
                    <a:solidFill>
                      <a:schemeClr val="bg1"/>
                    </a:solidFill>
                  </a:tcPr>
                </a:tc>
                <a:tc gridSpan="2">
                  <a:txBody>
                    <a:bodyPr/>
                    <a:lstStyle/>
                    <a:p>
                      <a:pPr marL="0" lvl="0" indent="0" algn="just" defTabSz="914400" rtl="0" eaLnBrk="1" latinLnBrk="0" hangingPunct="1">
                        <a:lnSpc>
                          <a:spcPct val="115000"/>
                        </a:lnSpc>
                        <a:spcBef>
                          <a:spcPts val="180"/>
                        </a:spcBef>
                        <a:spcAft>
                          <a:spcPts val="0"/>
                        </a:spcAft>
                        <a:buClr>
                          <a:srgbClr val="4C4C4C"/>
                        </a:buClr>
                        <a:buSzPts val="1000"/>
                        <a:buFont typeface="Arial" panose="020B0604020202020204" pitchFamily="34" charset="0"/>
                        <a:buNone/>
                      </a:pPr>
                      <a:r>
                        <a:rPr lang="zh-CN" altLang="en-US" sz="1200" u="none" strike="noStrike" kern="1200" spc="0" dirty="0">
                          <a:solidFill>
                            <a:schemeClr val="tx1"/>
                          </a:solidFill>
                          <a:effectLst/>
                          <a:latin typeface="+mn-lt"/>
                          <a:ea typeface="+mn-ea"/>
                          <a:cs typeface="+mn-ea"/>
                          <a:sym typeface="+mn-lt"/>
                        </a:rPr>
                        <a:t>与双支扩相比，三联制剂降低风险：</a:t>
                      </a:r>
                      <a:endParaRPr lang="en-US" altLang="zh-CN" sz="1200" u="none" strike="noStrike" kern="1200" spc="0" dirty="0">
                        <a:solidFill>
                          <a:schemeClr val="tx1"/>
                        </a:solidFill>
                        <a:effectLst/>
                        <a:latin typeface="+mn-lt"/>
                        <a:ea typeface="+mn-ea"/>
                        <a:cs typeface="+mn-ea"/>
                        <a:sym typeface="+mn-lt"/>
                      </a:endParaRPr>
                    </a:p>
                    <a:p>
                      <a:pPr marL="0" lvl="0" indent="0" algn="just" defTabSz="914400" rtl="0" eaLnBrk="1" latinLnBrk="0" hangingPunct="1">
                        <a:lnSpc>
                          <a:spcPct val="115000"/>
                        </a:lnSpc>
                        <a:spcBef>
                          <a:spcPts val="180"/>
                        </a:spcBef>
                        <a:spcAft>
                          <a:spcPts val="0"/>
                        </a:spcAft>
                        <a:buClr>
                          <a:srgbClr val="4C4C4C"/>
                        </a:buClr>
                        <a:buSzPts val="1000"/>
                        <a:buFont typeface="Arial" panose="020B0604020202020204" pitchFamily="34" charset="0"/>
                        <a:buNone/>
                      </a:pPr>
                      <a:r>
                        <a:rPr lang="en-US" altLang="zh-CN" sz="1200" u="none" strike="noStrike" kern="1200" spc="0" dirty="0">
                          <a:solidFill>
                            <a:schemeClr val="tx1"/>
                          </a:solidFill>
                          <a:effectLst/>
                          <a:latin typeface="+mn-lt"/>
                          <a:ea typeface="+mn-ea"/>
                          <a:cs typeface="+mn-ea"/>
                          <a:sym typeface="+mn-lt"/>
                        </a:rPr>
                        <a:t>IMPACT,HR 0.72</a:t>
                      </a:r>
                      <a:r>
                        <a:rPr lang="zh-CN" altLang="en-US" sz="1200" u="none" strike="noStrike" kern="1200" spc="0" dirty="0">
                          <a:solidFill>
                            <a:schemeClr val="tx1"/>
                          </a:solidFill>
                          <a:effectLst/>
                          <a:latin typeface="+mn-lt"/>
                          <a:ea typeface="+mn-ea"/>
                          <a:cs typeface="+mn-ea"/>
                          <a:sym typeface="+mn-lt"/>
                        </a:rPr>
                        <a:t>（</a:t>
                      </a:r>
                      <a:r>
                        <a:rPr lang="en-US" altLang="zh-CN" sz="1200" u="none" strike="noStrike" kern="1200" spc="0" dirty="0">
                          <a:solidFill>
                            <a:schemeClr val="tx1"/>
                          </a:solidFill>
                          <a:effectLst/>
                          <a:latin typeface="+mn-lt"/>
                          <a:ea typeface="+mn-ea"/>
                          <a:cs typeface="+mn-ea"/>
                          <a:sym typeface="+mn-lt"/>
                        </a:rPr>
                        <a:t>95%Cl</a:t>
                      </a:r>
                      <a:r>
                        <a:rPr lang="zh-CN" altLang="en-US" sz="1200" u="none" strike="noStrike" kern="1200" spc="0" dirty="0">
                          <a:solidFill>
                            <a:schemeClr val="tx1"/>
                          </a:solidFill>
                          <a:effectLst/>
                          <a:latin typeface="+mn-lt"/>
                          <a:ea typeface="+mn-ea"/>
                          <a:cs typeface="+mn-ea"/>
                          <a:sym typeface="+mn-lt"/>
                        </a:rPr>
                        <a:t>：</a:t>
                      </a:r>
                      <a:r>
                        <a:rPr lang="en-US" altLang="zh-CN" sz="1200" u="none" strike="noStrike" kern="1200" spc="0" dirty="0">
                          <a:solidFill>
                            <a:schemeClr val="tx1"/>
                          </a:solidFill>
                          <a:effectLst/>
                          <a:latin typeface="+mn-lt"/>
                          <a:ea typeface="+mn-ea"/>
                          <a:cs typeface="+mn-ea"/>
                          <a:sym typeface="+mn-lt"/>
                        </a:rPr>
                        <a:t>0.53,0.99</a:t>
                      </a:r>
                      <a:r>
                        <a:rPr lang="zh-CN" altLang="en-US" sz="1200" u="none" strike="noStrike" kern="1200" spc="0" dirty="0">
                          <a:solidFill>
                            <a:schemeClr val="tx1"/>
                          </a:solidFill>
                          <a:effectLst/>
                          <a:latin typeface="+mn-lt"/>
                          <a:ea typeface="+mn-ea"/>
                          <a:cs typeface="+mn-ea"/>
                          <a:sym typeface="+mn-lt"/>
                        </a:rPr>
                        <a:t>）</a:t>
                      </a:r>
                      <a:endParaRPr lang="en-US" altLang="zh-CN" sz="1200" u="none" strike="noStrike" kern="1200" spc="0" dirty="0">
                        <a:solidFill>
                          <a:schemeClr val="tx1"/>
                        </a:solidFill>
                        <a:effectLst/>
                        <a:latin typeface="+mn-lt"/>
                        <a:ea typeface="+mn-ea"/>
                        <a:cs typeface="+mn-ea"/>
                        <a:sym typeface="+mn-lt"/>
                      </a:endParaRPr>
                    </a:p>
                    <a:p>
                      <a:pPr marL="0" lvl="0" indent="0" algn="just" defTabSz="914400" rtl="0" eaLnBrk="1" latinLnBrk="0" hangingPunct="1">
                        <a:lnSpc>
                          <a:spcPct val="115000"/>
                        </a:lnSpc>
                        <a:spcBef>
                          <a:spcPts val="180"/>
                        </a:spcBef>
                        <a:spcAft>
                          <a:spcPts val="0"/>
                        </a:spcAft>
                        <a:buClr>
                          <a:srgbClr val="4C4C4C"/>
                        </a:buClr>
                        <a:buSzPts val="1000"/>
                        <a:buFont typeface="Arial" panose="020B0604020202020204" pitchFamily="34" charset="0"/>
                        <a:buNone/>
                      </a:pPr>
                      <a:r>
                        <a:rPr lang="en-US" altLang="zh-CN" sz="1200" u="none" strike="noStrike" kern="1200" spc="0" dirty="0">
                          <a:solidFill>
                            <a:schemeClr val="tx1"/>
                          </a:solidFill>
                          <a:effectLst/>
                          <a:latin typeface="+mn-lt"/>
                          <a:ea typeface="+mn-ea"/>
                          <a:cs typeface="+mn-ea"/>
                          <a:sym typeface="+mn-lt"/>
                        </a:rPr>
                        <a:t>ETHOS,HR  0.54 </a:t>
                      </a:r>
                      <a:r>
                        <a:rPr lang="zh-CN" altLang="en-US" sz="1200" u="none" strike="noStrike" kern="1200" spc="0" dirty="0">
                          <a:solidFill>
                            <a:schemeClr val="tx1"/>
                          </a:solidFill>
                          <a:effectLst/>
                          <a:latin typeface="+mn-lt"/>
                          <a:ea typeface="+mn-ea"/>
                          <a:cs typeface="+mn-ea"/>
                          <a:sym typeface="+mn-lt"/>
                        </a:rPr>
                        <a:t>（</a:t>
                      </a:r>
                      <a:r>
                        <a:rPr lang="en-US" altLang="zh-CN" sz="1200" u="none" strike="noStrike" kern="1200" spc="0" dirty="0">
                          <a:solidFill>
                            <a:schemeClr val="tx1"/>
                          </a:solidFill>
                          <a:effectLst/>
                          <a:latin typeface="+mn-lt"/>
                          <a:ea typeface="+mn-ea"/>
                          <a:cs typeface="+mn-ea"/>
                          <a:sym typeface="+mn-lt"/>
                        </a:rPr>
                        <a:t>5%Cl</a:t>
                      </a:r>
                      <a:r>
                        <a:rPr lang="zh-CN" altLang="en-US" sz="1200" u="none" strike="noStrike" kern="1200" spc="0" dirty="0">
                          <a:solidFill>
                            <a:schemeClr val="tx1"/>
                          </a:solidFill>
                          <a:effectLst/>
                          <a:latin typeface="+mn-lt"/>
                          <a:ea typeface="+mn-ea"/>
                          <a:cs typeface="+mn-ea"/>
                          <a:sym typeface="+mn-lt"/>
                        </a:rPr>
                        <a:t>：</a:t>
                      </a:r>
                      <a:r>
                        <a:rPr lang="en-US" altLang="zh-CN" sz="1200" u="none" strike="noStrike" kern="1200" spc="0" dirty="0">
                          <a:solidFill>
                            <a:schemeClr val="tx1"/>
                          </a:solidFill>
                          <a:effectLst/>
                          <a:latin typeface="+mn-lt"/>
                          <a:ea typeface="+mn-ea"/>
                          <a:cs typeface="+mn-ea"/>
                          <a:sym typeface="+mn-lt"/>
                        </a:rPr>
                        <a:t>0.34,0.87</a:t>
                      </a:r>
                      <a:r>
                        <a:rPr lang="zh-CN" altLang="en-US" sz="1200" u="none" strike="noStrike" kern="1200" spc="0" dirty="0">
                          <a:solidFill>
                            <a:schemeClr val="tx1"/>
                          </a:solidFill>
                          <a:effectLst/>
                          <a:latin typeface="+mn-lt"/>
                          <a:ea typeface="+mn-ea"/>
                          <a:cs typeface="+mn-ea"/>
                          <a:sym typeface="+mn-lt"/>
                        </a:rPr>
                        <a:t>）</a:t>
                      </a:r>
                      <a:endParaRPr lang="zh-CN" altLang="en-US" sz="1200" u="none" strike="noStrike" kern="1200" spc="0" dirty="0">
                        <a:solidFill>
                          <a:schemeClr val="tx1"/>
                        </a:solidFill>
                        <a:effectLst/>
                        <a:latin typeface="+mn-lt"/>
                        <a:ea typeface="+mn-ea"/>
                        <a:cs typeface="+mn-ea"/>
                        <a:sym typeface="+mn-lt"/>
                      </a:endParaRPr>
                    </a:p>
                  </a:txBody>
                  <a:tcPr marL="68580" marR="6858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solidFill>
                      <a:schemeClr val="bg1"/>
                    </a:solidFill>
                  </a:tcPr>
                </a:tc>
                <a:tc hMerge="1">
                  <a:tcPr marL="68580" marR="68580" marT="0" marB="0" anchor="ctr">
                    <a:noFill/>
                  </a:tcPr>
                </a:tc>
                <a:tc gridSpan="2">
                  <a:txBody>
                    <a:bodyPr/>
                    <a:lstStyle/>
                    <a:p>
                      <a:pPr marL="0" lvl="0" indent="0" algn="just" defTabSz="914400" rtl="0" eaLnBrk="1" latinLnBrk="0" hangingPunct="1">
                        <a:lnSpc>
                          <a:spcPct val="115000"/>
                        </a:lnSpc>
                        <a:spcBef>
                          <a:spcPts val="180"/>
                        </a:spcBef>
                        <a:spcAft>
                          <a:spcPts val="0"/>
                        </a:spcAft>
                        <a:buClr>
                          <a:srgbClr val="4C4C4C"/>
                        </a:buClr>
                        <a:buSzPts val="1000"/>
                        <a:buFont typeface="Arial" panose="020B0604020202020204" pitchFamily="34" charset="0"/>
                        <a:buNone/>
                      </a:pPr>
                      <a:r>
                        <a:rPr lang="zh-CN" altLang="en-US" sz="1200" u="none" strike="noStrike" kern="1200" spc="0" dirty="0">
                          <a:solidFill>
                            <a:schemeClr val="tx1"/>
                          </a:solidFill>
                          <a:effectLst/>
                          <a:latin typeface="+mn-lt"/>
                          <a:ea typeface="+mn-ea"/>
                          <a:cs typeface="+mn-ea"/>
                          <a:sym typeface="+mn-lt"/>
                        </a:rPr>
                        <a:t>症状多、频发和</a:t>
                      </a:r>
                      <a:r>
                        <a:rPr lang="en-US" altLang="zh-CN" sz="1200" u="none" strike="noStrike" kern="1200" spc="0" dirty="0">
                          <a:solidFill>
                            <a:schemeClr val="tx1"/>
                          </a:solidFill>
                          <a:effectLst/>
                          <a:latin typeface="+mn-lt"/>
                          <a:ea typeface="+mn-ea"/>
                          <a:cs typeface="+mn-ea"/>
                          <a:sym typeface="+mn-lt"/>
                        </a:rPr>
                        <a:t>/</a:t>
                      </a:r>
                      <a:r>
                        <a:rPr lang="zh-CN" altLang="en-US" sz="1200" u="none" strike="noStrike" kern="1200" spc="0" dirty="0">
                          <a:solidFill>
                            <a:schemeClr val="tx1"/>
                          </a:solidFill>
                          <a:effectLst/>
                          <a:latin typeface="+mn-lt"/>
                          <a:ea typeface="+mn-ea"/>
                          <a:cs typeface="+mn-ea"/>
                          <a:sym typeface="+mn-lt"/>
                        </a:rPr>
                        <a:t>或重度急性加重史</a:t>
                      </a:r>
                      <a:endParaRPr lang="en-US" altLang="zh-CN" sz="1200" u="none" strike="noStrike" kern="1200" spc="0" dirty="0">
                        <a:solidFill>
                          <a:schemeClr val="tx1"/>
                        </a:solidFill>
                        <a:effectLst/>
                        <a:latin typeface="+mn-lt"/>
                        <a:ea typeface="+mn-ea"/>
                        <a:cs typeface="+mn-ea"/>
                        <a:sym typeface="+mn-lt"/>
                      </a:endParaRPr>
                    </a:p>
                  </a:txBody>
                  <a:tcPr marL="68580" marR="68580" marT="0" marB="0" anchor="ctr">
                    <a:lnL w="12700" cap="flat" cmpd="sng" algn="ctr">
                      <a:solidFill>
                        <a:schemeClr val="bg1">
                          <a:lumMod val="65000"/>
                        </a:schemeClr>
                      </a:solidFill>
                      <a:prstDash val="solid"/>
                      <a:round/>
                      <a:headEnd type="none" w="med" len="med"/>
                      <a:tailEnd type="none" w="med" len="med"/>
                    </a:lnL>
                    <a:solidFill>
                      <a:schemeClr val="bg1"/>
                    </a:solidFill>
                  </a:tcPr>
                </a:tc>
                <a:tc hMerge="1">
                  <a:tcPr marL="68580" marR="68580" marT="0" marB="0" anchor="ctr">
                    <a:noFill/>
                  </a:tcPr>
                </a:tc>
              </a:tr>
              <a:tr h="354965">
                <a:tc gridSpan="6">
                  <a:txBody>
                    <a:bodyPr/>
                    <a:lstStyle/>
                    <a:p>
                      <a:pPr marL="0" marR="0" lvl="0" indent="0" algn="just" defTabSz="914400" rtl="0" eaLnBrk="1" fontAlgn="auto" latinLnBrk="0" hangingPunct="1">
                        <a:lnSpc>
                          <a:spcPct val="115000"/>
                        </a:lnSpc>
                        <a:spcBef>
                          <a:spcPts val="180"/>
                        </a:spcBef>
                        <a:spcAft>
                          <a:spcPts val="0"/>
                        </a:spcAft>
                        <a:buClr>
                          <a:srgbClr val="4C4C4C"/>
                        </a:buClr>
                        <a:buSzPts val="1000"/>
                        <a:buFont typeface="Arial" panose="020B0604020202020204" pitchFamily="34" charset="0"/>
                        <a:buNone/>
                        <a:defRPr/>
                      </a:pPr>
                      <a:r>
                        <a:rPr lang="zh-CN" altLang="en-US" sz="1400" b="1" u="none" strike="noStrike" kern="1200" spc="0" dirty="0">
                          <a:solidFill>
                            <a:schemeClr val="tx1"/>
                          </a:solidFill>
                          <a:effectLst/>
                          <a:latin typeface="+mn-lt"/>
                          <a:ea typeface="+mn-ea"/>
                          <a:cs typeface="+mn-ea"/>
                          <a:sym typeface="+mn-lt"/>
                        </a:rPr>
                        <a:t>非药物治疗</a:t>
                      </a:r>
                      <a:endParaRPr lang="zh-CN" altLang="zh-CN" sz="1400" b="1" u="none" strike="noStrike" kern="1200" spc="0" dirty="0">
                        <a:solidFill>
                          <a:schemeClr val="tx1"/>
                        </a:solidFill>
                        <a:effectLst/>
                        <a:latin typeface="+mn-lt"/>
                        <a:ea typeface="+mn-ea"/>
                        <a:cs typeface="+mn-ea"/>
                        <a:sym typeface="+mn-lt"/>
                      </a:endParaRPr>
                    </a:p>
                  </a:txBody>
                  <a:tcPr marL="68580" marR="68580" marT="0" marB="0" anchor="ctr">
                    <a:solidFill>
                      <a:srgbClr val="DCDBDB"/>
                    </a:solidFill>
                  </a:tcPr>
                </a:tc>
                <a:tc hMerge="1">
                  <a:tcPr marL="68580" marR="68580" marT="0" marB="0" anchor="ctr">
                    <a:solidFill>
                      <a:srgbClr val="DCDBDB"/>
                    </a:solidFill>
                  </a:tcPr>
                </a:tc>
                <a:tc hMerge="1">
                  <a:tcPr/>
                </a:tc>
                <a:tc hMerge="1">
                  <a:tcPr marL="68580" marR="68580" marT="0" marB="0" anchor="ctr">
                    <a:solidFill>
                      <a:srgbClr val="DCDBDB"/>
                    </a:solidFill>
                  </a:tcPr>
                </a:tc>
                <a:tc hMerge="1">
                  <a:tcPr/>
                </a:tc>
                <a:tc hMerge="1">
                  <a:tcPr marL="68580" marR="68580" marT="0" marB="0" anchor="ctr">
                    <a:solidFill>
                      <a:srgbClr val="DCDBDB"/>
                    </a:solidFill>
                  </a:tcPr>
                </a:tc>
              </a:tr>
              <a:tr h="525780">
                <a:tc>
                  <a:txBody>
                    <a:bodyPr/>
                    <a:lstStyle/>
                    <a:p>
                      <a:pPr marL="0" marR="0" lvl="0" indent="0" algn="just" defTabSz="914400" rtl="0" eaLnBrk="1" fontAlgn="auto" latinLnBrk="0" hangingPunct="1">
                        <a:lnSpc>
                          <a:spcPct val="115000"/>
                        </a:lnSpc>
                        <a:spcBef>
                          <a:spcPts val="180"/>
                        </a:spcBef>
                        <a:spcAft>
                          <a:spcPts val="0"/>
                        </a:spcAft>
                        <a:buClr>
                          <a:srgbClr val="4C4C4C"/>
                        </a:buClr>
                        <a:buSzPts val="1000"/>
                        <a:buFont typeface="Arial" panose="020B0604020202020204" pitchFamily="34" charset="0"/>
                        <a:buNone/>
                        <a:defRPr/>
                      </a:pPr>
                      <a:r>
                        <a:rPr lang="zh-CN" altLang="en-US" sz="1200" b="1" u="none" strike="noStrike" kern="1200" spc="0" dirty="0">
                          <a:solidFill>
                            <a:schemeClr val="tx1"/>
                          </a:solidFill>
                          <a:effectLst/>
                          <a:latin typeface="+mn-lt"/>
                          <a:ea typeface="+mn-ea"/>
                          <a:cs typeface="+mn-ea"/>
                          <a:sym typeface="+mn-lt"/>
                        </a:rPr>
                        <a:t>戒烟</a:t>
                      </a:r>
                      <a:r>
                        <a:rPr lang="en-US" altLang="zh-CN" sz="1200" b="1" u="none" strike="noStrike" kern="1200" spc="0" baseline="30000" dirty="0">
                          <a:solidFill>
                            <a:schemeClr val="tx1"/>
                          </a:solidFill>
                          <a:effectLst/>
                          <a:latin typeface="+mn-lt"/>
                          <a:ea typeface="+mn-ea"/>
                          <a:cs typeface="+mn-ea"/>
                          <a:sym typeface="+mn-lt"/>
                        </a:rPr>
                        <a:t>2</a:t>
                      </a:r>
                      <a:endParaRPr lang="en-US" altLang="zh-CN" sz="1200" b="1" u="none" strike="noStrike" kern="1200" spc="0" baseline="30000" dirty="0">
                        <a:solidFill>
                          <a:schemeClr val="tx1"/>
                        </a:solidFill>
                        <a:effectLst/>
                        <a:latin typeface="+mn-lt"/>
                        <a:ea typeface="+mn-ea"/>
                        <a:cs typeface="+mn-ea"/>
                        <a:sym typeface="+mn-lt"/>
                      </a:endParaRPr>
                    </a:p>
                  </a:txBody>
                  <a:tcPr marL="68580" marR="68580" marT="0" marB="0" anchor="ctr">
                    <a:solidFill>
                      <a:srgbClr val="FBEED6"/>
                    </a:solidFill>
                  </a:tcPr>
                </a:tc>
                <a:tc>
                  <a:txBody>
                    <a:bodyPr/>
                    <a:lstStyle/>
                    <a:p>
                      <a:pPr marL="0" marR="0" lvl="0" indent="0" algn="just" defTabSz="914400" rtl="0" eaLnBrk="1" fontAlgn="auto" latinLnBrk="0" hangingPunct="1">
                        <a:lnSpc>
                          <a:spcPct val="115000"/>
                        </a:lnSpc>
                        <a:spcBef>
                          <a:spcPts val="180"/>
                        </a:spcBef>
                        <a:spcAft>
                          <a:spcPts val="0"/>
                        </a:spcAft>
                        <a:buClr>
                          <a:srgbClr val="4C4C4C"/>
                        </a:buClr>
                        <a:buSzPts val="1000"/>
                        <a:buFont typeface="Arial" panose="020B0604020202020204" pitchFamily="34" charset="0"/>
                        <a:buNone/>
                        <a:defRPr/>
                      </a:pPr>
                      <a:r>
                        <a:rPr lang="zh-CN" altLang="en-US" sz="1200" u="none" strike="noStrike" kern="1200" spc="0" dirty="0">
                          <a:solidFill>
                            <a:schemeClr val="tx1"/>
                          </a:solidFill>
                          <a:effectLst/>
                          <a:latin typeface="+mn-lt"/>
                          <a:ea typeface="+mn-ea"/>
                          <a:cs typeface="+mn-ea"/>
                          <a:sym typeface="+mn-lt"/>
                        </a:rPr>
                        <a:t>是</a:t>
                      </a:r>
                      <a:endParaRPr lang="zh-CN" altLang="en-US" sz="1200" u="none" strike="noStrike" kern="1200" spc="0" dirty="0">
                        <a:solidFill>
                          <a:schemeClr val="tx1"/>
                        </a:solidFill>
                        <a:effectLst/>
                        <a:latin typeface="+mn-lt"/>
                        <a:ea typeface="+mn-ea"/>
                        <a:cs typeface="+mn-ea"/>
                        <a:sym typeface="+mn-lt"/>
                      </a:endParaRPr>
                    </a:p>
                  </a:txBody>
                  <a:tcPr marL="68580" marR="68580" marT="0" marB="0" anchor="ctr">
                    <a:lnR w="12700" cap="flat" cmpd="sng" algn="ctr">
                      <a:solidFill>
                        <a:schemeClr val="bg1">
                          <a:lumMod val="65000"/>
                        </a:schemeClr>
                      </a:solidFill>
                      <a:prstDash val="solid"/>
                      <a:round/>
                      <a:headEnd type="none" w="med" len="med"/>
                      <a:tailEnd type="none" w="med" len="med"/>
                    </a:lnR>
                    <a:lnB w="12700" cap="flat" cmpd="sng" algn="ctr">
                      <a:solidFill>
                        <a:schemeClr val="bg1">
                          <a:lumMod val="65000"/>
                        </a:schemeClr>
                      </a:solidFill>
                      <a:prstDash val="solid"/>
                      <a:round/>
                      <a:headEnd type="none" w="med" len="med"/>
                      <a:tailEnd type="none" w="med" len="med"/>
                    </a:lnB>
                    <a:solidFill>
                      <a:schemeClr val="bg1"/>
                    </a:solidFill>
                  </a:tcPr>
                </a:tc>
                <a:tc gridSpan="2">
                  <a:txBody>
                    <a:bodyPr/>
                    <a:lstStyle/>
                    <a:p>
                      <a:pPr marL="0" lvl="0" indent="0" algn="just" defTabSz="914400" rtl="0" eaLnBrk="1" latinLnBrk="0" hangingPunct="1">
                        <a:lnSpc>
                          <a:spcPct val="115000"/>
                        </a:lnSpc>
                        <a:spcBef>
                          <a:spcPts val="180"/>
                        </a:spcBef>
                        <a:spcAft>
                          <a:spcPts val="0"/>
                        </a:spcAft>
                        <a:buClr>
                          <a:srgbClr val="4C4C4C"/>
                        </a:buClr>
                        <a:buSzPts val="1000"/>
                        <a:buFont typeface="Arial" panose="020B0604020202020204" pitchFamily="34" charset="0"/>
                        <a:buNone/>
                      </a:pPr>
                      <a:r>
                        <a:rPr sz="1200" u="none" strike="noStrike" kern="1200" spc="0" dirty="0">
                          <a:solidFill>
                            <a:schemeClr val="tx1"/>
                          </a:solidFill>
                          <a:effectLst/>
                          <a:latin typeface="+mn-lt"/>
                          <a:ea typeface="+mn-ea"/>
                          <a:cs typeface="+mn-ea"/>
                          <a:sym typeface="+mn-lt"/>
                        </a:rPr>
                        <a:t>常规护理组与干预组相比的HR（戒烟）</a:t>
                      </a:r>
                      <a:endParaRPr sz="1200" u="none" strike="noStrike" kern="1200" spc="0" dirty="0">
                        <a:solidFill>
                          <a:schemeClr val="tx1"/>
                        </a:solidFill>
                        <a:effectLst/>
                        <a:latin typeface="+mn-lt"/>
                        <a:ea typeface="+mn-ea"/>
                        <a:cs typeface="+mn-ea"/>
                        <a:sym typeface="+mn-lt"/>
                      </a:endParaRPr>
                    </a:p>
                    <a:p>
                      <a:pPr marL="0" lvl="0" indent="0" algn="just" defTabSz="914400" rtl="0" eaLnBrk="1" latinLnBrk="0" hangingPunct="1">
                        <a:lnSpc>
                          <a:spcPct val="115000"/>
                        </a:lnSpc>
                        <a:spcBef>
                          <a:spcPts val="180"/>
                        </a:spcBef>
                        <a:spcAft>
                          <a:spcPts val="0"/>
                        </a:spcAft>
                        <a:buClr>
                          <a:srgbClr val="4C4C4C"/>
                        </a:buClr>
                        <a:buSzPts val="1000"/>
                        <a:buFont typeface="Arial" panose="020B0604020202020204" pitchFamily="34" charset="0"/>
                        <a:buNone/>
                      </a:pPr>
                      <a:r>
                        <a:rPr sz="1200" u="none" strike="noStrike" kern="1200" spc="0" dirty="0">
                          <a:solidFill>
                            <a:schemeClr val="tx1"/>
                          </a:solidFill>
                          <a:effectLst/>
                          <a:latin typeface="+mn-lt"/>
                          <a:ea typeface="+mn-ea"/>
                          <a:cs typeface="+mn-ea"/>
                          <a:sym typeface="+mn-lt"/>
                        </a:rPr>
                        <a:t>HR 1.18（95% C</a:t>
                      </a:r>
                      <a:r>
                        <a:rPr lang="en-US" sz="1200" u="none" strike="noStrike" kern="1200" spc="0" dirty="0">
                          <a:solidFill>
                            <a:schemeClr val="tx1"/>
                          </a:solidFill>
                          <a:effectLst/>
                          <a:latin typeface="+mn-lt"/>
                          <a:ea typeface="+mn-ea"/>
                          <a:cs typeface="+mn-ea"/>
                          <a:sym typeface="+mn-lt"/>
                        </a:rPr>
                        <a:t>I</a:t>
                      </a:r>
                      <a:r>
                        <a:rPr sz="1200" u="none" strike="noStrike" kern="1200" spc="0" dirty="0">
                          <a:solidFill>
                            <a:schemeClr val="tx1"/>
                          </a:solidFill>
                          <a:effectLst/>
                          <a:latin typeface="+mn-lt"/>
                          <a:ea typeface="+mn-ea"/>
                          <a:cs typeface="+mn-ea"/>
                          <a:sym typeface="+mn-lt"/>
                        </a:rPr>
                        <a:t>：1.02,1.37）</a:t>
                      </a:r>
                      <a:r>
                        <a:rPr lang="en-US" sz="1200" u="none" strike="noStrike" kern="1200" spc="0" baseline="30000" dirty="0">
                          <a:solidFill>
                            <a:schemeClr val="tx1"/>
                          </a:solidFill>
                          <a:effectLst/>
                          <a:latin typeface="+mn-lt"/>
                          <a:ea typeface="+mn-ea"/>
                          <a:cs typeface="+mn-ea"/>
                          <a:sym typeface="+mn-lt"/>
                        </a:rPr>
                        <a:t>2</a:t>
                      </a:r>
                      <a:endParaRPr lang="en-US" sz="1200" u="none" strike="noStrike" kern="1200" spc="0" baseline="30000" dirty="0">
                        <a:solidFill>
                          <a:schemeClr val="tx1"/>
                        </a:solidFill>
                        <a:effectLst/>
                        <a:latin typeface="+mn-lt"/>
                        <a:ea typeface="+mn-ea"/>
                        <a:cs typeface="+mn-ea"/>
                        <a:sym typeface="+mn-lt"/>
                      </a:endParaRPr>
                    </a:p>
                  </a:txBody>
                  <a:tcPr marL="68580" marR="6858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B w="12700" cap="flat" cmpd="sng" algn="ctr">
                      <a:solidFill>
                        <a:schemeClr val="bg1">
                          <a:lumMod val="65000"/>
                        </a:schemeClr>
                      </a:solidFill>
                      <a:prstDash val="solid"/>
                      <a:round/>
                      <a:headEnd type="none" w="med" len="med"/>
                      <a:tailEnd type="none" w="med" len="med"/>
                    </a:lnB>
                    <a:solidFill>
                      <a:schemeClr val="bg1"/>
                    </a:solidFill>
                  </a:tcPr>
                </a:tc>
                <a:tc hMerge="1">
                  <a:tcPr marL="68580" marR="68580" marT="0" marB="0" anchor="ctr">
                    <a:noFill/>
                  </a:tcPr>
                </a:tc>
                <a:tc gridSpan="2">
                  <a:txBody>
                    <a:bodyPr/>
                    <a:lstStyle/>
                    <a:p>
                      <a:pPr marL="0" lvl="0" indent="0" algn="just" defTabSz="914400" rtl="0" eaLnBrk="1" latinLnBrk="0" hangingPunct="1">
                        <a:lnSpc>
                          <a:spcPct val="115000"/>
                        </a:lnSpc>
                        <a:spcBef>
                          <a:spcPts val="180"/>
                        </a:spcBef>
                        <a:spcAft>
                          <a:spcPts val="0"/>
                        </a:spcAft>
                        <a:buClr>
                          <a:srgbClr val="4C4C4C"/>
                        </a:buClr>
                        <a:buSzPts val="1000"/>
                        <a:buFont typeface="Arial" panose="020B0604020202020204" pitchFamily="34" charset="0"/>
                        <a:buNone/>
                      </a:pPr>
                      <a:r>
                        <a:rPr lang="zh-CN" altLang="en-US" sz="1200" u="none" strike="noStrike" kern="1200" spc="0" dirty="0">
                          <a:solidFill>
                            <a:schemeClr val="tx1"/>
                          </a:solidFill>
                          <a:effectLst/>
                          <a:latin typeface="+mn-lt"/>
                          <a:ea typeface="+mn-ea"/>
                          <a:cs typeface="+mn-ea"/>
                          <a:sym typeface="+mn-lt"/>
                        </a:rPr>
                        <a:t>无症状或轻微症状</a:t>
                      </a:r>
                      <a:endParaRPr lang="zh-CN" altLang="en-US" sz="1200" u="none" strike="noStrike" kern="1200" spc="0" dirty="0">
                        <a:solidFill>
                          <a:schemeClr val="tx1"/>
                        </a:solidFill>
                        <a:effectLst/>
                        <a:latin typeface="+mn-lt"/>
                        <a:ea typeface="+mn-ea"/>
                        <a:cs typeface="+mn-ea"/>
                        <a:sym typeface="+mn-lt"/>
                      </a:endParaRPr>
                    </a:p>
                  </a:txBody>
                  <a:tcPr marL="68580" marR="68580" marT="0" marB="0" anchor="ctr">
                    <a:lnL w="12700" cap="flat" cmpd="sng" algn="ctr">
                      <a:solidFill>
                        <a:schemeClr val="bg1">
                          <a:lumMod val="65000"/>
                        </a:schemeClr>
                      </a:solidFill>
                      <a:prstDash val="solid"/>
                      <a:round/>
                      <a:headEnd type="none" w="med" len="med"/>
                      <a:tailEnd type="none" w="med" len="med"/>
                    </a:lnL>
                    <a:lnB w="12700" cap="flat" cmpd="sng" algn="ctr">
                      <a:solidFill>
                        <a:schemeClr val="bg1">
                          <a:lumMod val="65000"/>
                        </a:schemeClr>
                      </a:solidFill>
                      <a:prstDash val="solid"/>
                      <a:round/>
                      <a:headEnd type="none" w="med" len="med"/>
                      <a:tailEnd type="none" w="med" len="med"/>
                    </a:lnB>
                    <a:solidFill>
                      <a:schemeClr val="bg1"/>
                    </a:solidFill>
                  </a:tcPr>
                </a:tc>
                <a:tc hMerge="1">
                  <a:tcPr marL="68580" marR="68580" marT="0" marB="0" anchor="ctr">
                    <a:noFill/>
                  </a:tcPr>
                </a:tc>
              </a:tr>
              <a:tr h="510540">
                <a:tc>
                  <a:txBody>
                    <a:bodyPr/>
                    <a:lstStyle/>
                    <a:p>
                      <a:pPr marL="0" marR="0" lvl="0" indent="0" algn="just" defTabSz="914400" rtl="0" eaLnBrk="1" fontAlgn="auto" latinLnBrk="0" hangingPunct="1">
                        <a:lnSpc>
                          <a:spcPct val="115000"/>
                        </a:lnSpc>
                        <a:spcBef>
                          <a:spcPts val="180"/>
                        </a:spcBef>
                        <a:spcAft>
                          <a:spcPts val="0"/>
                        </a:spcAft>
                        <a:buClr>
                          <a:srgbClr val="4C4C4C"/>
                        </a:buClr>
                        <a:buSzPts val="1000"/>
                        <a:buFont typeface="Arial" panose="020B0604020202020204" pitchFamily="34" charset="0"/>
                        <a:buNone/>
                        <a:defRPr/>
                      </a:pPr>
                      <a:r>
                        <a:rPr lang="zh-CN" altLang="en-US" sz="1200" b="1" u="none" strike="noStrike" kern="1200" spc="0" dirty="0">
                          <a:solidFill>
                            <a:schemeClr val="tx1"/>
                          </a:solidFill>
                          <a:effectLst/>
                          <a:latin typeface="+mn-lt"/>
                          <a:ea typeface="+mn-ea"/>
                          <a:cs typeface="+mn-ea"/>
                          <a:sym typeface="+mn-lt"/>
                        </a:rPr>
                        <a:t>肺康复</a:t>
                      </a:r>
                      <a:r>
                        <a:rPr lang="en-US" altLang="zh-CN" sz="1200" b="1" u="none" strike="noStrike" kern="1200" spc="0" baseline="30000" dirty="0">
                          <a:solidFill>
                            <a:schemeClr val="tx1"/>
                          </a:solidFill>
                          <a:effectLst/>
                          <a:latin typeface="+mn-lt"/>
                          <a:ea typeface="+mn-ea"/>
                          <a:cs typeface="+mn-ea"/>
                          <a:sym typeface="+mn-lt"/>
                        </a:rPr>
                        <a:t>3#</a:t>
                      </a:r>
                      <a:endParaRPr lang="en-US" altLang="zh-CN" sz="1200" b="1" u="none" strike="noStrike" kern="1200" spc="0" baseline="30000" dirty="0">
                        <a:solidFill>
                          <a:schemeClr val="tx1"/>
                        </a:solidFill>
                        <a:effectLst/>
                        <a:latin typeface="+mn-lt"/>
                        <a:ea typeface="+mn-ea"/>
                        <a:cs typeface="+mn-ea"/>
                        <a:sym typeface="+mn-lt"/>
                      </a:endParaRPr>
                    </a:p>
                  </a:txBody>
                  <a:tcPr marL="68580" marR="68580" marT="0" marB="0" anchor="ctr">
                    <a:solidFill>
                      <a:srgbClr val="FBEED6"/>
                    </a:solidFill>
                  </a:tcPr>
                </a:tc>
                <a:tc>
                  <a:txBody>
                    <a:bodyPr/>
                    <a:lstStyle/>
                    <a:p>
                      <a:pPr marL="0" marR="0" lvl="0" indent="0" algn="just" defTabSz="914400" rtl="0" eaLnBrk="1" fontAlgn="auto" latinLnBrk="0" hangingPunct="1">
                        <a:lnSpc>
                          <a:spcPct val="115000"/>
                        </a:lnSpc>
                        <a:spcBef>
                          <a:spcPts val="180"/>
                        </a:spcBef>
                        <a:spcAft>
                          <a:spcPts val="0"/>
                        </a:spcAft>
                        <a:buClr>
                          <a:srgbClr val="4C4C4C"/>
                        </a:buClr>
                        <a:buSzPts val="1000"/>
                        <a:buFont typeface="Arial" panose="020B0604020202020204" pitchFamily="34" charset="0"/>
                        <a:buNone/>
                        <a:defRPr/>
                      </a:pPr>
                      <a:r>
                        <a:rPr lang="zh-CN" altLang="en-US" sz="1200" u="none" strike="noStrike" kern="1200" spc="0" dirty="0">
                          <a:solidFill>
                            <a:schemeClr val="tx1"/>
                          </a:solidFill>
                          <a:effectLst/>
                          <a:latin typeface="+mn-lt"/>
                          <a:ea typeface="+mn-ea"/>
                          <a:cs typeface="+mn-ea"/>
                          <a:sym typeface="+mn-lt"/>
                        </a:rPr>
                        <a:t>是</a:t>
                      </a:r>
                      <a:endParaRPr lang="zh-CN" altLang="en-US" sz="1200" u="none" strike="noStrike" kern="1200" spc="0" dirty="0">
                        <a:solidFill>
                          <a:schemeClr val="tx1"/>
                        </a:solidFill>
                        <a:effectLst/>
                        <a:latin typeface="+mn-lt"/>
                        <a:ea typeface="+mn-ea"/>
                        <a:cs typeface="+mn-ea"/>
                        <a:sym typeface="+mn-lt"/>
                      </a:endParaRPr>
                    </a:p>
                  </a:txBody>
                  <a:tcPr marL="68580" marR="68580" marT="0" marB="0" anchor="ctr">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gridSpan="2">
                  <a:txBody>
                    <a:bodyPr/>
                    <a:lstStyle/>
                    <a:p>
                      <a:pPr marL="0" lvl="0" indent="0" algn="just" defTabSz="914400" rtl="0" eaLnBrk="1" latinLnBrk="0" hangingPunct="1">
                        <a:lnSpc>
                          <a:spcPct val="115000"/>
                        </a:lnSpc>
                        <a:spcBef>
                          <a:spcPts val="180"/>
                        </a:spcBef>
                        <a:spcAft>
                          <a:spcPts val="0"/>
                        </a:spcAft>
                        <a:buClr>
                          <a:srgbClr val="4C4C4C"/>
                        </a:buClr>
                        <a:buSzPts val="1000"/>
                        <a:buFont typeface="Arial" panose="020B0604020202020204" pitchFamily="34" charset="0"/>
                        <a:buNone/>
                      </a:pPr>
                      <a:r>
                        <a:rPr lang="zh-CN" sz="1200" u="none" strike="noStrike" kern="1200" spc="0" dirty="0">
                          <a:solidFill>
                            <a:schemeClr val="tx1"/>
                          </a:solidFill>
                          <a:effectLst/>
                          <a:latin typeface="+mn-lt"/>
                          <a:ea typeface="+mn-ea"/>
                          <a:cs typeface="+mn-ea"/>
                          <a:sym typeface="+mn-lt"/>
                        </a:rPr>
                        <a:t>旧试验</a:t>
                      </a:r>
                      <a:r>
                        <a:rPr sz="1200" u="none" strike="noStrike" kern="1200" spc="0" dirty="0">
                          <a:solidFill>
                            <a:schemeClr val="tx1"/>
                          </a:solidFill>
                          <a:effectLst/>
                          <a:latin typeface="+mn-lt"/>
                          <a:ea typeface="+mn-ea"/>
                          <a:cs typeface="+mn-ea"/>
                          <a:sym typeface="+mn-lt"/>
                        </a:rPr>
                        <a:t>： RR 0.28</a:t>
                      </a:r>
                      <a:r>
                        <a:rPr lang="en-US" sz="1200" u="none" strike="noStrike" kern="1200" spc="0" dirty="0">
                          <a:solidFill>
                            <a:schemeClr val="tx1"/>
                          </a:solidFill>
                          <a:effectLst/>
                          <a:latin typeface="+mn-lt"/>
                          <a:ea typeface="+mn-ea"/>
                          <a:cs typeface="+mn-ea"/>
                          <a:sym typeface="+mn-lt"/>
                        </a:rPr>
                        <a:t> </a:t>
                      </a:r>
                      <a:r>
                        <a:rPr sz="1200" u="none" strike="noStrike" kern="1200" spc="0" dirty="0">
                          <a:solidFill>
                            <a:schemeClr val="tx1"/>
                          </a:solidFill>
                          <a:effectLst/>
                          <a:latin typeface="+mn-lt"/>
                          <a:ea typeface="+mn-ea"/>
                          <a:cs typeface="+mn-ea"/>
                          <a:sym typeface="+mn-lt"/>
                        </a:rPr>
                        <a:t>(95% CI 0.10, 0.84)</a:t>
                      </a:r>
                      <a:r>
                        <a:rPr lang="en-US" sz="1200" u="none" strike="noStrike" kern="1200" spc="0" baseline="30000" dirty="0">
                          <a:solidFill>
                            <a:schemeClr val="tx1"/>
                          </a:solidFill>
                          <a:effectLst/>
                          <a:latin typeface="+mn-lt"/>
                          <a:ea typeface="+mn-ea"/>
                          <a:cs typeface="+mn-ea"/>
                          <a:sym typeface="+mn-lt"/>
                        </a:rPr>
                        <a:t>3a</a:t>
                      </a:r>
                      <a:endParaRPr sz="1200" u="none" strike="noStrike" kern="1200" spc="0" dirty="0">
                        <a:solidFill>
                          <a:schemeClr val="tx1"/>
                        </a:solidFill>
                        <a:effectLst/>
                        <a:latin typeface="+mn-lt"/>
                        <a:ea typeface="+mn-ea"/>
                        <a:cs typeface="+mn-ea"/>
                        <a:sym typeface="+mn-lt"/>
                      </a:endParaRPr>
                    </a:p>
                    <a:p>
                      <a:pPr marL="0" lvl="0" indent="0" algn="just" defTabSz="914400" rtl="0" eaLnBrk="1" latinLnBrk="0" hangingPunct="1">
                        <a:lnSpc>
                          <a:spcPct val="115000"/>
                        </a:lnSpc>
                        <a:spcBef>
                          <a:spcPts val="180"/>
                        </a:spcBef>
                        <a:spcAft>
                          <a:spcPts val="0"/>
                        </a:spcAft>
                        <a:buClr>
                          <a:srgbClr val="4C4C4C"/>
                        </a:buClr>
                        <a:buSzPts val="1000"/>
                        <a:buFont typeface="Arial" panose="020B0604020202020204" pitchFamily="34" charset="0"/>
                        <a:buNone/>
                      </a:pPr>
                      <a:r>
                        <a:rPr sz="1200" u="none" strike="noStrike" kern="1200" spc="0" dirty="0">
                          <a:solidFill>
                            <a:schemeClr val="tx1"/>
                          </a:solidFill>
                          <a:effectLst/>
                          <a:latin typeface="+mn-lt"/>
                          <a:ea typeface="+mn-ea"/>
                          <a:cs typeface="+mn-ea"/>
                          <a:sym typeface="+mn-lt"/>
                        </a:rPr>
                        <a:t>新</a:t>
                      </a:r>
                      <a:r>
                        <a:rPr lang="zh-CN" sz="1200" u="none" strike="noStrike" kern="1200" spc="0" dirty="0">
                          <a:solidFill>
                            <a:schemeClr val="tx1"/>
                          </a:solidFill>
                          <a:effectLst/>
                          <a:latin typeface="+mn-lt"/>
                          <a:ea typeface="+mn-ea"/>
                          <a:cs typeface="+mn-ea"/>
                          <a:sym typeface="+mn-lt"/>
                        </a:rPr>
                        <a:t>试验</a:t>
                      </a:r>
                      <a:r>
                        <a:rPr sz="1200" u="none" strike="noStrike" kern="1200" spc="0" dirty="0">
                          <a:solidFill>
                            <a:schemeClr val="tx1"/>
                          </a:solidFill>
                          <a:effectLst/>
                          <a:latin typeface="+mn-lt"/>
                          <a:ea typeface="+mn-ea"/>
                          <a:cs typeface="+mn-ea"/>
                          <a:sym typeface="+mn-lt"/>
                        </a:rPr>
                        <a:t>： RR 0.68 (95% CI 0.28, 1.67)</a:t>
                      </a:r>
                      <a:r>
                        <a:rPr lang="en-US" sz="1200" u="none" strike="noStrike" kern="1200" spc="0" baseline="30000" dirty="0">
                          <a:solidFill>
                            <a:schemeClr val="tx1"/>
                          </a:solidFill>
                          <a:effectLst/>
                          <a:latin typeface="+mn-lt"/>
                          <a:ea typeface="+mn-ea"/>
                          <a:cs typeface="+mn-ea"/>
                          <a:sym typeface="+mn-lt"/>
                        </a:rPr>
                        <a:t>3b</a:t>
                      </a:r>
                      <a:endParaRPr lang="en-US" sz="1200" u="none" strike="noStrike" kern="1200" spc="0" baseline="30000" dirty="0">
                        <a:solidFill>
                          <a:schemeClr val="tx1"/>
                        </a:solidFill>
                        <a:effectLst/>
                        <a:latin typeface="+mn-lt"/>
                        <a:ea typeface="+mn-ea"/>
                        <a:cs typeface="+mn-ea"/>
                        <a:sym typeface="+mn-lt"/>
                      </a:endParaRPr>
                    </a:p>
                  </a:txBody>
                  <a:tcPr marL="68580" marR="6858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hMerge="1">
                  <a:tcPr marL="68580" marR="68580" marT="0" marB="0" anchor="ctr">
                    <a:noFill/>
                  </a:tcPr>
                </a:tc>
                <a:tc gridSpan="2">
                  <a:txBody>
                    <a:bodyPr/>
                    <a:lstStyle/>
                    <a:p>
                      <a:pPr marL="0" marR="0" lvl="0" indent="0" algn="just" defTabSz="914400" rtl="0" eaLnBrk="1" fontAlgn="auto" latinLnBrk="0" hangingPunct="1">
                        <a:lnSpc>
                          <a:spcPct val="115000"/>
                        </a:lnSpc>
                        <a:spcBef>
                          <a:spcPts val="180"/>
                        </a:spcBef>
                        <a:spcAft>
                          <a:spcPts val="0"/>
                        </a:spcAft>
                        <a:buClr>
                          <a:srgbClr val="4C4C4C"/>
                        </a:buClr>
                        <a:buSzPts val="1000"/>
                        <a:buFont typeface="Arial" panose="020B0604020202020204" pitchFamily="34" charset="0"/>
                        <a:buNone/>
                        <a:defRPr/>
                      </a:pPr>
                      <a:r>
                        <a:rPr lang="zh-CN" altLang="en-US" sz="1200" u="none" strike="noStrike" kern="1200" spc="0" dirty="0">
                          <a:solidFill>
                            <a:schemeClr val="tx1"/>
                          </a:solidFill>
                          <a:effectLst/>
                          <a:latin typeface="+mn-lt"/>
                          <a:ea typeface="+mn-ea"/>
                          <a:cs typeface="+mn-ea"/>
                          <a:sym typeface="+mn-lt"/>
                        </a:rPr>
                        <a:t>慢阻肺病急性加重住院患者（住院期间或出院</a:t>
                      </a:r>
                      <a:r>
                        <a:rPr lang="en-US" altLang="zh-CN" sz="1200" u="none" strike="noStrike" kern="1200" spc="0" dirty="0">
                          <a:solidFill>
                            <a:schemeClr val="tx1"/>
                          </a:solidFill>
                          <a:effectLst/>
                          <a:latin typeface="+mn-lt"/>
                          <a:ea typeface="+mn-ea"/>
                          <a:cs typeface="+mn-ea"/>
                          <a:sym typeface="+mn-lt"/>
                        </a:rPr>
                        <a:t>4</a:t>
                      </a:r>
                      <a:r>
                        <a:rPr lang="zh-CN" altLang="en-US" sz="1200" u="none" strike="noStrike" kern="1200" spc="0" dirty="0">
                          <a:solidFill>
                            <a:schemeClr val="tx1"/>
                          </a:solidFill>
                          <a:effectLst/>
                          <a:latin typeface="+mn-lt"/>
                          <a:ea typeface="+mn-ea"/>
                          <a:cs typeface="+mn-ea"/>
                          <a:sym typeface="+mn-lt"/>
                        </a:rPr>
                        <a:t>周内）</a:t>
                      </a:r>
                      <a:endParaRPr lang="zh-CN" altLang="en-US" sz="1200" u="none" strike="noStrike" kern="1200" spc="0" dirty="0">
                        <a:solidFill>
                          <a:schemeClr val="tx1"/>
                        </a:solidFill>
                        <a:effectLst/>
                        <a:latin typeface="+mn-lt"/>
                        <a:ea typeface="+mn-ea"/>
                        <a:cs typeface="+mn-ea"/>
                        <a:sym typeface="+mn-lt"/>
                      </a:endParaRPr>
                    </a:p>
                  </a:txBody>
                  <a:tcPr marL="68580" marR="68580" marT="0" marB="0" anchor="ctr">
                    <a:lnL w="12700" cap="flat" cmpd="sng" algn="ctr">
                      <a:solidFill>
                        <a:schemeClr val="bg1">
                          <a:lumMod val="65000"/>
                        </a:schemeClr>
                      </a:solidFill>
                      <a:prstDash val="solid"/>
                      <a:round/>
                      <a:headEnd type="none" w="med" len="med"/>
                      <a:tailEnd type="none" w="med" len="med"/>
                    </a:lnL>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hMerge="1">
                  <a:tcPr marL="68580" marR="68580" marT="0" marB="0" anchor="ctr">
                    <a:noFill/>
                  </a:tcPr>
                </a:tc>
              </a:tr>
              <a:tr h="567690">
                <a:tc>
                  <a:txBody>
                    <a:bodyPr/>
                    <a:lstStyle/>
                    <a:p>
                      <a:pPr marL="0" marR="0" lvl="0" indent="0" algn="just" defTabSz="914400" rtl="0" eaLnBrk="1" fontAlgn="auto" latinLnBrk="0" hangingPunct="1">
                        <a:lnSpc>
                          <a:spcPct val="115000"/>
                        </a:lnSpc>
                        <a:spcBef>
                          <a:spcPts val="180"/>
                        </a:spcBef>
                        <a:spcAft>
                          <a:spcPts val="0"/>
                        </a:spcAft>
                        <a:buClr>
                          <a:srgbClr val="4C4C4C"/>
                        </a:buClr>
                        <a:buSzPts val="1000"/>
                        <a:buFont typeface="Arial" panose="020B0604020202020204" pitchFamily="34" charset="0"/>
                        <a:buNone/>
                        <a:defRPr/>
                      </a:pPr>
                      <a:r>
                        <a:rPr lang="en-US" altLang="zh-CN" sz="1200" b="1" u="none" strike="noStrike" kern="1200" spc="0" dirty="0">
                          <a:solidFill>
                            <a:schemeClr val="tx1"/>
                          </a:solidFill>
                          <a:effectLst/>
                          <a:latin typeface="+mn-lt"/>
                          <a:ea typeface="+mn-ea"/>
                          <a:cs typeface="+mn-ea"/>
                          <a:sym typeface="+mn-lt"/>
                        </a:rPr>
                        <a:t>LTOT</a:t>
                      </a:r>
                      <a:r>
                        <a:rPr lang="zh-CN" altLang="en-US" sz="1200" b="1" u="none" strike="noStrike" kern="1200" spc="0" dirty="0">
                          <a:solidFill>
                            <a:schemeClr val="tx1"/>
                          </a:solidFill>
                          <a:effectLst/>
                          <a:latin typeface="+mn-lt"/>
                          <a:ea typeface="+mn-ea"/>
                          <a:cs typeface="+mn-ea"/>
                          <a:sym typeface="+mn-lt"/>
                        </a:rPr>
                        <a:t>（长期氧疗）</a:t>
                      </a:r>
                      <a:r>
                        <a:rPr lang="en-US" altLang="zh-CN" sz="1200" b="1" u="none" strike="noStrike" kern="1200" spc="0" baseline="30000" dirty="0">
                          <a:solidFill>
                            <a:schemeClr val="tx1"/>
                          </a:solidFill>
                          <a:effectLst/>
                          <a:latin typeface="+mn-lt"/>
                          <a:ea typeface="+mn-ea"/>
                          <a:cs typeface="+mn-ea"/>
                          <a:sym typeface="+mn-lt"/>
                        </a:rPr>
                        <a:t>4</a:t>
                      </a:r>
                      <a:endParaRPr lang="en-US" altLang="zh-CN" sz="1200" b="1" u="none" strike="noStrike" kern="1200" spc="0" baseline="30000" dirty="0">
                        <a:solidFill>
                          <a:schemeClr val="tx1"/>
                        </a:solidFill>
                        <a:effectLst/>
                        <a:latin typeface="+mn-lt"/>
                        <a:ea typeface="+mn-ea"/>
                        <a:cs typeface="+mn-ea"/>
                        <a:sym typeface="+mn-lt"/>
                      </a:endParaRPr>
                    </a:p>
                  </a:txBody>
                  <a:tcPr marL="68580" marR="68580" marT="0" marB="0" anchor="ctr">
                    <a:solidFill>
                      <a:srgbClr val="FBEED6"/>
                    </a:solidFill>
                  </a:tcPr>
                </a:tc>
                <a:tc>
                  <a:txBody>
                    <a:bodyPr/>
                    <a:lstStyle/>
                    <a:p>
                      <a:pPr marL="0" marR="0" lvl="0" indent="0" algn="just" defTabSz="914400" rtl="0" eaLnBrk="1" fontAlgn="auto" latinLnBrk="0" hangingPunct="1">
                        <a:lnSpc>
                          <a:spcPct val="115000"/>
                        </a:lnSpc>
                        <a:spcBef>
                          <a:spcPts val="180"/>
                        </a:spcBef>
                        <a:spcAft>
                          <a:spcPts val="0"/>
                        </a:spcAft>
                        <a:buClr>
                          <a:srgbClr val="4C4C4C"/>
                        </a:buClr>
                        <a:buSzPts val="1000"/>
                        <a:buFont typeface="Arial" panose="020B0604020202020204" pitchFamily="34" charset="0"/>
                        <a:buNone/>
                        <a:defRPr/>
                      </a:pPr>
                      <a:r>
                        <a:rPr lang="zh-CN" altLang="en-US" sz="1200" u="none" strike="noStrike" kern="1200" spc="0" dirty="0">
                          <a:solidFill>
                            <a:schemeClr val="tx1"/>
                          </a:solidFill>
                          <a:effectLst/>
                          <a:latin typeface="+mn-lt"/>
                          <a:ea typeface="+mn-ea"/>
                          <a:cs typeface="+mn-ea"/>
                          <a:sym typeface="+mn-lt"/>
                        </a:rPr>
                        <a:t>是</a:t>
                      </a:r>
                      <a:endParaRPr lang="zh-CN" altLang="en-US" sz="1200" u="none" strike="noStrike" kern="1200" spc="0" dirty="0">
                        <a:solidFill>
                          <a:schemeClr val="tx1"/>
                        </a:solidFill>
                        <a:effectLst/>
                        <a:latin typeface="+mn-lt"/>
                        <a:ea typeface="+mn-ea"/>
                        <a:cs typeface="+mn-ea"/>
                        <a:sym typeface="+mn-lt"/>
                      </a:endParaRPr>
                    </a:p>
                  </a:txBody>
                  <a:tcPr marL="68580" marR="68580" marT="0" marB="0" anchor="ctr">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gridSpan="2">
                  <a:txBody>
                    <a:bodyPr/>
                    <a:lstStyle/>
                    <a:p>
                      <a:pPr marL="0" lvl="0" indent="0" algn="just" defTabSz="914400" rtl="0" eaLnBrk="1" latinLnBrk="0" hangingPunct="1">
                        <a:lnSpc>
                          <a:spcPct val="115000"/>
                        </a:lnSpc>
                        <a:spcBef>
                          <a:spcPts val="180"/>
                        </a:spcBef>
                        <a:spcAft>
                          <a:spcPts val="0"/>
                        </a:spcAft>
                        <a:buClr>
                          <a:srgbClr val="4C4C4C"/>
                        </a:buClr>
                        <a:buSzPts val="1000"/>
                        <a:buFont typeface="Arial" panose="020B0604020202020204" pitchFamily="34" charset="0"/>
                        <a:buNone/>
                      </a:pPr>
                      <a:r>
                        <a:rPr lang="en-US" altLang="zh-CN" sz="1200" u="none" strike="noStrike" kern="1200" spc="0" dirty="0">
                          <a:solidFill>
                            <a:schemeClr val="tx1"/>
                          </a:solidFill>
                          <a:effectLst/>
                          <a:latin typeface="+mn-lt"/>
                          <a:ea typeface="+mn-ea"/>
                          <a:cs typeface="+mn-ea"/>
                          <a:sym typeface="+mn-lt"/>
                        </a:rPr>
                        <a:t>NOTT: 19</a:t>
                      </a:r>
                      <a:r>
                        <a:rPr lang="zh-CN" altLang="en-US" sz="1200" u="none" strike="noStrike" kern="1200" spc="0" dirty="0">
                          <a:solidFill>
                            <a:schemeClr val="tx1"/>
                          </a:solidFill>
                          <a:effectLst/>
                          <a:latin typeface="+mn-lt"/>
                          <a:ea typeface="+mn-ea"/>
                          <a:cs typeface="+mn-ea"/>
                          <a:sym typeface="+mn-lt"/>
                        </a:rPr>
                        <a:t>小时 </a:t>
                      </a:r>
                      <a:r>
                        <a:rPr lang="en-US" altLang="zh-CN" sz="1200" u="none" strike="noStrike" kern="1200" spc="0" dirty="0">
                          <a:solidFill>
                            <a:schemeClr val="tx1"/>
                          </a:solidFill>
                          <a:effectLst/>
                          <a:latin typeface="+mn-lt"/>
                          <a:ea typeface="+mn-ea"/>
                          <a:cs typeface="+mn-ea"/>
                          <a:sym typeface="+mn-lt"/>
                        </a:rPr>
                        <a:t>vs.</a:t>
                      </a:r>
                      <a:r>
                        <a:rPr lang="zh-CN" altLang="en-US" sz="1200" u="none" strike="noStrike" kern="1200" spc="0" dirty="0">
                          <a:solidFill>
                            <a:schemeClr val="tx1"/>
                          </a:solidFill>
                          <a:effectLst/>
                          <a:latin typeface="+mn-lt"/>
                          <a:ea typeface="+mn-ea"/>
                          <a:cs typeface="+mn-ea"/>
                          <a:sym typeface="+mn-lt"/>
                        </a:rPr>
                        <a:t>≤ </a:t>
                      </a:r>
                      <a:r>
                        <a:rPr lang="en-US" altLang="zh-CN" sz="1200" u="none" strike="noStrike" kern="1200" spc="0" dirty="0">
                          <a:solidFill>
                            <a:schemeClr val="tx1"/>
                          </a:solidFill>
                          <a:effectLst/>
                          <a:latin typeface="+mn-lt"/>
                          <a:ea typeface="+mn-ea"/>
                          <a:cs typeface="+mn-ea"/>
                          <a:sym typeface="+mn-lt"/>
                        </a:rPr>
                        <a:t>13</a:t>
                      </a:r>
                      <a:r>
                        <a:rPr lang="zh-CN" altLang="en-US" sz="1200" u="none" strike="noStrike" kern="1200" spc="0" dirty="0">
                          <a:solidFill>
                            <a:schemeClr val="tx1"/>
                          </a:solidFill>
                          <a:effectLst/>
                          <a:latin typeface="+mn-lt"/>
                          <a:ea typeface="+mn-ea"/>
                          <a:cs typeface="+mn-ea"/>
                          <a:sym typeface="+mn-lt"/>
                        </a:rPr>
                        <a:t>小时，下降</a:t>
                      </a:r>
                      <a:r>
                        <a:rPr lang="en-US" altLang="zh-CN" sz="1200" u="none" strike="noStrike" kern="1200" spc="0" dirty="0">
                          <a:solidFill>
                            <a:schemeClr val="tx1"/>
                          </a:solidFill>
                          <a:effectLst/>
                          <a:latin typeface="+mn-lt"/>
                          <a:ea typeface="+mn-ea"/>
                          <a:cs typeface="+mn-ea"/>
                          <a:sym typeface="+mn-lt"/>
                        </a:rPr>
                        <a:t>50%</a:t>
                      </a:r>
                      <a:r>
                        <a:rPr lang="en-US" altLang="zh-CN" sz="1200" u="none" strike="noStrike" kern="1200" spc="0" baseline="30000" dirty="0">
                          <a:solidFill>
                            <a:schemeClr val="tx1"/>
                          </a:solidFill>
                          <a:effectLst/>
                          <a:latin typeface="+mn-lt"/>
                          <a:ea typeface="+mn-ea"/>
                          <a:cs typeface="+mn-ea"/>
                          <a:sym typeface="+mn-lt"/>
                        </a:rPr>
                        <a:t>4a</a:t>
                      </a:r>
                      <a:r>
                        <a:rPr lang="zh-CN" altLang="en-US" sz="1200" u="none" strike="noStrike" kern="1200" spc="0" dirty="0">
                          <a:solidFill>
                            <a:schemeClr val="tx1"/>
                          </a:solidFill>
                          <a:effectLst/>
                          <a:latin typeface="+mn-lt"/>
                          <a:ea typeface="+mn-ea"/>
                          <a:cs typeface="+mn-ea"/>
                          <a:sym typeface="+mn-lt"/>
                        </a:rPr>
                        <a:t>，</a:t>
                      </a:r>
                      <a:endParaRPr lang="en-US" altLang="zh-CN" sz="1200" u="none" strike="noStrike" kern="1200" spc="0" dirty="0">
                        <a:solidFill>
                          <a:schemeClr val="tx1"/>
                        </a:solidFill>
                        <a:effectLst/>
                        <a:latin typeface="+mn-lt"/>
                        <a:ea typeface="+mn-ea"/>
                        <a:cs typeface="+mn-ea"/>
                        <a:sym typeface="+mn-lt"/>
                      </a:endParaRPr>
                    </a:p>
                    <a:p>
                      <a:pPr marL="0" lvl="0" indent="0" algn="just" defTabSz="914400" rtl="0" eaLnBrk="1" latinLnBrk="0" hangingPunct="1">
                        <a:lnSpc>
                          <a:spcPct val="115000"/>
                        </a:lnSpc>
                        <a:spcBef>
                          <a:spcPts val="180"/>
                        </a:spcBef>
                        <a:spcAft>
                          <a:spcPts val="0"/>
                        </a:spcAft>
                        <a:buClr>
                          <a:srgbClr val="4C4C4C"/>
                        </a:buClr>
                        <a:buSzPts val="1000"/>
                        <a:buFont typeface="Arial" panose="020B0604020202020204" pitchFamily="34" charset="0"/>
                        <a:buNone/>
                      </a:pPr>
                      <a:r>
                        <a:rPr lang="en-US" altLang="zh-CN" sz="1200" u="none" strike="noStrike" kern="1200" spc="0" dirty="0">
                          <a:solidFill>
                            <a:schemeClr val="tx1"/>
                          </a:solidFill>
                          <a:effectLst/>
                          <a:latin typeface="+mn-lt"/>
                          <a:ea typeface="+mn-ea"/>
                          <a:cs typeface="+mn-ea"/>
                          <a:sym typeface="+mn-lt"/>
                        </a:rPr>
                        <a:t>MRC</a:t>
                      </a:r>
                      <a:r>
                        <a:rPr lang="zh-CN" altLang="en-US" sz="1200" u="none" strike="noStrike" kern="1200" spc="0" dirty="0">
                          <a:solidFill>
                            <a:schemeClr val="tx1"/>
                          </a:solidFill>
                          <a:effectLst/>
                          <a:latin typeface="+mn-lt"/>
                          <a:ea typeface="+mn-ea"/>
                          <a:cs typeface="+mn-ea"/>
                          <a:sym typeface="+mn-lt"/>
                        </a:rPr>
                        <a:t>：≥</a:t>
                      </a:r>
                      <a:r>
                        <a:rPr lang="en-US" altLang="zh-CN" sz="1200" u="none" strike="noStrike" kern="1200" spc="0" dirty="0">
                          <a:solidFill>
                            <a:schemeClr val="tx1"/>
                          </a:solidFill>
                          <a:effectLst/>
                          <a:latin typeface="+mn-lt"/>
                          <a:ea typeface="+mn-ea"/>
                          <a:cs typeface="+mn-ea"/>
                          <a:sym typeface="+mn-lt"/>
                        </a:rPr>
                        <a:t>15</a:t>
                      </a:r>
                      <a:r>
                        <a:rPr lang="zh-CN" altLang="en-US" sz="1200" u="none" strike="noStrike" kern="1200" spc="0" dirty="0">
                          <a:solidFill>
                            <a:schemeClr val="tx1"/>
                          </a:solidFill>
                          <a:effectLst/>
                          <a:latin typeface="+mn-lt"/>
                          <a:ea typeface="+mn-ea"/>
                          <a:cs typeface="+mn-ea"/>
                          <a:sym typeface="+mn-lt"/>
                        </a:rPr>
                        <a:t>小时 </a:t>
                      </a:r>
                      <a:r>
                        <a:rPr lang="en-US" altLang="zh-CN" sz="1200" u="none" strike="noStrike" kern="1200" spc="0" dirty="0">
                          <a:solidFill>
                            <a:schemeClr val="tx1"/>
                          </a:solidFill>
                          <a:effectLst/>
                          <a:latin typeface="+mn-lt"/>
                          <a:ea typeface="+mn-ea"/>
                          <a:cs typeface="+mn-ea"/>
                          <a:sym typeface="+mn-lt"/>
                        </a:rPr>
                        <a:t>vs. </a:t>
                      </a:r>
                      <a:r>
                        <a:rPr lang="zh-CN" altLang="en-US" sz="1200" u="none" strike="noStrike" kern="1200" spc="0" dirty="0">
                          <a:solidFill>
                            <a:schemeClr val="tx1"/>
                          </a:solidFill>
                          <a:effectLst/>
                          <a:latin typeface="+mn-lt"/>
                          <a:ea typeface="+mn-ea"/>
                          <a:cs typeface="+mn-ea"/>
                          <a:sym typeface="+mn-lt"/>
                        </a:rPr>
                        <a:t>无氧疗，下降</a:t>
                      </a:r>
                      <a:r>
                        <a:rPr lang="en-US" altLang="zh-CN" sz="1200" u="none" strike="noStrike" kern="1200" spc="0" dirty="0">
                          <a:solidFill>
                            <a:schemeClr val="tx1"/>
                          </a:solidFill>
                          <a:effectLst/>
                          <a:latin typeface="+mn-lt"/>
                          <a:ea typeface="+mn-ea"/>
                          <a:cs typeface="+mn-ea"/>
                          <a:sym typeface="+mn-lt"/>
                        </a:rPr>
                        <a:t>50%</a:t>
                      </a:r>
                      <a:r>
                        <a:rPr lang="en-US" altLang="zh-CN" sz="1200" u="none" strike="noStrike" kern="1200" spc="0" baseline="30000" dirty="0">
                          <a:solidFill>
                            <a:schemeClr val="tx1"/>
                          </a:solidFill>
                          <a:effectLst/>
                          <a:latin typeface="+mn-lt"/>
                          <a:ea typeface="+mn-ea"/>
                          <a:cs typeface="+mn-ea"/>
                          <a:sym typeface="+mn-lt"/>
                        </a:rPr>
                        <a:t>4b</a:t>
                      </a:r>
                      <a:endParaRPr lang="en-US" altLang="zh-CN" sz="1200" u="none" strike="noStrike" kern="1200" spc="0" baseline="30000" dirty="0">
                        <a:solidFill>
                          <a:schemeClr val="tx1"/>
                        </a:solidFill>
                        <a:effectLst/>
                        <a:latin typeface="+mn-lt"/>
                        <a:ea typeface="+mn-ea"/>
                        <a:cs typeface="+mn-ea"/>
                        <a:sym typeface="+mn-lt"/>
                      </a:endParaRPr>
                    </a:p>
                  </a:txBody>
                  <a:tcPr marL="68580" marR="6858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hMerge="1">
                  <a:tcPr marL="68580" marR="68580" marT="0" marB="0" anchor="ctr">
                    <a:noFill/>
                  </a:tcPr>
                </a:tc>
                <a:tc gridSpan="2">
                  <a:txBody>
                    <a:bodyPr/>
                    <a:lstStyle/>
                    <a:p>
                      <a:pPr marL="0" lvl="0" indent="0" algn="just" defTabSz="914400" rtl="0" eaLnBrk="1" latinLnBrk="0" hangingPunct="1">
                        <a:lnSpc>
                          <a:spcPct val="115000"/>
                        </a:lnSpc>
                        <a:spcBef>
                          <a:spcPts val="180"/>
                        </a:spcBef>
                        <a:spcAft>
                          <a:spcPts val="0"/>
                        </a:spcAft>
                        <a:buClr>
                          <a:srgbClr val="4C4C4C"/>
                        </a:buClr>
                        <a:buSzPts val="1000"/>
                        <a:buFont typeface="Arial" panose="020B0604020202020204" pitchFamily="34" charset="0"/>
                        <a:buNone/>
                      </a:pPr>
                      <a:r>
                        <a:rPr lang="en-US" altLang="zh-CN" sz="1200" u="none" strike="noStrike" kern="1200" spc="0" dirty="0">
                          <a:solidFill>
                            <a:schemeClr val="tx1"/>
                          </a:solidFill>
                          <a:effectLst/>
                          <a:latin typeface="+mn-lt"/>
                          <a:ea typeface="+mn-ea"/>
                          <a:cs typeface="+mn-ea"/>
                          <a:sym typeface="+mn-lt"/>
                        </a:rPr>
                        <a:t>PaO</a:t>
                      </a:r>
                      <a:r>
                        <a:rPr lang="en-US" altLang="zh-CN" sz="1200" u="none" strike="noStrike" kern="1200" spc="0" baseline="-25000" dirty="0">
                          <a:solidFill>
                            <a:schemeClr val="tx1"/>
                          </a:solidFill>
                          <a:effectLst/>
                          <a:latin typeface="+mn-lt"/>
                          <a:ea typeface="+mn-ea"/>
                          <a:cs typeface="+mn-ea"/>
                          <a:sym typeface="+mn-lt"/>
                        </a:rPr>
                        <a:t>2</a:t>
                      </a:r>
                      <a:r>
                        <a:rPr lang="zh-CN" altLang="en-US" sz="1200" u="none" strike="noStrike" kern="1200" spc="0" dirty="0">
                          <a:solidFill>
                            <a:schemeClr val="tx1"/>
                          </a:solidFill>
                          <a:effectLst/>
                          <a:latin typeface="+mn-lt"/>
                          <a:ea typeface="+mn-ea"/>
                          <a:cs typeface="+mn-ea"/>
                          <a:sym typeface="+mn-lt"/>
                        </a:rPr>
                        <a:t>≤</a:t>
                      </a:r>
                      <a:r>
                        <a:rPr lang="en-US" altLang="zh-CN" sz="1200" u="none" strike="noStrike" kern="1200" spc="0" dirty="0">
                          <a:solidFill>
                            <a:schemeClr val="tx1"/>
                          </a:solidFill>
                          <a:effectLst/>
                          <a:latin typeface="+mn-lt"/>
                          <a:ea typeface="+mn-ea"/>
                          <a:cs typeface="+mn-ea"/>
                          <a:sym typeface="+mn-lt"/>
                        </a:rPr>
                        <a:t>55mmHg </a:t>
                      </a:r>
                      <a:r>
                        <a:rPr lang="zh-CN" altLang="en-US" sz="1200" u="none" strike="noStrike" kern="1200" spc="0" dirty="0">
                          <a:solidFill>
                            <a:schemeClr val="tx1"/>
                          </a:solidFill>
                          <a:effectLst/>
                          <a:latin typeface="+mn-lt"/>
                          <a:ea typeface="+mn-ea"/>
                          <a:cs typeface="+mn-ea"/>
                          <a:sym typeface="+mn-lt"/>
                        </a:rPr>
                        <a:t>或 </a:t>
                      </a:r>
                      <a:r>
                        <a:rPr lang="en-US" altLang="zh-CN" sz="1200" u="none" strike="noStrike" kern="1200" spc="0" dirty="0">
                          <a:solidFill>
                            <a:schemeClr val="tx1"/>
                          </a:solidFill>
                          <a:effectLst/>
                          <a:latin typeface="+mn-lt"/>
                          <a:ea typeface="+mn-ea"/>
                          <a:cs typeface="+mn-ea"/>
                          <a:sym typeface="+mn-lt"/>
                        </a:rPr>
                        <a:t>PaO</a:t>
                      </a:r>
                      <a:r>
                        <a:rPr lang="en-US" altLang="zh-CN" sz="1200" u="none" strike="noStrike" kern="1200" spc="0" baseline="-25000" dirty="0">
                          <a:solidFill>
                            <a:schemeClr val="tx1"/>
                          </a:solidFill>
                          <a:effectLst/>
                          <a:latin typeface="+mn-lt"/>
                          <a:ea typeface="+mn-ea"/>
                          <a:cs typeface="+mn-ea"/>
                          <a:sym typeface="+mn-lt"/>
                        </a:rPr>
                        <a:t>2</a:t>
                      </a:r>
                      <a:r>
                        <a:rPr lang="zh-CN" altLang="en-US" sz="1200" u="none" strike="noStrike" kern="1200" spc="0" dirty="0">
                          <a:solidFill>
                            <a:schemeClr val="tx1"/>
                          </a:solidFill>
                          <a:effectLst/>
                          <a:latin typeface="+mn-lt"/>
                          <a:ea typeface="+mn-ea"/>
                          <a:cs typeface="+mn-ea"/>
                          <a:sym typeface="+mn-lt"/>
                        </a:rPr>
                        <a:t>＜</a:t>
                      </a:r>
                      <a:r>
                        <a:rPr lang="en-US" altLang="zh-CN" sz="1200" u="none" strike="noStrike" kern="1200" spc="0" dirty="0">
                          <a:solidFill>
                            <a:schemeClr val="tx1"/>
                          </a:solidFill>
                          <a:effectLst/>
                          <a:latin typeface="+mn-lt"/>
                          <a:ea typeface="+mn-ea"/>
                          <a:cs typeface="+mn-ea"/>
                          <a:sym typeface="+mn-lt"/>
                        </a:rPr>
                        <a:t>60mmHg</a:t>
                      </a:r>
                      <a:r>
                        <a:rPr lang="zh-CN" altLang="en-US" sz="1200" u="none" strike="noStrike" kern="1200" spc="0" dirty="0">
                          <a:solidFill>
                            <a:schemeClr val="tx1"/>
                          </a:solidFill>
                          <a:effectLst/>
                          <a:latin typeface="+mn-lt"/>
                          <a:ea typeface="+mn-ea"/>
                          <a:cs typeface="+mn-ea"/>
                          <a:sym typeface="+mn-lt"/>
                        </a:rPr>
                        <a:t>伴有肺心病、继发性红细胞增多</a:t>
                      </a:r>
                      <a:endParaRPr lang="zh-CN" altLang="en-US" sz="1200" u="none" strike="noStrike" kern="1200" spc="0" dirty="0">
                        <a:solidFill>
                          <a:schemeClr val="tx1"/>
                        </a:solidFill>
                        <a:effectLst/>
                        <a:latin typeface="+mn-lt"/>
                        <a:ea typeface="+mn-ea"/>
                        <a:cs typeface="+mn-ea"/>
                        <a:sym typeface="+mn-lt"/>
                      </a:endParaRPr>
                    </a:p>
                  </a:txBody>
                  <a:tcPr marL="68580" marR="68580" marT="0" marB="0" anchor="ctr">
                    <a:lnL w="12700" cap="flat" cmpd="sng" algn="ctr">
                      <a:solidFill>
                        <a:schemeClr val="bg1">
                          <a:lumMod val="65000"/>
                        </a:schemeClr>
                      </a:solidFill>
                      <a:prstDash val="solid"/>
                      <a:round/>
                      <a:headEnd type="none" w="med" len="med"/>
                      <a:tailEnd type="none" w="med" len="med"/>
                    </a:lnL>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hMerge="1">
                  <a:tcPr marL="68580" marR="68580" marT="0" marB="0" anchor="ctr">
                    <a:noFill/>
                  </a:tcPr>
                </a:tc>
              </a:tr>
              <a:tr h="511175">
                <a:tc>
                  <a:txBody>
                    <a:bodyPr/>
                    <a:lstStyle/>
                    <a:p>
                      <a:pPr marL="0" marR="0" lvl="0" indent="0" algn="just" defTabSz="914400" rtl="0" eaLnBrk="1" fontAlgn="auto" latinLnBrk="0" hangingPunct="1">
                        <a:lnSpc>
                          <a:spcPct val="115000"/>
                        </a:lnSpc>
                        <a:spcBef>
                          <a:spcPts val="180"/>
                        </a:spcBef>
                        <a:spcAft>
                          <a:spcPts val="0"/>
                        </a:spcAft>
                        <a:buClr>
                          <a:srgbClr val="4C4C4C"/>
                        </a:buClr>
                        <a:buSzPts val="1000"/>
                        <a:buFont typeface="Arial" panose="020B0604020202020204" pitchFamily="34" charset="0"/>
                        <a:buNone/>
                        <a:defRPr/>
                      </a:pPr>
                      <a:r>
                        <a:rPr lang="en-US" altLang="zh-CN" sz="1200" b="1" u="none" strike="noStrike" kern="1200" spc="0" dirty="0">
                          <a:solidFill>
                            <a:schemeClr val="tx1"/>
                          </a:solidFill>
                          <a:effectLst/>
                          <a:latin typeface="+mn-lt"/>
                          <a:ea typeface="+mn-ea"/>
                          <a:cs typeface="+mn-ea"/>
                          <a:sym typeface="+mn-lt"/>
                        </a:rPr>
                        <a:t>NPPV</a:t>
                      </a:r>
                      <a:r>
                        <a:rPr lang="zh-CN" altLang="en-US" sz="1200" b="1" u="none" strike="noStrike" kern="1200" spc="0" dirty="0">
                          <a:solidFill>
                            <a:schemeClr val="tx1"/>
                          </a:solidFill>
                          <a:effectLst/>
                          <a:latin typeface="+mn-lt"/>
                          <a:ea typeface="+mn-ea"/>
                          <a:cs typeface="+mn-ea"/>
                          <a:sym typeface="+mn-lt"/>
                        </a:rPr>
                        <a:t>（无创通气）</a:t>
                      </a:r>
                      <a:r>
                        <a:rPr lang="en-US" altLang="zh-CN" sz="1200" b="1" u="none" strike="noStrike" kern="1200" spc="0" baseline="30000" dirty="0">
                          <a:solidFill>
                            <a:schemeClr val="tx1"/>
                          </a:solidFill>
                          <a:effectLst/>
                          <a:latin typeface="+mn-lt"/>
                          <a:ea typeface="+mn-ea"/>
                          <a:cs typeface="+mn-ea"/>
                          <a:sym typeface="+mn-lt"/>
                        </a:rPr>
                        <a:t>5</a:t>
                      </a:r>
                      <a:endParaRPr lang="en-US" altLang="zh-CN" sz="1200" b="1" u="none" strike="noStrike" kern="1200" spc="0" baseline="30000" dirty="0">
                        <a:solidFill>
                          <a:schemeClr val="tx1"/>
                        </a:solidFill>
                        <a:effectLst/>
                        <a:latin typeface="+mn-lt"/>
                        <a:ea typeface="+mn-ea"/>
                        <a:cs typeface="+mn-ea"/>
                        <a:sym typeface="+mn-lt"/>
                      </a:endParaRPr>
                    </a:p>
                  </a:txBody>
                  <a:tcPr marL="68580" marR="68580" marT="0" marB="0" anchor="ctr">
                    <a:solidFill>
                      <a:srgbClr val="FBEED6"/>
                    </a:solidFill>
                  </a:tcPr>
                </a:tc>
                <a:tc>
                  <a:txBody>
                    <a:bodyPr/>
                    <a:lstStyle/>
                    <a:p>
                      <a:pPr marL="0" marR="0" lvl="0" indent="0" algn="just" defTabSz="914400" rtl="0" eaLnBrk="1" fontAlgn="auto" latinLnBrk="0" hangingPunct="1">
                        <a:lnSpc>
                          <a:spcPct val="115000"/>
                        </a:lnSpc>
                        <a:spcBef>
                          <a:spcPts val="180"/>
                        </a:spcBef>
                        <a:spcAft>
                          <a:spcPts val="0"/>
                        </a:spcAft>
                        <a:buClr>
                          <a:srgbClr val="4C4C4C"/>
                        </a:buClr>
                        <a:buSzPts val="1000"/>
                        <a:buFont typeface="Arial" panose="020B0604020202020204" pitchFamily="34" charset="0"/>
                        <a:buNone/>
                        <a:defRPr/>
                      </a:pPr>
                      <a:r>
                        <a:rPr lang="zh-CN" altLang="en-US" sz="1200" u="none" strike="noStrike" kern="1200" spc="0" dirty="0">
                          <a:solidFill>
                            <a:schemeClr val="tx1"/>
                          </a:solidFill>
                          <a:effectLst/>
                          <a:latin typeface="+mn-lt"/>
                          <a:ea typeface="+mn-ea"/>
                          <a:cs typeface="+mn-ea"/>
                          <a:sym typeface="+mn-lt"/>
                        </a:rPr>
                        <a:t>是</a:t>
                      </a:r>
                      <a:endParaRPr lang="zh-CN" altLang="en-US" sz="1200" u="none" strike="noStrike" kern="1200" spc="0" dirty="0">
                        <a:solidFill>
                          <a:schemeClr val="tx1"/>
                        </a:solidFill>
                        <a:effectLst/>
                        <a:latin typeface="+mn-lt"/>
                        <a:ea typeface="+mn-ea"/>
                        <a:cs typeface="+mn-ea"/>
                        <a:sym typeface="+mn-lt"/>
                      </a:endParaRPr>
                    </a:p>
                  </a:txBody>
                  <a:tcPr marL="68580" marR="68580" marT="0" marB="0" anchor="ctr">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gridSpan="2">
                  <a:txBody>
                    <a:bodyPr/>
                    <a:lstStyle/>
                    <a:p>
                      <a:pPr marL="0" marR="0" lvl="0" indent="0" algn="just" defTabSz="914400" rtl="0" eaLnBrk="1" fontAlgn="auto" latinLnBrk="0" hangingPunct="1">
                        <a:lnSpc>
                          <a:spcPct val="115000"/>
                        </a:lnSpc>
                        <a:spcBef>
                          <a:spcPts val="180"/>
                        </a:spcBef>
                        <a:spcAft>
                          <a:spcPts val="0"/>
                        </a:spcAft>
                        <a:buClr>
                          <a:srgbClr val="4C4C4C"/>
                        </a:buClr>
                        <a:buSzPts val="1000"/>
                        <a:buFont typeface="Arial" panose="020B0604020202020204" pitchFamily="34" charset="0"/>
                        <a:buNone/>
                        <a:defRPr/>
                      </a:pPr>
                      <a:r>
                        <a:rPr lang="en-US" altLang="zh-CN" sz="1200" u="none" strike="noStrike" kern="1200" spc="0" dirty="0">
                          <a:solidFill>
                            <a:schemeClr val="tx1"/>
                          </a:solidFill>
                          <a:effectLst/>
                          <a:latin typeface="+mn-lt"/>
                          <a:ea typeface="+mn-ea"/>
                          <a:cs typeface="+mn-ea"/>
                          <a:sym typeface="+mn-lt"/>
                        </a:rPr>
                        <a:t>NPPV</a:t>
                      </a:r>
                      <a:r>
                        <a:rPr lang="zh-CN" altLang="en-US" sz="1200" u="none" strike="noStrike" kern="1200" spc="0" dirty="0">
                          <a:solidFill>
                            <a:schemeClr val="tx1"/>
                          </a:solidFill>
                          <a:effectLst/>
                          <a:latin typeface="+mn-lt"/>
                          <a:ea typeface="+mn-ea"/>
                          <a:cs typeface="+mn-ea"/>
                          <a:sym typeface="+mn-lt"/>
                        </a:rPr>
                        <a:t>组（高</a:t>
                      </a:r>
                      <a:r>
                        <a:rPr lang="en-US" altLang="zh-CN" sz="1200" u="none" strike="noStrike" kern="1200" spc="0" dirty="0">
                          <a:solidFill>
                            <a:schemeClr val="tx1"/>
                          </a:solidFill>
                          <a:effectLst/>
                          <a:latin typeface="+mn-lt"/>
                          <a:ea typeface="+mn-ea"/>
                          <a:cs typeface="+mn-ea"/>
                          <a:sym typeface="+mn-lt"/>
                        </a:rPr>
                        <a:t>IPAP</a:t>
                      </a:r>
                      <a:r>
                        <a:rPr lang="zh-CN" altLang="en-US" sz="1200" u="none" strike="noStrike" kern="1200" spc="0" dirty="0">
                          <a:solidFill>
                            <a:schemeClr val="tx1"/>
                          </a:solidFill>
                          <a:effectLst/>
                          <a:latin typeface="+mn-lt"/>
                          <a:ea typeface="+mn-ea"/>
                          <a:cs typeface="+mn-ea"/>
                          <a:sym typeface="+mn-lt"/>
                        </a:rPr>
                        <a:t>水平）</a:t>
                      </a:r>
                      <a:r>
                        <a:rPr lang="en-US" altLang="zh-CN" sz="1200" u="none" strike="noStrike" kern="1200" spc="0" dirty="0">
                          <a:solidFill>
                            <a:schemeClr val="tx1"/>
                          </a:solidFill>
                          <a:effectLst/>
                          <a:latin typeface="+mn-lt"/>
                          <a:ea typeface="+mn-ea"/>
                          <a:cs typeface="+mn-ea"/>
                          <a:sym typeface="+mn-lt"/>
                        </a:rPr>
                        <a:t>12% vs. </a:t>
                      </a:r>
                      <a:r>
                        <a:rPr lang="zh-CN" altLang="en-US" sz="1200" u="none" strike="noStrike" kern="1200" spc="0" dirty="0">
                          <a:solidFill>
                            <a:schemeClr val="tx1"/>
                          </a:solidFill>
                          <a:effectLst/>
                          <a:latin typeface="+mn-lt"/>
                          <a:ea typeface="+mn-ea"/>
                          <a:cs typeface="+mn-ea"/>
                          <a:sym typeface="+mn-lt"/>
                        </a:rPr>
                        <a:t>对照组 </a:t>
                      </a:r>
                      <a:r>
                        <a:rPr lang="en-US" altLang="zh-CN" sz="1200" u="none" strike="noStrike" kern="1200" spc="0" dirty="0">
                          <a:solidFill>
                            <a:schemeClr val="tx1"/>
                          </a:solidFill>
                          <a:effectLst/>
                          <a:latin typeface="+mn-lt"/>
                          <a:ea typeface="+mn-ea"/>
                          <a:cs typeface="+mn-ea"/>
                          <a:sym typeface="+mn-lt"/>
                        </a:rPr>
                        <a:t>33%</a:t>
                      </a:r>
                      <a:r>
                        <a:rPr lang="zh-CN" altLang="en-US" sz="1200" u="none" strike="noStrike" kern="1200" spc="0" dirty="0">
                          <a:solidFill>
                            <a:schemeClr val="tx1"/>
                          </a:solidFill>
                          <a:effectLst/>
                          <a:latin typeface="+mn-lt"/>
                          <a:ea typeface="+mn-ea"/>
                          <a:cs typeface="+mn-ea"/>
                          <a:sym typeface="+mn-lt"/>
                        </a:rPr>
                        <a:t>，</a:t>
                      </a:r>
                      <a:r>
                        <a:rPr lang="en-US" altLang="zh-CN" sz="1200" u="none" strike="noStrike" kern="1200" spc="0" dirty="0">
                          <a:solidFill>
                            <a:schemeClr val="tx1"/>
                          </a:solidFill>
                          <a:effectLst/>
                          <a:latin typeface="+mn-lt"/>
                          <a:ea typeface="+mn-ea"/>
                          <a:cs typeface="+mn-ea"/>
                          <a:sym typeface="+mn-lt"/>
                        </a:rPr>
                        <a:t>HR 0.24</a:t>
                      </a:r>
                      <a:r>
                        <a:rPr lang="zh-CN" altLang="en-US" sz="1200" u="none" strike="noStrike" kern="1200" spc="0" dirty="0">
                          <a:solidFill>
                            <a:schemeClr val="tx1"/>
                          </a:solidFill>
                          <a:effectLst/>
                          <a:latin typeface="+mn-lt"/>
                          <a:ea typeface="+mn-ea"/>
                          <a:cs typeface="+mn-ea"/>
                          <a:sym typeface="+mn-lt"/>
                        </a:rPr>
                        <a:t>（</a:t>
                      </a:r>
                      <a:r>
                        <a:rPr lang="en-US" altLang="zh-CN" sz="1200" u="none" strike="noStrike" kern="1200" spc="0" dirty="0">
                          <a:solidFill>
                            <a:schemeClr val="tx1"/>
                          </a:solidFill>
                          <a:effectLst/>
                          <a:latin typeface="+mn-lt"/>
                          <a:ea typeface="+mn-ea"/>
                          <a:cs typeface="+mn-ea"/>
                          <a:sym typeface="+mn-lt"/>
                        </a:rPr>
                        <a:t>95% Cl:0.11,0.49</a:t>
                      </a:r>
                      <a:r>
                        <a:rPr lang="zh-CN" altLang="en-US" sz="1200" u="none" strike="noStrike" kern="1200" spc="0" dirty="0">
                          <a:solidFill>
                            <a:schemeClr val="tx1"/>
                          </a:solidFill>
                          <a:effectLst/>
                          <a:latin typeface="+mn-lt"/>
                          <a:ea typeface="+mn-ea"/>
                          <a:cs typeface="+mn-ea"/>
                          <a:sym typeface="+mn-lt"/>
                        </a:rPr>
                        <a:t>）</a:t>
                      </a:r>
                      <a:r>
                        <a:rPr lang="en-US" altLang="zh-CN" sz="1200" u="none" strike="noStrike" kern="1200" spc="0" baseline="30000" dirty="0">
                          <a:solidFill>
                            <a:schemeClr val="tx1"/>
                          </a:solidFill>
                          <a:effectLst/>
                          <a:latin typeface="+mn-lt"/>
                          <a:ea typeface="+mn-ea"/>
                          <a:cs typeface="+mn-ea"/>
                          <a:sym typeface="+mn-lt"/>
                        </a:rPr>
                        <a:t>5</a:t>
                      </a:r>
                      <a:endParaRPr lang="en-US" altLang="zh-CN" sz="1200" u="none" strike="noStrike" kern="1200" spc="0" baseline="30000" dirty="0">
                        <a:solidFill>
                          <a:schemeClr val="tx1"/>
                        </a:solidFill>
                        <a:effectLst/>
                        <a:latin typeface="+mn-lt"/>
                        <a:ea typeface="+mn-ea"/>
                        <a:cs typeface="+mn-ea"/>
                        <a:sym typeface="+mn-lt"/>
                      </a:endParaRPr>
                    </a:p>
                  </a:txBody>
                  <a:tcPr marL="68580" marR="6858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hMerge="1">
                  <a:tcPr marL="68580" marR="68580" marT="0" marB="0" anchor="ctr">
                    <a:noFill/>
                  </a:tcPr>
                </a:tc>
                <a:tc gridSpan="2">
                  <a:txBody>
                    <a:bodyPr/>
                    <a:lstStyle/>
                    <a:p>
                      <a:pPr marL="0" marR="0" lvl="0" indent="0" algn="just" defTabSz="914400" rtl="0" eaLnBrk="1" fontAlgn="auto" latinLnBrk="0" hangingPunct="1">
                        <a:lnSpc>
                          <a:spcPct val="115000"/>
                        </a:lnSpc>
                        <a:spcBef>
                          <a:spcPts val="180"/>
                        </a:spcBef>
                        <a:spcAft>
                          <a:spcPts val="0"/>
                        </a:spcAft>
                        <a:buClr>
                          <a:srgbClr val="4C4C4C"/>
                        </a:buClr>
                        <a:buSzPts val="1000"/>
                        <a:buFont typeface="Arial" panose="020B0604020202020204" pitchFamily="34" charset="0"/>
                        <a:buNone/>
                        <a:defRPr/>
                      </a:pPr>
                      <a:r>
                        <a:rPr lang="zh-CN" altLang="en-US" sz="1200" u="none" strike="noStrike" kern="1200" spc="0" dirty="0">
                          <a:solidFill>
                            <a:schemeClr val="tx1"/>
                          </a:solidFill>
                          <a:effectLst/>
                          <a:latin typeface="+mn-lt"/>
                          <a:ea typeface="+mn-ea"/>
                          <a:cs typeface="+mn-ea"/>
                          <a:sym typeface="+mn-lt"/>
                        </a:rPr>
                        <a:t>具有高碳酸血症的稳定期慢阻肺病患者</a:t>
                      </a:r>
                      <a:endParaRPr lang="zh-CN" altLang="en-US" sz="1200" u="none" strike="noStrike" kern="1200" spc="0" dirty="0">
                        <a:solidFill>
                          <a:schemeClr val="tx1"/>
                        </a:solidFill>
                        <a:effectLst/>
                        <a:latin typeface="+mn-lt"/>
                        <a:ea typeface="+mn-ea"/>
                        <a:cs typeface="+mn-ea"/>
                        <a:sym typeface="+mn-lt"/>
                      </a:endParaRPr>
                    </a:p>
                  </a:txBody>
                  <a:tcPr marL="68580" marR="68580" marT="0" marB="0" anchor="ctr">
                    <a:lnL w="12700" cap="flat" cmpd="sng" algn="ctr">
                      <a:solidFill>
                        <a:schemeClr val="bg1">
                          <a:lumMod val="65000"/>
                        </a:schemeClr>
                      </a:solidFill>
                      <a:prstDash val="solid"/>
                      <a:round/>
                      <a:headEnd type="none" w="med" len="med"/>
                      <a:tailEnd type="none" w="med" len="med"/>
                    </a:lnL>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hMerge="1">
                  <a:tcPr marL="68580" marR="68580" marT="0" marB="0" anchor="ctr">
                    <a:noFill/>
                  </a:tcPr>
                </a:tc>
              </a:tr>
              <a:tr h="510540">
                <a:tc>
                  <a:txBody>
                    <a:bodyPr/>
                    <a:lstStyle/>
                    <a:p>
                      <a:pPr marL="0" marR="0" lvl="0" indent="0" algn="just" defTabSz="914400" rtl="0" eaLnBrk="1" fontAlgn="auto" latinLnBrk="0" hangingPunct="1">
                        <a:lnSpc>
                          <a:spcPct val="115000"/>
                        </a:lnSpc>
                        <a:spcBef>
                          <a:spcPts val="180"/>
                        </a:spcBef>
                        <a:spcAft>
                          <a:spcPts val="0"/>
                        </a:spcAft>
                        <a:buClr>
                          <a:srgbClr val="4C4C4C"/>
                        </a:buClr>
                        <a:buSzPts val="1000"/>
                        <a:buFont typeface="Arial" panose="020B0604020202020204" pitchFamily="34" charset="0"/>
                        <a:buNone/>
                        <a:defRPr/>
                      </a:pPr>
                      <a:r>
                        <a:rPr lang="en-US" altLang="zh-CN" sz="1200" b="1" u="none" strike="noStrike" kern="1200" spc="0" dirty="0">
                          <a:solidFill>
                            <a:schemeClr val="tx1"/>
                          </a:solidFill>
                          <a:effectLst/>
                          <a:latin typeface="+mn-lt"/>
                          <a:ea typeface="+mn-ea"/>
                          <a:cs typeface="+mn-ea"/>
                          <a:sym typeface="+mn-lt"/>
                        </a:rPr>
                        <a:t>LVRS</a:t>
                      </a:r>
                      <a:r>
                        <a:rPr lang="zh-CN" altLang="en-US" sz="1200" b="1" u="none" strike="noStrike" kern="1200" spc="0" dirty="0">
                          <a:solidFill>
                            <a:schemeClr val="tx1"/>
                          </a:solidFill>
                          <a:effectLst/>
                          <a:latin typeface="+mn-lt"/>
                          <a:ea typeface="+mn-ea"/>
                          <a:cs typeface="+mn-ea"/>
                          <a:sym typeface="+mn-lt"/>
                        </a:rPr>
                        <a:t>（肺减容术）</a:t>
                      </a:r>
                      <a:r>
                        <a:rPr lang="en-US" altLang="zh-CN" sz="1200" b="1" u="none" strike="noStrike" kern="1200" spc="0" baseline="30000" dirty="0">
                          <a:solidFill>
                            <a:schemeClr val="tx1"/>
                          </a:solidFill>
                          <a:effectLst/>
                          <a:latin typeface="+mn-lt"/>
                          <a:ea typeface="+mn-ea"/>
                          <a:cs typeface="+mn-ea"/>
                          <a:sym typeface="+mn-lt"/>
                        </a:rPr>
                        <a:t>6</a:t>
                      </a:r>
                      <a:endParaRPr lang="en-US" altLang="zh-CN" sz="1200" b="1" u="none" strike="noStrike" kern="1200" spc="0" baseline="30000" dirty="0">
                        <a:solidFill>
                          <a:schemeClr val="tx1"/>
                        </a:solidFill>
                        <a:effectLst/>
                        <a:latin typeface="+mn-lt"/>
                        <a:ea typeface="+mn-ea"/>
                        <a:cs typeface="+mn-ea"/>
                        <a:sym typeface="+mn-lt"/>
                      </a:endParaRPr>
                    </a:p>
                  </a:txBody>
                  <a:tcPr marL="68580" marR="68580" marT="0" marB="0" anchor="ctr">
                    <a:solidFill>
                      <a:srgbClr val="FBEED6"/>
                    </a:solidFill>
                  </a:tcPr>
                </a:tc>
                <a:tc>
                  <a:txBody>
                    <a:bodyPr/>
                    <a:lstStyle/>
                    <a:p>
                      <a:pPr marL="0" marR="0" lvl="0" indent="0" algn="just" defTabSz="914400" rtl="0" eaLnBrk="1" fontAlgn="auto" latinLnBrk="0" hangingPunct="1">
                        <a:lnSpc>
                          <a:spcPct val="115000"/>
                        </a:lnSpc>
                        <a:spcBef>
                          <a:spcPts val="180"/>
                        </a:spcBef>
                        <a:spcAft>
                          <a:spcPts val="0"/>
                        </a:spcAft>
                        <a:buClr>
                          <a:srgbClr val="4C4C4C"/>
                        </a:buClr>
                        <a:buSzPts val="1000"/>
                        <a:buFont typeface="Arial" panose="020B0604020202020204" pitchFamily="34" charset="0"/>
                        <a:buNone/>
                        <a:defRPr/>
                      </a:pPr>
                      <a:r>
                        <a:rPr lang="zh-CN" altLang="en-US" sz="1200" u="none" strike="noStrike" kern="1200" spc="0" dirty="0">
                          <a:solidFill>
                            <a:schemeClr val="tx1"/>
                          </a:solidFill>
                          <a:effectLst/>
                          <a:latin typeface="+mn-lt"/>
                          <a:ea typeface="+mn-ea"/>
                          <a:cs typeface="+mn-ea"/>
                          <a:sym typeface="+mn-lt"/>
                        </a:rPr>
                        <a:t>是</a:t>
                      </a:r>
                      <a:endParaRPr lang="zh-CN" altLang="en-US" sz="1200" u="none" strike="noStrike" kern="1200" spc="0" dirty="0">
                        <a:solidFill>
                          <a:schemeClr val="tx1"/>
                        </a:solidFill>
                        <a:effectLst/>
                        <a:latin typeface="+mn-lt"/>
                        <a:ea typeface="+mn-ea"/>
                        <a:cs typeface="+mn-ea"/>
                        <a:sym typeface="+mn-lt"/>
                      </a:endParaRPr>
                    </a:p>
                  </a:txBody>
                  <a:tcPr marL="68580" marR="68580" marT="0" marB="0" anchor="ctr">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solidFill>
                      <a:schemeClr val="bg1"/>
                    </a:solidFill>
                  </a:tcPr>
                </a:tc>
                <a:tc gridSpan="2">
                  <a:txBody>
                    <a:bodyPr/>
                    <a:lstStyle/>
                    <a:p>
                      <a:pPr marL="0" marR="0" lvl="0" indent="0" algn="just" defTabSz="914400" rtl="0" eaLnBrk="1" fontAlgn="auto" latinLnBrk="0" hangingPunct="1">
                        <a:lnSpc>
                          <a:spcPct val="115000"/>
                        </a:lnSpc>
                        <a:spcBef>
                          <a:spcPts val="180"/>
                        </a:spcBef>
                        <a:spcAft>
                          <a:spcPts val="0"/>
                        </a:spcAft>
                        <a:buClr>
                          <a:srgbClr val="4C4C4C"/>
                        </a:buClr>
                        <a:buSzPts val="1000"/>
                        <a:buFont typeface="Arial" panose="020B0604020202020204" pitchFamily="34" charset="0"/>
                        <a:buNone/>
                        <a:defRPr/>
                      </a:pPr>
                      <a:r>
                        <a:rPr lang="en-US" altLang="zh-CN" sz="1200" u="none" strike="noStrike" kern="1200" spc="0" dirty="0">
                          <a:solidFill>
                            <a:schemeClr val="tx1"/>
                          </a:solidFill>
                          <a:effectLst/>
                          <a:latin typeface="+mn-lt"/>
                          <a:ea typeface="+mn-ea"/>
                          <a:cs typeface="+mn-ea"/>
                          <a:sym typeface="+mn-lt"/>
                        </a:rPr>
                        <a:t>LVRS</a:t>
                      </a:r>
                      <a:r>
                        <a:rPr lang="zh-CN" altLang="en-US" sz="1200" u="none" strike="noStrike" kern="1200" spc="0" dirty="0">
                          <a:solidFill>
                            <a:schemeClr val="tx1"/>
                          </a:solidFill>
                          <a:effectLst/>
                          <a:latin typeface="+mn-lt"/>
                          <a:ea typeface="+mn-ea"/>
                          <a:cs typeface="+mn-ea"/>
                          <a:sym typeface="+mn-lt"/>
                        </a:rPr>
                        <a:t>死亡 </a:t>
                      </a:r>
                      <a:r>
                        <a:rPr lang="en-US" altLang="zh-CN" sz="1200" u="none" strike="noStrike" kern="1200" spc="0" dirty="0">
                          <a:solidFill>
                            <a:schemeClr val="tx1"/>
                          </a:solidFill>
                          <a:effectLst/>
                          <a:latin typeface="+mn-lt"/>
                          <a:ea typeface="+mn-ea"/>
                          <a:cs typeface="+mn-ea"/>
                          <a:sym typeface="+mn-lt"/>
                        </a:rPr>
                        <a:t>0.07/</a:t>
                      </a:r>
                      <a:r>
                        <a:rPr lang="zh-CN" altLang="en-US" sz="1200" u="none" strike="noStrike" kern="1200" spc="0" dirty="0">
                          <a:solidFill>
                            <a:schemeClr val="tx1"/>
                          </a:solidFill>
                          <a:effectLst/>
                          <a:latin typeface="+mn-lt"/>
                          <a:ea typeface="+mn-ea"/>
                          <a:cs typeface="+mn-ea"/>
                          <a:sym typeface="+mn-lt"/>
                        </a:rPr>
                        <a:t>人年 </a:t>
                      </a:r>
                      <a:r>
                        <a:rPr lang="en-US" altLang="zh-CN" sz="1200" u="none" strike="noStrike" kern="1200" spc="0" dirty="0">
                          <a:solidFill>
                            <a:schemeClr val="tx1"/>
                          </a:solidFill>
                          <a:effectLst/>
                          <a:latin typeface="+mn-lt"/>
                          <a:ea typeface="+mn-ea"/>
                          <a:cs typeface="+mn-ea"/>
                          <a:sym typeface="+mn-lt"/>
                        </a:rPr>
                        <a:t>vs. </a:t>
                      </a:r>
                      <a:r>
                        <a:rPr lang="zh-CN" altLang="en-US" sz="1200" u="none" strike="noStrike" kern="1200" spc="0" dirty="0">
                          <a:solidFill>
                            <a:schemeClr val="tx1"/>
                          </a:solidFill>
                          <a:effectLst/>
                          <a:latin typeface="+mn-lt"/>
                          <a:ea typeface="+mn-ea"/>
                          <a:cs typeface="+mn-ea"/>
                          <a:sym typeface="+mn-lt"/>
                        </a:rPr>
                        <a:t>对照组</a:t>
                      </a:r>
                      <a:r>
                        <a:rPr lang="en-US" altLang="zh-CN" sz="1200" u="none" strike="noStrike" kern="1200" spc="0" dirty="0">
                          <a:solidFill>
                            <a:schemeClr val="tx1"/>
                          </a:solidFill>
                          <a:effectLst/>
                          <a:latin typeface="+mn-lt"/>
                          <a:ea typeface="+mn-ea"/>
                          <a:cs typeface="+mn-ea"/>
                          <a:sym typeface="+mn-lt"/>
                        </a:rPr>
                        <a:t>0.15/</a:t>
                      </a:r>
                      <a:r>
                        <a:rPr lang="zh-CN" altLang="en-US" sz="1200" u="none" strike="noStrike" kern="1200" spc="0" dirty="0">
                          <a:solidFill>
                            <a:schemeClr val="tx1"/>
                          </a:solidFill>
                          <a:effectLst/>
                          <a:latin typeface="+mn-lt"/>
                          <a:ea typeface="+mn-ea"/>
                          <a:cs typeface="+mn-ea"/>
                          <a:sym typeface="+mn-lt"/>
                        </a:rPr>
                        <a:t>人年，</a:t>
                      </a:r>
                      <a:endParaRPr lang="en-US" altLang="zh-CN" sz="1200" u="none" strike="noStrike" kern="1200" spc="0" dirty="0">
                        <a:solidFill>
                          <a:schemeClr val="tx1"/>
                        </a:solidFill>
                        <a:effectLst/>
                        <a:latin typeface="+mn-lt"/>
                        <a:ea typeface="+mn-ea"/>
                        <a:cs typeface="+mn-ea"/>
                        <a:sym typeface="+mn-lt"/>
                      </a:endParaRPr>
                    </a:p>
                    <a:p>
                      <a:pPr marL="0" marR="0" lvl="0" indent="0" algn="just" defTabSz="914400" rtl="0" eaLnBrk="1" fontAlgn="auto" latinLnBrk="0" hangingPunct="1">
                        <a:lnSpc>
                          <a:spcPct val="115000"/>
                        </a:lnSpc>
                        <a:spcBef>
                          <a:spcPts val="180"/>
                        </a:spcBef>
                        <a:spcAft>
                          <a:spcPts val="0"/>
                        </a:spcAft>
                        <a:buClr>
                          <a:srgbClr val="4C4C4C"/>
                        </a:buClr>
                        <a:buSzPts val="1000"/>
                        <a:buFont typeface="Arial" panose="020B0604020202020204" pitchFamily="34" charset="0"/>
                        <a:buNone/>
                        <a:defRPr/>
                      </a:pPr>
                      <a:r>
                        <a:rPr lang="en-US" altLang="zh-CN" sz="1200" u="none" strike="noStrike" kern="1200" spc="0" dirty="0">
                          <a:solidFill>
                            <a:schemeClr val="tx1"/>
                          </a:solidFill>
                          <a:effectLst/>
                          <a:latin typeface="+mn-lt"/>
                          <a:ea typeface="+mn-ea"/>
                          <a:cs typeface="+mn-ea"/>
                          <a:sym typeface="+mn-lt"/>
                        </a:rPr>
                        <a:t>RR 0.47</a:t>
                      </a:r>
                      <a:r>
                        <a:rPr lang="zh-CN" altLang="en-US" sz="1200" u="none" strike="noStrike" kern="1200" spc="0" dirty="0">
                          <a:solidFill>
                            <a:schemeClr val="tx1"/>
                          </a:solidFill>
                          <a:effectLst/>
                          <a:latin typeface="+mn-lt"/>
                          <a:ea typeface="+mn-ea"/>
                          <a:cs typeface="+mn-ea"/>
                          <a:sym typeface="+mn-lt"/>
                        </a:rPr>
                        <a:t>（</a:t>
                      </a:r>
                      <a:r>
                        <a:rPr lang="en-US" altLang="zh-CN" sz="1200" u="none" strike="noStrike" kern="1200" spc="0" dirty="0">
                          <a:solidFill>
                            <a:schemeClr val="tx1"/>
                          </a:solidFill>
                          <a:effectLst/>
                          <a:latin typeface="+mn-lt"/>
                          <a:ea typeface="+mn-ea"/>
                          <a:cs typeface="+mn-ea"/>
                          <a:sym typeface="+mn-lt"/>
                        </a:rPr>
                        <a:t>p=0.005</a:t>
                      </a:r>
                      <a:r>
                        <a:rPr lang="zh-CN" altLang="en-US" sz="1200" u="none" strike="noStrike" kern="1200" spc="0" dirty="0">
                          <a:solidFill>
                            <a:schemeClr val="tx1"/>
                          </a:solidFill>
                          <a:effectLst/>
                          <a:latin typeface="+mn-lt"/>
                          <a:ea typeface="+mn-ea"/>
                          <a:cs typeface="+mn-ea"/>
                          <a:sym typeface="+mn-lt"/>
                        </a:rPr>
                        <a:t>）</a:t>
                      </a:r>
                      <a:r>
                        <a:rPr lang="en-US" altLang="zh-CN" sz="1200" u="none" strike="noStrike" kern="1200" spc="0" baseline="30000" dirty="0">
                          <a:solidFill>
                            <a:schemeClr val="tx1"/>
                          </a:solidFill>
                          <a:effectLst/>
                          <a:latin typeface="+mn-lt"/>
                          <a:ea typeface="+mn-ea"/>
                          <a:cs typeface="+mn-ea"/>
                          <a:sym typeface="+mn-lt"/>
                        </a:rPr>
                        <a:t>6</a:t>
                      </a:r>
                      <a:endParaRPr lang="en-US" altLang="zh-CN" sz="1200" u="none" strike="noStrike" kern="1200" spc="0" baseline="30000" dirty="0">
                        <a:solidFill>
                          <a:schemeClr val="tx1"/>
                        </a:solidFill>
                        <a:effectLst/>
                        <a:latin typeface="+mn-lt"/>
                        <a:ea typeface="+mn-ea"/>
                        <a:cs typeface="+mn-ea"/>
                        <a:sym typeface="+mn-lt"/>
                      </a:endParaRPr>
                    </a:p>
                  </a:txBody>
                  <a:tcPr marL="68580" marR="6858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solidFill>
                      <a:schemeClr val="bg1"/>
                    </a:solidFill>
                  </a:tcPr>
                </a:tc>
                <a:tc hMerge="1">
                  <a:tcPr marL="68580" marR="68580" marT="0" marB="0" anchor="ctr">
                    <a:noFill/>
                  </a:tcPr>
                </a:tc>
                <a:tc gridSpan="2">
                  <a:txBody>
                    <a:bodyPr/>
                    <a:lstStyle/>
                    <a:p>
                      <a:pPr marL="0" marR="0" lvl="0" indent="0" algn="just" defTabSz="914400" rtl="0" eaLnBrk="1" fontAlgn="auto" latinLnBrk="0" hangingPunct="1">
                        <a:lnSpc>
                          <a:spcPct val="115000"/>
                        </a:lnSpc>
                        <a:spcBef>
                          <a:spcPts val="180"/>
                        </a:spcBef>
                        <a:spcAft>
                          <a:spcPts val="0"/>
                        </a:spcAft>
                        <a:buClr>
                          <a:srgbClr val="4C4C4C"/>
                        </a:buClr>
                        <a:buSzPts val="1000"/>
                        <a:buFont typeface="Arial" panose="020B0604020202020204" pitchFamily="34" charset="0"/>
                        <a:buNone/>
                        <a:defRPr/>
                      </a:pPr>
                      <a:r>
                        <a:rPr lang="zh-CN" altLang="en-US" sz="1200" u="none" strike="noStrike" kern="1200" spc="0" dirty="0">
                          <a:solidFill>
                            <a:schemeClr val="tx1"/>
                          </a:solidFill>
                          <a:effectLst/>
                          <a:latin typeface="+mn-lt"/>
                          <a:ea typeface="+mn-ea"/>
                          <a:cs typeface="+mn-ea"/>
                          <a:sym typeface="+mn-lt"/>
                        </a:rPr>
                        <a:t>上叶肺气肿，活动能力下降</a:t>
                      </a:r>
                      <a:endParaRPr lang="zh-CN" altLang="en-US" sz="1200" u="none" strike="noStrike" kern="1200" spc="0" dirty="0">
                        <a:solidFill>
                          <a:schemeClr val="tx1"/>
                        </a:solidFill>
                        <a:effectLst/>
                        <a:latin typeface="+mn-lt"/>
                        <a:ea typeface="+mn-ea"/>
                        <a:cs typeface="+mn-ea"/>
                        <a:sym typeface="+mn-lt"/>
                      </a:endParaRPr>
                    </a:p>
                  </a:txBody>
                  <a:tcPr marL="68580" marR="68580" marT="0" marB="0" anchor="ctr">
                    <a:lnL w="12700" cap="flat" cmpd="sng" algn="ctr">
                      <a:solidFill>
                        <a:schemeClr val="bg1">
                          <a:lumMod val="65000"/>
                        </a:schemeClr>
                      </a:solidFill>
                      <a:prstDash val="solid"/>
                      <a:round/>
                      <a:headEnd type="none" w="med" len="med"/>
                      <a:tailEnd type="none" w="med" len="med"/>
                    </a:lnL>
                    <a:lnT w="12700" cap="flat" cmpd="sng" algn="ctr">
                      <a:solidFill>
                        <a:schemeClr val="bg1">
                          <a:lumMod val="65000"/>
                        </a:schemeClr>
                      </a:solidFill>
                      <a:prstDash val="solid"/>
                      <a:round/>
                      <a:headEnd type="none" w="med" len="med"/>
                      <a:tailEnd type="none" w="med" len="med"/>
                    </a:lnT>
                    <a:solidFill>
                      <a:schemeClr val="bg1"/>
                    </a:solidFill>
                  </a:tcPr>
                </a:tc>
                <a:tc hMerge="1">
                  <a:tcPr marL="68580" marR="68580" marT="0" marB="0" anchor="ctr">
                    <a:noFill/>
                  </a:tcPr>
                </a:tc>
              </a:tr>
              <a:tr h="950595">
                <a:tc gridSpan="6">
                  <a:txBody>
                    <a:bodyPr/>
                    <a:lstStyle/>
                    <a:p>
                      <a:pPr marR="0" lvl="0" indent="0" algn="just" defTabSz="914400" rtl="0" fontAlgn="auto">
                        <a:lnSpc>
                          <a:spcPct val="100000"/>
                        </a:lnSpc>
                        <a:spcBef>
                          <a:spcPts val="100"/>
                        </a:spcBef>
                        <a:spcAft>
                          <a:spcPts val="0"/>
                        </a:spcAft>
                        <a:buClr>
                          <a:srgbClr val="4C4C4C"/>
                        </a:buClr>
                        <a:buSzPts val="1000"/>
                        <a:buFont typeface="Arial" panose="020B0604020202020204" pitchFamily="34" charset="0"/>
                        <a:buNone/>
                        <a:defRPr/>
                      </a:pPr>
                      <a:r>
                        <a:rPr lang="zh-CN" altLang="en-US" sz="1050" u="none" strike="noStrike" kern="1200" spc="0" dirty="0">
                          <a:solidFill>
                            <a:schemeClr val="bg1">
                              <a:lumMod val="50000"/>
                            </a:schemeClr>
                          </a:solidFill>
                          <a:effectLst/>
                          <a:latin typeface="+mn-lt"/>
                          <a:ea typeface="+mn-ea"/>
                          <a:cs typeface="+mn-ea"/>
                          <a:sym typeface="+mn-lt"/>
                        </a:rPr>
                        <a:t>*</a:t>
                      </a:r>
                      <a:r>
                        <a:rPr lang="en-US" altLang="zh-CN" sz="1050" u="none" strike="noStrike" kern="1200" spc="0" dirty="0">
                          <a:solidFill>
                            <a:schemeClr val="bg1">
                              <a:lumMod val="50000"/>
                            </a:schemeClr>
                          </a:solidFill>
                          <a:effectLst/>
                          <a:latin typeface="+mn-lt"/>
                          <a:ea typeface="+mn-ea"/>
                          <a:cs typeface="+mn-ea"/>
                          <a:sym typeface="+mn-lt"/>
                        </a:rPr>
                        <a:t>RCT</a:t>
                      </a:r>
                      <a:r>
                        <a:rPr lang="zh-CN" altLang="en-US" sz="1050" u="none" strike="noStrike" kern="1200" spc="0" dirty="0">
                          <a:solidFill>
                            <a:schemeClr val="bg1">
                              <a:lumMod val="50000"/>
                            </a:schemeClr>
                          </a:solidFill>
                          <a:effectLst/>
                          <a:latin typeface="+mn-lt"/>
                          <a:ea typeface="+mn-ea"/>
                          <a:cs typeface="+mn-ea"/>
                          <a:sym typeface="+mn-lt"/>
                        </a:rPr>
                        <a:t>：预先指定死亡率结局分析的随机对照试验</a:t>
                      </a:r>
                      <a:r>
                        <a:rPr lang="en-US" altLang="zh-CN" sz="1050" u="none" strike="noStrike" kern="1200" spc="0" dirty="0">
                          <a:solidFill>
                            <a:schemeClr val="bg1">
                              <a:lumMod val="50000"/>
                            </a:schemeClr>
                          </a:solidFill>
                          <a:effectLst/>
                          <a:latin typeface="+mn-lt"/>
                          <a:ea typeface="+mn-ea"/>
                          <a:cs typeface="+mn-ea"/>
                          <a:sym typeface="+mn-lt"/>
                        </a:rPr>
                        <a:t>(</a:t>
                      </a:r>
                      <a:r>
                        <a:rPr lang="zh-CN" altLang="en-US" sz="1050" u="none" strike="noStrike" kern="1200" spc="0" dirty="0">
                          <a:solidFill>
                            <a:schemeClr val="bg1">
                              <a:lumMod val="50000"/>
                            </a:schemeClr>
                          </a:solidFill>
                          <a:effectLst/>
                          <a:latin typeface="+mn-lt"/>
                          <a:ea typeface="+mn-ea"/>
                          <a:cs typeface="+mn-ea"/>
                          <a:sym typeface="+mn-lt"/>
                        </a:rPr>
                        <a:t>主要或次要结局</a:t>
                      </a:r>
                      <a:r>
                        <a:rPr lang="en-US" altLang="zh-CN" sz="1050" u="none" strike="noStrike" kern="1200" spc="0" dirty="0">
                          <a:solidFill>
                            <a:schemeClr val="bg1">
                              <a:lumMod val="50000"/>
                            </a:schemeClr>
                          </a:solidFill>
                          <a:effectLst/>
                          <a:latin typeface="+mn-lt"/>
                          <a:ea typeface="+mn-ea"/>
                          <a:cs typeface="+mn-ea"/>
                          <a:sym typeface="+mn-lt"/>
                        </a:rPr>
                        <a:t>) </a:t>
                      </a:r>
                      <a:r>
                        <a:rPr lang="en-US" altLang="zh-CN" sz="1050" u="none" strike="noStrike" kern="1200" spc="0" baseline="30000" dirty="0">
                          <a:solidFill>
                            <a:schemeClr val="bg1">
                              <a:lumMod val="50000"/>
                            </a:schemeClr>
                          </a:solidFill>
                          <a:effectLst/>
                          <a:latin typeface="+mn-lt"/>
                          <a:ea typeface="+mn-ea"/>
                          <a:cs typeface="+mn-ea"/>
                          <a:sym typeface="+mn-lt"/>
                        </a:rPr>
                        <a:t>#</a:t>
                      </a:r>
                      <a:r>
                        <a:rPr lang="en-US" altLang="zh-CN" sz="1050" u="none" strike="noStrike" kern="1200" spc="0" dirty="0">
                          <a:solidFill>
                            <a:schemeClr val="bg1">
                              <a:lumMod val="50000"/>
                            </a:schemeClr>
                          </a:solidFill>
                          <a:effectLst/>
                          <a:latin typeface="+mn-lt"/>
                          <a:ea typeface="+mn-ea"/>
                          <a:cs typeface="+mn-ea"/>
                          <a:sym typeface="+mn-lt"/>
                        </a:rPr>
                        <a:t>结论不明确，很可能是由于在各种参与者和环境中进行的肺康复存在差异</a:t>
                      </a:r>
                      <a:endParaRPr lang="en-US" altLang="zh-CN" sz="1050" u="none" strike="noStrike" kern="1200" spc="0" dirty="0">
                        <a:solidFill>
                          <a:schemeClr val="bg1">
                            <a:lumMod val="50000"/>
                          </a:schemeClr>
                        </a:solidFill>
                        <a:effectLst/>
                        <a:latin typeface="+mn-lt"/>
                        <a:ea typeface="+mn-ea"/>
                        <a:cs typeface="+mn-ea"/>
                        <a:sym typeface="+mn-lt"/>
                      </a:endParaRPr>
                    </a:p>
                    <a:p>
                      <a:pPr marR="0" lvl="0" indent="0" algn="just" defTabSz="914400" rtl="0" fontAlgn="auto">
                        <a:lnSpc>
                          <a:spcPct val="100000"/>
                        </a:lnSpc>
                        <a:spcBef>
                          <a:spcPts val="100"/>
                        </a:spcBef>
                        <a:spcAft>
                          <a:spcPts val="0"/>
                        </a:spcAft>
                        <a:buClr>
                          <a:srgbClr val="4C4C4C"/>
                        </a:buClr>
                        <a:buSzPts val="1000"/>
                        <a:buFont typeface="Arial" panose="020B0604020202020204" pitchFamily="34" charset="0"/>
                        <a:buNone/>
                        <a:defRPr/>
                      </a:pPr>
                      <a:r>
                        <a:rPr lang="en-US" altLang="zh-CN" sz="1050" u="none" strike="noStrike" kern="1200" spc="0" dirty="0">
                          <a:solidFill>
                            <a:schemeClr val="bg1">
                              <a:lumMod val="50000"/>
                            </a:schemeClr>
                          </a:solidFill>
                          <a:effectLst/>
                          <a:latin typeface="+mn-lt"/>
                          <a:ea typeface="+mn-ea"/>
                          <a:cs typeface="+mn-ea"/>
                          <a:sym typeface="+mn-lt"/>
                        </a:rPr>
                        <a:t>1. a) lMPACT</a:t>
                      </a:r>
                      <a:r>
                        <a:rPr lang="zh-CN" altLang="en-US" sz="1050" u="none" strike="noStrike" kern="1200" spc="0" dirty="0">
                          <a:solidFill>
                            <a:schemeClr val="bg1">
                              <a:lumMod val="50000"/>
                            </a:schemeClr>
                          </a:solidFill>
                          <a:effectLst/>
                          <a:latin typeface="+mn-lt"/>
                          <a:ea typeface="+mn-ea"/>
                          <a:cs typeface="+mn-ea"/>
                          <a:sym typeface="+mn-lt"/>
                        </a:rPr>
                        <a:t>试验</a:t>
                      </a:r>
                      <a:r>
                        <a:rPr lang="en-US" altLang="zh-CN" sz="1050" u="none" strike="noStrike" kern="1200" spc="0" dirty="0">
                          <a:solidFill>
                            <a:schemeClr val="bg1">
                              <a:lumMod val="50000"/>
                            </a:schemeClr>
                          </a:solidFill>
                          <a:effectLst/>
                          <a:latin typeface="+mn-lt"/>
                          <a:ea typeface="+mn-ea"/>
                          <a:cs typeface="+mn-ea"/>
                          <a:sym typeface="+mn-lt"/>
                        </a:rPr>
                        <a:t> (lipson et al.2020) and b) ETHOS</a:t>
                      </a:r>
                      <a:r>
                        <a:rPr lang="zh-CN" altLang="en-US" sz="1050" u="none" strike="noStrike" kern="1200" spc="0" dirty="0">
                          <a:solidFill>
                            <a:schemeClr val="bg1">
                              <a:lumMod val="50000"/>
                            </a:schemeClr>
                          </a:solidFill>
                          <a:effectLst/>
                          <a:latin typeface="+mn-lt"/>
                          <a:ea typeface="+mn-ea"/>
                          <a:cs typeface="+mn-ea"/>
                          <a:sym typeface="+mn-lt"/>
                        </a:rPr>
                        <a:t>试验</a:t>
                      </a:r>
                      <a:r>
                        <a:rPr lang="en-US" altLang="zh-CN" sz="1050" u="none" strike="noStrike" kern="1200" spc="0" dirty="0">
                          <a:solidFill>
                            <a:schemeClr val="bg1">
                              <a:lumMod val="50000"/>
                            </a:schemeClr>
                          </a:solidFill>
                          <a:effectLst/>
                          <a:latin typeface="+mn-lt"/>
                          <a:ea typeface="+mn-ea"/>
                          <a:cs typeface="+mn-ea"/>
                          <a:sym typeface="+mn-lt"/>
                        </a:rPr>
                        <a:t> (Martinez et al. 2021): 2.</a:t>
                      </a:r>
                      <a:r>
                        <a:rPr lang="zh-CN" altLang="en-US" sz="1050" u="none" strike="noStrike" kern="1200" spc="0" dirty="0">
                          <a:solidFill>
                            <a:schemeClr val="bg1">
                              <a:lumMod val="50000"/>
                            </a:schemeClr>
                          </a:solidFill>
                          <a:effectLst/>
                          <a:latin typeface="+mn-lt"/>
                          <a:ea typeface="+mn-ea"/>
                          <a:cs typeface="+mn-ea"/>
                          <a:sym typeface="+mn-lt"/>
                        </a:rPr>
                        <a:t>肺部健康研究</a:t>
                      </a:r>
                      <a:r>
                        <a:rPr lang="en-US" altLang="zh-CN" sz="1050" u="none" strike="noStrike" kern="1200" spc="0" dirty="0">
                          <a:solidFill>
                            <a:schemeClr val="bg1">
                              <a:lumMod val="50000"/>
                            </a:schemeClr>
                          </a:solidFill>
                          <a:effectLst/>
                          <a:latin typeface="+mn-lt"/>
                          <a:ea typeface="+mn-ea"/>
                          <a:cs typeface="+mn-ea"/>
                          <a:sym typeface="+mn-lt"/>
                        </a:rPr>
                        <a:t> (Anthonisen et al. 2005): 3. a) Puhan et al.2011) and b) Puhan et al.2016;4.a) NOTT (NOTT, 1980) and b) MRC (MRC,1981):5. Kohlein</a:t>
                      </a:r>
                      <a:r>
                        <a:rPr lang="zh-CN" altLang="en-US" sz="1050" u="none" strike="noStrike" kern="1200" spc="0" dirty="0">
                          <a:solidFill>
                            <a:schemeClr val="bg1">
                              <a:lumMod val="50000"/>
                            </a:schemeClr>
                          </a:solidFill>
                          <a:effectLst/>
                          <a:latin typeface="+mn-lt"/>
                          <a:ea typeface="+mn-ea"/>
                          <a:cs typeface="+mn-ea"/>
                          <a:sym typeface="+mn-lt"/>
                        </a:rPr>
                        <a:t>试验</a:t>
                      </a:r>
                      <a:r>
                        <a:rPr lang="en-US" altLang="zh-CN" sz="1050" u="none" strike="noStrike" kern="1200" spc="0" dirty="0">
                          <a:solidFill>
                            <a:schemeClr val="bg1">
                              <a:lumMod val="50000"/>
                            </a:schemeClr>
                          </a:solidFill>
                          <a:effectLst/>
                          <a:latin typeface="+mn-lt"/>
                          <a:ea typeface="+mn-ea"/>
                          <a:cs typeface="+mn-ea"/>
                          <a:sym typeface="+mn-lt"/>
                        </a:rPr>
                        <a:t> (Kohlein et al.2014): 6. NETT</a:t>
                      </a:r>
                      <a:r>
                        <a:rPr lang="zh-CN" altLang="en-US" sz="1050" u="none" strike="noStrike" kern="1200" spc="0" dirty="0">
                          <a:solidFill>
                            <a:schemeClr val="bg1">
                              <a:lumMod val="50000"/>
                            </a:schemeClr>
                          </a:solidFill>
                          <a:effectLst/>
                          <a:latin typeface="+mn-lt"/>
                          <a:ea typeface="+mn-ea"/>
                          <a:cs typeface="+mn-ea"/>
                          <a:sym typeface="+mn-lt"/>
                        </a:rPr>
                        <a:t>试验</a:t>
                      </a:r>
                      <a:r>
                        <a:rPr lang="en-US" altLang="zh-CN" sz="1050" u="none" strike="noStrike" kern="1200" spc="0" dirty="0">
                          <a:solidFill>
                            <a:schemeClr val="bg1">
                              <a:lumMod val="50000"/>
                            </a:schemeClr>
                          </a:solidFill>
                          <a:effectLst/>
                          <a:latin typeface="+mn-lt"/>
                          <a:ea typeface="+mn-ea"/>
                          <a:cs typeface="+mn-ea"/>
                          <a:sym typeface="+mn-lt"/>
                        </a:rPr>
                        <a:t> (Fishman etal.2003)</a:t>
                      </a:r>
                      <a:endParaRPr lang="en-US" altLang="zh-CN" sz="1050" u="none" strike="noStrike" kern="1200" spc="0" dirty="0">
                        <a:solidFill>
                          <a:schemeClr val="bg1">
                            <a:lumMod val="50000"/>
                          </a:schemeClr>
                        </a:solidFill>
                        <a:effectLst/>
                        <a:latin typeface="+mn-lt"/>
                        <a:ea typeface="+mn-ea"/>
                        <a:cs typeface="+mn-ea"/>
                        <a:sym typeface="+mn-lt"/>
                      </a:endParaRPr>
                    </a:p>
                    <a:p>
                      <a:pPr marR="0" lvl="0" indent="0" algn="just" defTabSz="914400" rtl="0" fontAlgn="auto">
                        <a:lnSpc>
                          <a:spcPct val="100000"/>
                        </a:lnSpc>
                        <a:spcBef>
                          <a:spcPts val="100"/>
                        </a:spcBef>
                        <a:spcAft>
                          <a:spcPts val="0"/>
                        </a:spcAft>
                        <a:buClr>
                          <a:srgbClr val="4C4C4C"/>
                        </a:buClr>
                        <a:buSzPts val="1000"/>
                        <a:buFont typeface="Arial" panose="020B0604020202020204" pitchFamily="34" charset="0"/>
                        <a:buNone/>
                        <a:defRPr/>
                      </a:pPr>
                      <a:r>
                        <a:rPr lang="en-US" altLang="zh-CN" sz="1050" dirty="0">
                          <a:solidFill>
                            <a:schemeClr val="bg1">
                              <a:lumMod val="50000"/>
                            </a:schemeClr>
                          </a:solidFill>
                          <a:effectLst/>
                          <a:cs typeface="+mn-ea"/>
                          <a:sym typeface="+mn-lt"/>
                        </a:rPr>
                        <a:t>ICS</a:t>
                      </a:r>
                      <a:r>
                        <a:rPr lang="zh-CN" altLang="en-US" sz="1050" dirty="0">
                          <a:solidFill>
                            <a:schemeClr val="bg1">
                              <a:lumMod val="50000"/>
                            </a:schemeClr>
                          </a:solidFill>
                          <a:effectLst/>
                          <a:cs typeface="+mn-ea"/>
                          <a:sym typeface="+mn-lt"/>
                        </a:rPr>
                        <a:t>：吸入性皮质类固醇；</a:t>
                      </a:r>
                      <a:r>
                        <a:rPr lang="en-US" altLang="zh-CN" sz="1050" dirty="0">
                          <a:solidFill>
                            <a:schemeClr val="bg1">
                              <a:lumMod val="50000"/>
                            </a:schemeClr>
                          </a:solidFill>
                          <a:effectLst/>
                          <a:cs typeface="+mn-ea"/>
                          <a:sym typeface="+mn-lt"/>
                        </a:rPr>
                        <a:t>IPAP</a:t>
                      </a:r>
                      <a:r>
                        <a:rPr lang="zh-CN" altLang="en-US" sz="1050" dirty="0">
                          <a:solidFill>
                            <a:schemeClr val="bg1">
                              <a:lumMod val="50000"/>
                            </a:schemeClr>
                          </a:solidFill>
                          <a:effectLst/>
                          <a:cs typeface="+mn-ea"/>
                          <a:sym typeface="+mn-lt"/>
                        </a:rPr>
                        <a:t>：吸气相气道正压；</a:t>
                      </a:r>
                      <a:r>
                        <a:rPr lang="en-US" altLang="zh-CN" sz="1050" dirty="0">
                          <a:solidFill>
                            <a:schemeClr val="bg1">
                              <a:lumMod val="50000"/>
                            </a:schemeClr>
                          </a:solidFill>
                          <a:effectLst/>
                          <a:cs typeface="+mn-ea"/>
                          <a:sym typeface="+mn-lt"/>
                        </a:rPr>
                        <a:t>LABA</a:t>
                      </a:r>
                      <a:r>
                        <a:rPr lang="zh-CN" altLang="en-US" sz="1050" dirty="0">
                          <a:solidFill>
                            <a:schemeClr val="bg1">
                              <a:lumMod val="50000"/>
                            </a:schemeClr>
                          </a:solidFill>
                          <a:effectLst/>
                          <a:cs typeface="+mn-ea"/>
                          <a:sym typeface="+mn-lt"/>
                        </a:rPr>
                        <a:t>：长效</a:t>
                      </a:r>
                      <a:r>
                        <a:rPr lang="en-US" altLang="zh-CN" sz="1050" dirty="0">
                          <a:solidFill>
                            <a:schemeClr val="bg1">
                              <a:lumMod val="50000"/>
                            </a:schemeClr>
                          </a:solidFill>
                          <a:effectLst/>
                          <a:cs typeface="+mn-ea"/>
                          <a:sym typeface="+mn-lt"/>
                        </a:rPr>
                        <a:t>β</a:t>
                      </a:r>
                      <a:r>
                        <a:rPr lang="zh-CN" altLang="en-US" sz="1050" dirty="0">
                          <a:solidFill>
                            <a:schemeClr val="bg1">
                              <a:lumMod val="50000"/>
                            </a:schemeClr>
                          </a:solidFill>
                          <a:effectLst/>
                          <a:cs typeface="+mn-ea"/>
                          <a:sym typeface="+mn-lt"/>
                        </a:rPr>
                        <a:t>受体激动剂；</a:t>
                      </a:r>
                      <a:r>
                        <a:rPr lang="en-US" altLang="zh-CN" sz="1050" dirty="0">
                          <a:solidFill>
                            <a:schemeClr val="bg1">
                              <a:lumMod val="50000"/>
                            </a:schemeClr>
                          </a:solidFill>
                          <a:effectLst/>
                          <a:cs typeface="+mn-ea"/>
                          <a:sym typeface="+mn-lt"/>
                        </a:rPr>
                        <a:t>LABD</a:t>
                      </a:r>
                      <a:r>
                        <a:rPr lang="zh-CN" altLang="en-US" sz="1050" dirty="0">
                          <a:solidFill>
                            <a:schemeClr val="bg1">
                              <a:lumMod val="50000"/>
                            </a:schemeClr>
                          </a:solidFill>
                          <a:effectLst/>
                          <a:cs typeface="+mn-ea"/>
                          <a:sym typeface="+mn-lt"/>
                        </a:rPr>
                        <a:t>：长效支气管舒张剂；</a:t>
                      </a:r>
                      <a:r>
                        <a:rPr lang="en-US" altLang="zh-CN" sz="1050" dirty="0">
                          <a:solidFill>
                            <a:schemeClr val="bg1">
                              <a:lumMod val="50000"/>
                            </a:schemeClr>
                          </a:solidFill>
                          <a:effectLst/>
                          <a:cs typeface="+mn-ea"/>
                          <a:sym typeface="+mn-lt"/>
                        </a:rPr>
                        <a:t>LAMA</a:t>
                      </a:r>
                      <a:r>
                        <a:rPr lang="zh-CN" altLang="en-US" sz="1050" dirty="0">
                          <a:solidFill>
                            <a:schemeClr val="bg1">
                              <a:lumMod val="50000"/>
                            </a:schemeClr>
                          </a:solidFill>
                          <a:effectLst/>
                          <a:cs typeface="+mn-ea"/>
                          <a:sym typeface="+mn-lt"/>
                        </a:rPr>
                        <a:t>：长效抗毒蕈碱；</a:t>
                      </a:r>
                      <a:r>
                        <a:rPr lang="en-US" altLang="zh-CN" sz="1050" dirty="0">
                          <a:solidFill>
                            <a:schemeClr val="bg1">
                              <a:lumMod val="50000"/>
                            </a:schemeClr>
                          </a:solidFill>
                          <a:effectLst/>
                          <a:cs typeface="+mn-ea"/>
                          <a:sym typeface="+mn-lt"/>
                        </a:rPr>
                        <a:t>LTOT</a:t>
                      </a:r>
                      <a:r>
                        <a:rPr lang="zh-CN" altLang="en-US" sz="1050" dirty="0">
                          <a:solidFill>
                            <a:schemeClr val="bg1">
                              <a:lumMod val="50000"/>
                            </a:schemeClr>
                          </a:solidFill>
                          <a:effectLst/>
                          <a:cs typeface="+mn-ea"/>
                          <a:sym typeface="+mn-lt"/>
                        </a:rPr>
                        <a:t>：长期氧疗；</a:t>
                      </a:r>
                      <a:r>
                        <a:rPr lang="en-US" altLang="zh-CN" sz="1050" dirty="0">
                          <a:solidFill>
                            <a:schemeClr val="bg1">
                              <a:lumMod val="50000"/>
                            </a:schemeClr>
                          </a:solidFill>
                          <a:effectLst/>
                          <a:cs typeface="+mn-ea"/>
                          <a:sym typeface="+mn-lt"/>
                        </a:rPr>
                        <a:t>NPPV</a:t>
                      </a:r>
                      <a:r>
                        <a:rPr lang="zh-CN" altLang="en-US" sz="1050" dirty="0">
                          <a:solidFill>
                            <a:schemeClr val="bg1">
                              <a:lumMod val="50000"/>
                            </a:schemeClr>
                          </a:solidFill>
                          <a:effectLst/>
                          <a:cs typeface="+mn-ea"/>
                          <a:sym typeface="+mn-lt"/>
                        </a:rPr>
                        <a:t>：无创正压通气；</a:t>
                      </a:r>
                      <a:r>
                        <a:rPr lang="en-US" altLang="zh-CN" sz="1050" dirty="0">
                          <a:solidFill>
                            <a:schemeClr val="bg1">
                              <a:lumMod val="50000"/>
                            </a:schemeClr>
                          </a:solidFill>
                          <a:effectLst/>
                          <a:cs typeface="+mn-ea"/>
                          <a:sym typeface="+mn-lt"/>
                        </a:rPr>
                        <a:t>IVRS</a:t>
                      </a:r>
                      <a:r>
                        <a:rPr lang="zh-CN" altLang="en-US" sz="1050" dirty="0">
                          <a:solidFill>
                            <a:schemeClr val="bg1">
                              <a:lumMod val="50000"/>
                            </a:schemeClr>
                          </a:solidFill>
                          <a:effectLst/>
                          <a:cs typeface="+mn-ea"/>
                          <a:sym typeface="+mn-lt"/>
                        </a:rPr>
                        <a:t>：肺减容术；</a:t>
                      </a:r>
                      <a:r>
                        <a:rPr lang="en-US" altLang="zh-CN" sz="1050" dirty="0">
                          <a:solidFill>
                            <a:schemeClr val="bg1">
                              <a:lumMod val="50000"/>
                            </a:schemeClr>
                          </a:solidFill>
                          <a:effectLst/>
                          <a:cs typeface="+mn-ea"/>
                          <a:sym typeface="+mn-lt"/>
                        </a:rPr>
                        <a:t>UC</a:t>
                      </a:r>
                      <a:r>
                        <a:rPr lang="zh-CN" altLang="en-US" sz="1050" dirty="0">
                          <a:solidFill>
                            <a:schemeClr val="bg1">
                              <a:lumMod val="50000"/>
                            </a:schemeClr>
                          </a:solidFill>
                          <a:effectLst/>
                          <a:cs typeface="+mn-ea"/>
                          <a:sym typeface="+mn-lt"/>
                        </a:rPr>
                        <a:t>：常规治疗对照组</a:t>
                      </a:r>
                      <a:endParaRPr lang="en-US" altLang="zh-CN" sz="1050" u="none" strike="noStrike" kern="1200" spc="0" dirty="0">
                        <a:solidFill>
                          <a:schemeClr val="bg1">
                            <a:lumMod val="50000"/>
                          </a:schemeClr>
                        </a:solidFill>
                        <a:effectLst/>
                        <a:latin typeface="+mn-lt"/>
                        <a:ea typeface="+mn-ea"/>
                        <a:cs typeface="+mn-ea"/>
                        <a:sym typeface="+mn-lt"/>
                      </a:endParaRPr>
                    </a:p>
                  </a:txBody>
                  <a:tcPr marL="68580" marR="68580" marT="0" marB="0" anchor="ctr">
                    <a:solidFill>
                      <a:schemeClr val="bg1"/>
                    </a:solidFill>
                  </a:tcPr>
                </a:tc>
                <a:tc hMerge="1">
                  <a:tcPr marL="68580" marR="68580" marT="0" marB="0" anchor="ctr">
                    <a:noFill/>
                  </a:tcPr>
                </a:tc>
                <a:tc hMerge="1">
                  <a:tcPr marL="68580" marR="68580" marT="0" marB="0" anchor="ctr">
                    <a:noFill/>
                  </a:tcPr>
                </a:tc>
                <a:tc hMerge="1">
                  <a:tcPr/>
                </a:tc>
                <a:tc hMerge="1">
                  <a:tcPr marL="68580" marR="68580" marT="0" marB="0" anchor="ctr">
                    <a:noFill/>
                  </a:tcPr>
                </a:tc>
                <a:tc hMerge="1">
                  <a:tcPr/>
                </a:tc>
              </a:tr>
            </a:tbl>
          </a:graphicData>
        </a:graphic>
      </p:graphicFrame>
      <p:sp>
        <p:nvSpPr>
          <p:cNvPr id="3" name="文本框 2"/>
          <p:cNvSpPr txBox="1"/>
          <p:nvPr>
            <p:custDataLst>
              <p:tags r:id="rId2"/>
            </p:custDataLst>
          </p:nvPr>
        </p:nvSpPr>
        <p:spPr>
          <a:xfrm>
            <a:off x="11166475" y="509905"/>
            <a:ext cx="969010" cy="368300"/>
          </a:xfrm>
          <a:prstGeom prst="rect">
            <a:avLst/>
          </a:prstGeom>
          <a:noFill/>
        </p:spPr>
        <p:txBody>
          <a:bodyPr wrap="square" rtlCol="0">
            <a:spAutoFit/>
          </a:bodyPr>
          <a:lstStyle/>
          <a:p>
            <a:pPr algn="r"/>
            <a:r>
              <a:rPr lang="zh-CN" altLang="en-US" b="1">
                <a:solidFill>
                  <a:schemeClr val="bg1"/>
                </a:solidFill>
              </a:rPr>
              <a:t>图</a:t>
            </a:r>
            <a:r>
              <a:rPr lang="en-US" altLang="zh-CN" b="1">
                <a:solidFill>
                  <a:schemeClr val="bg1"/>
                </a:solidFill>
              </a:rPr>
              <a:t> 3.17</a:t>
            </a:r>
            <a:endParaRPr lang="en-US" altLang="zh-CN" b="1">
              <a:solidFill>
                <a:schemeClr val="bg1"/>
              </a:solidFill>
            </a:endParaRPr>
          </a:p>
        </p:txBody>
      </p:sp>
      <p:pic>
        <p:nvPicPr>
          <p:cNvPr id="6" name="Picture 6" descr="Figure 3.17 lists evidence and references supporting a reduction in mortality in COPD with various pharmacological and non-pharmacological therapies."/>
          <p:cNvPicPr>
            <a:picLocks noChangeAspect="1"/>
          </p:cNvPicPr>
          <p:nvPr/>
        </p:nvPicPr>
        <p:blipFill rotWithShape="1">
          <a:blip r:embed="rId3"/>
          <a:srcRect/>
          <a:stretch>
            <a:fillRect/>
          </a:stretch>
        </p:blipFill>
        <p:spPr bwMode="auto">
          <a:xfrm>
            <a:off x="12192291" y="-125095"/>
            <a:ext cx="6624955" cy="6791325"/>
          </a:xfrm>
          <a:prstGeom prst="rect">
            <a:avLst/>
          </a:prstGeom>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占位符 6"/>
          <p:cNvSpPr>
            <a:spLocks noGrp="1"/>
          </p:cNvSpPr>
          <p:nvPr>
            <p:ph type="body" sz="quarter" idx="10"/>
          </p:nvPr>
        </p:nvSpPr>
        <p:spPr/>
        <p:txBody>
          <a:bodyPr>
            <a:normAutofit fontScale="97500" lnSpcReduction="10000"/>
          </a:bodyPr>
          <a:lstStyle/>
          <a:p>
            <a:r>
              <a:rPr lang="zh-CN" altLang="en-US">
                <a:latin typeface="+mn-lt"/>
                <a:ea typeface="+mn-ea"/>
                <a:cs typeface="+mn-ea"/>
                <a:sym typeface="+mn-lt"/>
              </a:rPr>
              <a:t>慢阻肺病的维持治疗药物*</a:t>
            </a:r>
            <a:endParaRPr lang="zh-CN" altLang="en-US" dirty="0">
              <a:latin typeface="+mn-lt"/>
              <a:ea typeface="+mn-ea"/>
              <a:cs typeface="+mn-ea"/>
              <a:sym typeface="+mn-lt"/>
            </a:endParaRPr>
          </a:p>
        </p:txBody>
      </p:sp>
      <p:graphicFrame>
        <p:nvGraphicFramePr>
          <p:cNvPr id="3" name="表格 2"/>
          <p:cNvGraphicFramePr>
            <a:graphicFrameLocks noGrp="1"/>
          </p:cNvGraphicFramePr>
          <p:nvPr>
            <p:custDataLst>
              <p:tags r:id="rId1"/>
            </p:custDataLst>
          </p:nvPr>
        </p:nvGraphicFramePr>
        <p:xfrm>
          <a:off x="493395" y="1101725"/>
          <a:ext cx="11167110" cy="5276215"/>
        </p:xfrm>
        <a:graphic>
          <a:graphicData uri="http://schemas.openxmlformats.org/drawingml/2006/table">
            <a:tbl>
              <a:tblPr>
                <a:tableStyleId>{5C22544A-7EE6-4342-B048-85BDC9FD1C3A}</a:tableStyleId>
              </a:tblPr>
              <a:tblGrid>
                <a:gridCol w="2674620"/>
                <a:gridCol w="1350010"/>
                <a:gridCol w="1279525"/>
                <a:gridCol w="2333625"/>
                <a:gridCol w="1050925"/>
                <a:gridCol w="2478405"/>
              </a:tblGrid>
              <a:tr h="212090">
                <a:tc>
                  <a:txBody>
                    <a:bodyPr/>
                    <a:lstStyle/>
                    <a:p>
                      <a:pPr algn="just"/>
                      <a:r>
                        <a:rPr lang="zh-CN" sz="700" b="1" dirty="0">
                          <a:effectLst/>
                          <a:latin typeface="+mn-lt"/>
                          <a:ea typeface="+mn-ea"/>
                          <a:cs typeface="+mn-ea"/>
                          <a:sym typeface="+mn-lt"/>
                        </a:rPr>
                        <a:t>药品通用名</a:t>
                      </a:r>
                      <a:endParaRPr lang="zh-CN" sz="700" b="1" dirty="0">
                        <a:effectLst/>
                        <a:latin typeface="+mn-lt"/>
                        <a:ea typeface="+mn-ea"/>
                        <a:cs typeface="+mn-ea"/>
                        <a:sym typeface="+mn-lt"/>
                      </a:endParaRPr>
                    </a:p>
                  </a:txBody>
                  <a:tcPr marL="35345" marR="35345" marT="0" marB="0">
                    <a:noFill/>
                  </a:tcPr>
                </a:tc>
                <a:tc>
                  <a:txBody>
                    <a:bodyPr/>
                    <a:lstStyle/>
                    <a:p>
                      <a:pPr algn="ctr"/>
                      <a:r>
                        <a:rPr lang="zh-CN" sz="700" b="1">
                          <a:effectLst/>
                          <a:latin typeface="+mn-lt"/>
                          <a:ea typeface="+mn-ea"/>
                          <a:cs typeface="+mn-ea"/>
                          <a:sym typeface="+mn-lt"/>
                        </a:rPr>
                        <a:t>吸入装置类型</a:t>
                      </a:r>
                      <a:endParaRPr lang="zh-CN" sz="700" b="1" dirty="0">
                        <a:effectLst/>
                        <a:latin typeface="+mn-lt"/>
                        <a:ea typeface="+mn-ea"/>
                        <a:cs typeface="+mn-ea"/>
                        <a:sym typeface="+mn-lt"/>
                      </a:endParaRPr>
                    </a:p>
                  </a:txBody>
                  <a:tcPr marL="35345" marR="35345" marT="0" marB="0">
                    <a:noFill/>
                  </a:tcPr>
                </a:tc>
                <a:tc>
                  <a:txBody>
                    <a:bodyPr/>
                    <a:lstStyle/>
                    <a:p>
                      <a:pPr algn="ctr"/>
                      <a:r>
                        <a:rPr lang="zh-CN" sz="700" b="1" dirty="0">
                          <a:effectLst/>
                          <a:latin typeface="+mn-lt"/>
                          <a:ea typeface="+mn-ea"/>
                          <a:cs typeface="+mn-ea"/>
                          <a:sym typeface="+mn-lt"/>
                        </a:rPr>
                        <a:t>雾化</a:t>
                      </a:r>
                      <a:endParaRPr lang="zh-CN" sz="700" b="1" dirty="0">
                        <a:effectLst/>
                        <a:latin typeface="+mn-lt"/>
                        <a:ea typeface="+mn-ea"/>
                        <a:cs typeface="+mn-ea"/>
                        <a:sym typeface="+mn-lt"/>
                      </a:endParaRPr>
                    </a:p>
                  </a:txBody>
                  <a:tcPr marL="35345" marR="35345" marT="0" marB="0">
                    <a:noFill/>
                  </a:tcPr>
                </a:tc>
                <a:tc gridSpan="2">
                  <a:txBody>
                    <a:bodyPr/>
                    <a:lstStyle/>
                    <a:p>
                      <a:pPr algn="ctr"/>
                      <a:r>
                        <a:rPr lang="zh-CN" sz="700" b="1" dirty="0">
                          <a:effectLst/>
                          <a:latin typeface="+mn-lt"/>
                          <a:ea typeface="+mn-ea"/>
                          <a:cs typeface="+mn-ea"/>
                          <a:sym typeface="+mn-lt"/>
                        </a:rPr>
                        <a:t>口服</a:t>
                      </a:r>
                      <a:r>
                        <a:rPr lang="en-US" altLang="zh-CN" sz="700" b="1" dirty="0">
                          <a:effectLst/>
                          <a:latin typeface="+mn-lt"/>
                          <a:ea typeface="+mn-ea"/>
                          <a:cs typeface="+mn-ea"/>
                          <a:sym typeface="+mn-lt"/>
                        </a:rPr>
                        <a:t> / </a:t>
                      </a:r>
                      <a:r>
                        <a:rPr lang="zh-CN" altLang="zh-CN" sz="700" b="1" dirty="0">
                          <a:effectLst/>
                          <a:latin typeface="+mn-lt"/>
                          <a:ea typeface="+mn-ea"/>
                          <a:cs typeface="+mn-ea"/>
                          <a:sym typeface="Arial" panose="020B0604020202020204" pitchFamily="34" charset="0"/>
                        </a:rPr>
                        <a:t>注射给药</a:t>
                      </a:r>
                      <a:endParaRPr lang="zh-CN" sz="700" b="1" dirty="0">
                        <a:effectLst/>
                        <a:latin typeface="+mn-lt"/>
                        <a:ea typeface="+mn-ea"/>
                        <a:cs typeface="+mn-ea"/>
                        <a:sym typeface="+mn-lt"/>
                      </a:endParaRPr>
                    </a:p>
                  </a:txBody>
                  <a:tcPr marL="35345" marR="35345" marT="0" marB="0">
                    <a:noFill/>
                  </a:tcPr>
                </a:tc>
                <a:tc hMerge="1">
                  <a:tcPr marL="35345" marR="35345" marT="0" marB="0">
                    <a:noFill/>
                  </a:tcPr>
                </a:tc>
                <a:tc>
                  <a:txBody>
                    <a:bodyPr/>
                    <a:lstStyle/>
                    <a:p>
                      <a:pPr algn="ctr"/>
                      <a:r>
                        <a:rPr lang="zh-CN" sz="700" b="1" dirty="0">
                          <a:effectLst/>
                          <a:latin typeface="+mn-lt"/>
                          <a:ea typeface="+mn-ea"/>
                          <a:cs typeface="+mn-ea"/>
                          <a:sym typeface="+mn-lt"/>
                        </a:rPr>
                        <a:t>作用持续时间</a:t>
                      </a:r>
                      <a:endParaRPr lang="zh-CN" sz="700" b="1" dirty="0">
                        <a:effectLst/>
                        <a:latin typeface="+mn-lt"/>
                        <a:ea typeface="+mn-ea"/>
                        <a:cs typeface="+mn-ea"/>
                        <a:sym typeface="+mn-lt"/>
                      </a:endParaRPr>
                    </a:p>
                  </a:txBody>
                  <a:tcPr marL="35345" marR="35345" marT="0" marB="0">
                    <a:noFill/>
                  </a:tcPr>
                </a:tc>
              </a:tr>
              <a:tr h="126365">
                <a:tc gridSpan="6">
                  <a:txBody>
                    <a:bodyPr/>
                    <a:lstStyle/>
                    <a:p>
                      <a:pPr marL="0" marR="0" lvl="0" indent="0" algn="just" defTabSz="914400" rtl="0" eaLnBrk="1" fontAlgn="auto" latinLnBrk="0" hangingPunct="1">
                        <a:lnSpc>
                          <a:spcPct val="100000"/>
                        </a:lnSpc>
                        <a:spcBef>
                          <a:spcPts val="0"/>
                        </a:spcBef>
                        <a:spcAft>
                          <a:spcPts val="0"/>
                        </a:spcAft>
                        <a:buClrTx/>
                        <a:buSzTx/>
                        <a:buFontTx/>
                        <a:buNone/>
                        <a:defRPr/>
                      </a:pPr>
                      <a:r>
                        <a:rPr lang="en-US" altLang="zh-CN" sz="800" b="1">
                          <a:solidFill>
                            <a:schemeClr val="bg1"/>
                          </a:solidFill>
                          <a:latin typeface="+mn-lt"/>
                          <a:ea typeface="+mn-ea"/>
                          <a:cs typeface="+mn-ea"/>
                          <a:sym typeface="+mn-lt"/>
                        </a:rPr>
                        <a:t>β</a:t>
                      </a:r>
                      <a:r>
                        <a:rPr lang="en-US" altLang="zh-CN" sz="800" b="1" baseline="-25000">
                          <a:solidFill>
                            <a:schemeClr val="bg1"/>
                          </a:solidFill>
                          <a:latin typeface="+mn-lt"/>
                          <a:ea typeface="+mn-ea"/>
                          <a:cs typeface="+mn-ea"/>
                          <a:sym typeface="+mn-lt"/>
                        </a:rPr>
                        <a:t>2</a:t>
                      </a:r>
                      <a:r>
                        <a:rPr lang="zh-CN" altLang="en-US" sz="700" b="1" baseline="0">
                          <a:solidFill>
                            <a:schemeClr val="bg1"/>
                          </a:solidFill>
                          <a:effectLst/>
                          <a:latin typeface="+mn-lt"/>
                          <a:ea typeface="+mn-ea"/>
                          <a:cs typeface="+mn-ea"/>
                          <a:sym typeface="+mn-lt"/>
                        </a:rPr>
                        <a:t>受体</a:t>
                      </a:r>
                      <a:r>
                        <a:rPr lang="zh-CN" sz="700" b="1" dirty="0">
                          <a:solidFill>
                            <a:schemeClr val="bg1"/>
                          </a:solidFill>
                          <a:effectLst/>
                          <a:latin typeface="+mn-lt"/>
                          <a:ea typeface="+mn-ea"/>
                          <a:cs typeface="+mn-ea"/>
                          <a:sym typeface="+mn-lt"/>
                        </a:rPr>
                        <a:t>激动剂</a:t>
                      </a:r>
                      <a:endParaRPr lang="zh-CN" sz="700" b="1" dirty="0">
                        <a:solidFill>
                          <a:schemeClr val="bg1"/>
                        </a:solidFill>
                        <a:effectLst/>
                        <a:latin typeface="+mn-lt"/>
                        <a:ea typeface="+mn-ea"/>
                        <a:cs typeface="+mn-ea"/>
                        <a:sym typeface="+mn-lt"/>
                      </a:endParaRPr>
                    </a:p>
                  </a:txBody>
                  <a:tcPr marL="35345" marR="35345" marT="0" marB="0">
                    <a:solidFill>
                      <a:srgbClr val="374459"/>
                    </a:solidFill>
                  </a:tcPr>
                </a:tc>
                <a:tc hMerge="1">
                  <a:tcPr/>
                </a:tc>
                <a:tc hMerge="1">
                  <a:tcPr/>
                </a:tc>
                <a:tc hMerge="1">
                  <a:tcPr/>
                </a:tc>
                <a:tc hMerge="1">
                  <a:tcPr/>
                </a:tc>
                <a:tc hMerge="1">
                  <a:tcPr/>
                </a:tc>
              </a:tr>
              <a:tr h="0">
                <a:tc gridSpan="6">
                  <a:txBody>
                    <a:bodyPr/>
                    <a:lstStyle/>
                    <a:p>
                      <a:pPr algn="just"/>
                      <a:r>
                        <a:rPr lang="zh-CN" sz="600" dirty="0">
                          <a:effectLst/>
                          <a:latin typeface="+mn-lt"/>
                          <a:ea typeface="+mn-ea"/>
                          <a:cs typeface="+mn-ea"/>
                          <a:sym typeface="+mn-lt"/>
                        </a:rPr>
                        <a:t>短效（</a:t>
                      </a:r>
                      <a:r>
                        <a:rPr lang="en-US" sz="600" dirty="0">
                          <a:effectLst/>
                          <a:latin typeface="+mn-lt"/>
                          <a:ea typeface="+mn-ea"/>
                          <a:cs typeface="+mn-ea"/>
                          <a:sym typeface="+mn-lt"/>
                        </a:rPr>
                        <a:t>SABA</a:t>
                      </a:r>
                      <a:r>
                        <a:rPr lang="zh-CN" sz="600" dirty="0">
                          <a:effectLst/>
                          <a:latin typeface="+mn-lt"/>
                          <a:ea typeface="+mn-ea"/>
                          <a:cs typeface="+mn-ea"/>
                          <a:sym typeface="+mn-lt"/>
                        </a:rPr>
                        <a:t>）</a:t>
                      </a:r>
                      <a:endParaRPr lang="zh-CN" sz="600" dirty="0">
                        <a:effectLst/>
                        <a:latin typeface="+mn-lt"/>
                        <a:ea typeface="+mn-ea"/>
                        <a:cs typeface="+mn-ea"/>
                        <a:sym typeface="+mn-lt"/>
                      </a:endParaRPr>
                    </a:p>
                  </a:txBody>
                  <a:tcPr marL="35345" marR="35345" marT="0" marB="0">
                    <a:solidFill>
                      <a:srgbClr val="D2D1D6"/>
                    </a:solidFill>
                  </a:tcPr>
                </a:tc>
                <a:tc hMerge="1">
                  <a:tcPr/>
                </a:tc>
                <a:tc hMerge="1">
                  <a:tcPr/>
                </a:tc>
                <a:tc hMerge="1">
                  <a:tcPr/>
                </a:tc>
                <a:tc hMerge="1">
                  <a:tcPr/>
                </a:tc>
                <a:tc hMerge="1">
                  <a:tcPr/>
                </a:tc>
              </a:tr>
              <a:tr h="0">
                <a:tc>
                  <a:txBody>
                    <a:bodyPr/>
                    <a:lstStyle/>
                    <a:p>
                      <a:pPr algn="just"/>
                      <a:r>
                        <a:rPr lang="zh-CN" sz="600" dirty="0">
                          <a:effectLst/>
                          <a:latin typeface="+mn-lt"/>
                          <a:ea typeface="+mn-ea"/>
                          <a:cs typeface="+mn-ea"/>
                          <a:sym typeface="+mn-lt"/>
                        </a:rPr>
                        <a:t>非诺特罗</a:t>
                      </a:r>
                      <a:endParaRPr lang="zh-CN" sz="600" dirty="0">
                        <a:effectLst/>
                        <a:latin typeface="+mn-lt"/>
                        <a:ea typeface="+mn-ea"/>
                        <a:cs typeface="+mn-ea"/>
                        <a:sym typeface="+mn-lt"/>
                      </a:endParaRPr>
                    </a:p>
                  </a:txBody>
                  <a:tcPr marL="35345" marR="35345" marT="0" marB="0">
                    <a:noFill/>
                  </a:tcPr>
                </a:tc>
                <a:tc>
                  <a:txBody>
                    <a:bodyPr/>
                    <a:lstStyle/>
                    <a:p>
                      <a:pPr algn="ctr"/>
                      <a:r>
                        <a:rPr lang="en-US" sz="600">
                          <a:effectLst/>
                          <a:latin typeface="+mn-lt"/>
                          <a:ea typeface="+mn-ea"/>
                          <a:cs typeface="+mn-ea"/>
                          <a:sym typeface="+mn-lt"/>
                        </a:rPr>
                        <a:t>MDI</a:t>
                      </a:r>
                      <a:endParaRPr lang="zh-CN" sz="600" dirty="0">
                        <a:effectLst/>
                        <a:latin typeface="+mn-lt"/>
                        <a:ea typeface="+mn-ea"/>
                        <a:cs typeface="+mn-ea"/>
                        <a:sym typeface="+mn-lt"/>
                      </a:endParaRPr>
                    </a:p>
                  </a:txBody>
                  <a:tcPr marL="35345" marR="35345" marT="0" marB="0">
                    <a:noFill/>
                  </a:tcPr>
                </a:tc>
                <a:tc>
                  <a:txBody>
                    <a:bodyPr/>
                    <a:lstStyle/>
                    <a:p>
                      <a:pPr algn="ctr"/>
                      <a:r>
                        <a:rPr lang="en-US" sz="600">
                          <a:effectLst/>
                          <a:latin typeface="+mn-lt"/>
                          <a:ea typeface="+mn-ea"/>
                          <a:cs typeface="+mn-ea"/>
                          <a:sym typeface="+mn-lt"/>
                        </a:rPr>
                        <a:t>√</a:t>
                      </a:r>
                      <a:endParaRPr lang="zh-CN" sz="600">
                        <a:effectLst/>
                        <a:latin typeface="+mn-lt"/>
                        <a:ea typeface="+mn-ea"/>
                        <a:cs typeface="+mn-ea"/>
                        <a:sym typeface="+mn-lt"/>
                      </a:endParaRPr>
                    </a:p>
                  </a:txBody>
                  <a:tcPr marL="35345" marR="35345" marT="0" marB="0">
                    <a:noFill/>
                  </a:tcPr>
                </a:tc>
                <a:tc gridSpan="2">
                  <a:txBody>
                    <a:bodyPr/>
                    <a:lstStyle/>
                    <a:p>
                      <a:pPr algn="ctr"/>
                      <a:r>
                        <a:rPr lang="zh-CN" sz="600" dirty="0">
                          <a:effectLst/>
                          <a:highlight>
                            <a:srgbClr val="000000">
                              <a:alpha val="0"/>
                            </a:srgbClr>
                          </a:highlight>
                          <a:latin typeface="+mn-lt"/>
                          <a:ea typeface="+mn-ea"/>
                          <a:cs typeface="+mn-ea"/>
                          <a:sym typeface="+mn-lt"/>
                        </a:rPr>
                        <a:t>片剂、溶液</a:t>
                      </a:r>
                      <a:endParaRPr lang="zh-CN" sz="600" dirty="0">
                        <a:effectLst/>
                        <a:highlight>
                          <a:srgbClr val="000000">
                            <a:alpha val="0"/>
                          </a:srgbClr>
                        </a:highlight>
                        <a:latin typeface="+mn-lt"/>
                        <a:ea typeface="+mn-ea"/>
                        <a:cs typeface="+mn-ea"/>
                        <a:sym typeface="+mn-lt"/>
                      </a:endParaRPr>
                    </a:p>
                    <a:p>
                      <a:r>
                        <a:rPr lang="en-US" altLang="zh-CN" sz="600">
                          <a:effectLst/>
                          <a:highlight>
                            <a:srgbClr val="000000">
                              <a:alpha val="0"/>
                            </a:srgbClr>
                          </a:highlight>
                          <a:latin typeface="+mn-lt"/>
                          <a:ea typeface="+mn-ea"/>
                          <a:cs typeface="+mn-ea"/>
                          <a:sym typeface="Arial" panose="020B0604020202020204" pitchFamily="34" charset="0"/>
                        </a:rPr>
                        <a:t> </a:t>
                      </a:r>
                      <a:endParaRPr lang="en-US" altLang="zh-CN" sz="600">
                        <a:effectLst/>
                        <a:highlight>
                          <a:srgbClr val="000000">
                            <a:alpha val="0"/>
                          </a:srgbClr>
                        </a:highlight>
                        <a:latin typeface="+mn-lt"/>
                        <a:ea typeface="+mn-ea"/>
                        <a:cs typeface="+mn-ea"/>
                        <a:sym typeface="Arial" panose="020B0604020202020204" pitchFamily="34" charset="0"/>
                      </a:endParaRPr>
                    </a:p>
                  </a:txBody>
                  <a:tcPr marL="35345" marR="35345" marT="0" marB="0">
                    <a:noFill/>
                  </a:tcPr>
                </a:tc>
                <a:tc hMerge="1">
                  <a:tcPr marL="35345" marR="35345" marT="0" marB="0">
                    <a:noFill/>
                  </a:tcPr>
                </a:tc>
                <a:tc>
                  <a:txBody>
                    <a:bodyPr/>
                    <a:lstStyle/>
                    <a:p>
                      <a:pPr algn="ctr"/>
                      <a:r>
                        <a:rPr lang="zh-CN" sz="600" dirty="0">
                          <a:effectLst/>
                          <a:highlight>
                            <a:srgbClr val="000000">
                              <a:alpha val="0"/>
                            </a:srgbClr>
                          </a:highlight>
                          <a:latin typeface="+mn-lt"/>
                          <a:ea typeface="+mn-ea"/>
                          <a:cs typeface="+mn-ea"/>
                          <a:sym typeface="+mn-lt"/>
                        </a:rPr>
                        <a:t>可变</a:t>
                      </a:r>
                      <a:endParaRPr lang="zh-CN" sz="600" dirty="0">
                        <a:effectLst/>
                        <a:highlight>
                          <a:srgbClr val="000000">
                            <a:alpha val="0"/>
                          </a:srgbClr>
                        </a:highlight>
                        <a:latin typeface="+mn-lt"/>
                        <a:ea typeface="+mn-ea"/>
                        <a:cs typeface="+mn-ea"/>
                        <a:sym typeface="+mn-lt"/>
                      </a:endParaRPr>
                    </a:p>
                  </a:txBody>
                  <a:tcPr marL="35345" marR="35345" marT="0" marB="0">
                    <a:noFill/>
                  </a:tcPr>
                </a:tc>
              </a:tr>
              <a:tr h="0">
                <a:tc>
                  <a:txBody>
                    <a:bodyPr/>
                    <a:lstStyle/>
                    <a:p>
                      <a:pPr algn="just"/>
                      <a:r>
                        <a:rPr lang="zh-CN" sz="600" dirty="0">
                          <a:effectLst/>
                          <a:latin typeface="+mn-lt"/>
                          <a:ea typeface="+mn-ea"/>
                          <a:cs typeface="+mn-ea"/>
                          <a:sym typeface="+mn-lt"/>
                        </a:rPr>
                        <a:t>左旋沙丁胺醇</a:t>
                      </a:r>
                      <a:endParaRPr lang="zh-CN" sz="600" dirty="0">
                        <a:effectLst/>
                        <a:latin typeface="+mn-lt"/>
                        <a:ea typeface="+mn-ea"/>
                        <a:cs typeface="+mn-ea"/>
                        <a:sym typeface="+mn-lt"/>
                      </a:endParaRPr>
                    </a:p>
                  </a:txBody>
                  <a:tcPr marL="35345" marR="35345" marT="0" marB="0">
                    <a:noFill/>
                  </a:tcPr>
                </a:tc>
                <a:tc>
                  <a:txBody>
                    <a:bodyPr/>
                    <a:lstStyle/>
                    <a:p>
                      <a:pPr algn="ctr"/>
                      <a:r>
                        <a:rPr lang="en-US" sz="600">
                          <a:effectLst/>
                          <a:latin typeface="+mn-lt"/>
                          <a:ea typeface="+mn-ea"/>
                          <a:cs typeface="+mn-ea"/>
                          <a:sym typeface="+mn-lt"/>
                        </a:rPr>
                        <a:t>MDI</a:t>
                      </a:r>
                      <a:endParaRPr lang="zh-CN" sz="600">
                        <a:effectLst/>
                        <a:latin typeface="+mn-lt"/>
                        <a:ea typeface="+mn-ea"/>
                        <a:cs typeface="+mn-ea"/>
                        <a:sym typeface="+mn-lt"/>
                      </a:endParaRPr>
                    </a:p>
                  </a:txBody>
                  <a:tcPr marL="35345" marR="35345" marT="0" marB="0">
                    <a:noFill/>
                  </a:tcPr>
                </a:tc>
                <a:tc>
                  <a:txBody>
                    <a:bodyPr/>
                    <a:lstStyle/>
                    <a:p>
                      <a:pPr algn="ctr"/>
                      <a:r>
                        <a:rPr lang="en-US" sz="600">
                          <a:effectLst/>
                          <a:latin typeface="+mn-lt"/>
                          <a:ea typeface="+mn-ea"/>
                          <a:cs typeface="+mn-ea"/>
                          <a:sym typeface="+mn-lt"/>
                        </a:rPr>
                        <a:t>√</a:t>
                      </a:r>
                      <a:endParaRPr lang="zh-CN" sz="600">
                        <a:effectLst/>
                        <a:latin typeface="+mn-lt"/>
                        <a:ea typeface="+mn-ea"/>
                        <a:cs typeface="+mn-ea"/>
                        <a:sym typeface="+mn-lt"/>
                      </a:endParaRPr>
                    </a:p>
                  </a:txBody>
                  <a:tcPr marL="35345" marR="35345" marT="0" marB="0">
                    <a:noFill/>
                  </a:tcPr>
                </a:tc>
                <a:tc>
                  <a:txBody>
                    <a:bodyPr/>
                    <a:lstStyle/>
                    <a:p>
                      <a:pPr algn="ctr"/>
                      <a:r>
                        <a:rPr lang="en-US" sz="600">
                          <a:effectLst/>
                          <a:highlight>
                            <a:srgbClr val="000000">
                              <a:alpha val="0"/>
                            </a:srgbClr>
                          </a:highlight>
                          <a:latin typeface="+mn-lt"/>
                          <a:ea typeface="+mn-ea"/>
                          <a:cs typeface="+mn-ea"/>
                          <a:sym typeface="+mn-lt"/>
                        </a:rPr>
                        <a:t> </a:t>
                      </a:r>
                      <a:endParaRPr lang="en-US" altLang="en-US" sz="600">
                        <a:effectLst/>
                        <a:highlight>
                          <a:srgbClr val="000000">
                            <a:alpha val="0"/>
                          </a:srgbClr>
                        </a:highlight>
                        <a:latin typeface="+mn-lt"/>
                        <a:ea typeface="+mn-ea"/>
                        <a:cs typeface="+mn-ea"/>
                        <a:sym typeface="+mn-lt"/>
                      </a:endParaRPr>
                    </a:p>
                  </a:txBody>
                  <a:tcPr marL="35345" marR="35345" marT="0" marB="0">
                    <a:noFill/>
                  </a:tcPr>
                </a:tc>
                <a:tc>
                  <a:txBody>
                    <a:bodyPr/>
                    <a:lstStyle/>
                    <a:p>
                      <a:r>
                        <a:rPr lang="en-US" sz="600">
                          <a:effectLst/>
                          <a:highlight>
                            <a:srgbClr val="000000">
                              <a:alpha val="0"/>
                            </a:srgbClr>
                          </a:highlight>
                          <a:latin typeface="+mn-lt"/>
                          <a:ea typeface="+mn-ea"/>
                          <a:cs typeface="+mn-ea"/>
                          <a:sym typeface="+mn-lt"/>
                        </a:rPr>
                        <a:t> </a:t>
                      </a:r>
                      <a:endParaRPr lang="en-US" altLang="en-US" sz="600">
                        <a:effectLst/>
                        <a:highlight>
                          <a:srgbClr val="000000">
                            <a:alpha val="0"/>
                          </a:srgbClr>
                        </a:highlight>
                        <a:latin typeface="+mn-lt"/>
                        <a:ea typeface="+mn-ea"/>
                        <a:cs typeface="+mn-ea"/>
                        <a:sym typeface="+mn-lt"/>
                      </a:endParaRPr>
                    </a:p>
                  </a:txBody>
                  <a:tcPr marL="35345" marR="35345" marT="0" marB="0">
                    <a:noFill/>
                  </a:tcPr>
                </a:tc>
                <a:tc>
                  <a:txBody>
                    <a:bodyPr/>
                    <a:lstStyle/>
                    <a:p>
                      <a:pPr algn="ctr"/>
                      <a:r>
                        <a:rPr lang="zh-CN" sz="600" dirty="0">
                          <a:effectLst/>
                          <a:highlight>
                            <a:srgbClr val="000000">
                              <a:alpha val="0"/>
                            </a:srgbClr>
                          </a:highlight>
                          <a:latin typeface="+mn-lt"/>
                          <a:ea typeface="+mn-ea"/>
                          <a:cs typeface="+mn-ea"/>
                          <a:sym typeface="+mn-lt"/>
                        </a:rPr>
                        <a:t>可变</a:t>
                      </a:r>
                      <a:endParaRPr lang="zh-CN" sz="600" dirty="0">
                        <a:effectLst/>
                        <a:highlight>
                          <a:srgbClr val="000000">
                            <a:alpha val="0"/>
                          </a:srgbClr>
                        </a:highlight>
                        <a:latin typeface="+mn-lt"/>
                        <a:ea typeface="+mn-ea"/>
                        <a:cs typeface="+mn-ea"/>
                        <a:sym typeface="+mn-lt"/>
                      </a:endParaRPr>
                    </a:p>
                  </a:txBody>
                  <a:tcPr marL="35345" marR="35345" marT="0" marB="0">
                    <a:noFill/>
                  </a:tcPr>
                </a:tc>
              </a:tr>
              <a:tr h="0">
                <a:tc>
                  <a:txBody>
                    <a:bodyPr/>
                    <a:lstStyle/>
                    <a:p>
                      <a:pPr algn="just"/>
                      <a:r>
                        <a:rPr lang="zh-CN" sz="600" dirty="0">
                          <a:effectLst/>
                          <a:latin typeface="+mn-lt"/>
                          <a:ea typeface="+mn-ea"/>
                          <a:cs typeface="+mn-ea"/>
                          <a:sym typeface="+mn-lt"/>
                        </a:rPr>
                        <a:t>沙丁胺醇（舒喘宁）</a:t>
                      </a:r>
                      <a:endParaRPr lang="zh-CN" sz="600" dirty="0">
                        <a:effectLst/>
                        <a:latin typeface="+mn-lt"/>
                        <a:ea typeface="+mn-ea"/>
                        <a:cs typeface="+mn-ea"/>
                        <a:sym typeface="+mn-lt"/>
                      </a:endParaRPr>
                    </a:p>
                  </a:txBody>
                  <a:tcPr marL="35345" marR="35345" marT="0" marB="0">
                    <a:noFill/>
                  </a:tcPr>
                </a:tc>
                <a:tc>
                  <a:txBody>
                    <a:bodyPr/>
                    <a:lstStyle/>
                    <a:p>
                      <a:pPr algn="ctr"/>
                      <a:r>
                        <a:rPr lang="en-US" sz="600">
                          <a:effectLst/>
                          <a:latin typeface="+mn-lt"/>
                          <a:ea typeface="+mn-ea"/>
                          <a:cs typeface="+mn-ea"/>
                          <a:sym typeface="+mn-lt"/>
                        </a:rPr>
                        <a:t>MDI &amp; DPI</a:t>
                      </a:r>
                      <a:endParaRPr lang="zh-CN" sz="600" dirty="0">
                        <a:effectLst/>
                        <a:latin typeface="+mn-lt"/>
                        <a:ea typeface="+mn-ea"/>
                        <a:cs typeface="+mn-ea"/>
                        <a:sym typeface="+mn-lt"/>
                      </a:endParaRPr>
                    </a:p>
                  </a:txBody>
                  <a:tcPr marL="35345" marR="35345" marT="0" marB="0">
                    <a:noFill/>
                  </a:tcPr>
                </a:tc>
                <a:tc>
                  <a:txBody>
                    <a:bodyPr/>
                    <a:lstStyle/>
                    <a:p>
                      <a:pPr algn="ctr"/>
                      <a:r>
                        <a:rPr lang="en-US" sz="600">
                          <a:effectLst/>
                          <a:latin typeface="+mn-lt"/>
                          <a:ea typeface="+mn-ea"/>
                          <a:cs typeface="+mn-ea"/>
                          <a:sym typeface="+mn-lt"/>
                        </a:rPr>
                        <a:t>√</a:t>
                      </a:r>
                      <a:endParaRPr lang="zh-CN" sz="600">
                        <a:effectLst/>
                        <a:latin typeface="+mn-lt"/>
                        <a:ea typeface="+mn-ea"/>
                        <a:cs typeface="+mn-ea"/>
                        <a:sym typeface="+mn-lt"/>
                      </a:endParaRPr>
                    </a:p>
                  </a:txBody>
                  <a:tcPr marL="35345" marR="35345" marT="0" marB="0">
                    <a:noFill/>
                  </a:tcPr>
                </a:tc>
                <a:tc gridSpan="2">
                  <a:txBody>
                    <a:bodyPr/>
                    <a:lstStyle/>
                    <a:p>
                      <a:pPr algn="ctr"/>
                      <a:r>
                        <a:rPr lang="zh-CN" sz="600" dirty="0">
                          <a:effectLst/>
                          <a:highlight>
                            <a:srgbClr val="000000">
                              <a:alpha val="0"/>
                            </a:srgbClr>
                          </a:highlight>
                          <a:latin typeface="+mn-lt"/>
                          <a:ea typeface="+mn-ea"/>
                          <a:cs typeface="+mn-ea"/>
                          <a:sym typeface="+mn-lt"/>
                        </a:rPr>
                        <a:t>糖浆、片剂</a:t>
                      </a:r>
                      <a:endParaRPr lang="zh-CN" altLang="en-US" sz="600" dirty="0">
                        <a:effectLst/>
                        <a:highlight>
                          <a:srgbClr val="000000">
                            <a:alpha val="0"/>
                          </a:srgbClr>
                        </a:highlight>
                        <a:latin typeface="+mn-lt"/>
                        <a:ea typeface="+mn-ea"/>
                        <a:cs typeface="+mn-ea"/>
                        <a:sym typeface="+mn-lt"/>
                      </a:endParaRPr>
                    </a:p>
                  </a:txBody>
                  <a:tcPr marL="35345" marR="35345" marT="0" marB="0">
                    <a:noFill/>
                  </a:tcPr>
                </a:tc>
                <a:tc hMerge="1">
                  <a:tcPr marL="35345" marR="35345" marT="0" marB="0">
                    <a:noFill/>
                  </a:tcPr>
                </a:tc>
                <a:tc>
                  <a:txBody>
                    <a:bodyPr/>
                    <a:lstStyle/>
                    <a:p>
                      <a:pPr algn="ctr"/>
                      <a:r>
                        <a:rPr lang="zh-CN" sz="600" dirty="0">
                          <a:effectLst/>
                          <a:highlight>
                            <a:srgbClr val="000000">
                              <a:alpha val="0"/>
                            </a:srgbClr>
                          </a:highlight>
                          <a:latin typeface="+mn-lt"/>
                          <a:ea typeface="+mn-ea"/>
                          <a:cs typeface="+mn-ea"/>
                          <a:sym typeface="+mn-lt"/>
                        </a:rPr>
                        <a:t>可变</a:t>
                      </a:r>
                      <a:endParaRPr lang="zh-CN" sz="600" dirty="0">
                        <a:effectLst/>
                        <a:highlight>
                          <a:srgbClr val="000000">
                            <a:alpha val="0"/>
                          </a:srgbClr>
                        </a:highlight>
                        <a:latin typeface="+mn-lt"/>
                        <a:ea typeface="+mn-ea"/>
                        <a:cs typeface="+mn-ea"/>
                        <a:sym typeface="+mn-lt"/>
                      </a:endParaRPr>
                    </a:p>
                  </a:txBody>
                  <a:tcPr marL="35345" marR="35345" marT="0" marB="0">
                    <a:noFill/>
                  </a:tcPr>
                </a:tc>
              </a:tr>
              <a:tr h="0">
                <a:tc>
                  <a:txBody>
                    <a:bodyPr/>
                    <a:lstStyle/>
                    <a:p>
                      <a:pPr algn="just"/>
                      <a:r>
                        <a:rPr lang="zh-CN" sz="600" dirty="0">
                          <a:effectLst/>
                          <a:latin typeface="+mn-lt"/>
                          <a:ea typeface="+mn-ea"/>
                          <a:cs typeface="+mn-ea"/>
                          <a:sym typeface="+mn-lt"/>
                        </a:rPr>
                        <a:t>特布他林</a:t>
                      </a:r>
                      <a:endParaRPr lang="zh-CN" sz="600" dirty="0">
                        <a:effectLst/>
                        <a:latin typeface="+mn-lt"/>
                        <a:ea typeface="+mn-ea"/>
                        <a:cs typeface="+mn-ea"/>
                        <a:sym typeface="+mn-lt"/>
                      </a:endParaRPr>
                    </a:p>
                  </a:txBody>
                  <a:tcPr marL="35345" marR="35345" marT="0" marB="0">
                    <a:noFill/>
                  </a:tcPr>
                </a:tc>
                <a:tc>
                  <a:txBody>
                    <a:bodyPr/>
                    <a:lstStyle/>
                    <a:p>
                      <a:pPr algn="ctr"/>
                      <a:r>
                        <a:rPr lang="en-US" sz="600">
                          <a:effectLst/>
                          <a:latin typeface="+mn-lt"/>
                          <a:ea typeface="+mn-ea"/>
                          <a:cs typeface="+mn-ea"/>
                          <a:sym typeface="+mn-lt"/>
                        </a:rPr>
                        <a:t>DPI</a:t>
                      </a:r>
                      <a:endParaRPr lang="zh-CN" sz="600">
                        <a:effectLst/>
                        <a:latin typeface="+mn-lt"/>
                        <a:ea typeface="+mn-ea"/>
                        <a:cs typeface="+mn-ea"/>
                        <a:sym typeface="+mn-lt"/>
                      </a:endParaRPr>
                    </a:p>
                  </a:txBody>
                  <a:tcPr marL="35345" marR="35345" marT="0" marB="0">
                    <a:noFill/>
                  </a:tcPr>
                </a:tc>
                <a:tc>
                  <a:txBody>
                    <a:bodyPr/>
                    <a:lstStyle/>
                    <a:p>
                      <a:pPr algn="ctr"/>
                      <a:r>
                        <a:rPr lang="en-US" sz="600">
                          <a:effectLst/>
                          <a:latin typeface="+mn-lt"/>
                          <a:ea typeface="+mn-ea"/>
                          <a:cs typeface="+mn-ea"/>
                          <a:sym typeface="+mn-lt"/>
                        </a:rPr>
                        <a:t> </a:t>
                      </a:r>
                      <a:endParaRPr lang="zh-CN" sz="600">
                        <a:effectLst/>
                        <a:latin typeface="+mn-lt"/>
                        <a:ea typeface="+mn-ea"/>
                        <a:cs typeface="+mn-ea"/>
                        <a:sym typeface="+mn-lt"/>
                      </a:endParaRPr>
                    </a:p>
                  </a:txBody>
                  <a:tcPr marL="35345" marR="35345" marT="0" marB="0">
                    <a:noFill/>
                  </a:tcPr>
                </a:tc>
                <a:tc gridSpan="2">
                  <a:txBody>
                    <a:bodyPr/>
                    <a:lstStyle/>
                    <a:p>
                      <a:pPr algn="ctr"/>
                      <a:r>
                        <a:rPr lang="zh-CN" sz="600" dirty="0">
                          <a:effectLst/>
                          <a:highlight>
                            <a:srgbClr val="000000">
                              <a:alpha val="0"/>
                            </a:srgbClr>
                          </a:highlight>
                          <a:latin typeface="+mn-lt"/>
                          <a:ea typeface="+mn-ea"/>
                          <a:cs typeface="+mn-ea"/>
                          <a:sym typeface="+mn-lt"/>
                        </a:rPr>
                        <a:t>片剂</a:t>
                      </a:r>
                      <a:endParaRPr lang="zh-CN" sz="600" dirty="0">
                        <a:effectLst/>
                        <a:highlight>
                          <a:srgbClr val="000000">
                            <a:alpha val="0"/>
                          </a:srgbClr>
                        </a:highlight>
                        <a:latin typeface="+mn-lt"/>
                        <a:ea typeface="+mn-ea"/>
                        <a:cs typeface="+mn-ea"/>
                        <a:sym typeface="+mn-lt"/>
                      </a:endParaRPr>
                    </a:p>
                  </a:txBody>
                  <a:tcPr marL="35345" marR="35345" marT="0" marB="0">
                    <a:noFill/>
                  </a:tcPr>
                </a:tc>
                <a:tc hMerge="1">
                  <a:tcPr marL="35345" marR="35345" marT="0" marB="0">
                    <a:noFill/>
                  </a:tcPr>
                </a:tc>
                <a:tc>
                  <a:txBody>
                    <a:bodyPr/>
                    <a:lstStyle/>
                    <a:p>
                      <a:pPr algn="ctr"/>
                      <a:r>
                        <a:rPr lang="zh-CN" sz="600" dirty="0">
                          <a:effectLst/>
                          <a:highlight>
                            <a:srgbClr val="000000">
                              <a:alpha val="0"/>
                            </a:srgbClr>
                          </a:highlight>
                          <a:latin typeface="+mn-lt"/>
                          <a:ea typeface="+mn-ea"/>
                          <a:cs typeface="+mn-ea"/>
                          <a:sym typeface="+mn-lt"/>
                        </a:rPr>
                        <a:t>可变</a:t>
                      </a:r>
                      <a:endParaRPr lang="zh-CN" sz="600" dirty="0">
                        <a:effectLst/>
                        <a:highlight>
                          <a:srgbClr val="000000">
                            <a:alpha val="0"/>
                          </a:srgbClr>
                        </a:highlight>
                        <a:latin typeface="+mn-lt"/>
                        <a:ea typeface="+mn-ea"/>
                        <a:cs typeface="+mn-ea"/>
                        <a:sym typeface="+mn-lt"/>
                      </a:endParaRPr>
                    </a:p>
                  </a:txBody>
                  <a:tcPr marL="35345" marR="35345" marT="0" marB="0">
                    <a:noFill/>
                  </a:tcPr>
                </a:tc>
              </a:tr>
              <a:tr h="0">
                <a:tc gridSpan="6">
                  <a:txBody>
                    <a:bodyPr/>
                    <a:lstStyle/>
                    <a:p>
                      <a:pPr algn="just"/>
                      <a:r>
                        <a:rPr lang="zh-CN" altLang="en-US" sz="600" b="0" kern="1200" dirty="0">
                          <a:solidFill>
                            <a:schemeClr val="tx1"/>
                          </a:solidFill>
                          <a:effectLst/>
                          <a:latin typeface="+mn-lt"/>
                          <a:ea typeface="+mn-ea"/>
                          <a:cs typeface="+mn-ea"/>
                          <a:sym typeface="+mn-lt"/>
                        </a:rPr>
                        <a:t>长效（</a:t>
                      </a:r>
                      <a:r>
                        <a:rPr lang="en-US" sz="600" b="0" kern="1200" dirty="0">
                          <a:solidFill>
                            <a:schemeClr val="tx1"/>
                          </a:solidFill>
                          <a:effectLst/>
                          <a:latin typeface="+mn-lt"/>
                          <a:ea typeface="+mn-ea"/>
                          <a:cs typeface="+mn-ea"/>
                          <a:sym typeface="+mn-lt"/>
                        </a:rPr>
                        <a:t>LABA</a:t>
                      </a:r>
                      <a:r>
                        <a:rPr lang="zh-CN" altLang="en-US" sz="600" b="0" kern="1200" dirty="0">
                          <a:solidFill>
                            <a:schemeClr val="tx1"/>
                          </a:solidFill>
                          <a:effectLst/>
                          <a:latin typeface="+mn-lt"/>
                          <a:ea typeface="+mn-ea"/>
                          <a:cs typeface="+mn-ea"/>
                          <a:sym typeface="+mn-lt"/>
                        </a:rPr>
                        <a:t>）</a:t>
                      </a:r>
                      <a:endParaRPr lang="zh-CN" altLang="en-US" sz="600" b="0" kern="1200" dirty="0">
                        <a:solidFill>
                          <a:schemeClr val="tx1"/>
                        </a:solidFill>
                        <a:effectLst/>
                        <a:latin typeface="+mn-lt"/>
                        <a:ea typeface="+mn-ea"/>
                        <a:cs typeface="+mn-ea"/>
                        <a:sym typeface="+mn-lt"/>
                      </a:endParaRPr>
                    </a:p>
                  </a:txBody>
                  <a:tcPr marL="35345" marR="35345" marT="0" marB="0">
                    <a:solidFill>
                      <a:srgbClr val="D2D1D6"/>
                    </a:solidFill>
                  </a:tcPr>
                </a:tc>
                <a:tc hMerge="1">
                  <a:tcPr/>
                </a:tc>
                <a:tc hMerge="1">
                  <a:tcPr/>
                </a:tc>
                <a:tc hMerge="1">
                  <a:tcPr/>
                </a:tc>
                <a:tc hMerge="1">
                  <a:tcPr/>
                </a:tc>
                <a:tc hMerge="1">
                  <a:tcPr/>
                </a:tc>
              </a:tr>
              <a:tr h="0">
                <a:tc>
                  <a:txBody>
                    <a:bodyPr/>
                    <a:lstStyle/>
                    <a:p>
                      <a:pPr algn="just"/>
                      <a:r>
                        <a:rPr lang="zh-CN" sz="600">
                          <a:effectLst/>
                          <a:latin typeface="+mn-lt"/>
                          <a:ea typeface="+mn-ea"/>
                          <a:cs typeface="+mn-ea"/>
                          <a:sym typeface="+mn-lt"/>
                        </a:rPr>
                        <a:t>阿福特罗</a:t>
                      </a:r>
                      <a:endParaRPr lang="zh-CN" sz="600">
                        <a:effectLst/>
                        <a:latin typeface="+mn-lt"/>
                        <a:ea typeface="+mn-ea"/>
                        <a:cs typeface="+mn-ea"/>
                        <a:sym typeface="+mn-lt"/>
                      </a:endParaRPr>
                    </a:p>
                  </a:txBody>
                  <a:tcPr marL="35345" marR="35345" marT="0" marB="0">
                    <a:noFill/>
                  </a:tcPr>
                </a:tc>
                <a:tc>
                  <a:txBody>
                    <a:bodyPr/>
                    <a:lstStyle/>
                    <a:p>
                      <a:pPr algn="ctr"/>
                      <a:r>
                        <a:rPr lang="en-US" sz="600">
                          <a:effectLst/>
                          <a:latin typeface="+mn-lt"/>
                          <a:ea typeface="+mn-ea"/>
                          <a:cs typeface="+mn-ea"/>
                          <a:sym typeface="+mn-lt"/>
                        </a:rPr>
                        <a:t> </a:t>
                      </a:r>
                      <a:endParaRPr lang="zh-CN" sz="600">
                        <a:effectLst/>
                        <a:latin typeface="+mn-lt"/>
                        <a:ea typeface="+mn-ea"/>
                        <a:cs typeface="+mn-ea"/>
                        <a:sym typeface="+mn-lt"/>
                      </a:endParaRPr>
                    </a:p>
                  </a:txBody>
                  <a:tcPr marL="35345" marR="35345" marT="0" marB="0">
                    <a:noFill/>
                  </a:tcPr>
                </a:tc>
                <a:tc>
                  <a:txBody>
                    <a:bodyPr/>
                    <a:lstStyle/>
                    <a:p>
                      <a:pPr algn="ctr"/>
                      <a:r>
                        <a:rPr lang="en-US" sz="600">
                          <a:effectLst/>
                          <a:latin typeface="+mn-lt"/>
                          <a:ea typeface="+mn-ea"/>
                          <a:cs typeface="+mn-ea"/>
                          <a:sym typeface="+mn-lt"/>
                        </a:rPr>
                        <a:t>√</a:t>
                      </a:r>
                      <a:endParaRPr lang="zh-CN" sz="600">
                        <a:effectLst/>
                        <a:latin typeface="+mn-lt"/>
                        <a:ea typeface="+mn-ea"/>
                        <a:cs typeface="+mn-ea"/>
                        <a:sym typeface="+mn-lt"/>
                      </a:endParaRPr>
                    </a:p>
                  </a:txBody>
                  <a:tcPr marL="35345" marR="35345" marT="0" marB="0">
                    <a:noFill/>
                  </a:tcPr>
                </a:tc>
                <a:tc gridSpan="2">
                  <a:txBody>
                    <a:bodyPr/>
                    <a:lstStyle/>
                    <a:p>
                      <a:pPr algn="ctr"/>
                      <a:r>
                        <a:rPr lang="en-US" sz="600">
                          <a:effectLst/>
                          <a:latin typeface="+mn-lt"/>
                          <a:ea typeface="+mn-ea"/>
                          <a:cs typeface="+mn-ea"/>
                          <a:sym typeface="+mn-lt"/>
                        </a:rPr>
                        <a:t> </a:t>
                      </a:r>
                      <a:endParaRPr lang="en-US" sz="600">
                        <a:effectLst/>
                        <a:latin typeface="+mn-lt"/>
                        <a:ea typeface="+mn-ea"/>
                        <a:cs typeface="+mn-ea"/>
                        <a:sym typeface="+mn-lt"/>
                      </a:endParaRPr>
                    </a:p>
                  </a:txBody>
                  <a:tcPr marL="35345" marR="35345" marT="0" marB="0">
                    <a:noFill/>
                  </a:tcPr>
                </a:tc>
                <a:tc hMerge="1">
                  <a:tcPr marL="35345" marR="35345" marT="0" marB="0">
                    <a:noFill/>
                  </a:tcPr>
                </a:tc>
                <a:tc>
                  <a:txBody>
                    <a:bodyPr/>
                    <a:lstStyle/>
                    <a:p>
                      <a:pPr algn="ctr"/>
                      <a:r>
                        <a:rPr lang="en-US" sz="600" dirty="0">
                          <a:effectLst/>
                          <a:latin typeface="+mn-lt"/>
                          <a:ea typeface="+mn-ea"/>
                          <a:cs typeface="+mn-ea"/>
                          <a:sym typeface="+mn-lt"/>
                        </a:rPr>
                        <a:t>12</a:t>
                      </a:r>
                      <a:r>
                        <a:rPr lang="zh-CN" sz="600" dirty="0">
                          <a:effectLst/>
                          <a:latin typeface="+mn-lt"/>
                          <a:ea typeface="+mn-ea"/>
                          <a:cs typeface="+mn-ea"/>
                          <a:sym typeface="+mn-lt"/>
                        </a:rPr>
                        <a:t>小时</a:t>
                      </a:r>
                      <a:endParaRPr lang="zh-CN" sz="600" dirty="0">
                        <a:effectLst/>
                        <a:latin typeface="+mn-lt"/>
                        <a:ea typeface="+mn-ea"/>
                        <a:cs typeface="+mn-ea"/>
                        <a:sym typeface="+mn-lt"/>
                      </a:endParaRPr>
                    </a:p>
                  </a:txBody>
                  <a:tcPr marL="35345" marR="35345" marT="0" marB="0">
                    <a:noFill/>
                  </a:tcPr>
                </a:tc>
              </a:tr>
              <a:tr h="0">
                <a:tc>
                  <a:txBody>
                    <a:bodyPr/>
                    <a:lstStyle/>
                    <a:p>
                      <a:pPr algn="just"/>
                      <a:r>
                        <a:rPr lang="zh-CN" sz="600">
                          <a:effectLst/>
                          <a:latin typeface="+mn-lt"/>
                          <a:ea typeface="+mn-ea"/>
                          <a:cs typeface="+mn-ea"/>
                          <a:sym typeface="+mn-lt"/>
                        </a:rPr>
                        <a:t>福莫特罗</a:t>
                      </a:r>
                      <a:endParaRPr lang="zh-CN" sz="600">
                        <a:effectLst/>
                        <a:latin typeface="+mn-lt"/>
                        <a:ea typeface="+mn-ea"/>
                        <a:cs typeface="+mn-ea"/>
                        <a:sym typeface="+mn-lt"/>
                      </a:endParaRPr>
                    </a:p>
                  </a:txBody>
                  <a:tcPr marL="35345" marR="35345" marT="0" marB="0">
                    <a:noFill/>
                  </a:tcPr>
                </a:tc>
                <a:tc>
                  <a:txBody>
                    <a:bodyPr/>
                    <a:lstStyle/>
                    <a:p>
                      <a:pPr algn="ctr"/>
                      <a:r>
                        <a:rPr lang="en-US" sz="600">
                          <a:effectLst/>
                          <a:latin typeface="+mn-lt"/>
                          <a:ea typeface="+mn-ea"/>
                          <a:cs typeface="+mn-ea"/>
                          <a:sym typeface="+mn-lt"/>
                        </a:rPr>
                        <a:t>DPI</a:t>
                      </a:r>
                      <a:endParaRPr lang="zh-CN" sz="600">
                        <a:effectLst/>
                        <a:latin typeface="+mn-lt"/>
                        <a:ea typeface="+mn-ea"/>
                        <a:cs typeface="+mn-ea"/>
                        <a:sym typeface="+mn-lt"/>
                      </a:endParaRPr>
                    </a:p>
                  </a:txBody>
                  <a:tcPr marL="35345" marR="35345" marT="0" marB="0">
                    <a:noFill/>
                  </a:tcPr>
                </a:tc>
                <a:tc>
                  <a:txBody>
                    <a:bodyPr/>
                    <a:lstStyle/>
                    <a:p>
                      <a:pPr algn="ctr"/>
                      <a:r>
                        <a:rPr lang="en-US" sz="600">
                          <a:effectLst/>
                          <a:latin typeface="+mn-lt"/>
                          <a:ea typeface="+mn-ea"/>
                          <a:cs typeface="+mn-ea"/>
                          <a:sym typeface="+mn-lt"/>
                        </a:rPr>
                        <a:t>√</a:t>
                      </a:r>
                      <a:endParaRPr lang="zh-CN" sz="600">
                        <a:effectLst/>
                        <a:latin typeface="+mn-lt"/>
                        <a:ea typeface="+mn-ea"/>
                        <a:cs typeface="+mn-ea"/>
                        <a:sym typeface="+mn-lt"/>
                      </a:endParaRPr>
                    </a:p>
                  </a:txBody>
                  <a:tcPr marL="35345" marR="35345" marT="0" marB="0">
                    <a:noFill/>
                  </a:tcPr>
                </a:tc>
                <a:tc gridSpan="2">
                  <a:txBody>
                    <a:bodyPr/>
                    <a:lstStyle/>
                    <a:p>
                      <a:pPr algn="ctr"/>
                      <a:endParaRPr lang="en-US" sz="600">
                        <a:effectLst/>
                        <a:latin typeface="+mn-lt"/>
                        <a:ea typeface="+mn-ea"/>
                        <a:cs typeface="+mn-ea"/>
                        <a:sym typeface="+mn-lt"/>
                      </a:endParaRPr>
                    </a:p>
                  </a:txBody>
                  <a:tcPr marL="35345" marR="35345" marT="0" marB="0">
                    <a:noFill/>
                  </a:tcPr>
                </a:tc>
                <a:tc hMerge="1">
                  <a:tcPr marL="35345" marR="35345" marT="0" marB="0">
                    <a:noFill/>
                  </a:tcPr>
                </a:tc>
                <a:tc>
                  <a:txBody>
                    <a:bodyPr/>
                    <a:lstStyle/>
                    <a:p>
                      <a:pPr algn="ctr"/>
                      <a:r>
                        <a:rPr lang="en-US" sz="600" dirty="0">
                          <a:effectLst/>
                          <a:latin typeface="+mn-lt"/>
                          <a:ea typeface="+mn-ea"/>
                          <a:cs typeface="+mn-ea"/>
                          <a:sym typeface="+mn-lt"/>
                        </a:rPr>
                        <a:t>12</a:t>
                      </a:r>
                      <a:r>
                        <a:rPr lang="zh-CN" sz="600" dirty="0">
                          <a:effectLst/>
                          <a:latin typeface="+mn-lt"/>
                          <a:ea typeface="+mn-ea"/>
                          <a:cs typeface="+mn-ea"/>
                          <a:sym typeface="+mn-lt"/>
                        </a:rPr>
                        <a:t>小时</a:t>
                      </a:r>
                      <a:endParaRPr lang="zh-CN" sz="600" dirty="0">
                        <a:effectLst/>
                        <a:latin typeface="+mn-lt"/>
                        <a:ea typeface="+mn-ea"/>
                        <a:cs typeface="+mn-ea"/>
                        <a:sym typeface="+mn-lt"/>
                      </a:endParaRPr>
                    </a:p>
                  </a:txBody>
                  <a:tcPr marL="35345" marR="35345" marT="0" marB="0">
                    <a:noFill/>
                  </a:tcPr>
                </a:tc>
              </a:tr>
              <a:tr h="0">
                <a:tc>
                  <a:txBody>
                    <a:bodyPr/>
                    <a:lstStyle/>
                    <a:p>
                      <a:pPr algn="just"/>
                      <a:r>
                        <a:rPr lang="zh-CN" sz="600">
                          <a:effectLst/>
                          <a:latin typeface="+mn-lt"/>
                          <a:ea typeface="+mn-ea"/>
                          <a:cs typeface="+mn-ea"/>
                          <a:sym typeface="+mn-lt"/>
                        </a:rPr>
                        <a:t>茚达特罗</a:t>
                      </a:r>
                      <a:endParaRPr lang="zh-CN" sz="600">
                        <a:effectLst/>
                        <a:latin typeface="+mn-lt"/>
                        <a:ea typeface="+mn-ea"/>
                        <a:cs typeface="+mn-ea"/>
                        <a:sym typeface="+mn-lt"/>
                      </a:endParaRPr>
                    </a:p>
                  </a:txBody>
                  <a:tcPr marL="35345" marR="35345" marT="0" marB="0">
                    <a:noFill/>
                  </a:tcPr>
                </a:tc>
                <a:tc>
                  <a:txBody>
                    <a:bodyPr/>
                    <a:lstStyle/>
                    <a:p>
                      <a:pPr algn="ctr"/>
                      <a:r>
                        <a:rPr lang="en-US" sz="600">
                          <a:effectLst/>
                          <a:latin typeface="+mn-lt"/>
                          <a:ea typeface="+mn-ea"/>
                          <a:cs typeface="+mn-ea"/>
                          <a:sym typeface="+mn-lt"/>
                        </a:rPr>
                        <a:t>DPI</a:t>
                      </a:r>
                      <a:endParaRPr lang="zh-CN" sz="600">
                        <a:effectLst/>
                        <a:latin typeface="+mn-lt"/>
                        <a:ea typeface="+mn-ea"/>
                        <a:cs typeface="+mn-ea"/>
                        <a:sym typeface="+mn-lt"/>
                      </a:endParaRPr>
                    </a:p>
                  </a:txBody>
                  <a:tcPr marL="35345" marR="35345" marT="0" marB="0">
                    <a:noFill/>
                  </a:tcPr>
                </a:tc>
                <a:tc>
                  <a:txBody>
                    <a:bodyPr/>
                    <a:lstStyle/>
                    <a:p>
                      <a:pPr algn="ctr"/>
                      <a:r>
                        <a:rPr lang="en-US" sz="600">
                          <a:effectLst/>
                          <a:latin typeface="+mn-lt"/>
                          <a:ea typeface="+mn-ea"/>
                          <a:cs typeface="+mn-ea"/>
                          <a:sym typeface="+mn-lt"/>
                        </a:rPr>
                        <a:t> </a:t>
                      </a:r>
                      <a:endParaRPr lang="zh-CN" sz="600">
                        <a:effectLst/>
                        <a:latin typeface="+mn-lt"/>
                        <a:ea typeface="+mn-ea"/>
                        <a:cs typeface="+mn-ea"/>
                        <a:sym typeface="+mn-lt"/>
                      </a:endParaRPr>
                    </a:p>
                  </a:txBody>
                  <a:tcPr marL="35345" marR="35345" marT="0" marB="0">
                    <a:noFill/>
                  </a:tcPr>
                </a:tc>
                <a:tc gridSpan="2">
                  <a:txBody>
                    <a:bodyPr/>
                    <a:lstStyle/>
                    <a:p>
                      <a:pPr algn="ctr"/>
                      <a:endParaRPr lang="en-US" sz="600">
                        <a:effectLst/>
                        <a:latin typeface="+mn-lt"/>
                        <a:ea typeface="+mn-ea"/>
                        <a:cs typeface="+mn-ea"/>
                        <a:sym typeface="+mn-lt"/>
                      </a:endParaRPr>
                    </a:p>
                  </a:txBody>
                  <a:tcPr marL="35345" marR="35345" marT="0" marB="0">
                    <a:noFill/>
                  </a:tcPr>
                </a:tc>
                <a:tc hMerge="1">
                  <a:tcPr marL="35345" marR="35345" marT="0" marB="0">
                    <a:noFill/>
                  </a:tcPr>
                </a:tc>
                <a:tc>
                  <a:txBody>
                    <a:bodyPr/>
                    <a:lstStyle/>
                    <a:p>
                      <a:pPr algn="ctr"/>
                      <a:r>
                        <a:rPr lang="en-US" sz="600" dirty="0">
                          <a:effectLst/>
                          <a:latin typeface="+mn-lt"/>
                          <a:ea typeface="+mn-ea"/>
                          <a:cs typeface="+mn-ea"/>
                          <a:sym typeface="+mn-lt"/>
                        </a:rPr>
                        <a:t>24</a:t>
                      </a:r>
                      <a:r>
                        <a:rPr lang="zh-CN" sz="600" dirty="0">
                          <a:effectLst/>
                          <a:latin typeface="+mn-lt"/>
                          <a:ea typeface="+mn-ea"/>
                          <a:cs typeface="+mn-ea"/>
                          <a:sym typeface="+mn-lt"/>
                        </a:rPr>
                        <a:t>小时</a:t>
                      </a:r>
                      <a:endParaRPr lang="zh-CN" sz="600" dirty="0">
                        <a:effectLst/>
                        <a:latin typeface="+mn-lt"/>
                        <a:ea typeface="+mn-ea"/>
                        <a:cs typeface="+mn-ea"/>
                        <a:sym typeface="+mn-lt"/>
                      </a:endParaRPr>
                    </a:p>
                  </a:txBody>
                  <a:tcPr marL="35345" marR="35345" marT="0" marB="0">
                    <a:noFill/>
                  </a:tcPr>
                </a:tc>
              </a:tr>
              <a:tr h="0">
                <a:tc>
                  <a:txBody>
                    <a:bodyPr/>
                    <a:lstStyle/>
                    <a:p>
                      <a:pPr algn="just"/>
                      <a:r>
                        <a:rPr lang="zh-CN" sz="600">
                          <a:effectLst/>
                          <a:latin typeface="+mn-lt"/>
                          <a:ea typeface="+mn-ea"/>
                          <a:cs typeface="+mn-ea"/>
                          <a:sym typeface="+mn-lt"/>
                        </a:rPr>
                        <a:t>奥达特罗</a:t>
                      </a:r>
                      <a:endParaRPr lang="zh-CN" sz="600">
                        <a:effectLst/>
                        <a:latin typeface="+mn-lt"/>
                        <a:ea typeface="+mn-ea"/>
                        <a:cs typeface="+mn-ea"/>
                        <a:sym typeface="+mn-lt"/>
                      </a:endParaRPr>
                    </a:p>
                  </a:txBody>
                  <a:tcPr marL="35345" marR="35345" marT="0" marB="0">
                    <a:noFill/>
                  </a:tcPr>
                </a:tc>
                <a:tc>
                  <a:txBody>
                    <a:bodyPr/>
                    <a:lstStyle/>
                    <a:p>
                      <a:pPr algn="ctr"/>
                      <a:r>
                        <a:rPr lang="en-US" sz="600">
                          <a:effectLst/>
                          <a:latin typeface="+mn-lt"/>
                          <a:ea typeface="+mn-ea"/>
                          <a:cs typeface="+mn-ea"/>
                          <a:sym typeface="+mn-lt"/>
                        </a:rPr>
                        <a:t>SMI</a:t>
                      </a:r>
                      <a:endParaRPr lang="zh-CN" sz="600">
                        <a:effectLst/>
                        <a:latin typeface="+mn-lt"/>
                        <a:ea typeface="+mn-ea"/>
                        <a:cs typeface="+mn-ea"/>
                        <a:sym typeface="+mn-lt"/>
                      </a:endParaRPr>
                    </a:p>
                  </a:txBody>
                  <a:tcPr marL="35345" marR="35345" marT="0" marB="0">
                    <a:noFill/>
                  </a:tcPr>
                </a:tc>
                <a:tc>
                  <a:txBody>
                    <a:bodyPr/>
                    <a:lstStyle/>
                    <a:p>
                      <a:pPr algn="ctr"/>
                      <a:r>
                        <a:rPr lang="en-US" sz="600">
                          <a:effectLst/>
                          <a:latin typeface="+mn-lt"/>
                          <a:ea typeface="+mn-ea"/>
                          <a:cs typeface="+mn-ea"/>
                          <a:sym typeface="+mn-lt"/>
                        </a:rPr>
                        <a:t> </a:t>
                      </a:r>
                      <a:endParaRPr lang="zh-CN" sz="600">
                        <a:effectLst/>
                        <a:latin typeface="+mn-lt"/>
                        <a:ea typeface="+mn-ea"/>
                        <a:cs typeface="+mn-ea"/>
                        <a:sym typeface="+mn-lt"/>
                      </a:endParaRPr>
                    </a:p>
                  </a:txBody>
                  <a:tcPr marL="35345" marR="35345" marT="0" marB="0">
                    <a:noFill/>
                  </a:tcPr>
                </a:tc>
                <a:tc gridSpan="2">
                  <a:txBody>
                    <a:bodyPr/>
                    <a:lstStyle/>
                    <a:p>
                      <a:pPr algn="ctr"/>
                      <a:endParaRPr lang="en-US" sz="600">
                        <a:effectLst/>
                        <a:latin typeface="+mn-lt"/>
                        <a:ea typeface="+mn-ea"/>
                        <a:cs typeface="+mn-ea"/>
                        <a:sym typeface="+mn-lt"/>
                      </a:endParaRPr>
                    </a:p>
                  </a:txBody>
                  <a:tcPr marL="35345" marR="35345" marT="0" marB="0">
                    <a:noFill/>
                  </a:tcPr>
                </a:tc>
                <a:tc hMerge="1">
                  <a:tcPr marL="35345" marR="35345" marT="0" marB="0">
                    <a:noFill/>
                  </a:tcPr>
                </a:tc>
                <a:tc>
                  <a:txBody>
                    <a:bodyPr/>
                    <a:lstStyle/>
                    <a:p>
                      <a:pPr algn="ctr"/>
                      <a:r>
                        <a:rPr lang="en-US" sz="600" dirty="0">
                          <a:effectLst/>
                          <a:latin typeface="+mn-lt"/>
                          <a:ea typeface="+mn-ea"/>
                          <a:cs typeface="+mn-ea"/>
                          <a:sym typeface="+mn-lt"/>
                        </a:rPr>
                        <a:t>24</a:t>
                      </a:r>
                      <a:r>
                        <a:rPr lang="zh-CN" sz="600" dirty="0">
                          <a:effectLst/>
                          <a:latin typeface="+mn-lt"/>
                          <a:ea typeface="+mn-ea"/>
                          <a:cs typeface="+mn-ea"/>
                          <a:sym typeface="+mn-lt"/>
                        </a:rPr>
                        <a:t>小时</a:t>
                      </a:r>
                      <a:endParaRPr lang="zh-CN" sz="600" dirty="0">
                        <a:effectLst/>
                        <a:latin typeface="+mn-lt"/>
                        <a:ea typeface="+mn-ea"/>
                        <a:cs typeface="+mn-ea"/>
                        <a:sym typeface="+mn-lt"/>
                      </a:endParaRPr>
                    </a:p>
                  </a:txBody>
                  <a:tcPr marL="35345" marR="35345" marT="0" marB="0">
                    <a:noFill/>
                  </a:tcPr>
                </a:tc>
              </a:tr>
              <a:tr h="0">
                <a:tc>
                  <a:txBody>
                    <a:bodyPr/>
                    <a:lstStyle/>
                    <a:p>
                      <a:pPr algn="just"/>
                      <a:r>
                        <a:rPr lang="zh-CN" sz="600">
                          <a:effectLst/>
                          <a:latin typeface="+mn-lt"/>
                          <a:ea typeface="+mn-ea"/>
                          <a:cs typeface="+mn-ea"/>
                          <a:sym typeface="+mn-lt"/>
                        </a:rPr>
                        <a:t>沙美特罗</a:t>
                      </a:r>
                      <a:endParaRPr lang="zh-CN" sz="600">
                        <a:effectLst/>
                        <a:latin typeface="+mn-lt"/>
                        <a:ea typeface="+mn-ea"/>
                        <a:cs typeface="+mn-ea"/>
                        <a:sym typeface="+mn-lt"/>
                      </a:endParaRPr>
                    </a:p>
                  </a:txBody>
                  <a:tcPr marL="35345" marR="35345" marT="0" marB="0">
                    <a:noFill/>
                  </a:tcPr>
                </a:tc>
                <a:tc>
                  <a:txBody>
                    <a:bodyPr/>
                    <a:lstStyle/>
                    <a:p>
                      <a:pPr algn="ctr"/>
                      <a:r>
                        <a:rPr lang="en-US" sz="600">
                          <a:effectLst/>
                          <a:latin typeface="+mn-lt"/>
                          <a:ea typeface="+mn-ea"/>
                          <a:cs typeface="+mn-ea"/>
                          <a:sym typeface="+mn-lt"/>
                        </a:rPr>
                        <a:t>MDI &amp; DPI</a:t>
                      </a:r>
                      <a:endParaRPr lang="zh-CN" sz="600">
                        <a:effectLst/>
                        <a:latin typeface="+mn-lt"/>
                        <a:ea typeface="+mn-ea"/>
                        <a:cs typeface="+mn-ea"/>
                        <a:sym typeface="+mn-lt"/>
                      </a:endParaRPr>
                    </a:p>
                  </a:txBody>
                  <a:tcPr marL="35345" marR="35345" marT="0" marB="0">
                    <a:noFill/>
                  </a:tcPr>
                </a:tc>
                <a:tc>
                  <a:txBody>
                    <a:bodyPr/>
                    <a:lstStyle/>
                    <a:p>
                      <a:pPr algn="ctr"/>
                      <a:r>
                        <a:rPr lang="en-US" sz="600">
                          <a:effectLst/>
                          <a:latin typeface="+mn-lt"/>
                          <a:ea typeface="+mn-ea"/>
                          <a:cs typeface="+mn-ea"/>
                          <a:sym typeface="+mn-lt"/>
                        </a:rPr>
                        <a:t> </a:t>
                      </a:r>
                      <a:endParaRPr lang="zh-CN" sz="600">
                        <a:effectLst/>
                        <a:latin typeface="+mn-lt"/>
                        <a:ea typeface="+mn-ea"/>
                        <a:cs typeface="+mn-ea"/>
                        <a:sym typeface="+mn-lt"/>
                      </a:endParaRPr>
                    </a:p>
                  </a:txBody>
                  <a:tcPr marL="35345" marR="35345" marT="0" marB="0">
                    <a:noFill/>
                  </a:tcPr>
                </a:tc>
                <a:tc>
                  <a:txBody>
                    <a:bodyPr/>
                    <a:lstStyle/>
                    <a:p>
                      <a:pPr algn="ctr"/>
                      <a:r>
                        <a:rPr lang="en-US" sz="600">
                          <a:effectLst/>
                          <a:latin typeface="+mn-lt"/>
                          <a:ea typeface="+mn-ea"/>
                          <a:cs typeface="+mn-ea"/>
                          <a:sym typeface="+mn-lt"/>
                        </a:rPr>
                        <a:t> </a:t>
                      </a:r>
                      <a:endParaRPr lang="zh-CN" sz="600">
                        <a:effectLst/>
                        <a:latin typeface="+mn-lt"/>
                        <a:ea typeface="+mn-ea"/>
                        <a:cs typeface="+mn-ea"/>
                        <a:sym typeface="+mn-lt"/>
                      </a:endParaRPr>
                    </a:p>
                  </a:txBody>
                  <a:tcPr marL="35345" marR="35345" marT="0" marB="0">
                    <a:noFill/>
                  </a:tcPr>
                </a:tc>
                <a:tc>
                  <a:txBody>
                    <a:bodyPr/>
                    <a:lstStyle/>
                    <a:p>
                      <a:r>
                        <a:rPr lang="en-US" sz="600" dirty="0">
                          <a:effectLst/>
                          <a:latin typeface="+mn-lt"/>
                          <a:ea typeface="+mn-ea"/>
                          <a:cs typeface="+mn-ea"/>
                          <a:sym typeface="+mn-lt"/>
                        </a:rPr>
                        <a:t> </a:t>
                      </a:r>
                      <a:endParaRPr lang="zh-CN" altLang="en-US" sz="1800" dirty="0">
                        <a:latin typeface="+mn-lt"/>
                        <a:ea typeface="+mn-ea"/>
                        <a:cs typeface="+mn-ea"/>
                        <a:sym typeface="+mn-lt"/>
                      </a:endParaRPr>
                    </a:p>
                  </a:txBody>
                  <a:tcPr marL="35345" marR="35345" marT="0" marB="0">
                    <a:noFill/>
                  </a:tcPr>
                </a:tc>
                <a:tc>
                  <a:txBody>
                    <a:bodyPr/>
                    <a:lstStyle/>
                    <a:p>
                      <a:pPr algn="ctr"/>
                      <a:r>
                        <a:rPr lang="en-US" sz="600" dirty="0">
                          <a:effectLst/>
                          <a:latin typeface="+mn-lt"/>
                          <a:ea typeface="+mn-ea"/>
                          <a:cs typeface="+mn-ea"/>
                          <a:sym typeface="+mn-lt"/>
                        </a:rPr>
                        <a:t>12</a:t>
                      </a:r>
                      <a:r>
                        <a:rPr lang="zh-CN" sz="600" dirty="0">
                          <a:effectLst/>
                          <a:latin typeface="+mn-lt"/>
                          <a:ea typeface="+mn-ea"/>
                          <a:cs typeface="+mn-ea"/>
                          <a:sym typeface="+mn-lt"/>
                        </a:rPr>
                        <a:t>小时</a:t>
                      </a:r>
                      <a:endParaRPr lang="zh-CN" sz="600" dirty="0">
                        <a:effectLst/>
                        <a:latin typeface="+mn-lt"/>
                        <a:ea typeface="+mn-ea"/>
                        <a:cs typeface="+mn-ea"/>
                        <a:sym typeface="+mn-lt"/>
                      </a:endParaRPr>
                    </a:p>
                  </a:txBody>
                  <a:tcPr marL="35345" marR="35345" marT="0" marB="0">
                    <a:noFill/>
                  </a:tcPr>
                </a:tc>
              </a:tr>
              <a:tr h="0">
                <a:tc gridSpan="6">
                  <a:txBody>
                    <a:bodyPr/>
                    <a:lstStyle/>
                    <a:p>
                      <a:pPr algn="just"/>
                      <a:r>
                        <a:rPr lang="zh-CN" altLang="en-US" sz="600" b="1" kern="1200" dirty="0">
                          <a:solidFill>
                            <a:schemeClr val="bg1"/>
                          </a:solidFill>
                          <a:effectLst/>
                          <a:latin typeface="+mn-lt"/>
                          <a:ea typeface="+mn-ea"/>
                          <a:cs typeface="+mn-ea"/>
                          <a:sym typeface="+mn-lt"/>
                        </a:rPr>
                        <a:t>抗胆碱能药物</a:t>
                      </a:r>
                      <a:endParaRPr lang="zh-CN" altLang="en-US" sz="600" b="1" kern="1200" dirty="0">
                        <a:solidFill>
                          <a:schemeClr val="bg1"/>
                        </a:solidFill>
                        <a:effectLst/>
                        <a:latin typeface="+mn-lt"/>
                        <a:ea typeface="+mn-ea"/>
                        <a:cs typeface="+mn-ea"/>
                        <a:sym typeface="+mn-lt"/>
                      </a:endParaRPr>
                    </a:p>
                  </a:txBody>
                  <a:tcPr marL="35345" marR="35345" marT="0" marB="0">
                    <a:solidFill>
                      <a:srgbClr val="374459"/>
                    </a:solidFill>
                  </a:tcPr>
                </a:tc>
                <a:tc hMerge="1">
                  <a:tcPr/>
                </a:tc>
                <a:tc hMerge="1">
                  <a:tcPr/>
                </a:tc>
                <a:tc hMerge="1">
                  <a:tcPr/>
                </a:tc>
                <a:tc hMerge="1">
                  <a:tcPr/>
                </a:tc>
                <a:tc hMerge="1">
                  <a:tcPr/>
                </a:tc>
              </a:tr>
              <a:tr h="0">
                <a:tc gridSpan="6">
                  <a:txBody>
                    <a:bodyPr/>
                    <a:lstStyle/>
                    <a:p>
                      <a:pPr algn="just"/>
                      <a:r>
                        <a:rPr lang="zh-CN" sz="600" dirty="0">
                          <a:effectLst/>
                          <a:latin typeface="+mn-lt"/>
                          <a:ea typeface="+mn-ea"/>
                          <a:cs typeface="+mn-ea"/>
                          <a:sym typeface="+mn-lt"/>
                        </a:rPr>
                        <a:t>短效（</a:t>
                      </a:r>
                      <a:r>
                        <a:rPr lang="en-US" sz="600" dirty="0">
                          <a:effectLst/>
                          <a:latin typeface="+mn-lt"/>
                          <a:ea typeface="+mn-ea"/>
                          <a:cs typeface="+mn-ea"/>
                          <a:sym typeface="+mn-lt"/>
                        </a:rPr>
                        <a:t>SAMA</a:t>
                      </a:r>
                      <a:r>
                        <a:rPr lang="zh-CN" sz="600" dirty="0">
                          <a:effectLst/>
                          <a:latin typeface="+mn-lt"/>
                          <a:ea typeface="+mn-ea"/>
                          <a:cs typeface="+mn-ea"/>
                          <a:sym typeface="+mn-lt"/>
                        </a:rPr>
                        <a:t>）</a:t>
                      </a:r>
                      <a:endParaRPr lang="zh-CN" sz="600" dirty="0">
                        <a:effectLst/>
                        <a:latin typeface="+mn-lt"/>
                        <a:ea typeface="+mn-ea"/>
                        <a:cs typeface="+mn-ea"/>
                        <a:sym typeface="+mn-lt"/>
                      </a:endParaRPr>
                    </a:p>
                  </a:txBody>
                  <a:tcPr marL="35345" marR="35345" marT="0" marB="0">
                    <a:solidFill>
                      <a:srgbClr val="D2D1D6"/>
                    </a:solidFill>
                  </a:tcPr>
                </a:tc>
                <a:tc hMerge="1">
                  <a:tcPr/>
                </a:tc>
                <a:tc hMerge="1">
                  <a:tcPr/>
                </a:tc>
                <a:tc hMerge="1">
                  <a:tcPr/>
                </a:tc>
                <a:tc hMerge="1">
                  <a:tcPr/>
                </a:tc>
                <a:tc hMerge="1">
                  <a:tcPr/>
                </a:tc>
              </a:tr>
              <a:tr h="0">
                <a:tc>
                  <a:txBody>
                    <a:bodyPr/>
                    <a:lstStyle/>
                    <a:p>
                      <a:pPr algn="just"/>
                      <a:r>
                        <a:rPr lang="zh-CN" sz="600">
                          <a:effectLst/>
                          <a:latin typeface="+mn-lt"/>
                          <a:ea typeface="+mn-ea"/>
                          <a:cs typeface="+mn-ea"/>
                          <a:sym typeface="+mn-lt"/>
                        </a:rPr>
                        <a:t>异丙托溴铵</a:t>
                      </a:r>
                      <a:endParaRPr lang="zh-CN" sz="600">
                        <a:effectLst/>
                        <a:latin typeface="+mn-lt"/>
                        <a:ea typeface="+mn-ea"/>
                        <a:cs typeface="+mn-ea"/>
                        <a:sym typeface="+mn-lt"/>
                      </a:endParaRPr>
                    </a:p>
                  </a:txBody>
                  <a:tcPr marL="35345" marR="35345" marT="0" marB="0">
                    <a:noFill/>
                  </a:tcPr>
                </a:tc>
                <a:tc>
                  <a:txBody>
                    <a:bodyPr/>
                    <a:lstStyle/>
                    <a:p>
                      <a:pPr algn="ctr"/>
                      <a:r>
                        <a:rPr lang="en-US" sz="600">
                          <a:effectLst/>
                          <a:latin typeface="+mn-lt"/>
                          <a:ea typeface="+mn-ea"/>
                          <a:cs typeface="+mn-ea"/>
                          <a:sym typeface="+mn-lt"/>
                        </a:rPr>
                        <a:t>MDI</a:t>
                      </a:r>
                      <a:endParaRPr lang="zh-CN" sz="600">
                        <a:effectLst/>
                        <a:latin typeface="+mn-lt"/>
                        <a:ea typeface="+mn-ea"/>
                        <a:cs typeface="+mn-ea"/>
                        <a:sym typeface="+mn-lt"/>
                      </a:endParaRPr>
                    </a:p>
                  </a:txBody>
                  <a:tcPr marL="35345" marR="35345" marT="0" marB="0">
                    <a:noFill/>
                  </a:tcPr>
                </a:tc>
                <a:tc>
                  <a:txBody>
                    <a:bodyPr/>
                    <a:lstStyle/>
                    <a:p>
                      <a:pPr algn="ctr"/>
                      <a:r>
                        <a:rPr lang="en-US" sz="600">
                          <a:effectLst/>
                          <a:latin typeface="+mn-lt"/>
                          <a:ea typeface="+mn-ea"/>
                          <a:cs typeface="+mn-ea"/>
                          <a:sym typeface="+mn-lt"/>
                        </a:rPr>
                        <a:t>√</a:t>
                      </a:r>
                      <a:endParaRPr lang="zh-CN" sz="600">
                        <a:effectLst/>
                        <a:latin typeface="+mn-lt"/>
                        <a:ea typeface="+mn-ea"/>
                        <a:cs typeface="+mn-ea"/>
                        <a:sym typeface="+mn-lt"/>
                      </a:endParaRPr>
                    </a:p>
                  </a:txBody>
                  <a:tcPr marL="35345" marR="35345" marT="0" marB="0">
                    <a:noFill/>
                  </a:tcPr>
                </a:tc>
                <a:tc gridSpan="2">
                  <a:txBody>
                    <a:bodyPr/>
                    <a:lstStyle/>
                    <a:p>
                      <a:pPr algn="ctr"/>
                      <a:endParaRPr lang="en-US" sz="600">
                        <a:effectLst/>
                        <a:latin typeface="+mn-lt"/>
                        <a:ea typeface="+mn-ea"/>
                        <a:cs typeface="+mn-ea"/>
                        <a:sym typeface="+mn-lt"/>
                      </a:endParaRPr>
                    </a:p>
                  </a:txBody>
                  <a:tcPr marL="35345" marR="35345" marT="0" marB="0">
                    <a:noFill/>
                  </a:tcPr>
                </a:tc>
                <a:tc hMerge="1">
                  <a:tcPr/>
                </a:tc>
                <a:tc>
                  <a:txBody>
                    <a:bodyPr/>
                    <a:lstStyle/>
                    <a:p>
                      <a:pPr algn="ctr"/>
                      <a:r>
                        <a:rPr lang="en-US" sz="600" dirty="0">
                          <a:effectLst/>
                          <a:latin typeface="+mn-lt"/>
                          <a:ea typeface="+mn-ea"/>
                          <a:cs typeface="+mn-ea"/>
                          <a:sym typeface="+mn-lt"/>
                        </a:rPr>
                        <a:t>6-8</a:t>
                      </a:r>
                      <a:r>
                        <a:rPr lang="zh-CN" sz="600" dirty="0">
                          <a:effectLst/>
                          <a:latin typeface="+mn-lt"/>
                          <a:ea typeface="+mn-ea"/>
                          <a:cs typeface="+mn-ea"/>
                          <a:sym typeface="+mn-lt"/>
                        </a:rPr>
                        <a:t>小时</a:t>
                      </a:r>
                      <a:endParaRPr lang="zh-CN" sz="600" dirty="0">
                        <a:effectLst/>
                        <a:latin typeface="+mn-lt"/>
                        <a:ea typeface="+mn-ea"/>
                        <a:cs typeface="+mn-ea"/>
                        <a:sym typeface="+mn-lt"/>
                      </a:endParaRPr>
                    </a:p>
                  </a:txBody>
                  <a:tcPr marL="35345" marR="35345" marT="0" marB="0">
                    <a:noFill/>
                  </a:tcPr>
                </a:tc>
              </a:tr>
              <a:tr h="0">
                <a:tc>
                  <a:txBody>
                    <a:bodyPr/>
                    <a:lstStyle/>
                    <a:p>
                      <a:pPr algn="just"/>
                      <a:r>
                        <a:rPr lang="zh-CN" sz="600">
                          <a:effectLst/>
                          <a:latin typeface="+mn-lt"/>
                          <a:ea typeface="+mn-ea"/>
                          <a:cs typeface="+mn-ea"/>
                          <a:sym typeface="+mn-lt"/>
                        </a:rPr>
                        <a:t>氧托溴铵</a:t>
                      </a:r>
                      <a:endParaRPr lang="zh-CN" sz="600">
                        <a:effectLst/>
                        <a:latin typeface="+mn-lt"/>
                        <a:ea typeface="+mn-ea"/>
                        <a:cs typeface="+mn-ea"/>
                        <a:sym typeface="+mn-lt"/>
                      </a:endParaRPr>
                    </a:p>
                  </a:txBody>
                  <a:tcPr marL="35345" marR="35345" marT="0" marB="0">
                    <a:noFill/>
                  </a:tcPr>
                </a:tc>
                <a:tc>
                  <a:txBody>
                    <a:bodyPr/>
                    <a:lstStyle/>
                    <a:p>
                      <a:pPr algn="ctr"/>
                      <a:r>
                        <a:rPr lang="en-US" sz="600">
                          <a:effectLst/>
                          <a:latin typeface="+mn-lt"/>
                          <a:ea typeface="+mn-ea"/>
                          <a:cs typeface="+mn-ea"/>
                          <a:sym typeface="+mn-lt"/>
                        </a:rPr>
                        <a:t>MDI</a:t>
                      </a:r>
                      <a:endParaRPr lang="zh-CN" sz="600">
                        <a:effectLst/>
                        <a:latin typeface="+mn-lt"/>
                        <a:ea typeface="+mn-ea"/>
                        <a:cs typeface="+mn-ea"/>
                        <a:sym typeface="+mn-lt"/>
                      </a:endParaRPr>
                    </a:p>
                  </a:txBody>
                  <a:tcPr marL="35345" marR="35345" marT="0" marB="0">
                    <a:noFill/>
                  </a:tcPr>
                </a:tc>
                <a:tc>
                  <a:txBody>
                    <a:bodyPr/>
                    <a:lstStyle/>
                    <a:p>
                      <a:pPr algn="ctr"/>
                      <a:r>
                        <a:rPr lang="en-US" sz="600">
                          <a:effectLst/>
                          <a:highlight>
                            <a:srgbClr val="000000">
                              <a:alpha val="0"/>
                            </a:srgbClr>
                          </a:highlight>
                          <a:latin typeface="+mn-lt"/>
                          <a:ea typeface="+mn-ea"/>
                          <a:cs typeface="+mn-ea"/>
                          <a:sym typeface="+mn-lt"/>
                        </a:rPr>
                        <a:t> </a:t>
                      </a:r>
                      <a:r>
                        <a:rPr lang="en-US" sz="600">
                          <a:effectLst/>
                          <a:highlight>
                            <a:srgbClr val="000000">
                              <a:alpha val="0"/>
                            </a:srgbClr>
                          </a:highlight>
                          <a:cs typeface="+mn-ea"/>
                          <a:sym typeface="+mn-lt"/>
                        </a:rPr>
                        <a:t>√</a:t>
                      </a:r>
                      <a:endParaRPr lang="en-US" sz="600">
                        <a:effectLst/>
                        <a:highlight>
                          <a:srgbClr val="000000">
                            <a:alpha val="0"/>
                          </a:srgbClr>
                        </a:highlight>
                        <a:latin typeface="+mn-lt"/>
                        <a:ea typeface="+mn-ea"/>
                        <a:cs typeface="+mn-ea"/>
                        <a:sym typeface="+mn-lt"/>
                      </a:endParaRPr>
                    </a:p>
                  </a:txBody>
                  <a:tcPr marL="35345" marR="35345" marT="0" marB="0">
                    <a:noFill/>
                  </a:tcPr>
                </a:tc>
                <a:tc gridSpan="2">
                  <a:txBody>
                    <a:bodyPr/>
                    <a:lstStyle/>
                    <a:p>
                      <a:pPr algn="ctr"/>
                      <a:endParaRPr lang="en-US" sz="600">
                        <a:effectLst/>
                        <a:latin typeface="+mn-lt"/>
                        <a:ea typeface="+mn-ea"/>
                        <a:cs typeface="+mn-ea"/>
                        <a:sym typeface="+mn-lt"/>
                      </a:endParaRPr>
                    </a:p>
                  </a:txBody>
                  <a:tcPr marL="35345" marR="35345" marT="0" marB="0">
                    <a:noFill/>
                  </a:tcPr>
                </a:tc>
                <a:tc hMerge="1">
                  <a:tcPr/>
                </a:tc>
                <a:tc>
                  <a:txBody>
                    <a:bodyPr/>
                    <a:lstStyle/>
                    <a:p>
                      <a:pPr algn="ctr"/>
                      <a:r>
                        <a:rPr lang="en-US" sz="600" dirty="0">
                          <a:effectLst/>
                          <a:latin typeface="+mn-lt"/>
                          <a:ea typeface="+mn-ea"/>
                          <a:cs typeface="+mn-ea"/>
                          <a:sym typeface="+mn-lt"/>
                        </a:rPr>
                        <a:t>7-9</a:t>
                      </a:r>
                      <a:r>
                        <a:rPr lang="zh-CN" sz="600" dirty="0">
                          <a:effectLst/>
                          <a:latin typeface="+mn-lt"/>
                          <a:ea typeface="+mn-ea"/>
                          <a:cs typeface="+mn-ea"/>
                          <a:sym typeface="+mn-lt"/>
                        </a:rPr>
                        <a:t>小时</a:t>
                      </a:r>
                      <a:endParaRPr lang="zh-CN" sz="600" dirty="0">
                        <a:effectLst/>
                        <a:latin typeface="+mn-lt"/>
                        <a:ea typeface="+mn-ea"/>
                        <a:cs typeface="+mn-ea"/>
                        <a:sym typeface="+mn-lt"/>
                      </a:endParaRPr>
                    </a:p>
                  </a:txBody>
                  <a:tcPr marL="35345" marR="35345" marT="0" marB="0">
                    <a:noFill/>
                  </a:tcPr>
                </a:tc>
              </a:tr>
              <a:tr h="0">
                <a:tc gridSpan="6">
                  <a:txBody>
                    <a:bodyPr/>
                    <a:lstStyle/>
                    <a:p>
                      <a:pPr algn="just"/>
                      <a:r>
                        <a:rPr lang="zh-CN" sz="600" dirty="0">
                          <a:effectLst/>
                          <a:latin typeface="+mn-lt"/>
                          <a:ea typeface="+mn-ea"/>
                          <a:cs typeface="+mn-ea"/>
                          <a:sym typeface="+mn-lt"/>
                        </a:rPr>
                        <a:t>长效（</a:t>
                      </a:r>
                      <a:r>
                        <a:rPr lang="en-US" sz="600" dirty="0">
                          <a:effectLst/>
                          <a:latin typeface="+mn-lt"/>
                          <a:ea typeface="+mn-ea"/>
                          <a:cs typeface="+mn-ea"/>
                          <a:sym typeface="+mn-lt"/>
                        </a:rPr>
                        <a:t>LAMA</a:t>
                      </a:r>
                      <a:r>
                        <a:rPr lang="zh-CN" sz="600" dirty="0">
                          <a:effectLst/>
                          <a:latin typeface="+mn-lt"/>
                          <a:ea typeface="+mn-ea"/>
                          <a:cs typeface="+mn-ea"/>
                          <a:sym typeface="+mn-lt"/>
                        </a:rPr>
                        <a:t>）</a:t>
                      </a:r>
                      <a:endParaRPr lang="zh-CN" sz="600" dirty="0">
                        <a:effectLst/>
                        <a:latin typeface="+mn-lt"/>
                        <a:ea typeface="+mn-ea"/>
                        <a:cs typeface="+mn-ea"/>
                        <a:sym typeface="+mn-lt"/>
                      </a:endParaRPr>
                    </a:p>
                  </a:txBody>
                  <a:tcPr marL="35345" marR="35345" marT="0" marB="0">
                    <a:solidFill>
                      <a:srgbClr val="D2D1D6"/>
                    </a:solidFill>
                  </a:tcPr>
                </a:tc>
                <a:tc hMerge="1">
                  <a:tcPr/>
                </a:tc>
                <a:tc hMerge="1">
                  <a:tcPr/>
                </a:tc>
                <a:tc hMerge="1">
                  <a:tcPr/>
                </a:tc>
                <a:tc hMerge="1">
                  <a:tcPr/>
                </a:tc>
                <a:tc hMerge="1">
                  <a:tcPr/>
                </a:tc>
              </a:tr>
              <a:tr h="0">
                <a:tc>
                  <a:txBody>
                    <a:bodyPr/>
                    <a:lstStyle/>
                    <a:p>
                      <a:pPr algn="just"/>
                      <a:r>
                        <a:rPr lang="zh-CN" sz="600">
                          <a:effectLst/>
                          <a:latin typeface="+mn-lt"/>
                          <a:ea typeface="+mn-ea"/>
                          <a:cs typeface="+mn-ea"/>
                          <a:sym typeface="+mn-lt"/>
                        </a:rPr>
                        <a:t>阿地溴铵</a:t>
                      </a:r>
                      <a:endParaRPr lang="zh-CN" sz="600">
                        <a:effectLst/>
                        <a:latin typeface="+mn-lt"/>
                        <a:ea typeface="+mn-ea"/>
                        <a:cs typeface="+mn-ea"/>
                        <a:sym typeface="+mn-lt"/>
                      </a:endParaRPr>
                    </a:p>
                  </a:txBody>
                  <a:tcPr marL="35345" marR="35345" marT="0" marB="0">
                    <a:noFill/>
                  </a:tcPr>
                </a:tc>
                <a:tc>
                  <a:txBody>
                    <a:bodyPr/>
                    <a:lstStyle/>
                    <a:p>
                      <a:pPr algn="ctr"/>
                      <a:r>
                        <a:rPr lang="en-US" sz="600">
                          <a:effectLst/>
                          <a:latin typeface="+mn-lt"/>
                          <a:ea typeface="+mn-ea"/>
                          <a:cs typeface="+mn-ea"/>
                          <a:sym typeface="+mn-lt"/>
                        </a:rPr>
                        <a:t>DPI</a:t>
                      </a:r>
                      <a:endParaRPr lang="en-US" sz="600" strike="sngStrike">
                        <a:effectLst/>
                        <a:highlight>
                          <a:srgbClr val="FFFF00"/>
                        </a:highlight>
                        <a:latin typeface="+mn-lt"/>
                        <a:ea typeface="+mn-ea"/>
                        <a:cs typeface="+mn-ea"/>
                        <a:sym typeface="+mn-lt"/>
                      </a:endParaRPr>
                    </a:p>
                  </a:txBody>
                  <a:tcPr marL="35345" marR="35345" marT="0" marB="0">
                    <a:noFill/>
                  </a:tcPr>
                </a:tc>
                <a:tc>
                  <a:txBody>
                    <a:bodyPr/>
                    <a:lstStyle/>
                    <a:p>
                      <a:pPr algn="ctr"/>
                      <a:r>
                        <a:rPr lang="en-US" sz="600">
                          <a:effectLst/>
                          <a:latin typeface="+mn-lt"/>
                          <a:ea typeface="+mn-ea"/>
                          <a:cs typeface="+mn-ea"/>
                          <a:sym typeface="+mn-lt"/>
                        </a:rPr>
                        <a:t> </a:t>
                      </a:r>
                      <a:endParaRPr lang="zh-CN" sz="600">
                        <a:effectLst/>
                        <a:latin typeface="+mn-lt"/>
                        <a:ea typeface="+mn-ea"/>
                        <a:cs typeface="+mn-ea"/>
                        <a:sym typeface="+mn-lt"/>
                      </a:endParaRPr>
                    </a:p>
                  </a:txBody>
                  <a:tcPr marL="35345" marR="35345" marT="0" marB="0">
                    <a:noFill/>
                  </a:tcPr>
                </a:tc>
                <a:tc gridSpan="2">
                  <a:txBody>
                    <a:bodyPr/>
                    <a:lstStyle/>
                    <a:p>
                      <a:pPr algn="ctr"/>
                      <a:endParaRPr lang="en-US" sz="600">
                        <a:effectLst/>
                        <a:latin typeface="+mn-lt"/>
                        <a:ea typeface="+mn-ea"/>
                        <a:cs typeface="+mn-ea"/>
                        <a:sym typeface="+mn-lt"/>
                      </a:endParaRPr>
                    </a:p>
                  </a:txBody>
                  <a:tcPr marL="35345" marR="35345" marT="0" marB="0">
                    <a:noFill/>
                  </a:tcPr>
                </a:tc>
                <a:tc hMerge="1">
                  <a:tcPr marL="35345" marR="35345" marT="0" marB="0">
                    <a:noFill/>
                  </a:tcPr>
                </a:tc>
                <a:tc>
                  <a:txBody>
                    <a:bodyPr/>
                    <a:lstStyle/>
                    <a:p>
                      <a:pPr algn="ctr"/>
                      <a:r>
                        <a:rPr lang="en-US" sz="600" dirty="0">
                          <a:effectLst/>
                          <a:latin typeface="+mn-lt"/>
                          <a:ea typeface="+mn-ea"/>
                          <a:cs typeface="+mn-ea"/>
                          <a:sym typeface="+mn-lt"/>
                        </a:rPr>
                        <a:t>12</a:t>
                      </a:r>
                      <a:r>
                        <a:rPr lang="zh-CN" sz="600" dirty="0">
                          <a:effectLst/>
                          <a:latin typeface="+mn-lt"/>
                          <a:ea typeface="+mn-ea"/>
                          <a:cs typeface="+mn-ea"/>
                          <a:sym typeface="+mn-lt"/>
                        </a:rPr>
                        <a:t>小时</a:t>
                      </a:r>
                      <a:endParaRPr lang="zh-CN" sz="600" dirty="0">
                        <a:effectLst/>
                        <a:latin typeface="+mn-lt"/>
                        <a:ea typeface="+mn-ea"/>
                        <a:cs typeface="+mn-ea"/>
                        <a:sym typeface="+mn-lt"/>
                      </a:endParaRPr>
                    </a:p>
                  </a:txBody>
                  <a:tcPr marL="35345" marR="35345" marT="0" marB="0">
                    <a:noFill/>
                  </a:tcPr>
                </a:tc>
              </a:tr>
              <a:tr h="0">
                <a:tc>
                  <a:txBody>
                    <a:bodyPr/>
                    <a:lstStyle/>
                    <a:p>
                      <a:pPr algn="just"/>
                      <a:r>
                        <a:rPr lang="zh-CN" altLang="en-US" sz="600" dirty="0">
                          <a:effectLst/>
                          <a:latin typeface="+mn-lt"/>
                          <a:ea typeface="+mn-ea"/>
                          <a:cs typeface="+mn-ea"/>
                          <a:sym typeface="+mn-lt"/>
                        </a:rPr>
                        <a:t>格隆溴铵</a:t>
                      </a:r>
                      <a:endParaRPr lang="zh-CN" altLang="zh-CN" sz="600" dirty="0">
                        <a:effectLst/>
                        <a:latin typeface="+mn-lt"/>
                        <a:ea typeface="+mn-ea"/>
                        <a:cs typeface="+mn-ea"/>
                        <a:sym typeface="+mn-lt"/>
                      </a:endParaRPr>
                    </a:p>
                  </a:txBody>
                  <a:tcPr marL="35345" marR="35345" marT="0" marB="0">
                    <a:noFill/>
                  </a:tcPr>
                </a:tc>
                <a:tc>
                  <a:txBody>
                    <a:bodyPr/>
                    <a:lstStyle/>
                    <a:p>
                      <a:pPr algn="ctr"/>
                      <a:r>
                        <a:rPr lang="en-US" sz="600">
                          <a:effectLst/>
                          <a:latin typeface="+mn-lt"/>
                          <a:ea typeface="+mn-ea"/>
                          <a:cs typeface="+mn-ea"/>
                          <a:sym typeface="+mn-lt"/>
                        </a:rPr>
                        <a:t>DPI</a:t>
                      </a:r>
                      <a:endParaRPr lang="zh-CN" sz="600">
                        <a:effectLst/>
                        <a:latin typeface="+mn-lt"/>
                        <a:ea typeface="+mn-ea"/>
                        <a:cs typeface="+mn-ea"/>
                        <a:sym typeface="+mn-lt"/>
                      </a:endParaRPr>
                    </a:p>
                  </a:txBody>
                  <a:tcPr marL="35345" marR="35345" marT="0" marB="0">
                    <a:noFill/>
                  </a:tcPr>
                </a:tc>
                <a:tc>
                  <a:txBody>
                    <a:bodyPr/>
                    <a:lstStyle/>
                    <a:p>
                      <a:pPr algn="ctr"/>
                      <a:r>
                        <a:rPr lang="en-US" sz="600">
                          <a:effectLst/>
                          <a:latin typeface="+mn-lt"/>
                          <a:ea typeface="+mn-ea"/>
                          <a:cs typeface="+mn-ea"/>
                          <a:sym typeface="+mn-lt"/>
                        </a:rPr>
                        <a:t> </a:t>
                      </a:r>
                      <a:endParaRPr lang="zh-CN" sz="600">
                        <a:effectLst/>
                        <a:latin typeface="+mn-lt"/>
                        <a:ea typeface="+mn-ea"/>
                        <a:cs typeface="+mn-ea"/>
                        <a:sym typeface="+mn-lt"/>
                      </a:endParaRPr>
                    </a:p>
                  </a:txBody>
                  <a:tcPr marL="35345" marR="35345" marT="0" marB="0">
                    <a:noFill/>
                  </a:tcPr>
                </a:tc>
                <a:tc gridSpan="2">
                  <a:txBody>
                    <a:bodyPr/>
                    <a:lstStyle/>
                    <a:p>
                      <a:pPr algn="ctr"/>
                      <a:r>
                        <a:rPr lang="zh-CN" sz="600">
                          <a:effectLst/>
                          <a:latin typeface="+mn-lt"/>
                          <a:ea typeface="+mn-ea"/>
                          <a:cs typeface="+mn-ea"/>
                          <a:sym typeface="+mn-lt"/>
                        </a:rPr>
                        <a:t>溶液</a:t>
                      </a:r>
                      <a:endParaRPr lang="zh-CN" sz="600">
                        <a:effectLst/>
                        <a:latin typeface="+mn-lt"/>
                        <a:ea typeface="+mn-ea"/>
                        <a:cs typeface="+mn-ea"/>
                        <a:sym typeface="+mn-lt"/>
                      </a:endParaRPr>
                    </a:p>
                  </a:txBody>
                  <a:tcPr marL="35345" marR="35345" marT="0" marB="0">
                    <a:noFill/>
                  </a:tcPr>
                </a:tc>
                <a:tc hMerge="1">
                  <a:tcPr marL="35345" marR="35345" marT="0" marB="0">
                    <a:noFill/>
                  </a:tcPr>
                </a:tc>
                <a:tc>
                  <a:txBody>
                    <a:bodyPr/>
                    <a:lstStyle/>
                    <a:p>
                      <a:pPr algn="ctr"/>
                      <a:r>
                        <a:rPr lang="zh-CN" sz="600" dirty="0">
                          <a:effectLst/>
                          <a:highlight>
                            <a:srgbClr val="000000">
                              <a:alpha val="0"/>
                            </a:srgbClr>
                          </a:highlight>
                          <a:latin typeface="+mn-lt"/>
                          <a:ea typeface="+mn-ea"/>
                          <a:cs typeface="+mn-ea"/>
                          <a:sym typeface="+mn-lt"/>
                        </a:rPr>
                        <a:t>可变</a:t>
                      </a:r>
                      <a:endParaRPr lang="zh-CN" sz="600" dirty="0">
                        <a:effectLst/>
                        <a:highlight>
                          <a:srgbClr val="000000">
                            <a:alpha val="0"/>
                          </a:srgbClr>
                        </a:highlight>
                        <a:latin typeface="+mn-lt"/>
                        <a:ea typeface="+mn-ea"/>
                        <a:cs typeface="+mn-ea"/>
                        <a:sym typeface="+mn-lt"/>
                      </a:endParaRPr>
                    </a:p>
                  </a:txBody>
                  <a:tcPr marL="35345" marR="35345" marT="0" marB="0">
                    <a:noFill/>
                  </a:tcPr>
                </a:tc>
              </a:tr>
              <a:tr h="0">
                <a:tc>
                  <a:txBody>
                    <a:bodyPr/>
                    <a:lstStyle/>
                    <a:p>
                      <a:pPr algn="just"/>
                      <a:r>
                        <a:rPr lang="zh-CN" sz="600">
                          <a:effectLst/>
                          <a:latin typeface="+mn-lt"/>
                          <a:ea typeface="+mn-ea"/>
                          <a:cs typeface="+mn-ea"/>
                          <a:sym typeface="+mn-lt"/>
                        </a:rPr>
                        <a:t>噻托溴铵</a:t>
                      </a:r>
                      <a:endParaRPr lang="zh-CN" sz="600">
                        <a:effectLst/>
                        <a:latin typeface="+mn-lt"/>
                        <a:ea typeface="+mn-ea"/>
                        <a:cs typeface="+mn-ea"/>
                        <a:sym typeface="+mn-lt"/>
                      </a:endParaRPr>
                    </a:p>
                  </a:txBody>
                  <a:tcPr marL="35345" marR="35345" marT="0" marB="0">
                    <a:noFill/>
                  </a:tcPr>
                </a:tc>
                <a:tc>
                  <a:txBody>
                    <a:bodyPr/>
                    <a:lstStyle/>
                    <a:p>
                      <a:pPr algn="ctr"/>
                      <a:r>
                        <a:rPr lang="en-US" sz="600">
                          <a:effectLst/>
                          <a:latin typeface="+mn-lt"/>
                          <a:ea typeface="+mn-ea"/>
                          <a:cs typeface="+mn-ea"/>
                          <a:sym typeface="+mn-lt"/>
                        </a:rPr>
                        <a:t>DPI, SMI, MDI</a:t>
                      </a:r>
                      <a:endParaRPr lang="zh-CN" sz="600">
                        <a:effectLst/>
                        <a:latin typeface="+mn-lt"/>
                        <a:ea typeface="+mn-ea"/>
                        <a:cs typeface="+mn-ea"/>
                        <a:sym typeface="+mn-lt"/>
                      </a:endParaRPr>
                    </a:p>
                  </a:txBody>
                  <a:tcPr marL="35345" marR="35345" marT="0" marB="0">
                    <a:noFill/>
                  </a:tcPr>
                </a:tc>
                <a:tc>
                  <a:txBody>
                    <a:bodyPr/>
                    <a:lstStyle/>
                    <a:p>
                      <a:pPr algn="ctr"/>
                      <a:r>
                        <a:rPr lang="en-US" sz="600">
                          <a:effectLst/>
                          <a:latin typeface="+mn-lt"/>
                          <a:ea typeface="+mn-ea"/>
                          <a:cs typeface="+mn-ea"/>
                          <a:sym typeface="+mn-lt"/>
                        </a:rPr>
                        <a:t> </a:t>
                      </a:r>
                      <a:endParaRPr lang="zh-CN" sz="600">
                        <a:effectLst/>
                        <a:latin typeface="+mn-lt"/>
                        <a:ea typeface="+mn-ea"/>
                        <a:cs typeface="+mn-ea"/>
                        <a:sym typeface="+mn-lt"/>
                      </a:endParaRPr>
                    </a:p>
                  </a:txBody>
                  <a:tcPr marL="35345" marR="35345" marT="0" marB="0">
                    <a:noFill/>
                  </a:tcPr>
                </a:tc>
                <a:tc>
                  <a:txBody>
                    <a:bodyPr/>
                    <a:lstStyle/>
                    <a:p>
                      <a:pPr algn="ctr"/>
                      <a:r>
                        <a:rPr lang="en-US" sz="600">
                          <a:effectLst/>
                          <a:latin typeface="+mn-lt"/>
                          <a:ea typeface="+mn-ea"/>
                          <a:cs typeface="+mn-ea"/>
                          <a:sym typeface="+mn-lt"/>
                        </a:rPr>
                        <a:t> </a:t>
                      </a:r>
                      <a:endParaRPr lang="zh-CN" sz="600">
                        <a:effectLst/>
                        <a:latin typeface="+mn-lt"/>
                        <a:ea typeface="+mn-ea"/>
                        <a:cs typeface="+mn-ea"/>
                        <a:sym typeface="+mn-lt"/>
                      </a:endParaRPr>
                    </a:p>
                  </a:txBody>
                  <a:tcPr marL="35345" marR="35345" marT="0" marB="0">
                    <a:noFill/>
                  </a:tcPr>
                </a:tc>
                <a:tc>
                  <a:txBody>
                    <a:bodyPr/>
                    <a:lstStyle/>
                    <a:p>
                      <a:r>
                        <a:rPr lang="en-US" sz="600">
                          <a:effectLst/>
                          <a:latin typeface="+mn-lt"/>
                          <a:ea typeface="+mn-ea"/>
                          <a:cs typeface="+mn-ea"/>
                          <a:sym typeface="+mn-lt"/>
                        </a:rPr>
                        <a:t> </a:t>
                      </a:r>
                      <a:endParaRPr lang="zh-CN" altLang="en-US" sz="1800">
                        <a:latin typeface="+mn-lt"/>
                        <a:ea typeface="+mn-ea"/>
                        <a:cs typeface="+mn-ea"/>
                        <a:sym typeface="+mn-lt"/>
                      </a:endParaRPr>
                    </a:p>
                  </a:txBody>
                  <a:tcPr marL="35345" marR="35345" marT="0" marB="0">
                    <a:noFill/>
                  </a:tcPr>
                </a:tc>
                <a:tc>
                  <a:txBody>
                    <a:bodyPr/>
                    <a:lstStyle/>
                    <a:p>
                      <a:pPr algn="ctr"/>
                      <a:r>
                        <a:rPr lang="en-US" sz="600" dirty="0">
                          <a:effectLst/>
                          <a:highlight>
                            <a:srgbClr val="000000">
                              <a:alpha val="0"/>
                            </a:srgbClr>
                          </a:highlight>
                          <a:latin typeface="+mn-lt"/>
                          <a:ea typeface="+mn-ea"/>
                          <a:cs typeface="+mn-ea"/>
                          <a:sym typeface="+mn-lt"/>
                        </a:rPr>
                        <a:t>24</a:t>
                      </a:r>
                      <a:r>
                        <a:rPr lang="zh-CN" sz="600" dirty="0">
                          <a:effectLst/>
                          <a:highlight>
                            <a:srgbClr val="000000">
                              <a:alpha val="0"/>
                            </a:srgbClr>
                          </a:highlight>
                          <a:latin typeface="+mn-lt"/>
                          <a:ea typeface="+mn-ea"/>
                          <a:cs typeface="+mn-ea"/>
                          <a:sym typeface="+mn-lt"/>
                        </a:rPr>
                        <a:t>小时</a:t>
                      </a:r>
                      <a:endParaRPr lang="zh-CN" sz="600" dirty="0">
                        <a:effectLst/>
                        <a:highlight>
                          <a:srgbClr val="000000">
                            <a:alpha val="0"/>
                          </a:srgbClr>
                        </a:highlight>
                        <a:latin typeface="+mn-lt"/>
                        <a:ea typeface="+mn-ea"/>
                        <a:cs typeface="+mn-ea"/>
                        <a:sym typeface="+mn-lt"/>
                      </a:endParaRPr>
                    </a:p>
                  </a:txBody>
                  <a:tcPr marL="35345" marR="35345" marT="0" marB="0">
                    <a:noFill/>
                  </a:tcPr>
                </a:tc>
              </a:tr>
              <a:tr h="0">
                <a:tc>
                  <a:txBody>
                    <a:bodyPr/>
                    <a:lstStyle/>
                    <a:p>
                      <a:pPr algn="just"/>
                      <a:r>
                        <a:rPr lang="zh-CN" sz="600">
                          <a:effectLst/>
                          <a:latin typeface="+mn-lt"/>
                          <a:ea typeface="+mn-ea"/>
                          <a:cs typeface="+mn-ea"/>
                          <a:sym typeface="+mn-lt"/>
                        </a:rPr>
                        <a:t>乌美溴铵</a:t>
                      </a:r>
                      <a:endParaRPr lang="zh-CN" sz="600">
                        <a:effectLst/>
                        <a:latin typeface="+mn-lt"/>
                        <a:ea typeface="+mn-ea"/>
                        <a:cs typeface="+mn-ea"/>
                        <a:sym typeface="+mn-lt"/>
                      </a:endParaRPr>
                    </a:p>
                  </a:txBody>
                  <a:tcPr marL="35345" marR="35345" marT="0" marB="0">
                    <a:noFill/>
                  </a:tcPr>
                </a:tc>
                <a:tc>
                  <a:txBody>
                    <a:bodyPr/>
                    <a:lstStyle/>
                    <a:p>
                      <a:pPr algn="ctr"/>
                      <a:r>
                        <a:rPr lang="en-US" sz="600">
                          <a:effectLst/>
                          <a:latin typeface="+mn-lt"/>
                          <a:ea typeface="+mn-ea"/>
                          <a:cs typeface="+mn-ea"/>
                          <a:sym typeface="+mn-lt"/>
                        </a:rPr>
                        <a:t>DPI</a:t>
                      </a:r>
                      <a:endParaRPr lang="zh-CN" sz="600">
                        <a:effectLst/>
                        <a:latin typeface="+mn-lt"/>
                        <a:ea typeface="+mn-ea"/>
                        <a:cs typeface="+mn-ea"/>
                        <a:sym typeface="+mn-lt"/>
                      </a:endParaRPr>
                    </a:p>
                  </a:txBody>
                  <a:tcPr marL="35345" marR="35345" marT="0" marB="0">
                    <a:noFill/>
                  </a:tcPr>
                </a:tc>
                <a:tc>
                  <a:txBody>
                    <a:bodyPr/>
                    <a:lstStyle/>
                    <a:p>
                      <a:pPr algn="ctr"/>
                      <a:r>
                        <a:rPr lang="en-US" sz="600">
                          <a:effectLst/>
                          <a:latin typeface="+mn-lt"/>
                          <a:ea typeface="+mn-ea"/>
                          <a:cs typeface="+mn-ea"/>
                          <a:sym typeface="+mn-lt"/>
                        </a:rPr>
                        <a:t> </a:t>
                      </a:r>
                      <a:endParaRPr lang="zh-CN" sz="600">
                        <a:effectLst/>
                        <a:latin typeface="+mn-lt"/>
                        <a:ea typeface="+mn-ea"/>
                        <a:cs typeface="+mn-ea"/>
                        <a:sym typeface="+mn-lt"/>
                      </a:endParaRPr>
                    </a:p>
                  </a:txBody>
                  <a:tcPr marL="35345" marR="35345" marT="0" marB="0">
                    <a:noFill/>
                  </a:tcPr>
                </a:tc>
                <a:tc>
                  <a:txBody>
                    <a:bodyPr/>
                    <a:lstStyle/>
                    <a:p>
                      <a:pPr algn="ctr"/>
                      <a:r>
                        <a:rPr lang="en-US" sz="600">
                          <a:effectLst/>
                          <a:latin typeface="+mn-lt"/>
                          <a:ea typeface="+mn-ea"/>
                          <a:cs typeface="+mn-ea"/>
                          <a:sym typeface="+mn-lt"/>
                        </a:rPr>
                        <a:t> </a:t>
                      </a:r>
                      <a:endParaRPr lang="zh-CN" sz="600">
                        <a:effectLst/>
                        <a:latin typeface="+mn-lt"/>
                        <a:ea typeface="+mn-ea"/>
                        <a:cs typeface="+mn-ea"/>
                        <a:sym typeface="+mn-lt"/>
                      </a:endParaRPr>
                    </a:p>
                  </a:txBody>
                  <a:tcPr marL="35345" marR="35345" marT="0" marB="0">
                    <a:noFill/>
                  </a:tcPr>
                </a:tc>
                <a:tc>
                  <a:txBody>
                    <a:bodyPr/>
                    <a:lstStyle/>
                    <a:p>
                      <a:r>
                        <a:rPr lang="en-US" sz="600">
                          <a:effectLst/>
                          <a:latin typeface="+mn-lt"/>
                          <a:ea typeface="+mn-ea"/>
                          <a:cs typeface="+mn-ea"/>
                          <a:sym typeface="+mn-lt"/>
                        </a:rPr>
                        <a:t> </a:t>
                      </a:r>
                      <a:endParaRPr lang="zh-CN" altLang="en-US" sz="1800">
                        <a:latin typeface="+mn-lt"/>
                        <a:ea typeface="+mn-ea"/>
                        <a:cs typeface="+mn-ea"/>
                        <a:sym typeface="+mn-lt"/>
                      </a:endParaRPr>
                    </a:p>
                  </a:txBody>
                  <a:tcPr marL="35345" marR="35345" marT="0" marB="0">
                    <a:noFill/>
                  </a:tcPr>
                </a:tc>
                <a:tc>
                  <a:txBody>
                    <a:bodyPr/>
                    <a:lstStyle/>
                    <a:p>
                      <a:pPr algn="ctr"/>
                      <a:r>
                        <a:rPr lang="en-US" sz="600" dirty="0">
                          <a:effectLst/>
                          <a:latin typeface="+mn-lt"/>
                          <a:ea typeface="+mn-ea"/>
                          <a:cs typeface="+mn-ea"/>
                          <a:sym typeface="+mn-lt"/>
                        </a:rPr>
                        <a:t>24</a:t>
                      </a:r>
                      <a:r>
                        <a:rPr lang="zh-CN" sz="600" dirty="0">
                          <a:effectLst/>
                          <a:latin typeface="+mn-lt"/>
                          <a:ea typeface="+mn-ea"/>
                          <a:cs typeface="+mn-ea"/>
                          <a:sym typeface="+mn-lt"/>
                        </a:rPr>
                        <a:t>小时</a:t>
                      </a:r>
                      <a:endParaRPr lang="zh-CN" sz="600" dirty="0">
                        <a:effectLst/>
                        <a:latin typeface="+mn-lt"/>
                        <a:ea typeface="+mn-ea"/>
                        <a:cs typeface="+mn-ea"/>
                        <a:sym typeface="+mn-lt"/>
                      </a:endParaRPr>
                    </a:p>
                  </a:txBody>
                  <a:tcPr marL="35345" marR="35345" marT="0" marB="0">
                    <a:noFill/>
                  </a:tcPr>
                </a:tc>
              </a:tr>
              <a:tr h="0">
                <a:tc>
                  <a:txBody>
                    <a:bodyPr/>
                    <a:lstStyle/>
                    <a:p>
                      <a:pPr algn="just"/>
                      <a:r>
                        <a:rPr lang="zh-CN" altLang="en-US" sz="600" dirty="0">
                          <a:effectLst/>
                          <a:latin typeface="+mn-lt"/>
                          <a:ea typeface="+mn-ea"/>
                          <a:cs typeface="+mn-ea"/>
                          <a:sym typeface="+mn-lt"/>
                        </a:rPr>
                        <a:t>格隆溴铵</a:t>
                      </a:r>
                      <a:endParaRPr lang="zh-CN" sz="600" dirty="0">
                        <a:effectLst/>
                        <a:latin typeface="+mn-lt"/>
                        <a:ea typeface="+mn-ea"/>
                        <a:cs typeface="+mn-ea"/>
                        <a:sym typeface="+mn-lt"/>
                      </a:endParaRPr>
                    </a:p>
                  </a:txBody>
                  <a:tcPr marL="35345" marR="35345" marT="0" marB="0">
                    <a:noFill/>
                  </a:tcPr>
                </a:tc>
                <a:tc>
                  <a:txBody>
                    <a:bodyPr/>
                    <a:lstStyle/>
                    <a:p>
                      <a:pPr algn="ctr"/>
                      <a:r>
                        <a:rPr lang="en-US" sz="600">
                          <a:effectLst/>
                          <a:latin typeface="+mn-lt"/>
                          <a:ea typeface="+mn-ea"/>
                          <a:cs typeface="+mn-ea"/>
                          <a:sym typeface="+mn-lt"/>
                        </a:rPr>
                        <a:t> </a:t>
                      </a:r>
                      <a:endParaRPr lang="zh-CN" sz="600">
                        <a:effectLst/>
                        <a:latin typeface="+mn-lt"/>
                        <a:ea typeface="+mn-ea"/>
                        <a:cs typeface="+mn-ea"/>
                        <a:sym typeface="+mn-lt"/>
                      </a:endParaRPr>
                    </a:p>
                  </a:txBody>
                  <a:tcPr marL="35345" marR="35345" marT="0" marB="0">
                    <a:noFill/>
                  </a:tcPr>
                </a:tc>
                <a:tc>
                  <a:txBody>
                    <a:bodyPr/>
                    <a:lstStyle/>
                    <a:p>
                      <a:pPr algn="ctr"/>
                      <a:r>
                        <a:rPr lang="en-US" sz="600">
                          <a:effectLst/>
                          <a:latin typeface="+mn-lt"/>
                          <a:ea typeface="+mn-ea"/>
                          <a:cs typeface="+mn-ea"/>
                          <a:sym typeface="+mn-lt"/>
                        </a:rPr>
                        <a:t>√</a:t>
                      </a:r>
                      <a:endParaRPr lang="zh-CN" sz="600">
                        <a:effectLst/>
                        <a:latin typeface="+mn-lt"/>
                        <a:ea typeface="+mn-ea"/>
                        <a:cs typeface="+mn-ea"/>
                        <a:sym typeface="+mn-lt"/>
                      </a:endParaRPr>
                    </a:p>
                  </a:txBody>
                  <a:tcPr marL="35345" marR="35345" marT="0" marB="0">
                    <a:noFill/>
                  </a:tcPr>
                </a:tc>
                <a:tc>
                  <a:txBody>
                    <a:bodyPr/>
                    <a:lstStyle/>
                    <a:p>
                      <a:pPr algn="ctr"/>
                      <a:r>
                        <a:rPr lang="en-US" sz="600">
                          <a:effectLst/>
                          <a:latin typeface="+mn-lt"/>
                          <a:ea typeface="+mn-ea"/>
                          <a:cs typeface="+mn-ea"/>
                          <a:sym typeface="+mn-lt"/>
                        </a:rPr>
                        <a:t> </a:t>
                      </a:r>
                      <a:endParaRPr lang="zh-CN" sz="600">
                        <a:effectLst/>
                        <a:latin typeface="+mn-lt"/>
                        <a:ea typeface="+mn-ea"/>
                        <a:cs typeface="+mn-ea"/>
                        <a:sym typeface="+mn-lt"/>
                      </a:endParaRPr>
                    </a:p>
                  </a:txBody>
                  <a:tcPr marL="35345" marR="35345" marT="0" marB="0">
                    <a:noFill/>
                  </a:tcPr>
                </a:tc>
                <a:tc>
                  <a:txBody>
                    <a:bodyPr/>
                    <a:lstStyle/>
                    <a:p>
                      <a:r>
                        <a:rPr lang="en-US" sz="600">
                          <a:effectLst/>
                          <a:latin typeface="+mn-lt"/>
                          <a:ea typeface="+mn-ea"/>
                          <a:cs typeface="+mn-ea"/>
                          <a:sym typeface="+mn-lt"/>
                        </a:rPr>
                        <a:t> </a:t>
                      </a:r>
                      <a:endParaRPr lang="zh-CN" altLang="en-US" sz="1800">
                        <a:latin typeface="+mn-lt"/>
                        <a:ea typeface="+mn-ea"/>
                        <a:cs typeface="+mn-ea"/>
                        <a:sym typeface="+mn-lt"/>
                      </a:endParaRPr>
                    </a:p>
                  </a:txBody>
                  <a:tcPr marL="35345" marR="35345" marT="0" marB="0">
                    <a:noFill/>
                  </a:tcPr>
                </a:tc>
                <a:tc>
                  <a:txBody>
                    <a:bodyPr/>
                    <a:lstStyle/>
                    <a:p>
                      <a:pPr algn="ctr"/>
                      <a:r>
                        <a:rPr lang="en-US" sz="600" dirty="0">
                          <a:effectLst/>
                          <a:latin typeface="+mn-lt"/>
                          <a:ea typeface="+mn-ea"/>
                          <a:cs typeface="+mn-ea"/>
                          <a:sym typeface="+mn-lt"/>
                        </a:rPr>
                        <a:t>12</a:t>
                      </a:r>
                      <a:r>
                        <a:rPr lang="zh-CN" sz="600" dirty="0">
                          <a:effectLst/>
                          <a:latin typeface="+mn-lt"/>
                          <a:ea typeface="+mn-ea"/>
                          <a:cs typeface="+mn-ea"/>
                          <a:sym typeface="+mn-lt"/>
                        </a:rPr>
                        <a:t>小时</a:t>
                      </a:r>
                      <a:endParaRPr lang="zh-CN" sz="600" dirty="0">
                        <a:effectLst/>
                        <a:latin typeface="+mn-lt"/>
                        <a:ea typeface="+mn-ea"/>
                        <a:cs typeface="+mn-ea"/>
                        <a:sym typeface="+mn-lt"/>
                      </a:endParaRPr>
                    </a:p>
                  </a:txBody>
                  <a:tcPr marL="35345" marR="35345" marT="0" marB="0">
                    <a:noFill/>
                  </a:tcPr>
                </a:tc>
              </a:tr>
              <a:tr h="0">
                <a:tc>
                  <a:txBody>
                    <a:bodyPr/>
                    <a:lstStyle/>
                    <a:p>
                      <a:pPr algn="just"/>
                      <a:r>
                        <a:rPr lang="zh-CN" sz="600">
                          <a:effectLst/>
                          <a:latin typeface="+mn-lt"/>
                          <a:ea typeface="+mn-ea"/>
                          <a:cs typeface="+mn-ea"/>
                          <a:sym typeface="+mn-lt"/>
                        </a:rPr>
                        <a:t>雷芬那辛</a:t>
                      </a:r>
                      <a:endParaRPr lang="zh-CN" sz="600">
                        <a:effectLst/>
                        <a:latin typeface="+mn-lt"/>
                        <a:ea typeface="+mn-ea"/>
                        <a:cs typeface="+mn-ea"/>
                        <a:sym typeface="+mn-lt"/>
                      </a:endParaRPr>
                    </a:p>
                  </a:txBody>
                  <a:tcPr marL="35345" marR="35345" marT="0" marB="0">
                    <a:noFill/>
                  </a:tcPr>
                </a:tc>
                <a:tc>
                  <a:txBody>
                    <a:bodyPr/>
                    <a:lstStyle/>
                    <a:p>
                      <a:pPr algn="ctr"/>
                      <a:r>
                        <a:rPr lang="en-US" sz="600">
                          <a:effectLst/>
                          <a:latin typeface="+mn-lt"/>
                          <a:ea typeface="+mn-ea"/>
                          <a:cs typeface="+mn-ea"/>
                          <a:sym typeface="+mn-lt"/>
                        </a:rPr>
                        <a:t> </a:t>
                      </a:r>
                      <a:endParaRPr lang="zh-CN" sz="600">
                        <a:effectLst/>
                        <a:latin typeface="+mn-lt"/>
                        <a:ea typeface="+mn-ea"/>
                        <a:cs typeface="+mn-ea"/>
                        <a:sym typeface="+mn-lt"/>
                      </a:endParaRPr>
                    </a:p>
                  </a:txBody>
                  <a:tcPr marL="35345" marR="35345" marT="0" marB="0">
                    <a:noFill/>
                  </a:tcPr>
                </a:tc>
                <a:tc>
                  <a:txBody>
                    <a:bodyPr/>
                    <a:lstStyle/>
                    <a:p>
                      <a:pPr algn="ctr"/>
                      <a:r>
                        <a:rPr lang="en-US" sz="600">
                          <a:effectLst/>
                          <a:latin typeface="+mn-lt"/>
                          <a:ea typeface="+mn-ea"/>
                          <a:cs typeface="+mn-ea"/>
                          <a:sym typeface="+mn-lt"/>
                        </a:rPr>
                        <a:t>√</a:t>
                      </a:r>
                      <a:endParaRPr lang="zh-CN" sz="600">
                        <a:effectLst/>
                        <a:latin typeface="+mn-lt"/>
                        <a:ea typeface="+mn-ea"/>
                        <a:cs typeface="+mn-ea"/>
                        <a:sym typeface="+mn-lt"/>
                      </a:endParaRPr>
                    </a:p>
                  </a:txBody>
                  <a:tcPr marL="35345" marR="35345" marT="0" marB="0">
                    <a:noFill/>
                  </a:tcPr>
                </a:tc>
                <a:tc>
                  <a:txBody>
                    <a:bodyPr/>
                    <a:lstStyle/>
                    <a:p>
                      <a:pPr algn="ctr"/>
                      <a:r>
                        <a:rPr lang="en-US" sz="600">
                          <a:effectLst/>
                          <a:latin typeface="+mn-lt"/>
                          <a:ea typeface="+mn-ea"/>
                          <a:cs typeface="+mn-ea"/>
                          <a:sym typeface="+mn-lt"/>
                        </a:rPr>
                        <a:t> </a:t>
                      </a:r>
                      <a:endParaRPr lang="zh-CN" sz="600">
                        <a:effectLst/>
                        <a:latin typeface="+mn-lt"/>
                        <a:ea typeface="+mn-ea"/>
                        <a:cs typeface="+mn-ea"/>
                        <a:sym typeface="+mn-lt"/>
                      </a:endParaRPr>
                    </a:p>
                  </a:txBody>
                  <a:tcPr marL="35345" marR="35345" marT="0" marB="0">
                    <a:noFill/>
                  </a:tcPr>
                </a:tc>
                <a:tc>
                  <a:txBody>
                    <a:bodyPr/>
                    <a:lstStyle/>
                    <a:p>
                      <a:r>
                        <a:rPr lang="en-US" sz="600" dirty="0">
                          <a:effectLst/>
                          <a:latin typeface="+mn-lt"/>
                          <a:ea typeface="+mn-ea"/>
                          <a:cs typeface="+mn-ea"/>
                          <a:sym typeface="+mn-lt"/>
                        </a:rPr>
                        <a:t> </a:t>
                      </a:r>
                      <a:endParaRPr lang="zh-CN" altLang="en-US" sz="1800" dirty="0">
                        <a:latin typeface="+mn-lt"/>
                        <a:ea typeface="+mn-ea"/>
                        <a:cs typeface="+mn-ea"/>
                        <a:sym typeface="+mn-lt"/>
                      </a:endParaRPr>
                    </a:p>
                  </a:txBody>
                  <a:tcPr marL="35345" marR="35345" marT="0" marB="0">
                    <a:noFill/>
                  </a:tcPr>
                </a:tc>
                <a:tc>
                  <a:txBody>
                    <a:bodyPr/>
                    <a:lstStyle/>
                    <a:p>
                      <a:pPr algn="ctr"/>
                      <a:r>
                        <a:rPr lang="en-US" sz="600" dirty="0">
                          <a:effectLst/>
                          <a:latin typeface="+mn-lt"/>
                          <a:ea typeface="+mn-ea"/>
                          <a:cs typeface="+mn-ea"/>
                          <a:sym typeface="+mn-lt"/>
                        </a:rPr>
                        <a:t>24</a:t>
                      </a:r>
                      <a:r>
                        <a:rPr lang="zh-CN" sz="600" dirty="0">
                          <a:effectLst/>
                          <a:latin typeface="+mn-lt"/>
                          <a:ea typeface="+mn-ea"/>
                          <a:cs typeface="+mn-ea"/>
                          <a:sym typeface="+mn-lt"/>
                        </a:rPr>
                        <a:t>小时</a:t>
                      </a:r>
                      <a:endParaRPr lang="zh-CN" sz="600" dirty="0">
                        <a:effectLst/>
                        <a:latin typeface="+mn-lt"/>
                        <a:ea typeface="+mn-ea"/>
                        <a:cs typeface="+mn-ea"/>
                        <a:sym typeface="+mn-lt"/>
                      </a:endParaRPr>
                    </a:p>
                  </a:txBody>
                  <a:tcPr marL="35345" marR="35345" marT="0" marB="0">
                    <a:noFill/>
                  </a:tcPr>
                </a:tc>
              </a:tr>
              <a:tr h="0">
                <a:tc gridSpan="6">
                  <a:txBody>
                    <a:bodyPr/>
                    <a:lstStyle/>
                    <a:p>
                      <a:pPr marL="0" algn="just" defTabSz="914400" rtl="0" eaLnBrk="1" latinLnBrk="0" hangingPunct="1"/>
                      <a:r>
                        <a:rPr lang="zh-CN" altLang="en-US" sz="600" b="1" kern="1200" dirty="0">
                          <a:solidFill>
                            <a:schemeClr val="bg1"/>
                          </a:solidFill>
                          <a:effectLst/>
                          <a:latin typeface="+mn-lt"/>
                          <a:ea typeface="+mn-ea"/>
                          <a:cs typeface="+mn-ea"/>
                          <a:sym typeface="+mn-lt"/>
                        </a:rPr>
                        <a:t>单一装置短效</a:t>
                      </a:r>
                      <a:r>
                        <a:rPr lang="en-US" sz="600" b="1" kern="1200" dirty="0">
                          <a:solidFill>
                            <a:schemeClr val="bg1"/>
                          </a:solidFill>
                          <a:effectLst/>
                          <a:latin typeface="+mn-lt"/>
                          <a:ea typeface="+mn-ea"/>
                          <a:cs typeface="+mn-ea"/>
                          <a:sym typeface="+mn-lt"/>
                        </a:rPr>
                        <a:t>β2</a:t>
                      </a:r>
                      <a:r>
                        <a:rPr lang="zh-CN" altLang="en-US" sz="600" b="1" kern="1200" dirty="0">
                          <a:solidFill>
                            <a:schemeClr val="bg1"/>
                          </a:solidFill>
                          <a:effectLst/>
                          <a:latin typeface="+mn-lt"/>
                          <a:ea typeface="+mn-ea"/>
                          <a:cs typeface="+mn-ea"/>
                          <a:sym typeface="+mn-lt"/>
                        </a:rPr>
                        <a:t>受体激动剂</a:t>
                      </a:r>
                      <a:r>
                        <a:rPr lang="en-US" sz="600" b="1" kern="1200" dirty="0">
                          <a:solidFill>
                            <a:schemeClr val="bg1"/>
                          </a:solidFill>
                          <a:effectLst/>
                          <a:latin typeface="+mn-lt"/>
                          <a:ea typeface="+mn-ea"/>
                          <a:cs typeface="+mn-ea"/>
                          <a:sym typeface="+mn-lt"/>
                        </a:rPr>
                        <a:t> + </a:t>
                      </a:r>
                      <a:r>
                        <a:rPr lang="zh-CN" altLang="en-US" sz="600" b="1" kern="1200" dirty="0">
                          <a:solidFill>
                            <a:schemeClr val="bg1"/>
                          </a:solidFill>
                          <a:effectLst/>
                          <a:latin typeface="+mn-lt"/>
                          <a:ea typeface="+mn-ea"/>
                          <a:cs typeface="+mn-ea"/>
                          <a:sym typeface="+mn-lt"/>
                        </a:rPr>
                        <a:t>抗胆碱能药物复方制剂（</a:t>
                      </a:r>
                      <a:r>
                        <a:rPr lang="en-US" sz="600" b="1" kern="1200" dirty="0">
                          <a:solidFill>
                            <a:schemeClr val="bg1"/>
                          </a:solidFill>
                          <a:effectLst/>
                          <a:latin typeface="+mn-lt"/>
                          <a:ea typeface="+mn-ea"/>
                          <a:cs typeface="+mn-ea"/>
                          <a:sym typeface="+mn-lt"/>
                        </a:rPr>
                        <a:t>SABA+ SAMA</a:t>
                      </a:r>
                      <a:r>
                        <a:rPr lang="zh-CN" altLang="en-US" sz="600" b="1" kern="1200" dirty="0">
                          <a:solidFill>
                            <a:schemeClr val="bg1"/>
                          </a:solidFill>
                          <a:effectLst/>
                          <a:latin typeface="+mn-lt"/>
                          <a:ea typeface="+mn-ea"/>
                          <a:cs typeface="+mn-ea"/>
                          <a:sym typeface="+mn-lt"/>
                        </a:rPr>
                        <a:t>）</a:t>
                      </a:r>
                      <a:endParaRPr lang="zh-CN" altLang="en-US" sz="600" b="1" kern="1200" dirty="0">
                        <a:solidFill>
                          <a:schemeClr val="bg1"/>
                        </a:solidFill>
                        <a:effectLst/>
                        <a:latin typeface="+mn-lt"/>
                        <a:ea typeface="+mn-ea"/>
                        <a:cs typeface="+mn-ea"/>
                        <a:sym typeface="+mn-lt"/>
                      </a:endParaRPr>
                    </a:p>
                  </a:txBody>
                  <a:tcPr marL="35345" marR="35345" marT="0" marB="0">
                    <a:solidFill>
                      <a:srgbClr val="374459"/>
                    </a:solidFill>
                  </a:tcPr>
                </a:tc>
                <a:tc hMerge="1">
                  <a:tcPr/>
                </a:tc>
                <a:tc hMerge="1">
                  <a:tcPr/>
                </a:tc>
                <a:tc hMerge="1">
                  <a:tcPr/>
                </a:tc>
                <a:tc hMerge="1">
                  <a:tcPr/>
                </a:tc>
                <a:tc hMerge="1">
                  <a:tcPr/>
                </a:tc>
              </a:tr>
              <a:tr h="0">
                <a:tc>
                  <a:txBody>
                    <a:bodyPr/>
                    <a:lstStyle/>
                    <a:p>
                      <a:pPr algn="just"/>
                      <a:r>
                        <a:rPr lang="zh-CN" sz="600">
                          <a:effectLst/>
                          <a:latin typeface="+mn-lt"/>
                          <a:ea typeface="+mn-ea"/>
                          <a:cs typeface="+mn-ea"/>
                          <a:sym typeface="+mn-lt"/>
                        </a:rPr>
                        <a:t>非诺特罗</a:t>
                      </a:r>
                      <a:r>
                        <a:rPr lang="en-US" sz="600">
                          <a:effectLst/>
                          <a:latin typeface="+mn-lt"/>
                          <a:ea typeface="+mn-ea"/>
                          <a:cs typeface="+mn-ea"/>
                          <a:sym typeface="+mn-lt"/>
                        </a:rPr>
                        <a:t>/ </a:t>
                      </a:r>
                      <a:r>
                        <a:rPr lang="zh-CN" sz="600">
                          <a:effectLst/>
                          <a:latin typeface="+mn-lt"/>
                          <a:ea typeface="+mn-ea"/>
                          <a:cs typeface="+mn-ea"/>
                          <a:sym typeface="+mn-lt"/>
                        </a:rPr>
                        <a:t>异丙托溴铵</a:t>
                      </a:r>
                      <a:endParaRPr lang="zh-CN" sz="600">
                        <a:effectLst/>
                        <a:latin typeface="+mn-lt"/>
                        <a:ea typeface="+mn-ea"/>
                        <a:cs typeface="+mn-ea"/>
                        <a:sym typeface="+mn-lt"/>
                      </a:endParaRPr>
                    </a:p>
                  </a:txBody>
                  <a:tcPr marL="35345" marR="35345" marT="0" marB="0">
                    <a:noFill/>
                  </a:tcPr>
                </a:tc>
                <a:tc>
                  <a:txBody>
                    <a:bodyPr/>
                    <a:lstStyle/>
                    <a:p>
                      <a:pPr algn="ctr"/>
                      <a:r>
                        <a:rPr lang="en-US" sz="600">
                          <a:effectLst/>
                          <a:latin typeface="+mn-lt"/>
                          <a:ea typeface="+mn-ea"/>
                          <a:cs typeface="+mn-ea"/>
                          <a:sym typeface="+mn-lt"/>
                        </a:rPr>
                        <a:t>SMI</a:t>
                      </a:r>
                      <a:endParaRPr lang="zh-CN" sz="600">
                        <a:effectLst/>
                        <a:latin typeface="+mn-lt"/>
                        <a:ea typeface="+mn-ea"/>
                        <a:cs typeface="+mn-ea"/>
                        <a:sym typeface="+mn-lt"/>
                      </a:endParaRPr>
                    </a:p>
                  </a:txBody>
                  <a:tcPr marL="35345" marR="35345" marT="0" marB="0">
                    <a:noFill/>
                  </a:tcPr>
                </a:tc>
                <a:tc>
                  <a:txBody>
                    <a:bodyPr/>
                    <a:lstStyle/>
                    <a:p>
                      <a:pPr algn="ctr"/>
                      <a:r>
                        <a:rPr lang="en-US" sz="600">
                          <a:effectLst/>
                          <a:latin typeface="+mn-lt"/>
                          <a:ea typeface="+mn-ea"/>
                          <a:cs typeface="+mn-ea"/>
                          <a:sym typeface="+mn-lt"/>
                        </a:rPr>
                        <a:t>√</a:t>
                      </a:r>
                      <a:endParaRPr lang="zh-CN" sz="600">
                        <a:effectLst/>
                        <a:latin typeface="+mn-lt"/>
                        <a:ea typeface="+mn-ea"/>
                        <a:cs typeface="+mn-ea"/>
                        <a:sym typeface="+mn-lt"/>
                      </a:endParaRPr>
                    </a:p>
                  </a:txBody>
                  <a:tcPr marL="35345" marR="35345" marT="0" marB="0">
                    <a:noFill/>
                  </a:tcPr>
                </a:tc>
                <a:tc>
                  <a:txBody>
                    <a:bodyPr/>
                    <a:lstStyle/>
                    <a:p>
                      <a:pPr algn="ctr"/>
                      <a:r>
                        <a:rPr lang="en-US" sz="600">
                          <a:effectLst/>
                          <a:latin typeface="+mn-lt"/>
                          <a:ea typeface="+mn-ea"/>
                          <a:cs typeface="+mn-ea"/>
                          <a:sym typeface="+mn-lt"/>
                        </a:rPr>
                        <a:t> </a:t>
                      </a:r>
                      <a:endParaRPr lang="zh-CN" sz="600">
                        <a:effectLst/>
                        <a:latin typeface="+mn-lt"/>
                        <a:ea typeface="+mn-ea"/>
                        <a:cs typeface="+mn-ea"/>
                        <a:sym typeface="+mn-lt"/>
                      </a:endParaRPr>
                    </a:p>
                  </a:txBody>
                  <a:tcPr marL="35345" marR="35345" marT="0" marB="0">
                    <a:noFill/>
                  </a:tcPr>
                </a:tc>
                <a:tc>
                  <a:txBody>
                    <a:bodyPr/>
                    <a:lstStyle/>
                    <a:p>
                      <a:r>
                        <a:rPr lang="en-US" sz="600">
                          <a:effectLst/>
                          <a:latin typeface="+mn-lt"/>
                          <a:ea typeface="+mn-ea"/>
                          <a:cs typeface="+mn-ea"/>
                          <a:sym typeface="+mn-lt"/>
                        </a:rPr>
                        <a:t> </a:t>
                      </a:r>
                      <a:endParaRPr lang="zh-CN" altLang="en-US" sz="1800">
                        <a:latin typeface="+mn-lt"/>
                        <a:ea typeface="+mn-ea"/>
                        <a:cs typeface="+mn-ea"/>
                        <a:sym typeface="+mn-lt"/>
                      </a:endParaRPr>
                    </a:p>
                  </a:txBody>
                  <a:tcPr marL="35345" marR="35345" marT="0" marB="0">
                    <a:noFill/>
                  </a:tcPr>
                </a:tc>
                <a:tc>
                  <a:txBody>
                    <a:bodyPr/>
                    <a:lstStyle/>
                    <a:p>
                      <a:pPr algn="ctr"/>
                      <a:r>
                        <a:rPr lang="en-US" sz="600" dirty="0">
                          <a:effectLst/>
                          <a:latin typeface="+mn-lt"/>
                          <a:ea typeface="+mn-ea"/>
                          <a:cs typeface="+mn-ea"/>
                          <a:sym typeface="+mn-lt"/>
                        </a:rPr>
                        <a:t>6-8</a:t>
                      </a:r>
                      <a:r>
                        <a:rPr lang="zh-CN" sz="600" dirty="0">
                          <a:effectLst/>
                          <a:latin typeface="+mn-lt"/>
                          <a:ea typeface="+mn-ea"/>
                          <a:cs typeface="+mn-ea"/>
                          <a:sym typeface="+mn-lt"/>
                        </a:rPr>
                        <a:t>小时</a:t>
                      </a:r>
                      <a:endParaRPr lang="zh-CN" sz="600" dirty="0">
                        <a:effectLst/>
                        <a:latin typeface="+mn-lt"/>
                        <a:ea typeface="+mn-ea"/>
                        <a:cs typeface="+mn-ea"/>
                        <a:sym typeface="+mn-lt"/>
                      </a:endParaRPr>
                    </a:p>
                  </a:txBody>
                  <a:tcPr marL="35345" marR="35345" marT="0" marB="0">
                    <a:noFill/>
                  </a:tcPr>
                </a:tc>
              </a:tr>
              <a:tr h="0">
                <a:tc>
                  <a:txBody>
                    <a:bodyPr/>
                    <a:lstStyle/>
                    <a:p>
                      <a:pPr algn="just"/>
                      <a:r>
                        <a:rPr lang="zh-CN" sz="600">
                          <a:effectLst/>
                          <a:latin typeface="+mn-lt"/>
                          <a:ea typeface="+mn-ea"/>
                          <a:cs typeface="+mn-ea"/>
                          <a:sym typeface="+mn-lt"/>
                        </a:rPr>
                        <a:t>沙丁胺醇</a:t>
                      </a:r>
                      <a:r>
                        <a:rPr lang="en-US" sz="600">
                          <a:effectLst/>
                          <a:latin typeface="+mn-lt"/>
                          <a:ea typeface="+mn-ea"/>
                          <a:cs typeface="+mn-ea"/>
                          <a:sym typeface="+mn-lt"/>
                        </a:rPr>
                        <a:t>/ </a:t>
                      </a:r>
                      <a:r>
                        <a:rPr lang="zh-CN" sz="600">
                          <a:effectLst/>
                          <a:latin typeface="+mn-lt"/>
                          <a:ea typeface="+mn-ea"/>
                          <a:cs typeface="+mn-ea"/>
                          <a:sym typeface="+mn-lt"/>
                        </a:rPr>
                        <a:t>异丙托溴铵</a:t>
                      </a:r>
                      <a:endParaRPr lang="zh-CN" sz="600">
                        <a:effectLst/>
                        <a:latin typeface="+mn-lt"/>
                        <a:ea typeface="+mn-ea"/>
                        <a:cs typeface="+mn-ea"/>
                        <a:sym typeface="+mn-lt"/>
                      </a:endParaRPr>
                    </a:p>
                  </a:txBody>
                  <a:tcPr marL="35345" marR="35345" marT="0" marB="0">
                    <a:noFill/>
                  </a:tcPr>
                </a:tc>
                <a:tc>
                  <a:txBody>
                    <a:bodyPr/>
                    <a:lstStyle/>
                    <a:p>
                      <a:pPr algn="ctr"/>
                      <a:r>
                        <a:rPr lang="en-US" sz="600">
                          <a:effectLst/>
                          <a:latin typeface="+mn-lt"/>
                          <a:ea typeface="+mn-ea"/>
                          <a:cs typeface="+mn-ea"/>
                          <a:sym typeface="+mn-lt"/>
                        </a:rPr>
                        <a:t>SMI, MDI</a:t>
                      </a:r>
                      <a:endParaRPr lang="zh-CN" sz="600">
                        <a:effectLst/>
                        <a:latin typeface="+mn-lt"/>
                        <a:ea typeface="+mn-ea"/>
                        <a:cs typeface="+mn-ea"/>
                        <a:sym typeface="+mn-lt"/>
                      </a:endParaRPr>
                    </a:p>
                  </a:txBody>
                  <a:tcPr marL="35345" marR="35345" marT="0" marB="0">
                    <a:noFill/>
                  </a:tcPr>
                </a:tc>
                <a:tc>
                  <a:txBody>
                    <a:bodyPr/>
                    <a:lstStyle/>
                    <a:p>
                      <a:pPr algn="ctr"/>
                      <a:r>
                        <a:rPr lang="en-US" sz="600">
                          <a:effectLst/>
                          <a:latin typeface="+mn-lt"/>
                          <a:ea typeface="+mn-ea"/>
                          <a:cs typeface="+mn-ea"/>
                          <a:sym typeface="+mn-lt"/>
                        </a:rPr>
                        <a:t>√</a:t>
                      </a:r>
                      <a:endParaRPr lang="zh-CN" sz="600">
                        <a:effectLst/>
                        <a:latin typeface="+mn-lt"/>
                        <a:ea typeface="+mn-ea"/>
                        <a:cs typeface="+mn-ea"/>
                        <a:sym typeface="+mn-lt"/>
                      </a:endParaRPr>
                    </a:p>
                  </a:txBody>
                  <a:tcPr marL="35345" marR="35345" marT="0" marB="0">
                    <a:noFill/>
                  </a:tcPr>
                </a:tc>
                <a:tc>
                  <a:txBody>
                    <a:bodyPr/>
                    <a:lstStyle/>
                    <a:p>
                      <a:pPr algn="ctr"/>
                      <a:r>
                        <a:rPr lang="en-US" sz="600">
                          <a:effectLst/>
                          <a:latin typeface="+mn-lt"/>
                          <a:ea typeface="+mn-ea"/>
                          <a:cs typeface="+mn-ea"/>
                          <a:sym typeface="+mn-lt"/>
                        </a:rPr>
                        <a:t> </a:t>
                      </a:r>
                      <a:endParaRPr lang="zh-CN" sz="600">
                        <a:effectLst/>
                        <a:latin typeface="+mn-lt"/>
                        <a:ea typeface="+mn-ea"/>
                        <a:cs typeface="+mn-ea"/>
                        <a:sym typeface="+mn-lt"/>
                      </a:endParaRPr>
                    </a:p>
                  </a:txBody>
                  <a:tcPr marL="35345" marR="35345" marT="0" marB="0">
                    <a:noFill/>
                  </a:tcPr>
                </a:tc>
                <a:tc>
                  <a:txBody>
                    <a:bodyPr/>
                    <a:lstStyle/>
                    <a:p>
                      <a:r>
                        <a:rPr lang="en-US" sz="600" dirty="0">
                          <a:effectLst/>
                          <a:latin typeface="+mn-lt"/>
                          <a:ea typeface="+mn-ea"/>
                          <a:cs typeface="+mn-ea"/>
                          <a:sym typeface="+mn-lt"/>
                        </a:rPr>
                        <a:t> </a:t>
                      </a:r>
                      <a:endParaRPr lang="zh-CN" altLang="en-US" sz="1800" dirty="0">
                        <a:latin typeface="+mn-lt"/>
                        <a:ea typeface="+mn-ea"/>
                        <a:cs typeface="+mn-ea"/>
                        <a:sym typeface="+mn-lt"/>
                      </a:endParaRPr>
                    </a:p>
                  </a:txBody>
                  <a:tcPr marL="35345" marR="35345" marT="0" marB="0">
                    <a:noFill/>
                  </a:tcPr>
                </a:tc>
                <a:tc>
                  <a:txBody>
                    <a:bodyPr/>
                    <a:lstStyle/>
                    <a:p>
                      <a:pPr algn="ctr"/>
                      <a:r>
                        <a:rPr lang="zh-CN" sz="600" dirty="0">
                          <a:effectLst/>
                          <a:highlight>
                            <a:srgbClr val="000000">
                              <a:alpha val="0"/>
                            </a:srgbClr>
                          </a:highlight>
                          <a:latin typeface="+mn-lt"/>
                          <a:ea typeface="+mn-ea"/>
                          <a:cs typeface="+mn-ea"/>
                          <a:sym typeface="+mn-lt"/>
                        </a:rPr>
                        <a:t>可变</a:t>
                      </a:r>
                      <a:endParaRPr lang="zh-CN" sz="600" dirty="0">
                        <a:effectLst/>
                        <a:highlight>
                          <a:srgbClr val="000000">
                            <a:alpha val="0"/>
                          </a:srgbClr>
                        </a:highlight>
                        <a:latin typeface="+mn-lt"/>
                        <a:ea typeface="+mn-ea"/>
                        <a:cs typeface="+mn-ea"/>
                        <a:sym typeface="+mn-lt"/>
                      </a:endParaRPr>
                    </a:p>
                  </a:txBody>
                  <a:tcPr marL="35345" marR="35345" marT="0" marB="0">
                    <a:noFill/>
                  </a:tcPr>
                </a:tc>
              </a:tr>
              <a:tr h="0">
                <a:tc gridSpan="6">
                  <a:txBody>
                    <a:bodyPr/>
                    <a:lstStyle/>
                    <a:p>
                      <a:pPr marL="0" algn="just" defTabSz="914400" rtl="0" eaLnBrk="1" latinLnBrk="0" hangingPunct="1"/>
                      <a:r>
                        <a:rPr lang="zh-CN" altLang="en-US" sz="600" b="1" kern="1200" dirty="0">
                          <a:solidFill>
                            <a:schemeClr val="bg1"/>
                          </a:solidFill>
                          <a:effectLst/>
                          <a:latin typeface="+mn-lt"/>
                          <a:ea typeface="+mn-ea"/>
                          <a:cs typeface="+mn-ea"/>
                          <a:sym typeface="+mn-lt"/>
                        </a:rPr>
                        <a:t>单一装置长效</a:t>
                      </a:r>
                      <a:r>
                        <a:rPr lang="en-US" sz="600" b="1" kern="1200" dirty="0">
                          <a:solidFill>
                            <a:schemeClr val="bg1"/>
                          </a:solidFill>
                          <a:effectLst/>
                          <a:latin typeface="+mn-lt"/>
                          <a:ea typeface="+mn-ea"/>
                          <a:cs typeface="+mn-ea"/>
                          <a:sym typeface="+mn-lt"/>
                        </a:rPr>
                        <a:t>β2</a:t>
                      </a:r>
                      <a:r>
                        <a:rPr lang="zh-CN" altLang="en-US" sz="600" b="1" kern="1200" dirty="0">
                          <a:solidFill>
                            <a:schemeClr val="bg1"/>
                          </a:solidFill>
                          <a:effectLst/>
                          <a:latin typeface="+mn-lt"/>
                          <a:ea typeface="+mn-ea"/>
                          <a:cs typeface="+mn-ea"/>
                          <a:sym typeface="+mn-lt"/>
                        </a:rPr>
                        <a:t>受体激动剂</a:t>
                      </a:r>
                      <a:r>
                        <a:rPr lang="en-US" sz="600" b="1" kern="1200" dirty="0">
                          <a:solidFill>
                            <a:schemeClr val="bg1"/>
                          </a:solidFill>
                          <a:effectLst/>
                          <a:latin typeface="+mn-lt"/>
                          <a:ea typeface="+mn-ea"/>
                          <a:cs typeface="+mn-ea"/>
                          <a:sym typeface="+mn-lt"/>
                        </a:rPr>
                        <a:t> + </a:t>
                      </a:r>
                      <a:r>
                        <a:rPr lang="zh-CN" altLang="en-US" sz="600" b="1" kern="1200" dirty="0">
                          <a:solidFill>
                            <a:schemeClr val="bg1"/>
                          </a:solidFill>
                          <a:effectLst/>
                          <a:latin typeface="+mn-lt"/>
                          <a:ea typeface="+mn-ea"/>
                          <a:cs typeface="+mn-ea"/>
                          <a:sym typeface="+mn-lt"/>
                        </a:rPr>
                        <a:t>抗胆碱能药物复方制剂（</a:t>
                      </a:r>
                      <a:r>
                        <a:rPr lang="en-US" sz="600" b="1" kern="1200" dirty="0">
                          <a:solidFill>
                            <a:schemeClr val="bg1"/>
                          </a:solidFill>
                          <a:effectLst/>
                          <a:latin typeface="+mn-lt"/>
                          <a:ea typeface="+mn-ea"/>
                          <a:cs typeface="+mn-ea"/>
                          <a:sym typeface="+mn-lt"/>
                        </a:rPr>
                        <a:t>LABA+ LAMA</a:t>
                      </a:r>
                      <a:r>
                        <a:rPr lang="zh-CN" altLang="en-US" sz="600" b="1" kern="1200" dirty="0">
                          <a:solidFill>
                            <a:schemeClr val="bg1"/>
                          </a:solidFill>
                          <a:effectLst/>
                          <a:latin typeface="+mn-lt"/>
                          <a:ea typeface="+mn-ea"/>
                          <a:cs typeface="+mn-ea"/>
                          <a:sym typeface="+mn-lt"/>
                        </a:rPr>
                        <a:t>）</a:t>
                      </a:r>
                      <a:endParaRPr lang="zh-CN" altLang="en-US" sz="600" b="1" kern="1200" dirty="0">
                        <a:solidFill>
                          <a:schemeClr val="bg1"/>
                        </a:solidFill>
                        <a:effectLst/>
                        <a:latin typeface="+mn-lt"/>
                        <a:ea typeface="+mn-ea"/>
                        <a:cs typeface="+mn-ea"/>
                        <a:sym typeface="+mn-lt"/>
                      </a:endParaRPr>
                    </a:p>
                  </a:txBody>
                  <a:tcPr marL="35345" marR="35345" marT="0" marB="0">
                    <a:solidFill>
                      <a:srgbClr val="374459"/>
                    </a:solidFill>
                  </a:tcPr>
                </a:tc>
                <a:tc hMerge="1">
                  <a:tcPr/>
                </a:tc>
                <a:tc hMerge="1">
                  <a:tcPr/>
                </a:tc>
                <a:tc hMerge="1">
                  <a:tcPr/>
                </a:tc>
                <a:tc hMerge="1">
                  <a:tcPr/>
                </a:tc>
                <a:tc hMerge="1">
                  <a:tcPr/>
                </a:tc>
              </a:tr>
              <a:tr h="0">
                <a:tc>
                  <a:txBody>
                    <a:bodyPr/>
                    <a:lstStyle/>
                    <a:p>
                      <a:pPr algn="just"/>
                      <a:r>
                        <a:rPr lang="zh-CN" sz="600">
                          <a:effectLst/>
                          <a:latin typeface="+mn-lt"/>
                          <a:ea typeface="+mn-ea"/>
                          <a:cs typeface="+mn-ea"/>
                          <a:sym typeface="+mn-lt"/>
                        </a:rPr>
                        <a:t>福莫特罗</a:t>
                      </a:r>
                      <a:r>
                        <a:rPr lang="en-US" sz="600">
                          <a:effectLst/>
                          <a:latin typeface="+mn-lt"/>
                          <a:ea typeface="+mn-ea"/>
                          <a:cs typeface="+mn-ea"/>
                          <a:sym typeface="+mn-lt"/>
                        </a:rPr>
                        <a:t>/ </a:t>
                      </a:r>
                      <a:r>
                        <a:rPr lang="zh-CN" sz="600">
                          <a:effectLst/>
                          <a:latin typeface="+mn-lt"/>
                          <a:ea typeface="+mn-ea"/>
                          <a:cs typeface="+mn-ea"/>
                          <a:sym typeface="+mn-lt"/>
                        </a:rPr>
                        <a:t>阿地溴铵</a:t>
                      </a:r>
                      <a:endParaRPr lang="zh-CN" sz="600">
                        <a:effectLst/>
                        <a:latin typeface="+mn-lt"/>
                        <a:ea typeface="+mn-ea"/>
                        <a:cs typeface="+mn-ea"/>
                        <a:sym typeface="+mn-lt"/>
                      </a:endParaRPr>
                    </a:p>
                  </a:txBody>
                  <a:tcPr marL="35345" marR="35345" marT="0" marB="0">
                    <a:noFill/>
                  </a:tcPr>
                </a:tc>
                <a:tc>
                  <a:txBody>
                    <a:bodyPr/>
                    <a:lstStyle/>
                    <a:p>
                      <a:pPr algn="ctr"/>
                      <a:r>
                        <a:rPr lang="en-US" sz="600">
                          <a:effectLst/>
                          <a:latin typeface="+mn-lt"/>
                          <a:ea typeface="+mn-ea"/>
                          <a:cs typeface="+mn-ea"/>
                          <a:sym typeface="+mn-lt"/>
                        </a:rPr>
                        <a:t>DPI</a:t>
                      </a:r>
                      <a:endParaRPr lang="zh-CN" altLang="en-US" sz="1800" dirty="0">
                        <a:latin typeface="+mn-lt"/>
                        <a:ea typeface="+mn-ea"/>
                        <a:cs typeface="+mn-ea"/>
                        <a:sym typeface="+mn-lt"/>
                      </a:endParaRPr>
                    </a:p>
                  </a:txBody>
                  <a:tcPr marL="35345" marR="35345" marT="0" marB="0">
                    <a:noFill/>
                  </a:tcPr>
                </a:tc>
                <a:tc>
                  <a:txBody>
                    <a:bodyPr/>
                    <a:lstStyle/>
                    <a:p>
                      <a:pPr algn="ctr"/>
                      <a:r>
                        <a:rPr lang="en-US" sz="600">
                          <a:effectLst/>
                          <a:latin typeface="+mn-lt"/>
                          <a:ea typeface="+mn-ea"/>
                          <a:cs typeface="+mn-ea"/>
                          <a:sym typeface="+mn-lt"/>
                        </a:rPr>
                        <a:t> </a:t>
                      </a:r>
                      <a:endParaRPr lang="zh-CN" sz="600">
                        <a:effectLst/>
                        <a:latin typeface="+mn-lt"/>
                        <a:ea typeface="+mn-ea"/>
                        <a:cs typeface="+mn-ea"/>
                        <a:sym typeface="+mn-lt"/>
                      </a:endParaRPr>
                    </a:p>
                  </a:txBody>
                  <a:tcPr marL="35345" marR="35345" marT="0" marB="0">
                    <a:noFill/>
                  </a:tcPr>
                </a:tc>
                <a:tc gridSpan="2">
                  <a:txBody>
                    <a:bodyPr/>
                    <a:lstStyle/>
                    <a:p>
                      <a:pPr algn="ctr"/>
                      <a:endParaRPr lang="en-US" sz="600">
                        <a:effectLst/>
                        <a:latin typeface="+mn-lt"/>
                        <a:ea typeface="+mn-ea"/>
                        <a:cs typeface="+mn-ea"/>
                        <a:sym typeface="+mn-lt"/>
                      </a:endParaRPr>
                    </a:p>
                  </a:txBody>
                  <a:tcPr marL="35345" marR="35345" marT="0" marB="0">
                    <a:noFill/>
                  </a:tcPr>
                </a:tc>
                <a:tc hMerge="1">
                  <a:tcPr marL="35345" marR="35345" marT="0" marB="0">
                    <a:noFill/>
                  </a:tcPr>
                </a:tc>
                <a:tc>
                  <a:txBody>
                    <a:bodyPr/>
                    <a:lstStyle/>
                    <a:p>
                      <a:pPr algn="ctr"/>
                      <a:r>
                        <a:rPr lang="en-US" sz="600" dirty="0">
                          <a:effectLst/>
                          <a:latin typeface="+mn-lt"/>
                          <a:ea typeface="+mn-ea"/>
                          <a:cs typeface="+mn-ea"/>
                          <a:sym typeface="+mn-lt"/>
                        </a:rPr>
                        <a:t>12</a:t>
                      </a:r>
                      <a:r>
                        <a:rPr lang="zh-CN" sz="600" dirty="0">
                          <a:effectLst/>
                          <a:latin typeface="+mn-lt"/>
                          <a:ea typeface="+mn-ea"/>
                          <a:cs typeface="+mn-ea"/>
                          <a:sym typeface="+mn-lt"/>
                        </a:rPr>
                        <a:t>小时</a:t>
                      </a:r>
                      <a:endParaRPr lang="zh-CN" sz="600" dirty="0">
                        <a:effectLst/>
                        <a:latin typeface="+mn-lt"/>
                        <a:ea typeface="+mn-ea"/>
                        <a:cs typeface="+mn-ea"/>
                        <a:sym typeface="+mn-lt"/>
                      </a:endParaRPr>
                    </a:p>
                  </a:txBody>
                  <a:tcPr marL="35345" marR="35345" marT="0" marB="0">
                    <a:noFill/>
                  </a:tcPr>
                </a:tc>
              </a:tr>
              <a:tr h="0">
                <a:tc>
                  <a:txBody>
                    <a:bodyPr/>
                    <a:lstStyle/>
                    <a:p>
                      <a:pPr marL="0" marR="0" lvl="0" indent="0" algn="just" defTabSz="914400" rtl="0" eaLnBrk="1" fontAlgn="auto" latinLnBrk="0" hangingPunct="1">
                        <a:lnSpc>
                          <a:spcPct val="100000"/>
                        </a:lnSpc>
                        <a:spcBef>
                          <a:spcPts val="0"/>
                        </a:spcBef>
                        <a:spcAft>
                          <a:spcPts val="0"/>
                        </a:spcAft>
                        <a:buClrTx/>
                        <a:buSzTx/>
                        <a:buFontTx/>
                        <a:buNone/>
                        <a:defRPr/>
                      </a:pPr>
                      <a:r>
                        <a:rPr lang="zh-CN" sz="600" dirty="0">
                          <a:effectLst/>
                          <a:latin typeface="+mn-lt"/>
                          <a:ea typeface="+mn-ea"/>
                          <a:cs typeface="+mn-ea"/>
                          <a:sym typeface="+mn-lt"/>
                        </a:rPr>
                        <a:t>福莫特罗</a:t>
                      </a:r>
                      <a:r>
                        <a:rPr lang="en-US" sz="600" dirty="0">
                          <a:effectLst/>
                          <a:latin typeface="+mn-lt"/>
                          <a:ea typeface="+mn-ea"/>
                          <a:cs typeface="+mn-ea"/>
                          <a:sym typeface="+mn-lt"/>
                        </a:rPr>
                        <a:t>/ </a:t>
                      </a:r>
                      <a:r>
                        <a:rPr lang="zh-CN" altLang="en-US" sz="600" dirty="0">
                          <a:effectLst/>
                          <a:latin typeface="+mn-lt"/>
                          <a:ea typeface="+mn-ea"/>
                          <a:cs typeface="+mn-ea"/>
                          <a:sym typeface="+mn-lt"/>
                        </a:rPr>
                        <a:t>格隆溴铵</a:t>
                      </a:r>
                      <a:endParaRPr lang="zh-CN" altLang="zh-CN" sz="600" dirty="0">
                        <a:effectLst/>
                        <a:latin typeface="+mn-lt"/>
                        <a:ea typeface="+mn-ea"/>
                        <a:cs typeface="+mn-ea"/>
                        <a:sym typeface="+mn-lt"/>
                      </a:endParaRPr>
                    </a:p>
                  </a:txBody>
                  <a:tcPr marL="35345" marR="35345" marT="0" marB="0">
                    <a:noFill/>
                  </a:tcPr>
                </a:tc>
                <a:tc>
                  <a:txBody>
                    <a:bodyPr/>
                    <a:lstStyle/>
                    <a:p>
                      <a:pPr algn="ctr"/>
                      <a:r>
                        <a:rPr lang="en-US" sz="600">
                          <a:effectLst/>
                          <a:latin typeface="+mn-lt"/>
                          <a:ea typeface="+mn-ea"/>
                          <a:cs typeface="+mn-ea"/>
                          <a:sym typeface="+mn-lt"/>
                        </a:rPr>
                        <a:t>MDI</a:t>
                      </a:r>
                      <a:endParaRPr lang="zh-CN" altLang="en-US" sz="1800">
                        <a:latin typeface="+mn-lt"/>
                        <a:ea typeface="+mn-ea"/>
                        <a:cs typeface="+mn-ea"/>
                        <a:sym typeface="+mn-lt"/>
                      </a:endParaRPr>
                    </a:p>
                  </a:txBody>
                  <a:tcPr marL="35345" marR="35345" marT="0" marB="0">
                    <a:noFill/>
                  </a:tcPr>
                </a:tc>
                <a:tc>
                  <a:txBody>
                    <a:bodyPr/>
                    <a:lstStyle/>
                    <a:p>
                      <a:pPr algn="ctr"/>
                      <a:r>
                        <a:rPr lang="en-US" sz="600">
                          <a:effectLst/>
                          <a:latin typeface="+mn-lt"/>
                          <a:ea typeface="+mn-ea"/>
                          <a:cs typeface="+mn-ea"/>
                          <a:sym typeface="+mn-lt"/>
                        </a:rPr>
                        <a:t> </a:t>
                      </a:r>
                      <a:endParaRPr lang="zh-CN" sz="600">
                        <a:effectLst/>
                        <a:latin typeface="+mn-lt"/>
                        <a:ea typeface="+mn-ea"/>
                        <a:cs typeface="+mn-ea"/>
                        <a:sym typeface="+mn-lt"/>
                      </a:endParaRPr>
                    </a:p>
                  </a:txBody>
                  <a:tcPr marL="35345" marR="35345" marT="0" marB="0">
                    <a:noFill/>
                  </a:tcPr>
                </a:tc>
                <a:tc gridSpan="2">
                  <a:txBody>
                    <a:bodyPr/>
                    <a:lstStyle/>
                    <a:p>
                      <a:pPr algn="ctr"/>
                      <a:endParaRPr lang="en-US" sz="600">
                        <a:effectLst/>
                        <a:latin typeface="+mn-lt"/>
                        <a:ea typeface="+mn-ea"/>
                        <a:cs typeface="+mn-ea"/>
                        <a:sym typeface="+mn-lt"/>
                      </a:endParaRPr>
                    </a:p>
                  </a:txBody>
                  <a:tcPr marL="35345" marR="35345" marT="0" marB="0">
                    <a:noFill/>
                  </a:tcPr>
                </a:tc>
                <a:tc hMerge="1">
                  <a:tcPr marL="35345" marR="35345" marT="0" marB="0">
                    <a:noFill/>
                  </a:tcPr>
                </a:tc>
                <a:tc>
                  <a:txBody>
                    <a:bodyPr/>
                    <a:lstStyle/>
                    <a:p>
                      <a:pPr algn="ctr"/>
                      <a:r>
                        <a:rPr lang="en-US" sz="600">
                          <a:effectLst/>
                          <a:latin typeface="+mn-lt"/>
                          <a:ea typeface="+mn-ea"/>
                          <a:cs typeface="+mn-ea"/>
                          <a:sym typeface="+mn-lt"/>
                        </a:rPr>
                        <a:t>12</a:t>
                      </a:r>
                      <a:r>
                        <a:rPr lang="zh-CN" sz="600">
                          <a:effectLst/>
                          <a:latin typeface="+mn-lt"/>
                          <a:ea typeface="+mn-ea"/>
                          <a:cs typeface="+mn-ea"/>
                          <a:sym typeface="+mn-lt"/>
                        </a:rPr>
                        <a:t>小时</a:t>
                      </a:r>
                      <a:endParaRPr lang="zh-CN" sz="600">
                        <a:effectLst/>
                        <a:latin typeface="+mn-lt"/>
                        <a:ea typeface="+mn-ea"/>
                        <a:cs typeface="+mn-ea"/>
                        <a:sym typeface="+mn-lt"/>
                      </a:endParaRPr>
                    </a:p>
                  </a:txBody>
                  <a:tcPr marL="35345" marR="35345" marT="0" marB="0">
                    <a:noFill/>
                  </a:tcPr>
                </a:tc>
              </a:tr>
              <a:tr h="0">
                <a:tc>
                  <a:txBody>
                    <a:bodyPr/>
                    <a:lstStyle/>
                    <a:p>
                      <a:pPr marL="0" marR="0" lvl="0" indent="0" algn="just" defTabSz="914400" rtl="0" eaLnBrk="1" fontAlgn="auto" latinLnBrk="0" hangingPunct="1">
                        <a:lnSpc>
                          <a:spcPct val="100000"/>
                        </a:lnSpc>
                        <a:spcBef>
                          <a:spcPts val="0"/>
                        </a:spcBef>
                        <a:spcAft>
                          <a:spcPts val="0"/>
                        </a:spcAft>
                        <a:buClrTx/>
                        <a:buSzTx/>
                        <a:buFontTx/>
                        <a:buNone/>
                        <a:defRPr/>
                      </a:pPr>
                      <a:r>
                        <a:rPr lang="zh-CN" sz="600" dirty="0">
                          <a:effectLst/>
                          <a:latin typeface="+mn-lt"/>
                          <a:ea typeface="+mn-ea"/>
                          <a:cs typeface="+mn-ea"/>
                          <a:sym typeface="+mn-lt"/>
                        </a:rPr>
                        <a:t>茚达特罗</a:t>
                      </a:r>
                      <a:r>
                        <a:rPr lang="en-US" sz="600" dirty="0">
                          <a:effectLst/>
                          <a:latin typeface="+mn-lt"/>
                          <a:ea typeface="+mn-ea"/>
                          <a:cs typeface="+mn-ea"/>
                          <a:sym typeface="+mn-lt"/>
                        </a:rPr>
                        <a:t>/ </a:t>
                      </a:r>
                      <a:r>
                        <a:rPr lang="zh-CN" altLang="en-US" sz="600">
                          <a:effectLst/>
                          <a:latin typeface="+mn-lt"/>
                          <a:ea typeface="+mn-ea"/>
                          <a:cs typeface="+mn-ea"/>
                          <a:sym typeface="+mn-lt"/>
                        </a:rPr>
                        <a:t>格隆溴铵</a:t>
                      </a:r>
                      <a:endParaRPr lang="zh-CN" altLang="zh-CN" sz="600" dirty="0">
                        <a:effectLst/>
                        <a:latin typeface="+mn-lt"/>
                        <a:ea typeface="+mn-ea"/>
                        <a:cs typeface="+mn-ea"/>
                        <a:sym typeface="+mn-lt"/>
                      </a:endParaRPr>
                    </a:p>
                  </a:txBody>
                  <a:tcPr marL="35345" marR="35345" marT="0" marB="0">
                    <a:noFill/>
                  </a:tcPr>
                </a:tc>
                <a:tc>
                  <a:txBody>
                    <a:bodyPr/>
                    <a:lstStyle/>
                    <a:p>
                      <a:pPr algn="ctr"/>
                      <a:r>
                        <a:rPr lang="en-US" sz="600">
                          <a:effectLst/>
                          <a:latin typeface="+mn-lt"/>
                          <a:ea typeface="+mn-ea"/>
                          <a:cs typeface="+mn-ea"/>
                          <a:sym typeface="+mn-lt"/>
                        </a:rPr>
                        <a:t>DPI</a:t>
                      </a:r>
                      <a:endParaRPr lang="zh-CN" altLang="en-US" sz="1800" dirty="0">
                        <a:latin typeface="+mn-lt"/>
                        <a:ea typeface="+mn-ea"/>
                        <a:cs typeface="+mn-ea"/>
                        <a:sym typeface="+mn-lt"/>
                      </a:endParaRPr>
                    </a:p>
                  </a:txBody>
                  <a:tcPr marL="35345" marR="35345" marT="0" marB="0">
                    <a:noFill/>
                  </a:tcPr>
                </a:tc>
                <a:tc>
                  <a:txBody>
                    <a:bodyPr/>
                    <a:lstStyle/>
                    <a:p>
                      <a:pPr algn="ctr"/>
                      <a:r>
                        <a:rPr lang="en-US" sz="600">
                          <a:effectLst/>
                          <a:latin typeface="+mn-lt"/>
                          <a:ea typeface="+mn-ea"/>
                          <a:cs typeface="+mn-ea"/>
                          <a:sym typeface="+mn-lt"/>
                        </a:rPr>
                        <a:t> </a:t>
                      </a:r>
                      <a:endParaRPr lang="zh-CN" sz="600">
                        <a:effectLst/>
                        <a:latin typeface="+mn-lt"/>
                        <a:ea typeface="+mn-ea"/>
                        <a:cs typeface="+mn-ea"/>
                        <a:sym typeface="+mn-lt"/>
                      </a:endParaRPr>
                    </a:p>
                  </a:txBody>
                  <a:tcPr marL="35345" marR="35345" marT="0" marB="0">
                    <a:noFill/>
                  </a:tcPr>
                </a:tc>
                <a:tc gridSpan="2">
                  <a:txBody>
                    <a:bodyPr/>
                    <a:lstStyle/>
                    <a:p>
                      <a:pPr algn="ctr"/>
                      <a:endParaRPr lang="en-US" sz="600">
                        <a:effectLst/>
                        <a:latin typeface="+mn-lt"/>
                        <a:ea typeface="+mn-ea"/>
                        <a:cs typeface="+mn-ea"/>
                        <a:sym typeface="+mn-lt"/>
                      </a:endParaRPr>
                    </a:p>
                  </a:txBody>
                  <a:tcPr marL="35345" marR="35345" marT="0" marB="0">
                    <a:noFill/>
                  </a:tcPr>
                </a:tc>
                <a:tc hMerge="1">
                  <a:tcPr marL="35345" marR="35345" marT="0" marB="0">
                    <a:noFill/>
                  </a:tcPr>
                </a:tc>
                <a:tc>
                  <a:txBody>
                    <a:bodyPr/>
                    <a:lstStyle/>
                    <a:p>
                      <a:pPr algn="ctr"/>
                      <a:r>
                        <a:rPr lang="en-US" sz="600">
                          <a:effectLst/>
                          <a:latin typeface="+mn-lt"/>
                          <a:ea typeface="+mn-ea"/>
                          <a:cs typeface="+mn-ea"/>
                          <a:sym typeface="+mn-lt"/>
                        </a:rPr>
                        <a:t>12-24</a:t>
                      </a:r>
                      <a:r>
                        <a:rPr lang="zh-CN" sz="600">
                          <a:effectLst/>
                          <a:latin typeface="+mn-lt"/>
                          <a:ea typeface="+mn-ea"/>
                          <a:cs typeface="+mn-ea"/>
                          <a:sym typeface="+mn-lt"/>
                        </a:rPr>
                        <a:t>小时</a:t>
                      </a:r>
                      <a:endParaRPr lang="zh-CN" sz="600">
                        <a:effectLst/>
                        <a:latin typeface="+mn-lt"/>
                        <a:ea typeface="+mn-ea"/>
                        <a:cs typeface="+mn-ea"/>
                        <a:sym typeface="+mn-lt"/>
                      </a:endParaRPr>
                    </a:p>
                  </a:txBody>
                  <a:tcPr marL="35345" marR="35345" marT="0" marB="0">
                    <a:noFill/>
                  </a:tcPr>
                </a:tc>
              </a:tr>
              <a:tr h="0">
                <a:tc>
                  <a:txBody>
                    <a:bodyPr/>
                    <a:lstStyle/>
                    <a:p>
                      <a:pPr algn="just"/>
                      <a:r>
                        <a:rPr lang="zh-CN" sz="600">
                          <a:effectLst/>
                          <a:latin typeface="+mn-lt"/>
                          <a:ea typeface="+mn-ea"/>
                          <a:cs typeface="+mn-ea"/>
                          <a:sym typeface="+mn-lt"/>
                        </a:rPr>
                        <a:t>维兰特罗</a:t>
                      </a:r>
                      <a:r>
                        <a:rPr lang="en-US" sz="600">
                          <a:effectLst/>
                          <a:latin typeface="+mn-lt"/>
                          <a:ea typeface="+mn-ea"/>
                          <a:cs typeface="+mn-ea"/>
                          <a:sym typeface="+mn-lt"/>
                        </a:rPr>
                        <a:t>/ </a:t>
                      </a:r>
                      <a:r>
                        <a:rPr lang="zh-CN" sz="600">
                          <a:effectLst/>
                          <a:latin typeface="+mn-lt"/>
                          <a:ea typeface="+mn-ea"/>
                          <a:cs typeface="+mn-ea"/>
                          <a:sym typeface="+mn-lt"/>
                        </a:rPr>
                        <a:t>乌美溴铵</a:t>
                      </a:r>
                      <a:endParaRPr lang="zh-CN" sz="600">
                        <a:effectLst/>
                        <a:latin typeface="+mn-lt"/>
                        <a:ea typeface="+mn-ea"/>
                        <a:cs typeface="+mn-ea"/>
                        <a:sym typeface="+mn-lt"/>
                      </a:endParaRPr>
                    </a:p>
                  </a:txBody>
                  <a:tcPr marL="35345" marR="35345" marT="0" marB="0">
                    <a:noFill/>
                  </a:tcPr>
                </a:tc>
                <a:tc>
                  <a:txBody>
                    <a:bodyPr/>
                    <a:lstStyle/>
                    <a:p>
                      <a:pPr algn="ctr"/>
                      <a:r>
                        <a:rPr lang="en-US" sz="600">
                          <a:effectLst/>
                          <a:latin typeface="+mn-lt"/>
                          <a:ea typeface="+mn-ea"/>
                          <a:cs typeface="+mn-ea"/>
                          <a:sym typeface="+mn-lt"/>
                        </a:rPr>
                        <a:t>DPI</a:t>
                      </a:r>
                      <a:endParaRPr lang="zh-CN" altLang="en-US" sz="1800" dirty="0">
                        <a:latin typeface="+mn-lt"/>
                        <a:ea typeface="+mn-ea"/>
                        <a:cs typeface="+mn-ea"/>
                        <a:sym typeface="+mn-lt"/>
                      </a:endParaRPr>
                    </a:p>
                  </a:txBody>
                  <a:tcPr marL="35345" marR="35345" marT="0" marB="0">
                    <a:noFill/>
                  </a:tcPr>
                </a:tc>
                <a:tc>
                  <a:txBody>
                    <a:bodyPr/>
                    <a:lstStyle/>
                    <a:p>
                      <a:pPr algn="ctr"/>
                      <a:r>
                        <a:rPr lang="en-US" sz="600">
                          <a:effectLst/>
                          <a:latin typeface="+mn-lt"/>
                          <a:ea typeface="+mn-ea"/>
                          <a:cs typeface="+mn-ea"/>
                          <a:sym typeface="+mn-lt"/>
                        </a:rPr>
                        <a:t> </a:t>
                      </a:r>
                      <a:endParaRPr lang="zh-CN" sz="600">
                        <a:effectLst/>
                        <a:latin typeface="+mn-lt"/>
                        <a:ea typeface="+mn-ea"/>
                        <a:cs typeface="+mn-ea"/>
                        <a:sym typeface="+mn-lt"/>
                      </a:endParaRPr>
                    </a:p>
                  </a:txBody>
                  <a:tcPr marL="35345" marR="35345" marT="0" marB="0">
                    <a:noFill/>
                  </a:tcPr>
                </a:tc>
                <a:tc gridSpan="2">
                  <a:txBody>
                    <a:bodyPr/>
                    <a:lstStyle/>
                    <a:p>
                      <a:pPr algn="ctr"/>
                      <a:endParaRPr lang="en-US" sz="600">
                        <a:effectLst/>
                        <a:latin typeface="+mn-lt"/>
                        <a:ea typeface="+mn-ea"/>
                        <a:cs typeface="+mn-ea"/>
                        <a:sym typeface="+mn-lt"/>
                      </a:endParaRPr>
                    </a:p>
                  </a:txBody>
                  <a:tcPr marL="35345" marR="35345" marT="0" marB="0">
                    <a:noFill/>
                  </a:tcPr>
                </a:tc>
                <a:tc hMerge="1">
                  <a:tcPr marL="35345" marR="35345" marT="0" marB="0">
                    <a:noFill/>
                  </a:tcPr>
                </a:tc>
                <a:tc>
                  <a:txBody>
                    <a:bodyPr/>
                    <a:lstStyle/>
                    <a:p>
                      <a:pPr algn="ctr"/>
                      <a:r>
                        <a:rPr lang="en-US" sz="600" dirty="0">
                          <a:effectLst/>
                          <a:latin typeface="+mn-lt"/>
                          <a:ea typeface="+mn-ea"/>
                          <a:cs typeface="+mn-ea"/>
                          <a:sym typeface="+mn-lt"/>
                        </a:rPr>
                        <a:t>24</a:t>
                      </a:r>
                      <a:r>
                        <a:rPr lang="zh-CN" sz="600" dirty="0">
                          <a:effectLst/>
                          <a:latin typeface="+mn-lt"/>
                          <a:ea typeface="+mn-ea"/>
                          <a:cs typeface="+mn-ea"/>
                          <a:sym typeface="+mn-lt"/>
                        </a:rPr>
                        <a:t>小时</a:t>
                      </a:r>
                      <a:endParaRPr lang="zh-CN" sz="600" dirty="0">
                        <a:effectLst/>
                        <a:latin typeface="+mn-lt"/>
                        <a:ea typeface="+mn-ea"/>
                        <a:cs typeface="+mn-ea"/>
                        <a:sym typeface="+mn-lt"/>
                      </a:endParaRPr>
                    </a:p>
                  </a:txBody>
                  <a:tcPr marL="35345" marR="35345" marT="0" marB="0">
                    <a:noFill/>
                  </a:tcPr>
                </a:tc>
              </a:tr>
              <a:tr h="0">
                <a:tc>
                  <a:txBody>
                    <a:bodyPr/>
                    <a:lstStyle/>
                    <a:p>
                      <a:pPr algn="just"/>
                      <a:r>
                        <a:rPr lang="zh-CN" sz="600">
                          <a:effectLst/>
                          <a:latin typeface="+mn-lt"/>
                          <a:ea typeface="+mn-ea"/>
                          <a:cs typeface="+mn-ea"/>
                          <a:sym typeface="+mn-lt"/>
                        </a:rPr>
                        <a:t>奥达特罗</a:t>
                      </a:r>
                      <a:r>
                        <a:rPr lang="en-US" sz="600">
                          <a:effectLst/>
                          <a:latin typeface="+mn-lt"/>
                          <a:ea typeface="+mn-ea"/>
                          <a:cs typeface="+mn-ea"/>
                          <a:sym typeface="+mn-lt"/>
                        </a:rPr>
                        <a:t>/ </a:t>
                      </a:r>
                      <a:r>
                        <a:rPr lang="zh-CN" sz="600">
                          <a:effectLst/>
                          <a:latin typeface="+mn-lt"/>
                          <a:ea typeface="+mn-ea"/>
                          <a:cs typeface="+mn-ea"/>
                          <a:sym typeface="+mn-lt"/>
                        </a:rPr>
                        <a:t>噻托溴铵</a:t>
                      </a:r>
                      <a:endParaRPr lang="zh-CN" sz="600">
                        <a:effectLst/>
                        <a:latin typeface="+mn-lt"/>
                        <a:ea typeface="+mn-ea"/>
                        <a:cs typeface="+mn-ea"/>
                        <a:sym typeface="+mn-lt"/>
                      </a:endParaRPr>
                    </a:p>
                  </a:txBody>
                  <a:tcPr marL="35345" marR="35345" marT="0" marB="0">
                    <a:noFill/>
                  </a:tcPr>
                </a:tc>
                <a:tc>
                  <a:txBody>
                    <a:bodyPr/>
                    <a:lstStyle/>
                    <a:p>
                      <a:pPr algn="ctr"/>
                      <a:r>
                        <a:rPr lang="en-US" sz="600">
                          <a:effectLst/>
                          <a:latin typeface="+mn-lt"/>
                          <a:ea typeface="+mn-ea"/>
                          <a:cs typeface="+mn-ea"/>
                          <a:sym typeface="+mn-lt"/>
                        </a:rPr>
                        <a:t>SMI</a:t>
                      </a:r>
                      <a:endParaRPr lang="zh-CN" altLang="en-US" sz="1800" dirty="0">
                        <a:latin typeface="+mn-lt"/>
                        <a:ea typeface="+mn-ea"/>
                        <a:cs typeface="+mn-ea"/>
                        <a:sym typeface="+mn-lt"/>
                      </a:endParaRPr>
                    </a:p>
                  </a:txBody>
                  <a:tcPr marL="35345" marR="35345" marT="0" marB="0">
                    <a:noFill/>
                  </a:tcPr>
                </a:tc>
                <a:tc>
                  <a:txBody>
                    <a:bodyPr/>
                    <a:lstStyle/>
                    <a:p>
                      <a:pPr algn="ctr"/>
                      <a:r>
                        <a:rPr lang="en-US" sz="600">
                          <a:effectLst/>
                          <a:latin typeface="+mn-lt"/>
                          <a:ea typeface="+mn-ea"/>
                          <a:cs typeface="+mn-ea"/>
                          <a:sym typeface="+mn-lt"/>
                        </a:rPr>
                        <a:t> </a:t>
                      </a:r>
                      <a:endParaRPr lang="zh-CN" sz="600">
                        <a:effectLst/>
                        <a:latin typeface="+mn-lt"/>
                        <a:ea typeface="+mn-ea"/>
                        <a:cs typeface="+mn-ea"/>
                        <a:sym typeface="+mn-lt"/>
                      </a:endParaRPr>
                    </a:p>
                  </a:txBody>
                  <a:tcPr marL="35345" marR="35345" marT="0" marB="0">
                    <a:noFill/>
                  </a:tcPr>
                </a:tc>
                <a:tc gridSpan="2">
                  <a:txBody>
                    <a:bodyPr/>
                    <a:lstStyle/>
                    <a:p>
                      <a:pPr algn="ctr"/>
                      <a:endParaRPr lang="en-US" sz="600" dirty="0">
                        <a:effectLst/>
                        <a:latin typeface="+mn-lt"/>
                        <a:ea typeface="+mn-ea"/>
                        <a:cs typeface="+mn-ea"/>
                        <a:sym typeface="+mn-lt"/>
                      </a:endParaRPr>
                    </a:p>
                  </a:txBody>
                  <a:tcPr marL="35345" marR="35345" marT="0" marB="0">
                    <a:noFill/>
                  </a:tcPr>
                </a:tc>
                <a:tc hMerge="1">
                  <a:tcPr marL="35345" marR="35345" marT="0" marB="0">
                    <a:noFill/>
                  </a:tcPr>
                </a:tc>
                <a:tc>
                  <a:txBody>
                    <a:bodyPr/>
                    <a:lstStyle/>
                    <a:p>
                      <a:pPr algn="ctr"/>
                      <a:r>
                        <a:rPr lang="en-US" sz="600" dirty="0">
                          <a:effectLst/>
                          <a:latin typeface="+mn-lt"/>
                          <a:ea typeface="+mn-ea"/>
                          <a:cs typeface="+mn-ea"/>
                          <a:sym typeface="+mn-lt"/>
                        </a:rPr>
                        <a:t>24</a:t>
                      </a:r>
                      <a:r>
                        <a:rPr lang="zh-CN" sz="600" dirty="0">
                          <a:effectLst/>
                          <a:latin typeface="+mn-lt"/>
                          <a:ea typeface="+mn-ea"/>
                          <a:cs typeface="+mn-ea"/>
                          <a:sym typeface="+mn-lt"/>
                        </a:rPr>
                        <a:t>小时</a:t>
                      </a:r>
                      <a:endParaRPr lang="zh-CN" sz="600" dirty="0">
                        <a:effectLst/>
                        <a:latin typeface="+mn-lt"/>
                        <a:ea typeface="+mn-ea"/>
                        <a:cs typeface="+mn-ea"/>
                        <a:sym typeface="+mn-lt"/>
                      </a:endParaRPr>
                    </a:p>
                  </a:txBody>
                  <a:tcPr marL="35345" marR="35345" marT="0" marB="0">
                    <a:noFill/>
                  </a:tcPr>
                </a:tc>
              </a:tr>
              <a:tr h="0">
                <a:tc gridSpan="6">
                  <a:txBody>
                    <a:bodyPr/>
                    <a:lstStyle/>
                    <a:p>
                      <a:pPr algn="just">
                        <a:buClrTx/>
                        <a:buSzTx/>
                        <a:buFontTx/>
                      </a:pPr>
                      <a:r>
                        <a:rPr lang="zh-CN" altLang="en-US" sz="600" b="1" dirty="0">
                          <a:solidFill>
                            <a:schemeClr val="bg1"/>
                          </a:solidFill>
                          <a:effectLst/>
                          <a:latin typeface="+mn-lt"/>
                          <a:ea typeface="+mn-ea"/>
                          <a:cs typeface="+mn-ea"/>
                          <a:sym typeface="+mn-lt"/>
                        </a:rPr>
                        <a:t>甲基黄嘌呤</a:t>
                      </a:r>
                      <a:endParaRPr lang="zh-CN" altLang="en-US" sz="600" b="1" dirty="0">
                        <a:solidFill>
                          <a:schemeClr val="bg1"/>
                        </a:solidFill>
                        <a:effectLst/>
                        <a:latin typeface="+mn-lt"/>
                        <a:ea typeface="+mn-ea"/>
                        <a:cs typeface="+mn-ea"/>
                        <a:sym typeface="+mn-lt"/>
                      </a:endParaRPr>
                    </a:p>
                  </a:txBody>
                  <a:tcPr marL="35345" marR="35345" marT="0" marB="0">
                    <a:solidFill>
                      <a:srgbClr val="374459"/>
                    </a:solidFill>
                  </a:tcPr>
                </a:tc>
                <a:tc hMerge="1">
                  <a:tcPr/>
                </a:tc>
                <a:tc hMerge="1">
                  <a:tcPr/>
                </a:tc>
                <a:tc hMerge="1">
                  <a:tcPr/>
                </a:tc>
                <a:tc hMerge="1">
                  <a:tcPr/>
                </a:tc>
                <a:tc hMerge="1">
                  <a:tcPr/>
                </a:tc>
              </a:tr>
              <a:tr h="0">
                <a:tc>
                  <a:txBody>
                    <a:bodyPr/>
                    <a:lstStyle/>
                    <a:p>
                      <a:pPr algn="just"/>
                      <a:r>
                        <a:rPr lang="zh-CN" sz="600">
                          <a:effectLst/>
                          <a:latin typeface="+mn-lt"/>
                          <a:ea typeface="+mn-ea"/>
                          <a:cs typeface="+mn-ea"/>
                          <a:sym typeface="+mn-lt"/>
                        </a:rPr>
                        <a:t>氨茶碱</a:t>
                      </a:r>
                      <a:endParaRPr lang="zh-CN" sz="600">
                        <a:effectLst/>
                        <a:latin typeface="+mn-lt"/>
                        <a:ea typeface="+mn-ea"/>
                        <a:cs typeface="+mn-ea"/>
                        <a:sym typeface="+mn-lt"/>
                      </a:endParaRPr>
                    </a:p>
                  </a:txBody>
                  <a:tcPr marL="35345" marR="35345" marT="0" marB="0">
                    <a:noFill/>
                  </a:tcPr>
                </a:tc>
                <a:tc>
                  <a:txBody>
                    <a:bodyPr/>
                    <a:lstStyle/>
                    <a:p>
                      <a:pPr algn="ctr"/>
                      <a:r>
                        <a:rPr lang="en-US" sz="600">
                          <a:effectLst/>
                          <a:latin typeface="+mn-lt"/>
                          <a:ea typeface="+mn-ea"/>
                          <a:cs typeface="+mn-ea"/>
                          <a:sym typeface="+mn-lt"/>
                        </a:rPr>
                        <a:t> </a:t>
                      </a:r>
                      <a:endParaRPr lang="zh-CN" sz="600">
                        <a:effectLst/>
                        <a:latin typeface="+mn-lt"/>
                        <a:ea typeface="+mn-ea"/>
                        <a:cs typeface="+mn-ea"/>
                        <a:sym typeface="+mn-lt"/>
                      </a:endParaRPr>
                    </a:p>
                  </a:txBody>
                  <a:tcPr marL="35345" marR="35345" marT="0" marB="0">
                    <a:noFill/>
                  </a:tcPr>
                </a:tc>
                <a:tc>
                  <a:txBody>
                    <a:bodyPr/>
                    <a:lstStyle/>
                    <a:p>
                      <a:pPr algn="ctr"/>
                      <a:r>
                        <a:rPr lang="en-US" sz="600">
                          <a:effectLst/>
                          <a:latin typeface="+mn-lt"/>
                          <a:ea typeface="+mn-ea"/>
                          <a:cs typeface="+mn-ea"/>
                          <a:sym typeface="+mn-lt"/>
                        </a:rPr>
                        <a:t> </a:t>
                      </a:r>
                      <a:endParaRPr lang="zh-CN" sz="600">
                        <a:effectLst/>
                        <a:latin typeface="+mn-lt"/>
                        <a:ea typeface="+mn-ea"/>
                        <a:cs typeface="+mn-ea"/>
                        <a:sym typeface="+mn-lt"/>
                      </a:endParaRPr>
                    </a:p>
                  </a:txBody>
                  <a:tcPr marL="35345" marR="35345" marT="0" marB="0">
                    <a:noFill/>
                  </a:tcPr>
                </a:tc>
                <a:tc gridSpan="2">
                  <a:txBody>
                    <a:bodyPr/>
                    <a:lstStyle/>
                    <a:p>
                      <a:pPr algn="ctr"/>
                      <a:r>
                        <a:rPr lang="zh-CN" sz="600">
                          <a:effectLst/>
                          <a:highlight>
                            <a:srgbClr val="000000">
                              <a:alpha val="0"/>
                            </a:srgbClr>
                          </a:highlight>
                          <a:latin typeface="+mn-lt"/>
                          <a:ea typeface="+mn-ea"/>
                          <a:cs typeface="+mn-ea"/>
                          <a:sym typeface="+mn-lt"/>
                        </a:rPr>
                        <a:t>溶液、注射液</a:t>
                      </a:r>
                      <a:endParaRPr lang="zh-CN" sz="600">
                        <a:effectLst/>
                        <a:highlight>
                          <a:srgbClr val="000000">
                            <a:alpha val="0"/>
                          </a:srgbClr>
                        </a:highlight>
                        <a:latin typeface="+mn-lt"/>
                        <a:ea typeface="+mn-ea"/>
                        <a:cs typeface="+mn-ea"/>
                        <a:sym typeface="+mn-lt"/>
                      </a:endParaRPr>
                    </a:p>
                  </a:txBody>
                  <a:tcPr marL="35345" marR="35345" marT="0" marB="0">
                    <a:noFill/>
                  </a:tcPr>
                </a:tc>
                <a:tc hMerge="1">
                  <a:tcPr marL="35345" marR="35345" marT="0" marB="0">
                    <a:noFill/>
                  </a:tcPr>
                </a:tc>
                <a:tc>
                  <a:txBody>
                    <a:bodyPr/>
                    <a:lstStyle/>
                    <a:p>
                      <a:pPr algn="ctr"/>
                      <a:r>
                        <a:rPr lang="zh-CN" sz="600" dirty="0">
                          <a:effectLst/>
                          <a:latin typeface="+mn-lt"/>
                          <a:ea typeface="+mn-ea"/>
                          <a:cs typeface="+mn-ea"/>
                          <a:sym typeface="+mn-lt"/>
                        </a:rPr>
                        <a:t>可变</a:t>
                      </a:r>
                      <a:endParaRPr lang="zh-CN" sz="600" strike="sngStrike" dirty="0">
                        <a:effectLst/>
                        <a:highlight>
                          <a:srgbClr val="FFFF00"/>
                        </a:highlight>
                        <a:latin typeface="+mn-lt"/>
                        <a:ea typeface="+mn-ea"/>
                        <a:cs typeface="+mn-ea"/>
                        <a:sym typeface="+mn-lt"/>
                      </a:endParaRPr>
                    </a:p>
                  </a:txBody>
                  <a:tcPr marL="35345" marR="35345" marT="0" marB="0">
                    <a:noFill/>
                  </a:tcPr>
                </a:tc>
              </a:tr>
              <a:tr h="0">
                <a:tc>
                  <a:txBody>
                    <a:bodyPr/>
                    <a:lstStyle/>
                    <a:p>
                      <a:pPr algn="just"/>
                      <a:r>
                        <a:rPr lang="zh-CN" sz="600">
                          <a:effectLst/>
                          <a:latin typeface="+mn-lt"/>
                          <a:ea typeface="+mn-ea"/>
                          <a:cs typeface="+mn-ea"/>
                          <a:sym typeface="+mn-lt"/>
                        </a:rPr>
                        <a:t>茶碱（</a:t>
                      </a:r>
                      <a:r>
                        <a:rPr lang="en-US" sz="600">
                          <a:effectLst/>
                          <a:latin typeface="+mn-lt"/>
                          <a:ea typeface="+mn-ea"/>
                          <a:cs typeface="+mn-ea"/>
                          <a:sym typeface="+mn-lt"/>
                        </a:rPr>
                        <a:t>SR</a:t>
                      </a:r>
                      <a:r>
                        <a:rPr lang="zh-CN" sz="600">
                          <a:effectLst/>
                          <a:latin typeface="+mn-lt"/>
                          <a:ea typeface="+mn-ea"/>
                          <a:cs typeface="+mn-ea"/>
                          <a:sym typeface="+mn-lt"/>
                        </a:rPr>
                        <a:t>）</a:t>
                      </a:r>
                      <a:endParaRPr lang="zh-CN" sz="600">
                        <a:effectLst/>
                        <a:latin typeface="+mn-lt"/>
                        <a:ea typeface="+mn-ea"/>
                        <a:cs typeface="+mn-ea"/>
                        <a:sym typeface="+mn-lt"/>
                      </a:endParaRPr>
                    </a:p>
                  </a:txBody>
                  <a:tcPr marL="35345" marR="35345" marT="0" marB="0">
                    <a:noFill/>
                  </a:tcPr>
                </a:tc>
                <a:tc>
                  <a:txBody>
                    <a:bodyPr/>
                    <a:lstStyle/>
                    <a:p>
                      <a:pPr algn="ctr"/>
                      <a:r>
                        <a:rPr lang="en-US" sz="600">
                          <a:effectLst/>
                          <a:latin typeface="+mn-lt"/>
                          <a:ea typeface="+mn-ea"/>
                          <a:cs typeface="+mn-ea"/>
                          <a:sym typeface="+mn-lt"/>
                        </a:rPr>
                        <a:t> </a:t>
                      </a:r>
                      <a:endParaRPr lang="zh-CN" sz="600">
                        <a:effectLst/>
                        <a:latin typeface="+mn-lt"/>
                        <a:ea typeface="+mn-ea"/>
                        <a:cs typeface="+mn-ea"/>
                        <a:sym typeface="+mn-lt"/>
                      </a:endParaRPr>
                    </a:p>
                  </a:txBody>
                  <a:tcPr marL="35345" marR="35345" marT="0" marB="0">
                    <a:noFill/>
                  </a:tcPr>
                </a:tc>
                <a:tc>
                  <a:txBody>
                    <a:bodyPr/>
                    <a:lstStyle/>
                    <a:p>
                      <a:pPr algn="ctr"/>
                      <a:r>
                        <a:rPr lang="en-US" sz="600">
                          <a:effectLst/>
                          <a:latin typeface="+mn-lt"/>
                          <a:ea typeface="+mn-ea"/>
                          <a:cs typeface="+mn-ea"/>
                          <a:sym typeface="+mn-lt"/>
                        </a:rPr>
                        <a:t> </a:t>
                      </a:r>
                      <a:endParaRPr lang="zh-CN" sz="600">
                        <a:effectLst/>
                        <a:latin typeface="+mn-lt"/>
                        <a:ea typeface="+mn-ea"/>
                        <a:cs typeface="+mn-ea"/>
                        <a:sym typeface="+mn-lt"/>
                      </a:endParaRPr>
                    </a:p>
                  </a:txBody>
                  <a:tcPr marL="35345" marR="35345" marT="0" marB="0">
                    <a:noFill/>
                  </a:tcPr>
                </a:tc>
                <a:tc gridSpan="2">
                  <a:txBody>
                    <a:bodyPr/>
                    <a:lstStyle/>
                    <a:p>
                      <a:pPr algn="ctr"/>
                      <a:r>
                        <a:rPr lang="zh-CN" sz="600">
                          <a:effectLst/>
                          <a:highlight>
                            <a:srgbClr val="000000">
                              <a:alpha val="0"/>
                            </a:srgbClr>
                          </a:highlight>
                          <a:latin typeface="+mn-lt"/>
                          <a:ea typeface="+mn-ea"/>
                          <a:cs typeface="+mn-ea"/>
                          <a:sym typeface="+mn-lt"/>
                        </a:rPr>
                        <a:t>片剂、胶囊剂、</a:t>
                      </a:r>
                      <a:r>
                        <a:rPr lang="zh-CN" altLang="en-US" sz="600">
                          <a:effectLst/>
                          <a:highlight>
                            <a:srgbClr val="000000">
                              <a:alpha val="0"/>
                            </a:srgbClr>
                          </a:highlight>
                          <a:latin typeface="+mn-lt"/>
                          <a:ea typeface="+mn-ea"/>
                          <a:cs typeface="+mn-ea"/>
                          <a:sym typeface="+mn-lt"/>
                        </a:rPr>
                        <a:t>酏剂</a:t>
                      </a:r>
                      <a:r>
                        <a:rPr lang="zh-CN" sz="600">
                          <a:effectLst/>
                          <a:highlight>
                            <a:srgbClr val="000000">
                              <a:alpha val="0"/>
                            </a:srgbClr>
                          </a:highlight>
                          <a:latin typeface="+mn-lt"/>
                          <a:ea typeface="+mn-ea"/>
                          <a:cs typeface="+mn-ea"/>
                          <a:sym typeface="+mn-lt"/>
                        </a:rPr>
                        <a:t>、溶液、注射液</a:t>
                      </a:r>
                      <a:endParaRPr lang="zh-CN" sz="600">
                        <a:effectLst/>
                        <a:highlight>
                          <a:srgbClr val="000000">
                            <a:alpha val="0"/>
                          </a:srgbClr>
                        </a:highlight>
                        <a:latin typeface="+mn-lt"/>
                        <a:ea typeface="+mn-ea"/>
                        <a:cs typeface="+mn-ea"/>
                        <a:sym typeface="+mn-lt"/>
                      </a:endParaRPr>
                    </a:p>
                  </a:txBody>
                  <a:tcPr marL="35345" marR="35345" marT="0" marB="0">
                    <a:noFill/>
                  </a:tcPr>
                </a:tc>
                <a:tc hMerge="1">
                  <a:tcPr marL="35345" marR="35345" marT="0" marB="0">
                    <a:noFill/>
                  </a:tcPr>
                </a:tc>
                <a:tc>
                  <a:txBody>
                    <a:bodyPr/>
                    <a:lstStyle/>
                    <a:p>
                      <a:pPr algn="ctr"/>
                      <a:r>
                        <a:rPr lang="zh-CN" sz="600" dirty="0">
                          <a:effectLst/>
                          <a:latin typeface="+mn-lt"/>
                          <a:ea typeface="+mn-ea"/>
                          <a:cs typeface="+mn-ea"/>
                          <a:sym typeface="+mn-lt"/>
                        </a:rPr>
                        <a:t>可变</a:t>
                      </a:r>
                      <a:endParaRPr lang="zh-CN" sz="600" strike="sngStrike" dirty="0">
                        <a:effectLst/>
                        <a:highlight>
                          <a:srgbClr val="FFFF00"/>
                        </a:highlight>
                        <a:latin typeface="+mn-lt"/>
                        <a:ea typeface="+mn-ea"/>
                        <a:cs typeface="+mn-ea"/>
                        <a:sym typeface="+mn-lt"/>
                      </a:endParaRPr>
                    </a:p>
                  </a:txBody>
                  <a:tcPr marL="35345" marR="35345" marT="0" marB="0">
                    <a:noFill/>
                  </a:tcPr>
                </a:tc>
              </a:tr>
              <a:tr h="0">
                <a:tc gridSpan="6">
                  <a:txBody>
                    <a:bodyPr/>
                    <a:lstStyle/>
                    <a:p>
                      <a:pPr marL="0" algn="just" defTabSz="914400" rtl="0" eaLnBrk="1" latinLnBrk="0" hangingPunct="1"/>
                      <a:r>
                        <a:rPr lang="zh-CN" altLang="en-US" sz="600" b="1" kern="1200" dirty="0">
                          <a:solidFill>
                            <a:schemeClr val="bg1"/>
                          </a:solidFill>
                          <a:effectLst/>
                          <a:latin typeface="+mn-lt"/>
                          <a:ea typeface="+mn-ea"/>
                          <a:cs typeface="+mn-ea"/>
                          <a:sym typeface="+mn-lt"/>
                        </a:rPr>
                        <a:t>单一装置长效</a:t>
                      </a:r>
                      <a:r>
                        <a:rPr lang="en-US" sz="600" b="1" kern="1200" dirty="0">
                          <a:solidFill>
                            <a:schemeClr val="bg1"/>
                          </a:solidFill>
                          <a:effectLst/>
                          <a:latin typeface="+mn-lt"/>
                          <a:ea typeface="+mn-ea"/>
                          <a:cs typeface="+mn-ea"/>
                          <a:sym typeface="+mn-lt"/>
                        </a:rPr>
                        <a:t>β2</a:t>
                      </a:r>
                      <a:r>
                        <a:rPr lang="zh-CN" altLang="en-US" sz="600" b="1" kern="1200" dirty="0">
                          <a:solidFill>
                            <a:schemeClr val="bg1"/>
                          </a:solidFill>
                          <a:effectLst/>
                          <a:latin typeface="+mn-lt"/>
                          <a:ea typeface="+mn-ea"/>
                          <a:cs typeface="+mn-ea"/>
                          <a:sym typeface="+mn-lt"/>
                        </a:rPr>
                        <a:t>受体激动剂</a:t>
                      </a:r>
                      <a:r>
                        <a:rPr lang="en-US" sz="600" b="1" kern="1200" dirty="0">
                          <a:solidFill>
                            <a:schemeClr val="bg1"/>
                          </a:solidFill>
                          <a:effectLst/>
                          <a:latin typeface="+mn-lt"/>
                          <a:ea typeface="+mn-ea"/>
                          <a:cs typeface="+mn-ea"/>
                          <a:sym typeface="+mn-lt"/>
                        </a:rPr>
                        <a:t> + </a:t>
                      </a:r>
                      <a:r>
                        <a:rPr lang="zh-CN" altLang="en-US" sz="600" b="1" kern="1200" dirty="0">
                          <a:solidFill>
                            <a:schemeClr val="bg1"/>
                          </a:solidFill>
                          <a:effectLst/>
                          <a:latin typeface="+mn-lt"/>
                          <a:ea typeface="+mn-ea"/>
                          <a:cs typeface="+mn-ea"/>
                          <a:sym typeface="+mn-lt"/>
                        </a:rPr>
                        <a:t>糖皮质激素复方制剂（</a:t>
                      </a:r>
                      <a:r>
                        <a:rPr lang="en-US" sz="600" b="1" kern="1200" dirty="0">
                          <a:solidFill>
                            <a:schemeClr val="bg1"/>
                          </a:solidFill>
                          <a:effectLst/>
                          <a:latin typeface="+mn-lt"/>
                          <a:ea typeface="+mn-ea"/>
                          <a:cs typeface="+mn-ea"/>
                          <a:sym typeface="+mn-lt"/>
                        </a:rPr>
                        <a:t>LABA+ ICS</a:t>
                      </a:r>
                      <a:r>
                        <a:rPr lang="zh-CN" altLang="en-US" sz="600" b="1" kern="1200" dirty="0">
                          <a:solidFill>
                            <a:schemeClr val="bg1"/>
                          </a:solidFill>
                          <a:effectLst/>
                          <a:latin typeface="+mn-lt"/>
                          <a:ea typeface="+mn-ea"/>
                          <a:cs typeface="+mn-ea"/>
                          <a:sym typeface="+mn-lt"/>
                        </a:rPr>
                        <a:t>）</a:t>
                      </a:r>
                      <a:endParaRPr lang="zh-CN" altLang="en-US" sz="600" b="1" kern="1200" dirty="0">
                        <a:solidFill>
                          <a:schemeClr val="bg1"/>
                        </a:solidFill>
                        <a:effectLst/>
                        <a:latin typeface="+mn-lt"/>
                        <a:ea typeface="+mn-ea"/>
                        <a:cs typeface="+mn-ea"/>
                        <a:sym typeface="+mn-lt"/>
                      </a:endParaRPr>
                    </a:p>
                  </a:txBody>
                  <a:tcPr marL="35345" marR="35345" marT="0" marB="0">
                    <a:solidFill>
                      <a:srgbClr val="374459"/>
                    </a:solidFill>
                  </a:tcPr>
                </a:tc>
                <a:tc hMerge="1">
                  <a:tcPr/>
                </a:tc>
                <a:tc hMerge="1">
                  <a:tcPr/>
                </a:tc>
                <a:tc hMerge="1">
                  <a:tcPr/>
                </a:tc>
                <a:tc hMerge="1">
                  <a:tcPr/>
                </a:tc>
                <a:tc hMerge="1">
                  <a:tcPr/>
                </a:tc>
              </a:tr>
              <a:tr h="0">
                <a:tc>
                  <a:txBody>
                    <a:bodyPr/>
                    <a:lstStyle/>
                    <a:p>
                      <a:pPr algn="just"/>
                      <a:r>
                        <a:rPr lang="zh-CN" sz="600">
                          <a:effectLst/>
                          <a:latin typeface="+mn-lt"/>
                          <a:ea typeface="+mn-ea"/>
                          <a:cs typeface="+mn-ea"/>
                          <a:sym typeface="+mn-lt"/>
                        </a:rPr>
                        <a:t>福莫特罗</a:t>
                      </a:r>
                      <a:r>
                        <a:rPr lang="en-US" sz="600">
                          <a:effectLst/>
                          <a:latin typeface="+mn-lt"/>
                          <a:ea typeface="+mn-ea"/>
                          <a:cs typeface="+mn-ea"/>
                          <a:sym typeface="+mn-lt"/>
                        </a:rPr>
                        <a:t>/ </a:t>
                      </a:r>
                      <a:r>
                        <a:rPr lang="zh-CN" sz="600">
                          <a:effectLst/>
                          <a:latin typeface="+mn-lt"/>
                          <a:ea typeface="+mn-ea"/>
                          <a:cs typeface="+mn-ea"/>
                          <a:sym typeface="+mn-lt"/>
                        </a:rPr>
                        <a:t>倍氯米松</a:t>
                      </a:r>
                      <a:endParaRPr lang="zh-CN" sz="600">
                        <a:effectLst/>
                        <a:latin typeface="+mn-lt"/>
                        <a:ea typeface="+mn-ea"/>
                        <a:cs typeface="+mn-ea"/>
                        <a:sym typeface="+mn-lt"/>
                      </a:endParaRPr>
                    </a:p>
                  </a:txBody>
                  <a:tcPr marL="35345" marR="35345" marT="0" marB="0">
                    <a:noFill/>
                  </a:tcPr>
                </a:tc>
                <a:tc>
                  <a:txBody>
                    <a:bodyPr/>
                    <a:lstStyle/>
                    <a:p>
                      <a:pPr algn="ctr"/>
                      <a:r>
                        <a:rPr lang="en-US" sz="600">
                          <a:effectLst/>
                          <a:latin typeface="+mn-lt"/>
                          <a:ea typeface="+mn-ea"/>
                          <a:cs typeface="+mn-ea"/>
                          <a:sym typeface="+mn-lt"/>
                        </a:rPr>
                        <a:t>MDI, DPI</a:t>
                      </a:r>
                      <a:endParaRPr lang="zh-CN" altLang="en-US" sz="1800" dirty="0">
                        <a:latin typeface="+mn-lt"/>
                        <a:ea typeface="+mn-ea"/>
                        <a:cs typeface="+mn-ea"/>
                        <a:sym typeface="+mn-lt"/>
                      </a:endParaRPr>
                    </a:p>
                  </a:txBody>
                  <a:tcPr marL="35345" marR="35345" marT="0" marB="0">
                    <a:noFill/>
                  </a:tcPr>
                </a:tc>
                <a:tc>
                  <a:txBody>
                    <a:bodyPr/>
                    <a:lstStyle/>
                    <a:p>
                      <a:r>
                        <a:rPr lang="en-US" sz="600">
                          <a:effectLst/>
                          <a:latin typeface="+mn-lt"/>
                          <a:ea typeface="+mn-ea"/>
                          <a:cs typeface="+mn-ea"/>
                          <a:sym typeface="+mn-lt"/>
                        </a:rPr>
                        <a:t> </a:t>
                      </a:r>
                      <a:endParaRPr lang="zh-CN" altLang="en-US" sz="1800">
                        <a:latin typeface="+mn-lt"/>
                        <a:ea typeface="+mn-ea"/>
                        <a:cs typeface="+mn-ea"/>
                        <a:sym typeface="+mn-lt"/>
                      </a:endParaRPr>
                    </a:p>
                  </a:txBody>
                  <a:tcPr marL="35345" marR="35345" marT="0" marB="0">
                    <a:noFill/>
                  </a:tcPr>
                </a:tc>
                <a:tc gridSpan="2">
                  <a:txBody>
                    <a:bodyPr/>
                    <a:lstStyle/>
                    <a:p>
                      <a:pPr algn="ctr"/>
                      <a:endParaRPr lang="en-US" sz="600">
                        <a:effectLst/>
                        <a:latin typeface="+mn-lt"/>
                        <a:ea typeface="+mn-ea"/>
                        <a:cs typeface="+mn-ea"/>
                        <a:sym typeface="+mn-lt"/>
                      </a:endParaRPr>
                    </a:p>
                  </a:txBody>
                  <a:tcPr marL="35345" marR="35345" marT="0" marB="0">
                    <a:noFill/>
                  </a:tcPr>
                </a:tc>
                <a:tc hMerge="1">
                  <a:tcPr marL="35345" marR="35345" marT="0" marB="0">
                    <a:noFill/>
                  </a:tcPr>
                </a:tc>
                <a:tc>
                  <a:txBody>
                    <a:bodyPr/>
                    <a:lstStyle/>
                    <a:p>
                      <a:pPr algn="ctr"/>
                      <a:r>
                        <a:rPr lang="en-US" sz="600" dirty="0">
                          <a:effectLst/>
                          <a:latin typeface="+mn-lt"/>
                          <a:ea typeface="+mn-ea"/>
                          <a:cs typeface="+mn-ea"/>
                          <a:sym typeface="+mn-lt"/>
                        </a:rPr>
                        <a:t>12</a:t>
                      </a:r>
                      <a:r>
                        <a:rPr lang="zh-CN" sz="600" dirty="0">
                          <a:effectLst/>
                          <a:latin typeface="+mn-lt"/>
                          <a:ea typeface="+mn-ea"/>
                          <a:cs typeface="+mn-ea"/>
                          <a:sym typeface="+mn-lt"/>
                        </a:rPr>
                        <a:t>小时</a:t>
                      </a:r>
                      <a:endParaRPr lang="zh-CN" altLang="en-US" sz="1800" dirty="0">
                        <a:latin typeface="+mn-lt"/>
                        <a:ea typeface="+mn-ea"/>
                        <a:cs typeface="+mn-ea"/>
                        <a:sym typeface="+mn-lt"/>
                      </a:endParaRPr>
                    </a:p>
                  </a:txBody>
                  <a:tcPr marL="35345" marR="35345" marT="0" marB="0">
                    <a:noFill/>
                  </a:tcPr>
                </a:tc>
              </a:tr>
              <a:tr h="0">
                <a:tc>
                  <a:txBody>
                    <a:bodyPr/>
                    <a:lstStyle/>
                    <a:p>
                      <a:pPr algn="just"/>
                      <a:r>
                        <a:rPr lang="zh-CN" sz="600">
                          <a:effectLst/>
                          <a:latin typeface="+mn-lt"/>
                          <a:ea typeface="+mn-ea"/>
                          <a:cs typeface="+mn-ea"/>
                          <a:sym typeface="+mn-lt"/>
                        </a:rPr>
                        <a:t>福莫特罗</a:t>
                      </a:r>
                      <a:r>
                        <a:rPr lang="en-US" sz="600">
                          <a:effectLst/>
                          <a:latin typeface="+mn-lt"/>
                          <a:ea typeface="+mn-ea"/>
                          <a:cs typeface="+mn-ea"/>
                          <a:sym typeface="+mn-lt"/>
                        </a:rPr>
                        <a:t>/ </a:t>
                      </a:r>
                      <a:r>
                        <a:rPr lang="zh-CN" sz="600">
                          <a:effectLst/>
                          <a:latin typeface="+mn-lt"/>
                          <a:ea typeface="+mn-ea"/>
                          <a:cs typeface="+mn-ea"/>
                          <a:sym typeface="+mn-lt"/>
                        </a:rPr>
                        <a:t>布地奈德</a:t>
                      </a:r>
                      <a:endParaRPr lang="zh-CN" sz="600">
                        <a:effectLst/>
                        <a:latin typeface="+mn-lt"/>
                        <a:ea typeface="+mn-ea"/>
                        <a:cs typeface="+mn-ea"/>
                        <a:sym typeface="+mn-lt"/>
                      </a:endParaRPr>
                    </a:p>
                  </a:txBody>
                  <a:tcPr marL="35345" marR="35345" marT="0" marB="0">
                    <a:noFill/>
                  </a:tcPr>
                </a:tc>
                <a:tc>
                  <a:txBody>
                    <a:bodyPr/>
                    <a:lstStyle/>
                    <a:p>
                      <a:pPr algn="ctr"/>
                      <a:r>
                        <a:rPr lang="en-US" sz="600">
                          <a:effectLst/>
                          <a:latin typeface="+mn-lt"/>
                          <a:ea typeface="+mn-ea"/>
                          <a:cs typeface="+mn-ea"/>
                          <a:sym typeface="+mn-lt"/>
                        </a:rPr>
                        <a:t>MDI, DPI</a:t>
                      </a:r>
                      <a:endParaRPr lang="zh-CN" altLang="en-US" sz="1800" dirty="0">
                        <a:latin typeface="+mn-lt"/>
                        <a:ea typeface="+mn-ea"/>
                        <a:cs typeface="+mn-ea"/>
                        <a:sym typeface="+mn-lt"/>
                      </a:endParaRPr>
                    </a:p>
                  </a:txBody>
                  <a:tcPr marL="35345" marR="35345" marT="0" marB="0">
                    <a:noFill/>
                  </a:tcPr>
                </a:tc>
                <a:tc>
                  <a:txBody>
                    <a:bodyPr/>
                    <a:lstStyle/>
                    <a:p>
                      <a:r>
                        <a:rPr lang="en-US" sz="600">
                          <a:effectLst/>
                          <a:latin typeface="+mn-lt"/>
                          <a:ea typeface="+mn-ea"/>
                          <a:cs typeface="+mn-ea"/>
                          <a:sym typeface="+mn-lt"/>
                        </a:rPr>
                        <a:t> </a:t>
                      </a:r>
                      <a:endParaRPr lang="zh-CN" altLang="en-US" sz="1800">
                        <a:latin typeface="+mn-lt"/>
                        <a:ea typeface="+mn-ea"/>
                        <a:cs typeface="+mn-ea"/>
                        <a:sym typeface="+mn-lt"/>
                      </a:endParaRPr>
                    </a:p>
                  </a:txBody>
                  <a:tcPr marL="35345" marR="35345" marT="0" marB="0">
                    <a:noFill/>
                  </a:tcPr>
                </a:tc>
                <a:tc gridSpan="2">
                  <a:txBody>
                    <a:bodyPr/>
                    <a:lstStyle/>
                    <a:p>
                      <a:pPr algn="ctr"/>
                      <a:endParaRPr lang="en-US" sz="600">
                        <a:effectLst/>
                        <a:latin typeface="+mn-lt"/>
                        <a:ea typeface="+mn-ea"/>
                        <a:cs typeface="+mn-ea"/>
                        <a:sym typeface="+mn-lt"/>
                      </a:endParaRPr>
                    </a:p>
                  </a:txBody>
                  <a:tcPr marL="35345" marR="35345" marT="0" marB="0">
                    <a:noFill/>
                  </a:tcPr>
                </a:tc>
                <a:tc hMerge="1">
                  <a:tcPr marL="35345" marR="35345" marT="0" marB="0">
                    <a:noFill/>
                  </a:tcPr>
                </a:tc>
                <a:tc>
                  <a:txBody>
                    <a:bodyPr/>
                    <a:lstStyle/>
                    <a:p>
                      <a:pPr algn="ctr"/>
                      <a:r>
                        <a:rPr lang="en-US" sz="600" dirty="0">
                          <a:effectLst/>
                          <a:latin typeface="+mn-lt"/>
                          <a:ea typeface="+mn-ea"/>
                          <a:cs typeface="+mn-ea"/>
                          <a:sym typeface="+mn-lt"/>
                        </a:rPr>
                        <a:t>12</a:t>
                      </a:r>
                      <a:r>
                        <a:rPr lang="zh-CN" sz="600" dirty="0">
                          <a:effectLst/>
                          <a:latin typeface="+mn-lt"/>
                          <a:ea typeface="+mn-ea"/>
                          <a:cs typeface="+mn-ea"/>
                          <a:sym typeface="+mn-lt"/>
                        </a:rPr>
                        <a:t>小时</a:t>
                      </a:r>
                      <a:endParaRPr lang="zh-CN" altLang="en-US" sz="1800" dirty="0">
                        <a:latin typeface="+mn-lt"/>
                        <a:ea typeface="+mn-ea"/>
                        <a:cs typeface="+mn-ea"/>
                        <a:sym typeface="+mn-lt"/>
                      </a:endParaRPr>
                    </a:p>
                  </a:txBody>
                  <a:tcPr marL="35345" marR="35345" marT="0" marB="0">
                    <a:noFill/>
                  </a:tcPr>
                </a:tc>
              </a:tr>
              <a:tr h="0">
                <a:tc>
                  <a:txBody>
                    <a:bodyPr/>
                    <a:lstStyle/>
                    <a:p>
                      <a:pPr algn="just"/>
                      <a:r>
                        <a:rPr lang="zh-CN" sz="600">
                          <a:effectLst/>
                          <a:latin typeface="+mn-lt"/>
                          <a:ea typeface="+mn-ea"/>
                          <a:cs typeface="+mn-ea"/>
                          <a:sym typeface="+mn-lt"/>
                        </a:rPr>
                        <a:t>福莫特罗</a:t>
                      </a:r>
                      <a:r>
                        <a:rPr lang="en-US" sz="600">
                          <a:effectLst/>
                          <a:latin typeface="+mn-lt"/>
                          <a:ea typeface="+mn-ea"/>
                          <a:cs typeface="+mn-ea"/>
                          <a:sym typeface="+mn-lt"/>
                        </a:rPr>
                        <a:t>/ </a:t>
                      </a:r>
                      <a:r>
                        <a:rPr lang="zh-CN" sz="600">
                          <a:effectLst/>
                          <a:latin typeface="+mn-lt"/>
                          <a:ea typeface="+mn-ea"/>
                          <a:cs typeface="+mn-ea"/>
                          <a:sym typeface="+mn-lt"/>
                        </a:rPr>
                        <a:t>莫米松</a:t>
                      </a:r>
                      <a:endParaRPr lang="zh-CN" sz="600">
                        <a:effectLst/>
                        <a:latin typeface="+mn-lt"/>
                        <a:ea typeface="+mn-ea"/>
                        <a:cs typeface="+mn-ea"/>
                        <a:sym typeface="+mn-lt"/>
                      </a:endParaRPr>
                    </a:p>
                  </a:txBody>
                  <a:tcPr marL="35345" marR="35345" marT="0" marB="0">
                    <a:noFill/>
                  </a:tcPr>
                </a:tc>
                <a:tc>
                  <a:txBody>
                    <a:bodyPr/>
                    <a:lstStyle/>
                    <a:p>
                      <a:pPr algn="ctr"/>
                      <a:r>
                        <a:rPr lang="en-US" sz="600">
                          <a:effectLst/>
                          <a:latin typeface="+mn-lt"/>
                          <a:ea typeface="+mn-ea"/>
                          <a:cs typeface="+mn-ea"/>
                          <a:sym typeface="+mn-lt"/>
                        </a:rPr>
                        <a:t>MDI</a:t>
                      </a:r>
                      <a:endParaRPr lang="zh-CN" altLang="en-US" sz="1800" dirty="0">
                        <a:latin typeface="+mn-lt"/>
                        <a:ea typeface="+mn-ea"/>
                        <a:cs typeface="+mn-ea"/>
                        <a:sym typeface="+mn-lt"/>
                      </a:endParaRPr>
                    </a:p>
                  </a:txBody>
                  <a:tcPr marL="35345" marR="35345" marT="0" marB="0">
                    <a:noFill/>
                  </a:tcPr>
                </a:tc>
                <a:tc>
                  <a:txBody>
                    <a:bodyPr/>
                    <a:lstStyle/>
                    <a:p>
                      <a:r>
                        <a:rPr lang="en-US" sz="600">
                          <a:effectLst/>
                          <a:latin typeface="+mn-lt"/>
                          <a:ea typeface="+mn-ea"/>
                          <a:cs typeface="+mn-ea"/>
                          <a:sym typeface="+mn-lt"/>
                        </a:rPr>
                        <a:t> </a:t>
                      </a:r>
                      <a:endParaRPr lang="zh-CN" altLang="en-US" sz="1800">
                        <a:latin typeface="+mn-lt"/>
                        <a:ea typeface="+mn-ea"/>
                        <a:cs typeface="+mn-ea"/>
                        <a:sym typeface="+mn-lt"/>
                      </a:endParaRPr>
                    </a:p>
                  </a:txBody>
                  <a:tcPr marL="35345" marR="35345" marT="0" marB="0">
                    <a:noFill/>
                  </a:tcPr>
                </a:tc>
                <a:tc gridSpan="2">
                  <a:txBody>
                    <a:bodyPr/>
                    <a:lstStyle/>
                    <a:p>
                      <a:pPr algn="ctr"/>
                      <a:endParaRPr lang="en-US" sz="600">
                        <a:effectLst/>
                        <a:latin typeface="+mn-lt"/>
                        <a:ea typeface="+mn-ea"/>
                        <a:cs typeface="+mn-ea"/>
                        <a:sym typeface="+mn-lt"/>
                      </a:endParaRPr>
                    </a:p>
                  </a:txBody>
                  <a:tcPr marL="35345" marR="35345" marT="0" marB="0">
                    <a:noFill/>
                  </a:tcPr>
                </a:tc>
                <a:tc hMerge="1">
                  <a:tcPr marL="35345" marR="35345" marT="0" marB="0">
                    <a:noFill/>
                  </a:tcPr>
                </a:tc>
                <a:tc>
                  <a:txBody>
                    <a:bodyPr/>
                    <a:lstStyle/>
                    <a:p>
                      <a:pPr algn="ctr"/>
                      <a:r>
                        <a:rPr lang="en-US" sz="600" dirty="0">
                          <a:effectLst/>
                          <a:latin typeface="+mn-lt"/>
                          <a:ea typeface="+mn-ea"/>
                          <a:cs typeface="+mn-ea"/>
                          <a:sym typeface="+mn-lt"/>
                        </a:rPr>
                        <a:t>12</a:t>
                      </a:r>
                      <a:r>
                        <a:rPr lang="zh-CN" sz="600" dirty="0">
                          <a:effectLst/>
                          <a:latin typeface="+mn-lt"/>
                          <a:ea typeface="+mn-ea"/>
                          <a:cs typeface="+mn-ea"/>
                          <a:sym typeface="+mn-lt"/>
                        </a:rPr>
                        <a:t>小时</a:t>
                      </a:r>
                      <a:endParaRPr lang="zh-CN" altLang="en-US" sz="1800" dirty="0">
                        <a:latin typeface="+mn-lt"/>
                        <a:ea typeface="+mn-ea"/>
                        <a:cs typeface="+mn-ea"/>
                        <a:sym typeface="+mn-lt"/>
                      </a:endParaRPr>
                    </a:p>
                  </a:txBody>
                  <a:tcPr marL="35345" marR="35345" marT="0" marB="0">
                    <a:noFill/>
                  </a:tcPr>
                </a:tc>
              </a:tr>
              <a:tr h="0">
                <a:tc>
                  <a:txBody>
                    <a:bodyPr/>
                    <a:lstStyle/>
                    <a:p>
                      <a:r>
                        <a:rPr lang="zh-CN" sz="600">
                          <a:effectLst/>
                          <a:latin typeface="+mn-lt"/>
                          <a:ea typeface="+mn-ea"/>
                          <a:cs typeface="+mn-ea"/>
                          <a:sym typeface="+mn-lt"/>
                        </a:rPr>
                        <a:t>沙美特罗</a:t>
                      </a:r>
                      <a:r>
                        <a:rPr lang="en-US" sz="600">
                          <a:effectLst/>
                          <a:latin typeface="+mn-lt"/>
                          <a:ea typeface="+mn-ea"/>
                          <a:cs typeface="+mn-ea"/>
                          <a:sym typeface="+mn-lt"/>
                        </a:rPr>
                        <a:t>/ </a:t>
                      </a:r>
                      <a:r>
                        <a:rPr lang="zh-CN" sz="600">
                          <a:effectLst/>
                          <a:latin typeface="+mn-lt"/>
                          <a:ea typeface="+mn-ea"/>
                          <a:cs typeface="+mn-ea"/>
                          <a:sym typeface="+mn-lt"/>
                        </a:rPr>
                        <a:t>丙酸氟替卡松</a:t>
                      </a:r>
                      <a:endParaRPr lang="zh-CN" sz="600">
                        <a:effectLst/>
                        <a:latin typeface="+mn-lt"/>
                        <a:ea typeface="+mn-ea"/>
                        <a:cs typeface="+mn-ea"/>
                        <a:sym typeface="+mn-lt"/>
                      </a:endParaRPr>
                    </a:p>
                  </a:txBody>
                  <a:tcPr marL="35345" marR="35345" marT="0" marB="0">
                    <a:noFill/>
                  </a:tcPr>
                </a:tc>
                <a:tc>
                  <a:txBody>
                    <a:bodyPr/>
                    <a:lstStyle/>
                    <a:p>
                      <a:pPr algn="ctr"/>
                      <a:r>
                        <a:rPr lang="en-US" sz="600">
                          <a:effectLst/>
                          <a:latin typeface="+mn-lt"/>
                          <a:ea typeface="+mn-ea"/>
                          <a:cs typeface="+mn-ea"/>
                          <a:sym typeface="+mn-lt"/>
                        </a:rPr>
                        <a:t>MDI, DPI</a:t>
                      </a:r>
                      <a:endParaRPr lang="zh-CN" altLang="en-US" sz="1800" dirty="0">
                        <a:latin typeface="+mn-lt"/>
                        <a:ea typeface="+mn-ea"/>
                        <a:cs typeface="+mn-ea"/>
                        <a:sym typeface="+mn-lt"/>
                      </a:endParaRPr>
                    </a:p>
                  </a:txBody>
                  <a:tcPr marL="35345" marR="35345" marT="0" marB="0">
                    <a:noFill/>
                  </a:tcPr>
                </a:tc>
                <a:tc>
                  <a:txBody>
                    <a:bodyPr/>
                    <a:lstStyle/>
                    <a:p>
                      <a:r>
                        <a:rPr lang="en-US" sz="600">
                          <a:effectLst/>
                          <a:latin typeface="+mn-lt"/>
                          <a:ea typeface="+mn-ea"/>
                          <a:cs typeface="+mn-ea"/>
                          <a:sym typeface="+mn-lt"/>
                        </a:rPr>
                        <a:t> </a:t>
                      </a:r>
                      <a:endParaRPr lang="zh-CN" altLang="en-US" sz="1800">
                        <a:latin typeface="+mn-lt"/>
                        <a:ea typeface="+mn-ea"/>
                        <a:cs typeface="+mn-ea"/>
                        <a:sym typeface="+mn-lt"/>
                      </a:endParaRPr>
                    </a:p>
                  </a:txBody>
                  <a:tcPr marL="35345" marR="35345" marT="0" marB="0">
                    <a:noFill/>
                  </a:tcPr>
                </a:tc>
                <a:tc gridSpan="2">
                  <a:txBody>
                    <a:bodyPr/>
                    <a:lstStyle/>
                    <a:p>
                      <a:pPr algn="ctr"/>
                      <a:endParaRPr lang="en-US" sz="600">
                        <a:effectLst/>
                        <a:latin typeface="+mn-lt"/>
                        <a:ea typeface="+mn-ea"/>
                        <a:cs typeface="+mn-ea"/>
                        <a:sym typeface="+mn-lt"/>
                      </a:endParaRPr>
                    </a:p>
                  </a:txBody>
                  <a:tcPr marL="35345" marR="35345" marT="0" marB="0">
                    <a:noFill/>
                  </a:tcPr>
                </a:tc>
                <a:tc hMerge="1">
                  <a:tcPr marL="35345" marR="35345" marT="0" marB="0">
                    <a:noFill/>
                  </a:tcPr>
                </a:tc>
                <a:tc>
                  <a:txBody>
                    <a:bodyPr/>
                    <a:lstStyle/>
                    <a:p>
                      <a:pPr algn="ctr"/>
                      <a:r>
                        <a:rPr lang="en-US" sz="600" dirty="0">
                          <a:effectLst/>
                          <a:latin typeface="+mn-lt"/>
                          <a:ea typeface="+mn-ea"/>
                          <a:cs typeface="+mn-ea"/>
                          <a:sym typeface="+mn-lt"/>
                        </a:rPr>
                        <a:t>12</a:t>
                      </a:r>
                      <a:r>
                        <a:rPr lang="zh-CN" sz="600" dirty="0">
                          <a:effectLst/>
                          <a:latin typeface="+mn-lt"/>
                          <a:ea typeface="+mn-ea"/>
                          <a:cs typeface="+mn-ea"/>
                          <a:sym typeface="+mn-lt"/>
                        </a:rPr>
                        <a:t>小时</a:t>
                      </a:r>
                      <a:endParaRPr lang="zh-CN" altLang="en-US" sz="1800" dirty="0">
                        <a:latin typeface="+mn-lt"/>
                        <a:ea typeface="+mn-ea"/>
                        <a:cs typeface="+mn-ea"/>
                        <a:sym typeface="+mn-lt"/>
                      </a:endParaRPr>
                    </a:p>
                  </a:txBody>
                  <a:tcPr marL="35345" marR="35345" marT="0" marB="0">
                    <a:noFill/>
                  </a:tcPr>
                </a:tc>
              </a:tr>
              <a:tr h="0">
                <a:tc>
                  <a:txBody>
                    <a:bodyPr/>
                    <a:lstStyle/>
                    <a:p>
                      <a:pPr algn="just"/>
                      <a:r>
                        <a:rPr lang="zh-CN" sz="600" dirty="0">
                          <a:effectLst/>
                          <a:latin typeface="+mn-lt"/>
                          <a:ea typeface="+mn-ea"/>
                          <a:cs typeface="+mn-ea"/>
                          <a:sym typeface="+mn-lt"/>
                        </a:rPr>
                        <a:t>维兰特罗</a:t>
                      </a:r>
                      <a:r>
                        <a:rPr lang="en-US" sz="600" dirty="0">
                          <a:effectLst/>
                          <a:latin typeface="+mn-lt"/>
                          <a:ea typeface="+mn-ea"/>
                          <a:cs typeface="+mn-ea"/>
                          <a:sym typeface="+mn-lt"/>
                        </a:rPr>
                        <a:t>/ </a:t>
                      </a:r>
                      <a:r>
                        <a:rPr lang="zh-CN" sz="600" dirty="0">
                          <a:effectLst/>
                          <a:latin typeface="+mn-lt"/>
                          <a:ea typeface="+mn-ea"/>
                          <a:cs typeface="+mn-ea"/>
                          <a:sym typeface="+mn-lt"/>
                        </a:rPr>
                        <a:t>糠酸氟替卡松</a:t>
                      </a:r>
                      <a:endParaRPr lang="zh-CN" sz="600" dirty="0">
                        <a:effectLst/>
                        <a:latin typeface="+mn-lt"/>
                        <a:ea typeface="+mn-ea"/>
                        <a:cs typeface="+mn-ea"/>
                        <a:sym typeface="+mn-lt"/>
                      </a:endParaRPr>
                    </a:p>
                  </a:txBody>
                  <a:tcPr marL="35345" marR="35345" marT="0" marB="0">
                    <a:noFill/>
                  </a:tcPr>
                </a:tc>
                <a:tc>
                  <a:txBody>
                    <a:bodyPr/>
                    <a:lstStyle/>
                    <a:p>
                      <a:pPr algn="ctr"/>
                      <a:r>
                        <a:rPr lang="en-US" sz="600">
                          <a:effectLst/>
                          <a:latin typeface="+mn-lt"/>
                          <a:ea typeface="+mn-ea"/>
                          <a:cs typeface="+mn-ea"/>
                          <a:sym typeface="+mn-lt"/>
                        </a:rPr>
                        <a:t>DPI</a:t>
                      </a:r>
                      <a:endParaRPr lang="zh-CN" altLang="en-US" sz="1800" dirty="0">
                        <a:latin typeface="+mn-lt"/>
                        <a:ea typeface="+mn-ea"/>
                        <a:cs typeface="+mn-ea"/>
                        <a:sym typeface="+mn-lt"/>
                      </a:endParaRPr>
                    </a:p>
                  </a:txBody>
                  <a:tcPr marL="35345" marR="35345" marT="0" marB="0">
                    <a:noFill/>
                  </a:tcPr>
                </a:tc>
                <a:tc>
                  <a:txBody>
                    <a:bodyPr/>
                    <a:lstStyle/>
                    <a:p>
                      <a:r>
                        <a:rPr lang="en-US" sz="600" dirty="0">
                          <a:effectLst/>
                          <a:latin typeface="+mn-lt"/>
                          <a:ea typeface="+mn-ea"/>
                          <a:cs typeface="+mn-ea"/>
                          <a:sym typeface="+mn-lt"/>
                        </a:rPr>
                        <a:t> </a:t>
                      </a:r>
                      <a:endParaRPr lang="zh-CN" altLang="en-US" sz="1800" dirty="0">
                        <a:latin typeface="+mn-lt"/>
                        <a:ea typeface="+mn-ea"/>
                        <a:cs typeface="+mn-ea"/>
                        <a:sym typeface="+mn-lt"/>
                      </a:endParaRPr>
                    </a:p>
                  </a:txBody>
                  <a:tcPr marL="35345" marR="35345" marT="0" marB="0">
                    <a:noFill/>
                  </a:tcPr>
                </a:tc>
                <a:tc gridSpan="2">
                  <a:txBody>
                    <a:bodyPr/>
                    <a:lstStyle/>
                    <a:p>
                      <a:pPr algn="ctr"/>
                      <a:endParaRPr lang="en-US" sz="600" dirty="0">
                        <a:effectLst/>
                        <a:latin typeface="+mn-lt"/>
                        <a:ea typeface="+mn-ea"/>
                        <a:cs typeface="+mn-ea"/>
                        <a:sym typeface="+mn-lt"/>
                      </a:endParaRPr>
                    </a:p>
                  </a:txBody>
                  <a:tcPr marL="35345" marR="35345" marT="0" marB="0">
                    <a:noFill/>
                  </a:tcPr>
                </a:tc>
                <a:tc hMerge="1">
                  <a:tcPr marL="35345" marR="35345" marT="0" marB="0">
                    <a:noFill/>
                  </a:tcPr>
                </a:tc>
                <a:tc>
                  <a:txBody>
                    <a:bodyPr/>
                    <a:lstStyle/>
                    <a:p>
                      <a:pPr algn="ctr"/>
                      <a:r>
                        <a:rPr lang="en-US" sz="600" dirty="0">
                          <a:effectLst/>
                          <a:latin typeface="+mn-lt"/>
                          <a:ea typeface="+mn-ea"/>
                          <a:cs typeface="+mn-ea"/>
                          <a:sym typeface="+mn-lt"/>
                        </a:rPr>
                        <a:t>24</a:t>
                      </a:r>
                      <a:r>
                        <a:rPr lang="zh-CN" sz="600" dirty="0">
                          <a:effectLst/>
                          <a:latin typeface="+mn-lt"/>
                          <a:ea typeface="+mn-ea"/>
                          <a:cs typeface="+mn-ea"/>
                          <a:sym typeface="+mn-lt"/>
                        </a:rPr>
                        <a:t>小时</a:t>
                      </a:r>
                      <a:endParaRPr lang="zh-CN" altLang="en-US" sz="1800" dirty="0">
                        <a:latin typeface="+mn-lt"/>
                        <a:ea typeface="+mn-ea"/>
                        <a:cs typeface="+mn-ea"/>
                        <a:sym typeface="+mn-lt"/>
                      </a:endParaRPr>
                    </a:p>
                  </a:txBody>
                  <a:tcPr marL="35345" marR="35345" marT="0" marB="0">
                    <a:noFill/>
                  </a:tcPr>
                </a:tc>
              </a:tr>
              <a:tr h="0">
                <a:tc gridSpan="6">
                  <a:txBody>
                    <a:bodyPr/>
                    <a:lstStyle/>
                    <a:p>
                      <a:pPr marL="0" algn="just" defTabSz="914400" rtl="0" eaLnBrk="1" latinLnBrk="0" hangingPunct="1"/>
                      <a:r>
                        <a:rPr lang="zh-CN" altLang="en-US" sz="600" b="1" kern="1200" dirty="0">
                          <a:solidFill>
                            <a:schemeClr val="bg1"/>
                          </a:solidFill>
                          <a:effectLst/>
                          <a:latin typeface="+mn-lt"/>
                          <a:ea typeface="+mn-ea"/>
                          <a:cs typeface="+mn-ea"/>
                          <a:sym typeface="+mn-lt"/>
                        </a:rPr>
                        <a:t>单一装置三联复方制剂（</a:t>
                      </a:r>
                      <a:r>
                        <a:rPr lang="en-US" sz="600" b="1" kern="1200" dirty="0">
                          <a:solidFill>
                            <a:schemeClr val="bg1"/>
                          </a:solidFill>
                          <a:effectLst/>
                          <a:latin typeface="+mn-lt"/>
                          <a:ea typeface="+mn-ea"/>
                          <a:cs typeface="+mn-ea"/>
                          <a:sym typeface="+mn-lt"/>
                        </a:rPr>
                        <a:t>LABA+ LAMA+ ICS</a:t>
                      </a:r>
                      <a:r>
                        <a:rPr lang="zh-CN" altLang="en-US" sz="600" b="1" kern="1200" dirty="0">
                          <a:solidFill>
                            <a:schemeClr val="bg1"/>
                          </a:solidFill>
                          <a:effectLst/>
                          <a:latin typeface="+mn-lt"/>
                          <a:ea typeface="+mn-ea"/>
                          <a:cs typeface="+mn-ea"/>
                          <a:sym typeface="+mn-lt"/>
                        </a:rPr>
                        <a:t>）</a:t>
                      </a:r>
                      <a:endParaRPr lang="zh-CN" altLang="en-US" sz="600" b="1" kern="1200" dirty="0">
                        <a:solidFill>
                          <a:schemeClr val="bg1"/>
                        </a:solidFill>
                        <a:effectLst/>
                        <a:latin typeface="+mn-lt"/>
                        <a:ea typeface="+mn-ea"/>
                        <a:cs typeface="+mn-ea"/>
                        <a:sym typeface="+mn-lt"/>
                      </a:endParaRPr>
                    </a:p>
                  </a:txBody>
                  <a:tcPr marL="35345" marR="35345" marT="0" marB="0">
                    <a:solidFill>
                      <a:srgbClr val="374459"/>
                    </a:solidFill>
                  </a:tcPr>
                </a:tc>
                <a:tc hMerge="1">
                  <a:tcPr/>
                </a:tc>
                <a:tc hMerge="1">
                  <a:tcPr/>
                </a:tc>
                <a:tc hMerge="1">
                  <a:tcPr/>
                </a:tc>
                <a:tc hMerge="1">
                  <a:tcPr/>
                </a:tc>
                <a:tc hMerge="1">
                  <a:tcPr/>
                </a:tc>
              </a:tr>
              <a:tr h="0">
                <a:tc>
                  <a:txBody>
                    <a:bodyPr/>
                    <a:lstStyle/>
                    <a:p>
                      <a:pPr algn="just"/>
                      <a:r>
                        <a:rPr lang="zh-CN" sz="600">
                          <a:effectLst/>
                          <a:latin typeface="+mn-lt"/>
                          <a:ea typeface="+mn-ea"/>
                          <a:cs typeface="+mn-ea"/>
                          <a:sym typeface="+mn-lt"/>
                        </a:rPr>
                        <a:t>氟替卡松</a:t>
                      </a:r>
                      <a:r>
                        <a:rPr lang="en-US" sz="600">
                          <a:effectLst/>
                          <a:latin typeface="+mn-lt"/>
                          <a:ea typeface="+mn-ea"/>
                          <a:cs typeface="+mn-ea"/>
                          <a:sym typeface="+mn-lt"/>
                        </a:rPr>
                        <a:t>/ </a:t>
                      </a:r>
                      <a:r>
                        <a:rPr lang="zh-CN" sz="600">
                          <a:effectLst/>
                          <a:latin typeface="+mn-lt"/>
                          <a:ea typeface="+mn-ea"/>
                          <a:cs typeface="+mn-ea"/>
                          <a:sym typeface="+mn-lt"/>
                        </a:rPr>
                        <a:t>乌美溴铵</a:t>
                      </a:r>
                      <a:r>
                        <a:rPr lang="en-US" sz="600">
                          <a:effectLst/>
                          <a:latin typeface="+mn-lt"/>
                          <a:ea typeface="+mn-ea"/>
                          <a:cs typeface="+mn-ea"/>
                          <a:sym typeface="+mn-lt"/>
                        </a:rPr>
                        <a:t>/ </a:t>
                      </a:r>
                      <a:r>
                        <a:rPr lang="zh-CN" sz="600">
                          <a:effectLst/>
                          <a:latin typeface="+mn-lt"/>
                          <a:ea typeface="+mn-ea"/>
                          <a:cs typeface="+mn-ea"/>
                          <a:sym typeface="+mn-lt"/>
                        </a:rPr>
                        <a:t>维兰特罗</a:t>
                      </a:r>
                      <a:endParaRPr lang="zh-CN" sz="600">
                        <a:effectLst/>
                        <a:latin typeface="+mn-lt"/>
                        <a:ea typeface="+mn-ea"/>
                        <a:cs typeface="+mn-ea"/>
                        <a:sym typeface="+mn-lt"/>
                      </a:endParaRPr>
                    </a:p>
                  </a:txBody>
                  <a:tcPr marL="35345" marR="35345" marT="0" marB="0">
                    <a:noFill/>
                  </a:tcPr>
                </a:tc>
                <a:tc>
                  <a:txBody>
                    <a:bodyPr/>
                    <a:lstStyle/>
                    <a:p>
                      <a:pPr algn="ctr"/>
                      <a:r>
                        <a:rPr lang="en-US" sz="600">
                          <a:effectLst/>
                          <a:latin typeface="+mn-lt"/>
                          <a:ea typeface="+mn-ea"/>
                          <a:cs typeface="+mn-ea"/>
                          <a:sym typeface="+mn-lt"/>
                        </a:rPr>
                        <a:t>DPI</a:t>
                      </a:r>
                      <a:endParaRPr lang="zh-CN" altLang="en-US" sz="1800" dirty="0">
                        <a:latin typeface="+mn-lt"/>
                        <a:ea typeface="+mn-ea"/>
                        <a:cs typeface="+mn-ea"/>
                        <a:sym typeface="+mn-lt"/>
                      </a:endParaRPr>
                    </a:p>
                  </a:txBody>
                  <a:tcPr marL="35345" marR="35345" marT="0" marB="0">
                    <a:noFill/>
                  </a:tcPr>
                </a:tc>
                <a:tc>
                  <a:txBody>
                    <a:bodyPr/>
                    <a:lstStyle/>
                    <a:p>
                      <a:r>
                        <a:rPr lang="en-US" sz="600">
                          <a:effectLst/>
                          <a:latin typeface="+mn-lt"/>
                          <a:ea typeface="+mn-ea"/>
                          <a:cs typeface="+mn-ea"/>
                          <a:sym typeface="+mn-lt"/>
                        </a:rPr>
                        <a:t> </a:t>
                      </a:r>
                      <a:endParaRPr lang="zh-CN" altLang="en-US" sz="1800">
                        <a:latin typeface="+mn-lt"/>
                        <a:ea typeface="+mn-ea"/>
                        <a:cs typeface="+mn-ea"/>
                        <a:sym typeface="+mn-lt"/>
                      </a:endParaRPr>
                    </a:p>
                  </a:txBody>
                  <a:tcPr marL="35345" marR="35345" marT="0" marB="0">
                    <a:noFill/>
                  </a:tcPr>
                </a:tc>
                <a:tc gridSpan="2">
                  <a:txBody>
                    <a:bodyPr/>
                    <a:lstStyle/>
                    <a:p>
                      <a:pPr algn="ctr"/>
                      <a:endParaRPr lang="en-US" sz="600">
                        <a:effectLst/>
                        <a:latin typeface="+mn-lt"/>
                        <a:ea typeface="+mn-ea"/>
                        <a:cs typeface="+mn-ea"/>
                        <a:sym typeface="+mn-lt"/>
                      </a:endParaRPr>
                    </a:p>
                  </a:txBody>
                  <a:tcPr marL="35345" marR="35345" marT="0" marB="0">
                    <a:noFill/>
                  </a:tcPr>
                </a:tc>
                <a:tc hMerge="1">
                  <a:tcPr marL="35345" marR="35345" marT="0" marB="0">
                    <a:noFill/>
                  </a:tcPr>
                </a:tc>
                <a:tc>
                  <a:txBody>
                    <a:bodyPr/>
                    <a:lstStyle/>
                    <a:p>
                      <a:pPr algn="ctr"/>
                      <a:r>
                        <a:rPr lang="en-US" sz="600" dirty="0">
                          <a:effectLst/>
                          <a:latin typeface="+mn-lt"/>
                          <a:ea typeface="+mn-ea"/>
                          <a:cs typeface="+mn-ea"/>
                          <a:sym typeface="+mn-lt"/>
                        </a:rPr>
                        <a:t>24</a:t>
                      </a:r>
                      <a:r>
                        <a:rPr lang="zh-CN" sz="600" dirty="0">
                          <a:effectLst/>
                          <a:latin typeface="+mn-lt"/>
                          <a:ea typeface="+mn-ea"/>
                          <a:cs typeface="+mn-ea"/>
                          <a:sym typeface="+mn-lt"/>
                        </a:rPr>
                        <a:t>小时</a:t>
                      </a:r>
                      <a:endParaRPr lang="zh-CN" sz="600" dirty="0">
                        <a:effectLst/>
                        <a:latin typeface="+mn-lt"/>
                        <a:ea typeface="+mn-ea"/>
                        <a:cs typeface="+mn-ea"/>
                        <a:sym typeface="+mn-lt"/>
                      </a:endParaRPr>
                    </a:p>
                  </a:txBody>
                  <a:tcPr marL="35345" marR="35345" marT="0" marB="0">
                    <a:noFill/>
                  </a:tcPr>
                </a:tc>
              </a:tr>
              <a:tr h="0">
                <a:tc>
                  <a:txBody>
                    <a:bodyPr/>
                    <a:lstStyle/>
                    <a:p>
                      <a:r>
                        <a:rPr lang="zh-CN" sz="600" dirty="0">
                          <a:effectLst/>
                          <a:latin typeface="+mn-lt"/>
                          <a:ea typeface="+mn-ea"/>
                          <a:cs typeface="+mn-ea"/>
                          <a:sym typeface="+mn-lt"/>
                        </a:rPr>
                        <a:t>倍氯米松</a:t>
                      </a:r>
                      <a:r>
                        <a:rPr lang="en-US" sz="600" dirty="0">
                          <a:effectLst/>
                          <a:latin typeface="+mn-lt"/>
                          <a:ea typeface="+mn-ea"/>
                          <a:cs typeface="+mn-ea"/>
                          <a:sym typeface="+mn-lt"/>
                        </a:rPr>
                        <a:t>/ </a:t>
                      </a:r>
                      <a:r>
                        <a:rPr lang="zh-CN" sz="600" dirty="0">
                          <a:effectLst/>
                          <a:latin typeface="+mn-lt"/>
                          <a:ea typeface="+mn-ea"/>
                          <a:cs typeface="+mn-ea"/>
                          <a:sym typeface="+mn-lt"/>
                        </a:rPr>
                        <a:t>福莫特罗</a:t>
                      </a:r>
                      <a:r>
                        <a:rPr lang="en-US" sz="600" dirty="0">
                          <a:effectLst/>
                          <a:latin typeface="+mn-lt"/>
                          <a:ea typeface="+mn-ea"/>
                          <a:cs typeface="+mn-ea"/>
                          <a:sym typeface="+mn-lt"/>
                        </a:rPr>
                        <a:t>/ </a:t>
                      </a:r>
                      <a:r>
                        <a:rPr lang="zh-CN" altLang="en-US" sz="600" dirty="0">
                          <a:solidFill>
                            <a:schemeClr val="tx1"/>
                          </a:solidFill>
                          <a:effectLst/>
                          <a:latin typeface="+mn-lt"/>
                          <a:ea typeface="+mn-ea"/>
                          <a:cs typeface="+mn-ea"/>
                          <a:sym typeface="+mn-lt"/>
                        </a:rPr>
                        <a:t>格隆溴铵</a:t>
                      </a:r>
                      <a:endParaRPr lang="en-US" altLang="zh-CN" sz="600" dirty="0">
                        <a:solidFill>
                          <a:schemeClr val="tx1"/>
                        </a:solidFill>
                        <a:effectLst/>
                        <a:latin typeface="+mn-lt"/>
                        <a:ea typeface="+mn-ea"/>
                        <a:cs typeface="+mn-ea"/>
                        <a:sym typeface="+mn-lt"/>
                      </a:endParaRPr>
                    </a:p>
                  </a:txBody>
                  <a:tcPr marL="35345" marR="35345" marT="0" marB="0">
                    <a:noFill/>
                  </a:tcPr>
                </a:tc>
                <a:tc>
                  <a:txBody>
                    <a:bodyPr/>
                    <a:lstStyle/>
                    <a:p>
                      <a:pPr algn="ctr"/>
                      <a:r>
                        <a:rPr lang="en-US" sz="600" dirty="0">
                          <a:effectLst/>
                          <a:latin typeface="+mn-lt"/>
                          <a:ea typeface="+mn-ea"/>
                          <a:cs typeface="+mn-ea"/>
                          <a:sym typeface="+mn-lt"/>
                        </a:rPr>
                        <a:t>MDI</a:t>
                      </a:r>
                      <a:r>
                        <a:rPr lang="zh-CN" altLang="en-US" sz="600" dirty="0">
                          <a:effectLst/>
                          <a:latin typeface="+mn-lt"/>
                          <a:ea typeface="+mn-ea"/>
                          <a:cs typeface="+mn-ea"/>
                          <a:sym typeface="+mn-lt"/>
                        </a:rPr>
                        <a:t>，</a:t>
                      </a:r>
                      <a:r>
                        <a:rPr lang="en-US" altLang="zh-CN" sz="600" dirty="0">
                          <a:effectLst/>
                          <a:latin typeface="+mn-lt"/>
                          <a:ea typeface="+mn-ea"/>
                          <a:cs typeface="+mn-ea"/>
                          <a:sym typeface="+mn-lt"/>
                        </a:rPr>
                        <a:t>DPI</a:t>
                      </a:r>
                      <a:endParaRPr lang="en-US" altLang="zh-CN" sz="600" strike="sngStrike" dirty="0">
                        <a:solidFill>
                          <a:schemeClr val="tx1"/>
                        </a:solidFill>
                        <a:effectLst/>
                        <a:highlight>
                          <a:srgbClr val="00FFFF"/>
                        </a:highlight>
                        <a:latin typeface="+mn-lt"/>
                        <a:ea typeface="+mn-ea"/>
                        <a:cs typeface="+mn-ea"/>
                        <a:sym typeface="+mn-lt"/>
                      </a:endParaRPr>
                    </a:p>
                  </a:txBody>
                  <a:tcPr marL="35345" marR="35345" marT="0" marB="0">
                    <a:noFill/>
                  </a:tcPr>
                </a:tc>
                <a:tc>
                  <a:txBody>
                    <a:bodyPr/>
                    <a:lstStyle/>
                    <a:p>
                      <a:r>
                        <a:rPr lang="en-US" sz="600">
                          <a:effectLst/>
                          <a:latin typeface="+mn-lt"/>
                          <a:ea typeface="+mn-ea"/>
                          <a:cs typeface="+mn-ea"/>
                          <a:sym typeface="+mn-lt"/>
                        </a:rPr>
                        <a:t> </a:t>
                      </a:r>
                      <a:endParaRPr lang="zh-CN" altLang="en-US" sz="1800">
                        <a:latin typeface="+mn-lt"/>
                        <a:ea typeface="+mn-ea"/>
                        <a:cs typeface="+mn-ea"/>
                        <a:sym typeface="+mn-lt"/>
                      </a:endParaRPr>
                    </a:p>
                  </a:txBody>
                  <a:tcPr marL="35345" marR="35345" marT="0" marB="0">
                    <a:noFill/>
                  </a:tcPr>
                </a:tc>
                <a:tc gridSpan="2">
                  <a:txBody>
                    <a:bodyPr/>
                    <a:lstStyle/>
                    <a:p>
                      <a:pPr algn="ctr"/>
                      <a:endParaRPr lang="en-US" sz="600">
                        <a:effectLst/>
                        <a:latin typeface="+mn-lt"/>
                        <a:ea typeface="+mn-ea"/>
                        <a:cs typeface="+mn-ea"/>
                        <a:sym typeface="+mn-lt"/>
                      </a:endParaRPr>
                    </a:p>
                  </a:txBody>
                  <a:tcPr marL="35345" marR="35345" marT="0" marB="0">
                    <a:noFill/>
                  </a:tcPr>
                </a:tc>
                <a:tc hMerge="1">
                  <a:tcPr marL="35345" marR="35345" marT="0" marB="0">
                    <a:noFill/>
                  </a:tcPr>
                </a:tc>
                <a:tc>
                  <a:txBody>
                    <a:bodyPr/>
                    <a:lstStyle/>
                    <a:p>
                      <a:pPr algn="ctr"/>
                      <a:r>
                        <a:rPr lang="en-US" sz="600" dirty="0">
                          <a:effectLst/>
                          <a:latin typeface="+mn-lt"/>
                          <a:ea typeface="+mn-ea"/>
                          <a:cs typeface="+mn-ea"/>
                          <a:sym typeface="+mn-lt"/>
                        </a:rPr>
                        <a:t>12</a:t>
                      </a:r>
                      <a:r>
                        <a:rPr lang="zh-CN" sz="600" dirty="0">
                          <a:effectLst/>
                          <a:latin typeface="+mn-lt"/>
                          <a:ea typeface="+mn-ea"/>
                          <a:cs typeface="+mn-ea"/>
                          <a:sym typeface="+mn-lt"/>
                        </a:rPr>
                        <a:t>小时</a:t>
                      </a:r>
                      <a:endParaRPr lang="zh-CN" sz="600" dirty="0">
                        <a:effectLst/>
                        <a:latin typeface="+mn-lt"/>
                        <a:ea typeface="+mn-ea"/>
                        <a:cs typeface="+mn-ea"/>
                        <a:sym typeface="+mn-lt"/>
                      </a:endParaRPr>
                    </a:p>
                  </a:txBody>
                  <a:tcPr marL="35345" marR="35345" marT="0" marB="0">
                    <a:noFill/>
                  </a:tcPr>
                </a:tc>
              </a:tr>
              <a:tr h="0">
                <a:tc>
                  <a:txBody>
                    <a:bodyPr/>
                    <a:lstStyle/>
                    <a:p>
                      <a:pPr algn="just"/>
                      <a:r>
                        <a:rPr lang="zh-CN" sz="600" dirty="0">
                          <a:effectLst/>
                          <a:latin typeface="+mn-lt"/>
                          <a:ea typeface="+mn-ea"/>
                          <a:cs typeface="+mn-ea"/>
                          <a:sym typeface="+mn-lt"/>
                        </a:rPr>
                        <a:t>布地奈德</a:t>
                      </a:r>
                      <a:r>
                        <a:rPr lang="en-US" sz="600" dirty="0">
                          <a:effectLst/>
                          <a:latin typeface="+mn-lt"/>
                          <a:ea typeface="+mn-ea"/>
                          <a:cs typeface="+mn-ea"/>
                          <a:sym typeface="+mn-lt"/>
                        </a:rPr>
                        <a:t>/ </a:t>
                      </a:r>
                      <a:r>
                        <a:rPr lang="zh-CN" sz="600" dirty="0">
                          <a:effectLst/>
                          <a:latin typeface="+mn-lt"/>
                          <a:ea typeface="+mn-ea"/>
                          <a:cs typeface="+mn-ea"/>
                          <a:sym typeface="+mn-lt"/>
                        </a:rPr>
                        <a:t>福莫特罗</a:t>
                      </a:r>
                      <a:r>
                        <a:rPr lang="en-US" sz="600" dirty="0">
                          <a:effectLst/>
                          <a:latin typeface="+mn-lt"/>
                          <a:ea typeface="+mn-ea"/>
                          <a:cs typeface="+mn-ea"/>
                          <a:sym typeface="+mn-lt"/>
                        </a:rPr>
                        <a:t>/ </a:t>
                      </a:r>
                      <a:r>
                        <a:rPr lang="zh-CN" altLang="en-US" sz="600" dirty="0">
                          <a:solidFill>
                            <a:schemeClr val="tx1"/>
                          </a:solidFill>
                          <a:effectLst/>
                          <a:latin typeface="+mn-lt"/>
                          <a:ea typeface="+mn-ea"/>
                          <a:cs typeface="+mn-ea"/>
                          <a:sym typeface="+mn-lt"/>
                        </a:rPr>
                        <a:t>格隆溴铵</a:t>
                      </a:r>
                      <a:endParaRPr lang="zh-CN" sz="600" dirty="0">
                        <a:effectLst/>
                        <a:latin typeface="+mn-lt"/>
                        <a:ea typeface="+mn-ea"/>
                        <a:cs typeface="+mn-ea"/>
                        <a:sym typeface="+mn-lt"/>
                      </a:endParaRPr>
                    </a:p>
                  </a:txBody>
                  <a:tcPr marL="35345" marR="35345" marT="0" marB="0">
                    <a:noFill/>
                  </a:tcPr>
                </a:tc>
                <a:tc>
                  <a:txBody>
                    <a:bodyPr/>
                    <a:lstStyle/>
                    <a:p>
                      <a:pPr algn="ctr"/>
                      <a:r>
                        <a:rPr lang="en-US" sz="600">
                          <a:effectLst/>
                          <a:latin typeface="+mn-lt"/>
                          <a:ea typeface="+mn-ea"/>
                          <a:cs typeface="+mn-ea"/>
                          <a:sym typeface="+mn-lt"/>
                        </a:rPr>
                        <a:t>MDI</a:t>
                      </a:r>
                      <a:endParaRPr lang="zh-CN" altLang="en-US" sz="1800" dirty="0">
                        <a:latin typeface="+mn-lt"/>
                        <a:ea typeface="+mn-ea"/>
                        <a:cs typeface="+mn-ea"/>
                        <a:sym typeface="+mn-lt"/>
                      </a:endParaRPr>
                    </a:p>
                  </a:txBody>
                  <a:tcPr marL="35345" marR="35345" marT="0" marB="0">
                    <a:noFill/>
                  </a:tcPr>
                </a:tc>
                <a:tc>
                  <a:txBody>
                    <a:bodyPr/>
                    <a:lstStyle/>
                    <a:p>
                      <a:r>
                        <a:rPr lang="en-US" sz="600" dirty="0">
                          <a:effectLst/>
                          <a:latin typeface="+mn-lt"/>
                          <a:ea typeface="+mn-ea"/>
                          <a:cs typeface="+mn-ea"/>
                          <a:sym typeface="+mn-lt"/>
                        </a:rPr>
                        <a:t> </a:t>
                      </a:r>
                      <a:endParaRPr lang="zh-CN" altLang="en-US" sz="1800" dirty="0">
                        <a:latin typeface="+mn-lt"/>
                        <a:ea typeface="+mn-ea"/>
                        <a:cs typeface="+mn-ea"/>
                        <a:sym typeface="+mn-lt"/>
                      </a:endParaRPr>
                    </a:p>
                  </a:txBody>
                  <a:tcPr marL="35345" marR="35345" marT="0" marB="0">
                    <a:noFill/>
                  </a:tcPr>
                </a:tc>
                <a:tc gridSpan="2">
                  <a:txBody>
                    <a:bodyPr/>
                    <a:lstStyle/>
                    <a:p>
                      <a:pPr algn="ctr"/>
                      <a:endParaRPr lang="en-US" sz="600" dirty="0">
                        <a:effectLst/>
                        <a:latin typeface="+mn-lt"/>
                        <a:ea typeface="+mn-ea"/>
                        <a:cs typeface="+mn-ea"/>
                        <a:sym typeface="+mn-lt"/>
                      </a:endParaRPr>
                    </a:p>
                  </a:txBody>
                  <a:tcPr marL="35345" marR="35345" marT="0" marB="0">
                    <a:noFill/>
                  </a:tcPr>
                </a:tc>
                <a:tc hMerge="1">
                  <a:tcPr marL="35345" marR="35345" marT="0" marB="0">
                    <a:noFill/>
                  </a:tcPr>
                </a:tc>
                <a:tc>
                  <a:txBody>
                    <a:bodyPr/>
                    <a:lstStyle/>
                    <a:p>
                      <a:pPr algn="ctr"/>
                      <a:r>
                        <a:rPr lang="en-US" sz="600" dirty="0">
                          <a:effectLst/>
                          <a:latin typeface="+mn-lt"/>
                          <a:ea typeface="+mn-ea"/>
                          <a:cs typeface="+mn-ea"/>
                          <a:sym typeface="+mn-lt"/>
                        </a:rPr>
                        <a:t>12</a:t>
                      </a:r>
                      <a:r>
                        <a:rPr lang="zh-CN" sz="600" dirty="0">
                          <a:effectLst/>
                          <a:latin typeface="+mn-lt"/>
                          <a:ea typeface="+mn-ea"/>
                          <a:cs typeface="+mn-ea"/>
                          <a:sym typeface="+mn-lt"/>
                        </a:rPr>
                        <a:t>小时</a:t>
                      </a:r>
                      <a:endParaRPr lang="zh-CN" sz="600" dirty="0">
                        <a:effectLst/>
                        <a:latin typeface="+mn-lt"/>
                        <a:ea typeface="+mn-ea"/>
                        <a:cs typeface="+mn-ea"/>
                        <a:sym typeface="+mn-lt"/>
                      </a:endParaRPr>
                    </a:p>
                  </a:txBody>
                  <a:tcPr marL="35345" marR="35345" marT="0" marB="0">
                    <a:noFill/>
                  </a:tcPr>
                </a:tc>
              </a:tr>
              <a:tr h="0">
                <a:tc gridSpan="6">
                  <a:txBody>
                    <a:bodyPr/>
                    <a:lstStyle/>
                    <a:p>
                      <a:pPr algn="just"/>
                      <a:r>
                        <a:rPr lang="zh-CN" altLang="en-US" sz="600" b="1" kern="1200" dirty="0">
                          <a:solidFill>
                            <a:schemeClr val="bg1"/>
                          </a:solidFill>
                          <a:effectLst/>
                          <a:latin typeface="+mn-lt"/>
                          <a:ea typeface="+mn-ea"/>
                          <a:cs typeface="+mn-ea"/>
                          <a:sym typeface="+mn-lt"/>
                        </a:rPr>
                        <a:t>磷酸二酯酶</a:t>
                      </a:r>
                      <a:r>
                        <a:rPr lang="en-US" sz="600" b="1" kern="1200" dirty="0">
                          <a:solidFill>
                            <a:schemeClr val="bg1"/>
                          </a:solidFill>
                          <a:effectLst/>
                          <a:latin typeface="+mn-lt"/>
                          <a:ea typeface="+mn-ea"/>
                          <a:cs typeface="+mn-ea"/>
                          <a:sym typeface="+mn-lt"/>
                        </a:rPr>
                        <a:t>-4</a:t>
                      </a:r>
                      <a:r>
                        <a:rPr lang="zh-CN" altLang="en-US" sz="600" b="1" kern="1200" dirty="0">
                          <a:solidFill>
                            <a:schemeClr val="bg1"/>
                          </a:solidFill>
                          <a:effectLst/>
                          <a:latin typeface="+mn-lt"/>
                          <a:ea typeface="+mn-ea"/>
                          <a:cs typeface="+mn-ea"/>
                          <a:sym typeface="+mn-lt"/>
                        </a:rPr>
                        <a:t>抑制剂</a:t>
                      </a:r>
                      <a:endParaRPr lang="zh-CN" altLang="en-US" sz="600" b="1" kern="1200" dirty="0">
                        <a:solidFill>
                          <a:schemeClr val="bg1"/>
                        </a:solidFill>
                        <a:effectLst/>
                        <a:latin typeface="+mn-lt"/>
                        <a:ea typeface="+mn-ea"/>
                        <a:cs typeface="+mn-ea"/>
                        <a:sym typeface="+mn-lt"/>
                      </a:endParaRPr>
                    </a:p>
                  </a:txBody>
                  <a:tcPr marL="35345" marR="35345" marT="0" marB="0">
                    <a:solidFill>
                      <a:srgbClr val="374459"/>
                    </a:solidFill>
                  </a:tcPr>
                </a:tc>
                <a:tc hMerge="1">
                  <a:tcPr/>
                </a:tc>
                <a:tc hMerge="1">
                  <a:tcPr/>
                </a:tc>
                <a:tc hMerge="1">
                  <a:tcPr/>
                </a:tc>
                <a:tc hMerge="1">
                  <a:tcPr/>
                </a:tc>
                <a:tc hMerge="1">
                  <a:tcPr/>
                </a:tc>
              </a:tr>
              <a:tr h="0">
                <a:tc>
                  <a:txBody>
                    <a:bodyPr/>
                    <a:lstStyle/>
                    <a:p>
                      <a:pPr algn="just"/>
                      <a:r>
                        <a:rPr lang="zh-CN" sz="600">
                          <a:effectLst/>
                          <a:latin typeface="+mn-lt"/>
                          <a:ea typeface="+mn-ea"/>
                          <a:cs typeface="+mn-ea"/>
                          <a:sym typeface="+mn-lt"/>
                        </a:rPr>
                        <a:t>罗氟司特</a:t>
                      </a:r>
                      <a:endParaRPr lang="zh-CN" sz="600">
                        <a:effectLst/>
                        <a:latin typeface="+mn-lt"/>
                        <a:ea typeface="+mn-ea"/>
                        <a:cs typeface="+mn-ea"/>
                        <a:sym typeface="+mn-lt"/>
                      </a:endParaRPr>
                    </a:p>
                  </a:txBody>
                  <a:tcPr marL="35345" marR="35345" marT="0" marB="0">
                    <a:noFill/>
                  </a:tcPr>
                </a:tc>
                <a:tc>
                  <a:txBody>
                    <a:bodyPr/>
                    <a:lstStyle/>
                    <a:p>
                      <a:pPr algn="ctr"/>
                      <a:r>
                        <a:rPr lang="en-US" sz="600">
                          <a:effectLst/>
                          <a:latin typeface="+mn-lt"/>
                          <a:ea typeface="+mn-ea"/>
                          <a:cs typeface="+mn-ea"/>
                          <a:sym typeface="+mn-lt"/>
                        </a:rPr>
                        <a:t> </a:t>
                      </a:r>
                      <a:endParaRPr lang="zh-CN" sz="600">
                        <a:effectLst/>
                        <a:latin typeface="+mn-lt"/>
                        <a:ea typeface="+mn-ea"/>
                        <a:cs typeface="+mn-ea"/>
                        <a:sym typeface="+mn-lt"/>
                      </a:endParaRPr>
                    </a:p>
                  </a:txBody>
                  <a:tcPr marL="35345" marR="35345" marT="0" marB="0">
                    <a:noFill/>
                  </a:tcPr>
                </a:tc>
                <a:tc>
                  <a:txBody>
                    <a:bodyPr/>
                    <a:lstStyle/>
                    <a:p>
                      <a:pPr algn="ctr"/>
                      <a:r>
                        <a:rPr lang="en-US" sz="600">
                          <a:effectLst/>
                          <a:latin typeface="+mn-lt"/>
                          <a:ea typeface="+mn-ea"/>
                          <a:cs typeface="+mn-ea"/>
                          <a:sym typeface="+mn-lt"/>
                        </a:rPr>
                        <a:t> </a:t>
                      </a:r>
                      <a:endParaRPr lang="zh-CN" sz="600">
                        <a:effectLst/>
                        <a:latin typeface="+mn-lt"/>
                        <a:ea typeface="+mn-ea"/>
                        <a:cs typeface="+mn-ea"/>
                        <a:sym typeface="+mn-lt"/>
                      </a:endParaRPr>
                    </a:p>
                  </a:txBody>
                  <a:tcPr marL="35345" marR="35345" marT="0" marB="0">
                    <a:noFill/>
                  </a:tcPr>
                </a:tc>
                <a:tc gridSpan="2">
                  <a:txBody>
                    <a:bodyPr/>
                    <a:lstStyle/>
                    <a:p>
                      <a:pPr algn="ctr"/>
                      <a:r>
                        <a:rPr lang="zh-CN" sz="600">
                          <a:effectLst/>
                          <a:highlight>
                            <a:srgbClr val="000000">
                              <a:alpha val="0"/>
                            </a:srgbClr>
                          </a:highlight>
                          <a:latin typeface="+mn-lt"/>
                          <a:ea typeface="+mn-ea"/>
                          <a:cs typeface="+mn-ea"/>
                          <a:sym typeface="+mn-lt"/>
                        </a:rPr>
                        <a:t>片剂</a:t>
                      </a:r>
                      <a:endParaRPr lang="zh-CN" sz="600" dirty="0">
                        <a:effectLst/>
                        <a:highlight>
                          <a:srgbClr val="000000">
                            <a:alpha val="0"/>
                          </a:srgbClr>
                        </a:highlight>
                        <a:latin typeface="+mn-lt"/>
                        <a:ea typeface="+mn-ea"/>
                        <a:cs typeface="+mn-ea"/>
                        <a:sym typeface="+mn-lt"/>
                      </a:endParaRPr>
                    </a:p>
                  </a:txBody>
                  <a:tcPr marL="35345" marR="35345" marT="0" marB="0">
                    <a:noFill/>
                  </a:tcPr>
                </a:tc>
                <a:tc hMerge="1">
                  <a:tcPr marL="35345" marR="35345" marT="0" marB="0">
                    <a:noFill/>
                  </a:tcPr>
                </a:tc>
                <a:tc>
                  <a:txBody>
                    <a:bodyPr/>
                    <a:lstStyle/>
                    <a:p>
                      <a:pPr algn="ctr"/>
                      <a:r>
                        <a:rPr lang="en-US" sz="600" dirty="0">
                          <a:effectLst/>
                          <a:latin typeface="+mn-lt"/>
                          <a:ea typeface="+mn-ea"/>
                          <a:cs typeface="+mn-ea"/>
                          <a:sym typeface="+mn-lt"/>
                        </a:rPr>
                        <a:t>24</a:t>
                      </a:r>
                      <a:r>
                        <a:rPr lang="zh-CN" sz="600" dirty="0">
                          <a:effectLst/>
                          <a:latin typeface="+mn-lt"/>
                          <a:ea typeface="+mn-ea"/>
                          <a:cs typeface="+mn-ea"/>
                          <a:sym typeface="+mn-lt"/>
                        </a:rPr>
                        <a:t>小时</a:t>
                      </a:r>
                      <a:endParaRPr lang="zh-CN" sz="600" dirty="0">
                        <a:effectLst/>
                        <a:latin typeface="+mn-lt"/>
                        <a:ea typeface="+mn-ea"/>
                        <a:cs typeface="+mn-ea"/>
                        <a:sym typeface="+mn-lt"/>
                      </a:endParaRPr>
                    </a:p>
                  </a:txBody>
                  <a:tcPr marL="35345" marR="35345" marT="0" marB="0">
                    <a:noFill/>
                  </a:tcPr>
                </a:tc>
              </a:tr>
              <a:tr h="0">
                <a:tc>
                  <a:txBody>
                    <a:bodyPr/>
                    <a:lstStyle/>
                    <a:p>
                      <a:pPr algn="just">
                        <a:buNone/>
                      </a:pPr>
                      <a:r>
                        <a:rPr lang="zh-CN" altLang="en-US" sz="600">
                          <a:effectLst/>
                          <a:highlight>
                            <a:srgbClr val="000000">
                              <a:alpha val="0"/>
                            </a:srgbClr>
                          </a:highlight>
                          <a:latin typeface="+mn-lt"/>
                          <a:ea typeface="+mn-ea"/>
                          <a:cs typeface="+mn-ea"/>
                          <a:sym typeface="+mn-lt"/>
                        </a:rPr>
                        <a:t>恩塞芬汀</a:t>
                      </a:r>
                      <a:endParaRPr lang="zh-CN" altLang="en-US" sz="600">
                        <a:effectLst/>
                        <a:highlight>
                          <a:srgbClr val="000000">
                            <a:alpha val="0"/>
                          </a:srgbClr>
                        </a:highlight>
                        <a:latin typeface="+mn-lt"/>
                        <a:ea typeface="+mn-ea"/>
                        <a:cs typeface="+mn-ea"/>
                        <a:sym typeface="+mn-lt"/>
                      </a:endParaRPr>
                    </a:p>
                  </a:txBody>
                  <a:tcPr marL="35345" marR="35345" marT="0" marB="0">
                    <a:noFill/>
                  </a:tcPr>
                </a:tc>
                <a:tc>
                  <a:txBody>
                    <a:bodyPr/>
                    <a:lstStyle/>
                    <a:p>
                      <a:pPr algn="ctr">
                        <a:buNone/>
                      </a:pPr>
                      <a:r>
                        <a:rPr lang="en-US" altLang="zh-CN" sz="600">
                          <a:effectLst/>
                          <a:highlight>
                            <a:srgbClr val="000000">
                              <a:alpha val="0"/>
                            </a:srgbClr>
                          </a:highlight>
                          <a:latin typeface="+mn-lt"/>
                          <a:ea typeface="+mn-ea"/>
                          <a:cs typeface="+mn-ea"/>
                          <a:sym typeface="+mn-lt"/>
                        </a:rPr>
                        <a:t>√</a:t>
                      </a:r>
                      <a:endParaRPr lang="en-US" altLang="zh-CN" sz="600">
                        <a:effectLst/>
                        <a:highlight>
                          <a:srgbClr val="000000">
                            <a:alpha val="0"/>
                          </a:srgbClr>
                        </a:highlight>
                        <a:latin typeface="+mn-lt"/>
                        <a:ea typeface="+mn-ea"/>
                        <a:cs typeface="+mn-ea"/>
                        <a:sym typeface="+mn-lt"/>
                      </a:endParaRPr>
                    </a:p>
                  </a:txBody>
                  <a:tcPr marL="35345" marR="35345" marT="0" marB="0">
                    <a:noFill/>
                  </a:tcPr>
                </a:tc>
                <a:tc>
                  <a:txBody>
                    <a:bodyPr/>
                    <a:lstStyle/>
                    <a:p>
                      <a:pPr algn="ctr">
                        <a:buNone/>
                      </a:pPr>
                      <a:endParaRPr lang="zh-CN" altLang="en-US" sz="600">
                        <a:effectLst/>
                        <a:highlight>
                          <a:srgbClr val="FFFF00"/>
                        </a:highlight>
                        <a:latin typeface="+mn-lt"/>
                        <a:ea typeface="+mn-ea"/>
                        <a:cs typeface="+mn-ea"/>
                        <a:sym typeface="+mn-lt"/>
                      </a:endParaRPr>
                    </a:p>
                  </a:txBody>
                  <a:tcPr marL="35345" marR="35345" marT="0" marB="0">
                    <a:noFill/>
                  </a:tcPr>
                </a:tc>
                <a:tc gridSpan="2">
                  <a:txBody>
                    <a:bodyPr/>
                    <a:lstStyle/>
                    <a:p>
                      <a:pPr algn="ctr">
                        <a:buNone/>
                      </a:pPr>
                      <a:endParaRPr lang="en-US" altLang="en-US" sz="600" dirty="0">
                        <a:effectLst/>
                        <a:highlight>
                          <a:srgbClr val="FFFF00"/>
                        </a:highlight>
                        <a:latin typeface="+mn-lt"/>
                        <a:ea typeface="+mn-ea"/>
                        <a:cs typeface="+mn-ea"/>
                        <a:sym typeface="+mn-lt"/>
                      </a:endParaRPr>
                    </a:p>
                  </a:txBody>
                  <a:tcPr marL="35345" marR="35345" marT="0" marB="0">
                    <a:noFill/>
                  </a:tcPr>
                </a:tc>
                <a:tc hMerge="1">
                  <a:tcPr marL="35345" marR="35345" marT="0" marB="0">
                    <a:noFill/>
                  </a:tcPr>
                </a:tc>
                <a:tc>
                  <a:txBody>
                    <a:bodyPr/>
                    <a:lstStyle/>
                    <a:p>
                      <a:pPr algn="ctr">
                        <a:buNone/>
                      </a:pPr>
                      <a:r>
                        <a:rPr lang="en-US" sz="600" dirty="0">
                          <a:effectLst/>
                          <a:highlight>
                            <a:srgbClr val="000000">
                              <a:alpha val="0"/>
                            </a:srgbClr>
                          </a:highlight>
                          <a:cs typeface="+mn-ea"/>
                          <a:sym typeface="+mn-lt"/>
                        </a:rPr>
                        <a:t>12</a:t>
                      </a:r>
                      <a:r>
                        <a:rPr lang="zh-CN" sz="600" dirty="0">
                          <a:effectLst/>
                          <a:highlight>
                            <a:srgbClr val="000000">
                              <a:alpha val="0"/>
                            </a:srgbClr>
                          </a:highlight>
                          <a:cs typeface="+mn-ea"/>
                          <a:sym typeface="+mn-lt"/>
                        </a:rPr>
                        <a:t>小时</a:t>
                      </a:r>
                      <a:endParaRPr lang="zh-CN" altLang="en-US" sz="600" dirty="0">
                        <a:effectLst/>
                        <a:highlight>
                          <a:srgbClr val="000000">
                            <a:alpha val="0"/>
                          </a:srgbClr>
                        </a:highlight>
                        <a:latin typeface="+mn-lt"/>
                        <a:ea typeface="+mn-ea"/>
                        <a:cs typeface="+mn-ea"/>
                        <a:sym typeface="+mn-lt"/>
                      </a:endParaRPr>
                    </a:p>
                  </a:txBody>
                  <a:tcPr marL="35345" marR="35345" marT="0" marB="0">
                    <a:noFill/>
                  </a:tcPr>
                </a:tc>
              </a:tr>
              <a:tr h="0">
                <a:tc gridSpan="6">
                  <a:txBody>
                    <a:bodyPr/>
                    <a:lstStyle/>
                    <a:p>
                      <a:pPr algn="just"/>
                      <a:r>
                        <a:rPr lang="zh-CN" altLang="en-US" sz="600" b="1" kern="1200">
                          <a:solidFill>
                            <a:schemeClr val="bg1"/>
                          </a:solidFill>
                          <a:effectLst/>
                          <a:latin typeface="+mn-lt"/>
                          <a:ea typeface="+mn-ea"/>
                          <a:cs typeface="+mn-ea"/>
                          <a:sym typeface="+mn-lt"/>
                        </a:rPr>
                        <a:t>祛痰药</a:t>
                      </a:r>
                      <a:endParaRPr lang="zh-CN" altLang="en-US" sz="600" b="1" kern="1200" dirty="0">
                        <a:solidFill>
                          <a:schemeClr val="bg1"/>
                        </a:solidFill>
                        <a:effectLst/>
                        <a:latin typeface="+mn-lt"/>
                        <a:ea typeface="+mn-ea"/>
                        <a:cs typeface="+mn-ea"/>
                        <a:sym typeface="+mn-lt"/>
                      </a:endParaRPr>
                    </a:p>
                  </a:txBody>
                  <a:tcPr marL="35345" marR="35345" marT="0" marB="0">
                    <a:solidFill>
                      <a:srgbClr val="374459"/>
                    </a:solidFill>
                  </a:tcPr>
                </a:tc>
                <a:tc hMerge="1">
                  <a:tcPr/>
                </a:tc>
                <a:tc hMerge="1">
                  <a:tcPr/>
                </a:tc>
                <a:tc hMerge="1">
                  <a:tcPr/>
                </a:tc>
                <a:tc hMerge="1">
                  <a:tcPr/>
                </a:tc>
                <a:tc hMerge="1">
                  <a:tcPr/>
                </a:tc>
              </a:tr>
              <a:tr h="0">
                <a:tc>
                  <a:txBody>
                    <a:bodyPr/>
                    <a:lstStyle/>
                    <a:p>
                      <a:pPr algn="just"/>
                      <a:r>
                        <a:rPr lang="zh-CN" sz="600">
                          <a:effectLst/>
                          <a:latin typeface="+mn-lt"/>
                          <a:ea typeface="+mn-ea"/>
                          <a:cs typeface="+mn-ea"/>
                          <a:sym typeface="+mn-lt"/>
                        </a:rPr>
                        <a:t>厄多司坦</a:t>
                      </a:r>
                      <a:endParaRPr lang="zh-CN" sz="600">
                        <a:effectLst/>
                        <a:latin typeface="+mn-lt"/>
                        <a:ea typeface="+mn-ea"/>
                        <a:cs typeface="+mn-ea"/>
                        <a:sym typeface="+mn-lt"/>
                      </a:endParaRPr>
                    </a:p>
                  </a:txBody>
                  <a:tcPr marL="35345" marR="35345" marT="0" marB="0">
                    <a:noFill/>
                  </a:tcPr>
                </a:tc>
                <a:tc>
                  <a:txBody>
                    <a:bodyPr/>
                    <a:lstStyle/>
                    <a:p>
                      <a:pPr algn="ctr"/>
                      <a:r>
                        <a:rPr lang="en-US" sz="600">
                          <a:effectLst/>
                          <a:highlight>
                            <a:srgbClr val="FFFF00"/>
                          </a:highlight>
                          <a:latin typeface="+mn-lt"/>
                          <a:ea typeface="+mn-ea"/>
                          <a:cs typeface="+mn-ea"/>
                          <a:sym typeface="+mn-lt"/>
                        </a:rPr>
                        <a:t> </a:t>
                      </a:r>
                      <a:endParaRPr lang="en-US" sz="600">
                        <a:effectLst/>
                        <a:highlight>
                          <a:srgbClr val="FFFF00"/>
                        </a:highlight>
                        <a:latin typeface="+mn-lt"/>
                        <a:ea typeface="+mn-ea"/>
                        <a:cs typeface="+mn-ea"/>
                        <a:sym typeface="+mn-lt"/>
                      </a:endParaRPr>
                    </a:p>
                  </a:txBody>
                  <a:tcPr marL="35345" marR="35345" marT="0" marB="0">
                    <a:noFill/>
                  </a:tcPr>
                </a:tc>
                <a:tc>
                  <a:txBody>
                    <a:bodyPr/>
                    <a:lstStyle/>
                    <a:p>
                      <a:pPr algn="ctr"/>
                      <a:r>
                        <a:rPr lang="en-US" sz="600">
                          <a:effectLst/>
                          <a:highlight>
                            <a:srgbClr val="FFFF00"/>
                          </a:highlight>
                          <a:latin typeface="+mn-lt"/>
                          <a:ea typeface="+mn-ea"/>
                          <a:cs typeface="+mn-ea"/>
                          <a:sym typeface="+mn-lt"/>
                        </a:rPr>
                        <a:t> </a:t>
                      </a:r>
                      <a:endParaRPr lang="en-US" sz="600">
                        <a:effectLst/>
                        <a:highlight>
                          <a:srgbClr val="FFFF00"/>
                        </a:highlight>
                        <a:latin typeface="+mn-lt"/>
                        <a:ea typeface="+mn-ea"/>
                        <a:cs typeface="+mn-ea"/>
                        <a:sym typeface="+mn-lt"/>
                      </a:endParaRPr>
                    </a:p>
                  </a:txBody>
                  <a:tcPr marL="35345" marR="35345" marT="0" marB="0">
                    <a:noFill/>
                  </a:tcPr>
                </a:tc>
                <a:tc gridSpan="2">
                  <a:txBody>
                    <a:bodyPr/>
                    <a:lstStyle/>
                    <a:p>
                      <a:pPr algn="ctr"/>
                      <a:r>
                        <a:rPr lang="zh-CN" sz="600">
                          <a:effectLst/>
                          <a:highlight>
                            <a:srgbClr val="000000">
                              <a:alpha val="0"/>
                            </a:srgbClr>
                          </a:highlight>
                          <a:latin typeface="+mn-lt"/>
                          <a:ea typeface="+mn-ea"/>
                          <a:cs typeface="+mn-ea"/>
                          <a:sym typeface="+mn-lt"/>
                        </a:rPr>
                        <a:t>胶囊剂、悬浮液</a:t>
                      </a:r>
                      <a:endParaRPr lang="zh-CN" sz="600">
                        <a:effectLst/>
                        <a:highlight>
                          <a:srgbClr val="000000">
                            <a:alpha val="0"/>
                          </a:srgbClr>
                        </a:highlight>
                        <a:latin typeface="+mn-lt"/>
                        <a:ea typeface="+mn-ea"/>
                        <a:cs typeface="+mn-ea"/>
                        <a:sym typeface="+mn-lt"/>
                      </a:endParaRPr>
                    </a:p>
                  </a:txBody>
                  <a:tcPr marL="35345" marR="35345" marT="0" marB="0">
                    <a:noFill/>
                  </a:tcPr>
                </a:tc>
                <a:tc hMerge="1">
                  <a:tcPr marL="35345" marR="35345" marT="0" marB="0">
                    <a:noFill/>
                  </a:tcPr>
                </a:tc>
                <a:tc>
                  <a:txBody>
                    <a:bodyPr/>
                    <a:lstStyle/>
                    <a:p>
                      <a:pPr algn="ctr"/>
                      <a:r>
                        <a:rPr lang="en-US" sz="600" dirty="0">
                          <a:effectLst/>
                          <a:highlight>
                            <a:srgbClr val="000000">
                              <a:alpha val="0"/>
                            </a:srgbClr>
                          </a:highlight>
                          <a:latin typeface="+mn-lt"/>
                          <a:ea typeface="+mn-ea"/>
                          <a:cs typeface="+mn-ea"/>
                          <a:sym typeface="+mn-lt"/>
                        </a:rPr>
                        <a:t>12</a:t>
                      </a:r>
                      <a:r>
                        <a:rPr lang="zh-CN" sz="600" dirty="0">
                          <a:effectLst/>
                          <a:highlight>
                            <a:srgbClr val="000000">
                              <a:alpha val="0"/>
                            </a:srgbClr>
                          </a:highlight>
                          <a:latin typeface="+mn-lt"/>
                          <a:ea typeface="+mn-ea"/>
                          <a:cs typeface="+mn-ea"/>
                          <a:sym typeface="+mn-lt"/>
                        </a:rPr>
                        <a:t>小时</a:t>
                      </a:r>
                      <a:endParaRPr lang="zh-CN" sz="600" dirty="0">
                        <a:effectLst/>
                        <a:highlight>
                          <a:srgbClr val="000000">
                            <a:alpha val="0"/>
                          </a:srgbClr>
                        </a:highlight>
                        <a:latin typeface="+mn-lt"/>
                        <a:ea typeface="+mn-ea"/>
                        <a:cs typeface="+mn-ea"/>
                        <a:sym typeface="+mn-lt"/>
                      </a:endParaRPr>
                    </a:p>
                  </a:txBody>
                  <a:tcPr marL="35345" marR="35345" marT="0" marB="0">
                    <a:noFill/>
                  </a:tcPr>
                </a:tc>
              </a:tr>
              <a:tr h="0">
                <a:tc>
                  <a:txBody>
                    <a:bodyPr/>
                    <a:lstStyle/>
                    <a:p>
                      <a:pPr algn="just"/>
                      <a:r>
                        <a:rPr lang="zh-CN" sz="600">
                          <a:effectLst/>
                          <a:latin typeface="+mn-lt"/>
                          <a:ea typeface="+mn-ea"/>
                          <a:cs typeface="+mn-ea"/>
                          <a:sym typeface="+mn-lt"/>
                        </a:rPr>
                        <a:t>羧甲司坦</a:t>
                      </a:r>
                      <a:r>
                        <a:rPr lang="en-US" sz="600" baseline="30000">
                          <a:effectLst/>
                          <a:latin typeface="+mn-lt"/>
                          <a:ea typeface="+mn-ea"/>
                          <a:cs typeface="+mn-ea"/>
                          <a:sym typeface="+mn-lt"/>
                        </a:rPr>
                        <a:t>†</a:t>
                      </a:r>
                      <a:endParaRPr lang="zh-CN" sz="600">
                        <a:effectLst/>
                        <a:latin typeface="+mn-lt"/>
                        <a:ea typeface="+mn-ea"/>
                        <a:cs typeface="+mn-ea"/>
                        <a:sym typeface="+mn-lt"/>
                      </a:endParaRPr>
                    </a:p>
                  </a:txBody>
                  <a:tcPr marL="35345" marR="35345" marT="0" marB="0">
                    <a:noFill/>
                  </a:tcPr>
                </a:tc>
                <a:tc>
                  <a:txBody>
                    <a:bodyPr/>
                    <a:lstStyle/>
                    <a:p>
                      <a:pPr algn="ctr"/>
                      <a:r>
                        <a:rPr lang="en-US" sz="600">
                          <a:effectLst/>
                          <a:highlight>
                            <a:srgbClr val="FFFF00"/>
                          </a:highlight>
                          <a:latin typeface="+mn-lt"/>
                          <a:ea typeface="+mn-ea"/>
                          <a:cs typeface="+mn-ea"/>
                          <a:sym typeface="+mn-lt"/>
                        </a:rPr>
                        <a:t> </a:t>
                      </a:r>
                      <a:endParaRPr lang="en-US" sz="600">
                        <a:effectLst/>
                        <a:highlight>
                          <a:srgbClr val="FFFF00"/>
                        </a:highlight>
                        <a:latin typeface="+mn-lt"/>
                        <a:ea typeface="+mn-ea"/>
                        <a:cs typeface="+mn-ea"/>
                        <a:sym typeface="+mn-lt"/>
                      </a:endParaRPr>
                    </a:p>
                  </a:txBody>
                  <a:tcPr marL="35345" marR="35345" marT="0" marB="0">
                    <a:noFill/>
                  </a:tcPr>
                </a:tc>
                <a:tc>
                  <a:txBody>
                    <a:bodyPr/>
                    <a:lstStyle/>
                    <a:p>
                      <a:pPr algn="ctr"/>
                      <a:r>
                        <a:rPr lang="en-US" sz="600">
                          <a:effectLst/>
                          <a:highlight>
                            <a:srgbClr val="FFFF00"/>
                          </a:highlight>
                          <a:latin typeface="+mn-lt"/>
                          <a:ea typeface="+mn-ea"/>
                          <a:cs typeface="+mn-ea"/>
                          <a:sym typeface="+mn-lt"/>
                        </a:rPr>
                        <a:t> </a:t>
                      </a:r>
                      <a:endParaRPr lang="en-US" sz="600">
                        <a:effectLst/>
                        <a:highlight>
                          <a:srgbClr val="FFFF00"/>
                        </a:highlight>
                        <a:latin typeface="+mn-lt"/>
                        <a:ea typeface="+mn-ea"/>
                        <a:cs typeface="+mn-ea"/>
                        <a:sym typeface="+mn-lt"/>
                      </a:endParaRPr>
                    </a:p>
                  </a:txBody>
                  <a:tcPr marL="35345" marR="35345" marT="0" marB="0">
                    <a:noFill/>
                  </a:tcPr>
                </a:tc>
                <a:tc gridSpan="2">
                  <a:txBody>
                    <a:bodyPr/>
                    <a:lstStyle/>
                    <a:p>
                      <a:pPr algn="ctr"/>
                      <a:r>
                        <a:rPr lang="zh-CN" sz="600">
                          <a:effectLst/>
                          <a:highlight>
                            <a:srgbClr val="000000">
                              <a:alpha val="0"/>
                            </a:srgbClr>
                          </a:highlight>
                          <a:latin typeface="+mn-lt"/>
                          <a:ea typeface="+mn-ea"/>
                          <a:cs typeface="+mn-ea"/>
                          <a:sym typeface="+mn-lt"/>
                        </a:rPr>
                        <a:t>胶囊剂、溶液、糖浆</a:t>
                      </a:r>
                      <a:endParaRPr lang="zh-CN" sz="600">
                        <a:effectLst/>
                        <a:highlight>
                          <a:srgbClr val="000000">
                            <a:alpha val="0"/>
                          </a:srgbClr>
                        </a:highlight>
                        <a:latin typeface="+mn-lt"/>
                        <a:ea typeface="+mn-ea"/>
                        <a:cs typeface="+mn-ea"/>
                        <a:sym typeface="+mn-lt"/>
                      </a:endParaRPr>
                    </a:p>
                  </a:txBody>
                  <a:tcPr marL="35345" marR="35345" marT="0" marB="0">
                    <a:noFill/>
                  </a:tcPr>
                </a:tc>
                <a:tc hMerge="1">
                  <a:tcPr marL="35345" marR="35345" marT="0" marB="0">
                    <a:noFill/>
                  </a:tcPr>
                </a:tc>
                <a:tc>
                  <a:txBody>
                    <a:bodyPr/>
                    <a:lstStyle/>
                    <a:p>
                      <a:pPr algn="ctr"/>
                      <a:r>
                        <a:rPr lang="en-US" sz="600" dirty="0">
                          <a:effectLst/>
                          <a:highlight>
                            <a:srgbClr val="000000">
                              <a:alpha val="0"/>
                            </a:srgbClr>
                          </a:highlight>
                          <a:latin typeface="+mn-lt"/>
                          <a:ea typeface="+mn-ea"/>
                          <a:cs typeface="+mn-ea"/>
                          <a:sym typeface="+mn-lt"/>
                        </a:rPr>
                        <a:t>6-8</a:t>
                      </a:r>
                      <a:r>
                        <a:rPr lang="zh-CN" altLang="en-US" sz="600" dirty="0">
                          <a:effectLst/>
                          <a:highlight>
                            <a:srgbClr val="000000">
                              <a:alpha val="0"/>
                            </a:srgbClr>
                          </a:highlight>
                          <a:latin typeface="+mn-lt"/>
                          <a:ea typeface="+mn-ea"/>
                          <a:cs typeface="+mn-ea"/>
                          <a:sym typeface="+mn-lt"/>
                        </a:rPr>
                        <a:t>小时</a:t>
                      </a:r>
                      <a:r>
                        <a:rPr lang="en-US" sz="600" dirty="0">
                          <a:effectLst/>
                          <a:highlight>
                            <a:srgbClr val="000000">
                              <a:alpha val="0"/>
                            </a:srgbClr>
                          </a:highlight>
                          <a:latin typeface="+mn-lt"/>
                          <a:ea typeface="+mn-ea"/>
                          <a:cs typeface="+mn-ea"/>
                          <a:sym typeface="+mn-lt"/>
                        </a:rPr>
                        <a:t> </a:t>
                      </a:r>
                      <a:endParaRPr lang="en-US" sz="600" dirty="0">
                        <a:effectLst/>
                        <a:highlight>
                          <a:srgbClr val="000000">
                            <a:alpha val="0"/>
                          </a:srgbClr>
                        </a:highlight>
                        <a:latin typeface="+mn-lt"/>
                        <a:ea typeface="+mn-ea"/>
                        <a:cs typeface="+mn-ea"/>
                        <a:sym typeface="+mn-lt"/>
                      </a:endParaRPr>
                    </a:p>
                  </a:txBody>
                  <a:tcPr marL="35345" marR="35345" marT="0" marB="0">
                    <a:noFill/>
                  </a:tcPr>
                </a:tc>
              </a:tr>
              <a:tr h="0">
                <a:tc>
                  <a:txBody>
                    <a:bodyPr/>
                    <a:lstStyle/>
                    <a:p>
                      <a:pPr algn="just"/>
                      <a:r>
                        <a:rPr lang="en-US" sz="600">
                          <a:effectLst/>
                          <a:latin typeface="+mn-lt"/>
                          <a:ea typeface="+mn-ea"/>
                          <a:cs typeface="+mn-ea"/>
                          <a:sym typeface="+mn-lt"/>
                        </a:rPr>
                        <a:t>N-</a:t>
                      </a:r>
                      <a:r>
                        <a:rPr lang="zh-CN" sz="600">
                          <a:effectLst/>
                          <a:latin typeface="+mn-lt"/>
                          <a:ea typeface="+mn-ea"/>
                          <a:cs typeface="+mn-ea"/>
                          <a:sym typeface="+mn-lt"/>
                        </a:rPr>
                        <a:t>乙酰半胱氨酸</a:t>
                      </a:r>
                      <a:r>
                        <a:rPr lang="en-US" sz="600" baseline="30000">
                          <a:effectLst/>
                          <a:latin typeface="+mn-lt"/>
                          <a:ea typeface="+mn-ea"/>
                          <a:cs typeface="+mn-ea"/>
                          <a:sym typeface="+mn-lt"/>
                        </a:rPr>
                        <a:t>†</a:t>
                      </a:r>
                      <a:endParaRPr lang="zh-CN" sz="600">
                        <a:effectLst/>
                        <a:latin typeface="+mn-lt"/>
                        <a:ea typeface="+mn-ea"/>
                        <a:cs typeface="+mn-ea"/>
                        <a:sym typeface="+mn-lt"/>
                      </a:endParaRPr>
                    </a:p>
                  </a:txBody>
                  <a:tcPr marL="35345" marR="35345" marT="0" marB="0">
                    <a:noFill/>
                  </a:tcPr>
                </a:tc>
                <a:tc>
                  <a:txBody>
                    <a:bodyPr/>
                    <a:lstStyle/>
                    <a:p>
                      <a:pPr algn="ctr"/>
                      <a:r>
                        <a:rPr lang="en-US" sz="600">
                          <a:effectLst/>
                          <a:highlight>
                            <a:srgbClr val="000000">
                              <a:alpha val="0"/>
                            </a:srgbClr>
                          </a:highlight>
                          <a:latin typeface="+mn-lt"/>
                          <a:ea typeface="+mn-ea"/>
                          <a:cs typeface="+mn-ea"/>
                          <a:sym typeface="+mn-lt"/>
                        </a:rPr>
                        <a:t>√</a:t>
                      </a:r>
                      <a:endParaRPr lang="en-US" sz="600">
                        <a:effectLst/>
                        <a:highlight>
                          <a:srgbClr val="000000">
                            <a:alpha val="0"/>
                          </a:srgbClr>
                        </a:highlight>
                        <a:latin typeface="+mn-lt"/>
                        <a:ea typeface="+mn-ea"/>
                        <a:cs typeface="+mn-ea"/>
                        <a:sym typeface="+mn-lt"/>
                      </a:endParaRPr>
                    </a:p>
                  </a:txBody>
                  <a:tcPr marL="35345" marR="35345" marT="0" marB="0">
                    <a:noFill/>
                  </a:tcPr>
                </a:tc>
                <a:tc>
                  <a:txBody>
                    <a:bodyPr/>
                    <a:lstStyle/>
                    <a:p>
                      <a:pPr algn="ctr"/>
                      <a:r>
                        <a:rPr lang="en-US" sz="600">
                          <a:effectLst/>
                          <a:highlight>
                            <a:srgbClr val="FFFF00"/>
                          </a:highlight>
                          <a:latin typeface="+mn-lt"/>
                          <a:ea typeface="+mn-ea"/>
                          <a:cs typeface="+mn-ea"/>
                          <a:sym typeface="+mn-lt"/>
                        </a:rPr>
                        <a:t> </a:t>
                      </a:r>
                      <a:endParaRPr lang="en-US" sz="600">
                        <a:effectLst/>
                        <a:highlight>
                          <a:srgbClr val="FFFF00"/>
                        </a:highlight>
                        <a:latin typeface="+mn-lt"/>
                        <a:ea typeface="+mn-ea"/>
                        <a:cs typeface="+mn-ea"/>
                        <a:sym typeface="+mn-lt"/>
                      </a:endParaRPr>
                    </a:p>
                  </a:txBody>
                  <a:tcPr marL="35345" marR="35345" marT="0" marB="0">
                    <a:noFill/>
                  </a:tcPr>
                </a:tc>
                <a:tc gridSpan="2">
                  <a:txBody>
                    <a:bodyPr/>
                    <a:lstStyle/>
                    <a:p>
                      <a:pPr algn="ctr"/>
                      <a:r>
                        <a:rPr lang="zh-CN" sz="600">
                          <a:effectLst/>
                          <a:highlight>
                            <a:srgbClr val="000000">
                              <a:alpha val="0"/>
                            </a:srgbClr>
                          </a:highlight>
                          <a:latin typeface="+mn-lt"/>
                          <a:ea typeface="+mn-ea"/>
                          <a:cs typeface="+mn-ea"/>
                          <a:sym typeface="+mn-lt"/>
                        </a:rPr>
                        <a:t>溶液、片剂</a:t>
                      </a:r>
                      <a:endParaRPr lang="zh-CN" sz="600" dirty="0">
                        <a:effectLst/>
                        <a:highlight>
                          <a:srgbClr val="000000">
                            <a:alpha val="0"/>
                          </a:srgbClr>
                        </a:highlight>
                        <a:latin typeface="+mn-lt"/>
                        <a:ea typeface="+mn-ea"/>
                        <a:cs typeface="+mn-ea"/>
                        <a:sym typeface="+mn-lt"/>
                      </a:endParaRPr>
                    </a:p>
                  </a:txBody>
                  <a:tcPr marL="35345" marR="35345" marT="0" marB="0">
                    <a:noFill/>
                  </a:tcPr>
                </a:tc>
                <a:tc hMerge="1">
                  <a:tcPr marL="35345" marR="35345" marT="0" marB="0">
                    <a:noFill/>
                  </a:tcPr>
                </a:tc>
                <a:tc>
                  <a:txBody>
                    <a:bodyPr/>
                    <a:lstStyle/>
                    <a:p>
                      <a:pPr algn="ctr"/>
                      <a:r>
                        <a:rPr lang="en-US" sz="600" dirty="0">
                          <a:effectLst/>
                          <a:highlight>
                            <a:srgbClr val="000000">
                              <a:alpha val="0"/>
                            </a:srgbClr>
                          </a:highlight>
                          <a:latin typeface="+mn-lt"/>
                          <a:ea typeface="+mn-ea"/>
                          <a:cs typeface="+mn-ea"/>
                          <a:sym typeface="+mn-lt"/>
                        </a:rPr>
                        <a:t>2-6</a:t>
                      </a:r>
                      <a:r>
                        <a:rPr lang="zh-CN" altLang="en-US" sz="600" dirty="0">
                          <a:effectLst/>
                          <a:highlight>
                            <a:srgbClr val="000000">
                              <a:alpha val="0"/>
                            </a:srgbClr>
                          </a:highlight>
                          <a:latin typeface="+mn-lt"/>
                          <a:ea typeface="+mn-ea"/>
                          <a:cs typeface="+mn-ea"/>
                          <a:sym typeface="+mn-lt"/>
                        </a:rPr>
                        <a:t>小时</a:t>
                      </a:r>
                      <a:r>
                        <a:rPr lang="en-US" sz="600" dirty="0">
                          <a:effectLst/>
                          <a:highlight>
                            <a:srgbClr val="000000">
                              <a:alpha val="0"/>
                            </a:srgbClr>
                          </a:highlight>
                          <a:latin typeface="+mn-lt"/>
                          <a:ea typeface="+mn-ea"/>
                          <a:cs typeface="+mn-ea"/>
                          <a:sym typeface="+mn-lt"/>
                        </a:rPr>
                        <a:t> </a:t>
                      </a:r>
                      <a:endParaRPr lang="en-US" sz="600" dirty="0">
                        <a:effectLst/>
                        <a:highlight>
                          <a:srgbClr val="000000">
                            <a:alpha val="0"/>
                          </a:srgbClr>
                        </a:highlight>
                        <a:latin typeface="+mn-lt"/>
                        <a:ea typeface="+mn-ea"/>
                        <a:cs typeface="+mn-ea"/>
                        <a:sym typeface="+mn-lt"/>
                      </a:endParaRPr>
                    </a:p>
                  </a:txBody>
                  <a:tcPr marL="35345" marR="35345" marT="0" marB="0">
                    <a:noFill/>
                  </a:tcPr>
                </a:tc>
              </a:tr>
              <a:tr h="0">
                <a:tc gridSpan="6">
                  <a:txBody>
                    <a:bodyPr/>
                    <a:lstStyle/>
                    <a:p>
                      <a:pPr algn="just">
                        <a:buNone/>
                      </a:pPr>
                      <a:r>
                        <a:rPr lang="zh-CN" altLang="en-US" sz="600" b="1">
                          <a:solidFill>
                            <a:schemeClr val="bg1"/>
                          </a:solidFill>
                          <a:effectLst/>
                          <a:highlight>
                            <a:srgbClr val="000000">
                              <a:alpha val="0"/>
                            </a:srgbClr>
                          </a:highlight>
                          <a:latin typeface="+mn-lt"/>
                          <a:ea typeface="+mn-ea"/>
                          <a:cs typeface="+mn-ea"/>
                          <a:sym typeface="+mn-lt"/>
                        </a:rPr>
                        <a:t>生物制剂</a:t>
                      </a:r>
                      <a:endParaRPr lang="zh-CN" altLang="en-US" sz="600" b="1">
                        <a:solidFill>
                          <a:schemeClr val="bg1"/>
                        </a:solidFill>
                        <a:effectLst/>
                        <a:highlight>
                          <a:srgbClr val="000000">
                            <a:alpha val="0"/>
                          </a:srgbClr>
                        </a:highlight>
                        <a:latin typeface="+mn-lt"/>
                        <a:ea typeface="+mn-ea"/>
                        <a:cs typeface="+mn-ea"/>
                        <a:sym typeface="+mn-lt"/>
                      </a:endParaRPr>
                    </a:p>
                  </a:txBody>
                  <a:tcPr marL="35345" marR="35345" marT="0" marB="0">
                    <a:solidFill>
                      <a:srgbClr val="374459"/>
                    </a:solidFill>
                  </a:tcPr>
                </a:tc>
                <a:tc hMerge="1">
                  <a:tcPr marL="35345" marR="35345" marT="0" marB="0">
                    <a:solidFill>
                      <a:srgbClr val="374459"/>
                    </a:solidFill>
                  </a:tcPr>
                </a:tc>
                <a:tc hMerge="1">
                  <a:tcPr marL="35345" marR="35345" marT="0" marB="0">
                    <a:solidFill>
                      <a:srgbClr val="374459"/>
                    </a:solidFill>
                  </a:tcPr>
                </a:tc>
                <a:tc hMerge="1">
                  <a:tcPr marL="35345" marR="35345" marT="0" marB="0">
                    <a:solidFill>
                      <a:srgbClr val="374459"/>
                    </a:solidFill>
                  </a:tcPr>
                </a:tc>
                <a:tc hMerge="1">
                  <a:tcPr marL="35345" marR="35345" marT="0" marB="0">
                    <a:solidFill>
                      <a:srgbClr val="374459"/>
                    </a:solidFill>
                  </a:tcPr>
                </a:tc>
                <a:tc hMerge="1">
                  <a:tcPr marL="35345" marR="35345" marT="0" marB="0">
                    <a:solidFill>
                      <a:srgbClr val="374459"/>
                    </a:solidFill>
                  </a:tcPr>
                </a:tc>
              </a:tr>
              <a:tr h="0">
                <a:tc>
                  <a:txBody>
                    <a:bodyPr/>
                    <a:lstStyle/>
                    <a:p>
                      <a:pPr algn="just">
                        <a:buNone/>
                      </a:pPr>
                      <a:r>
                        <a:rPr lang="zh-CN" altLang="en-US" sz="600">
                          <a:effectLst/>
                          <a:highlight>
                            <a:srgbClr val="000000">
                              <a:alpha val="0"/>
                            </a:srgbClr>
                          </a:highlight>
                          <a:latin typeface="+mn-lt"/>
                          <a:ea typeface="+mn-ea"/>
                          <a:cs typeface="+mn-ea"/>
                          <a:sym typeface="+mn-lt"/>
                        </a:rPr>
                        <a:t>度普利尤单抗</a:t>
                      </a:r>
                      <a:endParaRPr lang="zh-CN" altLang="en-US" sz="600">
                        <a:effectLst/>
                        <a:highlight>
                          <a:srgbClr val="000000">
                            <a:alpha val="0"/>
                          </a:srgbClr>
                        </a:highlight>
                        <a:latin typeface="+mn-lt"/>
                        <a:ea typeface="+mn-ea"/>
                        <a:cs typeface="+mn-ea"/>
                        <a:sym typeface="+mn-lt"/>
                      </a:endParaRPr>
                    </a:p>
                  </a:txBody>
                  <a:tcPr marL="35345" marR="35345" marT="0" marB="0">
                    <a:noFill/>
                  </a:tcPr>
                </a:tc>
                <a:tc>
                  <a:txBody>
                    <a:bodyPr/>
                    <a:lstStyle/>
                    <a:p>
                      <a:pPr algn="ctr">
                        <a:buNone/>
                      </a:pPr>
                      <a:endParaRPr lang="zh-CN" altLang="en-US" sz="600">
                        <a:effectLst/>
                        <a:highlight>
                          <a:srgbClr val="FFFF00"/>
                        </a:highlight>
                        <a:latin typeface="+mn-lt"/>
                        <a:ea typeface="+mn-ea"/>
                        <a:cs typeface="+mn-ea"/>
                        <a:sym typeface="+mn-lt"/>
                      </a:endParaRPr>
                    </a:p>
                  </a:txBody>
                  <a:tcPr marL="35345" marR="35345" marT="0" marB="0">
                    <a:noFill/>
                  </a:tcPr>
                </a:tc>
                <a:tc>
                  <a:txBody>
                    <a:bodyPr/>
                    <a:lstStyle/>
                    <a:p>
                      <a:pPr algn="ctr">
                        <a:buNone/>
                      </a:pPr>
                      <a:endParaRPr lang="zh-CN" altLang="en-US" sz="600">
                        <a:effectLst/>
                        <a:highlight>
                          <a:srgbClr val="FFFF00"/>
                        </a:highlight>
                        <a:latin typeface="+mn-lt"/>
                        <a:ea typeface="+mn-ea"/>
                        <a:cs typeface="+mn-ea"/>
                        <a:sym typeface="+mn-lt"/>
                      </a:endParaRPr>
                    </a:p>
                  </a:txBody>
                  <a:tcPr marL="35345" marR="35345" marT="0" marB="0">
                    <a:noFill/>
                  </a:tcPr>
                </a:tc>
                <a:tc gridSpan="2">
                  <a:txBody>
                    <a:bodyPr/>
                    <a:lstStyle/>
                    <a:p>
                      <a:pPr algn="ctr">
                        <a:buNone/>
                      </a:pPr>
                      <a:r>
                        <a:rPr lang="zh-CN" altLang="en-US" sz="600">
                          <a:effectLst/>
                          <a:highlight>
                            <a:srgbClr val="000000">
                              <a:alpha val="0"/>
                            </a:srgbClr>
                          </a:highlight>
                          <a:latin typeface="+mn-lt"/>
                          <a:ea typeface="+mn-ea"/>
                          <a:cs typeface="+mn-ea"/>
                          <a:sym typeface="+mn-lt"/>
                        </a:rPr>
                        <a:t>注射液</a:t>
                      </a:r>
                      <a:endParaRPr lang="zh-CN" altLang="en-US" sz="600">
                        <a:effectLst/>
                        <a:highlight>
                          <a:srgbClr val="000000">
                            <a:alpha val="0"/>
                          </a:srgbClr>
                        </a:highlight>
                        <a:latin typeface="+mn-lt"/>
                        <a:ea typeface="+mn-ea"/>
                        <a:cs typeface="+mn-ea"/>
                        <a:sym typeface="+mn-lt"/>
                      </a:endParaRPr>
                    </a:p>
                  </a:txBody>
                  <a:tcPr marL="35345" marR="35345" marT="0" marB="0">
                    <a:noFill/>
                  </a:tcPr>
                </a:tc>
                <a:tc hMerge="1">
                  <a:tcPr marL="35345" marR="35345" marT="0" marB="0">
                    <a:noFill/>
                  </a:tcPr>
                </a:tc>
                <a:tc>
                  <a:txBody>
                    <a:bodyPr/>
                    <a:lstStyle/>
                    <a:p>
                      <a:pPr algn="ctr">
                        <a:buNone/>
                      </a:pPr>
                      <a:r>
                        <a:rPr lang="en-US" altLang="zh-CN" sz="600" dirty="0">
                          <a:effectLst/>
                          <a:highlight>
                            <a:srgbClr val="000000">
                              <a:alpha val="0"/>
                            </a:srgbClr>
                          </a:highlight>
                          <a:latin typeface="+mn-lt"/>
                          <a:ea typeface="+mn-ea"/>
                          <a:cs typeface="+mn-ea"/>
                          <a:sym typeface="+mn-lt"/>
                        </a:rPr>
                        <a:t>2</a:t>
                      </a:r>
                      <a:r>
                        <a:rPr lang="zh-CN" altLang="en-US" sz="600" dirty="0">
                          <a:effectLst/>
                          <a:highlight>
                            <a:srgbClr val="000000">
                              <a:alpha val="0"/>
                            </a:srgbClr>
                          </a:highlight>
                          <a:latin typeface="+mn-lt"/>
                          <a:ea typeface="+mn-ea"/>
                          <a:cs typeface="+mn-ea"/>
                          <a:sym typeface="+mn-lt"/>
                        </a:rPr>
                        <a:t>周</a:t>
                      </a:r>
                      <a:endParaRPr lang="zh-CN" altLang="en-US" sz="600" dirty="0">
                        <a:effectLst/>
                        <a:highlight>
                          <a:srgbClr val="000000">
                            <a:alpha val="0"/>
                          </a:srgbClr>
                        </a:highlight>
                        <a:latin typeface="+mn-lt"/>
                        <a:ea typeface="+mn-ea"/>
                        <a:cs typeface="+mn-ea"/>
                        <a:sym typeface="+mn-lt"/>
                      </a:endParaRPr>
                    </a:p>
                  </a:txBody>
                  <a:tcPr marL="35345" marR="35345" marT="0" marB="0">
                    <a:noFill/>
                  </a:tcPr>
                </a:tc>
              </a:tr>
            </a:tbl>
          </a:graphicData>
        </a:graphic>
      </p:graphicFrame>
      <p:sp>
        <p:nvSpPr>
          <p:cNvPr id="9" name="Footer Placeholder 1"/>
          <p:cNvSpPr txBox="1"/>
          <p:nvPr/>
        </p:nvSpPr>
        <p:spPr>
          <a:xfrm>
            <a:off x="3027363" y="6551613"/>
            <a:ext cx="6137275"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000" dirty="0">
                <a:sym typeface="+mn-ea"/>
              </a:rPr>
              <a:t>© 2024, 2025 Global Initiative for Chronic Obstructive Lung Disease</a:t>
            </a:r>
            <a:endParaRPr lang="en-AU" sz="1000" dirty="0">
              <a:cs typeface="+mn-ea"/>
              <a:sym typeface="+mn-lt"/>
            </a:endParaRPr>
          </a:p>
        </p:txBody>
      </p:sp>
      <p:sp>
        <p:nvSpPr>
          <p:cNvPr id="6" name="文本框 5"/>
          <p:cNvSpPr txBox="1"/>
          <p:nvPr/>
        </p:nvSpPr>
        <p:spPr>
          <a:xfrm>
            <a:off x="425450" y="6397625"/>
            <a:ext cx="8185150" cy="460375"/>
          </a:xfrm>
          <a:prstGeom prst="rect">
            <a:avLst/>
          </a:prstGeom>
          <a:noFill/>
        </p:spPr>
        <p:txBody>
          <a:bodyPr wrap="square">
            <a:spAutoFit/>
          </a:bodyPr>
          <a:lstStyle/>
          <a:p>
            <a:pPr lvl="0">
              <a:defRPr/>
            </a:pPr>
            <a:r>
              <a:rPr kumimoji="0" lang="en-US" altLang="zh-CN" sz="600" b="0" i="0" u="none" strike="noStrike" kern="1200" cap="none" spc="0" normalizeH="0" baseline="0" noProof="0" dirty="0">
                <a:ln>
                  <a:noFill/>
                </a:ln>
                <a:solidFill>
                  <a:prstClr val="black"/>
                </a:solidFill>
                <a:effectLst/>
                <a:uLnTx/>
                <a:uFillTx/>
                <a:cs typeface="+mn-ea"/>
                <a:sym typeface="+mn-lt"/>
              </a:rPr>
              <a:t>*</a:t>
            </a:r>
            <a:r>
              <a:rPr kumimoji="0" lang="zh-CN" altLang="en-US" sz="600" b="0" i="0" u="none" strike="noStrike" kern="1200" cap="none" spc="0" normalizeH="0" baseline="0" noProof="0" dirty="0">
                <a:ln>
                  <a:noFill/>
                </a:ln>
                <a:solidFill>
                  <a:prstClr val="black"/>
                </a:solidFill>
                <a:effectLst/>
                <a:uLnTx/>
                <a:uFillTx/>
                <a:cs typeface="+mn-ea"/>
                <a:sym typeface="+mn-lt"/>
              </a:rPr>
              <a:t>并非所有药物</a:t>
            </a:r>
            <a:r>
              <a:rPr lang="zh-CN" altLang="en-US" sz="600" dirty="0">
                <a:solidFill>
                  <a:prstClr val="black"/>
                </a:solidFill>
                <a:cs typeface="+mn-ea"/>
                <a:sym typeface="+mn-lt"/>
              </a:rPr>
              <a:t>制剂在各个国家均有销售</a:t>
            </a:r>
            <a:r>
              <a:rPr kumimoji="0" lang="zh-CN" altLang="en-US" sz="600" b="0" i="0" u="none" strike="noStrike" kern="1200" cap="none" spc="0" normalizeH="0" baseline="0" noProof="0" dirty="0">
                <a:ln>
                  <a:noFill/>
                </a:ln>
                <a:solidFill>
                  <a:prstClr val="black"/>
                </a:solidFill>
                <a:effectLst/>
                <a:uLnTx/>
                <a:uFillTx/>
                <a:cs typeface="+mn-ea"/>
                <a:sym typeface="+mn-lt"/>
              </a:rPr>
              <a:t>。在部分国家可能存在其他制剂和剂量</a:t>
            </a:r>
            <a:endParaRPr kumimoji="0" lang="en-US" altLang="zh-CN" sz="600" b="0" i="0" u="none" strike="noStrike" kern="1200" cap="none" spc="0" normalizeH="0" baseline="0" noProof="0" dirty="0">
              <a:ln>
                <a:noFill/>
              </a:ln>
              <a:solidFill>
                <a:prstClr val="black"/>
              </a:solidFill>
              <a:effectLst/>
              <a:uLnTx/>
              <a:uFillTx/>
              <a:cs typeface="+mn-ea"/>
              <a:sym typeface="+mn-lt"/>
            </a:endParaRPr>
          </a:p>
          <a:p>
            <a:pPr marL="0" marR="0" lvl="0" indent="0" defTabSz="914400" rtl="0" eaLnBrk="1" fontAlgn="auto" latinLnBrk="0" hangingPunct="1">
              <a:lnSpc>
                <a:spcPct val="100000"/>
              </a:lnSpc>
              <a:spcBef>
                <a:spcPts val="0"/>
              </a:spcBef>
              <a:spcAft>
                <a:spcPts val="0"/>
              </a:spcAft>
              <a:buClrTx/>
              <a:buSzTx/>
              <a:buFontTx/>
              <a:buNone/>
              <a:defRPr/>
            </a:pPr>
            <a:r>
              <a:rPr kumimoji="0" lang="en-US" altLang="zh-CN" sz="600" b="0" i="0" u="none" strike="noStrike" kern="1200" cap="none" spc="0" normalizeH="0" baseline="30000" noProof="0" dirty="0">
                <a:ln>
                  <a:noFill/>
                </a:ln>
                <a:solidFill>
                  <a:prstClr val="black"/>
                </a:solidFill>
                <a:effectLst/>
                <a:uLnTx/>
                <a:uFillTx/>
                <a:cs typeface="+mn-ea"/>
                <a:sym typeface="+mn-lt"/>
              </a:rPr>
              <a:t>†</a:t>
            </a:r>
            <a:r>
              <a:rPr kumimoji="0" lang="zh-CN" altLang="en-US" sz="600" b="0" i="0" u="none" strike="noStrike" kern="1200" cap="none" spc="0" normalizeH="0" baseline="0" noProof="0" dirty="0">
                <a:ln>
                  <a:noFill/>
                </a:ln>
                <a:solidFill>
                  <a:prstClr val="black"/>
                </a:solidFill>
                <a:effectLst/>
                <a:uLnTx/>
                <a:uFillTx/>
                <a:cs typeface="+mn-ea"/>
                <a:sym typeface="+mn-lt"/>
              </a:rPr>
              <a:t>给药方案正在讨论中</a:t>
            </a:r>
            <a:endParaRPr kumimoji="0" lang="zh-CN" altLang="en-US" sz="600" b="0" i="0" u="none" strike="noStrike" kern="1200" cap="none" spc="0" normalizeH="0" baseline="0" noProof="0" dirty="0">
              <a:ln>
                <a:noFill/>
              </a:ln>
              <a:solidFill>
                <a:prstClr val="black"/>
              </a:solidFill>
              <a:effectLst/>
              <a:uLnTx/>
              <a:uFillTx/>
              <a:cs typeface="+mn-ea"/>
              <a:sym typeface="+mn-lt"/>
            </a:endParaRPr>
          </a:p>
          <a:p>
            <a:pPr marL="0" marR="0" lvl="0" indent="0" defTabSz="914400" rtl="0" eaLnBrk="1" fontAlgn="auto" latinLnBrk="0" hangingPunct="1">
              <a:lnSpc>
                <a:spcPct val="100000"/>
              </a:lnSpc>
              <a:spcBef>
                <a:spcPts val="0"/>
              </a:spcBef>
              <a:spcAft>
                <a:spcPts val="0"/>
              </a:spcAft>
              <a:buClrTx/>
              <a:buSzTx/>
              <a:buFontTx/>
              <a:buNone/>
              <a:defRPr/>
            </a:pPr>
            <a:r>
              <a:rPr kumimoji="0" lang="en-US" altLang="zh-CN" sz="600" b="0" i="0" u="none" strike="noStrike" kern="1200" cap="none" spc="0" normalizeH="0" baseline="0" noProof="0" dirty="0">
                <a:ln>
                  <a:noFill/>
                </a:ln>
                <a:solidFill>
                  <a:prstClr val="black"/>
                </a:solidFill>
                <a:effectLst/>
                <a:uLnTx/>
                <a:uFillTx/>
                <a:cs typeface="+mn-ea"/>
                <a:sym typeface="+mn-lt"/>
              </a:rPr>
              <a:t>MDI = </a:t>
            </a:r>
            <a:r>
              <a:rPr kumimoji="0" lang="zh-CN" altLang="en-US" sz="600" b="0" i="0" u="none" strike="noStrike" kern="1200" cap="none" spc="0" normalizeH="0" baseline="0" noProof="0" dirty="0">
                <a:ln>
                  <a:noFill/>
                </a:ln>
                <a:solidFill>
                  <a:prstClr val="black"/>
                </a:solidFill>
                <a:effectLst/>
                <a:uLnTx/>
                <a:uFillTx/>
                <a:cs typeface="+mn-ea"/>
                <a:sym typeface="+mn-lt"/>
              </a:rPr>
              <a:t>定量吸入装置；</a:t>
            </a:r>
            <a:r>
              <a:rPr kumimoji="0" lang="en-US" altLang="zh-CN" sz="600" b="0" i="0" u="none" strike="noStrike" kern="1200" cap="none" spc="0" normalizeH="0" baseline="0" noProof="0" dirty="0">
                <a:ln>
                  <a:noFill/>
                </a:ln>
                <a:solidFill>
                  <a:prstClr val="black"/>
                </a:solidFill>
                <a:effectLst/>
                <a:uLnTx/>
                <a:uFillTx/>
                <a:cs typeface="+mn-ea"/>
                <a:sym typeface="+mn-lt"/>
              </a:rPr>
              <a:t>DPI = </a:t>
            </a:r>
            <a:r>
              <a:rPr kumimoji="0" lang="zh-CN" altLang="en-US" sz="600" b="0" i="0" u="none" strike="noStrike" kern="1200" cap="none" spc="0" normalizeH="0" baseline="0" noProof="0" dirty="0">
                <a:ln>
                  <a:noFill/>
                </a:ln>
                <a:solidFill>
                  <a:prstClr val="black"/>
                </a:solidFill>
                <a:effectLst/>
                <a:uLnTx/>
                <a:uFillTx/>
                <a:cs typeface="+mn-ea"/>
                <a:sym typeface="+mn-lt"/>
              </a:rPr>
              <a:t>干粉吸入装置；</a:t>
            </a:r>
            <a:r>
              <a:rPr kumimoji="0" lang="en-US" altLang="zh-CN" sz="600" b="0" i="0" u="none" strike="noStrike" kern="1200" cap="none" spc="0" normalizeH="0" baseline="0" noProof="0" dirty="0">
                <a:ln>
                  <a:noFill/>
                </a:ln>
                <a:solidFill>
                  <a:prstClr val="black"/>
                </a:solidFill>
                <a:effectLst/>
                <a:uLnTx/>
                <a:uFillTx/>
                <a:cs typeface="+mn-ea"/>
                <a:sym typeface="+mn-lt"/>
              </a:rPr>
              <a:t>SMI = </a:t>
            </a:r>
            <a:r>
              <a:rPr kumimoji="0" lang="zh-CN" altLang="en-US" sz="600" b="0" i="0" u="none" strike="noStrike" kern="1200" cap="none" spc="0" normalizeH="0" baseline="0" noProof="0" dirty="0">
                <a:ln>
                  <a:noFill/>
                </a:ln>
                <a:solidFill>
                  <a:prstClr val="black"/>
                </a:solidFill>
                <a:effectLst/>
                <a:uLnTx/>
                <a:uFillTx/>
                <a:cs typeface="+mn-ea"/>
                <a:sym typeface="+mn-lt"/>
              </a:rPr>
              <a:t>软雾吸入装置</a:t>
            </a:r>
            <a:endParaRPr kumimoji="0" lang="en-US" altLang="zh-CN" sz="600" b="0" i="0" u="none" strike="noStrike" kern="1200" cap="none" spc="0" normalizeH="0" baseline="0" noProof="0" dirty="0">
              <a:ln>
                <a:noFill/>
              </a:ln>
              <a:solidFill>
                <a:prstClr val="black"/>
              </a:solidFill>
              <a:effectLst/>
              <a:uLnTx/>
              <a:uFillTx/>
              <a:cs typeface="+mn-ea"/>
              <a:sym typeface="+mn-lt"/>
            </a:endParaRPr>
          </a:p>
          <a:p>
            <a:pPr marL="0" marR="0" lvl="0" indent="0" defTabSz="914400" rtl="0" eaLnBrk="1" fontAlgn="auto" latinLnBrk="0" hangingPunct="1">
              <a:lnSpc>
                <a:spcPct val="100000"/>
              </a:lnSpc>
              <a:spcBef>
                <a:spcPts val="0"/>
              </a:spcBef>
              <a:spcAft>
                <a:spcPts val="0"/>
              </a:spcAft>
              <a:buClrTx/>
              <a:buSzTx/>
              <a:buFontTx/>
              <a:buNone/>
              <a:defRPr/>
            </a:pPr>
            <a:r>
              <a:rPr kumimoji="0" lang="zh-CN" altLang="en-US" sz="600" b="0" i="0" u="none" strike="noStrike" kern="1200" cap="none" spc="0" normalizeH="0" baseline="0" noProof="0" dirty="0">
                <a:ln>
                  <a:noFill/>
                </a:ln>
                <a:solidFill>
                  <a:prstClr val="black"/>
                </a:solidFill>
                <a:effectLst/>
                <a:uLnTx/>
                <a:uFillTx/>
                <a:cs typeface="+mn-ea"/>
                <a:sym typeface="+mn-lt"/>
              </a:rPr>
              <a:t>请注意，</a:t>
            </a:r>
            <a:r>
              <a:rPr lang="zh-CN" altLang="en-US" sz="600" dirty="0">
                <a:solidFill>
                  <a:prstClr val="black"/>
                </a:solidFill>
                <a:cs typeface="+mn-ea"/>
                <a:sym typeface="+mn-lt"/>
              </a:rPr>
              <a:t>格隆溴铵</a:t>
            </a:r>
            <a:r>
              <a:rPr kumimoji="0" lang="zh-CN" altLang="en-US" sz="600" b="0" i="0" u="none" strike="noStrike" kern="1200" cap="none" spc="0" normalizeH="0" baseline="0" noProof="0" dirty="0">
                <a:ln>
                  <a:noFill/>
                </a:ln>
                <a:solidFill>
                  <a:prstClr val="black"/>
                </a:solidFill>
                <a:effectLst/>
                <a:uLnTx/>
                <a:uFillTx/>
                <a:cs typeface="+mn-ea"/>
                <a:sym typeface="+mn-lt"/>
              </a:rPr>
              <a:t>和</a:t>
            </a:r>
            <a:r>
              <a:rPr kumimoji="0" lang="en-US" altLang="zh-CN" sz="600" b="0" i="0" u="none" strike="noStrike" kern="1200" cap="none" spc="0" normalizeH="0" baseline="0" noProof="0" dirty="0" err="1">
                <a:ln>
                  <a:noFill/>
                </a:ln>
                <a:solidFill>
                  <a:prstClr val="black"/>
                </a:solidFill>
                <a:effectLst/>
                <a:uLnTx/>
                <a:uFillTx/>
                <a:cs typeface="+mn-ea"/>
                <a:sym typeface="+mn-lt"/>
              </a:rPr>
              <a:t>Glycopyrronium</a:t>
            </a:r>
            <a:r>
              <a:rPr kumimoji="0" lang="en-US" altLang="zh-CN" sz="600" b="0" i="0" u="none" strike="noStrike" kern="1200" cap="none" spc="0" normalizeH="0" baseline="0" noProof="0" dirty="0">
                <a:ln>
                  <a:noFill/>
                </a:ln>
                <a:solidFill>
                  <a:prstClr val="black"/>
                </a:solidFill>
                <a:effectLst/>
                <a:uLnTx/>
                <a:uFillTx/>
                <a:cs typeface="+mn-ea"/>
                <a:sym typeface="+mn-lt"/>
              </a:rPr>
              <a:t> bromide</a:t>
            </a:r>
            <a:r>
              <a:rPr kumimoji="0" lang="zh-CN" altLang="en-US" sz="600" b="0" i="0" u="none" strike="noStrike" kern="1200" cap="none" spc="0" normalizeH="0" baseline="0" noProof="0" dirty="0">
                <a:ln>
                  <a:noFill/>
                </a:ln>
                <a:solidFill>
                  <a:prstClr val="black"/>
                </a:solidFill>
                <a:effectLst/>
                <a:uLnTx/>
                <a:uFillTx/>
                <a:cs typeface="+mn-ea"/>
                <a:sym typeface="+mn-lt"/>
              </a:rPr>
              <a:t>是相同的化合物</a:t>
            </a:r>
            <a:endParaRPr kumimoji="0" lang="zh-CN" altLang="en-US" sz="600" b="0" i="0" u="none" strike="noStrike" kern="1200" cap="none" spc="0" normalizeH="0" baseline="0" noProof="0" dirty="0">
              <a:ln>
                <a:noFill/>
              </a:ln>
              <a:solidFill>
                <a:prstClr val="black"/>
              </a:solidFill>
              <a:effectLst/>
              <a:uLnTx/>
              <a:uFillTx/>
              <a:cs typeface="+mn-ea"/>
              <a:sym typeface="+mn-lt"/>
            </a:endParaRPr>
          </a:p>
        </p:txBody>
      </p:sp>
      <p:sp>
        <p:nvSpPr>
          <p:cNvPr id="4" name="文本框 3"/>
          <p:cNvSpPr txBox="1"/>
          <p:nvPr>
            <p:custDataLst>
              <p:tags r:id="rId2"/>
            </p:custDataLst>
          </p:nvPr>
        </p:nvSpPr>
        <p:spPr>
          <a:xfrm>
            <a:off x="11222990" y="566420"/>
            <a:ext cx="969010" cy="368300"/>
          </a:xfrm>
          <a:prstGeom prst="rect">
            <a:avLst/>
          </a:prstGeom>
          <a:noFill/>
        </p:spPr>
        <p:txBody>
          <a:bodyPr wrap="square" rtlCol="0">
            <a:spAutoFit/>
          </a:bodyPr>
          <a:lstStyle/>
          <a:p>
            <a:pPr algn="r"/>
            <a:r>
              <a:rPr lang="zh-CN" altLang="en-US" b="1">
                <a:solidFill>
                  <a:schemeClr val="bg1"/>
                </a:solidFill>
              </a:rPr>
              <a:t>图</a:t>
            </a:r>
            <a:r>
              <a:rPr lang="en-US" altLang="zh-CN" b="1">
                <a:solidFill>
                  <a:schemeClr val="bg1"/>
                </a:solidFill>
              </a:rPr>
              <a:t> 3.18</a:t>
            </a:r>
            <a:endParaRPr lang="en-US" altLang="zh-CN" b="1">
              <a:solidFill>
                <a:schemeClr val="bg1"/>
              </a:solidFill>
            </a:endParaRPr>
          </a:p>
        </p:txBody>
      </p:sp>
      <p:grpSp>
        <p:nvGrpSpPr>
          <p:cNvPr id="22" name="组合 21"/>
          <p:cNvGrpSpPr/>
          <p:nvPr/>
        </p:nvGrpSpPr>
        <p:grpSpPr>
          <a:xfrm>
            <a:off x="12192000" y="-94615"/>
            <a:ext cx="4894580" cy="6637020"/>
            <a:chOff x="19200" y="-149"/>
            <a:chExt cx="7708" cy="10452"/>
          </a:xfrm>
        </p:grpSpPr>
        <p:pic>
          <p:nvPicPr>
            <p:cNvPr id="12" name="Picture 11"/>
            <p:cNvPicPr>
              <a:picLocks noChangeAspect="1"/>
            </p:cNvPicPr>
            <p:nvPr/>
          </p:nvPicPr>
          <p:blipFill>
            <a:blip r:embed="rId3"/>
            <a:srcRect/>
            <a:stretch>
              <a:fillRect/>
            </a:stretch>
          </p:blipFill>
          <p:spPr>
            <a:xfrm>
              <a:off x="19200" y="-149"/>
              <a:ext cx="7708" cy="10452"/>
            </a:xfrm>
            <a:prstGeom prst="rect">
              <a:avLst/>
            </a:prstGeom>
          </p:spPr>
        </p:pic>
        <p:sp>
          <p:nvSpPr>
            <p:cNvPr id="2" name="矩形 1"/>
            <p:cNvSpPr/>
            <p:nvPr/>
          </p:nvSpPr>
          <p:spPr>
            <a:xfrm>
              <a:off x="23582" y="1293"/>
              <a:ext cx="2863" cy="700"/>
            </a:xfrm>
            <a:prstGeom prst="rect">
              <a:avLst/>
            </a:prstGeom>
            <a:noFill/>
            <a:ln>
              <a:solidFill>
                <a:srgbClr val="C00000"/>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8" name="矩形 7"/>
            <p:cNvSpPr/>
            <p:nvPr/>
          </p:nvSpPr>
          <p:spPr>
            <a:xfrm>
              <a:off x="22702" y="3343"/>
              <a:ext cx="879" cy="240"/>
            </a:xfrm>
            <a:prstGeom prst="rect">
              <a:avLst/>
            </a:prstGeom>
            <a:noFill/>
            <a:ln>
              <a:solidFill>
                <a:srgbClr val="C00000"/>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11" name="矩形 10"/>
            <p:cNvSpPr/>
            <p:nvPr/>
          </p:nvSpPr>
          <p:spPr>
            <a:xfrm>
              <a:off x="25442" y="3673"/>
              <a:ext cx="879" cy="350"/>
            </a:xfrm>
            <a:prstGeom prst="rect">
              <a:avLst/>
            </a:prstGeom>
            <a:noFill/>
            <a:ln>
              <a:solidFill>
                <a:srgbClr val="C00000"/>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14" name="矩形 13"/>
            <p:cNvSpPr/>
            <p:nvPr/>
          </p:nvSpPr>
          <p:spPr>
            <a:xfrm>
              <a:off x="23429" y="6160"/>
              <a:ext cx="3016" cy="550"/>
            </a:xfrm>
            <a:prstGeom prst="rect">
              <a:avLst/>
            </a:prstGeom>
            <a:noFill/>
            <a:ln>
              <a:solidFill>
                <a:srgbClr val="C00000"/>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15" name="矩形 14"/>
            <p:cNvSpPr/>
            <p:nvPr/>
          </p:nvSpPr>
          <p:spPr>
            <a:xfrm>
              <a:off x="19475" y="8580"/>
              <a:ext cx="6970" cy="131"/>
            </a:xfrm>
            <a:prstGeom prst="rect">
              <a:avLst/>
            </a:prstGeom>
            <a:noFill/>
            <a:ln>
              <a:solidFill>
                <a:srgbClr val="C00000"/>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16" name="矩形 15"/>
            <p:cNvSpPr/>
            <p:nvPr/>
          </p:nvSpPr>
          <p:spPr>
            <a:xfrm>
              <a:off x="23581" y="8409"/>
              <a:ext cx="1670" cy="120"/>
            </a:xfrm>
            <a:prstGeom prst="rect">
              <a:avLst/>
            </a:prstGeom>
            <a:noFill/>
            <a:ln>
              <a:solidFill>
                <a:srgbClr val="C00000"/>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17" name="矩形 16"/>
            <p:cNvSpPr/>
            <p:nvPr/>
          </p:nvSpPr>
          <p:spPr>
            <a:xfrm>
              <a:off x="19475" y="9526"/>
              <a:ext cx="6970" cy="351"/>
            </a:xfrm>
            <a:prstGeom prst="rect">
              <a:avLst/>
            </a:prstGeom>
            <a:noFill/>
            <a:ln>
              <a:solidFill>
                <a:srgbClr val="C00000"/>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18" name="矩形 17"/>
            <p:cNvSpPr/>
            <p:nvPr/>
          </p:nvSpPr>
          <p:spPr>
            <a:xfrm>
              <a:off x="22702" y="8847"/>
              <a:ext cx="3744" cy="640"/>
            </a:xfrm>
            <a:prstGeom prst="rect">
              <a:avLst/>
            </a:prstGeom>
            <a:noFill/>
            <a:ln>
              <a:solidFill>
                <a:srgbClr val="C00000"/>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21" name="矩形 20"/>
            <p:cNvSpPr/>
            <p:nvPr/>
          </p:nvSpPr>
          <p:spPr>
            <a:xfrm>
              <a:off x="25442" y="4917"/>
              <a:ext cx="879" cy="230"/>
            </a:xfrm>
            <a:prstGeom prst="rect">
              <a:avLst/>
            </a:prstGeom>
            <a:noFill/>
            <a:ln>
              <a:solidFill>
                <a:srgbClr val="C00000"/>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gr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占位符 6"/>
          <p:cNvSpPr>
            <a:spLocks noGrp="1"/>
          </p:cNvSpPr>
          <p:nvPr>
            <p:ph type="body" sz="quarter" idx="10"/>
          </p:nvPr>
        </p:nvSpPr>
        <p:spPr/>
        <p:txBody>
          <a:bodyPr>
            <a:normAutofit fontScale="97500" lnSpcReduction="10000"/>
          </a:bodyPr>
          <a:lstStyle/>
          <a:p>
            <a:r>
              <a:rPr lang="zh-CN" altLang="en-US">
                <a:latin typeface="+mn-lt"/>
                <a:ea typeface="+mn-ea"/>
                <a:cs typeface="+mn-ea"/>
                <a:sym typeface="+mn-lt"/>
              </a:rPr>
              <a:t>稳定期慢阻肺病患者支气管舒张剂的使用</a:t>
            </a:r>
            <a:endParaRPr lang="zh-CN" altLang="en-US" dirty="0">
              <a:latin typeface="+mn-lt"/>
              <a:ea typeface="+mn-ea"/>
              <a:cs typeface="+mn-ea"/>
              <a:sym typeface="+mn-lt"/>
            </a:endParaRPr>
          </a:p>
        </p:txBody>
      </p:sp>
      <p:sp>
        <p:nvSpPr>
          <p:cNvPr id="2" name="Footer Placeholder 1"/>
          <p:cNvSpPr>
            <a:spLocks noGrp="1"/>
          </p:cNvSpPr>
          <p:nvPr>
            <p:ph type="ftr" sz="quarter" idx="4294967295"/>
          </p:nvPr>
        </p:nvSpPr>
        <p:spPr>
          <a:xfrm>
            <a:off x="3027363" y="6551613"/>
            <a:ext cx="6137275" cy="365125"/>
          </a:xfrm>
        </p:spPr>
        <p:txBody>
          <a:bodyPr/>
          <a:lstStyle/>
          <a:p>
            <a:r>
              <a:rPr lang="en-US" sz="1000" dirty="0">
                <a:sym typeface="+mn-ea"/>
              </a:rPr>
              <a:t>© 2024, 2025 Global Initiative for Chronic Obstructive Lung Disease</a:t>
            </a:r>
            <a:endParaRPr lang="en-AU" sz="1000" dirty="0">
              <a:cs typeface="+mn-ea"/>
              <a:sym typeface="+mn-lt"/>
            </a:endParaRPr>
          </a:p>
        </p:txBody>
      </p:sp>
      <p:sp>
        <p:nvSpPr>
          <p:cNvPr id="4" name="文本框 3"/>
          <p:cNvSpPr txBox="1"/>
          <p:nvPr/>
        </p:nvSpPr>
        <p:spPr>
          <a:xfrm>
            <a:off x="557350" y="300951"/>
            <a:ext cx="9205775" cy="645160"/>
          </a:xfrm>
          <a:prstGeom prst="rect">
            <a:avLst/>
          </a:prstGeom>
          <a:noFill/>
        </p:spPr>
        <p:txBody>
          <a:bodyPr wrap="square" rtlCol="0">
            <a:spAutoFit/>
          </a:bodyPr>
          <a:lstStyle/>
          <a:p>
            <a:pPr lvl="0" algn="just">
              <a:buClrTx/>
              <a:buSzTx/>
              <a:buFontTx/>
            </a:pPr>
            <a:r>
              <a:rPr lang="zh-CN" altLang="zh-CN" sz="3600" b="1" dirty="0">
                <a:solidFill>
                  <a:srgbClr val="18195A"/>
                </a:solidFill>
                <a:effectLst/>
                <a:cs typeface="+mn-ea"/>
                <a:sym typeface="+mn-lt"/>
              </a:rPr>
              <a:t> </a:t>
            </a:r>
            <a:endParaRPr lang="zh-CN" altLang="zh-CN" sz="3600" b="1" dirty="0">
              <a:solidFill>
                <a:srgbClr val="18195A"/>
              </a:solidFill>
              <a:effectLst/>
              <a:cs typeface="+mn-ea"/>
              <a:sym typeface="+mn-lt"/>
            </a:endParaRPr>
          </a:p>
        </p:txBody>
      </p:sp>
      <p:sp>
        <p:nvSpPr>
          <p:cNvPr id="5" name="文本框 4"/>
          <p:cNvSpPr txBox="1"/>
          <p:nvPr/>
        </p:nvSpPr>
        <p:spPr>
          <a:xfrm>
            <a:off x="788036" y="1227496"/>
            <a:ext cx="10378440" cy="5169535"/>
          </a:xfrm>
          <a:prstGeom prst="rect">
            <a:avLst/>
          </a:prstGeom>
          <a:noFill/>
        </p:spPr>
        <p:txBody>
          <a:bodyPr wrap="square" rtlCol="0" anchor="t">
            <a:spAutoFit/>
          </a:bodyPr>
          <a:lstStyle/>
          <a:p>
            <a:pPr marL="342900" lvl="0" indent="-342900" algn="just" defTabSz="914400" rtl="0" eaLnBrk="1" latinLnBrk="0" hangingPunct="1">
              <a:lnSpc>
                <a:spcPct val="100000"/>
              </a:lnSpc>
              <a:spcBef>
                <a:spcPts val="900"/>
              </a:spcBef>
              <a:spcAft>
                <a:spcPts val="0"/>
              </a:spcAft>
              <a:buClr>
                <a:srgbClr val="FAB616"/>
              </a:buClr>
              <a:buSzPts val="1000"/>
              <a:buFont typeface="Wingdings" panose="05000000000000000000" pitchFamily="2" charset="2"/>
              <a:buChar char="l"/>
            </a:pPr>
            <a:r>
              <a:rPr lang="zh-CN" altLang="en-US" sz="1600" dirty="0">
                <a:effectLst/>
                <a:cs typeface="+mn-ea"/>
                <a:sym typeface="+mn-lt"/>
              </a:rPr>
              <a:t>吸入性支气管舒张剂是慢阻肺病患者症状管理的核心</a:t>
            </a:r>
            <a:r>
              <a:rPr lang="zh-CN" altLang="en-US" sz="1600" dirty="0">
                <a:solidFill>
                  <a:schemeClr val="dk1"/>
                </a:solidFill>
                <a:effectLst/>
                <a:cs typeface="+mn-ea"/>
                <a:sym typeface="+mn-lt"/>
              </a:rPr>
              <a:t>，通常需要定期给药，以预防或减轻症状</a:t>
            </a:r>
            <a:r>
              <a:rPr lang="zh-CN" altLang="en-US" sz="1600" b="1" dirty="0">
                <a:solidFill>
                  <a:schemeClr val="dk1"/>
                </a:solidFill>
                <a:effectLst/>
                <a:cs typeface="+mn-ea"/>
                <a:sym typeface="+mn-lt"/>
              </a:rPr>
              <a:t>（</a:t>
            </a:r>
            <a:r>
              <a:rPr lang="en-US" sz="1600" b="1" dirty="0">
                <a:solidFill>
                  <a:schemeClr val="dk1"/>
                </a:solidFill>
                <a:effectLst/>
                <a:cs typeface="+mn-ea"/>
                <a:sym typeface="+mn-lt"/>
              </a:rPr>
              <a:t>A</a:t>
            </a:r>
            <a:r>
              <a:rPr lang="zh-CN" altLang="en-US" sz="1600" b="1" dirty="0">
                <a:solidFill>
                  <a:schemeClr val="dk1"/>
                </a:solidFill>
                <a:effectLst/>
                <a:cs typeface="+mn-ea"/>
                <a:sym typeface="+mn-lt"/>
              </a:rPr>
              <a:t>级证据）</a:t>
            </a:r>
            <a:endParaRPr lang="en-US" altLang="zh-CN" sz="1600" b="1" u="none" strike="noStrike" kern="1200" spc="0" dirty="0">
              <a:solidFill>
                <a:schemeClr val="dk1"/>
              </a:solidFill>
              <a:effectLst/>
              <a:cs typeface="+mn-ea"/>
              <a:sym typeface="+mn-lt"/>
            </a:endParaRPr>
          </a:p>
          <a:p>
            <a:pPr marL="342900" lvl="0" indent="-342900" algn="just" defTabSz="914400" rtl="0" eaLnBrk="1" latinLnBrk="0" hangingPunct="1">
              <a:lnSpc>
                <a:spcPct val="100000"/>
              </a:lnSpc>
              <a:spcBef>
                <a:spcPts val="900"/>
              </a:spcBef>
              <a:spcAft>
                <a:spcPts val="0"/>
              </a:spcAft>
              <a:buClr>
                <a:srgbClr val="FAB616"/>
              </a:buClr>
              <a:buSzPts val="1000"/>
              <a:buFont typeface="Wingdings" panose="05000000000000000000" pitchFamily="2" charset="2"/>
              <a:buChar char="l"/>
            </a:pPr>
            <a:r>
              <a:rPr lang="zh-CN" altLang="en-US" sz="1600" dirty="0">
                <a:solidFill>
                  <a:schemeClr val="dk1"/>
                </a:solidFill>
                <a:effectLst/>
                <a:cs typeface="+mn-ea"/>
                <a:sym typeface="+mn-lt"/>
              </a:rPr>
              <a:t>建议使用吸入式支气管舒张剂而非口服支气管舒张剂</a:t>
            </a:r>
            <a:r>
              <a:rPr lang="zh-CN" altLang="en-US" sz="1600" b="1" dirty="0">
                <a:solidFill>
                  <a:schemeClr val="dk1"/>
                </a:solidFill>
                <a:effectLst/>
                <a:cs typeface="+mn-ea"/>
                <a:sym typeface="+mn-lt"/>
              </a:rPr>
              <a:t>（</a:t>
            </a:r>
            <a:r>
              <a:rPr lang="en-US" sz="1600" b="1" dirty="0">
                <a:solidFill>
                  <a:schemeClr val="dk1"/>
                </a:solidFill>
                <a:effectLst/>
                <a:cs typeface="+mn-ea"/>
                <a:sym typeface="+mn-lt"/>
              </a:rPr>
              <a:t>A</a:t>
            </a:r>
            <a:r>
              <a:rPr lang="zh-CN" altLang="en-US" sz="1600" b="1" dirty="0">
                <a:solidFill>
                  <a:schemeClr val="dk1"/>
                </a:solidFill>
                <a:effectLst/>
                <a:cs typeface="+mn-ea"/>
                <a:sym typeface="+mn-lt"/>
              </a:rPr>
              <a:t>级证据）</a:t>
            </a:r>
            <a:endParaRPr lang="zh-CN" altLang="en-US" sz="1600" dirty="0">
              <a:solidFill>
                <a:schemeClr val="dk1"/>
              </a:solidFill>
              <a:effectLst/>
              <a:cs typeface="+mn-ea"/>
              <a:sym typeface="+mn-lt"/>
            </a:endParaRPr>
          </a:p>
          <a:p>
            <a:pPr marL="342900" lvl="0" indent="-342900" algn="just" defTabSz="914400" rtl="0" eaLnBrk="1" latinLnBrk="0" hangingPunct="1">
              <a:lnSpc>
                <a:spcPct val="100000"/>
              </a:lnSpc>
              <a:spcBef>
                <a:spcPts val="900"/>
              </a:spcBef>
              <a:spcAft>
                <a:spcPts val="0"/>
              </a:spcAft>
              <a:buClr>
                <a:srgbClr val="FAB616"/>
              </a:buClr>
              <a:buSzPts val="1000"/>
              <a:buFont typeface="Wingdings" panose="05000000000000000000" pitchFamily="2" charset="2"/>
              <a:buChar char="l"/>
            </a:pPr>
            <a:r>
              <a:rPr lang="zh-CN" altLang="en-US" sz="1600" dirty="0">
                <a:solidFill>
                  <a:schemeClr val="dk1"/>
                </a:solidFill>
                <a:effectLst/>
                <a:cs typeface="+mn-ea"/>
                <a:sym typeface="+mn-lt"/>
              </a:rPr>
              <a:t>定期按需使用</a:t>
            </a:r>
            <a:r>
              <a:rPr lang="en-US" sz="1600" dirty="0">
                <a:solidFill>
                  <a:schemeClr val="dk1"/>
                </a:solidFill>
                <a:effectLst/>
                <a:cs typeface="+mn-ea"/>
                <a:sym typeface="+mn-lt"/>
              </a:rPr>
              <a:t>SABA</a:t>
            </a:r>
            <a:r>
              <a:rPr lang="zh-CN" altLang="en-US" sz="1600" dirty="0">
                <a:solidFill>
                  <a:schemeClr val="dk1"/>
                </a:solidFill>
                <a:effectLst/>
                <a:cs typeface="+mn-ea"/>
                <a:sym typeface="+mn-lt"/>
              </a:rPr>
              <a:t>或</a:t>
            </a:r>
            <a:r>
              <a:rPr lang="en-US" sz="1600" dirty="0">
                <a:solidFill>
                  <a:schemeClr val="dk1"/>
                </a:solidFill>
                <a:effectLst/>
                <a:cs typeface="+mn-ea"/>
                <a:sym typeface="+mn-lt"/>
              </a:rPr>
              <a:t>SAMA</a:t>
            </a:r>
            <a:r>
              <a:rPr lang="zh-CN" altLang="en-US" sz="1600" dirty="0">
                <a:solidFill>
                  <a:schemeClr val="dk1"/>
                </a:solidFill>
                <a:effectLst/>
                <a:cs typeface="+mn-ea"/>
                <a:sym typeface="+mn-lt"/>
              </a:rPr>
              <a:t>可改善</a:t>
            </a:r>
            <a:r>
              <a:rPr lang="en-US" sz="1600" dirty="0">
                <a:solidFill>
                  <a:schemeClr val="dk1"/>
                </a:solidFill>
                <a:effectLst/>
                <a:cs typeface="+mn-ea"/>
                <a:sym typeface="+mn-lt"/>
              </a:rPr>
              <a:t>FEV</a:t>
            </a:r>
            <a:r>
              <a:rPr lang="en-US" sz="1600" baseline="-25000" dirty="0">
                <a:solidFill>
                  <a:schemeClr val="dk1"/>
                </a:solidFill>
                <a:effectLst/>
                <a:cs typeface="+mn-ea"/>
                <a:sym typeface="+mn-lt"/>
              </a:rPr>
              <a:t>1</a:t>
            </a:r>
            <a:r>
              <a:rPr lang="zh-CN" altLang="en-US" sz="1600" dirty="0">
                <a:solidFill>
                  <a:schemeClr val="dk1"/>
                </a:solidFill>
                <a:effectLst/>
                <a:cs typeface="+mn-ea"/>
                <a:sym typeface="+mn-lt"/>
              </a:rPr>
              <a:t>和症状</a:t>
            </a:r>
            <a:r>
              <a:rPr lang="zh-CN" altLang="en-US" sz="1600" b="1" dirty="0">
                <a:solidFill>
                  <a:schemeClr val="dk1"/>
                </a:solidFill>
                <a:effectLst/>
                <a:cs typeface="+mn-ea"/>
                <a:sym typeface="+mn-lt"/>
              </a:rPr>
              <a:t>（</a:t>
            </a:r>
            <a:r>
              <a:rPr lang="en-US" sz="1600" b="1" dirty="0">
                <a:solidFill>
                  <a:schemeClr val="dk1"/>
                </a:solidFill>
                <a:effectLst/>
                <a:cs typeface="+mn-ea"/>
                <a:sym typeface="+mn-lt"/>
              </a:rPr>
              <a:t>A</a:t>
            </a:r>
            <a:r>
              <a:rPr lang="zh-CN" altLang="en-US" sz="1600" b="1" dirty="0">
                <a:solidFill>
                  <a:schemeClr val="dk1"/>
                </a:solidFill>
                <a:effectLst/>
                <a:cs typeface="+mn-ea"/>
                <a:sym typeface="+mn-lt"/>
              </a:rPr>
              <a:t>级证据）</a:t>
            </a:r>
            <a:endParaRPr lang="en-US" altLang="zh-CN" sz="1600" b="1" u="none" strike="noStrike" kern="1200" spc="0" dirty="0">
              <a:solidFill>
                <a:schemeClr val="dk1"/>
              </a:solidFill>
              <a:effectLst/>
              <a:cs typeface="+mn-ea"/>
              <a:sym typeface="+mn-lt"/>
            </a:endParaRPr>
          </a:p>
          <a:p>
            <a:pPr marL="342900" lvl="0" indent="-342900" algn="just" defTabSz="914400" rtl="0" eaLnBrk="1" latinLnBrk="0" hangingPunct="1">
              <a:lnSpc>
                <a:spcPct val="100000"/>
              </a:lnSpc>
              <a:spcBef>
                <a:spcPts val="900"/>
              </a:spcBef>
              <a:spcAft>
                <a:spcPts val="0"/>
              </a:spcAft>
              <a:buClr>
                <a:srgbClr val="FAB616"/>
              </a:buClr>
              <a:buSzPts val="1000"/>
              <a:buFont typeface="Wingdings" panose="05000000000000000000" pitchFamily="2" charset="2"/>
              <a:buChar char="l"/>
            </a:pPr>
            <a:r>
              <a:rPr lang="en-US" sz="1600" dirty="0">
                <a:solidFill>
                  <a:schemeClr val="dk1"/>
                </a:solidFill>
                <a:effectLst/>
                <a:cs typeface="+mn-ea"/>
                <a:sym typeface="+mn-lt"/>
              </a:rPr>
              <a:t>SABA</a:t>
            </a:r>
            <a:r>
              <a:rPr lang="zh-CN" altLang="en-US" sz="1600" dirty="0">
                <a:solidFill>
                  <a:schemeClr val="dk1"/>
                </a:solidFill>
                <a:effectLst/>
                <a:cs typeface="+mn-ea"/>
                <a:sym typeface="+mn-lt"/>
              </a:rPr>
              <a:t>和</a:t>
            </a:r>
            <a:r>
              <a:rPr lang="en-US" sz="1600" dirty="0">
                <a:solidFill>
                  <a:schemeClr val="dk1"/>
                </a:solidFill>
                <a:effectLst/>
                <a:cs typeface="+mn-ea"/>
                <a:sym typeface="+mn-lt"/>
              </a:rPr>
              <a:t>SAMA</a:t>
            </a:r>
            <a:r>
              <a:rPr lang="zh-CN" altLang="en-US" sz="1600" dirty="0">
                <a:solidFill>
                  <a:schemeClr val="dk1"/>
                </a:solidFill>
                <a:effectLst/>
                <a:cs typeface="+mn-ea"/>
                <a:sym typeface="+mn-lt"/>
              </a:rPr>
              <a:t>联合治疗在改善</a:t>
            </a:r>
            <a:r>
              <a:rPr lang="en-US" sz="1600" dirty="0">
                <a:solidFill>
                  <a:schemeClr val="dk1"/>
                </a:solidFill>
                <a:effectLst/>
                <a:cs typeface="+mn-ea"/>
                <a:sym typeface="+mn-lt"/>
              </a:rPr>
              <a:t>FEV</a:t>
            </a:r>
            <a:r>
              <a:rPr lang="en-US" sz="1600" baseline="-25000" dirty="0">
                <a:solidFill>
                  <a:schemeClr val="dk1"/>
                </a:solidFill>
                <a:effectLst/>
                <a:cs typeface="+mn-ea"/>
                <a:sym typeface="+mn-lt"/>
              </a:rPr>
              <a:t>1</a:t>
            </a:r>
            <a:r>
              <a:rPr lang="zh-CN" altLang="en-US" sz="1600" dirty="0">
                <a:solidFill>
                  <a:schemeClr val="dk1"/>
                </a:solidFill>
                <a:effectLst/>
                <a:cs typeface="+mn-ea"/>
                <a:sym typeface="+mn-lt"/>
              </a:rPr>
              <a:t>和症状方面优于单独使用任何一种药物</a:t>
            </a:r>
            <a:r>
              <a:rPr lang="zh-CN" altLang="en-US" sz="1600" b="1" dirty="0">
                <a:solidFill>
                  <a:schemeClr val="dk1"/>
                </a:solidFill>
                <a:effectLst/>
                <a:cs typeface="+mn-ea"/>
                <a:sym typeface="+mn-lt"/>
              </a:rPr>
              <a:t>（</a:t>
            </a:r>
            <a:r>
              <a:rPr lang="en-US" sz="1600" b="1" dirty="0">
                <a:solidFill>
                  <a:schemeClr val="dk1"/>
                </a:solidFill>
                <a:effectLst/>
                <a:cs typeface="+mn-ea"/>
                <a:sym typeface="+mn-lt"/>
              </a:rPr>
              <a:t>A</a:t>
            </a:r>
            <a:r>
              <a:rPr lang="zh-CN" altLang="en-US" sz="1600" b="1" dirty="0">
                <a:solidFill>
                  <a:schemeClr val="dk1"/>
                </a:solidFill>
                <a:effectLst/>
                <a:cs typeface="+mn-ea"/>
                <a:sym typeface="+mn-lt"/>
              </a:rPr>
              <a:t>级证据）</a:t>
            </a:r>
            <a:endParaRPr lang="en-US" altLang="zh-CN" sz="1600" b="1" u="none" strike="noStrike" kern="1200" spc="0" dirty="0">
              <a:solidFill>
                <a:schemeClr val="dk1"/>
              </a:solidFill>
              <a:effectLst/>
              <a:cs typeface="+mn-ea"/>
              <a:sym typeface="+mn-lt"/>
            </a:endParaRPr>
          </a:p>
          <a:p>
            <a:pPr marL="342900" lvl="0" indent="-342900" algn="just" defTabSz="914400" rtl="0" eaLnBrk="1" latinLnBrk="0" hangingPunct="1">
              <a:lnSpc>
                <a:spcPct val="100000"/>
              </a:lnSpc>
              <a:spcBef>
                <a:spcPts val="900"/>
              </a:spcBef>
              <a:spcAft>
                <a:spcPts val="0"/>
              </a:spcAft>
              <a:buClr>
                <a:srgbClr val="FAB616"/>
              </a:buClr>
              <a:buSzPts val="1000"/>
              <a:buFont typeface="Wingdings" panose="05000000000000000000" pitchFamily="2" charset="2"/>
              <a:buChar char="l"/>
            </a:pPr>
            <a:r>
              <a:rPr lang="zh-CN" altLang="en-US" sz="1600" dirty="0">
                <a:solidFill>
                  <a:schemeClr val="dk1"/>
                </a:solidFill>
                <a:effectLst/>
                <a:cs typeface="+mn-ea"/>
                <a:sym typeface="+mn-lt"/>
              </a:rPr>
              <a:t>相比短效药物更推荐</a:t>
            </a:r>
            <a:r>
              <a:rPr lang="en-US" sz="1600" dirty="0">
                <a:solidFill>
                  <a:schemeClr val="dk1"/>
                </a:solidFill>
                <a:effectLst/>
                <a:cs typeface="+mn-ea"/>
                <a:sym typeface="+mn-lt"/>
              </a:rPr>
              <a:t>LABAs 和 LAMAs ，除非患者只是偶尔出现呼吸困难</a:t>
            </a:r>
            <a:r>
              <a:rPr lang="zh-CN" altLang="en-US" sz="1600" b="1" dirty="0">
                <a:solidFill>
                  <a:schemeClr val="dk1"/>
                </a:solidFill>
                <a:effectLst/>
                <a:cs typeface="+mn-ea"/>
                <a:sym typeface="+mn-lt"/>
              </a:rPr>
              <a:t>（</a:t>
            </a:r>
            <a:r>
              <a:rPr lang="en-US" sz="1600" b="1" dirty="0">
                <a:solidFill>
                  <a:schemeClr val="dk1"/>
                </a:solidFill>
                <a:effectLst/>
                <a:cs typeface="+mn-ea"/>
                <a:sym typeface="+mn-lt"/>
              </a:rPr>
              <a:t>A</a:t>
            </a:r>
            <a:r>
              <a:rPr lang="zh-CN" altLang="en-US" sz="1600" b="1" dirty="0">
                <a:solidFill>
                  <a:schemeClr val="dk1"/>
                </a:solidFill>
                <a:effectLst/>
                <a:cs typeface="+mn-ea"/>
                <a:sym typeface="+mn-lt"/>
              </a:rPr>
              <a:t>级证据）</a:t>
            </a:r>
            <a:r>
              <a:rPr lang="en-US" sz="1600" dirty="0">
                <a:solidFill>
                  <a:schemeClr val="dk1"/>
                </a:solidFill>
                <a:effectLst/>
                <a:cs typeface="+mn-ea"/>
                <a:sym typeface="+mn-lt"/>
              </a:rPr>
              <a:t>，</a:t>
            </a:r>
            <a:r>
              <a:rPr lang="zh-CN" altLang="en-US" sz="1600" dirty="0">
                <a:solidFill>
                  <a:schemeClr val="dk1"/>
                </a:solidFill>
                <a:effectLst/>
                <a:cs typeface="+mn-ea"/>
                <a:sym typeface="+mn-lt"/>
              </a:rPr>
              <a:t>或</a:t>
            </a:r>
            <a:r>
              <a:rPr lang="en-US" sz="1600" dirty="0">
                <a:solidFill>
                  <a:schemeClr val="dk1"/>
                </a:solidFill>
                <a:effectLst/>
                <a:cs typeface="+mn-ea"/>
                <a:sym typeface="+mn-lt"/>
              </a:rPr>
              <a:t>已经使用长效支气管</a:t>
            </a:r>
            <a:r>
              <a:rPr lang="zh-CN" altLang="en-US" sz="1600" dirty="0">
                <a:solidFill>
                  <a:schemeClr val="dk1"/>
                </a:solidFill>
                <a:effectLst/>
                <a:cs typeface="+mn-ea"/>
                <a:sym typeface="+mn-lt"/>
              </a:rPr>
              <a:t>舒张</a:t>
            </a:r>
            <a:r>
              <a:rPr lang="en-US" sz="1600" dirty="0">
                <a:solidFill>
                  <a:schemeClr val="dk1"/>
                </a:solidFill>
                <a:effectLst/>
                <a:cs typeface="+mn-ea"/>
                <a:sym typeface="+mn-lt"/>
              </a:rPr>
              <a:t>剂进行维持治疗的患者症状</a:t>
            </a:r>
            <a:r>
              <a:rPr lang="zh-CN" altLang="en-US" sz="1600" dirty="0">
                <a:solidFill>
                  <a:schemeClr val="dk1"/>
                </a:solidFill>
                <a:effectLst/>
                <a:cs typeface="+mn-ea"/>
                <a:sym typeface="+mn-lt"/>
              </a:rPr>
              <a:t>需</a:t>
            </a:r>
            <a:r>
              <a:rPr lang="en-US" sz="1600" dirty="0">
                <a:solidFill>
                  <a:schemeClr val="dk1"/>
                </a:solidFill>
                <a:effectLst/>
                <a:cs typeface="+mn-ea"/>
                <a:sym typeface="+mn-lt"/>
              </a:rPr>
              <a:t>立即缓解</a:t>
            </a:r>
            <a:endParaRPr lang="en-US" sz="1600" dirty="0">
              <a:solidFill>
                <a:schemeClr val="dk1"/>
              </a:solidFill>
              <a:effectLst/>
              <a:cs typeface="+mn-ea"/>
              <a:sym typeface="+mn-lt"/>
            </a:endParaRPr>
          </a:p>
          <a:p>
            <a:pPr marL="342900" lvl="0" indent="-342900" algn="just" defTabSz="914400" rtl="0" eaLnBrk="1" latinLnBrk="0" hangingPunct="1">
              <a:lnSpc>
                <a:spcPct val="100000"/>
              </a:lnSpc>
              <a:spcBef>
                <a:spcPts val="900"/>
              </a:spcBef>
              <a:spcAft>
                <a:spcPts val="0"/>
              </a:spcAft>
              <a:buClr>
                <a:srgbClr val="FAB616"/>
              </a:buClr>
              <a:buSzPts val="1000"/>
              <a:buFont typeface="Wingdings" panose="05000000000000000000" pitchFamily="2" charset="2"/>
              <a:buChar char="l"/>
            </a:pPr>
            <a:r>
              <a:rPr lang="en-US" sz="1600" dirty="0">
                <a:solidFill>
                  <a:schemeClr val="dk1"/>
                </a:solidFill>
                <a:effectLst/>
                <a:cs typeface="+mn-ea"/>
                <a:sym typeface="+mn-lt"/>
              </a:rPr>
              <a:t>LABA</a:t>
            </a:r>
            <a:r>
              <a:rPr lang="zh-CN" altLang="en-US" sz="1600" dirty="0">
                <a:solidFill>
                  <a:schemeClr val="dk1"/>
                </a:solidFill>
                <a:effectLst/>
                <a:cs typeface="+mn-ea"/>
                <a:sym typeface="+mn-lt"/>
              </a:rPr>
              <a:t>和</a:t>
            </a:r>
            <a:r>
              <a:rPr lang="en-US" sz="1600" dirty="0">
                <a:solidFill>
                  <a:schemeClr val="dk1"/>
                </a:solidFill>
                <a:effectLst/>
                <a:cs typeface="+mn-ea"/>
                <a:sym typeface="+mn-lt"/>
              </a:rPr>
              <a:t>LAMA</a:t>
            </a:r>
            <a:r>
              <a:rPr lang="zh-CN" altLang="en-US" sz="1600" dirty="0">
                <a:solidFill>
                  <a:schemeClr val="dk1"/>
                </a:solidFill>
                <a:effectLst/>
                <a:cs typeface="+mn-ea"/>
                <a:sym typeface="+mn-lt"/>
              </a:rPr>
              <a:t>可显著改善肺功能、呼吸困难、健康状况，并可降低急性加重发生率</a:t>
            </a:r>
            <a:r>
              <a:rPr lang="zh-CN" altLang="en-US" sz="1600" b="1" dirty="0">
                <a:solidFill>
                  <a:schemeClr val="dk1"/>
                </a:solidFill>
                <a:effectLst/>
                <a:cs typeface="+mn-ea"/>
                <a:sym typeface="+mn-lt"/>
              </a:rPr>
              <a:t>（</a:t>
            </a:r>
            <a:r>
              <a:rPr lang="en-US" sz="1600" b="1" dirty="0">
                <a:solidFill>
                  <a:schemeClr val="dk1"/>
                </a:solidFill>
                <a:effectLst/>
                <a:cs typeface="+mn-ea"/>
                <a:sym typeface="+mn-lt"/>
              </a:rPr>
              <a:t>A</a:t>
            </a:r>
            <a:r>
              <a:rPr lang="zh-CN" altLang="en-US" sz="1600" b="1" dirty="0">
                <a:solidFill>
                  <a:schemeClr val="dk1"/>
                </a:solidFill>
                <a:effectLst/>
                <a:cs typeface="+mn-ea"/>
                <a:sym typeface="+mn-lt"/>
              </a:rPr>
              <a:t>级证据）</a:t>
            </a:r>
            <a:endParaRPr lang="en-US" altLang="zh-CN" sz="1600" b="1" u="none" strike="noStrike" kern="1200" spc="0" dirty="0">
              <a:solidFill>
                <a:schemeClr val="dk1"/>
              </a:solidFill>
              <a:effectLst/>
              <a:cs typeface="+mn-ea"/>
              <a:sym typeface="+mn-lt"/>
            </a:endParaRPr>
          </a:p>
          <a:p>
            <a:pPr marL="342900" lvl="0" indent="-342900" algn="just" defTabSz="914400" rtl="0" eaLnBrk="1" latinLnBrk="0" hangingPunct="1">
              <a:lnSpc>
                <a:spcPct val="100000"/>
              </a:lnSpc>
              <a:spcBef>
                <a:spcPts val="900"/>
              </a:spcBef>
              <a:spcAft>
                <a:spcPts val="0"/>
              </a:spcAft>
              <a:buClr>
                <a:srgbClr val="FAB616"/>
              </a:buClr>
              <a:buSzPts val="1000"/>
              <a:buFont typeface="Wingdings" panose="05000000000000000000" pitchFamily="2" charset="2"/>
              <a:buChar char="l"/>
            </a:pPr>
            <a:r>
              <a:rPr lang="zh-CN" altLang="en-US" sz="1600" dirty="0">
                <a:solidFill>
                  <a:schemeClr val="dk1"/>
                </a:solidFill>
                <a:effectLst/>
                <a:cs typeface="+mn-ea"/>
                <a:sym typeface="+mn-lt"/>
              </a:rPr>
              <a:t>与</a:t>
            </a:r>
            <a:r>
              <a:rPr lang="en-US" sz="1600" dirty="0">
                <a:solidFill>
                  <a:schemeClr val="dk1"/>
                </a:solidFill>
                <a:effectLst/>
                <a:cs typeface="+mn-ea"/>
                <a:sym typeface="+mn-lt"/>
              </a:rPr>
              <a:t>LABA</a:t>
            </a:r>
            <a:r>
              <a:rPr lang="zh-CN" altLang="en-US" sz="1600" dirty="0">
                <a:solidFill>
                  <a:schemeClr val="dk1"/>
                </a:solidFill>
                <a:effectLst/>
                <a:cs typeface="+mn-ea"/>
                <a:sym typeface="+mn-lt"/>
              </a:rPr>
              <a:t>相比，</a:t>
            </a:r>
            <a:r>
              <a:rPr lang="en-US" sz="1600" dirty="0">
                <a:solidFill>
                  <a:schemeClr val="dk1"/>
                </a:solidFill>
                <a:effectLst/>
                <a:cs typeface="+mn-ea"/>
                <a:sym typeface="+mn-lt"/>
              </a:rPr>
              <a:t>LAMA</a:t>
            </a:r>
            <a:r>
              <a:rPr lang="zh-CN" altLang="en-US" sz="1600" dirty="0">
                <a:solidFill>
                  <a:schemeClr val="dk1"/>
                </a:solidFill>
                <a:effectLst/>
                <a:cs typeface="+mn-ea"/>
                <a:sym typeface="+mn-lt"/>
              </a:rPr>
              <a:t>在降低急性加重方面的作用更大</a:t>
            </a:r>
            <a:r>
              <a:rPr lang="zh-CN" altLang="en-US" sz="1600" b="1" dirty="0">
                <a:solidFill>
                  <a:schemeClr val="dk1"/>
                </a:solidFill>
                <a:effectLst/>
                <a:cs typeface="+mn-ea"/>
                <a:sym typeface="+mn-lt"/>
              </a:rPr>
              <a:t>（</a:t>
            </a:r>
            <a:r>
              <a:rPr lang="en-US" sz="1600" b="1" dirty="0">
                <a:solidFill>
                  <a:schemeClr val="dk1"/>
                </a:solidFill>
                <a:effectLst/>
                <a:cs typeface="+mn-ea"/>
                <a:sym typeface="+mn-lt"/>
              </a:rPr>
              <a:t>A</a:t>
            </a:r>
            <a:r>
              <a:rPr lang="zh-CN" altLang="en-US" sz="1600" b="1" dirty="0">
                <a:solidFill>
                  <a:schemeClr val="dk1"/>
                </a:solidFill>
                <a:effectLst/>
                <a:cs typeface="+mn-ea"/>
                <a:sym typeface="+mn-lt"/>
              </a:rPr>
              <a:t>级证据）</a:t>
            </a:r>
            <a:r>
              <a:rPr lang="zh-CN" altLang="en-US" sz="1600" dirty="0">
                <a:solidFill>
                  <a:schemeClr val="dk1"/>
                </a:solidFill>
                <a:effectLst/>
                <a:cs typeface="+mn-ea"/>
                <a:sym typeface="+mn-lt"/>
              </a:rPr>
              <a:t>，并可减少住院</a:t>
            </a:r>
            <a:r>
              <a:rPr lang="zh-CN" altLang="en-US" sz="1600" b="1" dirty="0">
                <a:solidFill>
                  <a:schemeClr val="dk1"/>
                </a:solidFill>
                <a:effectLst/>
                <a:cs typeface="+mn-ea"/>
                <a:sym typeface="+mn-lt"/>
              </a:rPr>
              <a:t>（</a:t>
            </a:r>
            <a:r>
              <a:rPr lang="en-US" sz="1600" b="1" dirty="0">
                <a:solidFill>
                  <a:schemeClr val="dk1"/>
                </a:solidFill>
                <a:effectLst/>
                <a:cs typeface="+mn-ea"/>
                <a:sym typeface="+mn-lt"/>
              </a:rPr>
              <a:t>B</a:t>
            </a:r>
            <a:r>
              <a:rPr lang="zh-CN" altLang="en-US" sz="1600" b="1" dirty="0">
                <a:solidFill>
                  <a:schemeClr val="dk1"/>
                </a:solidFill>
                <a:effectLst/>
                <a:cs typeface="+mn-ea"/>
                <a:sym typeface="+mn-lt"/>
              </a:rPr>
              <a:t>级证据）</a:t>
            </a:r>
            <a:endParaRPr lang="zh-CN" altLang="en-US" sz="1600" b="1" dirty="0">
              <a:solidFill>
                <a:schemeClr val="dk1"/>
              </a:solidFill>
              <a:effectLst/>
              <a:cs typeface="+mn-ea"/>
              <a:sym typeface="+mn-lt"/>
            </a:endParaRPr>
          </a:p>
          <a:p>
            <a:pPr marL="342900" lvl="0" indent="-342900" algn="just" defTabSz="914400" rtl="0" eaLnBrk="1" latinLnBrk="0" hangingPunct="1">
              <a:lnSpc>
                <a:spcPct val="100000"/>
              </a:lnSpc>
              <a:spcBef>
                <a:spcPts val="900"/>
              </a:spcBef>
              <a:spcAft>
                <a:spcPts val="0"/>
              </a:spcAft>
              <a:buClr>
                <a:srgbClr val="FAB616"/>
              </a:buClr>
              <a:buSzPts val="1000"/>
              <a:buFont typeface="Wingdings" panose="05000000000000000000" pitchFamily="2" charset="2"/>
              <a:buChar char="l"/>
            </a:pPr>
            <a:r>
              <a:rPr lang="en-US" altLang="zh-CN" sz="1600" strike="noStrike" kern="1200" spc="0" dirty="0">
                <a:solidFill>
                  <a:schemeClr val="dk1"/>
                </a:solidFill>
                <a:effectLst/>
                <a:cs typeface="+mn-ea"/>
                <a:sym typeface="+mn-lt"/>
              </a:rPr>
              <a:t>在开始使用长效支气管</a:t>
            </a:r>
            <a:r>
              <a:rPr lang="zh-CN" altLang="en-US" sz="1600" strike="noStrike" kern="1200" spc="0" dirty="0">
                <a:solidFill>
                  <a:schemeClr val="dk1"/>
                </a:solidFill>
                <a:effectLst/>
                <a:cs typeface="+mn-ea"/>
                <a:sym typeface="+mn-lt"/>
              </a:rPr>
              <a:t>舒张</a:t>
            </a:r>
            <a:r>
              <a:rPr lang="en-US" altLang="zh-CN" sz="1600" strike="noStrike" kern="1200" spc="0" dirty="0">
                <a:solidFill>
                  <a:schemeClr val="dk1"/>
                </a:solidFill>
                <a:effectLst/>
                <a:cs typeface="+mn-ea"/>
                <a:sym typeface="+mn-lt"/>
              </a:rPr>
              <a:t>剂治疗时，首选 LABA 和 LAMA 联合用药。对于使用单一长效支气管</a:t>
            </a:r>
            <a:r>
              <a:rPr lang="zh-CN" altLang="en-US" sz="1600" strike="noStrike" kern="1200" spc="0" dirty="0">
                <a:solidFill>
                  <a:schemeClr val="dk1"/>
                </a:solidFill>
                <a:effectLst/>
                <a:cs typeface="+mn-ea"/>
                <a:sym typeface="+mn-lt"/>
              </a:rPr>
              <a:t>舒张</a:t>
            </a:r>
            <a:r>
              <a:rPr lang="en-US" altLang="zh-CN" sz="1600" strike="noStrike" kern="1200" spc="0" dirty="0">
                <a:solidFill>
                  <a:schemeClr val="dk1"/>
                </a:solidFill>
                <a:effectLst/>
                <a:cs typeface="+mn-ea"/>
                <a:sym typeface="+mn-lt"/>
              </a:rPr>
              <a:t>剂后出现持续性呼吸困难的患者，应将治疗升级为两种长效支气管</a:t>
            </a:r>
            <a:r>
              <a:rPr lang="zh-CN" altLang="en-US" sz="1600" strike="noStrike" kern="1200" spc="0" dirty="0">
                <a:solidFill>
                  <a:schemeClr val="dk1"/>
                </a:solidFill>
                <a:effectLst/>
                <a:cs typeface="+mn-ea"/>
                <a:sym typeface="+mn-lt"/>
              </a:rPr>
              <a:t>舒张</a:t>
            </a:r>
            <a:r>
              <a:rPr lang="en-US" altLang="zh-CN" sz="1600" strike="noStrike" kern="1200" spc="0" dirty="0">
                <a:solidFill>
                  <a:schemeClr val="dk1"/>
                </a:solidFill>
                <a:effectLst/>
                <a:cs typeface="+mn-ea"/>
                <a:sym typeface="+mn-lt"/>
              </a:rPr>
              <a:t>剂</a:t>
            </a:r>
            <a:r>
              <a:rPr lang="zh-CN" altLang="en-US" sz="1600" b="1" dirty="0">
                <a:solidFill>
                  <a:schemeClr val="dk1"/>
                </a:solidFill>
                <a:effectLst/>
                <a:cs typeface="+mn-ea"/>
                <a:sym typeface="+mn-lt"/>
              </a:rPr>
              <a:t>（</a:t>
            </a:r>
            <a:r>
              <a:rPr lang="en-US" sz="1600" b="1" dirty="0">
                <a:solidFill>
                  <a:schemeClr val="dk1"/>
                </a:solidFill>
                <a:effectLst/>
                <a:cs typeface="+mn-ea"/>
                <a:sym typeface="+mn-lt"/>
              </a:rPr>
              <a:t>A</a:t>
            </a:r>
            <a:r>
              <a:rPr lang="zh-CN" altLang="en-US" sz="1600" b="1" dirty="0">
                <a:solidFill>
                  <a:schemeClr val="dk1"/>
                </a:solidFill>
                <a:effectLst/>
                <a:cs typeface="+mn-ea"/>
                <a:sym typeface="+mn-lt"/>
              </a:rPr>
              <a:t>级证据）</a:t>
            </a:r>
            <a:endParaRPr lang="en-US" altLang="zh-CN" sz="1600" strike="noStrike" kern="1200" spc="0" dirty="0">
              <a:solidFill>
                <a:schemeClr val="dk1"/>
              </a:solidFill>
              <a:effectLst/>
              <a:cs typeface="+mn-ea"/>
              <a:sym typeface="+mn-lt"/>
            </a:endParaRPr>
          </a:p>
          <a:p>
            <a:pPr marL="342900" lvl="0" indent="-342900" algn="just" defTabSz="914400" rtl="0" eaLnBrk="1" latinLnBrk="0" hangingPunct="1">
              <a:lnSpc>
                <a:spcPct val="100000"/>
              </a:lnSpc>
              <a:spcBef>
                <a:spcPts val="900"/>
              </a:spcBef>
              <a:spcAft>
                <a:spcPts val="0"/>
              </a:spcAft>
              <a:buClr>
                <a:srgbClr val="FAB616"/>
              </a:buClr>
              <a:buSzPts val="1000"/>
              <a:buFont typeface="Wingdings" panose="05000000000000000000" pitchFamily="2" charset="2"/>
              <a:buChar char="l"/>
            </a:pPr>
            <a:r>
              <a:rPr lang="zh-CN" altLang="en-US" sz="1600" dirty="0">
                <a:solidFill>
                  <a:schemeClr val="dk1"/>
                </a:solidFill>
                <a:effectLst/>
                <a:cs typeface="+mn-ea"/>
                <a:sym typeface="+mn-lt"/>
              </a:rPr>
              <a:t>与单药治疗相比，</a:t>
            </a:r>
            <a:r>
              <a:rPr lang="en-US" sz="1600" dirty="0">
                <a:solidFill>
                  <a:schemeClr val="dk1"/>
                </a:solidFill>
                <a:effectLst/>
                <a:cs typeface="+mn-ea"/>
                <a:sym typeface="+mn-lt"/>
              </a:rPr>
              <a:t>LABA</a:t>
            </a:r>
            <a:r>
              <a:rPr lang="zh-CN" altLang="en-US" sz="1600" dirty="0">
                <a:solidFill>
                  <a:schemeClr val="dk1"/>
                </a:solidFill>
                <a:effectLst/>
                <a:cs typeface="+mn-ea"/>
                <a:sym typeface="+mn-lt"/>
              </a:rPr>
              <a:t>和</a:t>
            </a:r>
            <a:r>
              <a:rPr lang="en-US" sz="1600" dirty="0">
                <a:solidFill>
                  <a:schemeClr val="dk1"/>
                </a:solidFill>
                <a:effectLst/>
                <a:cs typeface="+mn-ea"/>
                <a:sym typeface="+mn-lt"/>
              </a:rPr>
              <a:t>LAMA</a:t>
            </a:r>
            <a:r>
              <a:rPr lang="zh-CN" altLang="en-US" sz="1600" dirty="0">
                <a:solidFill>
                  <a:schemeClr val="dk1"/>
                </a:solidFill>
                <a:effectLst/>
                <a:cs typeface="+mn-ea"/>
                <a:sym typeface="+mn-lt"/>
              </a:rPr>
              <a:t>联合治疗可增加</a:t>
            </a:r>
            <a:r>
              <a:rPr lang="en-US" sz="1600" dirty="0">
                <a:solidFill>
                  <a:schemeClr val="dk1"/>
                </a:solidFill>
                <a:effectLst/>
                <a:cs typeface="+mn-ea"/>
                <a:sym typeface="+mn-lt"/>
              </a:rPr>
              <a:t>FEV</a:t>
            </a:r>
            <a:r>
              <a:rPr lang="en-US" sz="1600" baseline="-25000" dirty="0">
                <a:solidFill>
                  <a:schemeClr val="dk1"/>
                </a:solidFill>
                <a:effectLst/>
                <a:cs typeface="+mn-ea"/>
                <a:sym typeface="+mn-lt"/>
              </a:rPr>
              <a:t>1</a:t>
            </a:r>
            <a:r>
              <a:rPr lang="zh-CN" altLang="en-US" sz="1600" dirty="0">
                <a:solidFill>
                  <a:schemeClr val="dk1"/>
                </a:solidFill>
                <a:effectLst/>
                <a:cs typeface="+mn-ea"/>
                <a:sym typeface="+mn-lt"/>
              </a:rPr>
              <a:t>，并可减轻症状</a:t>
            </a:r>
            <a:r>
              <a:rPr lang="zh-CN" altLang="en-US" sz="1600" b="1" dirty="0">
                <a:solidFill>
                  <a:schemeClr val="dk1"/>
                </a:solidFill>
                <a:effectLst/>
                <a:cs typeface="+mn-ea"/>
                <a:sym typeface="+mn-lt"/>
              </a:rPr>
              <a:t>（</a:t>
            </a:r>
            <a:r>
              <a:rPr lang="en-US" sz="1600" b="1" dirty="0">
                <a:solidFill>
                  <a:schemeClr val="dk1"/>
                </a:solidFill>
                <a:effectLst/>
                <a:cs typeface="+mn-ea"/>
                <a:sym typeface="+mn-lt"/>
              </a:rPr>
              <a:t>A</a:t>
            </a:r>
            <a:r>
              <a:rPr lang="zh-CN" altLang="en-US" sz="1600" b="1" dirty="0">
                <a:solidFill>
                  <a:schemeClr val="dk1"/>
                </a:solidFill>
                <a:effectLst/>
                <a:cs typeface="+mn-ea"/>
                <a:sym typeface="+mn-lt"/>
              </a:rPr>
              <a:t>级证据）</a:t>
            </a:r>
            <a:endParaRPr lang="en-US" altLang="zh-CN" sz="1600" b="1" u="none" strike="noStrike" kern="1200" spc="0" dirty="0">
              <a:solidFill>
                <a:schemeClr val="dk1"/>
              </a:solidFill>
              <a:effectLst/>
              <a:cs typeface="+mn-ea"/>
              <a:sym typeface="+mn-lt"/>
            </a:endParaRPr>
          </a:p>
          <a:p>
            <a:pPr marL="342900" lvl="0" indent="-342900" algn="just" defTabSz="914400" rtl="0" eaLnBrk="1" latinLnBrk="0" hangingPunct="1">
              <a:lnSpc>
                <a:spcPct val="100000"/>
              </a:lnSpc>
              <a:spcBef>
                <a:spcPts val="900"/>
              </a:spcBef>
              <a:spcAft>
                <a:spcPts val="0"/>
              </a:spcAft>
              <a:buClr>
                <a:srgbClr val="FAB616"/>
              </a:buClr>
              <a:buSzPts val="1000"/>
              <a:buFont typeface="Wingdings" panose="05000000000000000000" pitchFamily="2" charset="2"/>
              <a:buChar char="l"/>
            </a:pPr>
            <a:r>
              <a:rPr lang="zh-CN" altLang="en-US" sz="1600" dirty="0">
                <a:solidFill>
                  <a:schemeClr val="dk1"/>
                </a:solidFill>
                <a:effectLst/>
                <a:cs typeface="+mn-ea"/>
                <a:sym typeface="+mn-lt"/>
              </a:rPr>
              <a:t>与单药治疗相比，</a:t>
            </a:r>
            <a:r>
              <a:rPr lang="en-US" sz="1600" dirty="0">
                <a:solidFill>
                  <a:schemeClr val="dk1"/>
                </a:solidFill>
                <a:effectLst/>
                <a:cs typeface="+mn-ea"/>
                <a:sym typeface="+mn-lt"/>
              </a:rPr>
              <a:t>LABA+LAMA</a:t>
            </a:r>
            <a:r>
              <a:rPr lang="zh-CN" altLang="en-US" sz="1600" dirty="0">
                <a:solidFill>
                  <a:schemeClr val="dk1"/>
                </a:solidFill>
                <a:effectLst/>
                <a:cs typeface="+mn-ea"/>
                <a:sym typeface="+mn-lt"/>
              </a:rPr>
              <a:t>联合治疗可减少急性加重</a:t>
            </a:r>
            <a:r>
              <a:rPr lang="zh-CN" altLang="en-US" sz="1600" b="1" dirty="0">
                <a:solidFill>
                  <a:schemeClr val="dk1"/>
                </a:solidFill>
                <a:effectLst/>
                <a:cs typeface="+mn-ea"/>
                <a:sym typeface="+mn-lt"/>
              </a:rPr>
              <a:t>（</a:t>
            </a:r>
            <a:r>
              <a:rPr lang="en-US" sz="1600" b="1" dirty="0">
                <a:solidFill>
                  <a:schemeClr val="dk1"/>
                </a:solidFill>
                <a:effectLst/>
                <a:cs typeface="+mn-ea"/>
                <a:sym typeface="+mn-lt"/>
              </a:rPr>
              <a:t>B</a:t>
            </a:r>
            <a:r>
              <a:rPr lang="zh-CN" altLang="en-US" sz="1600" b="1" dirty="0">
                <a:solidFill>
                  <a:schemeClr val="dk1"/>
                </a:solidFill>
                <a:effectLst/>
                <a:cs typeface="+mn-ea"/>
                <a:sym typeface="+mn-lt"/>
              </a:rPr>
              <a:t>级证据）</a:t>
            </a:r>
            <a:endParaRPr lang="en-US" altLang="zh-CN" sz="1600" b="1" u="none" strike="noStrike" kern="1200" spc="0" dirty="0">
              <a:solidFill>
                <a:schemeClr val="dk1"/>
              </a:solidFill>
              <a:effectLst/>
              <a:cs typeface="+mn-ea"/>
              <a:sym typeface="+mn-lt"/>
            </a:endParaRPr>
          </a:p>
          <a:p>
            <a:pPr marL="342900" lvl="0" indent="-342900" algn="just" defTabSz="914400" rtl="0" eaLnBrk="1" latinLnBrk="0" hangingPunct="1">
              <a:lnSpc>
                <a:spcPct val="100000"/>
              </a:lnSpc>
              <a:spcBef>
                <a:spcPts val="900"/>
              </a:spcBef>
              <a:spcAft>
                <a:spcPts val="0"/>
              </a:spcAft>
              <a:buClr>
                <a:srgbClr val="FAB616"/>
              </a:buClr>
              <a:buSzPts val="1000"/>
              <a:buFont typeface="Wingdings" panose="05000000000000000000" pitchFamily="2" charset="2"/>
              <a:buChar char="l"/>
            </a:pPr>
            <a:r>
              <a:rPr lang="zh-CN" altLang="en-US" sz="1600" dirty="0">
                <a:solidFill>
                  <a:schemeClr val="dk1"/>
                </a:solidFill>
                <a:effectLst/>
                <a:cs typeface="+mn-ea"/>
                <a:sym typeface="+mn-lt"/>
              </a:rPr>
              <a:t>联合用药可采用单吸入装置或多吸入装置治疗。单吸入装置治疗比多吸入装置更便捷有效</a:t>
            </a:r>
            <a:endParaRPr lang="zh-CN" altLang="en-US" sz="1600" dirty="0">
              <a:solidFill>
                <a:schemeClr val="dk1"/>
              </a:solidFill>
              <a:effectLst/>
              <a:cs typeface="+mn-ea"/>
              <a:sym typeface="+mn-lt"/>
            </a:endParaRPr>
          </a:p>
          <a:p>
            <a:pPr marL="342900" lvl="0" indent="-342900" algn="just" defTabSz="914400" rtl="0" eaLnBrk="1" latinLnBrk="0" hangingPunct="1">
              <a:lnSpc>
                <a:spcPct val="100000"/>
              </a:lnSpc>
              <a:spcBef>
                <a:spcPts val="900"/>
              </a:spcBef>
              <a:spcAft>
                <a:spcPts val="0"/>
              </a:spcAft>
              <a:buClr>
                <a:srgbClr val="FAB616"/>
              </a:buClr>
              <a:buSzPts val="1000"/>
              <a:buFont typeface="Wingdings" panose="05000000000000000000" pitchFamily="2" charset="2"/>
              <a:buChar char="l"/>
            </a:pPr>
            <a:r>
              <a:rPr lang="zh-CN" altLang="en-US" sz="1600" dirty="0">
                <a:solidFill>
                  <a:schemeClr val="dk1"/>
                </a:solidFill>
                <a:effectLst/>
                <a:cs typeface="+mn-ea"/>
                <a:sym typeface="+mn-lt"/>
              </a:rPr>
              <a:t>茶碱可在</a:t>
            </a:r>
            <a:r>
              <a:rPr lang="zh-CN" altLang="en-US" sz="1600" dirty="0">
                <a:solidFill>
                  <a:schemeClr val="dk1"/>
                </a:solidFill>
                <a:effectLst/>
                <a:cs typeface="+mn-ea"/>
                <a:sym typeface="+mn-lt"/>
              </a:rPr>
              <a:t>稳定期慢阻肺病的患者中具有较小的支气管扩张效果</a:t>
            </a:r>
            <a:r>
              <a:rPr lang="zh-CN" altLang="en-US" sz="1600" b="1" dirty="0">
                <a:solidFill>
                  <a:schemeClr val="dk1"/>
                </a:solidFill>
                <a:effectLst/>
                <a:cs typeface="+mn-ea"/>
                <a:sym typeface="+mn-lt"/>
              </a:rPr>
              <a:t>（</a:t>
            </a:r>
            <a:r>
              <a:rPr lang="en-US" sz="1600" b="1" dirty="0">
                <a:solidFill>
                  <a:schemeClr val="dk1"/>
                </a:solidFill>
                <a:effectLst/>
                <a:cs typeface="+mn-ea"/>
                <a:sym typeface="+mn-lt"/>
              </a:rPr>
              <a:t>A</a:t>
            </a:r>
            <a:r>
              <a:rPr lang="zh-CN" altLang="en-US" sz="1600" b="1" dirty="0">
                <a:solidFill>
                  <a:schemeClr val="dk1"/>
                </a:solidFill>
                <a:effectLst/>
                <a:cs typeface="+mn-ea"/>
                <a:sym typeface="+mn-lt"/>
              </a:rPr>
              <a:t>级证据）</a:t>
            </a:r>
            <a:r>
              <a:rPr lang="zh-CN" altLang="en-US" sz="1600" dirty="0">
                <a:solidFill>
                  <a:schemeClr val="dk1"/>
                </a:solidFill>
                <a:effectLst/>
                <a:cs typeface="+mn-ea"/>
                <a:sym typeface="+mn-lt"/>
              </a:rPr>
              <a:t>，可中等程度改善症状</a:t>
            </a:r>
            <a:r>
              <a:rPr lang="zh-CN" altLang="en-US" sz="1600" b="1" dirty="0">
                <a:solidFill>
                  <a:schemeClr val="dk1"/>
                </a:solidFill>
                <a:effectLst/>
                <a:cs typeface="+mn-ea"/>
                <a:sym typeface="+mn-lt"/>
              </a:rPr>
              <a:t>（</a:t>
            </a:r>
            <a:r>
              <a:rPr lang="en-US" sz="1600" b="1" dirty="0">
                <a:solidFill>
                  <a:schemeClr val="dk1"/>
                </a:solidFill>
                <a:effectLst/>
                <a:cs typeface="+mn-ea"/>
                <a:sym typeface="+mn-lt"/>
              </a:rPr>
              <a:t>B</a:t>
            </a:r>
            <a:r>
              <a:rPr lang="zh-CN" altLang="en-US" sz="1600" b="1" dirty="0">
                <a:solidFill>
                  <a:schemeClr val="dk1"/>
                </a:solidFill>
                <a:effectLst/>
                <a:cs typeface="+mn-ea"/>
                <a:sym typeface="+mn-lt"/>
              </a:rPr>
              <a:t>级证据）</a:t>
            </a:r>
            <a:endParaRPr lang="zh-CN" altLang="en-US" sz="1600" b="1" dirty="0">
              <a:solidFill>
                <a:schemeClr val="dk1"/>
              </a:solidFill>
              <a:effectLst/>
              <a:cs typeface="+mn-ea"/>
              <a:sym typeface="+mn-lt"/>
            </a:endParaRPr>
          </a:p>
          <a:p>
            <a:pPr marL="342900" lvl="0" indent="-342900" algn="just" defTabSz="914400" rtl="0" eaLnBrk="1" latinLnBrk="0" hangingPunct="1">
              <a:lnSpc>
                <a:spcPct val="100000"/>
              </a:lnSpc>
              <a:spcBef>
                <a:spcPts val="900"/>
              </a:spcBef>
              <a:spcAft>
                <a:spcPts val="0"/>
              </a:spcAft>
              <a:buClr>
                <a:srgbClr val="FAB616"/>
              </a:buClr>
              <a:buSzPts val="1000"/>
              <a:buFont typeface="Wingdings" panose="05000000000000000000" pitchFamily="2" charset="2"/>
              <a:buChar char="l"/>
            </a:pPr>
            <a:r>
              <a:rPr lang="zh-CN" altLang="en-US" sz="1600" dirty="0">
                <a:solidFill>
                  <a:schemeClr val="dk1"/>
                </a:solidFill>
                <a:effectLst/>
                <a:cs typeface="+mn-ea"/>
                <a:sym typeface="+mn-ea"/>
              </a:rPr>
              <a:t>恩塞芬汀可显著改善肺</a:t>
            </a:r>
            <a:r>
              <a:rPr lang="zh-CN" sz="1600">
                <a:latin typeface="Times New Roman" panose="02020603050405020304" pitchFamily="18" charset="0"/>
                <a:cs typeface="Times New Roman" panose="02020603050405020304" pitchFamily="18" charset="0"/>
                <a:sym typeface="+mn-ea"/>
              </a:rPr>
              <a:t>功能</a:t>
            </a:r>
            <a:r>
              <a:rPr lang="zh-CN" sz="1600" b="1">
                <a:latin typeface="Times New Roman" panose="02020603050405020304" pitchFamily="18" charset="0"/>
                <a:cs typeface="Times New Roman" panose="02020603050405020304" pitchFamily="18" charset="0"/>
                <a:sym typeface="+mn-ea"/>
              </a:rPr>
              <a:t>（A级证据）</a:t>
            </a:r>
            <a:r>
              <a:rPr lang="zh-CN" sz="1600">
                <a:latin typeface="Times New Roman" panose="02020603050405020304" pitchFamily="18" charset="0"/>
                <a:cs typeface="Times New Roman" panose="02020603050405020304" pitchFamily="18" charset="0"/>
                <a:sym typeface="+mn-ea"/>
              </a:rPr>
              <a:t>、呼吸困难</a:t>
            </a:r>
            <a:r>
              <a:rPr lang="zh-CN" sz="1600" b="1">
                <a:latin typeface="Times New Roman" panose="02020603050405020304" pitchFamily="18" charset="0"/>
                <a:cs typeface="Times New Roman" panose="02020603050405020304" pitchFamily="18" charset="0"/>
                <a:sym typeface="+mn-ea"/>
              </a:rPr>
              <a:t>（A级证据）</a:t>
            </a:r>
            <a:r>
              <a:rPr lang="zh-CN" sz="1600">
                <a:latin typeface="Times New Roman" panose="02020603050405020304" pitchFamily="18" charset="0"/>
                <a:cs typeface="Times New Roman" panose="02020603050405020304" pitchFamily="18" charset="0"/>
                <a:sym typeface="+mn-ea"/>
              </a:rPr>
              <a:t>和健康状态</a:t>
            </a:r>
            <a:r>
              <a:rPr lang="zh-CN" sz="1600" b="1">
                <a:latin typeface="Times New Roman" panose="02020603050405020304" pitchFamily="18" charset="0"/>
                <a:cs typeface="Times New Roman" panose="02020603050405020304" pitchFamily="18" charset="0"/>
                <a:sym typeface="+mn-ea"/>
              </a:rPr>
              <a:t>（B级证据）</a:t>
            </a:r>
            <a:endParaRPr lang="zh-CN" altLang="zh-CN" sz="1600" b="1" u="none" strike="noStrike" kern="1200" spc="0" dirty="0">
              <a:solidFill>
                <a:schemeClr val="dk1"/>
              </a:solidFill>
              <a:effectLst/>
              <a:latin typeface="Times New Roman" panose="02020603050405020304" pitchFamily="18" charset="0"/>
              <a:cs typeface="Times New Roman" panose="02020603050405020304" pitchFamily="18" charset="0"/>
              <a:sym typeface="+mn-ea"/>
            </a:endParaRPr>
          </a:p>
        </p:txBody>
      </p:sp>
      <p:sp>
        <p:nvSpPr>
          <p:cNvPr id="8" name="文本框 7"/>
          <p:cNvSpPr txBox="1"/>
          <p:nvPr>
            <p:custDataLst>
              <p:tags r:id="rId1"/>
            </p:custDataLst>
          </p:nvPr>
        </p:nvSpPr>
        <p:spPr>
          <a:xfrm>
            <a:off x="11166475" y="509905"/>
            <a:ext cx="969010" cy="368300"/>
          </a:xfrm>
          <a:prstGeom prst="rect">
            <a:avLst/>
          </a:prstGeom>
          <a:noFill/>
        </p:spPr>
        <p:txBody>
          <a:bodyPr wrap="square" rtlCol="0">
            <a:spAutoFit/>
          </a:bodyPr>
          <a:lstStyle/>
          <a:p>
            <a:pPr algn="r"/>
            <a:r>
              <a:rPr lang="zh-CN" altLang="en-US" b="1">
                <a:solidFill>
                  <a:schemeClr val="bg1"/>
                </a:solidFill>
              </a:rPr>
              <a:t>图</a:t>
            </a:r>
            <a:r>
              <a:rPr lang="en-US" altLang="zh-CN" b="1">
                <a:solidFill>
                  <a:schemeClr val="bg1"/>
                </a:solidFill>
              </a:rPr>
              <a:t> 3.19</a:t>
            </a:r>
            <a:endParaRPr lang="en-US" altLang="zh-CN" b="1">
              <a:solidFill>
                <a:schemeClr val="bg1"/>
              </a:solidFill>
            </a:endParaRPr>
          </a:p>
        </p:txBody>
      </p:sp>
      <p:grpSp>
        <p:nvGrpSpPr>
          <p:cNvPr id="14" name="组合 13"/>
          <p:cNvGrpSpPr/>
          <p:nvPr/>
        </p:nvGrpSpPr>
        <p:grpSpPr>
          <a:xfrm>
            <a:off x="12192000" y="-174625"/>
            <a:ext cx="6395720" cy="6525260"/>
            <a:chOff x="9782" y="851"/>
            <a:chExt cx="10072" cy="10276"/>
          </a:xfrm>
        </p:grpSpPr>
        <p:pic>
          <p:nvPicPr>
            <p:cNvPr id="9" name="Picture 11" descr="Figure 3.19 lists evidence based statements for bronchodilators in stable COPD"/>
            <p:cNvPicPr>
              <a:picLocks noChangeAspect="1"/>
            </p:cNvPicPr>
            <p:nvPr/>
          </p:nvPicPr>
          <p:blipFill>
            <a:blip r:embed="rId2"/>
            <a:srcRect/>
            <a:stretch>
              <a:fillRect/>
            </a:stretch>
          </p:blipFill>
          <p:spPr>
            <a:xfrm>
              <a:off x="9782" y="851"/>
              <a:ext cx="10072" cy="10276"/>
            </a:xfrm>
            <a:prstGeom prst="rect">
              <a:avLst/>
            </a:prstGeom>
          </p:spPr>
        </p:pic>
        <p:sp>
          <p:nvSpPr>
            <p:cNvPr id="17" name="矩形 16"/>
            <p:cNvSpPr/>
            <p:nvPr/>
          </p:nvSpPr>
          <p:spPr>
            <a:xfrm>
              <a:off x="10615" y="10162"/>
              <a:ext cx="8212" cy="534"/>
            </a:xfrm>
            <a:prstGeom prst="rect">
              <a:avLst/>
            </a:prstGeom>
            <a:noFill/>
            <a:ln>
              <a:solidFill>
                <a:srgbClr val="C00000"/>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gr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sz="quarter" idx="10"/>
          </p:nvPr>
        </p:nvSpPr>
        <p:spPr/>
        <p:txBody>
          <a:bodyPr>
            <a:normAutofit fontScale="97500" lnSpcReduction="10000"/>
          </a:bodyPr>
          <a:lstStyle/>
          <a:p>
            <a:r>
              <a:rPr lang="zh-CN" altLang="en-US">
                <a:latin typeface="+mn-lt"/>
                <a:ea typeface="+mn-ea"/>
                <a:cs typeface="+mn-ea"/>
                <a:sym typeface="+mn-lt"/>
              </a:rPr>
              <a:t>稳定期慢阻肺病患者的抗炎治疗</a:t>
            </a:r>
            <a:endParaRPr lang="zh-CN" altLang="en-US" dirty="0">
              <a:latin typeface="+mn-lt"/>
              <a:ea typeface="+mn-ea"/>
              <a:cs typeface="+mn-ea"/>
              <a:sym typeface="+mn-lt"/>
            </a:endParaRPr>
          </a:p>
        </p:txBody>
      </p:sp>
      <p:sp>
        <p:nvSpPr>
          <p:cNvPr id="2" name="Footer Placeholder 1"/>
          <p:cNvSpPr>
            <a:spLocks noGrp="1"/>
          </p:cNvSpPr>
          <p:nvPr>
            <p:ph type="ftr" sz="quarter" idx="4294967295"/>
          </p:nvPr>
        </p:nvSpPr>
        <p:spPr>
          <a:xfrm>
            <a:off x="3027363" y="6551613"/>
            <a:ext cx="6137275" cy="365125"/>
          </a:xfrm>
        </p:spPr>
        <p:txBody>
          <a:bodyPr/>
          <a:lstStyle/>
          <a:p>
            <a:r>
              <a:rPr lang="en-US" sz="1000" dirty="0">
                <a:sym typeface="+mn-ea"/>
              </a:rPr>
              <a:t>© 2024, 2025 Global Initiative for Chronic Obstructive Lung Disease</a:t>
            </a:r>
            <a:endParaRPr lang="en-AU" sz="1000" dirty="0">
              <a:cs typeface="+mn-ea"/>
              <a:sym typeface="+mn-lt"/>
            </a:endParaRPr>
          </a:p>
        </p:txBody>
      </p:sp>
      <p:graphicFrame>
        <p:nvGraphicFramePr>
          <p:cNvPr id="5" name="表格 4"/>
          <p:cNvGraphicFramePr>
            <a:graphicFrameLocks noGrp="1"/>
          </p:cNvGraphicFramePr>
          <p:nvPr>
            <p:custDataLst>
              <p:tags r:id="rId1"/>
            </p:custDataLst>
          </p:nvPr>
        </p:nvGraphicFramePr>
        <p:xfrm>
          <a:off x="139065" y="1062355"/>
          <a:ext cx="12031980" cy="5600700"/>
        </p:xfrm>
        <a:graphic>
          <a:graphicData uri="http://schemas.openxmlformats.org/drawingml/2006/table">
            <a:tbl>
              <a:tblPr>
                <a:tableStyleId>{5C22544A-7EE6-4342-B048-85BDC9FD1C3A}</a:tableStyleId>
              </a:tblPr>
              <a:tblGrid>
                <a:gridCol w="1261110"/>
                <a:gridCol w="10770870"/>
              </a:tblGrid>
              <a:tr h="1983105">
                <a:tc>
                  <a:txBody>
                    <a:bodyPr/>
                    <a:lstStyle/>
                    <a:p>
                      <a:pPr marL="0" marR="0" lvl="0" indent="0" algn="ctr" defTabSz="914400" rtl="0" eaLnBrk="1" fontAlgn="auto" latinLnBrk="0" hangingPunct="1">
                        <a:lnSpc>
                          <a:spcPct val="115000"/>
                        </a:lnSpc>
                        <a:spcBef>
                          <a:spcPts val="180"/>
                        </a:spcBef>
                        <a:spcAft>
                          <a:spcPts val="0"/>
                        </a:spcAft>
                        <a:buClr>
                          <a:srgbClr val="4C4C4C"/>
                        </a:buClr>
                        <a:buSzPts val="1000"/>
                        <a:buFont typeface="Arial" panose="020B0604020202020204" pitchFamily="34" charset="0"/>
                        <a:buNone/>
                        <a:defRPr/>
                      </a:pPr>
                      <a:r>
                        <a:rPr lang="zh-CN" altLang="zh-CN" sz="1200" b="1" dirty="0">
                          <a:effectLst/>
                          <a:latin typeface="+mn-lt"/>
                          <a:ea typeface="+mn-ea"/>
                          <a:cs typeface="+mn-ea"/>
                          <a:sym typeface="+mn-lt"/>
                        </a:rPr>
                        <a:t>吸入性</a:t>
                      </a:r>
                      <a:r>
                        <a:rPr lang="zh-CN" altLang="en-US" sz="1200" b="1" dirty="0">
                          <a:solidFill>
                            <a:schemeClr val="tx1"/>
                          </a:solidFill>
                          <a:effectLst/>
                          <a:latin typeface="+mn-lt"/>
                          <a:ea typeface="+mn-ea"/>
                          <a:cs typeface="+mn-ea"/>
                          <a:sym typeface="+mn-lt"/>
                        </a:rPr>
                        <a:t>糖皮质激素</a:t>
                      </a:r>
                      <a:endParaRPr lang="zh-CN" altLang="zh-CN" sz="1200" b="1" dirty="0">
                        <a:solidFill>
                          <a:schemeClr val="tx1"/>
                        </a:solidFill>
                        <a:effectLst/>
                        <a:latin typeface="+mn-lt"/>
                        <a:ea typeface="+mn-ea"/>
                        <a:cs typeface="+mn-ea"/>
                        <a:sym typeface="+mn-lt"/>
                      </a:endParaRPr>
                    </a:p>
                  </a:txBody>
                  <a:tcPr marL="68580" marR="68580" marT="0" marB="0" anchor="ctr" anchorCtr="1">
                    <a:solidFill>
                      <a:srgbClr val="D2D1D6"/>
                    </a:solidFill>
                  </a:tcPr>
                </a:tc>
                <a:tc>
                  <a:txBody>
                    <a:bodyPr/>
                    <a:lstStyle/>
                    <a:p>
                      <a:pPr marL="342900" lvl="0" indent="-342900" algn="just">
                        <a:lnSpc>
                          <a:spcPct val="115000"/>
                        </a:lnSpc>
                        <a:spcBef>
                          <a:spcPts val="180"/>
                        </a:spcBef>
                        <a:spcAft>
                          <a:spcPts val="0"/>
                        </a:spcAft>
                        <a:buClr>
                          <a:srgbClr val="FFC000"/>
                        </a:buClr>
                        <a:buSzPct val="100000"/>
                        <a:buFont typeface="Arial" panose="020B0604020202020204" pitchFamily="34" charset="0"/>
                        <a:buChar char="•"/>
                      </a:pPr>
                      <a:r>
                        <a:rPr sz="1100" dirty="0">
                          <a:effectLst/>
                          <a:latin typeface="+mn-lt"/>
                          <a:ea typeface="+mn-ea"/>
                          <a:cs typeface="+mn-ea"/>
                          <a:sym typeface="+mn-lt"/>
                        </a:rPr>
                        <a:t>常规使用 ICS 会增加肺炎的风险，尤其是在重症患者中</a:t>
                      </a:r>
                      <a:r>
                        <a:rPr lang="zh-CN" sz="1100" dirty="0">
                          <a:effectLst/>
                          <a:latin typeface="+mn-lt"/>
                          <a:ea typeface="+mn-ea"/>
                          <a:cs typeface="+mn-ea"/>
                          <a:sym typeface="+mn-lt"/>
                        </a:rPr>
                        <a:t>（</a:t>
                      </a:r>
                      <a:r>
                        <a:rPr lang="en-US" sz="1100" dirty="0">
                          <a:effectLst/>
                          <a:latin typeface="+mn-lt"/>
                          <a:ea typeface="+mn-ea"/>
                          <a:cs typeface="+mn-ea"/>
                          <a:sym typeface="+mn-lt"/>
                        </a:rPr>
                        <a:t>A</a:t>
                      </a:r>
                      <a:r>
                        <a:rPr lang="zh-CN" sz="1100" dirty="0">
                          <a:effectLst/>
                          <a:latin typeface="+mn-lt"/>
                          <a:ea typeface="+mn-ea"/>
                          <a:cs typeface="+mn-ea"/>
                          <a:sym typeface="+mn-lt"/>
                        </a:rPr>
                        <a:t>级证据）</a:t>
                      </a:r>
                      <a:endParaRPr lang="zh-CN" sz="1100" u="none" strike="noStrike" spc="0" dirty="0">
                        <a:effectLst/>
                        <a:latin typeface="+mn-lt"/>
                        <a:ea typeface="+mn-ea"/>
                        <a:cs typeface="+mn-ea"/>
                        <a:sym typeface="+mn-lt"/>
                      </a:endParaRPr>
                    </a:p>
                    <a:p>
                      <a:pPr marL="342900" lvl="0" indent="-342900" algn="just">
                        <a:lnSpc>
                          <a:spcPct val="115000"/>
                        </a:lnSpc>
                        <a:spcBef>
                          <a:spcPts val="180"/>
                        </a:spcBef>
                        <a:spcAft>
                          <a:spcPts val="0"/>
                        </a:spcAft>
                        <a:buClr>
                          <a:srgbClr val="FFC000"/>
                        </a:buClr>
                        <a:buSzPct val="100000"/>
                        <a:buFont typeface="Arial" panose="020B0604020202020204" pitchFamily="34" charset="0"/>
                        <a:buChar char="•"/>
                      </a:pPr>
                      <a:r>
                        <a:rPr lang="en-US" sz="1100" u="none" strike="noStrike" spc="0" dirty="0">
                          <a:effectLst/>
                          <a:latin typeface="+mn-lt"/>
                          <a:ea typeface="+mn-ea"/>
                          <a:cs typeface="+mn-ea"/>
                          <a:sym typeface="+mn-lt"/>
                        </a:rPr>
                        <a:t>ICS</a:t>
                      </a:r>
                      <a:r>
                        <a:rPr lang="zh-CN" sz="1100" u="none" strike="noStrike" spc="0" dirty="0">
                          <a:effectLst/>
                          <a:latin typeface="+mn-lt"/>
                          <a:ea typeface="+mn-ea"/>
                          <a:cs typeface="+mn-ea"/>
                          <a:sym typeface="+mn-lt"/>
                        </a:rPr>
                        <a:t>与</a:t>
                      </a:r>
                      <a:r>
                        <a:rPr lang="en-US" sz="1100" u="none" strike="noStrike" spc="0" dirty="0">
                          <a:effectLst/>
                          <a:latin typeface="+mn-lt"/>
                          <a:ea typeface="+mn-ea"/>
                          <a:cs typeface="+mn-ea"/>
                          <a:sym typeface="+mn-lt"/>
                        </a:rPr>
                        <a:t>LABA</a:t>
                      </a:r>
                      <a:r>
                        <a:rPr lang="zh-CN" sz="1100" u="none" strike="noStrike" spc="0" dirty="0">
                          <a:effectLst/>
                          <a:latin typeface="+mn-lt"/>
                          <a:ea typeface="+mn-ea"/>
                          <a:cs typeface="+mn-ea"/>
                          <a:sym typeface="+mn-lt"/>
                        </a:rPr>
                        <a:t>的联合治疗在改善中度至极重度</a:t>
                      </a:r>
                      <a:r>
                        <a:rPr lang="zh-CN" altLang="en-US" sz="1100" u="none" strike="noStrike" spc="0" dirty="0">
                          <a:effectLst/>
                          <a:latin typeface="+mn-lt"/>
                          <a:ea typeface="+mn-ea"/>
                          <a:cs typeface="+mn-ea"/>
                          <a:sym typeface="+mn-lt"/>
                        </a:rPr>
                        <a:t>慢阻肺病</a:t>
                      </a:r>
                      <a:r>
                        <a:rPr lang="zh-CN" sz="1100" u="none" strike="noStrike" spc="0" dirty="0">
                          <a:effectLst/>
                          <a:latin typeface="+mn-lt"/>
                          <a:ea typeface="+mn-ea"/>
                          <a:cs typeface="+mn-ea"/>
                          <a:sym typeface="+mn-lt"/>
                        </a:rPr>
                        <a:t>患者的肺功能和健康状况以及减少急性加重方面比单独使用任何一种组分都更为有效（</a:t>
                      </a:r>
                      <a:r>
                        <a:rPr lang="en-US" sz="1100" u="none" strike="noStrike" spc="0" dirty="0">
                          <a:effectLst/>
                          <a:latin typeface="+mn-lt"/>
                          <a:ea typeface="+mn-ea"/>
                          <a:cs typeface="+mn-ea"/>
                          <a:sym typeface="+mn-lt"/>
                        </a:rPr>
                        <a:t>A</a:t>
                      </a:r>
                      <a:r>
                        <a:rPr lang="zh-CN" sz="1100" u="none" strike="noStrike" spc="0" dirty="0">
                          <a:effectLst/>
                          <a:latin typeface="+mn-lt"/>
                          <a:ea typeface="+mn-ea"/>
                          <a:cs typeface="+mn-ea"/>
                          <a:sym typeface="+mn-lt"/>
                        </a:rPr>
                        <a:t>级证据）</a:t>
                      </a:r>
                      <a:endParaRPr lang="en-US" altLang="zh-CN" sz="1100" u="none" strike="noStrike" spc="0" dirty="0">
                        <a:effectLst/>
                        <a:latin typeface="+mn-lt"/>
                        <a:ea typeface="+mn-ea"/>
                        <a:cs typeface="+mn-ea"/>
                        <a:sym typeface="+mn-lt"/>
                      </a:endParaRPr>
                    </a:p>
                    <a:p>
                      <a:pPr marL="342900" lvl="0" indent="-342900" algn="just">
                        <a:lnSpc>
                          <a:spcPct val="115000"/>
                        </a:lnSpc>
                        <a:spcBef>
                          <a:spcPts val="180"/>
                        </a:spcBef>
                        <a:spcAft>
                          <a:spcPts val="0"/>
                        </a:spcAft>
                        <a:buClr>
                          <a:srgbClr val="FFC000"/>
                        </a:buClr>
                        <a:buSzTx/>
                        <a:buFont typeface="Arial" panose="020B0604020202020204" pitchFamily="34" charset="0"/>
                        <a:buChar char="•"/>
                      </a:pPr>
                      <a:r>
                        <a:rPr lang="zh-CN" sz="1100" dirty="0">
                          <a:effectLst/>
                          <a:latin typeface="+mn-lt"/>
                          <a:ea typeface="+mn-ea"/>
                          <a:cs typeface="+mn-ea"/>
                          <a:sym typeface="+mn-lt"/>
                        </a:rPr>
                        <a:t>不鼓励在慢阻肺病患者中使用 LABA+ICS 组合。如果有使用 ICS 的指征，LABA+LAMA+ICS 组合为首选，由于其已被证明优于 LABA+ICS</a:t>
                      </a:r>
                      <a:endParaRPr lang="zh-CN" sz="1100" u="none" strike="noStrike" spc="0" dirty="0">
                        <a:effectLst/>
                        <a:latin typeface="+mn-lt"/>
                        <a:ea typeface="+mn-ea"/>
                        <a:cs typeface="+mn-ea"/>
                        <a:sym typeface="+mn-lt"/>
                      </a:endParaRPr>
                    </a:p>
                    <a:p>
                      <a:pPr marL="342900" lvl="0" indent="-342900" algn="just">
                        <a:lnSpc>
                          <a:spcPct val="115000"/>
                        </a:lnSpc>
                        <a:spcBef>
                          <a:spcPts val="180"/>
                        </a:spcBef>
                        <a:spcAft>
                          <a:spcPts val="0"/>
                        </a:spcAft>
                        <a:buClr>
                          <a:srgbClr val="FFC000"/>
                        </a:buClr>
                        <a:buSzPct val="100000"/>
                        <a:buFont typeface="Arial" panose="020B0604020202020204" pitchFamily="34" charset="0"/>
                        <a:buChar char="•"/>
                      </a:pPr>
                      <a:r>
                        <a:rPr lang="zh-CN" altLang="en-US" sz="1100" u="none" strike="noStrike" spc="0" dirty="0">
                          <a:solidFill>
                            <a:schemeClr val="tx1"/>
                          </a:solidFill>
                          <a:effectLst/>
                          <a:latin typeface="+mn-lt"/>
                          <a:ea typeface="+mn-ea"/>
                          <a:cs typeface="+mn-ea"/>
                          <a:sym typeface="+mn-lt"/>
                        </a:rPr>
                        <a:t>与</a:t>
                      </a:r>
                      <a:r>
                        <a:rPr lang="en-US" altLang="zh-CN" sz="1100" u="none" strike="noStrike" spc="0" dirty="0">
                          <a:solidFill>
                            <a:schemeClr val="tx1"/>
                          </a:solidFill>
                          <a:effectLst/>
                          <a:latin typeface="+mn-lt"/>
                          <a:ea typeface="+mn-ea"/>
                          <a:cs typeface="+mn-ea"/>
                          <a:sym typeface="+mn-lt"/>
                        </a:rPr>
                        <a:t>ICS</a:t>
                      </a:r>
                      <a:r>
                        <a:rPr lang="zh-CN" altLang="en-US" sz="1100" u="none" strike="noStrike" spc="0" dirty="0">
                          <a:solidFill>
                            <a:schemeClr val="tx1"/>
                          </a:solidFill>
                          <a:effectLst/>
                          <a:latin typeface="+mn-lt"/>
                          <a:ea typeface="+mn-ea"/>
                          <a:cs typeface="+mn-ea"/>
                          <a:sym typeface="+mn-lt"/>
                        </a:rPr>
                        <a:t>使用无关，有研究表明血嗜酸粒细胞数</a:t>
                      </a:r>
                      <a:r>
                        <a:rPr lang="en-US" altLang="zh-CN" sz="1100" u="none" strike="noStrike" spc="0" dirty="0">
                          <a:solidFill>
                            <a:schemeClr val="tx1"/>
                          </a:solidFill>
                          <a:effectLst/>
                          <a:latin typeface="+mn-lt"/>
                          <a:ea typeface="+mn-ea"/>
                          <a:cs typeface="+mn-ea"/>
                          <a:sym typeface="+mn-lt"/>
                        </a:rPr>
                        <a:t>&lt;2%</a:t>
                      </a:r>
                      <a:r>
                        <a:rPr lang="zh-CN" altLang="en-US" sz="1100" u="none" strike="noStrike" spc="0" dirty="0">
                          <a:solidFill>
                            <a:schemeClr val="tx1"/>
                          </a:solidFill>
                          <a:effectLst/>
                          <a:latin typeface="+mn-lt"/>
                          <a:ea typeface="+mn-ea"/>
                          <a:cs typeface="+mn-ea"/>
                          <a:sym typeface="+mn-lt"/>
                        </a:rPr>
                        <a:t>与肺炎风险增加有关</a:t>
                      </a:r>
                      <a:r>
                        <a:rPr lang="zh-CN" altLang="en-US" sz="1100" u="none" strike="noStrike" spc="0" dirty="0">
                          <a:effectLst/>
                          <a:latin typeface="+mn-lt"/>
                          <a:ea typeface="+mn-ea"/>
                          <a:cs typeface="+mn-ea"/>
                          <a:sym typeface="+mn-lt"/>
                        </a:rPr>
                        <a:t>（</a:t>
                      </a:r>
                      <a:r>
                        <a:rPr lang="en-US" altLang="zh-CN" sz="1100" u="none" strike="noStrike" spc="0" dirty="0">
                          <a:effectLst/>
                          <a:latin typeface="+mn-lt"/>
                          <a:ea typeface="+mn-ea"/>
                          <a:cs typeface="+mn-ea"/>
                          <a:sym typeface="+mn-lt"/>
                        </a:rPr>
                        <a:t>C</a:t>
                      </a:r>
                      <a:r>
                        <a:rPr lang="zh-CN" altLang="en-US" sz="1100" u="none" strike="noStrike" spc="0" dirty="0">
                          <a:effectLst/>
                          <a:latin typeface="+mn-lt"/>
                          <a:ea typeface="+mn-ea"/>
                          <a:cs typeface="+mn-ea"/>
                          <a:sym typeface="+mn-lt"/>
                        </a:rPr>
                        <a:t>级证据）</a:t>
                      </a:r>
                      <a:endParaRPr lang="en-US" altLang="zh-CN" sz="1100" u="none" strike="noStrike" spc="0" dirty="0">
                        <a:effectLst/>
                        <a:latin typeface="+mn-lt"/>
                        <a:ea typeface="+mn-ea"/>
                        <a:cs typeface="+mn-ea"/>
                        <a:sym typeface="+mn-lt"/>
                      </a:endParaRPr>
                    </a:p>
                    <a:p>
                      <a:pPr marL="342900" lvl="0" indent="-342900" algn="just">
                        <a:lnSpc>
                          <a:spcPct val="115000"/>
                        </a:lnSpc>
                        <a:spcBef>
                          <a:spcPts val="180"/>
                        </a:spcBef>
                        <a:spcAft>
                          <a:spcPts val="0"/>
                        </a:spcAft>
                        <a:buClr>
                          <a:srgbClr val="FFC000"/>
                        </a:buClr>
                        <a:buSzPct val="100000"/>
                        <a:buFont typeface="Arial" panose="020B0604020202020204" pitchFamily="34" charset="0"/>
                        <a:buChar char="•"/>
                      </a:pPr>
                      <a:r>
                        <a:rPr lang="zh-CN" sz="1100" u="none" strike="noStrike" spc="0" dirty="0">
                          <a:effectLst/>
                          <a:latin typeface="+mn-lt"/>
                          <a:ea typeface="+mn-ea"/>
                          <a:cs typeface="+mn-ea"/>
                          <a:sym typeface="+mn-lt"/>
                        </a:rPr>
                        <a:t>与</a:t>
                      </a:r>
                      <a:r>
                        <a:rPr lang="en-US" sz="1100" u="none" strike="noStrike" spc="0" dirty="0">
                          <a:effectLst/>
                          <a:latin typeface="+mn-lt"/>
                          <a:ea typeface="+mn-ea"/>
                          <a:cs typeface="+mn-ea"/>
                          <a:sym typeface="+mn-lt"/>
                        </a:rPr>
                        <a:t>LABA/ICS</a:t>
                      </a:r>
                      <a:r>
                        <a:rPr lang="zh-CN" sz="1100" u="none" strike="noStrike" spc="0" dirty="0">
                          <a:effectLst/>
                          <a:latin typeface="+mn-lt"/>
                          <a:ea typeface="+mn-ea"/>
                          <a:cs typeface="+mn-ea"/>
                          <a:sym typeface="+mn-lt"/>
                        </a:rPr>
                        <a:t>、</a:t>
                      </a:r>
                      <a:r>
                        <a:rPr lang="en-US" sz="1100" u="none" strike="noStrike" spc="0" dirty="0">
                          <a:effectLst/>
                          <a:latin typeface="+mn-lt"/>
                          <a:ea typeface="+mn-ea"/>
                          <a:cs typeface="+mn-ea"/>
                          <a:sym typeface="+mn-lt"/>
                        </a:rPr>
                        <a:t>LABA/LAMA</a:t>
                      </a:r>
                      <a:r>
                        <a:rPr lang="zh-CN" sz="1100" u="none" strike="noStrike" spc="0" dirty="0">
                          <a:effectLst/>
                          <a:latin typeface="+mn-lt"/>
                          <a:ea typeface="+mn-ea"/>
                          <a:cs typeface="+mn-ea"/>
                          <a:sym typeface="+mn-lt"/>
                        </a:rPr>
                        <a:t>或</a:t>
                      </a:r>
                      <a:r>
                        <a:rPr lang="en-US" sz="1100" u="none" strike="noStrike" spc="0" dirty="0">
                          <a:effectLst/>
                          <a:latin typeface="+mn-lt"/>
                          <a:ea typeface="+mn-ea"/>
                          <a:cs typeface="+mn-ea"/>
                          <a:sym typeface="+mn-lt"/>
                        </a:rPr>
                        <a:t>LAMA</a:t>
                      </a:r>
                      <a:r>
                        <a:rPr lang="zh-CN" sz="1100" u="none" strike="noStrike" spc="0" dirty="0">
                          <a:effectLst/>
                          <a:latin typeface="+mn-lt"/>
                          <a:ea typeface="+mn-ea"/>
                          <a:cs typeface="+mn-ea"/>
                          <a:sym typeface="+mn-lt"/>
                        </a:rPr>
                        <a:t>单药治疗相比，</a:t>
                      </a:r>
                      <a:r>
                        <a:rPr lang="en-US" sz="1100" u="none" strike="noStrike" spc="0" dirty="0">
                          <a:effectLst/>
                          <a:latin typeface="+mn-lt"/>
                          <a:ea typeface="+mn-ea"/>
                          <a:cs typeface="+mn-ea"/>
                          <a:sym typeface="+mn-lt"/>
                        </a:rPr>
                        <a:t>LABA/LAMA/ICS</a:t>
                      </a:r>
                      <a:r>
                        <a:rPr lang="zh-CN" sz="1100" u="none" strike="noStrike" spc="0" dirty="0">
                          <a:effectLst/>
                          <a:latin typeface="+mn-lt"/>
                          <a:ea typeface="+mn-ea"/>
                          <a:cs typeface="+mn-ea"/>
                          <a:sym typeface="+mn-lt"/>
                        </a:rPr>
                        <a:t>三联吸入疗法可改善肺功能、症状和健康状况，并可减少急性加重（</a:t>
                      </a:r>
                      <a:r>
                        <a:rPr lang="en-US" sz="1100" u="none" strike="noStrike" spc="0" dirty="0">
                          <a:effectLst/>
                          <a:latin typeface="+mn-lt"/>
                          <a:ea typeface="+mn-ea"/>
                          <a:cs typeface="+mn-ea"/>
                          <a:sym typeface="+mn-lt"/>
                        </a:rPr>
                        <a:t>A</a:t>
                      </a:r>
                      <a:r>
                        <a:rPr lang="zh-CN" sz="1100" u="none" strike="noStrike" spc="0" dirty="0">
                          <a:effectLst/>
                          <a:latin typeface="+mn-lt"/>
                          <a:ea typeface="+mn-ea"/>
                          <a:cs typeface="+mn-ea"/>
                          <a:sym typeface="+mn-lt"/>
                        </a:rPr>
                        <a:t>级证据）。近期研究数据表明，与</a:t>
                      </a:r>
                      <a:r>
                        <a:rPr lang="en-US" sz="1100" u="none" strike="noStrike" spc="0" dirty="0">
                          <a:effectLst/>
                          <a:latin typeface="+mn-lt"/>
                          <a:ea typeface="+mn-ea"/>
                          <a:cs typeface="+mn-ea"/>
                          <a:sym typeface="+mn-lt"/>
                        </a:rPr>
                        <a:t>LABA/LAMA</a:t>
                      </a:r>
                      <a:r>
                        <a:rPr lang="zh-CN" sz="1100" u="none" strike="noStrike" spc="0" dirty="0">
                          <a:effectLst/>
                          <a:latin typeface="+mn-lt"/>
                          <a:ea typeface="+mn-ea"/>
                          <a:cs typeface="+mn-ea"/>
                          <a:sym typeface="+mn-lt"/>
                        </a:rPr>
                        <a:t>固定剂量复方制剂相比，在存在频繁和</a:t>
                      </a:r>
                      <a:r>
                        <a:rPr lang="en-US" sz="1100" u="none" strike="noStrike" spc="0" dirty="0">
                          <a:effectLst/>
                          <a:latin typeface="+mn-lt"/>
                          <a:ea typeface="+mn-ea"/>
                          <a:cs typeface="+mn-ea"/>
                          <a:sym typeface="+mn-lt"/>
                        </a:rPr>
                        <a:t>/</a:t>
                      </a:r>
                      <a:r>
                        <a:rPr lang="zh-CN" sz="1100" u="none" strike="noStrike" spc="0" dirty="0">
                          <a:effectLst/>
                          <a:latin typeface="+mn-lt"/>
                          <a:ea typeface="+mn-ea"/>
                          <a:cs typeface="+mn-ea"/>
                          <a:sym typeface="+mn-lt"/>
                        </a:rPr>
                        <a:t>或重度急性加重病史的症状性</a:t>
                      </a:r>
                      <a:r>
                        <a:rPr lang="zh-CN" altLang="en-US" sz="1100" u="none" strike="noStrike" spc="0" dirty="0">
                          <a:effectLst/>
                          <a:latin typeface="+mn-lt"/>
                          <a:ea typeface="+mn-ea"/>
                          <a:cs typeface="+mn-ea"/>
                          <a:sym typeface="+mn-lt"/>
                        </a:rPr>
                        <a:t>慢阻肺病</a:t>
                      </a:r>
                      <a:r>
                        <a:rPr lang="zh-CN" sz="1100" u="none" strike="noStrike" spc="0" dirty="0">
                          <a:effectLst/>
                          <a:latin typeface="+mn-lt"/>
                          <a:ea typeface="+mn-ea"/>
                          <a:cs typeface="+mn-ea"/>
                          <a:sym typeface="+mn-lt"/>
                        </a:rPr>
                        <a:t>患者中，</a:t>
                      </a:r>
                      <a:r>
                        <a:rPr lang="zh-CN" altLang="en-US" sz="1100" u="none" strike="noStrike" spc="0" dirty="0">
                          <a:solidFill>
                            <a:schemeClr val="tx1"/>
                          </a:solidFill>
                          <a:effectLst/>
                          <a:latin typeface="+mn-lt"/>
                          <a:ea typeface="+mn-ea"/>
                          <a:cs typeface="+mn-ea"/>
                          <a:sym typeface="+mn-lt"/>
                        </a:rPr>
                        <a:t>三联治疗</a:t>
                      </a:r>
                      <a:r>
                        <a:rPr lang="zh-CN" sz="1100" u="none" strike="noStrike" spc="0" dirty="0">
                          <a:solidFill>
                            <a:schemeClr val="tx1"/>
                          </a:solidFill>
                          <a:effectLst/>
                          <a:latin typeface="+mn-lt"/>
                          <a:ea typeface="+mn-ea"/>
                          <a:cs typeface="+mn-ea"/>
                          <a:sym typeface="+mn-lt"/>
                        </a:rPr>
                        <a:t>在</a:t>
                      </a:r>
                      <a:r>
                        <a:rPr lang="zh-CN" altLang="en-US" sz="1100" u="none" strike="noStrike" spc="0" dirty="0">
                          <a:solidFill>
                            <a:schemeClr val="tx1"/>
                          </a:solidFill>
                          <a:effectLst/>
                          <a:latin typeface="+mn-lt"/>
                          <a:ea typeface="+mn-ea"/>
                          <a:cs typeface="+mn-ea"/>
                          <a:sym typeface="+mn-lt"/>
                        </a:rPr>
                        <a:t>降低</a:t>
                      </a:r>
                      <a:r>
                        <a:rPr lang="zh-CN" sz="1100" u="none" strike="noStrike" spc="0" dirty="0">
                          <a:solidFill>
                            <a:schemeClr val="tx1"/>
                          </a:solidFill>
                          <a:effectLst/>
                          <a:latin typeface="+mn-lt"/>
                          <a:ea typeface="+mn-ea"/>
                          <a:cs typeface="+mn-ea"/>
                          <a:sym typeface="+mn-lt"/>
                        </a:rPr>
                        <a:t>死亡率方面具有</a:t>
                      </a:r>
                      <a:r>
                        <a:rPr lang="zh-CN" altLang="en-US" sz="1100" u="none" strike="noStrike" spc="0" dirty="0">
                          <a:solidFill>
                            <a:schemeClr val="tx1"/>
                          </a:solidFill>
                          <a:effectLst/>
                          <a:latin typeface="+mn-lt"/>
                          <a:ea typeface="+mn-ea"/>
                          <a:cs typeface="+mn-ea"/>
                          <a:sym typeface="+mn-lt"/>
                        </a:rPr>
                        <a:t>更多获益</a:t>
                      </a:r>
                      <a:endParaRPr lang="en-US" altLang="zh-CN" sz="1100" u="none" strike="noStrike" spc="0" dirty="0">
                        <a:solidFill>
                          <a:schemeClr val="tx1"/>
                        </a:solidFill>
                        <a:effectLst/>
                        <a:latin typeface="+mn-lt"/>
                        <a:ea typeface="+mn-ea"/>
                        <a:cs typeface="+mn-ea"/>
                        <a:sym typeface="+mn-lt"/>
                      </a:endParaRPr>
                    </a:p>
                    <a:p>
                      <a:pPr marL="342900" lvl="0" indent="-342900" algn="just">
                        <a:lnSpc>
                          <a:spcPct val="115000"/>
                        </a:lnSpc>
                        <a:spcBef>
                          <a:spcPts val="180"/>
                        </a:spcBef>
                        <a:spcAft>
                          <a:spcPts val="0"/>
                        </a:spcAft>
                        <a:buClr>
                          <a:srgbClr val="FFC000"/>
                        </a:buClr>
                        <a:buSzTx/>
                        <a:buFont typeface="Arial" panose="020B0604020202020204" pitchFamily="34" charset="0"/>
                        <a:buChar char="•"/>
                      </a:pPr>
                      <a:r>
                        <a:rPr lang="zh-CN" altLang="en-US" sz="1100" dirty="0">
                          <a:effectLst/>
                          <a:latin typeface="+mn-lt"/>
                          <a:ea typeface="+mn-ea"/>
                          <a:cs typeface="+mn-ea"/>
                          <a:sym typeface="+mn-lt"/>
                        </a:rPr>
                        <a:t>如果慢阻肺病患者具有哮喘特征，治疗中应始终使用 ICS</a:t>
                      </a:r>
                      <a:endParaRPr lang="zh-CN" altLang="en-US" sz="1100" dirty="0">
                        <a:effectLst/>
                        <a:latin typeface="+mn-lt"/>
                        <a:ea typeface="+mn-ea"/>
                        <a:cs typeface="+mn-ea"/>
                        <a:sym typeface="+mn-lt"/>
                      </a:endParaRPr>
                    </a:p>
                    <a:p>
                      <a:pPr marL="342900" lvl="0" indent="-342900" algn="just">
                        <a:lnSpc>
                          <a:spcPct val="115000"/>
                        </a:lnSpc>
                        <a:spcBef>
                          <a:spcPts val="180"/>
                        </a:spcBef>
                        <a:spcAft>
                          <a:spcPts val="0"/>
                        </a:spcAft>
                        <a:buClr>
                          <a:srgbClr val="FFC000"/>
                        </a:buClr>
                        <a:buSzTx/>
                        <a:buFont typeface="Arial" panose="020B0604020202020204" pitchFamily="34" charset="0"/>
                        <a:buChar char="•"/>
                      </a:pPr>
                      <a:r>
                        <a:rPr lang="zh-CN" altLang="en-US" sz="1100" dirty="0">
                          <a:effectLst/>
                          <a:latin typeface="+mn-lt"/>
                          <a:ea typeface="+mn-ea"/>
                          <a:cs typeface="+mn-ea"/>
                          <a:sym typeface="+mn-lt"/>
                        </a:rPr>
                        <a:t>有证据表明，与使用 ICS 无关，血液中嗜酸性粒细胞计数低于 2% 会增加肺炎风险（</a:t>
                      </a:r>
                      <a:r>
                        <a:rPr lang="en-US" altLang="zh-CN" sz="1100" dirty="0">
                          <a:effectLst/>
                          <a:latin typeface="+mn-lt"/>
                          <a:ea typeface="+mn-ea"/>
                          <a:cs typeface="+mn-ea"/>
                          <a:sym typeface="+mn-lt"/>
                        </a:rPr>
                        <a:t>C</a:t>
                      </a:r>
                      <a:r>
                        <a:rPr lang="zh-CN" altLang="en-US" sz="1100" dirty="0">
                          <a:effectLst/>
                          <a:latin typeface="+mn-lt"/>
                          <a:ea typeface="+mn-ea"/>
                          <a:cs typeface="+mn-ea"/>
                          <a:sym typeface="+mn-lt"/>
                        </a:rPr>
                        <a:t>级证据）</a:t>
                      </a:r>
                      <a:endParaRPr lang="zh-CN" altLang="en-US" sz="1100" dirty="0">
                        <a:effectLst/>
                        <a:latin typeface="+mn-lt"/>
                        <a:ea typeface="+mn-ea"/>
                        <a:cs typeface="+mn-ea"/>
                        <a:sym typeface="+mn-lt"/>
                      </a:endParaRPr>
                    </a:p>
                    <a:p>
                      <a:pPr marL="342900" lvl="0" indent="-342900" algn="just">
                        <a:lnSpc>
                          <a:spcPct val="115000"/>
                        </a:lnSpc>
                        <a:spcBef>
                          <a:spcPts val="180"/>
                        </a:spcBef>
                        <a:spcAft>
                          <a:spcPts val="0"/>
                        </a:spcAft>
                        <a:buClr>
                          <a:srgbClr val="FFC000"/>
                        </a:buClr>
                        <a:buSzTx/>
                        <a:buFont typeface="Arial" panose="020B0604020202020204" pitchFamily="34" charset="0"/>
                        <a:buChar char="•"/>
                      </a:pPr>
                      <a:r>
                        <a:rPr lang="zh-CN" altLang="en-US" sz="1100" dirty="0">
                          <a:effectLst/>
                          <a:latin typeface="+mn-lt"/>
                          <a:ea typeface="+mn-ea"/>
                          <a:cs typeface="+mn-ea"/>
                          <a:sym typeface="+mn-lt"/>
                        </a:rPr>
                        <a:t>联合治疗可使用单个或多个吸入装置</a:t>
                      </a:r>
                      <a:r>
                        <a:rPr lang="zh-CN" altLang="en-US" sz="1100" dirty="0">
                          <a:effectLst/>
                          <a:latin typeface="+mn-lt"/>
                          <a:ea typeface="+mn-ea"/>
                          <a:cs typeface="+mn-ea"/>
                          <a:sym typeface="+mn-lt"/>
                        </a:rPr>
                        <a:t>给药。</a:t>
                      </a:r>
                      <a:r>
                        <a:rPr lang="zh-CN" altLang="en-US" sz="1100" u="none" strike="noStrike" spc="0" dirty="0">
                          <a:effectLst/>
                          <a:latin typeface="+mn-lt"/>
                          <a:ea typeface="+mn-ea"/>
                          <a:cs typeface="+mn-ea"/>
                          <a:sym typeface="+mn-lt"/>
                        </a:rPr>
                        <a:t>单吸入装置治疗比多吸入装置更便捷有效</a:t>
                      </a:r>
                      <a:endParaRPr lang="zh-CN" sz="1100" u="none" strike="noStrike" spc="0" dirty="0">
                        <a:effectLst/>
                        <a:latin typeface="+mn-lt"/>
                        <a:ea typeface="+mn-ea"/>
                        <a:cs typeface="+mn-ea"/>
                        <a:sym typeface="+mn-lt"/>
                      </a:endParaRPr>
                    </a:p>
                  </a:txBody>
                  <a:tcPr>
                    <a:lnB w="12700" cmpd="sng">
                      <a:solidFill>
                        <a:schemeClr val="tx1"/>
                      </a:solidFill>
                      <a:prstDash val="solid"/>
                    </a:lnB>
                    <a:noFill/>
                  </a:tcPr>
                </a:tc>
              </a:tr>
              <a:tr h="283845">
                <a:tc>
                  <a:txBody>
                    <a:bodyPr/>
                    <a:lstStyle/>
                    <a:p>
                      <a:pPr marL="0" marR="0" lvl="0" indent="0" algn="ctr" defTabSz="914400" rtl="0" eaLnBrk="1" fontAlgn="auto" latinLnBrk="0" hangingPunct="1">
                        <a:lnSpc>
                          <a:spcPct val="115000"/>
                        </a:lnSpc>
                        <a:spcBef>
                          <a:spcPts val="180"/>
                        </a:spcBef>
                        <a:spcAft>
                          <a:spcPts val="0"/>
                        </a:spcAft>
                        <a:buClr>
                          <a:srgbClr val="4C4C4C"/>
                        </a:buClr>
                        <a:buSzPts val="1000"/>
                        <a:buFont typeface="Arial" panose="020B0604020202020204" pitchFamily="34" charset="0"/>
                        <a:buNone/>
                        <a:defRPr/>
                      </a:pPr>
                      <a:r>
                        <a:rPr lang="zh-CN" altLang="zh-CN" sz="1200" b="1">
                          <a:effectLst/>
                          <a:latin typeface="+mn-lt"/>
                          <a:ea typeface="+mn-ea"/>
                          <a:cs typeface="+mn-ea"/>
                          <a:sym typeface="+mn-lt"/>
                        </a:rPr>
                        <a:t>口服糖皮质激素</a:t>
                      </a:r>
                      <a:endParaRPr lang="zh-CN" altLang="zh-CN" sz="1200" b="1">
                        <a:effectLst/>
                        <a:latin typeface="+mn-lt"/>
                        <a:ea typeface="+mn-ea"/>
                        <a:cs typeface="+mn-ea"/>
                        <a:sym typeface="+mn-lt"/>
                      </a:endParaRPr>
                    </a:p>
                  </a:txBody>
                  <a:tcPr marL="68580" marR="68580" marT="0" marB="0" anchor="ctr" anchorCtr="1">
                    <a:solidFill>
                      <a:srgbClr val="D2D1D6"/>
                    </a:solidFill>
                  </a:tcPr>
                </a:tc>
                <a:tc>
                  <a:txBody>
                    <a:bodyPr/>
                    <a:lstStyle/>
                    <a:p>
                      <a:pPr marL="342900" lvl="0" indent="-342900" algn="just">
                        <a:lnSpc>
                          <a:spcPct val="115000"/>
                        </a:lnSpc>
                        <a:spcBef>
                          <a:spcPts val="180"/>
                        </a:spcBef>
                        <a:spcAft>
                          <a:spcPts val="0"/>
                        </a:spcAft>
                        <a:buClr>
                          <a:srgbClr val="FFC000"/>
                        </a:buClr>
                        <a:buSzPct val="100000"/>
                        <a:buFont typeface="Arial" panose="020B0604020202020204" pitchFamily="34" charset="0"/>
                        <a:buChar char="•"/>
                      </a:pPr>
                      <a:r>
                        <a:rPr lang="zh-CN" sz="1100" u="none" strike="noStrike" spc="0" dirty="0">
                          <a:effectLst/>
                          <a:latin typeface="+mn-lt"/>
                          <a:ea typeface="+mn-ea"/>
                          <a:cs typeface="+mn-ea"/>
                          <a:sym typeface="+mn-lt"/>
                        </a:rPr>
                        <a:t>长期使用口服糖皮质激素存在许多副作用（</a:t>
                      </a:r>
                      <a:r>
                        <a:rPr lang="en-US" sz="1100" u="none" strike="noStrike" spc="0" dirty="0">
                          <a:effectLst/>
                          <a:latin typeface="+mn-lt"/>
                          <a:ea typeface="+mn-ea"/>
                          <a:cs typeface="+mn-ea"/>
                          <a:sym typeface="+mn-lt"/>
                        </a:rPr>
                        <a:t>A</a:t>
                      </a:r>
                      <a:r>
                        <a:rPr lang="zh-CN" sz="1100" u="none" strike="noStrike" spc="0" dirty="0">
                          <a:effectLst/>
                          <a:latin typeface="+mn-lt"/>
                          <a:ea typeface="+mn-ea"/>
                          <a:cs typeface="+mn-ea"/>
                          <a:sym typeface="+mn-lt"/>
                        </a:rPr>
                        <a:t>级证据）且无获益证据（</a:t>
                      </a:r>
                      <a:r>
                        <a:rPr lang="en-US" sz="1100" u="none" strike="noStrike" spc="0" dirty="0">
                          <a:effectLst/>
                          <a:latin typeface="+mn-lt"/>
                          <a:ea typeface="+mn-ea"/>
                          <a:cs typeface="+mn-ea"/>
                          <a:sym typeface="+mn-lt"/>
                        </a:rPr>
                        <a:t>C</a:t>
                      </a:r>
                      <a:r>
                        <a:rPr lang="zh-CN" sz="1100" u="none" strike="noStrike" spc="0" dirty="0">
                          <a:effectLst/>
                          <a:latin typeface="+mn-lt"/>
                          <a:ea typeface="+mn-ea"/>
                          <a:cs typeface="+mn-ea"/>
                          <a:sym typeface="+mn-lt"/>
                        </a:rPr>
                        <a:t>级证据）</a:t>
                      </a:r>
                      <a:endParaRPr lang="zh-CN" sz="1100" u="none" strike="noStrike" spc="0" dirty="0">
                        <a:effectLst/>
                        <a:latin typeface="+mn-lt"/>
                        <a:ea typeface="+mn-ea"/>
                        <a:cs typeface="+mn-ea"/>
                        <a:sym typeface="+mn-lt"/>
                      </a:endParaRPr>
                    </a:p>
                  </a:txBody>
                  <a:tcPr>
                    <a:lnT w="12700" cmpd="sng">
                      <a:solidFill>
                        <a:schemeClr val="tx1"/>
                      </a:solidFill>
                      <a:prstDash val="solid"/>
                    </a:lnT>
                    <a:lnB w="12700" cmpd="sng">
                      <a:solidFill>
                        <a:schemeClr val="tx1"/>
                      </a:solidFill>
                      <a:prstDash val="solid"/>
                    </a:lnB>
                    <a:noFill/>
                  </a:tcPr>
                </a:tc>
              </a:tr>
              <a:tr h="714375">
                <a:tc>
                  <a:txBody>
                    <a:bodyPr/>
                    <a:lstStyle/>
                    <a:p>
                      <a:pPr marL="279400" marR="0" lvl="0" indent="0" algn="ctr" defTabSz="914400" rtl="0" eaLnBrk="1" fontAlgn="auto" latinLnBrk="0" hangingPunct="1">
                        <a:lnSpc>
                          <a:spcPct val="115000"/>
                        </a:lnSpc>
                        <a:spcBef>
                          <a:spcPts val="180"/>
                        </a:spcBef>
                        <a:spcAft>
                          <a:spcPts val="0"/>
                        </a:spcAft>
                        <a:buClrTx/>
                        <a:buSzTx/>
                        <a:buFont typeface="Wingdings" panose="05000000000000000000" pitchFamily="2" charset="2"/>
                        <a:buNone/>
                        <a:defRPr/>
                      </a:pPr>
                      <a:r>
                        <a:rPr lang="en-US" altLang="zh-CN" sz="1200" b="1" dirty="0">
                          <a:effectLst/>
                          <a:latin typeface="+mn-lt"/>
                          <a:ea typeface="+mn-ea"/>
                          <a:cs typeface="+mn-ea"/>
                          <a:sym typeface="+mn-lt"/>
                        </a:rPr>
                        <a:t>PDE </a:t>
                      </a:r>
                      <a:r>
                        <a:rPr lang="zh-CN" altLang="zh-CN" sz="1200" b="1" dirty="0">
                          <a:effectLst/>
                          <a:latin typeface="+mn-lt"/>
                          <a:ea typeface="+mn-ea"/>
                          <a:cs typeface="+mn-ea"/>
                          <a:sym typeface="+mn-lt"/>
                        </a:rPr>
                        <a:t>抑制剂</a:t>
                      </a:r>
                      <a:endParaRPr lang="zh-CN" altLang="zh-CN" sz="1200" b="1" dirty="0">
                        <a:effectLst/>
                        <a:latin typeface="+mn-lt"/>
                        <a:ea typeface="+mn-ea"/>
                        <a:cs typeface="+mn-ea"/>
                        <a:sym typeface="+mn-lt"/>
                      </a:endParaRPr>
                    </a:p>
                  </a:txBody>
                  <a:tcPr marL="68580" marR="68580" marT="0" marB="0" anchor="ctr" anchorCtr="1">
                    <a:solidFill>
                      <a:srgbClr val="D2D1D6"/>
                    </a:solidFill>
                  </a:tcPr>
                </a:tc>
                <a:tc>
                  <a:txBody>
                    <a:bodyPr/>
                    <a:lstStyle/>
                    <a:p>
                      <a:pPr marL="342900" lvl="0" indent="-342900" algn="just">
                        <a:lnSpc>
                          <a:spcPct val="115000"/>
                        </a:lnSpc>
                        <a:spcBef>
                          <a:spcPts val="180"/>
                        </a:spcBef>
                        <a:spcAft>
                          <a:spcPts val="0"/>
                        </a:spcAft>
                        <a:buClr>
                          <a:srgbClr val="FFC000"/>
                        </a:buClr>
                        <a:buSzPct val="100000"/>
                        <a:buFont typeface="Arial" panose="020B0604020202020204" pitchFamily="34" charset="0"/>
                        <a:buChar char="•"/>
                      </a:pPr>
                      <a:r>
                        <a:rPr lang="zh-CN" sz="1100" u="none" strike="noStrike" spc="0" dirty="0">
                          <a:effectLst/>
                          <a:latin typeface="+mn-lt"/>
                          <a:ea typeface="+mn-ea"/>
                          <a:cs typeface="+mn-ea"/>
                          <a:sym typeface="+mn-lt"/>
                        </a:rPr>
                        <a:t>在慢性支气管炎、重度至极重度</a:t>
                      </a:r>
                      <a:r>
                        <a:rPr lang="zh-CN" altLang="en-US" sz="1100" u="none" strike="noStrike" spc="0" dirty="0">
                          <a:effectLst/>
                          <a:latin typeface="+mn-lt"/>
                          <a:ea typeface="+mn-ea"/>
                          <a:cs typeface="+mn-ea"/>
                          <a:sym typeface="+mn-lt"/>
                        </a:rPr>
                        <a:t>慢阻肺病</a:t>
                      </a:r>
                      <a:r>
                        <a:rPr lang="zh-CN" sz="1100" u="none" strike="noStrike" spc="0" dirty="0">
                          <a:effectLst/>
                          <a:latin typeface="+mn-lt"/>
                          <a:ea typeface="+mn-ea"/>
                          <a:cs typeface="+mn-ea"/>
                          <a:sym typeface="+mn-lt"/>
                        </a:rPr>
                        <a:t>并存在急性加重史的患者中：</a:t>
                      </a:r>
                      <a:endParaRPr lang="zh-CN" sz="1100" u="none" strike="noStrike" spc="0" dirty="0">
                        <a:effectLst/>
                        <a:latin typeface="+mn-lt"/>
                        <a:ea typeface="+mn-ea"/>
                        <a:cs typeface="+mn-ea"/>
                        <a:sym typeface="+mn-lt"/>
                      </a:endParaRPr>
                    </a:p>
                    <a:p>
                      <a:pPr marL="628650" lvl="1" indent="-171450" algn="just">
                        <a:lnSpc>
                          <a:spcPct val="115000"/>
                        </a:lnSpc>
                        <a:spcBef>
                          <a:spcPts val="180"/>
                        </a:spcBef>
                        <a:spcAft>
                          <a:spcPts val="0"/>
                        </a:spcAft>
                        <a:buClr>
                          <a:srgbClr val="FFC000"/>
                        </a:buClr>
                        <a:buSzTx/>
                        <a:buFont typeface="Arial" panose="020B0604020202020204" pitchFamily="34" charset="0"/>
                        <a:buChar char="•"/>
                      </a:pPr>
                      <a:r>
                        <a:rPr lang="zh-CN" sz="1100" dirty="0">
                          <a:effectLst/>
                          <a:latin typeface="+mn-lt"/>
                          <a:ea typeface="+mn-ea"/>
                          <a:cs typeface="+mn-ea"/>
                          <a:sym typeface="+mn-lt"/>
                        </a:rPr>
                        <a:t>罗氟司特能改善肺功能，减少中度和重度病情恶化（</a:t>
                      </a:r>
                      <a:r>
                        <a:rPr lang="en-US" sz="1100" dirty="0">
                          <a:effectLst/>
                          <a:latin typeface="+mn-lt"/>
                          <a:ea typeface="+mn-ea"/>
                          <a:cs typeface="+mn-ea"/>
                          <a:sym typeface="+mn-lt"/>
                        </a:rPr>
                        <a:t>A</a:t>
                      </a:r>
                      <a:r>
                        <a:rPr lang="zh-CN" sz="1100" dirty="0">
                          <a:effectLst/>
                          <a:latin typeface="+mn-lt"/>
                          <a:ea typeface="+mn-ea"/>
                          <a:cs typeface="+mn-ea"/>
                          <a:sym typeface="+mn-lt"/>
                        </a:rPr>
                        <a:t>级证据）</a:t>
                      </a:r>
                      <a:endParaRPr lang="zh-CN" sz="1100" dirty="0">
                        <a:effectLst/>
                        <a:latin typeface="+mn-lt"/>
                        <a:ea typeface="+mn-ea"/>
                        <a:cs typeface="+mn-ea"/>
                        <a:sym typeface="+mn-lt"/>
                      </a:endParaRPr>
                    </a:p>
                    <a:p>
                      <a:pPr marL="628650" lvl="1" indent="-171450" algn="just">
                        <a:lnSpc>
                          <a:spcPct val="115000"/>
                        </a:lnSpc>
                        <a:spcBef>
                          <a:spcPts val="180"/>
                        </a:spcBef>
                        <a:spcAft>
                          <a:spcPts val="0"/>
                        </a:spcAft>
                        <a:buClr>
                          <a:srgbClr val="FFC000"/>
                        </a:buClr>
                        <a:buSzTx/>
                        <a:buFont typeface="Arial" panose="020B0604020202020204" pitchFamily="34" charset="0"/>
                        <a:buChar char="•"/>
                      </a:pPr>
                      <a:r>
                        <a:rPr lang="zh-CN" altLang="en-US" sz="1100" dirty="0">
                          <a:effectLst/>
                          <a:highlight>
                            <a:srgbClr val="000000">
                              <a:alpha val="0"/>
                            </a:srgbClr>
                          </a:highlight>
                          <a:latin typeface="+mn-lt"/>
                          <a:ea typeface="+mn-ea"/>
                          <a:cs typeface="+mn-ea"/>
                          <a:sym typeface="+mn-lt"/>
                        </a:rPr>
                        <a:t>恩塞芬汀可改善肺功能，但尚未在急性加重风险增加的患者中评估对急性加重的影响</a:t>
                      </a:r>
                      <a:endParaRPr lang="zh-CN" altLang="en-US" sz="1100" dirty="0">
                        <a:effectLst/>
                        <a:highlight>
                          <a:srgbClr val="000000">
                            <a:alpha val="0"/>
                          </a:srgbClr>
                        </a:highlight>
                        <a:latin typeface="+mn-lt"/>
                        <a:ea typeface="+mn-ea"/>
                        <a:cs typeface="+mn-ea"/>
                        <a:sym typeface="+mn-lt"/>
                      </a:endParaRPr>
                    </a:p>
                  </a:txBody>
                  <a:tcPr>
                    <a:lnT w="12700" cmpd="sng">
                      <a:solidFill>
                        <a:schemeClr val="tx1"/>
                      </a:solidFill>
                      <a:prstDash val="solid"/>
                    </a:lnT>
                    <a:lnB w="12700" cmpd="sng">
                      <a:solidFill>
                        <a:schemeClr val="tx1"/>
                      </a:solidFill>
                      <a:prstDash val="solid"/>
                    </a:lnB>
                    <a:noFill/>
                  </a:tcPr>
                </a:tc>
              </a:tr>
              <a:tr h="714375">
                <a:tc>
                  <a:txBody>
                    <a:bodyPr/>
                    <a:lstStyle/>
                    <a:p>
                      <a:pPr marL="0" lvl="0" indent="0" algn="ctr">
                        <a:lnSpc>
                          <a:spcPct val="115000"/>
                        </a:lnSpc>
                        <a:spcBef>
                          <a:spcPts val="180"/>
                        </a:spcBef>
                        <a:spcAft>
                          <a:spcPts val="0"/>
                        </a:spcAft>
                        <a:buClr>
                          <a:srgbClr val="4C4C4C"/>
                        </a:buClr>
                        <a:buSzPts val="1000"/>
                        <a:buFont typeface="Arial" panose="020B0604020202020204" pitchFamily="34" charset="0"/>
                        <a:buNone/>
                      </a:pPr>
                      <a:r>
                        <a:rPr lang="zh-CN" altLang="en-US" sz="1200" b="1" u="none" strike="noStrike" spc="0" dirty="0">
                          <a:effectLst/>
                          <a:latin typeface="+mn-lt"/>
                          <a:ea typeface="+mn-ea"/>
                          <a:cs typeface="+mn-ea"/>
                          <a:sym typeface="+mn-lt"/>
                        </a:rPr>
                        <a:t>抗生素</a:t>
                      </a:r>
                      <a:endParaRPr lang="zh-CN" sz="1200" b="1" u="none" strike="noStrike" spc="0" dirty="0">
                        <a:effectLst/>
                        <a:latin typeface="+mn-lt"/>
                        <a:ea typeface="+mn-ea"/>
                        <a:cs typeface="+mn-ea"/>
                        <a:sym typeface="+mn-lt"/>
                      </a:endParaRPr>
                    </a:p>
                  </a:txBody>
                  <a:tcPr marL="68580" marR="68580" marT="0" marB="0" anchor="ctr" anchorCtr="1">
                    <a:solidFill>
                      <a:srgbClr val="D2D1D6"/>
                    </a:solidFill>
                  </a:tcPr>
                </a:tc>
                <a:tc>
                  <a:txBody>
                    <a:bodyPr/>
                    <a:lstStyle/>
                    <a:p>
                      <a:pPr marL="342900" lvl="0" indent="-342900" algn="just">
                        <a:lnSpc>
                          <a:spcPct val="115000"/>
                        </a:lnSpc>
                        <a:spcBef>
                          <a:spcPts val="180"/>
                        </a:spcBef>
                        <a:spcAft>
                          <a:spcPts val="0"/>
                        </a:spcAft>
                        <a:buClr>
                          <a:srgbClr val="FFC000"/>
                        </a:buClr>
                        <a:buSzPct val="100000"/>
                        <a:buFont typeface="Arial" panose="020B0604020202020204" pitchFamily="34" charset="0"/>
                        <a:buChar char="•"/>
                      </a:pPr>
                      <a:r>
                        <a:rPr lang="zh-CN" sz="1100" u="none" strike="noStrike" spc="0" dirty="0">
                          <a:effectLst/>
                          <a:latin typeface="+mn-lt"/>
                          <a:ea typeface="+mn-ea"/>
                          <a:cs typeface="+mn-ea"/>
                          <a:sym typeface="+mn-lt"/>
                        </a:rPr>
                        <a:t>长期使用阿奇霉素和红霉素治疗可减少一年内发生的急性加重（</a:t>
                      </a:r>
                      <a:r>
                        <a:rPr lang="en-US" sz="1100" u="none" strike="noStrike" spc="0" dirty="0">
                          <a:effectLst/>
                          <a:latin typeface="+mn-lt"/>
                          <a:ea typeface="+mn-ea"/>
                          <a:cs typeface="+mn-ea"/>
                          <a:sym typeface="+mn-lt"/>
                        </a:rPr>
                        <a:t>A</a:t>
                      </a:r>
                      <a:r>
                        <a:rPr lang="zh-CN" sz="1100" u="none" strike="noStrike" spc="0" dirty="0">
                          <a:effectLst/>
                          <a:latin typeface="+mn-lt"/>
                          <a:ea typeface="+mn-ea"/>
                          <a:cs typeface="+mn-ea"/>
                          <a:sym typeface="+mn-lt"/>
                        </a:rPr>
                        <a:t>级证据）</a:t>
                      </a:r>
                      <a:endParaRPr lang="en-US" altLang="zh-CN" sz="1100" u="none" strike="noStrike" spc="0" dirty="0">
                        <a:effectLst/>
                        <a:latin typeface="+mn-lt"/>
                        <a:ea typeface="+mn-ea"/>
                        <a:cs typeface="+mn-ea"/>
                        <a:sym typeface="+mn-lt"/>
                      </a:endParaRPr>
                    </a:p>
                    <a:p>
                      <a:pPr marL="342900" lvl="0" indent="-342900" algn="just">
                        <a:lnSpc>
                          <a:spcPct val="115000"/>
                        </a:lnSpc>
                        <a:spcBef>
                          <a:spcPts val="180"/>
                        </a:spcBef>
                        <a:spcAft>
                          <a:spcPts val="0"/>
                        </a:spcAft>
                        <a:buClr>
                          <a:srgbClr val="FFC000"/>
                        </a:buClr>
                        <a:buSzPct val="100000"/>
                        <a:buFont typeface="Arial" panose="020B0604020202020204" pitchFamily="34" charset="0"/>
                        <a:buChar char="•"/>
                      </a:pPr>
                      <a:r>
                        <a:rPr lang="zh-CN" sz="1100" dirty="0">
                          <a:effectLst/>
                          <a:latin typeface="+mn-lt"/>
                          <a:ea typeface="+mn-ea"/>
                          <a:cs typeface="+mn-ea"/>
                          <a:sym typeface="+mn-lt"/>
                        </a:rPr>
                        <a:t>优先考虑在接受了适当治疗但仍有急性加重的既往吸烟者中使用阿奇霉素，但不限于此类患者（</a:t>
                      </a:r>
                      <a:r>
                        <a:rPr lang="en-US" sz="1100" dirty="0">
                          <a:effectLst/>
                          <a:latin typeface="+mn-lt"/>
                          <a:ea typeface="+mn-ea"/>
                          <a:cs typeface="+mn-ea"/>
                          <a:sym typeface="+mn-lt"/>
                        </a:rPr>
                        <a:t>B</a:t>
                      </a:r>
                      <a:r>
                        <a:rPr lang="zh-CN" sz="1100" dirty="0">
                          <a:effectLst/>
                          <a:latin typeface="+mn-lt"/>
                          <a:ea typeface="+mn-ea"/>
                          <a:cs typeface="+mn-ea"/>
                          <a:sym typeface="+mn-lt"/>
                        </a:rPr>
                        <a:t>级证据）</a:t>
                      </a:r>
                      <a:endParaRPr lang="zh-CN" altLang="en-US" sz="1100" dirty="0">
                        <a:latin typeface="+mn-lt"/>
                        <a:ea typeface="+mn-ea"/>
                        <a:cs typeface="+mn-ea"/>
                        <a:sym typeface="+mn-lt"/>
                      </a:endParaRPr>
                    </a:p>
                    <a:p>
                      <a:pPr marL="342900" lvl="0" indent="-342900" algn="just">
                        <a:lnSpc>
                          <a:spcPct val="115000"/>
                        </a:lnSpc>
                        <a:spcBef>
                          <a:spcPts val="180"/>
                        </a:spcBef>
                        <a:spcAft>
                          <a:spcPts val="0"/>
                        </a:spcAft>
                        <a:buClr>
                          <a:srgbClr val="FFC000"/>
                        </a:buClr>
                        <a:buSzPct val="100000"/>
                        <a:buFont typeface="Arial" panose="020B0604020202020204" pitchFamily="34" charset="0"/>
                        <a:buChar char="•"/>
                      </a:pPr>
                      <a:r>
                        <a:rPr lang="zh-CN" sz="1100" u="none" strike="noStrike" spc="0" dirty="0">
                          <a:effectLst/>
                          <a:latin typeface="+mn-lt"/>
                          <a:ea typeface="+mn-ea"/>
                          <a:cs typeface="+mn-ea"/>
                          <a:sym typeface="+mn-lt"/>
                        </a:rPr>
                        <a:t>阿奇霉素治疗与细菌耐药性发生率增加（</a:t>
                      </a:r>
                      <a:r>
                        <a:rPr lang="en-US" sz="1100" u="none" strike="noStrike" spc="0" dirty="0">
                          <a:effectLst/>
                          <a:latin typeface="+mn-lt"/>
                          <a:ea typeface="+mn-ea"/>
                          <a:cs typeface="+mn-ea"/>
                          <a:sym typeface="+mn-lt"/>
                        </a:rPr>
                        <a:t>A</a:t>
                      </a:r>
                      <a:r>
                        <a:rPr lang="zh-CN" sz="1100" u="none" strike="noStrike" spc="0" dirty="0">
                          <a:effectLst/>
                          <a:latin typeface="+mn-lt"/>
                          <a:ea typeface="+mn-ea"/>
                          <a:cs typeface="+mn-ea"/>
                          <a:sym typeface="+mn-lt"/>
                        </a:rPr>
                        <a:t>级证据）和听觉试验受损（</a:t>
                      </a:r>
                      <a:r>
                        <a:rPr lang="en-US" sz="1100" u="none" strike="noStrike" spc="0" dirty="0">
                          <a:effectLst/>
                          <a:latin typeface="+mn-lt"/>
                          <a:ea typeface="+mn-ea"/>
                          <a:cs typeface="+mn-ea"/>
                          <a:sym typeface="+mn-lt"/>
                        </a:rPr>
                        <a:t>B</a:t>
                      </a:r>
                      <a:r>
                        <a:rPr lang="zh-CN" sz="1100" u="none" strike="noStrike" spc="0" dirty="0">
                          <a:effectLst/>
                          <a:latin typeface="+mn-lt"/>
                          <a:ea typeface="+mn-ea"/>
                          <a:cs typeface="+mn-ea"/>
                          <a:sym typeface="+mn-lt"/>
                        </a:rPr>
                        <a:t>级证据）有关</a:t>
                      </a:r>
                      <a:endParaRPr lang="zh-CN" sz="1100" u="none" strike="noStrike" spc="0" dirty="0">
                        <a:effectLst/>
                        <a:latin typeface="+mn-lt"/>
                        <a:ea typeface="+mn-ea"/>
                        <a:cs typeface="+mn-ea"/>
                        <a:sym typeface="+mn-lt"/>
                      </a:endParaRPr>
                    </a:p>
                  </a:txBody>
                  <a:tcPr>
                    <a:lnT w="12700" cmpd="sng">
                      <a:solidFill>
                        <a:schemeClr val="tx1"/>
                      </a:solidFill>
                      <a:prstDash val="solid"/>
                    </a:lnT>
                    <a:lnB w="12700" cmpd="sng">
                      <a:solidFill>
                        <a:schemeClr val="tx1"/>
                      </a:solidFill>
                      <a:prstDash val="solid"/>
                    </a:lnB>
                    <a:noFill/>
                  </a:tcPr>
                </a:tc>
              </a:tr>
              <a:tr h="499110">
                <a:tc>
                  <a:txBody>
                    <a:bodyPr/>
                    <a:lstStyle/>
                    <a:p>
                      <a:pPr marL="0" marR="0" lvl="0" indent="0" algn="ctr" defTabSz="914400" rtl="0" eaLnBrk="1" fontAlgn="auto" latinLnBrk="0" hangingPunct="1">
                        <a:lnSpc>
                          <a:spcPct val="115000"/>
                        </a:lnSpc>
                        <a:spcBef>
                          <a:spcPts val="180"/>
                        </a:spcBef>
                        <a:spcAft>
                          <a:spcPts val="0"/>
                        </a:spcAft>
                        <a:buClr>
                          <a:srgbClr val="4C4C4C"/>
                        </a:buClr>
                        <a:buSzPts val="1000"/>
                        <a:buFont typeface="Arial" panose="020B0604020202020204" pitchFamily="34" charset="0"/>
                        <a:buNone/>
                        <a:defRPr/>
                      </a:pPr>
                      <a:r>
                        <a:rPr lang="zh-CN" altLang="zh-CN" sz="1200" b="1" dirty="0">
                          <a:effectLst/>
                          <a:latin typeface="+mn-lt"/>
                          <a:ea typeface="+mn-ea"/>
                          <a:cs typeface="+mn-ea"/>
                          <a:sym typeface="+mn-lt"/>
                        </a:rPr>
                        <a:t>粘液调节剂和抗氧化剂</a:t>
                      </a:r>
                      <a:endParaRPr lang="zh-CN" altLang="zh-CN" sz="1200" b="1" dirty="0">
                        <a:effectLst/>
                        <a:latin typeface="+mn-lt"/>
                        <a:ea typeface="+mn-ea"/>
                        <a:cs typeface="+mn-ea"/>
                        <a:sym typeface="+mn-lt"/>
                      </a:endParaRPr>
                    </a:p>
                  </a:txBody>
                  <a:tcPr marL="68580" marR="68580" marT="0" marB="0" anchor="ctr" anchorCtr="1">
                    <a:solidFill>
                      <a:srgbClr val="D2D1D6"/>
                    </a:solidFill>
                  </a:tcPr>
                </a:tc>
                <a:tc>
                  <a:txBody>
                    <a:bodyPr/>
                    <a:lstStyle/>
                    <a:p>
                      <a:pPr marL="342900" lvl="0" indent="-342900" algn="just">
                        <a:lnSpc>
                          <a:spcPct val="115000"/>
                        </a:lnSpc>
                        <a:spcBef>
                          <a:spcPts val="180"/>
                        </a:spcBef>
                        <a:spcAft>
                          <a:spcPts val="0"/>
                        </a:spcAft>
                        <a:buClr>
                          <a:srgbClr val="FFC000"/>
                        </a:buClr>
                        <a:buSzPct val="100000"/>
                        <a:buFont typeface="Arial" panose="020B0604020202020204" pitchFamily="34" charset="0"/>
                        <a:buChar char="•"/>
                      </a:pPr>
                      <a:r>
                        <a:rPr lang="zh-CN" sz="1100" u="none" strike="noStrike" spc="0" dirty="0">
                          <a:effectLst/>
                          <a:latin typeface="+mn-lt"/>
                          <a:ea typeface="+mn-ea"/>
                          <a:cs typeface="+mn-ea"/>
                          <a:sym typeface="+mn-lt"/>
                        </a:rPr>
                        <a:t>在特定人群中，常规使用化痰剂（例如厄多司坦、羧甲司坦和</a:t>
                      </a:r>
                      <a:r>
                        <a:rPr lang="en-US" sz="1100" u="none" strike="noStrike" spc="0" dirty="0">
                          <a:solidFill>
                            <a:schemeClr val="tx1"/>
                          </a:solidFill>
                          <a:effectLst/>
                          <a:latin typeface="+mn-lt"/>
                          <a:ea typeface="+mn-ea"/>
                          <a:cs typeface="+mn-ea"/>
                          <a:sym typeface="+mn-lt"/>
                        </a:rPr>
                        <a:t>N-</a:t>
                      </a:r>
                      <a:r>
                        <a:rPr lang="zh-CN" altLang="en-US" sz="1100" u="none" strike="noStrike" spc="0" dirty="0">
                          <a:solidFill>
                            <a:schemeClr val="tx1"/>
                          </a:solidFill>
                          <a:effectLst/>
                          <a:latin typeface="+mn-lt"/>
                          <a:ea typeface="+mn-ea"/>
                          <a:cs typeface="+mn-ea"/>
                          <a:sym typeface="+mn-lt"/>
                        </a:rPr>
                        <a:t>乙酰半胱氨酸</a:t>
                      </a:r>
                      <a:r>
                        <a:rPr lang="zh-CN" sz="1100" u="none" strike="noStrike" spc="0" dirty="0">
                          <a:effectLst/>
                          <a:latin typeface="+mn-lt"/>
                          <a:ea typeface="+mn-ea"/>
                          <a:cs typeface="+mn-ea"/>
                          <a:sym typeface="+mn-lt"/>
                        </a:rPr>
                        <a:t>）可降低急性加重的风险（</a:t>
                      </a:r>
                      <a:r>
                        <a:rPr lang="en-US" sz="1100" u="none" strike="noStrike" spc="0" dirty="0">
                          <a:effectLst/>
                          <a:latin typeface="+mn-lt"/>
                          <a:ea typeface="+mn-ea"/>
                          <a:cs typeface="+mn-ea"/>
                          <a:sym typeface="+mn-lt"/>
                        </a:rPr>
                        <a:t>B</a:t>
                      </a:r>
                      <a:r>
                        <a:rPr lang="zh-CN" sz="1100" u="none" strike="noStrike" spc="0" dirty="0">
                          <a:effectLst/>
                          <a:latin typeface="+mn-lt"/>
                          <a:ea typeface="+mn-ea"/>
                          <a:cs typeface="+mn-ea"/>
                          <a:sym typeface="+mn-lt"/>
                        </a:rPr>
                        <a:t>级证据）</a:t>
                      </a:r>
                      <a:endParaRPr lang="zh-CN" sz="1100" u="none" strike="noStrike" spc="0" dirty="0">
                        <a:effectLst/>
                        <a:latin typeface="+mn-lt"/>
                        <a:ea typeface="+mn-ea"/>
                        <a:cs typeface="+mn-ea"/>
                        <a:sym typeface="+mn-lt"/>
                      </a:endParaRPr>
                    </a:p>
                    <a:p>
                      <a:pPr marL="342900" lvl="0" indent="-342900" algn="just">
                        <a:lnSpc>
                          <a:spcPct val="115000"/>
                        </a:lnSpc>
                        <a:spcBef>
                          <a:spcPts val="180"/>
                        </a:spcBef>
                        <a:spcAft>
                          <a:spcPts val="0"/>
                        </a:spcAft>
                        <a:buClr>
                          <a:srgbClr val="FFC000"/>
                        </a:buClr>
                        <a:buSzTx/>
                        <a:buFont typeface="Arial" panose="020B0604020202020204" pitchFamily="34" charset="0"/>
                        <a:buChar char="•"/>
                      </a:pPr>
                      <a:r>
                        <a:rPr lang="zh-CN" sz="1100" dirty="0">
                          <a:effectLst/>
                          <a:latin typeface="+mn-lt"/>
                          <a:ea typeface="+mn-ea"/>
                          <a:cs typeface="+mn-ea"/>
                          <a:sym typeface="+mn-lt"/>
                        </a:rPr>
                        <a:t>建议仅在特定患者中使用抗氧化化痰剂（</a:t>
                      </a:r>
                      <a:r>
                        <a:rPr lang="en-US" sz="1100" dirty="0">
                          <a:effectLst/>
                          <a:latin typeface="+mn-lt"/>
                          <a:ea typeface="+mn-ea"/>
                          <a:cs typeface="+mn-ea"/>
                          <a:sym typeface="+mn-lt"/>
                        </a:rPr>
                        <a:t>A</a:t>
                      </a:r>
                      <a:r>
                        <a:rPr lang="zh-CN" sz="1100" dirty="0">
                          <a:effectLst/>
                          <a:latin typeface="+mn-lt"/>
                          <a:ea typeface="+mn-ea"/>
                          <a:cs typeface="+mn-ea"/>
                          <a:sym typeface="+mn-lt"/>
                        </a:rPr>
                        <a:t>级证据）</a:t>
                      </a:r>
                      <a:endParaRPr lang="zh-CN" sz="1100" u="none" strike="noStrike" spc="0" dirty="0">
                        <a:effectLst/>
                        <a:latin typeface="+mn-lt"/>
                        <a:ea typeface="+mn-ea"/>
                        <a:cs typeface="+mn-ea"/>
                        <a:sym typeface="+mn-lt"/>
                      </a:endParaRPr>
                    </a:p>
                  </a:txBody>
                  <a:tcPr>
                    <a:lnT w="12700" cmpd="sng">
                      <a:solidFill>
                        <a:schemeClr val="tx1"/>
                      </a:solidFill>
                      <a:prstDash val="solid"/>
                    </a:lnT>
                    <a:lnB w="12700" cmpd="sng">
                      <a:solidFill>
                        <a:schemeClr val="tx1"/>
                      </a:solidFill>
                      <a:prstDash val="solid"/>
                    </a:lnB>
                    <a:noFill/>
                  </a:tcPr>
                </a:tc>
              </a:tr>
              <a:tr h="499110">
                <a:tc>
                  <a:txBody>
                    <a:bodyPr/>
                    <a:lstStyle/>
                    <a:p>
                      <a:pPr marL="0" marR="0" lvl="0" indent="0" algn="ctr" defTabSz="914400" rtl="0" eaLnBrk="1" fontAlgn="auto" latinLnBrk="0" hangingPunct="1">
                        <a:lnSpc>
                          <a:spcPct val="115000"/>
                        </a:lnSpc>
                        <a:spcBef>
                          <a:spcPts val="180"/>
                        </a:spcBef>
                        <a:spcAft>
                          <a:spcPts val="0"/>
                        </a:spcAft>
                        <a:buClr>
                          <a:srgbClr val="4C4C4C"/>
                        </a:buClr>
                        <a:buSzPts val="1000"/>
                        <a:buFont typeface="Arial" panose="020B0604020202020204" pitchFamily="34" charset="0"/>
                        <a:buNone/>
                        <a:defRPr/>
                      </a:pPr>
                      <a:r>
                        <a:rPr lang="zh-CN" altLang="zh-CN" sz="1200" b="1" dirty="0">
                          <a:effectLst/>
                          <a:highlight>
                            <a:srgbClr val="000000">
                              <a:alpha val="0"/>
                            </a:srgbClr>
                          </a:highlight>
                          <a:latin typeface="+mn-lt"/>
                          <a:ea typeface="+mn-ea"/>
                          <a:cs typeface="+mn-ea"/>
                          <a:sym typeface="+mn-lt"/>
                        </a:rPr>
                        <a:t>生物制剂</a:t>
                      </a:r>
                      <a:endParaRPr lang="zh-CN" altLang="zh-CN" sz="1200" b="1" dirty="0">
                        <a:effectLst/>
                        <a:highlight>
                          <a:srgbClr val="000000">
                            <a:alpha val="0"/>
                          </a:srgbClr>
                        </a:highlight>
                        <a:latin typeface="+mn-lt"/>
                        <a:ea typeface="+mn-ea"/>
                        <a:cs typeface="+mn-ea"/>
                        <a:sym typeface="+mn-lt"/>
                      </a:endParaRPr>
                    </a:p>
                  </a:txBody>
                  <a:tcPr marL="68580" marR="68580" marT="0" marB="0" anchor="ctr" anchorCtr="1">
                    <a:solidFill>
                      <a:srgbClr val="D2D1D6"/>
                    </a:solidFill>
                  </a:tcPr>
                </a:tc>
                <a:tc>
                  <a:txBody>
                    <a:bodyPr/>
                    <a:lstStyle/>
                    <a:p>
                      <a:pPr marL="342900" lvl="0" indent="-342900" algn="just">
                        <a:lnSpc>
                          <a:spcPct val="115000"/>
                        </a:lnSpc>
                        <a:spcBef>
                          <a:spcPts val="180"/>
                        </a:spcBef>
                        <a:spcAft>
                          <a:spcPts val="0"/>
                        </a:spcAft>
                        <a:buClr>
                          <a:srgbClr val="FFC000"/>
                        </a:buClr>
                        <a:buSzTx/>
                        <a:buFont typeface="Arial" panose="020B0604020202020204" pitchFamily="34" charset="0"/>
                        <a:buChar char="•"/>
                      </a:pPr>
                      <a:r>
                        <a:rPr lang="zh-CN" altLang="en-US" sz="1100" u="none" strike="noStrike" spc="0" dirty="0">
                          <a:effectLst/>
                          <a:highlight>
                            <a:srgbClr val="000000">
                              <a:alpha val="0"/>
                            </a:srgbClr>
                          </a:highlight>
                          <a:latin typeface="+mn-lt"/>
                          <a:ea typeface="+mn-ea"/>
                          <a:cs typeface="+mn-ea"/>
                          <a:sym typeface="+mn-lt"/>
                        </a:rPr>
                        <a:t>在患有中度至重度</a:t>
                      </a:r>
                      <a:r>
                        <a:rPr lang="zh-CN" sz="1100" u="none" strike="noStrike" spc="0" dirty="0">
                          <a:effectLst/>
                          <a:highlight>
                            <a:srgbClr val="000000">
                              <a:alpha val="0"/>
                            </a:srgbClr>
                          </a:highlight>
                          <a:latin typeface="+mn-lt"/>
                          <a:ea typeface="+mn-ea"/>
                          <a:cs typeface="+mn-ea"/>
                          <a:sym typeface="+mn-lt"/>
                        </a:rPr>
                        <a:t>慢阻肺病</a:t>
                      </a:r>
                      <a:r>
                        <a:rPr lang="zh-CN" altLang="en-US" sz="1100" u="none" strike="noStrike" spc="0" dirty="0">
                          <a:effectLst/>
                          <a:highlight>
                            <a:srgbClr val="000000">
                              <a:alpha val="0"/>
                            </a:srgbClr>
                          </a:highlight>
                          <a:latin typeface="+mn-lt"/>
                          <a:ea typeface="+mn-ea"/>
                          <a:cs typeface="+mn-ea"/>
                          <a:sym typeface="+mn-lt"/>
                        </a:rPr>
                        <a:t>且有加重病史、慢性支气管炎以及较高血嗜酸性粒细胞计数（</a:t>
                      </a:r>
                      <a:r>
                        <a:rPr lang="en-US" altLang="zh-CN" sz="1100" u="none" strike="noStrike" spc="0" dirty="0">
                          <a:effectLst/>
                          <a:highlight>
                            <a:srgbClr val="000000">
                              <a:alpha val="0"/>
                            </a:srgbClr>
                          </a:highlight>
                          <a:latin typeface="+mn-lt"/>
                          <a:ea typeface="+mn-ea"/>
                          <a:cs typeface="+mn-ea"/>
                          <a:sym typeface="+mn-lt"/>
                        </a:rPr>
                        <a:t>≥ 300 </a:t>
                      </a:r>
                      <a:r>
                        <a:rPr lang="zh-CN" altLang="en-US" sz="1100" u="none" strike="noStrike" spc="0" dirty="0">
                          <a:effectLst/>
                          <a:highlight>
                            <a:srgbClr val="000000">
                              <a:alpha val="0"/>
                            </a:srgbClr>
                          </a:highlight>
                          <a:latin typeface="+mn-lt"/>
                          <a:ea typeface="+mn-ea"/>
                          <a:cs typeface="+mn-ea"/>
                          <a:sym typeface="+mn-lt"/>
                        </a:rPr>
                        <a:t>个细胞</a:t>
                      </a:r>
                      <a:r>
                        <a:rPr lang="en-US" altLang="zh-CN" sz="1100" u="none" strike="noStrike" spc="0" dirty="0">
                          <a:effectLst/>
                          <a:highlight>
                            <a:srgbClr val="000000">
                              <a:alpha val="0"/>
                            </a:srgbClr>
                          </a:highlight>
                          <a:latin typeface="+mn-lt"/>
                          <a:ea typeface="+mn-ea"/>
                          <a:cs typeface="+mn-ea"/>
                          <a:sym typeface="+mn-lt"/>
                        </a:rPr>
                        <a:t>/</a:t>
                      </a:r>
                      <a:r>
                        <a:rPr lang="zh-CN" altLang="en-US" sz="1100" u="none" strike="noStrike" spc="0" dirty="0">
                          <a:effectLst/>
                          <a:highlight>
                            <a:srgbClr val="000000">
                              <a:alpha val="0"/>
                            </a:srgbClr>
                          </a:highlight>
                          <a:latin typeface="+mn-lt"/>
                          <a:ea typeface="+mn-ea"/>
                          <a:cs typeface="+mn-ea"/>
                          <a:sym typeface="+mn-lt"/>
                        </a:rPr>
                        <a:t>微升）的患者中：</a:t>
                      </a:r>
                      <a:endParaRPr lang="en-US" altLang="zh-CN" sz="1100" u="none" strike="noStrike" spc="0" dirty="0">
                        <a:effectLst/>
                        <a:highlight>
                          <a:srgbClr val="000000">
                            <a:alpha val="0"/>
                          </a:srgbClr>
                        </a:highlight>
                        <a:latin typeface="+mn-lt"/>
                        <a:ea typeface="+mn-ea"/>
                        <a:cs typeface="+mn-ea"/>
                        <a:sym typeface="+mn-lt"/>
                      </a:endParaRPr>
                    </a:p>
                    <a:p>
                      <a:pPr marL="800100" lvl="1" indent="-342900" algn="just">
                        <a:lnSpc>
                          <a:spcPct val="115000"/>
                        </a:lnSpc>
                        <a:spcBef>
                          <a:spcPts val="180"/>
                        </a:spcBef>
                        <a:spcAft>
                          <a:spcPts val="0"/>
                        </a:spcAft>
                        <a:buClr>
                          <a:srgbClr val="FFC000"/>
                        </a:buClr>
                        <a:buSzTx/>
                        <a:buFont typeface="Arial" panose="020B0604020202020204" pitchFamily="34" charset="0"/>
                        <a:buChar char="•"/>
                      </a:pPr>
                      <a:r>
                        <a:rPr lang="zh-CN" altLang="en-US" sz="1100" u="none" strike="noStrike" spc="0" dirty="0">
                          <a:effectLst/>
                          <a:highlight>
                            <a:srgbClr val="000000">
                              <a:alpha val="0"/>
                            </a:srgbClr>
                          </a:highlight>
                          <a:latin typeface="+mn-lt"/>
                          <a:ea typeface="+mn-ea"/>
                          <a:cs typeface="+mn-ea"/>
                          <a:sym typeface="+mn-lt"/>
                        </a:rPr>
                        <a:t>度普利尤单抗可以减少急性加重次数，改善肺功能和生活质量（证据等级</a:t>
                      </a:r>
                      <a:r>
                        <a:rPr lang="en-US" altLang="zh-CN" sz="1100" u="none" strike="noStrike" spc="0" dirty="0">
                          <a:effectLst/>
                          <a:highlight>
                            <a:srgbClr val="000000">
                              <a:alpha val="0"/>
                            </a:srgbClr>
                          </a:highlight>
                          <a:latin typeface="+mn-lt"/>
                          <a:ea typeface="+mn-ea"/>
                          <a:cs typeface="+mn-ea"/>
                          <a:sym typeface="+mn-lt"/>
                        </a:rPr>
                        <a:t> A</a:t>
                      </a:r>
                      <a:r>
                        <a:rPr lang="zh-CN" altLang="en-US" sz="1100" u="none" strike="noStrike" spc="0" dirty="0">
                          <a:effectLst/>
                          <a:highlight>
                            <a:srgbClr val="000000">
                              <a:alpha val="0"/>
                            </a:srgbClr>
                          </a:highlight>
                          <a:latin typeface="+mn-lt"/>
                          <a:ea typeface="+mn-ea"/>
                          <a:cs typeface="+mn-ea"/>
                          <a:sym typeface="+mn-lt"/>
                        </a:rPr>
                        <a:t>）。</a:t>
                      </a:r>
                      <a:endParaRPr lang="zh-CN" altLang="en-US" sz="1100" u="none" strike="noStrike" spc="0" dirty="0">
                        <a:effectLst/>
                        <a:highlight>
                          <a:srgbClr val="000000">
                            <a:alpha val="0"/>
                          </a:srgbClr>
                        </a:highlight>
                        <a:latin typeface="+mn-lt"/>
                        <a:ea typeface="+mn-ea"/>
                        <a:cs typeface="+mn-ea"/>
                        <a:sym typeface="+mn-lt"/>
                      </a:endParaRPr>
                    </a:p>
                  </a:txBody>
                  <a:tcPr>
                    <a:lnT w="12700" cmpd="sng">
                      <a:solidFill>
                        <a:schemeClr val="tx1"/>
                      </a:solidFill>
                      <a:prstDash val="solid"/>
                    </a:lnT>
                    <a:lnB w="12700" cmpd="sng">
                      <a:solidFill>
                        <a:schemeClr val="tx1"/>
                      </a:solidFill>
                      <a:prstDash val="solid"/>
                    </a:lnB>
                    <a:noFill/>
                  </a:tcPr>
                </a:tc>
              </a:tr>
              <a:tr h="906780">
                <a:tc>
                  <a:txBody>
                    <a:bodyPr/>
                    <a:lstStyle/>
                    <a:p>
                      <a:pPr marL="0" marR="0" lvl="0" indent="0" algn="ctr" defTabSz="914400" rtl="0" eaLnBrk="1" fontAlgn="auto" latinLnBrk="0" hangingPunct="1">
                        <a:lnSpc>
                          <a:spcPct val="115000"/>
                        </a:lnSpc>
                        <a:spcBef>
                          <a:spcPts val="180"/>
                        </a:spcBef>
                        <a:spcAft>
                          <a:spcPts val="0"/>
                        </a:spcAft>
                        <a:buClr>
                          <a:srgbClr val="4C4C4C"/>
                        </a:buClr>
                        <a:buSzPts val="1000"/>
                        <a:buFont typeface="Arial" panose="020B0604020202020204" pitchFamily="34" charset="0"/>
                        <a:buNone/>
                        <a:defRPr/>
                      </a:pPr>
                      <a:r>
                        <a:rPr lang="zh-CN" altLang="zh-CN" sz="1200" b="1" dirty="0">
                          <a:effectLst/>
                          <a:latin typeface="+mn-lt"/>
                          <a:ea typeface="+mn-ea"/>
                          <a:cs typeface="+mn-ea"/>
                          <a:sym typeface="+mn-lt"/>
                        </a:rPr>
                        <a:t>其他抗炎药物</a:t>
                      </a:r>
                      <a:endParaRPr lang="zh-CN" altLang="zh-CN" sz="1200" b="1" dirty="0">
                        <a:effectLst/>
                        <a:latin typeface="+mn-lt"/>
                        <a:ea typeface="+mn-ea"/>
                        <a:cs typeface="+mn-ea"/>
                        <a:sym typeface="+mn-lt"/>
                      </a:endParaRPr>
                    </a:p>
                  </a:txBody>
                  <a:tcPr marL="68580" marR="68580" marT="0" marB="0" anchor="ctr" anchorCtr="1">
                    <a:solidFill>
                      <a:srgbClr val="D2D1D6"/>
                    </a:solidFill>
                  </a:tcPr>
                </a:tc>
                <a:tc>
                  <a:txBody>
                    <a:bodyPr/>
                    <a:lstStyle/>
                    <a:p>
                      <a:pPr marL="342900" lvl="0" indent="-342900" algn="just">
                        <a:lnSpc>
                          <a:spcPct val="115000"/>
                        </a:lnSpc>
                        <a:spcBef>
                          <a:spcPts val="180"/>
                        </a:spcBef>
                        <a:spcAft>
                          <a:spcPts val="0"/>
                        </a:spcAft>
                        <a:buClr>
                          <a:srgbClr val="FFC000"/>
                        </a:buClr>
                        <a:buSzTx/>
                        <a:buFont typeface="Arial" panose="020B0604020202020204" pitchFamily="34" charset="0"/>
                        <a:buChar char="•"/>
                      </a:pPr>
                      <a:r>
                        <a:rPr lang="zh-CN" sz="1100" dirty="0">
                          <a:effectLst/>
                          <a:latin typeface="+mn-lt"/>
                          <a:ea typeface="+mn-ea"/>
                          <a:cs typeface="+mn-ea"/>
                          <a:sym typeface="+mn-lt"/>
                        </a:rPr>
                        <a:t>不推荐使用他汀类药物预防病情加重（A级证据）</a:t>
                      </a:r>
                      <a:endParaRPr lang="zh-CN" sz="1100" dirty="0">
                        <a:effectLst/>
                        <a:latin typeface="+mn-lt"/>
                        <a:ea typeface="+mn-ea"/>
                        <a:cs typeface="+mn-ea"/>
                        <a:sym typeface="+mn-lt"/>
                      </a:endParaRPr>
                    </a:p>
                    <a:p>
                      <a:pPr marL="342900" lvl="0" indent="-342900" algn="just">
                        <a:lnSpc>
                          <a:spcPct val="115000"/>
                        </a:lnSpc>
                        <a:spcBef>
                          <a:spcPts val="180"/>
                        </a:spcBef>
                        <a:spcAft>
                          <a:spcPts val="0"/>
                        </a:spcAft>
                        <a:buClr>
                          <a:srgbClr val="FFC000"/>
                        </a:buClr>
                        <a:buSzPct val="100000"/>
                        <a:buFont typeface="Arial" panose="020B0604020202020204" pitchFamily="34" charset="0"/>
                        <a:buChar char="•"/>
                      </a:pPr>
                      <a:r>
                        <a:rPr lang="zh-CN" sz="1100" u="none" strike="noStrike" spc="0" dirty="0">
                          <a:solidFill>
                            <a:schemeClr val="tx1"/>
                          </a:solidFill>
                          <a:effectLst/>
                          <a:latin typeface="+mn-lt"/>
                          <a:ea typeface="+mn-ea"/>
                          <a:cs typeface="+mn-ea"/>
                          <a:sym typeface="+mn-lt"/>
                        </a:rPr>
                        <a:t>辛伐他汀不能</a:t>
                      </a:r>
                      <a:r>
                        <a:rPr lang="zh-CN" altLang="en-US" sz="1100" u="none" strike="noStrike" spc="0" dirty="0">
                          <a:solidFill>
                            <a:schemeClr val="tx1"/>
                          </a:solidFill>
                          <a:effectLst/>
                          <a:latin typeface="+mn-lt"/>
                          <a:ea typeface="+mn-ea"/>
                          <a:cs typeface="+mn-ea"/>
                          <a:sym typeface="+mn-lt"/>
                        </a:rPr>
                        <a:t>预防无他汀应用指征的慢阻肺病</a:t>
                      </a:r>
                      <a:r>
                        <a:rPr lang="zh-CN" sz="1100" u="none" strike="noStrike" spc="0" dirty="0">
                          <a:solidFill>
                            <a:schemeClr val="tx1"/>
                          </a:solidFill>
                          <a:effectLst/>
                          <a:latin typeface="+mn-lt"/>
                          <a:ea typeface="+mn-ea"/>
                          <a:cs typeface="+mn-ea"/>
                          <a:sym typeface="+mn-lt"/>
                        </a:rPr>
                        <a:t>急性加重</a:t>
                      </a:r>
                      <a:r>
                        <a:rPr lang="zh-CN" altLang="en-US" sz="1100" u="none" strike="noStrike" spc="0" dirty="0">
                          <a:solidFill>
                            <a:schemeClr val="tx1"/>
                          </a:solidFill>
                          <a:effectLst/>
                          <a:latin typeface="+mn-lt"/>
                          <a:ea typeface="+mn-ea"/>
                          <a:cs typeface="+mn-ea"/>
                          <a:sym typeface="+mn-lt"/>
                        </a:rPr>
                        <a:t>高风险患者发生急性加重</a:t>
                      </a:r>
                      <a:r>
                        <a:rPr lang="zh-CN" sz="1100" u="none" strike="noStrike" spc="0" dirty="0">
                          <a:effectLst/>
                          <a:latin typeface="+mn-lt"/>
                          <a:ea typeface="+mn-ea"/>
                          <a:cs typeface="+mn-ea"/>
                          <a:sym typeface="+mn-lt"/>
                        </a:rPr>
                        <a:t>（</a:t>
                      </a:r>
                      <a:r>
                        <a:rPr lang="en-US" sz="1100" u="none" strike="noStrike" spc="0" dirty="0">
                          <a:effectLst/>
                          <a:latin typeface="+mn-lt"/>
                          <a:ea typeface="+mn-ea"/>
                          <a:cs typeface="+mn-ea"/>
                          <a:sym typeface="+mn-lt"/>
                        </a:rPr>
                        <a:t>A</a:t>
                      </a:r>
                      <a:r>
                        <a:rPr lang="zh-CN" sz="1100" u="none" strike="noStrike" spc="0" dirty="0">
                          <a:effectLst/>
                          <a:latin typeface="+mn-lt"/>
                          <a:ea typeface="+mn-ea"/>
                          <a:cs typeface="+mn-ea"/>
                          <a:sym typeface="+mn-lt"/>
                        </a:rPr>
                        <a:t>级证据）。但观察性研究表明，他汀类药物可能会</a:t>
                      </a:r>
                      <a:r>
                        <a:rPr lang="zh-CN" altLang="en-US" sz="1100" u="none" strike="noStrike" spc="0" dirty="0">
                          <a:effectLst/>
                          <a:latin typeface="+mn-lt"/>
                          <a:ea typeface="+mn-ea"/>
                          <a:cs typeface="+mn-ea"/>
                          <a:sym typeface="+mn-lt"/>
                        </a:rPr>
                        <a:t>对</a:t>
                      </a:r>
                      <a:r>
                        <a:rPr lang="zh-CN" sz="1100" u="none" strike="noStrike" spc="0" dirty="0">
                          <a:effectLst/>
                          <a:latin typeface="+mn-lt"/>
                          <a:ea typeface="+mn-ea"/>
                          <a:cs typeface="+mn-ea"/>
                          <a:sym typeface="+mn-lt"/>
                        </a:rPr>
                        <a:t>接受此类药物治疗心血管和代谢疾病的一些</a:t>
                      </a:r>
                      <a:r>
                        <a:rPr lang="zh-CN" altLang="en-US" sz="1100" u="none" strike="noStrike" spc="0" dirty="0">
                          <a:effectLst/>
                          <a:latin typeface="+mn-lt"/>
                          <a:ea typeface="+mn-ea"/>
                          <a:cs typeface="+mn-ea"/>
                          <a:sym typeface="+mn-lt"/>
                        </a:rPr>
                        <a:t>慢阻肺病</a:t>
                      </a:r>
                      <a:r>
                        <a:rPr lang="zh-CN" sz="1100" u="none" strike="noStrike" spc="0" dirty="0">
                          <a:effectLst/>
                          <a:latin typeface="+mn-lt"/>
                          <a:ea typeface="+mn-ea"/>
                          <a:cs typeface="+mn-ea"/>
                          <a:sym typeface="+mn-lt"/>
                        </a:rPr>
                        <a:t>患者的结局产生有利影响（</a:t>
                      </a:r>
                      <a:r>
                        <a:rPr lang="en-US" sz="1100" u="none" strike="noStrike" spc="0" dirty="0">
                          <a:effectLst/>
                          <a:latin typeface="+mn-lt"/>
                          <a:ea typeface="+mn-ea"/>
                          <a:cs typeface="+mn-ea"/>
                          <a:sym typeface="+mn-lt"/>
                        </a:rPr>
                        <a:t>C</a:t>
                      </a:r>
                      <a:r>
                        <a:rPr lang="zh-CN" sz="1100" u="none" strike="noStrike" spc="0" dirty="0">
                          <a:effectLst/>
                          <a:latin typeface="+mn-lt"/>
                          <a:ea typeface="+mn-ea"/>
                          <a:cs typeface="+mn-ea"/>
                          <a:sym typeface="+mn-lt"/>
                        </a:rPr>
                        <a:t>级证据）</a:t>
                      </a:r>
                      <a:endParaRPr lang="en-US" altLang="zh-CN" sz="1100" u="none" strike="noStrike" spc="0" dirty="0">
                        <a:effectLst/>
                        <a:latin typeface="+mn-lt"/>
                        <a:ea typeface="+mn-ea"/>
                        <a:cs typeface="+mn-ea"/>
                        <a:sym typeface="+mn-lt"/>
                      </a:endParaRPr>
                    </a:p>
                    <a:p>
                      <a:pPr marL="342900" lvl="0" indent="-342900" algn="just">
                        <a:lnSpc>
                          <a:spcPct val="115000"/>
                        </a:lnSpc>
                        <a:spcBef>
                          <a:spcPts val="180"/>
                        </a:spcBef>
                        <a:spcAft>
                          <a:spcPts val="0"/>
                        </a:spcAft>
                        <a:buClr>
                          <a:srgbClr val="FFC000"/>
                        </a:buClr>
                        <a:buSzPct val="100000"/>
                        <a:buFont typeface="Arial" panose="020B0604020202020204" pitchFamily="34" charset="0"/>
                        <a:buChar char="•"/>
                      </a:pPr>
                      <a:r>
                        <a:rPr lang="zh-CN" sz="1100" u="none" strike="noStrike" spc="0" dirty="0">
                          <a:effectLst/>
                          <a:latin typeface="+mn-lt"/>
                          <a:ea typeface="+mn-ea"/>
                          <a:cs typeface="+mn-ea"/>
                          <a:sym typeface="+mn-lt"/>
                        </a:rPr>
                        <a:t>尚未在</a:t>
                      </a:r>
                      <a:r>
                        <a:rPr lang="zh-CN" altLang="en-US" sz="1100" u="none" strike="noStrike" spc="0" dirty="0">
                          <a:effectLst/>
                          <a:latin typeface="+mn-lt"/>
                          <a:ea typeface="+mn-ea"/>
                          <a:cs typeface="+mn-ea"/>
                          <a:sym typeface="+mn-lt"/>
                        </a:rPr>
                        <a:t>慢阻肺病</a:t>
                      </a:r>
                      <a:r>
                        <a:rPr lang="zh-CN" sz="1100" u="none" strike="noStrike" spc="0" dirty="0">
                          <a:effectLst/>
                          <a:latin typeface="+mn-lt"/>
                          <a:ea typeface="+mn-ea"/>
                          <a:cs typeface="+mn-ea"/>
                          <a:sym typeface="+mn-lt"/>
                        </a:rPr>
                        <a:t>患者中对白三烯调节剂进行充分</a:t>
                      </a:r>
                      <a:r>
                        <a:rPr lang="zh-CN" altLang="en-US" sz="1100" u="none" strike="noStrike" spc="0" dirty="0">
                          <a:solidFill>
                            <a:schemeClr val="tx1"/>
                          </a:solidFill>
                          <a:effectLst/>
                          <a:latin typeface="+mn-lt"/>
                          <a:ea typeface="+mn-ea"/>
                          <a:cs typeface="+mn-ea"/>
                          <a:sym typeface="+mn-lt"/>
                        </a:rPr>
                        <a:t>评估</a:t>
                      </a:r>
                      <a:endParaRPr lang="zh-CN" sz="1100" u="none" strike="noStrike" spc="0" dirty="0">
                        <a:solidFill>
                          <a:schemeClr val="tx1"/>
                        </a:solidFill>
                        <a:effectLst/>
                        <a:latin typeface="+mn-lt"/>
                        <a:ea typeface="+mn-ea"/>
                        <a:cs typeface="+mn-ea"/>
                        <a:sym typeface="+mn-lt"/>
                      </a:endParaRPr>
                    </a:p>
                  </a:txBody>
                  <a:tcPr>
                    <a:lnT w="12700" cmpd="sng">
                      <a:solidFill>
                        <a:schemeClr val="tx1"/>
                      </a:solidFill>
                      <a:prstDash val="solid"/>
                    </a:lnT>
                    <a:noFill/>
                  </a:tcPr>
                </a:tc>
              </a:tr>
            </a:tbl>
          </a:graphicData>
        </a:graphic>
      </p:graphicFrame>
      <p:sp>
        <p:nvSpPr>
          <p:cNvPr id="4" name="文本框 3"/>
          <p:cNvSpPr txBox="1"/>
          <p:nvPr/>
        </p:nvSpPr>
        <p:spPr>
          <a:xfrm>
            <a:off x="557350" y="300951"/>
            <a:ext cx="8474889" cy="645160"/>
          </a:xfrm>
          <a:prstGeom prst="rect">
            <a:avLst/>
          </a:prstGeom>
          <a:noFill/>
        </p:spPr>
        <p:txBody>
          <a:bodyPr wrap="square" rtlCol="0">
            <a:spAutoFit/>
          </a:bodyPr>
          <a:lstStyle/>
          <a:p>
            <a:pPr lvl="0" algn="just">
              <a:buClrTx/>
              <a:buSzTx/>
              <a:buFontTx/>
            </a:pPr>
            <a:r>
              <a:rPr lang="zh-CN" altLang="zh-CN" sz="3600" b="1">
                <a:solidFill>
                  <a:srgbClr val="18195A"/>
                </a:solidFill>
                <a:effectLst/>
                <a:cs typeface="+mn-ea"/>
                <a:sym typeface="+mn-lt"/>
              </a:rPr>
              <a:t> </a:t>
            </a:r>
            <a:endParaRPr lang="zh-CN" altLang="zh-CN" sz="3600" b="1" dirty="0">
              <a:solidFill>
                <a:srgbClr val="18195A"/>
              </a:solidFill>
              <a:effectLst/>
              <a:cs typeface="+mn-ea"/>
              <a:sym typeface="+mn-lt"/>
            </a:endParaRPr>
          </a:p>
        </p:txBody>
      </p:sp>
      <p:sp>
        <p:nvSpPr>
          <p:cNvPr id="8" name="文本框 7"/>
          <p:cNvSpPr txBox="1"/>
          <p:nvPr>
            <p:custDataLst>
              <p:tags r:id="rId2"/>
            </p:custDataLst>
          </p:nvPr>
        </p:nvSpPr>
        <p:spPr>
          <a:xfrm>
            <a:off x="11184890" y="577850"/>
            <a:ext cx="969010" cy="368300"/>
          </a:xfrm>
          <a:prstGeom prst="rect">
            <a:avLst/>
          </a:prstGeom>
          <a:noFill/>
        </p:spPr>
        <p:txBody>
          <a:bodyPr wrap="square" rtlCol="0">
            <a:spAutoFit/>
          </a:bodyPr>
          <a:lstStyle/>
          <a:p>
            <a:pPr algn="r"/>
            <a:r>
              <a:rPr lang="zh-CN" altLang="en-US" b="1">
                <a:solidFill>
                  <a:schemeClr val="bg1"/>
                </a:solidFill>
              </a:rPr>
              <a:t>图</a:t>
            </a:r>
            <a:r>
              <a:rPr lang="en-US" altLang="zh-CN" b="1">
                <a:solidFill>
                  <a:schemeClr val="bg1"/>
                </a:solidFill>
              </a:rPr>
              <a:t> 3.20</a:t>
            </a:r>
            <a:endParaRPr lang="en-US" altLang="zh-CN" b="1">
              <a:solidFill>
                <a:schemeClr val="bg1"/>
              </a:solidFill>
            </a:endParaRPr>
          </a:p>
        </p:txBody>
      </p:sp>
      <p:grpSp>
        <p:nvGrpSpPr>
          <p:cNvPr id="6" name="组合 5"/>
          <p:cNvGrpSpPr/>
          <p:nvPr/>
        </p:nvGrpSpPr>
        <p:grpSpPr>
          <a:xfrm>
            <a:off x="12206605" y="0"/>
            <a:ext cx="5412740" cy="6823075"/>
            <a:chOff x="19223" y="0"/>
            <a:chExt cx="8524" cy="10745"/>
          </a:xfrm>
        </p:grpSpPr>
        <p:pic>
          <p:nvPicPr>
            <p:cNvPr id="9" name="Picture 11" descr="Figure 3.20 lists evidence based statements for anti-inflammatory therapy in stable COPD including categories ICS, oral glucocorticoids, PDE inhibitors, antibiotics, mucoregulators and antioxidant agents, biologics, and other anti-inflammatory agents."/>
            <p:cNvPicPr>
              <a:picLocks noChangeAspect="1"/>
            </p:cNvPicPr>
            <p:nvPr/>
          </p:nvPicPr>
          <p:blipFill>
            <a:blip r:embed="rId3"/>
            <a:srcRect/>
            <a:stretch>
              <a:fillRect/>
            </a:stretch>
          </p:blipFill>
          <p:spPr>
            <a:xfrm>
              <a:off x="19223" y="0"/>
              <a:ext cx="8524" cy="10745"/>
            </a:xfrm>
            <a:prstGeom prst="rect">
              <a:avLst/>
            </a:prstGeom>
          </p:spPr>
        </p:pic>
        <p:sp>
          <p:nvSpPr>
            <p:cNvPr id="17" name="矩形 16"/>
            <p:cNvSpPr/>
            <p:nvPr/>
          </p:nvSpPr>
          <p:spPr>
            <a:xfrm>
              <a:off x="21355" y="5751"/>
              <a:ext cx="6125" cy="379"/>
            </a:xfrm>
            <a:prstGeom prst="rect">
              <a:avLst/>
            </a:prstGeom>
            <a:noFill/>
            <a:ln>
              <a:solidFill>
                <a:srgbClr val="C00000"/>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18" name="矩形 17"/>
            <p:cNvSpPr/>
            <p:nvPr/>
          </p:nvSpPr>
          <p:spPr>
            <a:xfrm>
              <a:off x="21355" y="8267"/>
              <a:ext cx="6125" cy="630"/>
            </a:xfrm>
            <a:prstGeom prst="rect">
              <a:avLst/>
            </a:prstGeom>
            <a:noFill/>
            <a:ln>
              <a:solidFill>
                <a:srgbClr val="C00000"/>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gr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sz="quarter" idx="10"/>
          </p:nvPr>
        </p:nvSpPr>
        <p:spPr/>
        <p:txBody>
          <a:bodyPr>
            <a:normAutofit fontScale="97500" lnSpcReduction="10000"/>
          </a:bodyPr>
          <a:lstStyle/>
          <a:p>
            <a:r>
              <a:rPr lang="zh-CN" altLang="en-US">
                <a:latin typeface="+mn-lt"/>
                <a:ea typeface="+mn-ea"/>
                <a:cs typeface="+mn-ea"/>
                <a:sym typeface="+mn-lt"/>
              </a:rPr>
              <a:t>启用</a:t>
            </a:r>
            <a:r>
              <a:rPr lang="en-US" altLang="zh-CN">
                <a:latin typeface="+mn-lt"/>
                <a:ea typeface="+mn-ea"/>
                <a:cs typeface="+mn-ea"/>
                <a:sym typeface="+mn-lt"/>
              </a:rPr>
              <a:t>ICS</a:t>
            </a:r>
            <a:r>
              <a:rPr lang="zh-CN" altLang="en-US">
                <a:latin typeface="+mn-lt"/>
                <a:ea typeface="+mn-ea"/>
                <a:cs typeface="+mn-ea"/>
                <a:sym typeface="+mn-lt"/>
              </a:rPr>
              <a:t>治疗时应考虑的因素</a:t>
            </a:r>
            <a:endParaRPr lang="zh-CN" altLang="en-US" dirty="0">
              <a:latin typeface="+mn-lt"/>
              <a:ea typeface="+mn-ea"/>
              <a:cs typeface="+mn-ea"/>
              <a:sym typeface="+mn-lt"/>
            </a:endParaRPr>
          </a:p>
        </p:txBody>
      </p:sp>
      <p:sp>
        <p:nvSpPr>
          <p:cNvPr id="2" name="Footer Placeholder 1"/>
          <p:cNvSpPr>
            <a:spLocks noGrp="1"/>
          </p:cNvSpPr>
          <p:nvPr>
            <p:ph type="ftr" sz="quarter" idx="4294967295"/>
          </p:nvPr>
        </p:nvSpPr>
        <p:spPr>
          <a:xfrm>
            <a:off x="3027363" y="6551613"/>
            <a:ext cx="6137275" cy="365125"/>
          </a:xfrm>
        </p:spPr>
        <p:txBody>
          <a:bodyPr/>
          <a:lstStyle/>
          <a:p>
            <a:r>
              <a:rPr lang="en-US" sz="1000" dirty="0">
                <a:sym typeface="+mn-ea"/>
              </a:rPr>
              <a:t>© 2024, 2025 Global Initiative for Chronic Obstructive Lung Disease</a:t>
            </a:r>
            <a:endParaRPr lang="en-AU" sz="1000" dirty="0">
              <a:cs typeface="+mn-ea"/>
              <a:sym typeface="+mn-lt"/>
            </a:endParaRPr>
          </a:p>
        </p:txBody>
      </p:sp>
      <p:sp>
        <p:nvSpPr>
          <p:cNvPr id="9" name="文本框 8"/>
          <p:cNvSpPr txBox="1"/>
          <p:nvPr/>
        </p:nvSpPr>
        <p:spPr>
          <a:xfrm>
            <a:off x="1602271" y="1236272"/>
            <a:ext cx="6852920" cy="608965"/>
          </a:xfrm>
          <a:prstGeom prst="rect">
            <a:avLst/>
          </a:prstGeom>
          <a:noFill/>
        </p:spPr>
        <p:txBody>
          <a:bodyPr wrap="square">
            <a:spAutoFit/>
          </a:bodyPr>
          <a:lstStyle/>
          <a:p>
            <a:pPr marL="0" marR="0" lvl="0" indent="0" algn="just" defTabSz="914400" rtl="0" eaLnBrk="1" fontAlgn="auto" latinLnBrk="0" hangingPunct="1">
              <a:lnSpc>
                <a:spcPct val="115000"/>
              </a:lnSpc>
              <a:spcBef>
                <a:spcPts val="180"/>
              </a:spcBef>
              <a:spcAft>
                <a:spcPts val="0"/>
              </a:spcAft>
              <a:buClrTx/>
              <a:buSzTx/>
              <a:buFontTx/>
              <a:buNone/>
              <a:defRPr/>
            </a:pPr>
            <a:r>
              <a:rPr kumimoji="0" lang="zh-CN" altLang="en-US" sz="1400" b="1" i="0" u="none" strike="noStrike" kern="1200" cap="none" spc="0" normalizeH="0" baseline="0" noProof="0" dirty="0">
                <a:ln>
                  <a:noFill/>
                </a:ln>
                <a:solidFill>
                  <a:prstClr val="black"/>
                </a:solidFill>
                <a:effectLst/>
                <a:uLnTx/>
                <a:uFillTx/>
                <a:cs typeface="+mn-ea"/>
                <a:sym typeface="+mn-lt"/>
              </a:rPr>
              <a:t>当开始</a:t>
            </a:r>
            <a:r>
              <a:rPr kumimoji="0" lang="en-US" altLang="zh-CN" sz="1400" b="1" i="0" u="none" strike="noStrike" kern="1200" cap="none" spc="0" normalizeH="0" baseline="0" noProof="0" dirty="0">
                <a:ln>
                  <a:noFill/>
                </a:ln>
                <a:solidFill>
                  <a:prstClr val="black"/>
                </a:solidFill>
                <a:effectLst/>
                <a:uLnTx/>
                <a:uFillTx/>
                <a:cs typeface="+mn-ea"/>
                <a:sym typeface="+mn-lt"/>
              </a:rPr>
              <a:t>ICS</a:t>
            </a:r>
            <a:r>
              <a:rPr kumimoji="0" lang="zh-CN" altLang="en-US" sz="1400" b="1" i="0" u="none" strike="noStrike" kern="1200" cap="none" spc="0" normalizeH="0" baseline="0" noProof="0" dirty="0">
                <a:ln>
                  <a:noFill/>
                </a:ln>
                <a:solidFill>
                  <a:prstClr val="black"/>
                </a:solidFill>
                <a:effectLst/>
                <a:uLnTx/>
                <a:uFillTx/>
                <a:cs typeface="+mn-ea"/>
                <a:sym typeface="+mn-lt"/>
              </a:rPr>
              <a:t>与一种或两种长效支气管舒张剂联合治疗时需要考虑的因素：</a:t>
            </a:r>
            <a:endParaRPr kumimoji="0" lang="en-US" altLang="zh-CN" sz="1400" b="1" i="0" u="none" strike="noStrike" kern="1200" cap="none" spc="0" normalizeH="0" baseline="0" noProof="0" dirty="0">
              <a:ln>
                <a:noFill/>
              </a:ln>
              <a:solidFill>
                <a:prstClr val="black"/>
              </a:solidFill>
              <a:effectLst/>
              <a:uLnTx/>
              <a:uFillTx/>
              <a:cs typeface="+mn-ea"/>
              <a:sym typeface="+mn-lt"/>
            </a:endParaRPr>
          </a:p>
          <a:p>
            <a:pPr marL="0" marR="0" lvl="0" indent="0" algn="just" defTabSz="914400" rtl="0" eaLnBrk="1" fontAlgn="auto" latinLnBrk="0" hangingPunct="1">
              <a:lnSpc>
                <a:spcPct val="115000"/>
              </a:lnSpc>
              <a:spcBef>
                <a:spcPts val="180"/>
              </a:spcBef>
              <a:spcAft>
                <a:spcPts val="0"/>
              </a:spcAft>
              <a:buClrTx/>
              <a:buSzTx/>
              <a:buFontTx/>
              <a:buNone/>
              <a:defRPr/>
            </a:pPr>
            <a:r>
              <a:rPr kumimoji="0" lang="zh-CN" altLang="en-US" sz="1400" i="0" u="none" strike="noStrike" kern="1200" cap="none" spc="0" normalizeH="0" baseline="0" noProof="0" dirty="0">
                <a:ln>
                  <a:noFill/>
                </a:ln>
                <a:solidFill>
                  <a:prstClr val="black"/>
                </a:solidFill>
                <a:effectLst/>
                <a:uLnTx/>
                <a:uFillTx/>
                <a:cs typeface="+mn-ea"/>
                <a:sym typeface="+mn-lt"/>
              </a:rPr>
              <a:t>（请注意，当考虑停用</a:t>
            </a:r>
            <a:r>
              <a:rPr kumimoji="0" lang="en-US" altLang="zh-CN" sz="1400" i="0" u="none" strike="noStrike" kern="1200" cap="none" spc="0" normalizeH="0" baseline="0" noProof="0" dirty="0">
                <a:ln>
                  <a:noFill/>
                </a:ln>
                <a:solidFill>
                  <a:prstClr val="black"/>
                </a:solidFill>
                <a:effectLst/>
                <a:uLnTx/>
                <a:uFillTx/>
                <a:cs typeface="+mn-ea"/>
                <a:sym typeface="+mn-lt"/>
              </a:rPr>
              <a:t>ICS</a:t>
            </a:r>
            <a:r>
              <a:rPr kumimoji="0" lang="zh-CN" altLang="en-US" sz="1400" i="0" u="none" strike="noStrike" kern="1200" cap="none" spc="0" normalizeH="0" baseline="0" noProof="0" dirty="0">
                <a:ln>
                  <a:noFill/>
                </a:ln>
                <a:solidFill>
                  <a:prstClr val="black"/>
                </a:solidFill>
                <a:effectLst/>
                <a:uLnTx/>
                <a:uFillTx/>
                <a:cs typeface="+mn-ea"/>
                <a:sym typeface="+mn-lt"/>
              </a:rPr>
              <a:t>时，情况有所不同）</a:t>
            </a:r>
            <a:endParaRPr kumimoji="0" lang="zh-CN" altLang="en-US" sz="1400" i="0" u="none" strike="noStrike" kern="1200" cap="none" spc="0" normalizeH="0" baseline="0" noProof="0" dirty="0">
              <a:ln>
                <a:noFill/>
              </a:ln>
              <a:solidFill>
                <a:prstClr val="black"/>
              </a:solidFill>
              <a:effectLst/>
              <a:uLnTx/>
              <a:uFillTx/>
              <a:cs typeface="+mn-ea"/>
              <a:sym typeface="+mn-lt"/>
            </a:endParaRPr>
          </a:p>
        </p:txBody>
      </p:sp>
      <p:sp>
        <p:nvSpPr>
          <p:cNvPr id="11" name="文本框 10"/>
          <p:cNvSpPr txBox="1"/>
          <p:nvPr/>
        </p:nvSpPr>
        <p:spPr>
          <a:xfrm>
            <a:off x="1750266" y="5456264"/>
            <a:ext cx="9667280" cy="538480"/>
          </a:xfrm>
          <a:prstGeom prst="rect">
            <a:avLst/>
          </a:prstGeom>
          <a:noFill/>
        </p:spPr>
        <p:txBody>
          <a:bodyPr wrap="square">
            <a:spAutoFit/>
          </a:bodyPr>
          <a:lstStyle/>
          <a:p>
            <a:pPr marL="0" marR="0" lvl="0" indent="0" algn="just" defTabSz="914400" rtl="0" eaLnBrk="1" fontAlgn="auto" latinLnBrk="0" hangingPunct="1">
              <a:lnSpc>
                <a:spcPct val="115000"/>
              </a:lnSpc>
              <a:spcBef>
                <a:spcPts val="180"/>
              </a:spcBef>
              <a:spcAft>
                <a:spcPts val="0"/>
              </a:spcAft>
              <a:buClrTx/>
              <a:buSzTx/>
              <a:buFontTx/>
              <a:buNone/>
              <a:defRPr/>
            </a:pPr>
            <a:r>
              <a:rPr kumimoji="0" lang="en-US" altLang="zh-CN" sz="1200" b="0" i="0" u="none" strike="noStrike" kern="1200" cap="none" spc="0" normalizeH="0" baseline="30000" noProof="0" dirty="0">
                <a:ln>
                  <a:noFill/>
                </a:ln>
                <a:solidFill>
                  <a:prstClr val="black"/>
                </a:solidFill>
                <a:effectLst/>
                <a:uLnTx/>
                <a:uFillTx/>
                <a:cs typeface="+mn-ea"/>
                <a:sym typeface="+mn-lt"/>
              </a:rPr>
              <a:t>#</a:t>
            </a:r>
            <a:r>
              <a:rPr kumimoji="0" lang="zh-CN" altLang="en-US" sz="1200" b="0" i="0" u="none" strike="noStrike" kern="1200" cap="none" spc="0" normalizeH="0" baseline="0" noProof="0" dirty="0">
                <a:ln>
                  <a:noFill/>
                </a:ln>
                <a:solidFill>
                  <a:prstClr val="black"/>
                </a:solidFill>
                <a:effectLst/>
                <a:uLnTx/>
                <a:uFillTx/>
                <a:cs typeface="+mn-ea"/>
                <a:sym typeface="+mn-lt"/>
              </a:rPr>
              <a:t>尽管采用了适当的长效支气管舒张剂维持治疗（相关建议请参见表</a:t>
            </a:r>
            <a:r>
              <a:rPr kumimoji="0" lang="en-US" altLang="zh-CN" sz="1200" b="0" i="0" u="none" strike="noStrike" kern="1200" cap="none" spc="0" normalizeH="0" baseline="0" noProof="0" dirty="0">
                <a:ln>
                  <a:noFill/>
                </a:ln>
                <a:solidFill>
                  <a:prstClr val="black"/>
                </a:solidFill>
                <a:effectLst/>
                <a:uLnTx/>
                <a:uFillTx/>
                <a:cs typeface="+mn-ea"/>
                <a:sym typeface="+mn-lt"/>
              </a:rPr>
              <a:t>3.4</a:t>
            </a:r>
            <a:r>
              <a:rPr kumimoji="0" lang="zh-CN" altLang="en-US" sz="1200" b="0" i="0" u="none" strike="noStrike" kern="1200" cap="none" spc="0" normalizeH="0" baseline="0" noProof="0" dirty="0">
                <a:ln>
                  <a:noFill/>
                </a:ln>
                <a:solidFill>
                  <a:prstClr val="black"/>
                </a:solidFill>
                <a:effectLst/>
                <a:uLnTx/>
                <a:uFillTx/>
                <a:cs typeface="+mn-ea"/>
                <a:sym typeface="+mn-lt"/>
              </a:rPr>
              <a:t>和图</a:t>
            </a:r>
            <a:r>
              <a:rPr kumimoji="0" lang="en-US" altLang="zh-CN" sz="1200" b="0" i="0" u="none" strike="noStrike" kern="1200" cap="none" spc="0" normalizeH="0" baseline="0" noProof="0" dirty="0">
                <a:ln>
                  <a:noFill/>
                </a:ln>
                <a:solidFill>
                  <a:prstClr val="black"/>
                </a:solidFill>
                <a:effectLst/>
                <a:uLnTx/>
                <a:uFillTx/>
                <a:cs typeface="+mn-ea"/>
                <a:sym typeface="+mn-lt"/>
              </a:rPr>
              <a:t>4.3</a:t>
            </a:r>
            <a:r>
              <a:rPr kumimoji="0" lang="zh-CN" altLang="en-US" sz="1200" b="0" i="0" u="none" strike="noStrike" kern="1200" cap="none" spc="0" normalizeH="0" baseline="0" noProof="0" dirty="0">
                <a:ln>
                  <a:noFill/>
                </a:ln>
                <a:solidFill>
                  <a:prstClr val="black"/>
                </a:solidFill>
                <a:effectLst/>
                <a:uLnTx/>
                <a:uFillTx/>
                <a:cs typeface="+mn-ea"/>
                <a:sym typeface="+mn-lt"/>
              </a:rPr>
              <a:t>）；</a:t>
            </a:r>
            <a:endParaRPr kumimoji="0" lang="zh-CN" altLang="en-US" sz="1200" b="0" i="0" u="none" strike="noStrike" kern="1200" cap="none" spc="0" normalizeH="0" baseline="0" noProof="0" dirty="0">
              <a:ln>
                <a:noFill/>
              </a:ln>
              <a:solidFill>
                <a:prstClr val="black"/>
              </a:solidFill>
              <a:effectLst/>
              <a:uLnTx/>
              <a:uFillTx/>
              <a:cs typeface="+mn-ea"/>
              <a:sym typeface="+mn-lt"/>
            </a:endParaRPr>
          </a:p>
          <a:p>
            <a:pPr marL="0" marR="0" lvl="0" indent="0" algn="just" defTabSz="914400" rtl="0" eaLnBrk="1" fontAlgn="auto" latinLnBrk="0" hangingPunct="1">
              <a:lnSpc>
                <a:spcPct val="115000"/>
              </a:lnSpc>
              <a:spcBef>
                <a:spcPts val="180"/>
              </a:spcBef>
              <a:spcAft>
                <a:spcPts val="0"/>
              </a:spcAft>
              <a:buClrTx/>
              <a:buSzTx/>
              <a:buFontTx/>
              <a:buNone/>
              <a:defRPr/>
            </a:pPr>
            <a:r>
              <a:rPr kumimoji="0" lang="en-US" altLang="zh-CN" sz="1200" b="0" i="0" u="none" strike="noStrike" kern="1200" cap="none" spc="0" normalizeH="0" baseline="0" noProof="0" dirty="0">
                <a:ln>
                  <a:noFill/>
                </a:ln>
                <a:solidFill>
                  <a:prstClr val="black"/>
                </a:solidFill>
                <a:effectLst/>
                <a:uLnTx/>
                <a:uFillTx/>
                <a:cs typeface="+mn-ea"/>
                <a:sym typeface="+mn-lt"/>
              </a:rPr>
              <a:t>*</a:t>
            </a:r>
            <a:r>
              <a:rPr kumimoji="0" lang="zh-CN" altLang="en-US" sz="1200" b="0" i="0" u="none" strike="noStrike" kern="1200" cap="none" spc="0" normalizeH="0" baseline="0" noProof="0" dirty="0">
                <a:ln>
                  <a:noFill/>
                </a:ln>
                <a:solidFill>
                  <a:prstClr val="black"/>
                </a:solidFill>
                <a:effectLst/>
                <a:uLnTx/>
                <a:uFillTx/>
                <a:cs typeface="+mn-ea"/>
                <a:sym typeface="+mn-lt"/>
              </a:rPr>
              <a:t>请注</a:t>
            </a:r>
            <a:r>
              <a:rPr kumimoji="0" lang="zh-CN" altLang="en-US" sz="1200" b="0" i="0" u="none" strike="noStrike" kern="1200" cap="none" spc="0" normalizeH="0" baseline="0" noProof="0" dirty="0">
                <a:ln>
                  <a:noFill/>
                </a:ln>
                <a:solidFill>
                  <a:schemeClr val="tx1"/>
                </a:solidFill>
                <a:effectLst/>
                <a:uLnTx/>
                <a:uFillTx/>
                <a:cs typeface="+mn-ea"/>
                <a:sym typeface="+mn-lt"/>
              </a:rPr>
              <a:t>意，</a:t>
            </a:r>
            <a:r>
              <a:rPr lang="zh-CN" altLang="en-US" sz="1200" noProof="0" dirty="0">
                <a:ln>
                  <a:noFill/>
                </a:ln>
                <a:solidFill>
                  <a:schemeClr val="tx1"/>
                </a:solidFill>
                <a:effectLst/>
                <a:uLnTx/>
                <a:uFillTx/>
                <a:cs typeface="+mn-ea"/>
                <a:sym typeface="+mn-lt"/>
              </a:rPr>
              <a:t>应将血嗜酸性粒细胞视为一个连续变量；所引用的值代表大致的临界点；嗜酸性粒细胞计数可能会波动。</a:t>
            </a:r>
            <a:endParaRPr kumimoji="0" lang="zh-CN" altLang="en-US" sz="1200" b="0" i="0" u="none" strike="noStrike" kern="1200" cap="none" spc="0" normalizeH="0" baseline="0" noProof="0" dirty="0">
              <a:ln>
                <a:noFill/>
              </a:ln>
              <a:solidFill>
                <a:prstClr val="black"/>
              </a:solidFill>
              <a:effectLst/>
              <a:uLnTx/>
              <a:uFillTx/>
              <a:cs typeface="+mn-ea"/>
              <a:sym typeface="+mn-lt"/>
            </a:endParaRPr>
          </a:p>
        </p:txBody>
      </p:sp>
      <p:sp>
        <p:nvSpPr>
          <p:cNvPr id="13" name="文本框 12"/>
          <p:cNvSpPr txBox="1"/>
          <p:nvPr/>
        </p:nvSpPr>
        <p:spPr>
          <a:xfrm>
            <a:off x="1985057" y="6336871"/>
            <a:ext cx="8629397" cy="255326"/>
          </a:xfrm>
          <a:prstGeom prst="rect">
            <a:avLst/>
          </a:prstGeom>
          <a:noFill/>
        </p:spPr>
        <p:txBody>
          <a:bodyPr wrap="square">
            <a:spAutoFit/>
          </a:bodyPr>
          <a:lstStyle/>
          <a:p>
            <a:pPr algn="just" defTabSz="914400">
              <a:lnSpc>
                <a:spcPct val="115000"/>
              </a:lnSpc>
              <a:spcBef>
                <a:spcPts val="180"/>
              </a:spcBef>
              <a:defRPr/>
            </a:pPr>
            <a:r>
              <a:rPr lang="zh-CN" altLang="en-US" sz="1000" dirty="0">
                <a:solidFill>
                  <a:schemeClr val="tx1">
                    <a:tint val="75000"/>
                  </a:schemeClr>
                </a:solidFill>
                <a:cs typeface="+mn-ea"/>
                <a:sym typeface="+mn-lt"/>
              </a:rPr>
              <a:t>经许可转载：</a:t>
            </a:r>
            <a:r>
              <a:rPr lang="en-US" altLang="zh-CN" sz="1000" dirty="0">
                <a:solidFill>
                  <a:schemeClr val="tx1">
                    <a:tint val="75000"/>
                  </a:schemeClr>
                </a:solidFill>
                <a:cs typeface="+mn-ea"/>
                <a:sym typeface="+mn-lt"/>
              </a:rPr>
              <a:t>© ERS 2019: European Respiratory Journal 52 (6) 1801219;</a:t>
            </a:r>
            <a:r>
              <a:rPr lang="zh-CN" altLang="en-US" sz="1000" dirty="0">
                <a:solidFill>
                  <a:schemeClr val="tx1">
                    <a:tint val="75000"/>
                  </a:schemeClr>
                </a:solidFill>
                <a:cs typeface="+mn-ea"/>
                <a:sym typeface="+mn-lt"/>
              </a:rPr>
              <a:t> </a:t>
            </a:r>
            <a:r>
              <a:rPr lang="en-US" altLang="zh-CN" sz="1000" dirty="0">
                <a:solidFill>
                  <a:schemeClr val="tx1">
                    <a:tint val="75000"/>
                  </a:schemeClr>
                </a:solidFill>
                <a:cs typeface="+mn-ea"/>
                <a:sym typeface="+mn-lt"/>
              </a:rPr>
              <a:t>DOI: 10.1183/13993003.01219-2018</a:t>
            </a:r>
            <a:r>
              <a:rPr lang="zh-CN" altLang="en-US" sz="1000" dirty="0">
                <a:solidFill>
                  <a:schemeClr val="tx1">
                    <a:tint val="75000"/>
                  </a:schemeClr>
                </a:solidFill>
                <a:cs typeface="+mn-ea"/>
                <a:sym typeface="+mn-lt"/>
              </a:rPr>
              <a:t>（</a:t>
            </a:r>
            <a:r>
              <a:rPr lang="en-US" altLang="zh-CN" sz="1000" dirty="0">
                <a:solidFill>
                  <a:schemeClr val="tx1">
                    <a:tint val="75000"/>
                  </a:schemeClr>
                </a:solidFill>
                <a:cs typeface="+mn-ea"/>
                <a:sym typeface="+mn-lt"/>
              </a:rPr>
              <a:t>2018</a:t>
            </a:r>
            <a:r>
              <a:rPr lang="zh-CN" altLang="en-US" sz="1000" dirty="0">
                <a:solidFill>
                  <a:schemeClr val="tx1">
                    <a:tint val="75000"/>
                  </a:schemeClr>
                </a:solidFill>
                <a:cs typeface="+mn-ea"/>
                <a:sym typeface="+mn-lt"/>
              </a:rPr>
              <a:t>年</a:t>
            </a:r>
            <a:r>
              <a:rPr lang="en-US" altLang="zh-CN" sz="1000" dirty="0">
                <a:solidFill>
                  <a:schemeClr val="tx1">
                    <a:tint val="75000"/>
                  </a:schemeClr>
                </a:solidFill>
                <a:cs typeface="+mn-ea"/>
                <a:sym typeface="+mn-lt"/>
              </a:rPr>
              <a:t>12</a:t>
            </a:r>
            <a:r>
              <a:rPr lang="zh-CN" altLang="en-US" sz="1000" dirty="0">
                <a:solidFill>
                  <a:schemeClr val="tx1">
                    <a:tint val="75000"/>
                  </a:schemeClr>
                </a:solidFill>
                <a:cs typeface="+mn-ea"/>
                <a:sym typeface="+mn-lt"/>
              </a:rPr>
              <a:t>月</a:t>
            </a:r>
            <a:r>
              <a:rPr lang="en-US" altLang="zh-CN" sz="1000" dirty="0">
                <a:solidFill>
                  <a:schemeClr val="tx1">
                    <a:tint val="75000"/>
                  </a:schemeClr>
                </a:solidFill>
                <a:cs typeface="+mn-ea"/>
                <a:sym typeface="+mn-lt"/>
              </a:rPr>
              <a:t>13</a:t>
            </a:r>
            <a:r>
              <a:rPr lang="zh-CN" altLang="en-US" sz="1000" dirty="0">
                <a:solidFill>
                  <a:schemeClr val="tx1">
                    <a:tint val="75000"/>
                  </a:schemeClr>
                </a:solidFill>
                <a:cs typeface="+mn-ea"/>
                <a:sym typeface="+mn-lt"/>
              </a:rPr>
              <a:t>日发布）</a:t>
            </a:r>
            <a:endParaRPr lang="zh-CN" altLang="en-US" sz="1000" dirty="0">
              <a:solidFill>
                <a:schemeClr val="tx1">
                  <a:tint val="75000"/>
                </a:schemeClr>
              </a:solidFill>
              <a:cs typeface="+mn-ea"/>
              <a:sym typeface="+mn-lt"/>
            </a:endParaRPr>
          </a:p>
        </p:txBody>
      </p:sp>
      <p:sp>
        <p:nvSpPr>
          <p:cNvPr id="6" name="圆角矩形 5"/>
          <p:cNvSpPr/>
          <p:nvPr/>
        </p:nvSpPr>
        <p:spPr>
          <a:xfrm>
            <a:off x="1721056" y="1977754"/>
            <a:ext cx="8404860" cy="1195705"/>
          </a:xfrm>
          <a:prstGeom prst="roundRect">
            <a:avLst/>
          </a:prstGeom>
          <a:solidFill>
            <a:srgbClr val="0392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 name="文本框 6"/>
          <p:cNvSpPr txBox="1"/>
          <p:nvPr/>
        </p:nvSpPr>
        <p:spPr>
          <a:xfrm>
            <a:off x="1990931" y="2422889"/>
            <a:ext cx="1316355" cy="353558"/>
          </a:xfrm>
          <a:prstGeom prst="rect">
            <a:avLst/>
          </a:prstGeom>
          <a:noFill/>
        </p:spPr>
        <p:txBody>
          <a:bodyPr wrap="square" rtlCol="0" anchor="t">
            <a:spAutoFit/>
          </a:bodyPr>
          <a:lstStyle/>
          <a:p>
            <a:pPr algn="ctr">
              <a:lnSpc>
                <a:spcPct val="115000"/>
              </a:lnSpc>
              <a:spcBef>
                <a:spcPts val="180"/>
              </a:spcBef>
            </a:pPr>
            <a:r>
              <a:rPr lang="en-US" sz="1600" b="1" dirty="0">
                <a:solidFill>
                  <a:schemeClr val="bg1"/>
                </a:solidFill>
                <a:effectLst/>
                <a:cs typeface="+mn-ea"/>
                <a:sym typeface="+mn-lt"/>
              </a:rPr>
              <a:t>• </a:t>
            </a:r>
            <a:r>
              <a:rPr lang="zh-CN" sz="1600" b="1" dirty="0">
                <a:solidFill>
                  <a:schemeClr val="bg1"/>
                </a:solidFill>
                <a:effectLst/>
                <a:cs typeface="+mn-ea"/>
                <a:sym typeface="+mn-lt"/>
              </a:rPr>
              <a:t>强烈支持 </a:t>
            </a:r>
            <a:r>
              <a:rPr lang="en-US" sz="1600" b="1" dirty="0">
                <a:solidFill>
                  <a:schemeClr val="bg1"/>
                </a:solidFill>
                <a:effectLst/>
                <a:cs typeface="+mn-ea"/>
                <a:sym typeface="+mn-lt"/>
              </a:rPr>
              <a:t>•</a:t>
            </a:r>
            <a:endParaRPr lang="en-US" altLang="en-US" sz="1600" b="1" dirty="0">
              <a:solidFill>
                <a:schemeClr val="bg1"/>
              </a:solidFill>
              <a:effectLst/>
              <a:cs typeface="+mn-ea"/>
              <a:sym typeface="+mn-lt"/>
            </a:endParaRPr>
          </a:p>
        </p:txBody>
      </p:sp>
      <p:sp>
        <p:nvSpPr>
          <p:cNvPr id="8" name="文本框 7"/>
          <p:cNvSpPr txBox="1"/>
          <p:nvPr/>
        </p:nvSpPr>
        <p:spPr>
          <a:xfrm>
            <a:off x="3568271" y="1941559"/>
            <a:ext cx="6096000" cy="1268095"/>
          </a:xfrm>
          <a:prstGeom prst="rect">
            <a:avLst/>
          </a:prstGeom>
          <a:noFill/>
        </p:spPr>
        <p:txBody>
          <a:bodyPr wrap="square" rtlCol="0" anchor="t">
            <a:spAutoFit/>
          </a:bodyPr>
          <a:lstStyle/>
          <a:p>
            <a:pPr marL="342900" lvl="0" indent="-342900" algn="just">
              <a:lnSpc>
                <a:spcPct val="150000"/>
              </a:lnSpc>
              <a:spcBef>
                <a:spcPts val="180"/>
              </a:spcBef>
              <a:spcAft>
                <a:spcPts val="0"/>
              </a:spcAft>
              <a:buFont typeface="Times New Roman" panose="02020603050405020304" pitchFamily="18" charset="0"/>
              <a:buChar char="•"/>
            </a:pPr>
            <a:r>
              <a:rPr lang="zh-CN" sz="1200" dirty="0">
                <a:solidFill>
                  <a:schemeClr val="bg1"/>
                </a:solidFill>
                <a:effectLst/>
                <a:cs typeface="+mn-ea"/>
                <a:sym typeface="+mn-lt"/>
              </a:rPr>
              <a:t>存在</a:t>
            </a:r>
            <a:r>
              <a:rPr lang="zh-CN" altLang="en-US" sz="1200" dirty="0">
                <a:solidFill>
                  <a:schemeClr val="bg1"/>
                </a:solidFill>
                <a:effectLst/>
                <a:cs typeface="+mn-ea"/>
                <a:sym typeface="+mn-lt"/>
              </a:rPr>
              <a:t>慢阻肺病</a:t>
            </a:r>
            <a:r>
              <a:rPr lang="zh-CN" sz="1200" dirty="0">
                <a:solidFill>
                  <a:schemeClr val="bg1"/>
                </a:solidFill>
                <a:effectLst/>
                <a:cs typeface="+mn-ea"/>
                <a:sym typeface="+mn-lt"/>
              </a:rPr>
              <a:t>急性加重住院史</a:t>
            </a:r>
            <a:r>
              <a:rPr lang="en-US" sz="1200" baseline="30000" dirty="0">
                <a:solidFill>
                  <a:schemeClr val="bg1"/>
                </a:solidFill>
                <a:effectLst/>
                <a:cs typeface="+mn-ea"/>
                <a:sym typeface="+mn-lt"/>
              </a:rPr>
              <a:t>#</a:t>
            </a:r>
            <a:endParaRPr lang="zh-CN" sz="1200" dirty="0">
              <a:solidFill>
                <a:schemeClr val="bg1"/>
              </a:solidFill>
              <a:effectLst/>
              <a:cs typeface="+mn-ea"/>
              <a:sym typeface="+mn-lt"/>
            </a:endParaRPr>
          </a:p>
          <a:p>
            <a:pPr marL="342900" lvl="0" indent="-342900" algn="just">
              <a:lnSpc>
                <a:spcPct val="150000"/>
              </a:lnSpc>
              <a:spcBef>
                <a:spcPts val="180"/>
              </a:spcBef>
              <a:spcAft>
                <a:spcPts val="0"/>
              </a:spcAft>
              <a:buFont typeface="Times New Roman" panose="02020603050405020304" pitchFamily="18" charset="0"/>
              <a:buChar char="•"/>
            </a:pPr>
            <a:r>
              <a:rPr lang="zh-CN" sz="1200" dirty="0">
                <a:solidFill>
                  <a:schemeClr val="bg1"/>
                </a:solidFill>
                <a:effectLst/>
                <a:cs typeface="+mn-ea"/>
                <a:sym typeface="+mn-lt"/>
              </a:rPr>
              <a:t>每年发生</a:t>
            </a:r>
            <a:r>
              <a:rPr lang="en-US" sz="1200" dirty="0">
                <a:solidFill>
                  <a:schemeClr val="bg1"/>
                </a:solidFill>
                <a:effectLst/>
                <a:cs typeface="+mn-ea"/>
                <a:sym typeface="+mn-lt"/>
              </a:rPr>
              <a:t>≥2</a:t>
            </a:r>
            <a:r>
              <a:rPr lang="zh-CN" sz="1200" dirty="0">
                <a:solidFill>
                  <a:schemeClr val="bg1"/>
                </a:solidFill>
                <a:effectLst/>
                <a:cs typeface="+mn-ea"/>
                <a:sym typeface="+mn-lt"/>
              </a:rPr>
              <a:t>次</a:t>
            </a:r>
            <a:r>
              <a:rPr lang="zh-CN" altLang="en-US" sz="1200" dirty="0">
                <a:solidFill>
                  <a:schemeClr val="bg1"/>
                </a:solidFill>
                <a:effectLst/>
                <a:cs typeface="+mn-ea"/>
                <a:sym typeface="+mn-lt"/>
              </a:rPr>
              <a:t>慢阻肺病</a:t>
            </a:r>
            <a:r>
              <a:rPr lang="zh-CN" sz="1200" dirty="0">
                <a:solidFill>
                  <a:schemeClr val="bg1"/>
                </a:solidFill>
                <a:effectLst/>
                <a:cs typeface="+mn-ea"/>
                <a:sym typeface="+mn-lt"/>
              </a:rPr>
              <a:t>中度急性加重</a:t>
            </a:r>
            <a:r>
              <a:rPr lang="en-US" sz="1200" baseline="30000" dirty="0">
                <a:solidFill>
                  <a:schemeClr val="bg1"/>
                </a:solidFill>
                <a:effectLst/>
                <a:cs typeface="+mn-ea"/>
                <a:sym typeface="+mn-lt"/>
              </a:rPr>
              <a:t>#</a:t>
            </a:r>
            <a:endParaRPr lang="zh-CN" sz="1200" dirty="0">
              <a:solidFill>
                <a:schemeClr val="bg1"/>
              </a:solidFill>
              <a:effectLst/>
              <a:cs typeface="+mn-ea"/>
              <a:sym typeface="+mn-lt"/>
            </a:endParaRPr>
          </a:p>
          <a:p>
            <a:pPr marL="342900" lvl="0" indent="-342900" algn="just">
              <a:lnSpc>
                <a:spcPct val="150000"/>
              </a:lnSpc>
              <a:spcBef>
                <a:spcPts val="180"/>
              </a:spcBef>
              <a:spcAft>
                <a:spcPts val="0"/>
              </a:spcAft>
              <a:buFont typeface="Times New Roman" panose="02020603050405020304" pitchFamily="18" charset="0"/>
              <a:buChar char="•"/>
            </a:pPr>
            <a:r>
              <a:rPr lang="zh-CN" sz="1200" dirty="0">
                <a:solidFill>
                  <a:schemeClr val="bg1"/>
                </a:solidFill>
                <a:effectLst/>
                <a:cs typeface="+mn-ea"/>
                <a:sym typeface="+mn-lt"/>
              </a:rPr>
              <a:t>血嗜酸性粒细胞</a:t>
            </a:r>
            <a:r>
              <a:rPr lang="zh-CN" altLang="en-US" sz="1200" dirty="0">
                <a:solidFill>
                  <a:schemeClr val="bg1"/>
                </a:solidFill>
                <a:effectLst/>
                <a:cs typeface="+mn-ea"/>
                <a:sym typeface="+mn-lt"/>
              </a:rPr>
              <a:t>计数</a:t>
            </a:r>
            <a:r>
              <a:rPr lang="en-US" sz="1200" dirty="0">
                <a:solidFill>
                  <a:schemeClr val="bg1"/>
                </a:solidFill>
                <a:effectLst/>
                <a:cs typeface="+mn-ea"/>
                <a:sym typeface="+mn-lt"/>
              </a:rPr>
              <a:t>≥300</a:t>
            </a:r>
            <a:r>
              <a:rPr lang="zh-CN" sz="1200" dirty="0">
                <a:solidFill>
                  <a:schemeClr val="bg1"/>
                </a:solidFill>
                <a:effectLst/>
                <a:cs typeface="+mn-ea"/>
                <a:sym typeface="+mn-lt"/>
              </a:rPr>
              <a:t>个细胞</a:t>
            </a:r>
            <a:r>
              <a:rPr lang="en-US" sz="1200" dirty="0">
                <a:solidFill>
                  <a:schemeClr val="bg1"/>
                </a:solidFill>
                <a:effectLst/>
                <a:cs typeface="+mn-ea"/>
                <a:sym typeface="+mn-lt"/>
              </a:rPr>
              <a:t>/</a:t>
            </a:r>
            <a:r>
              <a:rPr lang="en-US" sz="1200" dirty="0" err="1">
                <a:solidFill>
                  <a:schemeClr val="bg1"/>
                </a:solidFill>
                <a:effectLst/>
                <a:cs typeface="+mn-ea"/>
                <a:sym typeface="+mn-lt"/>
              </a:rPr>
              <a:t>μL</a:t>
            </a:r>
            <a:endParaRPr lang="zh-CN" sz="1200" dirty="0">
              <a:solidFill>
                <a:schemeClr val="bg1"/>
              </a:solidFill>
              <a:effectLst/>
              <a:cs typeface="+mn-ea"/>
              <a:sym typeface="+mn-lt"/>
            </a:endParaRPr>
          </a:p>
          <a:p>
            <a:pPr marL="342900" lvl="0" indent="-342900" algn="just">
              <a:lnSpc>
                <a:spcPct val="150000"/>
              </a:lnSpc>
              <a:spcBef>
                <a:spcPts val="180"/>
              </a:spcBef>
              <a:spcAft>
                <a:spcPts val="0"/>
              </a:spcAft>
              <a:buFont typeface="Times New Roman" panose="02020603050405020304" pitchFamily="18" charset="0"/>
              <a:buChar char="•"/>
            </a:pPr>
            <a:r>
              <a:rPr lang="zh-CN" sz="1200" dirty="0">
                <a:solidFill>
                  <a:schemeClr val="bg1"/>
                </a:solidFill>
                <a:effectLst/>
                <a:cs typeface="+mn-ea"/>
                <a:sym typeface="+mn-lt"/>
              </a:rPr>
              <a:t>存在哮喘病史或哮喘合并症</a:t>
            </a:r>
            <a:endParaRPr lang="zh-CN" altLang="en-US" sz="1200" dirty="0">
              <a:solidFill>
                <a:schemeClr val="bg1"/>
              </a:solidFill>
              <a:effectLst/>
              <a:cs typeface="+mn-ea"/>
              <a:sym typeface="+mn-lt"/>
            </a:endParaRPr>
          </a:p>
        </p:txBody>
      </p:sp>
      <p:sp>
        <p:nvSpPr>
          <p:cNvPr id="10" name="圆角矩形 9"/>
          <p:cNvSpPr/>
          <p:nvPr/>
        </p:nvSpPr>
        <p:spPr>
          <a:xfrm>
            <a:off x="1721056" y="3311889"/>
            <a:ext cx="8404860" cy="793115"/>
          </a:xfrm>
          <a:prstGeom prst="roundRect">
            <a:avLst/>
          </a:prstGeom>
          <a:solidFill>
            <a:srgbClr val="ECB0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 name="文本框 11"/>
          <p:cNvSpPr txBox="1"/>
          <p:nvPr/>
        </p:nvSpPr>
        <p:spPr>
          <a:xfrm>
            <a:off x="1828371" y="3521438"/>
            <a:ext cx="1605280" cy="353558"/>
          </a:xfrm>
          <a:prstGeom prst="rect">
            <a:avLst/>
          </a:prstGeom>
          <a:noFill/>
        </p:spPr>
        <p:txBody>
          <a:bodyPr wrap="square" rtlCol="0" anchor="t">
            <a:spAutoFit/>
          </a:bodyPr>
          <a:lstStyle/>
          <a:p>
            <a:pPr algn="ctr">
              <a:lnSpc>
                <a:spcPct val="115000"/>
              </a:lnSpc>
              <a:spcBef>
                <a:spcPts val="180"/>
              </a:spcBef>
            </a:pPr>
            <a:r>
              <a:rPr lang="en-US" sz="1600" b="1" dirty="0">
                <a:solidFill>
                  <a:schemeClr val="bg1"/>
                </a:solidFill>
                <a:effectLst/>
                <a:cs typeface="+mn-ea"/>
                <a:sym typeface="+mn-lt"/>
              </a:rPr>
              <a:t>• </a:t>
            </a:r>
            <a:r>
              <a:rPr lang="zh-CN" sz="1600" b="1" dirty="0">
                <a:solidFill>
                  <a:schemeClr val="bg1"/>
                </a:solidFill>
                <a:effectLst/>
                <a:cs typeface="+mn-ea"/>
                <a:sym typeface="+mn-lt"/>
              </a:rPr>
              <a:t>考虑使用 </a:t>
            </a:r>
            <a:r>
              <a:rPr lang="en-US" sz="1600" b="1" dirty="0">
                <a:solidFill>
                  <a:schemeClr val="bg1"/>
                </a:solidFill>
                <a:effectLst/>
                <a:cs typeface="+mn-ea"/>
                <a:sym typeface="+mn-lt"/>
              </a:rPr>
              <a:t>•</a:t>
            </a:r>
            <a:endParaRPr lang="en-US" altLang="en-US" sz="1600" b="1" dirty="0">
              <a:solidFill>
                <a:schemeClr val="bg1"/>
              </a:solidFill>
              <a:effectLst/>
              <a:cs typeface="+mn-ea"/>
              <a:sym typeface="+mn-lt"/>
            </a:endParaRPr>
          </a:p>
        </p:txBody>
      </p:sp>
      <p:sp>
        <p:nvSpPr>
          <p:cNvPr id="14" name="文本框 13"/>
          <p:cNvSpPr txBox="1"/>
          <p:nvPr/>
        </p:nvSpPr>
        <p:spPr>
          <a:xfrm>
            <a:off x="1943941" y="4543789"/>
            <a:ext cx="1489710" cy="353558"/>
          </a:xfrm>
          <a:prstGeom prst="rect">
            <a:avLst/>
          </a:prstGeom>
          <a:noFill/>
        </p:spPr>
        <p:txBody>
          <a:bodyPr wrap="square" rtlCol="0" anchor="t">
            <a:spAutoFit/>
          </a:bodyPr>
          <a:lstStyle/>
          <a:p>
            <a:pPr algn="ctr">
              <a:lnSpc>
                <a:spcPct val="115000"/>
              </a:lnSpc>
              <a:spcBef>
                <a:spcPts val="180"/>
              </a:spcBef>
            </a:pPr>
            <a:r>
              <a:rPr lang="en-US" sz="1600" b="1" dirty="0">
                <a:solidFill>
                  <a:schemeClr val="bg1"/>
                </a:solidFill>
                <a:effectLst/>
                <a:cs typeface="+mn-ea"/>
                <a:sym typeface="+mn-lt"/>
              </a:rPr>
              <a:t>• </a:t>
            </a:r>
            <a:r>
              <a:rPr lang="zh-CN" sz="1600" b="1" dirty="0">
                <a:solidFill>
                  <a:schemeClr val="bg1"/>
                </a:solidFill>
                <a:effectLst/>
                <a:cs typeface="+mn-ea"/>
                <a:sym typeface="+mn-lt"/>
              </a:rPr>
              <a:t>反对使用 </a:t>
            </a:r>
            <a:r>
              <a:rPr lang="en-US" sz="1600" b="1" dirty="0">
                <a:solidFill>
                  <a:schemeClr val="bg1"/>
                </a:solidFill>
                <a:effectLst/>
                <a:cs typeface="+mn-ea"/>
                <a:sym typeface="+mn-lt"/>
              </a:rPr>
              <a:t>•</a:t>
            </a:r>
            <a:endParaRPr lang="en-US" altLang="en-US" sz="1600" b="1" dirty="0">
              <a:solidFill>
                <a:schemeClr val="bg1"/>
              </a:solidFill>
              <a:effectLst/>
              <a:cs typeface="+mn-ea"/>
              <a:sym typeface="+mn-lt"/>
            </a:endParaRPr>
          </a:p>
        </p:txBody>
      </p:sp>
      <p:sp>
        <p:nvSpPr>
          <p:cNvPr id="15" name="圆角矩形 14"/>
          <p:cNvSpPr/>
          <p:nvPr/>
        </p:nvSpPr>
        <p:spPr>
          <a:xfrm>
            <a:off x="1721056" y="4256769"/>
            <a:ext cx="8404860" cy="1014730"/>
          </a:xfrm>
          <a:prstGeom prst="roundRect">
            <a:avLst/>
          </a:prstGeom>
          <a:solidFill>
            <a:srgbClr val="E21C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6" name="文本框 15"/>
          <p:cNvSpPr txBox="1"/>
          <p:nvPr/>
        </p:nvSpPr>
        <p:spPr>
          <a:xfrm>
            <a:off x="3568271" y="3381104"/>
            <a:ext cx="6096000" cy="639342"/>
          </a:xfrm>
          <a:prstGeom prst="rect">
            <a:avLst/>
          </a:prstGeom>
          <a:noFill/>
        </p:spPr>
        <p:txBody>
          <a:bodyPr wrap="square" rtlCol="0" anchor="t">
            <a:spAutoFit/>
          </a:bodyPr>
          <a:lstStyle/>
          <a:p>
            <a:pPr marL="342900" lvl="0" indent="-342900" algn="just">
              <a:lnSpc>
                <a:spcPct val="150000"/>
              </a:lnSpc>
              <a:spcBef>
                <a:spcPts val="180"/>
              </a:spcBef>
              <a:spcAft>
                <a:spcPts val="0"/>
              </a:spcAft>
              <a:buFont typeface="Times New Roman" panose="02020603050405020304" pitchFamily="18" charset="0"/>
              <a:buChar char="•"/>
            </a:pPr>
            <a:r>
              <a:rPr lang="zh-CN" sz="1200" dirty="0">
                <a:effectLst/>
                <a:cs typeface="+mn-ea"/>
                <a:sym typeface="+mn-lt"/>
              </a:rPr>
              <a:t>每年发生</a:t>
            </a:r>
            <a:r>
              <a:rPr lang="en-US" sz="1200" dirty="0">
                <a:effectLst/>
                <a:cs typeface="+mn-ea"/>
                <a:sym typeface="+mn-lt"/>
              </a:rPr>
              <a:t>1</a:t>
            </a:r>
            <a:r>
              <a:rPr lang="zh-CN" sz="1200" dirty="0">
                <a:effectLst/>
                <a:cs typeface="+mn-ea"/>
                <a:sym typeface="+mn-lt"/>
              </a:rPr>
              <a:t>次</a:t>
            </a:r>
            <a:r>
              <a:rPr lang="zh-CN" altLang="en-US" sz="1200" dirty="0">
                <a:effectLst/>
                <a:cs typeface="+mn-ea"/>
                <a:sym typeface="+mn-lt"/>
              </a:rPr>
              <a:t>慢阻肺病</a:t>
            </a:r>
            <a:r>
              <a:rPr lang="zh-CN" sz="1200" dirty="0">
                <a:effectLst/>
                <a:cs typeface="+mn-ea"/>
                <a:sym typeface="+mn-lt"/>
              </a:rPr>
              <a:t>中度急性加重</a:t>
            </a:r>
            <a:r>
              <a:rPr lang="en-US" sz="1200" baseline="30000" dirty="0">
                <a:effectLst/>
                <a:cs typeface="+mn-ea"/>
                <a:sym typeface="+mn-lt"/>
              </a:rPr>
              <a:t>#</a:t>
            </a:r>
            <a:endParaRPr lang="zh-CN" sz="1200" dirty="0">
              <a:effectLst/>
              <a:cs typeface="+mn-ea"/>
              <a:sym typeface="+mn-lt"/>
            </a:endParaRPr>
          </a:p>
          <a:p>
            <a:pPr marL="342900" lvl="0" indent="-342900" algn="just">
              <a:lnSpc>
                <a:spcPct val="150000"/>
              </a:lnSpc>
              <a:spcBef>
                <a:spcPts val="180"/>
              </a:spcBef>
              <a:spcAft>
                <a:spcPts val="0"/>
              </a:spcAft>
              <a:buFont typeface="Times New Roman" panose="02020603050405020304" pitchFamily="18" charset="0"/>
              <a:buChar char="•"/>
            </a:pPr>
            <a:r>
              <a:rPr lang="zh-CN" sz="1200" dirty="0">
                <a:effectLst/>
                <a:cs typeface="+mn-ea"/>
                <a:sym typeface="+mn-lt"/>
              </a:rPr>
              <a:t>血嗜酸性粒细胞</a:t>
            </a:r>
            <a:r>
              <a:rPr lang="zh-CN" altLang="en-US" sz="1200" dirty="0">
                <a:cs typeface="+mn-ea"/>
                <a:sym typeface="+mn-lt"/>
              </a:rPr>
              <a:t>计数</a:t>
            </a:r>
            <a:r>
              <a:rPr lang="en-US" sz="1200" dirty="0">
                <a:effectLst/>
                <a:cs typeface="+mn-ea"/>
                <a:sym typeface="+mn-lt"/>
              </a:rPr>
              <a:t>≥100</a:t>
            </a:r>
            <a:r>
              <a:rPr lang="zh-CN" sz="1200" dirty="0">
                <a:effectLst/>
                <a:cs typeface="+mn-ea"/>
                <a:sym typeface="+mn-lt"/>
              </a:rPr>
              <a:t>至</a:t>
            </a:r>
            <a:r>
              <a:rPr lang="en-US" sz="1200" dirty="0">
                <a:effectLst/>
                <a:cs typeface="+mn-ea"/>
                <a:sym typeface="+mn-lt"/>
              </a:rPr>
              <a:t>&lt;300</a:t>
            </a:r>
            <a:r>
              <a:rPr lang="zh-CN" sz="1200" dirty="0">
                <a:effectLst/>
                <a:cs typeface="+mn-ea"/>
                <a:sym typeface="+mn-lt"/>
              </a:rPr>
              <a:t>个细胞</a:t>
            </a:r>
            <a:r>
              <a:rPr lang="en-US" sz="1200" dirty="0">
                <a:effectLst/>
                <a:cs typeface="+mn-ea"/>
                <a:sym typeface="+mn-lt"/>
              </a:rPr>
              <a:t>/</a:t>
            </a:r>
            <a:r>
              <a:rPr lang="en-US" sz="1200" dirty="0" err="1">
                <a:effectLst/>
                <a:cs typeface="+mn-ea"/>
                <a:sym typeface="+mn-lt"/>
              </a:rPr>
              <a:t>μL</a:t>
            </a:r>
            <a:endParaRPr lang="en-US" altLang="en-US" sz="1200" dirty="0" err="1">
              <a:effectLst/>
              <a:cs typeface="+mn-ea"/>
              <a:sym typeface="+mn-lt"/>
            </a:endParaRPr>
          </a:p>
        </p:txBody>
      </p:sp>
      <p:sp>
        <p:nvSpPr>
          <p:cNvPr id="17" name="文本框 16"/>
          <p:cNvSpPr txBox="1"/>
          <p:nvPr/>
        </p:nvSpPr>
        <p:spPr>
          <a:xfrm>
            <a:off x="3568271" y="4256769"/>
            <a:ext cx="6096000" cy="968375"/>
          </a:xfrm>
          <a:prstGeom prst="rect">
            <a:avLst/>
          </a:prstGeom>
          <a:noFill/>
        </p:spPr>
        <p:txBody>
          <a:bodyPr wrap="square" rtlCol="0" anchor="t">
            <a:spAutoFit/>
          </a:bodyPr>
          <a:lstStyle/>
          <a:p>
            <a:pPr marL="342900" lvl="0" indent="-342900" algn="just">
              <a:lnSpc>
                <a:spcPct val="150000"/>
              </a:lnSpc>
              <a:spcBef>
                <a:spcPts val="180"/>
              </a:spcBef>
              <a:spcAft>
                <a:spcPts val="0"/>
              </a:spcAft>
              <a:buFont typeface="Times New Roman" panose="02020603050405020304" pitchFamily="18" charset="0"/>
              <a:buChar char="•"/>
            </a:pPr>
            <a:r>
              <a:rPr lang="zh-CN" sz="1200" dirty="0">
                <a:solidFill>
                  <a:schemeClr val="bg1"/>
                </a:solidFill>
                <a:effectLst/>
                <a:cs typeface="+mn-ea"/>
                <a:sym typeface="+mn-lt"/>
              </a:rPr>
              <a:t>反复发生肺炎事件</a:t>
            </a:r>
            <a:endParaRPr lang="zh-CN" sz="1200" dirty="0">
              <a:solidFill>
                <a:schemeClr val="bg1"/>
              </a:solidFill>
              <a:effectLst/>
              <a:cs typeface="+mn-ea"/>
              <a:sym typeface="+mn-lt"/>
            </a:endParaRPr>
          </a:p>
          <a:p>
            <a:pPr marL="342900" lvl="0" indent="-342900" algn="just">
              <a:lnSpc>
                <a:spcPct val="150000"/>
              </a:lnSpc>
              <a:spcBef>
                <a:spcPts val="180"/>
              </a:spcBef>
              <a:spcAft>
                <a:spcPts val="0"/>
              </a:spcAft>
              <a:buFont typeface="Times New Roman" panose="02020603050405020304" pitchFamily="18" charset="0"/>
              <a:buChar char="•"/>
            </a:pPr>
            <a:r>
              <a:rPr lang="zh-CN" sz="1200" dirty="0">
                <a:solidFill>
                  <a:schemeClr val="bg1"/>
                </a:solidFill>
                <a:effectLst/>
                <a:cs typeface="+mn-ea"/>
                <a:sym typeface="+mn-lt"/>
              </a:rPr>
              <a:t>血嗜酸性粒细胞</a:t>
            </a:r>
            <a:r>
              <a:rPr lang="zh-CN" altLang="en-US" sz="1200" dirty="0">
                <a:solidFill>
                  <a:schemeClr val="bg1"/>
                </a:solidFill>
                <a:cs typeface="+mn-ea"/>
                <a:sym typeface="+mn-lt"/>
              </a:rPr>
              <a:t>计数</a:t>
            </a:r>
            <a:r>
              <a:rPr lang="en-US" sz="1200" dirty="0">
                <a:solidFill>
                  <a:schemeClr val="bg1"/>
                </a:solidFill>
                <a:effectLst/>
                <a:cs typeface="+mn-ea"/>
                <a:sym typeface="+mn-lt"/>
              </a:rPr>
              <a:t>&lt;100</a:t>
            </a:r>
            <a:r>
              <a:rPr lang="zh-CN" sz="1200" dirty="0">
                <a:solidFill>
                  <a:schemeClr val="bg1"/>
                </a:solidFill>
                <a:effectLst/>
                <a:cs typeface="+mn-ea"/>
                <a:sym typeface="+mn-lt"/>
              </a:rPr>
              <a:t>个细胞</a:t>
            </a:r>
            <a:r>
              <a:rPr lang="en-US" sz="1200" dirty="0">
                <a:solidFill>
                  <a:schemeClr val="bg1"/>
                </a:solidFill>
                <a:effectLst/>
                <a:cs typeface="+mn-ea"/>
                <a:sym typeface="+mn-lt"/>
              </a:rPr>
              <a:t>/</a:t>
            </a:r>
            <a:r>
              <a:rPr lang="en-US" sz="1200" dirty="0" err="1">
                <a:solidFill>
                  <a:schemeClr val="bg1"/>
                </a:solidFill>
                <a:effectLst/>
                <a:cs typeface="+mn-ea"/>
                <a:sym typeface="+mn-lt"/>
              </a:rPr>
              <a:t>μL</a:t>
            </a:r>
            <a:endParaRPr lang="zh-CN" sz="1200" dirty="0">
              <a:solidFill>
                <a:schemeClr val="bg1"/>
              </a:solidFill>
              <a:effectLst/>
              <a:cs typeface="+mn-ea"/>
              <a:sym typeface="+mn-lt"/>
            </a:endParaRPr>
          </a:p>
          <a:p>
            <a:pPr marL="342900" lvl="0" indent="-342900" algn="just">
              <a:lnSpc>
                <a:spcPct val="150000"/>
              </a:lnSpc>
              <a:spcBef>
                <a:spcPts val="180"/>
              </a:spcBef>
              <a:spcAft>
                <a:spcPts val="0"/>
              </a:spcAft>
              <a:buFont typeface="Times New Roman" panose="02020603050405020304" pitchFamily="18" charset="0"/>
              <a:buChar char="•"/>
            </a:pPr>
            <a:r>
              <a:rPr lang="zh-CN" sz="1200" dirty="0">
                <a:solidFill>
                  <a:schemeClr val="bg1"/>
                </a:solidFill>
                <a:effectLst/>
                <a:cs typeface="+mn-ea"/>
                <a:sym typeface="+mn-lt"/>
              </a:rPr>
              <a:t>存在分枝杆菌感染史</a:t>
            </a:r>
            <a:endParaRPr lang="zh-CN" altLang="en-US" sz="1200" dirty="0">
              <a:solidFill>
                <a:schemeClr val="bg1"/>
              </a:solidFill>
              <a:effectLst/>
              <a:cs typeface="+mn-ea"/>
              <a:sym typeface="+mn-lt"/>
            </a:endParaRPr>
          </a:p>
        </p:txBody>
      </p:sp>
      <p:sp>
        <p:nvSpPr>
          <p:cNvPr id="18" name="文本框 17"/>
          <p:cNvSpPr txBox="1"/>
          <p:nvPr/>
        </p:nvSpPr>
        <p:spPr>
          <a:xfrm>
            <a:off x="1925526" y="4612148"/>
            <a:ext cx="1467485" cy="353558"/>
          </a:xfrm>
          <a:prstGeom prst="rect">
            <a:avLst/>
          </a:prstGeom>
          <a:noFill/>
        </p:spPr>
        <p:txBody>
          <a:bodyPr wrap="square" rtlCol="0" anchor="t">
            <a:spAutoFit/>
          </a:bodyPr>
          <a:lstStyle/>
          <a:p>
            <a:pPr algn="ctr">
              <a:lnSpc>
                <a:spcPct val="115000"/>
              </a:lnSpc>
              <a:spcBef>
                <a:spcPts val="180"/>
              </a:spcBef>
            </a:pPr>
            <a:r>
              <a:rPr lang="en-US" sz="1600" b="1" dirty="0">
                <a:solidFill>
                  <a:schemeClr val="bg1"/>
                </a:solidFill>
                <a:effectLst/>
                <a:cs typeface="+mn-ea"/>
                <a:sym typeface="+mn-lt"/>
              </a:rPr>
              <a:t>• </a:t>
            </a:r>
            <a:r>
              <a:rPr lang="zh-CN" sz="1600" b="1" dirty="0">
                <a:solidFill>
                  <a:schemeClr val="bg1"/>
                </a:solidFill>
                <a:effectLst/>
                <a:cs typeface="+mn-ea"/>
                <a:sym typeface="+mn-lt"/>
              </a:rPr>
              <a:t>反对使用 </a:t>
            </a:r>
            <a:r>
              <a:rPr lang="en-US" sz="1600" b="1" dirty="0">
                <a:solidFill>
                  <a:schemeClr val="bg1"/>
                </a:solidFill>
                <a:effectLst/>
                <a:cs typeface="+mn-ea"/>
                <a:sym typeface="+mn-lt"/>
              </a:rPr>
              <a:t>•</a:t>
            </a:r>
            <a:endParaRPr lang="en-US" altLang="en-US" sz="1600" b="1" dirty="0">
              <a:solidFill>
                <a:schemeClr val="bg1"/>
              </a:solidFill>
              <a:effectLst/>
              <a:cs typeface="+mn-ea"/>
              <a:sym typeface="+mn-lt"/>
            </a:endParaRPr>
          </a:p>
        </p:txBody>
      </p:sp>
      <p:sp>
        <p:nvSpPr>
          <p:cNvPr id="4" name="文本框 3"/>
          <p:cNvSpPr txBox="1"/>
          <p:nvPr>
            <p:custDataLst>
              <p:tags r:id="rId1"/>
            </p:custDataLst>
          </p:nvPr>
        </p:nvSpPr>
        <p:spPr>
          <a:xfrm>
            <a:off x="11166475" y="509905"/>
            <a:ext cx="969010" cy="368300"/>
          </a:xfrm>
          <a:prstGeom prst="rect">
            <a:avLst/>
          </a:prstGeom>
          <a:noFill/>
        </p:spPr>
        <p:txBody>
          <a:bodyPr wrap="square" rtlCol="0">
            <a:spAutoFit/>
          </a:bodyPr>
          <a:lstStyle/>
          <a:p>
            <a:pPr algn="r"/>
            <a:r>
              <a:rPr lang="zh-CN" altLang="en-US" b="1">
                <a:solidFill>
                  <a:schemeClr val="bg1"/>
                </a:solidFill>
              </a:rPr>
              <a:t>图</a:t>
            </a:r>
            <a:r>
              <a:rPr lang="en-US" altLang="zh-CN" b="1">
                <a:solidFill>
                  <a:schemeClr val="bg1"/>
                </a:solidFill>
              </a:rPr>
              <a:t> 3.21</a:t>
            </a:r>
            <a:endParaRPr lang="en-US" altLang="zh-CN" b="1">
              <a:solidFill>
                <a:schemeClr val="bg1"/>
              </a:solidFill>
            </a:endParaRPr>
          </a:p>
        </p:txBody>
      </p:sp>
      <p:pic>
        <p:nvPicPr>
          <p:cNvPr id="19" name="Picture 6" descr="Figure 3.21 is a color coded slide giving GREEN light (strongly favors use), ORANGE light (favors use) and RED light (against use) factors to consider when adding ICS to long-acting bronchodilators."/>
          <p:cNvPicPr>
            <a:picLocks noChangeAspect="1"/>
          </p:cNvPicPr>
          <p:nvPr/>
        </p:nvPicPr>
        <p:blipFill rotWithShape="1">
          <a:blip r:embed="rId2"/>
          <a:srcRect/>
          <a:stretch>
            <a:fillRect/>
          </a:stretch>
        </p:blipFill>
        <p:spPr bwMode="auto">
          <a:xfrm>
            <a:off x="12192303" y="-133717"/>
            <a:ext cx="7699404" cy="6241782"/>
          </a:xfrm>
          <a:prstGeom prst="rect">
            <a:avLst/>
          </a:prstGeom>
          <a:ln>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normAutofit fontScale="90000"/>
          </a:bodyPr>
          <a:lstStyle/>
          <a:p>
            <a:r>
              <a:rPr lang="zh-CN" altLang="en-US">
                <a:highlight>
                  <a:srgbClr val="000000">
                    <a:alpha val="0"/>
                  </a:srgbClr>
                </a:highlight>
              </a:rPr>
              <a:t>当前使用</a:t>
            </a:r>
            <a:r>
              <a:rPr lang="en-US" altLang="zh-CN">
                <a:highlight>
                  <a:srgbClr val="000000">
                    <a:alpha val="0"/>
                  </a:srgbClr>
                </a:highlight>
              </a:rPr>
              <a:t>LABA+ICS</a:t>
            </a:r>
            <a:r>
              <a:rPr lang="zh-CN" altLang="en-US">
                <a:highlight>
                  <a:srgbClr val="000000">
                    <a:alpha val="0"/>
                  </a:srgbClr>
                </a:highlight>
              </a:rPr>
              <a:t>治疗的患者管理</a:t>
            </a:r>
            <a:endParaRPr lang="zh-CN" altLang="en-US">
              <a:highlight>
                <a:srgbClr val="000000">
                  <a:alpha val="0"/>
                </a:srgbClr>
              </a:highlight>
            </a:endParaRPr>
          </a:p>
        </p:txBody>
      </p:sp>
      <p:grpSp>
        <p:nvGrpSpPr>
          <p:cNvPr id="6" name="组合 5"/>
          <p:cNvGrpSpPr/>
          <p:nvPr/>
        </p:nvGrpSpPr>
        <p:grpSpPr>
          <a:xfrm>
            <a:off x="3016250" y="1389380"/>
            <a:ext cx="6190615" cy="4199890"/>
            <a:chOff x="-333" y="3106"/>
            <a:chExt cx="9749" cy="6614"/>
          </a:xfrm>
        </p:grpSpPr>
        <p:pic>
          <p:nvPicPr>
            <p:cNvPr id="11" name="Picture 10" descr="Figure 3.22 shows an algorithm with suggested management of patients who are currently on LABA+ICS"/>
            <p:cNvPicPr>
              <a:picLocks noChangeAspect="1"/>
            </p:cNvPicPr>
            <p:nvPr/>
          </p:nvPicPr>
          <p:blipFill rotWithShape="1">
            <a:blip r:embed="rId1"/>
            <a:srcRect/>
            <a:stretch>
              <a:fillRect/>
            </a:stretch>
          </p:blipFill>
          <p:spPr bwMode="auto">
            <a:xfrm>
              <a:off x="-333" y="3106"/>
              <a:ext cx="9749" cy="6614"/>
            </a:xfrm>
            <a:prstGeom prst="rect">
              <a:avLst/>
            </a:prstGeom>
            <a:ln>
              <a:noFill/>
            </a:ln>
          </p:spPr>
        </p:pic>
        <p:grpSp>
          <p:nvGrpSpPr>
            <p:cNvPr id="48" name="组合 47"/>
            <p:cNvGrpSpPr/>
            <p:nvPr/>
          </p:nvGrpSpPr>
          <p:grpSpPr>
            <a:xfrm>
              <a:off x="-153" y="3376"/>
              <a:ext cx="9427" cy="5947"/>
              <a:chOff x="-608" y="2213"/>
              <a:chExt cx="9427" cy="5947"/>
            </a:xfrm>
          </p:grpSpPr>
          <p:grpSp>
            <p:nvGrpSpPr>
              <p:cNvPr id="39" name="组合 38"/>
              <p:cNvGrpSpPr/>
              <p:nvPr/>
            </p:nvGrpSpPr>
            <p:grpSpPr>
              <a:xfrm>
                <a:off x="-455" y="5739"/>
                <a:ext cx="5481" cy="2263"/>
                <a:chOff x="-10368" y="4880"/>
                <a:chExt cx="5648" cy="2237"/>
              </a:xfrm>
            </p:grpSpPr>
            <p:sp>
              <p:nvSpPr>
                <p:cNvPr id="20" name="圆角矩形 19"/>
                <p:cNvSpPr/>
                <p:nvPr/>
              </p:nvSpPr>
              <p:spPr>
                <a:xfrm>
                  <a:off x="-10368" y="6385"/>
                  <a:ext cx="1205" cy="732"/>
                </a:xfrm>
                <a:prstGeom prst="roundRect">
                  <a:avLst/>
                </a:prstGeom>
                <a:solidFill>
                  <a:srgbClr val="D2D1D6"/>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zh-CN" altLang="en-US" sz="1400" dirty="0">
                      <a:solidFill>
                        <a:schemeClr val="tx1"/>
                      </a:solidFill>
                      <a:highlight>
                        <a:srgbClr val="000000">
                          <a:alpha val="0"/>
                        </a:srgbClr>
                      </a:highlight>
                      <a:latin typeface="微软雅黑" panose="020B0503020204020204" pitchFamily="34" charset="-122"/>
                      <a:ea typeface="微软雅黑" panose="020B0503020204020204" pitchFamily="34" charset="-122"/>
                      <a:cs typeface="微软雅黑" panose="020B0503020204020204" pitchFamily="34" charset="-122"/>
                      <a:sym typeface="+mn-ea"/>
                    </a:rPr>
                    <a:t>维持</a:t>
                  </a:r>
                  <a:endParaRPr lang="zh-CN" sz="1400" dirty="0">
                    <a:solidFill>
                      <a:schemeClr val="tx1"/>
                    </a:solidFill>
                    <a:highlight>
                      <a:srgbClr val="000000">
                        <a:alpha val="0"/>
                      </a:srgbClr>
                    </a:highlight>
                    <a:latin typeface="微软雅黑" panose="020B0503020204020204" pitchFamily="34" charset="-122"/>
                    <a:ea typeface="微软雅黑" panose="020B0503020204020204" pitchFamily="34" charset="-122"/>
                    <a:cs typeface="微软雅黑" panose="020B0503020204020204" pitchFamily="34" charset="-122"/>
                    <a:sym typeface="+mn-ea"/>
                  </a:endParaRPr>
                </a:p>
                <a:p>
                  <a:pPr algn="ctr"/>
                  <a:r>
                    <a:rPr lang="zh-CN" sz="1400" dirty="0">
                      <a:solidFill>
                        <a:schemeClr val="tx1"/>
                      </a:solidFill>
                      <a:highlight>
                        <a:srgbClr val="000000">
                          <a:alpha val="0"/>
                        </a:srgbClr>
                      </a:highlight>
                      <a:latin typeface="微软雅黑" panose="020B0503020204020204" pitchFamily="34" charset="-122"/>
                      <a:ea typeface="微软雅黑" panose="020B0503020204020204" pitchFamily="34" charset="-122"/>
                      <a:cs typeface="微软雅黑" panose="020B0503020204020204" pitchFamily="34" charset="-122"/>
                      <a:sym typeface="+mn-ea"/>
                    </a:rPr>
                    <a:t>治疗</a:t>
                  </a:r>
                  <a:endParaRPr lang="zh-CN" sz="1400" dirty="0">
                    <a:solidFill>
                      <a:schemeClr val="tx1"/>
                    </a:solidFill>
                    <a:highlight>
                      <a:srgbClr val="000000">
                        <a:alpha val="0"/>
                      </a:srgbClr>
                    </a:highlight>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9" name="圆角矩形 8"/>
                <p:cNvSpPr/>
                <p:nvPr/>
              </p:nvSpPr>
              <p:spPr>
                <a:xfrm>
                  <a:off x="-6811" y="4880"/>
                  <a:ext cx="2091" cy="741"/>
                </a:xfrm>
                <a:prstGeom prst="roundRect">
                  <a:avLst/>
                </a:prstGeom>
                <a:solidFill>
                  <a:srgbClr val="D2D1D6"/>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zh-CN" altLang="en-US" sz="1400">
                      <a:solidFill>
                        <a:schemeClr val="tx1"/>
                      </a:solidFill>
                      <a:highlight>
                        <a:srgbClr val="000000">
                          <a:alpha val="0"/>
                        </a:srgbClr>
                      </a:highlight>
                      <a:latin typeface="微软雅黑" panose="020B0503020204020204" pitchFamily="34" charset="-122"/>
                      <a:ea typeface="微软雅黑" panose="020B0503020204020204" pitchFamily="34" charset="-122"/>
                      <a:cs typeface="微软雅黑" panose="020B0503020204020204" pitchFamily="34" charset="-122"/>
                      <a:sym typeface="+mn-ea"/>
                    </a:rPr>
                    <a:t>考虑更换为</a:t>
                  </a:r>
                  <a:r>
                    <a:rPr lang="en-US" altLang="zh-CN" sz="1400">
                      <a:solidFill>
                        <a:schemeClr val="tx1"/>
                      </a:solidFill>
                      <a:highlight>
                        <a:srgbClr val="000000">
                          <a:alpha val="0"/>
                        </a:srgbClr>
                      </a:highlight>
                      <a:latin typeface="微软雅黑" panose="020B0503020204020204" pitchFamily="34" charset="-122"/>
                      <a:ea typeface="微软雅黑" panose="020B0503020204020204" pitchFamily="34" charset="-122"/>
                      <a:cs typeface="微软雅黑" panose="020B0503020204020204" pitchFamily="34" charset="-122"/>
                      <a:sym typeface="+mn-ea"/>
                    </a:rPr>
                    <a:t>LABA + LAMA</a:t>
                  </a:r>
                  <a:endParaRPr lang="en-US" altLang="zh-CN" sz="1400" baseline="30000">
                    <a:solidFill>
                      <a:schemeClr val="tx1"/>
                    </a:solidFill>
                    <a:highlight>
                      <a:srgbClr val="000000">
                        <a:alpha val="0"/>
                      </a:srgbClr>
                    </a:highlight>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grpSp>
          <p:grpSp>
            <p:nvGrpSpPr>
              <p:cNvPr id="42" name="组合 41"/>
              <p:cNvGrpSpPr/>
              <p:nvPr/>
            </p:nvGrpSpPr>
            <p:grpSpPr>
              <a:xfrm>
                <a:off x="-608" y="2213"/>
                <a:ext cx="5926" cy="4201"/>
                <a:chOff x="-988" y="1864"/>
                <a:chExt cx="5926" cy="4729"/>
              </a:xfrm>
            </p:grpSpPr>
            <p:sp>
              <p:nvSpPr>
                <p:cNvPr id="21" name="圆角矩形 20"/>
                <p:cNvSpPr/>
                <p:nvPr/>
              </p:nvSpPr>
              <p:spPr>
                <a:xfrm>
                  <a:off x="2355" y="1864"/>
                  <a:ext cx="2583" cy="1035"/>
                </a:xfrm>
                <a:prstGeom prst="roundRect">
                  <a:avLst/>
                </a:prstGeom>
                <a:solidFill>
                  <a:srgbClr val="FBEED6"/>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zh-CN" sz="1400">
                      <a:solidFill>
                        <a:schemeClr val="tx1"/>
                      </a:solidFill>
                      <a:highlight>
                        <a:srgbClr val="000000">
                          <a:alpha val="0"/>
                        </a:srgbClr>
                      </a:highlight>
                      <a:latin typeface="微软雅黑" panose="020B0503020204020204" pitchFamily="34" charset="-122"/>
                      <a:ea typeface="微软雅黑" panose="020B0503020204020204" pitchFamily="34" charset="-122"/>
                      <a:cs typeface="微软雅黑" panose="020B0503020204020204" pitchFamily="34" charset="-122"/>
                    </a:rPr>
                    <a:t>目前使用</a:t>
                  </a:r>
                  <a:r>
                    <a:rPr lang="en-US" altLang="zh-CN" sz="1400">
                      <a:solidFill>
                        <a:schemeClr val="tx1"/>
                      </a:solidFill>
                      <a:highlight>
                        <a:srgbClr val="000000">
                          <a:alpha val="0"/>
                        </a:srgbClr>
                      </a:highlight>
                      <a:latin typeface="微软雅黑" panose="020B0503020204020204" pitchFamily="34" charset="-122"/>
                      <a:ea typeface="微软雅黑" panose="020B0503020204020204" pitchFamily="34" charset="-122"/>
                      <a:cs typeface="微软雅黑" panose="020B0503020204020204" pitchFamily="34" charset="-122"/>
                    </a:rPr>
                    <a:t>LABA+ICS</a:t>
                  </a:r>
                  <a:r>
                    <a:rPr lang="zh-CN" altLang="en-US" sz="1400">
                      <a:solidFill>
                        <a:schemeClr val="tx1"/>
                      </a:solidFill>
                      <a:highlight>
                        <a:srgbClr val="000000">
                          <a:alpha val="0"/>
                        </a:srgbClr>
                      </a:highlight>
                      <a:latin typeface="微软雅黑" panose="020B0503020204020204" pitchFamily="34" charset="-122"/>
                      <a:ea typeface="微软雅黑" panose="020B0503020204020204" pitchFamily="34" charset="-122"/>
                      <a:cs typeface="微软雅黑" panose="020B0503020204020204" pitchFamily="34" charset="-122"/>
                    </a:rPr>
                    <a:t>的患者</a:t>
                  </a:r>
                  <a:endParaRPr lang="zh-CN" altLang="en-US" sz="1400">
                    <a:solidFill>
                      <a:schemeClr val="tx1"/>
                    </a:solidFill>
                    <a:highlight>
                      <a:srgbClr val="000000">
                        <a:alpha val="0"/>
                      </a:srgbClr>
                    </a:highlight>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2" name="圆角矩形 11"/>
                <p:cNvSpPr/>
                <p:nvPr/>
              </p:nvSpPr>
              <p:spPr>
                <a:xfrm>
                  <a:off x="-988" y="3722"/>
                  <a:ext cx="2856" cy="1053"/>
                </a:xfrm>
                <a:prstGeom prst="roundRect">
                  <a:avLst/>
                </a:prstGeom>
                <a:solidFill>
                  <a:srgbClr val="FBEED6"/>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marL="171450" indent="-171450" algn="l">
                    <a:buFont typeface="Arial" panose="020B0604020202020204" pitchFamily="34" charset="0"/>
                    <a:buChar char="•"/>
                  </a:pPr>
                  <a:r>
                    <a:rPr lang="zh-CN" altLang="en-US" sz="1400" dirty="0">
                      <a:solidFill>
                        <a:schemeClr val="tx1"/>
                      </a:solidFill>
                      <a:highlight>
                        <a:srgbClr val="000000">
                          <a:alpha val="0"/>
                        </a:srgbClr>
                      </a:highlight>
                      <a:latin typeface="微软雅黑" panose="020B0503020204020204" pitchFamily="34" charset="-122"/>
                      <a:ea typeface="微软雅黑" panose="020B0503020204020204" pitchFamily="34" charset="-122"/>
                      <a:cs typeface="微软雅黑" panose="020B0503020204020204" pitchFamily="34" charset="-122"/>
                    </a:rPr>
                    <a:t>目前无急性加重</a:t>
                  </a:r>
                  <a:endParaRPr lang="zh-CN" altLang="en-US" sz="1400" dirty="0">
                    <a:solidFill>
                      <a:schemeClr val="tx1"/>
                    </a:solidFill>
                    <a:highlight>
                      <a:srgbClr val="000000">
                        <a:alpha val="0"/>
                      </a:srgbClr>
                    </a:highlight>
                    <a:latin typeface="微软雅黑" panose="020B0503020204020204" pitchFamily="34" charset="-122"/>
                    <a:ea typeface="微软雅黑" panose="020B0503020204020204" pitchFamily="34" charset="-122"/>
                    <a:cs typeface="微软雅黑" panose="020B0503020204020204" pitchFamily="34" charset="-122"/>
                  </a:endParaRPr>
                </a:p>
                <a:p>
                  <a:pPr marL="171450" indent="-171450" algn="l">
                    <a:buFont typeface="Arial" panose="020B0604020202020204" pitchFamily="34" charset="0"/>
                    <a:buChar char="•"/>
                  </a:pPr>
                  <a:r>
                    <a:rPr lang="zh-CN" altLang="en-US" sz="1400" dirty="0">
                      <a:solidFill>
                        <a:schemeClr val="tx1"/>
                      </a:solidFill>
                      <a:highlight>
                        <a:srgbClr val="000000">
                          <a:alpha val="0"/>
                        </a:srgbClr>
                      </a:highlight>
                      <a:latin typeface="微软雅黑" panose="020B0503020204020204" pitchFamily="34" charset="-122"/>
                      <a:ea typeface="微软雅黑" panose="020B0503020204020204" pitchFamily="34" charset="-122"/>
                      <a:cs typeface="微软雅黑" panose="020B0503020204020204" pitchFamily="34" charset="-122"/>
                    </a:rPr>
                    <a:t>既往治疗效果好</a:t>
                  </a:r>
                  <a:r>
                    <a:rPr lang="en-US" altLang="zh-CN" sz="1400" dirty="0">
                      <a:solidFill>
                        <a:schemeClr val="tx1"/>
                      </a:solidFill>
                      <a:highlight>
                        <a:srgbClr val="000000">
                          <a:alpha val="0"/>
                        </a:srgbClr>
                      </a:highlight>
                      <a:latin typeface="微软雅黑" panose="020B0503020204020204" pitchFamily="34" charset="-122"/>
                      <a:ea typeface="微软雅黑" panose="020B0503020204020204" pitchFamily="34" charset="-122"/>
                      <a:cs typeface="微软雅黑" panose="020B0503020204020204" pitchFamily="34" charset="-122"/>
                    </a:rPr>
                    <a:t>*</a:t>
                  </a:r>
                  <a:endParaRPr lang="en-US" altLang="zh-CN" sz="1400" dirty="0">
                    <a:solidFill>
                      <a:schemeClr val="tx1"/>
                    </a:solidFill>
                    <a:highlight>
                      <a:srgbClr val="000000">
                        <a:alpha val="0"/>
                      </a:srgbClr>
                    </a:highlight>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3" name="圆角矩形 12"/>
                <p:cNvSpPr/>
                <p:nvPr/>
              </p:nvSpPr>
              <p:spPr>
                <a:xfrm>
                  <a:off x="-988" y="5595"/>
                  <a:ext cx="1321" cy="998"/>
                </a:xfrm>
                <a:prstGeom prst="roundRect">
                  <a:avLst/>
                </a:prstGeom>
                <a:solidFill>
                  <a:srgbClr val="FBEED6"/>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zh-CN" altLang="en-US" sz="1400" dirty="0">
                      <a:solidFill>
                        <a:schemeClr val="tx1"/>
                      </a:solidFill>
                      <a:highlight>
                        <a:srgbClr val="000000">
                          <a:alpha val="0"/>
                        </a:srgbClr>
                      </a:highlight>
                      <a:latin typeface="微软雅黑" panose="020B0503020204020204" pitchFamily="34" charset="-122"/>
                      <a:ea typeface="微软雅黑" panose="020B0503020204020204" pitchFamily="34" charset="-122"/>
                      <a:cs typeface="微软雅黑" panose="020B0503020204020204" pitchFamily="34" charset="-122"/>
                    </a:rPr>
                    <a:t>低症状负担</a:t>
                  </a:r>
                  <a:endParaRPr lang="zh-CN" altLang="en-US" sz="1400" baseline="30000" dirty="0">
                    <a:solidFill>
                      <a:schemeClr val="tx1"/>
                    </a:solidFill>
                    <a:highlight>
                      <a:srgbClr val="000000">
                        <a:alpha val="0"/>
                      </a:srgbClr>
                    </a:highlight>
                    <a:latin typeface="微软雅黑" panose="020B0503020204020204" pitchFamily="34" charset="-122"/>
                    <a:ea typeface="微软雅黑" panose="020B0503020204020204" pitchFamily="34" charset="-122"/>
                    <a:cs typeface="微软雅黑" panose="020B0503020204020204" pitchFamily="34" charset="-122"/>
                  </a:endParaRPr>
                </a:p>
              </p:txBody>
            </p:sp>
          </p:grpSp>
          <p:sp>
            <p:nvSpPr>
              <p:cNvPr id="14" name="圆角矩形 13"/>
              <p:cNvSpPr/>
              <p:nvPr/>
            </p:nvSpPr>
            <p:spPr>
              <a:xfrm>
                <a:off x="2996" y="3959"/>
                <a:ext cx="2013" cy="744"/>
              </a:xfrm>
              <a:prstGeom prst="roundRect">
                <a:avLst/>
              </a:prstGeom>
              <a:solidFill>
                <a:srgbClr val="FBEED6"/>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marL="171450" indent="-171450" algn="ctr">
                  <a:buFont typeface="Arial" panose="020B0604020202020204" pitchFamily="34" charset="0"/>
                  <a:buChar char="•"/>
                </a:pPr>
                <a:r>
                  <a:rPr lang="zh-CN" altLang="en-US" sz="1400">
                    <a:solidFill>
                      <a:schemeClr val="tx1"/>
                    </a:solidFill>
                    <a:highlight>
                      <a:srgbClr val="000000">
                        <a:alpha val="0"/>
                      </a:srgbClr>
                    </a:highlight>
                    <a:latin typeface="微软雅黑" panose="020B0503020204020204" pitchFamily="34" charset="-122"/>
                    <a:ea typeface="微软雅黑" panose="020B0503020204020204" pitchFamily="34" charset="-122"/>
                    <a:cs typeface="微软雅黑" panose="020B0503020204020204" pitchFamily="34" charset="-122"/>
                  </a:rPr>
                  <a:t>无相关急性加重史</a:t>
                </a:r>
                <a:endParaRPr lang="zh-CN" altLang="en-US" sz="1400" baseline="30000">
                  <a:solidFill>
                    <a:schemeClr val="tx1"/>
                  </a:solidFill>
                  <a:highlight>
                    <a:srgbClr val="000000">
                      <a:alpha val="0"/>
                    </a:srgbClr>
                  </a:highlight>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5" name="圆角矩形 24"/>
              <p:cNvSpPr/>
              <p:nvPr/>
            </p:nvSpPr>
            <p:spPr>
              <a:xfrm>
                <a:off x="6096" y="3959"/>
                <a:ext cx="2442" cy="744"/>
              </a:xfrm>
              <a:prstGeom prst="roundRect">
                <a:avLst/>
              </a:prstGeom>
              <a:solidFill>
                <a:srgbClr val="FBEED6"/>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marL="171450" indent="-171450" algn="ctr">
                  <a:buFont typeface="Arial" panose="020B0604020202020204" pitchFamily="34" charset="0"/>
                  <a:buChar char="•"/>
                </a:pPr>
                <a:r>
                  <a:rPr lang="zh-CN" altLang="en-US" sz="1400">
                    <a:solidFill>
                      <a:schemeClr val="tx1"/>
                    </a:solidFill>
                    <a:highlight>
                      <a:srgbClr val="000000">
                        <a:alpha val="0"/>
                      </a:srgbClr>
                    </a:highlight>
                    <a:latin typeface="微软雅黑" panose="020B0503020204020204" pitchFamily="34" charset="-122"/>
                    <a:ea typeface="微软雅黑" panose="020B0503020204020204" pitchFamily="34" charset="-122"/>
                    <a:cs typeface="微软雅黑" panose="020B0503020204020204" pitchFamily="34" charset="-122"/>
                  </a:rPr>
                  <a:t>目前急性加重</a:t>
                </a:r>
                <a:endParaRPr lang="zh-CN" altLang="en-US" sz="1400" baseline="30000">
                  <a:solidFill>
                    <a:schemeClr val="tx1"/>
                  </a:solidFill>
                  <a:highlight>
                    <a:srgbClr val="000000">
                      <a:alpha val="0"/>
                    </a:srgbClr>
                  </a:highlight>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3" name="圆角矩形 32"/>
              <p:cNvSpPr/>
              <p:nvPr/>
            </p:nvSpPr>
            <p:spPr>
              <a:xfrm>
                <a:off x="1035" y="5527"/>
                <a:ext cx="1321" cy="887"/>
              </a:xfrm>
              <a:prstGeom prst="roundRect">
                <a:avLst/>
              </a:prstGeom>
              <a:solidFill>
                <a:srgbClr val="FBEED6"/>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zh-CN" altLang="en-US" sz="1400" dirty="0">
                    <a:solidFill>
                      <a:schemeClr val="tx1"/>
                    </a:solidFill>
                    <a:highlight>
                      <a:srgbClr val="000000">
                        <a:alpha val="0"/>
                      </a:srgbClr>
                    </a:highlight>
                    <a:latin typeface="微软雅黑" panose="020B0503020204020204" pitchFamily="34" charset="-122"/>
                    <a:ea typeface="微软雅黑" panose="020B0503020204020204" pitchFamily="34" charset="-122"/>
                    <a:cs typeface="微软雅黑" panose="020B0503020204020204" pitchFamily="34" charset="-122"/>
                  </a:rPr>
                  <a:t>高症状负担</a:t>
                </a:r>
                <a:endParaRPr lang="zh-CN" altLang="en-US" sz="1400" baseline="30000" dirty="0">
                  <a:solidFill>
                    <a:schemeClr val="tx1"/>
                  </a:solidFill>
                  <a:highlight>
                    <a:srgbClr val="000000">
                      <a:alpha val="0"/>
                    </a:srgbClr>
                  </a:highlight>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8" name="圆角矩形 37"/>
              <p:cNvSpPr/>
              <p:nvPr/>
            </p:nvSpPr>
            <p:spPr>
              <a:xfrm>
                <a:off x="5822" y="5572"/>
                <a:ext cx="1534" cy="887"/>
              </a:xfrm>
              <a:prstGeom prst="roundRect">
                <a:avLst/>
              </a:prstGeom>
              <a:solidFill>
                <a:srgbClr val="FBEED6"/>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zh-CN" altLang="en-US" sz="1400" dirty="0">
                    <a:solidFill>
                      <a:schemeClr val="tx1"/>
                    </a:solidFill>
                    <a:highlight>
                      <a:srgbClr val="000000">
                        <a:alpha val="0"/>
                      </a:srgbClr>
                    </a:highlight>
                    <a:latin typeface="微软雅黑" panose="020B0503020204020204" pitchFamily="34" charset="-122"/>
                    <a:ea typeface="微软雅黑" panose="020B0503020204020204" pitchFamily="34" charset="-122"/>
                    <a:cs typeface="微软雅黑" panose="020B0503020204020204" pitchFamily="34" charset="-122"/>
                    <a:sym typeface="+mn-ea"/>
                  </a:rPr>
                  <a:t>血</a:t>
                </a:r>
                <a:r>
                  <a:rPr lang="en-US" altLang="zh-CN" sz="1400" dirty="0">
                    <a:solidFill>
                      <a:schemeClr val="tx1"/>
                    </a:solidFill>
                    <a:highlight>
                      <a:srgbClr val="000000">
                        <a:alpha val="0"/>
                      </a:srgbClr>
                    </a:highlight>
                    <a:latin typeface="微软雅黑" panose="020B0503020204020204" pitchFamily="34" charset="-122"/>
                    <a:ea typeface="微软雅黑" panose="020B0503020204020204" pitchFamily="34" charset="-122"/>
                    <a:cs typeface="微软雅黑" panose="020B0503020204020204" pitchFamily="34" charset="-122"/>
                    <a:sym typeface="+mn-ea"/>
                  </a:rPr>
                  <a:t>EOS</a:t>
                </a:r>
                <a:r>
                  <a:rPr lang="zh-CN" altLang="en-US" sz="1400" dirty="0">
                    <a:solidFill>
                      <a:schemeClr val="tx1"/>
                    </a:solidFill>
                    <a:highlight>
                      <a:srgbClr val="000000">
                        <a:alpha val="0"/>
                      </a:srgbClr>
                    </a:highlight>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tLang="zh-CN" sz="1400" dirty="0">
                    <a:solidFill>
                      <a:schemeClr val="tx1"/>
                    </a:solidFill>
                    <a:highlight>
                      <a:srgbClr val="000000">
                        <a:alpha val="0"/>
                      </a:srgbClr>
                    </a:highlight>
                    <a:latin typeface="微软雅黑" panose="020B0503020204020204" pitchFamily="34" charset="-122"/>
                    <a:ea typeface="微软雅黑" panose="020B0503020204020204" pitchFamily="34" charset="-122"/>
                    <a:cs typeface="微软雅黑" panose="020B0503020204020204" pitchFamily="34" charset="-122"/>
                    <a:sym typeface="+mn-ea"/>
                  </a:rPr>
                  <a:t>100/</a:t>
                </a:r>
                <a:r>
                  <a:rPr lang="zh-CN" altLang="en-US" sz="1400" dirty="0">
                    <a:solidFill>
                      <a:schemeClr val="tx1"/>
                    </a:solidFill>
                    <a:highlight>
                      <a:srgbClr val="000000">
                        <a:alpha val="0"/>
                      </a:srgbClr>
                    </a:highlight>
                    <a:latin typeface="微软雅黑" panose="020B0503020204020204" pitchFamily="34" charset="-122"/>
                    <a:ea typeface="微软雅黑" panose="020B0503020204020204" pitchFamily="34" charset="-122"/>
                    <a:cs typeface="微软雅黑" panose="020B0503020204020204" pitchFamily="34" charset="-122"/>
                    <a:sym typeface="+mn-ea"/>
                  </a:rPr>
                  <a:t>μ</a:t>
                </a:r>
                <a:r>
                  <a:rPr lang="en-US" altLang="zh-CN" sz="1400" dirty="0">
                    <a:solidFill>
                      <a:schemeClr val="tx1"/>
                    </a:solidFill>
                    <a:highlight>
                      <a:srgbClr val="000000">
                        <a:alpha val="0"/>
                      </a:srgbClr>
                    </a:highlight>
                    <a:latin typeface="微软雅黑" panose="020B0503020204020204" pitchFamily="34" charset="-122"/>
                    <a:ea typeface="微软雅黑" panose="020B0503020204020204" pitchFamily="34" charset="-122"/>
                    <a:cs typeface="微软雅黑" panose="020B0503020204020204" pitchFamily="34" charset="-122"/>
                    <a:sym typeface="+mn-ea"/>
                  </a:rPr>
                  <a:t>L</a:t>
                </a:r>
                <a:endParaRPr lang="en-US" altLang="zh-CN" sz="1400" baseline="30000" dirty="0">
                  <a:solidFill>
                    <a:schemeClr val="tx1"/>
                  </a:solidFill>
                  <a:highlight>
                    <a:srgbClr val="000000">
                      <a:alpha val="0"/>
                    </a:srgbClr>
                  </a:highlight>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43" name="圆角矩形 42"/>
              <p:cNvSpPr/>
              <p:nvPr/>
            </p:nvSpPr>
            <p:spPr>
              <a:xfrm>
                <a:off x="7377" y="5572"/>
                <a:ext cx="1442" cy="844"/>
              </a:xfrm>
              <a:prstGeom prst="roundRect">
                <a:avLst/>
              </a:prstGeom>
              <a:solidFill>
                <a:srgbClr val="FBEED6"/>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zh-CN" altLang="en-US" sz="1400" dirty="0">
                    <a:solidFill>
                      <a:schemeClr val="tx1"/>
                    </a:solidFill>
                    <a:highlight>
                      <a:srgbClr val="000000">
                        <a:alpha val="0"/>
                      </a:srgbClr>
                    </a:highlight>
                    <a:latin typeface="微软雅黑" panose="020B0503020204020204" pitchFamily="34" charset="-122"/>
                    <a:ea typeface="微软雅黑" panose="020B0503020204020204" pitchFamily="34" charset="-122"/>
                    <a:cs typeface="微软雅黑" panose="020B0503020204020204" pitchFamily="34" charset="-122"/>
                    <a:sym typeface="+mn-ea"/>
                  </a:rPr>
                  <a:t>血</a:t>
                </a:r>
                <a:r>
                  <a:rPr lang="en-US" altLang="zh-CN" sz="1400" dirty="0">
                    <a:solidFill>
                      <a:schemeClr val="tx1"/>
                    </a:solidFill>
                    <a:highlight>
                      <a:srgbClr val="000000">
                        <a:alpha val="0"/>
                      </a:srgbClr>
                    </a:highlight>
                    <a:latin typeface="微软雅黑" panose="020B0503020204020204" pitchFamily="34" charset="-122"/>
                    <a:ea typeface="微软雅黑" panose="020B0503020204020204" pitchFamily="34" charset="-122"/>
                    <a:cs typeface="微软雅黑" panose="020B0503020204020204" pitchFamily="34" charset="-122"/>
                    <a:sym typeface="+mn-ea"/>
                  </a:rPr>
                  <a:t>EOS≥ 100/</a:t>
                </a:r>
                <a:r>
                  <a:rPr lang="zh-CN" altLang="en-US" sz="1400" dirty="0">
                    <a:solidFill>
                      <a:schemeClr val="tx1"/>
                    </a:solidFill>
                    <a:highlight>
                      <a:srgbClr val="000000">
                        <a:alpha val="0"/>
                      </a:srgbClr>
                    </a:highlight>
                    <a:latin typeface="微软雅黑" panose="020B0503020204020204" pitchFamily="34" charset="-122"/>
                    <a:ea typeface="微软雅黑" panose="020B0503020204020204" pitchFamily="34" charset="-122"/>
                    <a:cs typeface="微软雅黑" panose="020B0503020204020204" pitchFamily="34" charset="-122"/>
                    <a:sym typeface="+mn-ea"/>
                  </a:rPr>
                  <a:t>μ</a:t>
                </a:r>
                <a:r>
                  <a:rPr lang="en-US" altLang="zh-CN" sz="1400" dirty="0">
                    <a:solidFill>
                      <a:schemeClr val="tx1"/>
                    </a:solidFill>
                    <a:highlight>
                      <a:srgbClr val="000000">
                        <a:alpha val="0"/>
                      </a:srgbClr>
                    </a:highlight>
                    <a:latin typeface="微软雅黑" panose="020B0503020204020204" pitchFamily="34" charset="-122"/>
                    <a:ea typeface="微软雅黑" panose="020B0503020204020204" pitchFamily="34" charset="-122"/>
                    <a:cs typeface="微软雅黑" panose="020B0503020204020204" pitchFamily="34" charset="-122"/>
                    <a:sym typeface="+mn-ea"/>
                  </a:rPr>
                  <a:t>L</a:t>
                </a:r>
                <a:endParaRPr lang="en-US" altLang="zh-CN" sz="1400" dirty="0">
                  <a:solidFill>
                    <a:schemeClr val="tx1"/>
                  </a:solidFill>
                  <a:highlight>
                    <a:srgbClr val="000000">
                      <a:alpha val="0"/>
                    </a:srgbClr>
                  </a:highlight>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45" name="圆角矩形 44"/>
              <p:cNvSpPr/>
              <p:nvPr/>
            </p:nvSpPr>
            <p:spPr>
              <a:xfrm>
                <a:off x="2996" y="7139"/>
                <a:ext cx="1970" cy="1021"/>
              </a:xfrm>
              <a:prstGeom prst="roundRect">
                <a:avLst/>
              </a:prstGeom>
              <a:solidFill>
                <a:srgbClr val="D2D1D6"/>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zh-CN" altLang="en-US" sz="1400">
                    <a:solidFill>
                      <a:schemeClr val="tx1"/>
                    </a:solidFill>
                    <a:highlight>
                      <a:srgbClr val="000000">
                        <a:alpha val="0"/>
                      </a:srgbClr>
                    </a:highlight>
                    <a:latin typeface="微软雅黑" panose="020B0503020204020204" pitchFamily="34" charset="-122"/>
                    <a:ea typeface="微软雅黑" panose="020B0503020204020204" pitchFamily="34" charset="-122"/>
                    <a:cs typeface="微软雅黑" panose="020B0503020204020204" pitchFamily="34" charset="-122"/>
                    <a:sym typeface="+mn-ea"/>
                  </a:rPr>
                  <a:t>考虑升级到</a:t>
                </a:r>
                <a:r>
                  <a:rPr lang="en-US" altLang="zh-CN" sz="1400">
                    <a:solidFill>
                      <a:schemeClr val="tx1"/>
                    </a:solidFill>
                    <a:highlight>
                      <a:srgbClr val="000000">
                        <a:alpha val="0"/>
                      </a:srgbClr>
                    </a:highlight>
                    <a:latin typeface="微软雅黑" panose="020B0503020204020204" pitchFamily="34" charset="-122"/>
                    <a:ea typeface="微软雅黑" panose="020B0503020204020204" pitchFamily="34" charset="-122"/>
                    <a:cs typeface="微软雅黑" panose="020B0503020204020204" pitchFamily="34" charset="-122"/>
                    <a:sym typeface="+mn-ea"/>
                  </a:rPr>
                  <a:t>LABA + LAMA+ICS</a:t>
                </a:r>
                <a:endParaRPr lang="en-US" altLang="zh-CN" sz="1400" baseline="30000">
                  <a:solidFill>
                    <a:schemeClr val="tx1"/>
                  </a:solidFill>
                  <a:highlight>
                    <a:srgbClr val="000000">
                      <a:alpha val="0"/>
                    </a:srgbClr>
                  </a:highlight>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grpSp>
      </p:grpSp>
      <p:sp>
        <p:nvSpPr>
          <p:cNvPr id="49" name="文本框 48"/>
          <p:cNvSpPr txBox="1"/>
          <p:nvPr/>
        </p:nvSpPr>
        <p:spPr>
          <a:xfrm>
            <a:off x="3130550" y="5750560"/>
            <a:ext cx="3924935" cy="270510"/>
          </a:xfrm>
          <a:prstGeom prst="rect">
            <a:avLst/>
          </a:prstGeom>
          <a:noFill/>
        </p:spPr>
        <p:txBody>
          <a:bodyPr wrap="square" rtlCol="0" anchor="t">
            <a:noAutofit/>
          </a:bodyPr>
          <a:lstStyle/>
          <a:p>
            <a:r>
              <a:rPr lang="zh-CN" altLang="en-US" sz="1200">
                <a:highlight>
                  <a:srgbClr val="000000">
                    <a:alpha val="0"/>
                  </a:srgbClr>
                </a:highlight>
                <a:latin typeface="微软雅黑" panose="020B0503020204020204" pitchFamily="34" charset="-122"/>
                <a:ea typeface="微软雅黑" panose="020B0503020204020204" pitchFamily="34" charset="-122"/>
                <a:cs typeface="微软雅黑" panose="020B0503020204020204" pitchFamily="34" charset="-122"/>
              </a:rPr>
              <a:t>*患者之前有急性加重，并对</a:t>
            </a:r>
            <a:r>
              <a:rPr lang="en-US" altLang="zh-CN" sz="1200">
                <a:highlight>
                  <a:srgbClr val="000000">
                    <a:alpha val="0"/>
                  </a:srgbClr>
                </a:highlight>
                <a:latin typeface="微软雅黑" panose="020B0503020204020204" pitchFamily="34" charset="-122"/>
                <a:ea typeface="微软雅黑" panose="020B0503020204020204" pitchFamily="34" charset="-122"/>
                <a:cs typeface="微软雅黑" panose="020B0503020204020204" pitchFamily="34" charset="-122"/>
              </a:rPr>
              <a:t>LABA+ICS</a:t>
            </a:r>
            <a:r>
              <a:rPr lang="zh-CN" altLang="en-US" sz="1200">
                <a:highlight>
                  <a:srgbClr val="000000">
                    <a:alpha val="0"/>
                  </a:srgbClr>
                </a:highlight>
                <a:latin typeface="微软雅黑" panose="020B0503020204020204" pitchFamily="34" charset="-122"/>
                <a:ea typeface="微软雅黑" panose="020B0503020204020204" pitchFamily="34" charset="-122"/>
                <a:cs typeface="微软雅黑" panose="020B0503020204020204" pitchFamily="34" charset="-122"/>
              </a:rPr>
              <a:t>治疗有反应</a:t>
            </a:r>
            <a:endParaRPr lang="zh-CN" altLang="en-US" sz="1200">
              <a:highlight>
                <a:srgbClr val="000000">
                  <a:alpha val="0"/>
                </a:srgbClr>
              </a:highlight>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5" name="Picture 10" descr="Figure 3.22 shows an algorithm with suggested management of patients who are currently on LABA+ICS"/>
          <p:cNvPicPr>
            <a:picLocks noChangeAspect="1"/>
          </p:cNvPicPr>
          <p:nvPr/>
        </p:nvPicPr>
        <p:blipFill rotWithShape="1">
          <a:blip r:embed="rId2"/>
          <a:srcRect/>
          <a:stretch>
            <a:fillRect/>
          </a:stretch>
        </p:blipFill>
        <p:spPr bwMode="auto">
          <a:xfrm>
            <a:off x="12192317" y="-47943"/>
            <a:ext cx="6640195" cy="6086475"/>
          </a:xfrm>
          <a:prstGeom prst="rect">
            <a:avLst/>
          </a:prstGeom>
          <a:ln>
            <a:noFill/>
          </a:ln>
        </p:spPr>
      </p:pic>
      <p:sp>
        <p:nvSpPr>
          <p:cNvPr id="7" name="Footer Placeholder 1"/>
          <p:cNvSpPr>
            <a:spLocks noGrp="1"/>
          </p:cNvSpPr>
          <p:nvPr>
            <p:ph type="ftr" sz="quarter" idx="4294967295"/>
          </p:nvPr>
        </p:nvSpPr>
        <p:spPr>
          <a:xfrm>
            <a:off x="3027363" y="6551613"/>
            <a:ext cx="6137275" cy="365125"/>
          </a:xfrm>
        </p:spPr>
        <p:txBody>
          <a:bodyPr/>
          <a:lstStyle/>
          <a:p>
            <a:r>
              <a:rPr lang="en-US" sz="1000" dirty="0">
                <a:sym typeface="+mn-ea"/>
              </a:rPr>
              <a:t>© 2024, 2025 Global Initiative for Chronic Obstructive Lung Disease</a:t>
            </a:r>
            <a:endParaRPr lang="en-AU" sz="1000" dirty="0">
              <a:cs typeface="+mn-ea"/>
              <a:sym typeface="+mn-lt"/>
            </a:endParaRPr>
          </a:p>
        </p:txBody>
      </p:sp>
      <p:sp>
        <p:nvSpPr>
          <p:cNvPr id="8" name="文本框 7"/>
          <p:cNvSpPr txBox="1"/>
          <p:nvPr>
            <p:custDataLst>
              <p:tags r:id="rId3"/>
            </p:custDataLst>
          </p:nvPr>
        </p:nvSpPr>
        <p:spPr>
          <a:xfrm>
            <a:off x="11166475" y="509905"/>
            <a:ext cx="969010" cy="368300"/>
          </a:xfrm>
          <a:prstGeom prst="rect">
            <a:avLst/>
          </a:prstGeom>
          <a:noFill/>
        </p:spPr>
        <p:txBody>
          <a:bodyPr wrap="square" rtlCol="0">
            <a:spAutoFit/>
          </a:bodyPr>
          <a:lstStyle/>
          <a:p>
            <a:pPr algn="r"/>
            <a:r>
              <a:rPr lang="zh-CN" altLang="en-US" b="1">
                <a:solidFill>
                  <a:schemeClr val="bg1"/>
                </a:solidFill>
                <a:highlight>
                  <a:srgbClr val="000000">
                    <a:alpha val="0"/>
                  </a:srgbClr>
                </a:highlight>
              </a:rPr>
              <a:t>图</a:t>
            </a:r>
            <a:r>
              <a:rPr lang="en-US" altLang="zh-CN" b="1">
                <a:solidFill>
                  <a:schemeClr val="bg1"/>
                </a:solidFill>
                <a:highlight>
                  <a:srgbClr val="000000">
                    <a:alpha val="0"/>
                  </a:srgbClr>
                </a:highlight>
              </a:rPr>
              <a:t> 3.22</a:t>
            </a:r>
            <a:endParaRPr lang="en-US" altLang="zh-CN" b="1">
              <a:solidFill>
                <a:schemeClr val="bg1"/>
              </a:solidFill>
              <a:highlight>
                <a:srgbClr val="000000">
                  <a:alpha val="0"/>
                </a:srgbClr>
              </a:highlight>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占位符 7"/>
          <p:cNvSpPr>
            <a:spLocks noGrp="1"/>
          </p:cNvSpPr>
          <p:nvPr>
            <p:ph type="body" sz="quarter" idx="10"/>
          </p:nvPr>
        </p:nvSpPr>
        <p:spPr/>
        <p:txBody>
          <a:bodyPr>
            <a:normAutofit fontScale="90000"/>
          </a:bodyPr>
          <a:lstStyle/>
          <a:p>
            <a:r>
              <a:rPr lang="en-US" altLang="zh-CN" dirty="0">
                <a:latin typeface="+mn-lt"/>
                <a:ea typeface="+mn-ea"/>
                <a:cs typeface="+mn-ea"/>
                <a:sym typeface="+mn-lt"/>
              </a:rPr>
              <a:t>FEV</a:t>
            </a:r>
            <a:r>
              <a:rPr lang="en-US" altLang="zh-CN" baseline="-25000" dirty="0">
                <a:latin typeface="+mn-lt"/>
                <a:ea typeface="+mn-ea"/>
                <a:cs typeface="+mn-ea"/>
                <a:sym typeface="+mn-lt"/>
              </a:rPr>
              <a:t>1</a:t>
            </a:r>
            <a:r>
              <a:rPr lang="zh-CN" altLang="en-US" dirty="0">
                <a:latin typeface="+mn-lt"/>
                <a:ea typeface="+mn-ea"/>
                <a:cs typeface="+mn-ea"/>
                <a:sym typeface="+mn-lt"/>
              </a:rPr>
              <a:t>轨迹与年龄的关系</a:t>
            </a:r>
            <a:endParaRPr lang="zh-CN" altLang="en-US" dirty="0">
              <a:latin typeface="+mn-lt"/>
              <a:ea typeface="+mn-ea"/>
              <a:cs typeface="+mn-ea"/>
              <a:sym typeface="+mn-lt"/>
            </a:endParaRPr>
          </a:p>
        </p:txBody>
      </p:sp>
      <p:sp>
        <p:nvSpPr>
          <p:cNvPr id="7" name="文本框 6"/>
          <p:cNvSpPr txBox="1"/>
          <p:nvPr/>
        </p:nvSpPr>
        <p:spPr>
          <a:xfrm>
            <a:off x="11087100" y="433705"/>
            <a:ext cx="969010" cy="368300"/>
          </a:xfrm>
          <a:prstGeom prst="rect">
            <a:avLst/>
          </a:prstGeom>
          <a:noFill/>
        </p:spPr>
        <p:txBody>
          <a:bodyPr wrap="square" rtlCol="0">
            <a:spAutoFit/>
          </a:bodyPr>
          <a:lstStyle/>
          <a:p>
            <a:pPr algn="r"/>
            <a:r>
              <a:rPr lang="zh-CN" altLang="en-US" b="1">
                <a:solidFill>
                  <a:schemeClr val="bg1"/>
                </a:solidFill>
              </a:rPr>
              <a:t>图</a:t>
            </a:r>
            <a:r>
              <a:rPr lang="en-US" altLang="zh-CN" b="1">
                <a:solidFill>
                  <a:schemeClr val="bg1"/>
                </a:solidFill>
              </a:rPr>
              <a:t> 1.1</a:t>
            </a:r>
            <a:endParaRPr lang="en-US" altLang="zh-CN" b="1">
              <a:solidFill>
                <a:schemeClr val="bg1"/>
              </a:solidFill>
            </a:endParaRPr>
          </a:p>
        </p:txBody>
      </p:sp>
      <p:sp>
        <p:nvSpPr>
          <p:cNvPr id="10" name="文本框 9"/>
          <p:cNvSpPr txBox="1"/>
          <p:nvPr/>
        </p:nvSpPr>
        <p:spPr>
          <a:xfrm>
            <a:off x="1584349" y="6459648"/>
            <a:ext cx="10471761" cy="276999"/>
          </a:xfrm>
          <a:prstGeom prst="rect">
            <a:avLst/>
          </a:prstGeom>
          <a:noFill/>
        </p:spPr>
        <p:txBody>
          <a:bodyPr wrap="square" rtlCol="0">
            <a:spAutoFit/>
          </a:bodyPr>
          <a:lstStyle/>
          <a:p>
            <a:r>
              <a:rPr lang="zh-CN" altLang="en-US" sz="1200" dirty="0"/>
              <a:t>改编自：Agusti A, Hogg JC. Update on the Pathogenesis of Chronic Obstructive PulmonaryDisease.N EnglJ Med.2019;381:1248-56.</a:t>
            </a:r>
            <a:endParaRPr lang="zh-CN" altLang="en-US" sz="1200" dirty="0"/>
          </a:p>
        </p:txBody>
      </p:sp>
      <p:pic>
        <p:nvPicPr>
          <p:cNvPr id="12" name="Picture 5" descr="This slide contains a graph of FEV1 trajectories over the life course. It shows lung function as a percentage of predicted peak lung function versus age in years. It was modified from Agusti et al 2019 NEJM."/>
          <p:cNvPicPr>
            <a:picLocks noChangeAspect="1"/>
          </p:cNvPicPr>
          <p:nvPr/>
        </p:nvPicPr>
        <p:blipFill rotWithShape="1">
          <a:blip r:embed="rId1"/>
          <a:srcRect/>
          <a:stretch>
            <a:fillRect/>
          </a:stretch>
        </p:blipFill>
        <p:spPr>
          <a:xfrm>
            <a:off x="12249052" y="-181610"/>
            <a:ext cx="6236677" cy="6585688"/>
          </a:xfrm>
          <a:prstGeom prst="rect">
            <a:avLst/>
          </a:prstGeom>
        </p:spPr>
      </p:pic>
      <p:grpSp>
        <p:nvGrpSpPr>
          <p:cNvPr id="16" name="组合 15"/>
          <p:cNvGrpSpPr/>
          <p:nvPr/>
        </p:nvGrpSpPr>
        <p:grpSpPr>
          <a:xfrm>
            <a:off x="2122805" y="1487805"/>
            <a:ext cx="8880475" cy="4916170"/>
            <a:chOff x="3343" y="2343"/>
            <a:chExt cx="13985" cy="7742"/>
          </a:xfrm>
        </p:grpSpPr>
        <p:pic>
          <p:nvPicPr>
            <p:cNvPr id="6" name="Picture 5"/>
            <p:cNvPicPr>
              <a:picLocks noChangeAspect="1"/>
            </p:cNvPicPr>
            <p:nvPr>
              <p:custDataLst>
                <p:tags r:id="rId2"/>
              </p:custDataLst>
            </p:nvPr>
          </p:nvPicPr>
          <p:blipFill rotWithShape="1">
            <a:blip r:embed="rId3"/>
            <a:srcRect/>
            <a:stretch>
              <a:fillRect/>
            </a:stretch>
          </p:blipFill>
          <p:spPr>
            <a:xfrm>
              <a:off x="3343" y="2343"/>
              <a:ext cx="13985" cy="7742"/>
            </a:xfrm>
            <a:prstGeom prst="rect">
              <a:avLst/>
            </a:prstGeom>
          </p:spPr>
        </p:pic>
        <p:sp>
          <p:nvSpPr>
            <p:cNvPr id="4" name="文本框 3"/>
            <p:cNvSpPr txBox="1"/>
            <p:nvPr/>
          </p:nvSpPr>
          <p:spPr>
            <a:xfrm>
              <a:off x="3625" y="3770"/>
              <a:ext cx="1063" cy="3168"/>
            </a:xfrm>
            <a:prstGeom prst="rect">
              <a:avLst/>
            </a:prstGeom>
            <a:solidFill>
              <a:schemeClr val="bg1"/>
            </a:solidFill>
          </p:spPr>
          <p:txBody>
            <a:bodyPr vert="vert270" wrap="square" rtlCol="0">
              <a:spAutoFit/>
            </a:bodyPr>
            <a:lstStyle/>
            <a:p>
              <a:pPr algn="ctr"/>
              <a:r>
                <a:rPr lang="zh-CN" altLang="en-US" sz="1600" b="1" dirty="0">
                  <a:cs typeface="+mn-ea"/>
                  <a:sym typeface="+mn-lt"/>
                </a:rPr>
                <a:t>肺功能</a:t>
              </a:r>
              <a:endParaRPr lang="zh-CN" altLang="en-US" sz="1600" b="1" dirty="0">
                <a:cs typeface="+mn-ea"/>
                <a:sym typeface="+mn-lt"/>
              </a:endParaRPr>
            </a:p>
            <a:p>
              <a:pPr algn="ctr"/>
              <a:r>
                <a:rPr lang="zh-CN" altLang="en-US" sz="1600" b="1" dirty="0">
                  <a:cs typeface="+mn-ea"/>
                  <a:sym typeface="+mn-lt"/>
                </a:rPr>
                <a:t>（</a:t>
              </a:r>
              <a:r>
                <a:rPr lang="en-US" altLang="zh-CN" sz="1600" b="1" dirty="0">
                  <a:cs typeface="+mn-ea"/>
                  <a:sym typeface="+mn-lt"/>
                </a:rPr>
                <a:t>%</a:t>
              </a:r>
              <a:r>
                <a:rPr lang="zh-CN" altLang="en-US" sz="1600" b="1" dirty="0">
                  <a:cs typeface="+mn-ea"/>
                  <a:sym typeface="+mn-lt"/>
                </a:rPr>
                <a:t>预计</a:t>
              </a:r>
              <a:r>
                <a:rPr lang="zh-CN" altLang="en-US" sz="1600" b="1" dirty="0">
                  <a:cs typeface="+mn-ea"/>
                  <a:sym typeface="+mn-lt"/>
                </a:rPr>
                <a:t>峰值）</a:t>
              </a:r>
              <a:endParaRPr lang="zh-CN" altLang="en-US" sz="1600" b="1" dirty="0">
                <a:cs typeface="+mn-ea"/>
                <a:sym typeface="+mn-lt"/>
              </a:endParaRPr>
            </a:p>
          </p:txBody>
        </p:sp>
        <p:sp>
          <p:nvSpPr>
            <p:cNvPr id="9" name="文本框 8"/>
            <p:cNvSpPr txBox="1"/>
            <p:nvPr/>
          </p:nvSpPr>
          <p:spPr>
            <a:xfrm>
              <a:off x="5651" y="2387"/>
              <a:ext cx="1369" cy="412"/>
            </a:xfrm>
            <a:prstGeom prst="rect">
              <a:avLst/>
            </a:prstGeom>
            <a:solidFill>
              <a:schemeClr val="bg1"/>
            </a:solidFill>
          </p:spPr>
          <p:txBody>
            <a:bodyPr wrap="square" rtlCol="0" anchor="ctr">
              <a:spAutoFit/>
            </a:bodyPr>
            <a:lstStyle/>
            <a:p>
              <a:pPr algn="ctr"/>
              <a:r>
                <a:rPr lang="zh-CN" altLang="en-US" sz="1100" dirty="0">
                  <a:cs typeface="+mn-ea"/>
                  <a:sym typeface="+mn-lt"/>
                </a:rPr>
                <a:t>儿时</a:t>
              </a:r>
              <a:endParaRPr lang="zh-CN" altLang="en-US" sz="1100" dirty="0">
                <a:cs typeface="+mn-ea"/>
                <a:sym typeface="+mn-lt"/>
              </a:endParaRPr>
            </a:p>
          </p:txBody>
        </p:sp>
        <p:sp>
          <p:nvSpPr>
            <p:cNvPr id="15" name="文本框 14"/>
            <p:cNvSpPr txBox="1"/>
            <p:nvPr/>
          </p:nvSpPr>
          <p:spPr>
            <a:xfrm>
              <a:off x="6894" y="2369"/>
              <a:ext cx="1369" cy="412"/>
            </a:xfrm>
            <a:prstGeom prst="rect">
              <a:avLst/>
            </a:prstGeom>
            <a:solidFill>
              <a:schemeClr val="bg1"/>
            </a:solidFill>
          </p:spPr>
          <p:txBody>
            <a:bodyPr wrap="square" rtlCol="0" anchor="ctr">
              <a:spAutoFit/>
            </a:bodyPr>
            <a:lstStyle/>
            <a:p>
              <a:pPr algn="ctr"/>
              <a:r>
                <a:rPr lang="zh-CN" altLang="en-US" sz="1100" dirty="0">
                  <a:cs typeface="+mn-ea"/>
                  <a:sym typeface="+mn-lt"/>
                </a:rPr>
                <a:t>青春期</a:t>
              </a:r>
              <a:endParaRPr lang="zh-CN" altLang="en-US" sz="1100" dirty="0">
                <a:cs typeface="+mn-ea"/>
                <a:sym typeface="+mn-lt"/>
              </a:endParaRPr>
            </a:p>
          </p:txBody>
        </p:sp>
        <p:sp>
          <p:nvSpPr>
            <p:cNvPr id="17" name="文本框 16"/>
            <p:cNvSpPr txBox="1"/>
            <p:nvPr/>
          </p:nvSpPr>
          <p:spPr>
            <a:xfrm>
              <a:off x="8442" y="2387"/>
              <a:ext cx="1369" cy="412"/>
            </a:xfrm>
            <a:prstGeom prst="rect">
              <a:avLst/>
            </a:prstGeom>
            <a:solidFill>
              <a:schemeClr val="bg1"/>
            </a:solidFill>
          </p:spPr>
          <p:txBody>
            <a:bodyPr wrap="square" rtlCol="0" anchor="ctr">
              <a:spAutoFit/>
            </a:bodyPr>
            <a:lstStyle/>
            <a:p>
              <a:pPr algn="ctr"/>
              <a:r>
                <a:rPr lang="zh-CN" altLang="en-US" sz="1100" dirty="0">
                  <a:cs typeface="+mn-ea"/>
                  <a:sym typeface="+mn-lt"/>
                </a:rPr>
                <a:t>成年</a:t>
              </a:r>
              <a:endParaRPr lang="zh-CN" altLang="en-US" sz="1100" dirty="0">
                <a:cs typeface="+mn-ea"/>
                <a:sym typeface="+mn-lt"/>
              </a:endParaRPr>
            </a:p>
          </p:txBody>
        </p:sp>
        <p:sp>
          <p:nvSpPr>
            <p:cNvPr id="18" name="文本框 17"/>
            <p:cNvSpPr txBox="1"/>
            <p:nvPr/>
          </p:nvSpPr>
          <p:spPr>
            <a:xfrm>
              <a:off x="11556" y="2387"/>
              <a:ext cx="1369" cy="412"/>
            </a:xfrm>
            <a:prstGeom prst="rect">
              <a:avLst/>
            </a:prstGeom>
            <a:solidFill>
              <a:schemeClr val="bg1"/>
            </a:solidFill>
          </p:spPr>
          <p:txBody>
            <a:bodyPr wrap="square" rtlCol="0" anchor="ctr">
              <a:spAutoFit/>
            </a:bodyPr>
            <a:lstStyle/>
            <a:p>
              <a:pPr algn="ctr"/>
              <a:r>
                <a:rPr lang="zh-CN" altLang="en-US" sz="1100" dirty="0">
                  <a:cs typeface="+mn-ea"/>
                  <a:sym typeface="+mn-lt"/>
                </a:rPr>
                <a:t>衰老</a:t>
              </a:r>
              <a:endParaRPr lang="zh-CN" altLang="en-US" sz="1100" dirty="0">
                <a:cs typeface="+mn-ea"/>
                <a:sym typeface="+mn-lt"/>
              </a:endParaRPr>
            </a:p>
          </p:txBody>
        </p:sp>
        <p:sp>
          <p:nvSpPr>
            <p:cNvPr id="21" name="文本框 20"/>
            <p:cNvSpPr txBox="1"/>
            <p:nvPr/>
          </p:nvSpPr>
          <p:spPr>
            <a:xfrm>
              <a:off x="14601" y="3644"/>
              <a:ext cx="1369" cy="412"/>
            </a:xfrm>
            <a:prstGeom prst="rect">
              <a:avLst/>
            </a:prstGeom>
            <a:solidFill>
              <a:schemeClr val="bg1"/>
            </a:solidFill>
          </p:spPr>
          <p:txBody>
            <a:bodyPr wrap="square" lIns="0" tIns="0" rIns="0" bIns="0" rtlCol="0" anchor="ctr">
              <a:noAutofit/>
            </a:bodyPr>
            <a:lstStyle>
              <a:defPPr>
                <a:defRPr lang="en-US"/>
              </a:defPPr>
              <a:lvl1pPr>
                <a:defRPr sz="1100">
                  <a:latin typeface="微软雅黑" panose="020B0503020204020204" pitchFamily="34" charset="-122"/>
                  <a:ea typeface="微软雅黑" panose="020B0503020204020204" pitchFamily="34" charset="-122"/>
                </a:defRPr>
              </a:lvl1pPr>
            </a:lstStyle>
            <a:p>
              <a:r>
                <a:rPr lang="zh-CN" altLang="en-US" dirty="0">
                  <a:latin typeface="+mn-lt"/>
                  <a:ea typeface="+mn-ea"/>
                  <a:cs typeface="+mn-ea"/>
                  <a:sym typeface="+mn-lt"/>
                </a:rPr>
                <a:t>超常肺功能</a:t>
              </a:r>
              <a:endParaRPr lang="zh-CN" altLang="en-US" dirty="0">
                <a:latin typeface="+mn-lt"/>
                <a:ea typeface="+mn-ea"/>
                <a:cs typeface="+mn-ea"/>
                <a:sym typeface="+mn-lt"/>
              </a:endParaRPr>
            </a:p>
          </p:txBody>
        </p:sp>
        <p:sp>
          <p:nvSpPr>
            <p:cNvPr id="22" name="文本框 21"/>
            <p:cNvSpPr txBox="1"/>
            <p:nvPr/>
          </p:nvSpPr>
          <p:spPr>
            <a:xfrm>
              <a:off x="14580" y="4445"/>
              <a:ext cx="1836" cy="395"/>
            </a:xfrm>
            <a:prstGeom prst="rect">
              <a:avLst/>
            </a:prstGeom>
            <a:solidFill>
              <a:schemeClr val="bg1"/>
            </a:solidFill>
          </p:spPr>
          <p:txBody>
            <a:bodyPr wrap="square" lIns="0" tIns="0" rIns="0" bIns="0" rtlCol="0" anchor="ctr">
              <a:noAutofit/>
            </a:bodyPr>
            <a:lstStyle/>
            <a:p>
              <a:pPr algn="l"/>
              <a:r>
                <a:rPr lang="zh-CN" altLang="en-US" sz="1100" dirty="0">
                  <a:cs typeface="+mn-ea"/>
                  <a:sym typeface="+mn-lt"/>
                </a:rPr>
                <a:t>肺功能正常</a:t>
              </a:r>
              <a:endParaRPr lang="zh-CN" altLang="en-US" sz="1100" dirty="0">
                <a:cs typeface="+mn-ea"/>
                <a:sym typeface="+mn-lt"/>
              </a:endParaRPr>
            </a:p>
          </p:txBody>
        </p:sp>
        <p:sp>
          <p:nvSpPr>
            <p:cNvPr id="23" name="文本框 22"/>
            <p:cNvSpPr txBox="1"/>
            <p:nvPr/>
          </p:nvSpPr>
          <p:spPr>
            <a:xfrm>
              <a:off x="14580" y="4840"/>
              <a:ext cx="1836" cy="257"/>
            </a:xfrm>
            <a:prstGeom prst="rect">
              <a:avLst/>
            </a:prstGeom>
            <a:solidFill>
              <a:schemeClr val="bg1"/>
            </a:solidFill>
          </p:spPr>
          <p:txBody>
            <a:bodyPr wrap="square" lIns="0" tIns="0" rIns="0" bIns="0" rtlCol="0" anchor="ctr">
              <a:noAutofit/>
            </a:bodyPr>
            <a:lstStyle/>
            <a:p>
              <a:pPr algn="l"/>
              <a:r>
                <a:rPr lang="zh-CN" altLang="en-US" sz="1100" dirty="0">
                  <a:cs typeface="+mn-ea"/>
                  <a:sym typeface="+mn-lt"/>
                </a:rPr>
                <a:t>假性肺功能正常</a:t>
              </a:r>
              <a:endParaRPr lang="zh-CN" altLang="en-US" sz="1100" dirty="0">
                <a:cs typeface="+mn-ea"/>
                <a:sym typeface="+mn-lt"/>
              </a:endParaRPr>
            </a:p>
          </p:txBody>
        </p:sp>
        <p:sp>
          <p:nvSpPr>
            <p:cNvPr id="24" name="文本框 23"/>
            <p:cNvSpPr txBox="1"/>
            <p:nvPr/>
          </p:nvSpPr>
          <p:spPr>
            <a:xfrm>
              <a:off x="14580" y="6082"/>
              <a:ext cx="2342" cy="257"/>
            </a:xfrm>
            <a:prstGeom prst="rect">
              <a:avLst/>
            </a:prstGeom>
            <a:solidFill>
              <a:schemeClr val="bg1"/>
            </a:solidFill>
          </p:spPr>
          <p:txBody>
            <a:bodyPr wrap="square" lIns="0" tIns="0" rIns="0" bIns="0" rtlCol="0" anchor="ctr">
              <a:noAutofit/>
            </a:bodyPr>
            <a:lstStyle/>
            <a:p>
              <a:pPr algn="l"/>
              <a:r>
                <a:rPr lang="zh-CN" altLang="en-US" sz="1100" dirty="0">
                  <a:cs typeface="+mn-ea"/>
                  <a:sym typeface="+mn-lt"/>
                </a:rPr>
                <a:t>肺功能低于正常水平</a:t>
              </a:r>
              <a:endParaRPr lang="zh-CN" altLang="en-US" sz="1100" dirty="0">
                <a:cs typeface="+mn-ea"/>
                <a:sym typeface="+mn-lt"/>
              </a:endParaRPr>
            </a:p>
          </p:txBody>
        </p:sp>
        <p:sp>
          <p:nvSpPr>
            <p:cNvPr id="25" name="文本框 24"/>
            <p:cNvSpPr txBox="1"/>
            <p:nvPr/>
          </p:nvSpPr>
          <p:spPr>
            <a:xfrm>
              <a:off x="14580" y="6754"/>
              <a:ext cx="2196" cy="257"/>
            </a:xfrm>
            <a:prstGeom prst="rect">
              <a:avLst/>
            </a:prstGeom>
            <a:solidFill>
              <a:schemeClr val="bg1"/>
            </a:solidFill>
          </p:spPr>
          <p:txBody>
            <a:bodyPr wrap="square" lIns="0" tIns="0" rIns="0" bIns="0" rtlCol="0" anchor="ctr">
              <a:noAutofit/>
            </a:bodyPr>
            <a:lstStyle/>
            <a:p>
              <a:pPr algn="l"/>
              <a:r>
                <a:rPr lang="zh-CN" altLang="en-US" sz="1100" dirty="0">
                  <a:cs typeface="+mn-ea"/>
                  <a:sym typeface="+mn-lt"/>
                </a:rPr>
                <a:t>肺功能加速衰减</a:t>
              </a:r>
              <a:endParaRPr lang="zh-CN" altLang="en-US" sz="1100" dirty="0">
                <a:cs typeface="+mn-ea"/>
                <a:sym typeface="+mn-lt"/>
              </a:endParaRPr>
            </a:p>
          </p:txBody>
        </p:sp>
        <p:sp>
          <p:nvSpPr>
            <p:cNvPr id="27" name="文本框 26"/>
            <p:cNvSpPr txBox="1"/>
            <p:nvPr/>
          </p:nvSpPr>
          <p:spPr>
            <a:xfrm>
              <a:off x="11591" y="6579"/>
              <a:ext cx="1334" cy="607"/>
            </a:xfrm>
            <a:prstGeom prst="rect">
              <a:avLst/>
            </a:prstGeom>
            <a:solidFill>
              <a:srgbClr val="CBC9D1"/>
            </a:solidFill>
          </p:spPr>
          <p:txBody>
            <a:bodyPr wrap="square" rtlCol="0" anchor="ctr">
              <a:noAutofit/>
            </a:bodyPr>
            <a:lstStyle/>
            <a:p>
              <a:pPr algn="l"/>
              <a:r>
                <a:rPr lang="zh-CN" altLang="en-US" sz="1100" b="1" dirty="0">
                  <a:cs typeface="+mn-ea"/>
                  <a:sym typeface="+mn-lt"/>
                </a:rPr>
                <a:t>早亡</a:t>
              </a:r>
              <a:endParaRPr lang="zh-CN" altLang="en-US" sz="1100" b="1" dirty="0">
                <a:cs typeface="+mn-ea"/>
                <a:sym typeface="+mn-lt"/>
              </a:endParaRPr>
            </a:p>
          </p:txBody>
        </p:sp>
        <p:sp>
          <p:nvSpPr>
            <p:cNvPr id="28" name="文本框 27"/>
            <p:cNvSpPr txBox="1"/>
            <p:nvPr/>
          </p:nvSpPr>
          <p:spPr>
            <a:xfrm>
              <a:off x="8849" y="9648"/>
              <a:ext cx="2507" cy="412"/>
            </a:xfrm>
            <a:prstGeom prst="rect">
              <a:avLst/>
            </a:prstGeom>
            <a:solidFill>
              <a:schemeClr val="bg1"/>
            </a:solidFill>
          </p:spPr>
          <p:txBody>
            <a:bodyPr wrap="square" rtlCol="0" anchor="ctr">
              <a:spAutoFit/>
            </a:bodyPr>
            <a:lstStyle/>
            <a:p>
              <a:pPr algn="ctr"/>
              <a:r>
                <a:rPr lang="zh-CN" altLang="en-US" sz="1100" b="1" dirty="0">
                  <a:cs typeface="+mn-ea"/>
                  <a:sym typeface="+mn-lt"/>
                </a:rPr>
                <a:t>年龄</a:t>
              </a:r>
              <a:endParaRPr lang="zh-CN" altLang="en-US" sz="1100" b="1" dirty="0">
                <a:cs typeface="+mn-ea"/>
                <a:sym typeface="+mn-lt"/>
              </a:endParaRPr>
            </a:p>
          </p:txBody>
        </p:sp>
        <p:pic>
          <p:nvPicPr>
            <p:cNvPr id="13" name="图片 12"/>
            <p:cNvPicPr>
              <a:picLocks noChangeAspect="1"/>
            </p:cNvPicPr>
            <p:nvPr/>
          </p:nvPicPr>
          <p:blipFill>
            <a:blip r:embed="rId4"/>
            <a:stretch>
              <a:fillRect/>
            </a:stretch>
          </p:blipFill>
          <p:spPr>
            <a:xfrm>
              <a:off x="7654" y="4780"/>
              <a:ext cx="1195" cy="242"/>
            </a:xfrm>
            <a:prstGeom prst="rect">
              <a:avLst/>
            </a:prstGeom>
          </p:spPr>
        </p:pic>
        <p:sp>
          <p:nvSpPr>
            <p:cNvPr id="26" name="文本框 25"/>
            <p:cNvSpPr txBox="1"/>
            <p:nvPr/>
          </p:nvSpPr>
          <p:spPr>
            <a:xfrm>
              <a:off x="7511" y="4610"/>
              <a:ext cx="1385" cy="412"/>
            </a:xfrm>
            <a:prstGeom prst="rect">
              <a:avLst/>
            </a:prstGeom>
            <a:noFill/>
            <a:extLst>
              <a:ext uri="{909E8E84-426E-40DD-AFC4-6F175D3DCCD1}">
                <a14:hiddenFill xmlns:a14="http://schemas.microsoft.com/office/drawing/2010/main">
                  <a:solidFill>
                    <a:schemeClr val="bg1"/>
                  </a:solidFill>
                </a14:hiddenFill>
              </a:ext>
            </a:extLst>
          </p:spPr>
          <p:txBody>
            <a:bodyPr wrap="square" rtlCol="0" anchor="ctr">
              <a:spAutoFit/>
            </a:bodyPr>
            <a:lstStyle/>
            <a:p>
              <a:pPr algn="l"/>
              <a:r>
                <a:rPr lang="zh-CN" altLang="en-US" sz="1100" b="1" dirty="0">
                  <a:cs typeface="+mn-ea"/>
                  <a:sym typeface="+mn-lt"/>
                </a:rPr>
                <a:t>追赶生长</a:t>
              </a:r>
              <a:endParaRPr lang="zh-CN" altLang="en-US" sz="1100" b="1" dirty="0">
                <a:cs typeface="+mn-ea"/>
                <a:sym typeface="+mn-lt"/>
              </a:endParaRPr>
            </a:p>
          </p:txBody>
        </p:sp>
        <p:pic>
          <p:nvPicPr>
            <p:cNvPr id="14" name="图片 13"/>
            <p:cNvPicPr>
              <a:picLocks noChangeAspect="1"/>
            </p:cNvPicPr>
            <p:nvPr/>
          </p:nvPicPr>
          <p:blipFill>
            <a:blip r:embed="rId5"/>
            <a:srcRect/>
            <a:stretch>
              <a:fillRect/>
            </a:stretch>
          </p:blipFill>
          <p:spPr>
            <a:xfrm>
              <a:off x="7750" y="5676"/>
              <a:ext cx="1768" cy="359"/>
            </a:xfrm>
            <a:prstGeom prst="rect">
              <a:avLst/>
            </a:prstGeom>
          </p:spPr>
        </p:pic>
        <p:sp>
          <p:nvSpPr>
            <p:cNvPr id="5" name="文本框 4"/>
            <p:cNvSpPr txBox="1"/>
            <p:nvPr/>
          </p:nvSpPr>
          <p:spPr>
            <a:xfrm>
              <a:off x="7415" y="5670"/>
              <a:ext cx="1673" cy="412"/>
            </a:xfrm>
            <a:prstGeom prst="rect">
              <a:avLst/>
            </a:prstGeom>
            <a:noFill/>
            <a:extLst>
              <a:ext uri="{909E8E84-426E-40DD-AFC4-6F175D3DCCD1}">
                <a14:hiddenFill xmlns:a14="http://schemas.microsoft.com/office/drawing/2010/main">
                  <a:solidFill>
                    <a:schemeClr val="bg1"/>
                  </a:solidFill>
                </a14:hiddenFill>
              </a:ext>
            </a:extLst>
          </p:spPr>
          <p:txBody>
            <a:bodyPr wrap="square" rtlCol="0" anchor="ctr">
              <a:spAutoFit/>
            </a:bodyPr>
            <a:lstStyle/>
            <a:p>
              <a:pPr algn="ctr"/>
              <a:r>
                <a:rPr lang="zh-CN" altLang="en-US" sz="1100" b="1" dirty="0">
                  <a:cs typeface="+mn-ea"/>
                  <a:sym typeface="+mn-lt"/>
                </a:rPr>
                <a:t>发育不良</a:t>
              </a:r>
              <a:endParaRPr lang="zh-CN" altLang="en-US" sz="1100" b="1" dirty="0">
                <a:cs typeface="+mn-ea"/>
                <a:sym typeface="+mn-lt"/>
              </a:endParaRPr>
            </a:p>
          </p:txBody>
        </p:sp>
      </p:grpSp>
      <p:sp>
        <p:nvSpPr>
          <p:cNvPr id="19" name="Footer Placeholder 1"/>
          <p:cNvSpPr txBox="1"/>
          <p:nvPr/>
        </p:nvSpPr>
        <p:spPr>
          <a:xfrm>
            <a:off x="3027363" y="6551613"/>
            <a:ext cx="6137275"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000" dirty="0">
                <a:sym typeface="+mn-ea"/>
              </a:rPr>
              <a:t>© 2024, 2025 Global Initiative for Chronic Obstructive Lung Disease</a:t>
            </a:r>
            <a:endParaRPr lang="en-AU" sz="1000" dirty="0">
              <a:cs typeface="+mn-ea"/>
              <a:sym typeface="+mn-lt"/>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占位符 6"/>
          <p:cNvSpPr>
            <a:spLocks noGrp="1"/>
          </p:cNvSpPr>
          <p:nvPr>
            <p:ph type="body" sz="quarter" idx="10"/>
          </p:nvPr>
        </p:nvSpPr>
        <p:spPr/>
        <p:txBody>
          <a:bodyPr>
            <a:normAutofit fontScale="97500" lnSpcReduction="10000"/>
          </a:bodyPr>
          <a:lstStyle/>
          <a:p>
            <a:r>
              <a:rPr lang="zh-CN" altLang="en-US">
                <a:latin typeface="+mn-lt"/>
                <a:ea typeface="+mn-ea"/>
                <a:cs typeface="+mn-ea"/>
                <a:sym typeface="+mn-lt"/>
              </a:rPr>
              <a:t>其他药物治疗</a:t>
            </a:r>
            <a:endParaRPr lang="zh-CN" altLang="en-US" dirty="0">
              <a:latin typeface="+mn-lt"/>
              <a:ea typeface="+mn-ea"/>
              <a:cs typeface="+mn-ea"/>
              <a:sym typeface="+mn-lt"/>
            </a:endParaRPr>
          </a:p>
        </p:txBody>
      </p:sp>
      <p:sp>
        <p:nvSpPr>
          <p:cNvPr id="2" name="Footer Placeholder 1"/>
          <p:cNvSpPr>
            <a:spLocks noGrp="1"/>
          </p:cNvSpPr>
          <p:nvPr>
            <p:ph type="ftr" sz="quarter" idx="4294967295"/>
          </p:nvPr>
        </p:nvSpPr>
        <p:spPr>
          <a:xfrm>
            <a:off x="3027363" y="6551613"/>
            <a:ext cx="6137275" cy="365125"/>
          </a:xfrm>
        </p:spPr>
        <p:txBody>
          <a:bodyPr/>
          <a:lstStyle/>
          <a:p>
            <a:r>
              <a:rPr lang="en-US" sz="1000" dirty="0">
                <a:sym typeface="+mn-ea"/>
              </a:rPr>
              <a:t>© 2024, 2025 Global Initiative for Chronic Obstructive Lung Disease</a:t>
            </a:r>
            <a:endParaRPr lang="en-AU" sz="1000" dirty="0">
              <a:cs typeface="+mn-ea"/>
              <a:sym typeface="+mn-lt"/>
            </a:endParaRPr>
          </a:p>
        </p:txBody>
      </p:sp>
      <p:sp>
        <p:nvSpPr>
          <p:cNvPr id="4" name="文本框 3"/>
          <p:cNvSpPr txBox="1"/>
          <p:nvPr/>
        </p:nvSpPr>
        <p:spPr>
          <a:xfrm>
            <a:off x="557351" y="300951"/>
            <a:ext cx="6096000" cy="645160"/>
          </a:xfrm>
          <a:prstGeom prst="rect">
            <a:avLst/>
          </a:prstGeom>
          <a:noFill/>
        </p:spPr>
        <p:txBody>
          <a:bodyPr wrap="square" rtlCol="0">
            <a:spAutoFit/>
          </a:bodyPr>
          <a:lstStyle/>
          <a:p>
            <a:pPr lvl="0" algn="just">
              <a:buClrTx/>
              <a:buSzTx/>
              <a:buFontTx/>
            </a:pPr>
            <a:r>
              <a:rPr lang="zh-CN" altLang="zh-CN" sz="3600" b="1">
                <a:solidFill>
                  <a:srgbClr val="18195A"/>
                </a:solidFill>
                <a:effectLst/>
                <a:cs typeface="+mn-ea"/>
                <a:sym typeface="+mn-lt"/>
              </a:rPr>
              <a:t> </a:t>
            </a:r>
            <a:endParaRPr lang="zh-CN" altLang="zh-CN" sz="3600" b="1" dirty="0">
              <a:solidFill>
                <a:srgbClr val="18195A"/>
              </a:solidFill>
              <a:effectLst/>
              <a:cs typeface="+mn-ea"/>
              <a:sym typeface="+mn-lt"/>
            </a:endParaRPr>
          </a:p>
        </p:txBody>
      </p:sp>
      <p:sp>
        <p:nvSpPr>
          <p:cNvPr id="5" name="圆角矩形 4"/>
          <p:cNvSpPr/>
          <p:nvPr/>
        </p:nvSpPr>
        <p:spPr>
          <a:xfrm>
            <a:off x="1324524" y="1395450"/>
            <a:ext cx="2655570" cy="4344670"/>
          </a:xfrm>
          <a:prstGeom prst="roundRect">
            <a:avLst>
              <a:gd name="adj" fmla="val 6895"/>
            </a:avLst>
          </a:prstGeom>
          <a:solidFill>
            <a:srgbClr val="D2D1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cxnSp>
        <p:nvCxnSpPr>
          <p:cNvPr id="12" name="直接连接符 11"/>
          <p:cNvCxnSpPr/>
          <p:nvPr/>
        </p:nvCxnSpPr>
        <p:spPr>
          <a:xfrm>
            <a:off x="1324524" y="2109825"/>
            <a:ext cx="2655570" cy="0"/>
          </a:xfrm>
          <a:prstGeom prst="line">
            <a:avLst/>
          </a:prstGeom>
          <a:ln w="28575"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a:off x="1324524" y="3099790"/>
            <a:ext cx="2655570" cy="0"/>
          </a:xfrm>
          <a:prstGeom prst="line">
            <a:avLst/>
          </a:prstGeom>
          <a:ln w="28575"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8" name="文本框 7"/>
          <p:cNvSpPr txBox="1"/>
          <p:nvPr/>
        </p:nvSpPr>
        <p:spPr>
          <a:xfrm>
            <a:off x="1571174" y="1621238"/>
            <a:ext cx="2251710" cy="320857"/>
          </a:xfrm>
          <a:prstGeom prst="rect">
            <a:avLst/>
          </a:prstGeom>
          <a:noFill/>
        </p:spPr>
        <p:txBody>
          <a:bodyPr wrap="square" rtlCol="0" anchor="t">
            <a:spAutoFit/>
          </a:bodyPr>
          <a:lstStyle/>
          <a:p>
            <a:pPr algn="just">
              <a:lnSpc>
                <a:spcPct val="115000"/>
              </a:lnSpc>
              <a:spcBef>
                <a:spcPts val="180"/>
              </a:spcBef>
            </a:pPr>
            <a:r>
              <a:rPr lang="en-US" sz="1400" b="1" dirty="0">
                <a:effectLst/>
                <a:cs typeface="+mn-ea"/>
                <a:sym typeface="+mn-lt"/>
              </a:rPr>
              <a:t>α-1</a:t>
            </a:r>
            <a:r>
              <a:rPr lang="zh-CN" sz="1400" b="1" dirty="0">
                <a:effectLst/>
                <a:cs typeface="+mn-ea"/>
                <a:sym typeface="+mn-lt"/>
              </a:rPr>
              <a:t>抗胰蛋白酶强化治疗</a:t>
            </a:r>
            <a:endParaRPr lang="zh-CN" altLang="en-US" sz="1400" b="1" dirty="0">
              <a:effectLst/>
              <a:cs typeface="+mn-ea"/>
              <a:sym typeface="+mn-lt"/>
            </a:endParaRPr>
          </a:p>
        </p:txBody>
      </p:sp>
      <p:sp>
        <p:nvSpPr>
          <p:cNvPr id="9" name="文本框 8"/>
          <p:cNvSpPr txBox="1"/>
          <p:nvPr/>
        </p:nvSpPr>
        <p:spPr>
          <a:xfrm>
            <a:off x="1902374" y="2501087"/>
            <a:ext cx="1499870" cy="320857"/>
          </a:xfrm>
          <a:prstGeom prst="rect">
            <a:avLst/>
          </a:prstGeom>
          <a:noFill/>
        </p:spPr>
        <p:txBody>
          <a:bodyPr wrap="square" rtlCol="0" anchor="t">
            <a:spAutoFit/>
          </a:bodyPr>
          <a:lstStyle/>
          <a:p>
            <a:pPr algn="ctr">
              <a:lnSpc>
                <a:spcPct val="115000"/>
              </a:lnSpc>
              <a:spcBef>
                <a:spcPts val="180"/>
              </a:spcBef>
            </a:pPr>
            <a:r>
              <a:rPr lang="zh-CN" sz="1400" b="1">
                <a:effectLst/>
                <a:cs typeface="+mn-ea"/>
                <a:sym typeface="+mn-lt"/>
              </a:rPr>
              <a:t>镇咳药</a:t>
            </a:r>
            <a:endParaRPr lang="zh-CN" altLang="en-US" sz="1400" b="1">
              <a:effectLst/>
              <a:cs typeface="+mn-ea"/>
              <a:sym typeface="+mn-lt"/>
            </a:endParaRPr>
          </a:p>
        </p:txBody>
      </p:sp>
      <p:sp>
        <p:nvSpPr>
          <p:cNvPr id="10" name="文本框 9"/>
          <p:cNvSpPr txBox="1"/>
          <p:nvPr/>
        </p:nvSpPr>
        <p:spPr>
          <a:xfrm>
            <a:off x="1838239" y="3404476"/>
            <a:ext cx="1628140" cy="320857"/>
          </a:xfrm>
          <a:prstGeom prst="rect">
            <a:avLst/>
          </a:prstGeom>
          <a:noFill/>
        </p:spPr>
        <p:txBody>
          <a:bodyPr wrap="square" rtlCol="0" anchor="t">
            <a:spAutoFit/>
          </a:bodyPr>
          <a:lstStyle/>
          <a:p>
            <a:pPr algn="ctr">
              <a:lnSpc>
                <a:spcPct val="115000"/>
              </a:lnSpc>
              <a:spcBef>
                <a:spcPts val="180"/>
              </a:spcBef>
            </a:pPr>
            <a:r>
              <a:rPr lang="zh-CN" sz="1400" b="1" dirty="0">
                <a:effectLst/>
                <a:cs typeface="+mn-ea"/>
                <a:sym typeface="+mn-lt"/>
              </a:rPr>
              <a:t>血管扩张剂</a:t>
            </a:r>
            <a:endParaRPr lang="zh-CN" altLang="en-US" sz="1400" b="1" dirty="0">
              <a:effectLst/>
              <a:cs typeface="+mn-ea"/>
              <a:sym typeface="+mn-lt"/>
            </a:endParaRPr>
          </a:p>
        </p:txBody>
      </p:sp>
      <p:sp>
        <p:nvSpPr>
          <p:cNvPr id="13" name="文本框 12"/>
          <p:cNvSpPr txBox="1"/>
          <p:nvPr/>
        </p:nvSpPr>
        <p:spPr>
          <a:xfrm>
            <a:off x="4140749" y="1639759"/>
            <a:ext cx="5769370" cy="320857"/>
          </a:xfrm>
          <a:prstGeom prst="rect">
            <a:avLst/>
          </a:prstGeom>
          <a:noFill/>
        </p:spPr>
        <p:txBody>
          <a:bodyPr wrap="square" rtlCol="0" anchor="t">
            <a:spAutoFit/>
          </a:bodyPr>
          <a:lstStyle/>
          <a:p>
            <a:pPr marL="285750" indent="-285750" algn="just">
              <a:lnSpc>
                <a:spcPct val="115000"/>
              </a:lnSpc>
              <a:spcBef>
                <a:spcPts val="180"/>
              </a:spcBef>
              <a:buClr>
                <a:srgbClr val="ECB020"/>
              </a:buClr>
              <a:buFont typeface="Arial" panose="020B0604020202020204" pitchFamily="34" charset="0"/>
              <a:buChar char="•"/>
            </a:pPr>
            <a:r>
              <a:rPr lang="zh-CN" altLang="en-US" sz="1400" dirty="0">
                <a:effectLst/>
                <a:cs typeface="+mn-ea"/>
                <a:sym typeface="+mn-lt"/>
              </a:rPr>
              <a:t>静脉强化治疗可能会减缓肺气肿的进展</a:t>
            </a:r>
            <a:r>
              <a:rPr lang="zh-CN" altLang="en-US" sz="1400" b="1" dirty="0">
                <a:effectLst/>
                <a:cs typeface="+mn-ea"/>
                <a:sym typeface="+mn-lt"/>
              </a:rPr>
              <a:t>（</a:t>
            </a:r>
            <a:r>
              <a:rPr lang="en-US" altLang="zh-CN" sz="1400" b="1" dirty="0">
                <a:effectLst/>
                <a:cs typeface="+mn-ea"/>
                <a:sym typeface="+mn-lt"/>
              </a:rPr>
              <a:t>B</a:t>
            </a:r>
            <a:r>
              <a:rPr lang="zh-CN" altLang="en-US" sz="1400" b="1" dirty="0">
                <a:effectLst/>
                <a:cs typeface="+mn-ea"/>
                <a:sym typeface="+mn-lt"/>
              </a:rPr>
              <a:t>级证据）</a:t>
            </a:r>
            <a:endParaRPr lang="zh-CN" altLang="en-US" sz="1400" b="1" dirty="0">
              <a:effectLst/>
              <a:cs typeface="+mn-ea"/>
              <a:sym typeface="+mn-lt"/>
            </a:endParaRPr>
          </a:p>
        </p:txBody>
      </p:sp>
      <p:sp>
        <p:nvSpPr>
          <p:cNvPr id="14" name="文本框 13"/>
          <p:cNvSpPr txBox="1"/>
          <p:nvPr/>
        </p:nvSpPr>
        <p:spPr>
          <a:xfrm>
            <a:off x="4140749" y="2501086"/>
            <a:ext cx="5769370" cy="338455"/>
          </a:xfrm>
          <a:prstGeom prst="rect">
            <a:avLst/>
          </a:prstGeom>
          <a:noFill/>
        </p:spPr>
        <p:txBody>
          <a:bodyPr wrap="square" rtlCol="0" anchor="t">
            <a:spAutoFit/>
          </a:bodyPr>
          <a:lstStyle/>
          <a:p>
            <a:pPr marL="285750" marR="0" lvl="0" indent="-285750" algn="just" defTabSz="914400" rtl="0" eaLnBrk="1" fontAlgn="auto" latinLnBrk="0" hangingPunct="1">
              <a:lnSpc>
                <a:spcPct val="115000"/>
              </a:lnSpc>
              <a:spcBef>
                <a:spcPts val="180"/>
              </a:spcBef>
              <a:spcAft>
                <a:spcPts val="0"/>
              </a:spcAft>
              <a:buClr>
                <a:srgbClr val="ECB020"/>
              </a:buClr>
              <a:buSzTx/>
              <a:buFont typeface="Arial" panose="020B0604020202020204" pitchFamily="34" charset="0"/>
              <a:buChar char="•"/>
              <a:defRPr/>
            </a:pPr>
            <a:r>
              <a:rPr lang="zh-CN" altLang="zh-CN" sz="1400" dirty="0">
                <a:effectLst/>
                <a:cs typeface="+mn-ea"/>
                <a:sym typeface="+mn-lt"/>
              </a:rPr>
              <a:t>尚无</a:t>
            </a:r>
            <a:r>
              <a:rPr lang="zh-CN" altLang="zh-CN" sz="1400" dirty="0">
                <a:effectLst/>
                <a:cs typeface="+mn-ea"/>
                <a:sym typeface="+mn-lt"/>
              </a:rPr>
              <a:t>明确证据表明镇咳药对</a:t>
            </a:r>
            <a:r>
              <a:rPr lang="zh-CN" altLang="en-US" sz="1400" dirty="0">
                <a:effectLst/>
                <a:cs typeface="+mn-ea"/>
                <a:sym typeface="+mn-lt"/>
              </a:rPr>
              <a:t>慢阻肺病</a:t>
            </a:r>
            <a:r>
              <a:rPr lang="zh-CN" altLang="zh-CN" sz="1400" dirty="0">
                <a:effectLst/>
                <a:cs typeface="+mn-ea"/>
                <a:sym typeface="+mn-lt"/>
              </a:rPr>
              <a:t>患者有益</a:t>
            </a:r>
            <a:r>
              <a:rPr lang="zh-CN" altLang="zh-CN" sz="1400" b="1" dirty="0">
                <a:effectLst/>
                <a:cs typeface="+mn-ea"/>
                <a:sym typeface="+mn-lt"/>
              </a:rPr>
              <a:t>（</a:t>
            </a:r>
            <a:r>
              <a:rPr lang="en-US" altLang="zh-CN" sz="1400" b="1" dirty="0">
                <a:effectLst/>
                <a:cs typeface="+mn-ea"/>
                <a:sym typeface="+mn-lt"/>
              </a:rPr>
              <a:t>C</a:t>
            </a:r>
            <a:r>
              <a:rPr lang="zh-CN" altLang="zh-CN" sz="1400" b="1" dirty="0">
                <a:effectLst/>
                <a:cs typeface="+mn-ea"/>
                <a:sym typeface="+mn-lt"/>
              </a:rPr>
              <a:t>级证据）</a:t>
            </a:r>
            <a:endParaRPr lang="zh-CN" altLang="zh-CN" sz="1400" b="1" dirty="0">
              <a:effectLst/>
              <a:cs typeface="+mn-ea"/>
              <a:sym typeface="+mn-lt"/>
            </a:endParaRPr>
          </a:p>
        </p:txBody>
      </p:sp>
      <p:sp>
        <p:nvSpPr>
          <p:cNvPr id="15" name="文本框 14"/>
          <p:cNvSpPr txBox="1"/>
          <p:nvPr/>
        </p:nvSpPr>
        <p:spPr>
          <a:xfrm>
            <a:off x="4140749" y="3383929"/>
            <a:ext cx="5769370" cy="338455"/>
          </a:xfrm>
          <a:prstGeom prst="rect">
            <a:avLst/>
          </a:prstGeom>
          <a:noFill/>
        </p:spPr>
        <p:txBody>
          <a:bodyPr wrap="square" rtlCol="0" anchor="t">
            <a:spAutoFit/>
          </a:bodyPr>
          <a:lstStyle/>
          <a:p>
            <a:pPr marL="285750" marR="0" lvl="0" indent="-285750" algn="just" defTabSz="914400" rtl="0" eaLnBrk="1" fontAlgn="auto" latinLnBrk="0" hangingPunct="1">
              <a:lnSpc>
                <a:spcPct val="115000"/>
              </a:lnSpc>
              <a:spcBef>
                <a:spcPts val="180"/>
              </a:spcBef>
              <a:spcAft>
                <a:spcPts val="0"/>
              </a:spcAft>
              <a:buClr>
                <a:srgbClr val="ECB020"/>
              </a:buClr>
              <a:buSzTx/>
              <a:buFont typeface="Arial" panose="020B0604020202020204" pitchFamily="34" charset="0"/>
              <a:buChar char="•"/>
              <a:defRPr/>
            </a:pPr>
            <a:r>
              <a:rPr lang="zh-CN" altLang="zh-CN" sz="1400" dirty="0">
                <a:effectLst/>
                <a:cs typeface="+mn-ea"/>
                <a:sym typeface="+mn-lt"/>
              </a:rPr>
              <a:t>血管扩张剂不会改善</a:t>
            </a:r>
            <a:r>
              <a:rPr lang="zh-CN" altLang="zh-CN" sz="1400" dirty="0">
                <a:effectLst/>
                <a:cs typeface="+mn-ea"/>
                <a:sym typeface="+mn-lt"/>
              </a:rPr>
              <a:t>预后，并可能会使氧合作用恶化</a:t>
            </a:r>
            <a:r>
              <a:rPr lang="zh-CN" altLang="zh-CN" sz="1400" b="1" dirty="0">
                <a:effectLst/>
                <a:cs typeface="+mn-ea"/>
                <a:sym typeface="+mn-lt"/>
              </a:rPr>
              <a:t>（</a:t>
            </a:r>
            <a:r>
              <a:rPr lang="en-US" altLang="zh-CN" sz="1400" b="1" dirty="0">
                <a:effectLst/>
                <a:cs typeface="+mn-ea"/>
                <a:sym typeface="+mn-lt"/>
              </a:rPr>
              <a:t>B</a:t>
            </a:r>
            <a:r>
              <a:rPr lang="zh-CN" altLang="zh-CN" sz="1400" b="1" dirty="0">
                <a:effectLst/>
                <a:cs typeface="+mn-ea"/>
                <a:sym typeface="+mn-lt"/>
              </a:rPr>
              <a:t>级证据）</a:t>
            </a:r>
            <a:endParaRPr lang="zh-CN" altLang="zh-CN" sz="1400" b="1" dirty="0">
              <a:effectLst/>
              <a:cs typeface="+mn-ea"/>
              <a:sym typeface="+mn-lt"/>
            </a:endParaRPr>
          </a:p>
        </p:txBody>
      </p:sp>
      <p:cxnSp>
        <p:nvCxnSpPr>
          <p:cNvPr id="17" name="直接连接符 16"/>
          <p:cNvCxnSpPr/>
          <p:nvPr/>
        </p:nvCxnSpPr>
        <p:spPr>
          <a:xfrm>
            <a:off x="1324524" y="3976725"/>
            <a:ext cx="2655570" cy="0"/>
          </a:xfrm>
          <a:prstGeom prst="line">
            <a:avLst/>
          </a:prstGeom>
          <a:ln w="28575"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1324524" y="4966690"/>
            <a:ext cx="2655570" cy="0"/>
          </a:xfrm>
          <a:prstGeom prst="line">
            <a:avLst/>
          </a:prstGeom>
          <a:ln w="28575"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19" name="文本框 18"/>
          <p:cNvSpPr txBox="1"/>
          <p:nvPr/>
        </p:nvSpPr>
        <p:spPr>
          <a:xfrm>
            <a:off x="1914976" y="4293024"/>
            <a:ext cx="1499870" cy="320857"/>
          </a:xfrm>
          <a:prstGeom prst="rect">
            <a:avLst/>
          </a:prstGeom>
          <a:noFill/>
        </p:spPr>
        <p:txBody>
          <a:bodyPr wrap="square" rtlCol="0" anchor="t">
            <a:spAutoFit/>
          </a:bodyPr>
          <a:lstStyle/>
          <a:p>
            <a:pPr lvl="0" algn="ctr">
              <a:lnSpc>
                <a:spcPct val="115000"/>
              </a:lnSpc>
              <a:spcBef>
                <a:spcPts val="180"/>
              </a:spcBef>
              <a:buClrTx/>
              <a:buSzTx/>
              <a:buFontTx/>
            </a:pPr>
            <a:r>
              <a:rPr lang="zh-CN" sz="1400" b="1" dirty="0">
                <a:effectLst/>
                <a:cs typeface="+mn-ea"/>
                <a:sym typeface="+mn-lt"/>
              </a:rPr>
              <a:t>阿片类药物</a:t>
            </a:r>
            <a:endParaRPr lang="zh-CN" sz="1400" b="1" dirty="0">
              <a:effectLst/>
              <a:cs typeface="+mn-ea"/>
              <a:sym typeface="+mn-lt"/>
            </a:endParaRPr>
          </a:p>
        </p:txBody>
      </p:sp>
      <p:sp>
        <p:nvSpPr>
          <p:cNvPr id="20" name="文本框 19"/>
          <p:cNvSpPr txBox="1"/>
          <p:nvPr/>
        </p:nvSpPr>
        <p:spPr>
          <a:xfrm>
            <a:off x="1838239" y="5187035"/>
            <a:ext cx="1628140" cy="320857"/>
          </a:xfrm>
          <a:prstGeom prst="rect">
            <a:avLst/>
          </a:prstGeom>
          <a:noFill/>
        </p:spPr>
        <p:txBody>
          <a:bodyPr wrap="square" rtlCol="0" anchor="t">
            <a:spAutoFit/>
          </a:bodyPr>
          <a:lstStyle/>
          <a:p>
            <a:pPr lvl="0" algn="ctr">
              <a:lnSpc>
                <a:spcPct val="115000"/>
              </a:lnSpc>
              <a:spcBef>
                <a:spcPts val="180"/>
              </a:spcBef>
              <a:buClrTx/>
              <a:buSzTx/>
              <a:buFontTx/>
            </a:pPr>
            <a:r>
              <a:rPr lang="zh-CN" sz="1400" b="1" dirty="0">
                <a:effectLst/>
                <a:cs typeface="+mn-ea"/>
                <a:sym typeface="+mn-lt"/>
              </a:rPr>
              <a:t>肺动脉高压治疗</a:t>
            </a:r>
            <a:endParaRPr lang="zh-CN" sz="1400" b="1" dirty="0">
              <a:effectLst/>
              <a:cs typeface="+mn-ea"/>
              <a:sym typeface="+mn-lt"/>
            </a:endParaRPr>
          </a:p>
        </p:txBody>
      </p:sp>
      <p:sp>
        <p:nvSpPr>
          <p:cNvPr id="21" name="文本框 20"/>
          <p:cNvSpPr txBox="1"/>
          <p:nvPr/>
        </p:nvSpPr>
        <p:spPr>
          <a:xfrm>
            <a:off x="4140749" y="4165214"/>
            <a:ext cx="5769370" cy="586105"/>
          </a:xfrm>
          <a:prstGeom prst="rect">
            <a:avLst/>
          </a:prstGeom>
          <a:noFill/>
        </p:spPr>
        <p:txBody>
          <a:bodyPr wrap="square" rtlCol="0" anchor="t">
            <a:spAutoFit/>
          </a:bodyPr>
          <a:lstStyle/>
          <a:p>
            <a:pPr marL="285750" marR="0" lvl="0" indent="-285750" algn="just" defTabSz="914400" rtl="0" eaLnBrk="1" fontAlgn="auto" latinLnBrk="0" hangingPunct="1">
              <a:lnSpc>
                <a:spcPct val="115000"/>
              </a:lnSpc>
              <a:spcBef>
                <a:spcPts val="180"/>
              </a:spcBef>
              <a:spcAft>
                <a:spcPts val="0"/>
              </a:spcAft>
              <a:buClr>
                <a:srgbClr val="ECB020"/>
              </a:buClr>
              <a:buSzTx/>
              <a:buFont typeface="Arial" panose="020B0604020202020204" pitchFamily="34" charset="0"/>
              <a:buChar char="•"/>
              <a:defRPr/>
            </a:pPr>
            <a:r>
              <a:rPr lang="zh-CN" altLang="zh-CN" sz="1400" dirty="0">
                <a:effectLst/>
                <a:cs typeface="+mn-ea"/>
                <a:sym typeface="+mn-lt"/>
              </a:rPr>
              <a:t>可考虑使用低剂量长效口服和肠外阿片类药物治疗</a:t>
            </a:r>
            <a:r>
              <a:rPr lang="zh-CN" altLang="en-US" sz="1400" dirty="0">
                <a:effectLst/>
                <a:cs typeface="+mn-ea"/>
                <a:sym typeface="+mn-lt"/>
              </a:rPr>
              <a:t>慢阻肺病</a:t>
            </a:r>
            <a:r>
              <a:rPr lang="zh-CN" altLang="zh-CN" sz="1400" dirty="0">
                <a:effectLst/>
                <a:cs typeface="+mn-ea"/>
                <a:sym typeface="+mn-lt"/>
              </a:rPr>
              <a:t>重症患者的呼吸困难</a:t>
            </a:r>
            <a:r>
              <a:rPr lang="zh-CN" altLang="zh-CN" sz="1400" b="1" dirty="0">
                <a:effectLst/>
                <a:cs typeface="+mn-ea"/>
                <a:sym typeface="+mn-lt"/>
              </a:rPr>
              <a:t>（</a:t>
            </a:r>
            <a:r>
              <a:rPr lang="en-US" altLang="zh-CN" sz="1400" b="1" dirty="0">
                <a:effectLst/>
                <a:cs typeface="+mn-ea"/>
                <a:sym typeface="+mn-lt"/>
              </a:rPr>
              <a:t>B</a:t>
            </a:r>
            <a:r>
              <a:rPr lang="zh-CN" altLang="zh-CN" sz="1400" b="1" dirty="0">
                <a:effectLst/>
                <a:cs typeface="+mn-ea"/>
                <a:sym typeface="+mn-lt"/>
              </a:rPr>
              <a:t>级证据）</a:t>
            </a:r>
            <a:endParaRPr lang="zh-CN" altLang="zh-CN" sz="1400" b="1" dirty="0">
              <a:effectLst/>
              <a:cs typeface="+mn-ea"/>
              <a:sym typeface="+mn-lt"/>
            </a:endParaRPr>
          </a:p>
        </p:txBody>
      </p:sp>
      <p:sp>
        <p:nvSpPr>
          <p:cNvPr id="22" name="文本框 21"/>
          <p:cNvSpPr txBox="1"/>
          <p:nvPr/>
        </p:nvSpPr>
        <p:spPr>
          <a:xfrm>
            <a:off x="4140749" y="5109325"/>
            <a:ext cx="5769370" cy="586105"/>
          </a:xfrm>
          <a:prstGeom prst="rect">
            <a:avLst/>
          </a:prstGeom>
          <a:noFill/>
        </p:spPr>
        <p:txBody>
          <a:bodyPr wrap="square" rtlCol="0" anchor="t">
            <a:spAutoFit/>
          </a:bodyPr>
          <a:lstStyle/>
          <a:p>
            <a:pPr marL="285750" marR="0" lvl="0" indent="-285750" algn="just" defTabSz="914400" rtl="0" eaLnBrk="1" fontAlgn="auto" latinLnBrk="0" hangingPunct="1">
              <a:lnSpc>
                <a:spcPct val="115000"/>
              </a:lnSpc>
              <a:spcBef>
                <a:spcPts val="180"/>
              </a:spcBef>
              <a:spcAft>
                <a:spcPts val="0"/>
              </a:spcAft>
              <a:buClr>
                <a:srgbClr val="ECB020"/>
              </a:buClr>
              <a:buSzTx/>
              <a:buFont typeface="Arial" panose="020B0604020202020204" pitchFamily="34" charset="0"/>
              <a:buChar char="•"/>
              <a:defRPr/>
            </a:pPr>
            <a:r>
              <a:rPr lang="zh-CN" altLang="zh-CN" sz="1400" dirty="0">
                <a:effectLst/>
                <a:cs typeface="+mn-ea"/>
                <a:sym typeface="+mn-lt"/>
              </a:rPr>
              <a:t>对于慢阻肺病继发肺动脉高压的患者，不推荐使用获准用于治疗原发性肺动脉高压的药物</a:t>
            </a:r>
            <a:r>
              <a:rPr lang="zh-CN" altLang="zh-CN" sz="1400" b="1" dirty="0">
                <a:effectLst/>
                <a:cs typeface="+mn-ea"/>
                <a:sym typeface="+mn-lt"/>
              </a:rPr>
              <a:t>（</a:t>
            </a:r>
            <a:r>
              <a:rPr lang="en-US" altLang="zh-CN" sz="1400" b="1" dirty="0">
                <a:effectLst/>
                <a:cs typeface="+mn-ea"/>
                <a:sym typeface="+mn-lt"/>
              </a:rPr>
              <a:t>B</a:t>
            </a:r>
            <a:r>
              <a:rPr lang="zh-CN" altLang="zh-CN" sz="1400" b="1" dirty="0">
                <a:effectLst/>
                <a:cs typeface="+mn-ea"/>
                <a:sym typeface="+mn-lt"/>
              </a:rPr>
              <a:t>级证据）</a:t>
            </a:r>
            <a:endParaRPr lang="zh-CN" altLang="zh-CN" sz="1400" b="1" dirty="0">
              <a:effectLst/>
              <a:cs typeface="+mn-ea"/>
              <a:sym typeface="+mn-lt"/>
            </a:endParaRPr>
          </a:p>
        </p:txBody>
      </p:sp>
      <p:sp>
        <p:nvSpPr>
          <p:cNvPr id="11" name="文本框 10"/>
          <p:cNvSpPr txBox="1"/>
          <p:nvPr>
            <p:custDataLst>
              <p:tags r:id="rId1"/>
            </p:custDataLst>
          </p:nvPr>
        </p:nvSpPr>
        <p:spPr>
          <a:xfrm>
            <a:off x="11166475" y="509905"/>
            <a:ext cx="969010" cy="368300"/>
          </a:xfrm>
          <a:prstGeom prst="rect">
            <a:avLst/>
          </a:prstGeom>
          <a:noFill/>
        </p:spPr>
        <p:txBody>
          <a:bodyPr wrap="square" rtlCol="0">
            <a:spAutoFit/>
          </a:bodyPr>
          <a:lstStyle/>
          <a:p>
            <a:pPr algn="r"/>
            <a:r>
              <a:rPr lang="zh-CN" altLang="en-US" b="1">
                <a:solidFill>
                  <a:schemeClr val="bg1"/>
                </a:solidFill>
              </a:rPr>
              <a:t>图</a:t>
            </a:r>
            <a:r>
              <a:rPr lang="en-US" altLang="zh-CN" b="1">
                <a:solidFill>
                  <a:schemeClr val="bg1"/>
                </a:solidFill>
              </a:rPr>
              <a:t> 3.23</a:t>
            </a:r>
            <a:endParaRPr lang="en-US" altLang="zh-CN" b="1">
              <a:solidFill>
                <a:schemeClr val="bg1"/>
              </a:solidFill>
            </a:endParaRPr>
          </a:p>
        </p:txBody>
      </p:sp>
      <p:cxnSp>
        <p:nvCxnSpPr>
          <p:cNvPr id="24" name="直接连接符 23"/>
          <p:cNvCxnSpPr/>
          <p:nvPr/>
        </p:nvCxnSpPr>
        <p:spPr>
          <a:xfrm>
            <a:off x="4140749" y="1432521"/>
            <a:ext cx="6362494" cy="0"/>
          </a:xfrm>
          <a:prstGeom prst="line">
            <a:avLst/>
          </a:prstGeom>
          <a:ln>
            <a:solidFill>
              <a:schemeClr val="bg1">
                <a:lumMod val="65000"/>
              </a:schemeClr>
            </a:solidFill>
          </a:ln>
        </p:spPr>
        <p:style>
          <a:lnRef idx="3">
            <a:schemeClr val="dk1"/>
          </a:lnRef>
          <a:fillRef idx="0">
            <a:schemeClr val="dk1"/>
          </a:fillRef>
          <a:effectRef idx="2">
            <a:schemeClr val="dk1"/>
          </a:effectRef>
          <a:fontRef idx="minor">
            <a:schemeClr val="tx1"/>
          </a:fontRef>
        </p:style>
      </p:cxnSp>
      <p:cxnSp>
        <p:nvCxnSpPr>
          <p:cNvPr id="26" name="直接连接符 25"/>
          <p:cNvCxnSpPr/>
          <p:nvPr/>
        </p:nvCxnSpPr>
        <p:spPr>
          <a:xfrm>
            <a:off x="4140749" y="2144116"/>
            <a:ext cx="6362494" cy="0"/>
          </a:xfrm>
          <a:prstGeom prst="line">
            <a:avLst/>
          </a:prstGeom>
          <a:ln>
            <a:solidFill>
              <a:schemeClr val="bg1">
                <a:lumMod val="65000"/>
              </a:schemeClr>
            </a:solidFill>
          </a:ln>
        </p:spPr>
        <p:style>
          <a:lnRef idx="3">
            <a:schemeClr val="dk1"/>
          </a:lnRef>
          <a:fillRef idx="0">
            <a:schemeClr val="dk1"/>
          </a:fillRef>
          <a:effectRef idx="2">
            <a:schemeClr val="dk1"/>
          </a:effectRef>
          <a:fontRef idx="minor">
            <a:schemeClr val="tx1"/>
          </a:fontRef>
        </p:style>
      </p:cxnSp>
      <p:cxnSp>
        <p:nvCxnSpPr>
          <p:cNvPr id="27" name="直接连接符 26"/>
          <p:cNvCxnSpPr/>
          <p:nvPr/>
        </p:nvCxnSpPr>
        <p:spPr>
          <a:xfrm>
            <a:off x="4140749" y="3141341"/>
            <a:ext cx="6362494" cy="0"/>
          </a:xfrm>
          <a:prstGeom prst="line">
            <a:avLst/>
          </a:prstGeom>
          <a:ln>
            <a:solidFill>
              <a:schemeClr val="bg1">
                <a:lumMod val="65000"/>
              </a:schemeClr>
            </a:solidFill>
          </a:ln>
        </p:spPr>
        <p:style>
          <a:lnRef idx="3">
            <a:schemeClr val="dk1"/>
          </a:lnRef>
          <a:fillRef idx="0">
            <a:schemeClr val="dk1"/>
          </a:fillRef>
          <a:effectRef idx="2">
            <a:schemeClr val="dk1"/>
          </a:effectRef>
          <a:fontRef idx="minor">
            <a:schemeClr val="tx1"/>
          </a:fontRef>
        </p:style>
      </p:cxnSp>
      <p:cxnSp>
        <p:nvCxnSpPr>
          <p:cNvPr id="28" name="直接连接符 27"/>
          <p:cNvCxnSpPr/>
          <p:nvPr/>
        </p:nvCxnSpPr>
        <p:spPr>
          <a:xfrm>
            <a:off x="4140749" y="3976725"/>
            <a:ext cx="6362494" cy="0"/>
          </a:xfrm>
          <a:prstGeom prst="line">
            <a:avLst/>
          </a:prstGeom>
          <a:ln>
            <a:solidFill>
              <a:schemeClr val="bg1">
                <a:lumMod val="65000"/>
              </a:schemeClr>
            </a:solidFill>
          </a:ln>
        </p:spPr>
        <p:style>
          <a:lnRef idx="3">
            <a:schemeClr val="dk1"/>
          </a:lnRef>
          <a:fillRef idx="0">
            <a:schemeClr val="dk1"/>
          </a:fillRef>
          <a:effectRef idx="2">
            <a:schemeClr val="dk1"/>
          </a:effectRef>
          <a:fontRef idx="minor">
            <a:schemeClr val="tx1"/>
          </a:fontRef>
        </p:style>
      </p:cxnSp>
      <p:cxnSp>
        <p:nvCxnSpPr>
          <p:cNvPr id="29" name="直接连接符 28"/>
          <p:cNvCxnSpPr/>
          <p:nvPr/>
        </p:nvCxnSpPr>
        <p:spPr>
          <a:xfrm>
            <a:off x="4140749" y="4966690"/>
            <a:ext cx="6362494" cy="0"/>
          </a:xfrm>
          <a:prstGeom prst="line">
            <a:avLst/>
          </a:prstGeom>
          <a:ln>
            <a:solidFill>
              <a:schemeClr val="bg1">
                <a:lumMod val="65000"/>
              </a:schemeClr>
            </a:solidFill>
          </a:ln>
        </p:spPr>
        <p:style>
          <a:lnRef idx="3">
            <a:schemeClr val="dk1"/>
          </a:lnRef>
          <a:fillRef idx="0">
            <a:schemeClr val="dk1"/>
          </a:fillRef>
          <a:effectRef idx="2">
            <a:schemeClr val="dk1"/>
          </a:effectRef>
          <a:fontRef idx="minor">
            <a:schemeClr val="tx1"/>
          </a:fontRef>
        </p:style>
      </p:cxnSp>
      <p:cxnSp>
        <p:nvCxnSpPr>
          <p:cNvPr id="30" name="直接连接符 29"/>
          <p:cNvCxnSpPr/>
          <p:nvPr/>
        </p:nvCxnSpPr>
        <p:spPr>
          <a:xfrm>
            <a:off x="4140749" y="5737477"/>
            <a:ext cx="6362494" cy="0"/>
          </a:xfrm>
          <a:prstGeom prst="line">
            <a:avLst/>
          </a:prstGeom>
          <a:ln>
            <a:solidFill>
              <a:schemeClr val="bg1">
                <a:lumMod val="65000"/>
              </a:schemeClr>
            </a:solidFill>
          </a:ln>
        </p:spPr>
        <p:style>
          <a:lnRef idx="3">
            <a:schemeClr val="dk1"/>
          </a:lnRef>
          <a:fillRef idx="0">
            <a:schemeClr val="dk1"/>
          </a:fillRef>
          <a:effectRef idx="2">
            <a:schemeClr val="dk1"/>
          </a:effectRef>
          <a:fontRef idx="minor">
            <a:schemeClr val="tx1"/>
          </a:fontRef>
        </p:style>
      </p:cxnSp>
      <p:grpSp>
        <p:nvGrpSpPr>
          <p:cNvPr id="33" name="组合 32"/>
          <p:cNvGrpSpPr/>
          <p:nvPr/>
        </p:nvGrpSpPr>
        <p:grpSpPr>
          <a:xfrm>
            <a:off x="12304395" y="-52070"/>
            <a:ext cx="7604125" cy="5560060"/>
            <a:chOff x="19377" y="-82"/>
            <a:chExt cx="11975" cy="8756"/>
          </a:xfrm>
        </p:grpSpPr>
        <p:pic>
          <p:nvPicPr>
            <p:cNvPr id="16" name="Picture 10" descr="Figure 3.23 lists other pharmacological treatments including alpha-1 antitrypsin augmentation therapy, antitussives, vasodilators, opioids and pulmonary hypertensin therapy."/>
            <p:cNvPicPr>
              <a:picLocks noChangeAspect="1"/>
            </p:cNvPicPr>
            <p:nvPr/>
          </p:nvPicPr>
          <p:blipFill rotWithShape="1">
            <a:blip r:embed="rId2"/>
            <a:srcRect/>
            <a:stretch>
              <a:fillRect/>
            </a:stretch>
          </p:blipFill>
          <p:spPr bwMode="auto">
            <a:xfrm>
              <a:off x="19377" y="-82"/>
              <a:ext cx="11975" cy="8756"/>
            </a:xfrm>
            <a:prstGeom prst="rect">
              <a:avLst/>
            </a:prstGeom>
            <a:ln>
              <a:noFill/>
            </a:ln>
          </p:spPr>
        </p:pic>
        <p:sp>
          <p:nvSpPr>
            <p:cNvPr id="23" name="矩形 22"/>
            <p:cNvSpPr/>
            <p:nvPr/>
          </p:nvSpPr>
          <p:spPr>
            <a:xfrm>
              <a:off x="29274" y="721"/>
              <a:ext cx="1746" cy="769"/>
            </a:xfrm>
            <a:prstGeom prst="rect">
              <a:avLst/>
            </a:prstGeom>
            <a:noFill/>
            <a:ln>
              <a:solidFill>
                <a:srgbClr val="C00000"/>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gr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占位符 6"/>
          <p:cNvSpPr>
            <a:spLocks noGrp="1"/>
          </p:cNvSpPr>
          <p:nvPr>
            <p:ph type="body" sz="quarter" idx="10"/>
          </p:nvPr>
        </p:nvSpPr>
        <p:spPr/>
        <p:txBody>
          <a:bodyPr>
            <a:normAutofit fontScale="97500" lnSpcReduction="10000"/>
          </a:bodyPr>
          <a:lstStyle/>
          <a:p>
            <a:r>
              <a:rPr lang="zh-CN" altLang="en-US">
                <a:latin typeface="+mn-lt"/>
                <a:ea typeface="+mn-ea"/>
                <a:cs typeface="+mn-ea"/>
                <a:sym typeface="+mn-lt"/>
              </a:rPr>
              <a:t>慢阻肺病患者的肺康复治疗、自我管理和综合护理</a:t>
            </a:r>
            <a:endParaRPr lang="zh-CN" altLang="en-US" dirty="0">
              <a:latin typeface="+mn-lt"/>
              <a:ea typeface="+mn-ea"/>
              <a:cs typeface="+mn-ea"/>
              <a:sym typeface="+mn-lt"/>
            </a:endParaRPr>
          </a:p>
        </p:txBody>
      </p:sp>
      <p:sp>
        <p:nvSpPr>
          <p:cNvPr id="2" name="Footer Placeholder 1"/>
          <p:cNvSpPr>
            <a:spLocks noGrp="1"/>
          </p:cNvSpPr>
          <p:nvPr>
            <p:ph type="ftr" sz="quarter" idx="4294967295"/>
          </p:nvPr>
        </p:nvSpPr>
        <p:spPr>
          <a:xfrm>
            <a:off x="3027363" y="6551613"/>
            <a:ext cx="6137275" cy="365125"/>
          </a:xfrm>
        </p:spPr>
        <p:txBody>
          <a:bodyPr/>
          <a:lstStyle/>
          <a:p>
            <a:r>
              <a:rPr lang="en-US" sz="1000" dirty="0">
                <a:sym typeface="+mn-ea"/>
              </a:rPr>
              <a:t>© 2024, 2025 Global Initiative for Chronic Obstructive Lung Disease</a:t>
            </a:r>
            <a:endParaRPr lang="en-AU" sz="1000" dirty="0">
              <a:cs typeface="+mn-ea"/>
              <a:sym typeface="+mn-lt"/>
            </a:endParaRPr>
          </a:p>
        </p:txBody>
      </p:sp>
      <p:sp>
        <p:nvSpPr>
          <p:cNvPr id="4" name="文本框 3"/>
          <p:cNvSpPr txBox="1"/>
          <p:nvPr/>
        </p:nvSpPr>
        <p:spPr>
          <a:xfrm>
            <a:off x="617875" y="341342"/>
            <a:ext cx="10425609" cy="645160"/>
          </a:xfrm>
          <a:prstGeom prst="rect">
            <a:avLst/>
          </a:prstGeom>
          <a:noFill/>
        </p:spPr>
        <p:txBody>
          <a:bodyPr wrap="square" rtlCol="0">
            <a:spAutoFit/>
          </a:bodyPr>
          <a:lstStyle/>
          <a:p>
            <a:pPr lvl="0" algn="just">
              <a:buClrTx/>
              <a:buSzTx/>
              <a:buFontTx/>
            </a:pPr>
            <a:r>
              <a:rPr lang="zh-CN" altLang="zh-CN" sz="3600" b="1" dirty="0">
                <a:solidFill>
                  <a:srgbClr val="18195A"/>
                </a:solidFill>
                <a:effectLst/>
                <a:cs typeface="+mn-ea"/>
                <a:sym typeface="+mn-lt"/>
              </a:rPr>
              <a:t> </a:t>
            </a:r>
            <a:endParaRPr lang="zh-CN" altLang="zh-CN" sz="3600" b="1" dirty="0">
              <a:solidFill>
                <a:srgbClr val="18195A"/>
              </a:solidFill>
              <a:effectLst/>
              <a:cs typeface="+mn-ea"/>
              <a:sym typeface="+mn-lt"/>
            </a:endParaRPr>
          </a:p>
        </p:txBody>
      </p:sp>
      <p:grpSp>
        <p:nvGrpSpPr>
          <p:cNvPr id="17" name="组合 16"/>
          <p:cNvGrpSpPr/>
          <p:nvPr/>
        </p:nvGrpSpPr>
        <p:grpSpPr>
          <a:xfrm>
            <a:off x="1220787" y="1321257"/>
            <a:ext cx="2502535" cy="4504055"/>
            <a:chOff x="2981" y="3007"/>
            <a:chExt cx="4182" cy="6762"/>
          </a:xfrm>
        </p:grpSpPr>
        <p:sp>
          <p:nvSpPr>
            <p:cNvPr id="5" name="圆角矩形 4"/>
            <p:cNvSpPr/>
            <p:nvPr/>
          </p:nvSpPr>
          <p:spPr>
            <a:xfrm>
              <a:off x="2981" y="3007"/>
              <a:ext cx="4182" cy="6762"/>
            </a:xfrm>
            <a:prstGeom prst="roundRect">
              <a:avLst>
                <a:gd name="adj" fmla="val 10248"/>
              </a:avLst>
            </a:prstGeom>
            <a:solidFill>
              <a:srgbClr val="D2D1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cxnSp>
          <p:nvCxnSpPr>
            <p:cNvPr id="12" name="直接连接符 11"/>
            <p:cNvCxnSpPr/>
            <p:nvPr/>
          </p:nvCxnSpPr>
          <p:spPr>
            <a:xfrm>
              <a:off x="2981" y="5619"/>
              <a:ext cx="4182" cy="0"/>
            </a:xfrm>
            <a:prstGeom prst="line">
              <a:avLst/>
            </a:prstGeom>
            <a:ln w="28575"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a:off x="2981" y="7849"/>
              <a:ext cx="4182" cy="0"/>
            </a:xfrm>
            <a:prstGeom prst="line">
              <a:avLst/>
            </a:prstGeom>
            <a:ln w="28575"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8" name="文本框 7"/>
            <p:cNvSpPr txBox="1"/>
            <p:nvPr/>
          </p:nvSpPr>
          <p:spPr>
            <a:xfrm>
              <a:off x="3299" y="4124"/>
              <a:ext cx="3546" cy="482"/>
            </a:xfrm>
            <a:prstGeom prst="rect">
              <a:avLst/>
            </a:prstGeom>
            <a:noFill/>
          </p:spPr>
          <p:txBody>
            <a:bodyPr wrap="square" rtlCol="0" anchor="t">
              <a:spAutoFit/>
            </a:bodyPr>
            <a:lstStyle/>
            <a:p>
              <a:pPr marL="0" marR="0" lvl="0" indent="0" algn="ctr" defTabSz="914400" rtl="0" eaLnBrk="1" fontAlgn="auto" latinLnBrk="0" hangingPunct="1">
                <a:lnSpc>
                  <a:spcPct val="115000"/>
                </a:lnSpc>
                <a:spcBef>
                  <a:spcPts val="180"/>
                </a:spcBef>
                <a:spcAft>
                  <a:spcPts val="0"/>
                </a:spcAft>
                <a:buClr>
                  <a:srgbClr val="4C4C4C"/>
                </a:buClr>
                <a:buSzPts val="1000"/>
                <a:buFont typeface="Arial" panose="020B0604020202020204" pitchFamily="34" charset="0"/>
                <a:buNone/>
                <a:defRPr/>
              </a:pPr>
              <a:r>
                <a:rPr lang="zh-CN" altLang="zh-CN" sz="1400" b="1" dirty="0">
                  <a:effectLst/>
                  <a:cs typeface="+mn-ea"/>
                  <a:sym typeface="+mn-lt"/>
                </a:rPr>
                <a:t>肺康复治疗</a:t>
              </a:r>
              <a:endParaRPr lang="zh-CN" altLang="en-US" sz="1400" b="1" dirty="0">
                <a:effectLst/>
                <a:cs typeface="+mn-ea"/>
                <a:sym typeface="+mn-lt"/>
              </a:endParaRPr>
            </a:p>
          </p:txBody>
        </p:sp>
        <p:sp>
          <p:nvSpPr>
            <p:cNvPr id="9" name="文本框 8"/>
            <p:cNvSpPr txBox="1"/>
            <p:nvPr/>
          </p:nvSpPr>
          <p:spPr>
            <a:xfrm>
              <a:off x="3813" y="6535"/>
              <a:ext cx="2954" cy="482"/>
            </a:xfrm>
            <a:prstGeom prst="rect">
              <a:avLst/>
            </a:prstGeom>
            <a:noFill/>
          </p:spPr>
          <p:txBody>
            <a:bodyPr wrap="square" rtlCol="0" anchor="t">
              <a:spAutoFit/>
            </a:bodyPr>
            <a:lstStyle/>
            <a:p>
              <a:pPr marL="0" marR="0" lvl="0" indent="0" algn="just" defTabSz="914400" rtl="0" eaLnBrk="1" fontAlgn="auto" latinLnBrk="0" hangingPunct="1">
                <a:lnSpc>
                  <a:spcPct val="115000"/>
                </a:lnSpc>
                <a:spcBef>
                  <a:spcPts val="180"/>
                </a:spcBef>
                <a:spcAft>
                  <a:spcPts val="0"/>
                </a:spcAft>
                <a:buClr>
                  <a:srgbClr val="4C4C4C"/>
                </a:buClr>
                <a:buSzPts val="1000"/>
                <a:buFont typeface="Arial" panose="020B0604020202020204" pitchFamily="34" charset="0"/>
                <a:buNone/>
                <a:defRPr/>
              </a:pPr>
              <a:r>
                <a:rPr lang="zh-CN" altLang="zh-CN" sz="1400" b="1" dirty="0">
                  <a:effectLst/>
                  <a:cs typeface="+mn-ea"/>
                  <a:sym typeface="+mn-lt"/>
                </a:rPr>
                <a:t>教育与自我管理</a:t>
              </a:r>
              <a:endParaRPr lang="zh-CN" altLang="en-US" sz="1400" b="1" dirty="0">
                <a:effectLst/>
                <a:cs typeface="+mn-ea"/>
                <a:sym typeface="+mn-lt"/>
              </a:endParaRPr>
            </a:p>
          </p:txBody>
        </p:sp>
        <p:sp>
          <p:nvSpPr>
            <p:cNvPr id="10" name="文本框 9"/>
            <p:cNvSpPr txBox="1"/>
            <p:nvPr/>
          </p:nvSpPr>
          <p:spPr>
            <a:xfrm>
              <a:off x="3790" y="7956"/>
              <a:ext cx="2564" cy="482"/>
            </a:xfrm>
            <a:prstGeom prst="rect">
              <a:avLst/>
            </a:prstGeom>
            <a:noFill/>
          </p:spPr>
          <p:txBody>
            <a:bodyPr wrap="square" rtlCol="0" anchor="t">
              <a:spAutoFit/>
            </a:bodyPr>
            <a:lstStyle/>
            <a:p>
              <a:pPr marL="0" marR="0" lvl="0" indent="0" algn="ctr" defTabSz="914400" rtl="0" eaLnBrk="1" fontAlgn="auto" latinLnBrk="0" hangingPunct="1">
                <a:lnSpc>
                  <a:spcPct val="115000"/>
                </a:lnSpc>
                <a:spcBef>
                  <a:spcPts val="180"/>
                </a:spcBef>
                <a:spcAft>
                  <a:spcPts val="0"/>
                </a:spcAft>
                <a:buClrTx/>
                <a:buSzTx/>
                <a:buFontTx/>
                <a:buNone/>
                <a:defRPr/>
              </a:pPr>
              <a:r>
                <a:rPr lang="zh-CN" altLang="zh-CN" sz="1400" b="1" dirty="0">
                  <a:effectLst/>
                  <a:cs typeface="+mn-ea"/>
                  <a:sym typeface="+mn-lt"/>
                </a:rPr>
                <a:t>综合医疗方案</a:t>
              </a:r>
              <a:endParaRPr lang="zh-CN" altLang="en-US" sz="1400" b="1" dirty="0">
                <a:effectLst/>
                <a:cs typeface="+mn-ea"/>
                <a:sym typeface="+mn-lt"/>
              </a:endParaRPr>
            </a:p>
          </p:txBody>
        </p:sp>
        <p:cxnSp>
          <p:nvCxnSpPr>
            <p:cNvPr id="14" name="直接连接符 13"/>
            <p:cNvCxnSpPr/>
            <p:nvPr/>
          </p:nvCxnSpPr>
          <p:spPr>
            <a:xfrm>
              <a:off x="2981" y="8522"/>
              <a:ext cx="4182" cy="0"/>
            </a:xfrm>
            <a:prstGeom prst="line">
              <a:avLst/>
            </a:prstGeom>
            <a:ln w="28575"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15" name="文本框 14"/>
            <p:cNvSpPr txBox="1"/>
            <p:nvPr/>
          </p:nvSpPr>
          <p:spPr>
            <a:xfrm>
              <a:off x="3790" y="8870"/>
              <a:ext cx="2564" cy="482"/>
            </a:xfrm>
            <a:prstGeom prst="rect">
              <a:avLst/>
            </a:prstGeom>
            <a:noFill/>
          </p:spPr>
          <p:txBody>
            <a:bodyPr wrap="square" rtlCol="0" anchor="t">
              <a:spAutoFit/>
            </a:bodyPr>
            <a:lstStyle/>
            <a:p>
              <a:pPr marL="0" marR="0" lvl="0" indent="0" algn="ctr" defTabSz="914400" rtl="0" eaLnBrk="1" fontAlgn="auto" latinLnBrk="0" hangingPunct="1">
                <a:lnSpc>
                  <a:spcPct val="115000"/>
                </a:lnSpc>
                <a:spcBef>
                  <a:spcPts val="180"/>
                </a:spcBef>
                <a:spcAft>
                  <a:spcPts val="0"/>
                </a:spcAft>
                <a:buClrTx/>
                <a:buSzTx/>
                <a:buFontTx/>
                <a:buNone/>
                <a:defRPr/>
              </a:pPr>
              <a:r>
                <a:rPr lang="zh-CN" altLang="zh-CN" sz="1400" b="1" dirty="0">
                  <a:effectLst/>
                  <a:cs typeface="+mn-ea"/>
                  <a:sym typeface="+mn-lt"/>
                </a:rPr>
                <a:t>体育锻炼</a:t>
              </a:r>
              <a:endParaRPr lang="zh-CN" altLang="zh-CN" sz="1400" b="1" dirty="0">
                <a:effectLst/>
                <a:cs typeface="+mn-ea"/>
                <a:sym typeface="+mn-lt"/>
              </a:endParaRPr>
            </a:p>
          </p:txBody>
        </p:sp>
      </p:grpSp>
      <p:sp>
        <p:nvSpPr>
          <p:cNvPr id="16" name="文本框 15"/>
          <p:cNvSpPr txBox="1"/>
          <p:nvPr/>
        </p:nvSpPr>
        <p:spPr>
          <a:xfrm>
            <a:off x="3881954" y="1337750"/>
            <a:ext cx="7161530" cy="1776095"/>
          </a:xfrm>
          <a:prstGeom prst="rect">
            <a:avLst/>
          </a:prstGeom>
          <a:noFill/>
        </p:spPr>
        <p:txBody>
          <a:bodyPr wrap="square" rtlCol="0" anchor="t">
            <a:spAutoFit/>
          </a:bodyPr>
          <a:lstStyle/>
          <a:p>
            <a:pPr marL="342900" lvl="0" indent="-342900" algn="just">
              <a:lnSpc>
                <a:spcPct val="150000"/>
              </a:lnSpc>
              <a:spcBef>
                <a:spcPts val="180"/>
              </a:spcBef>
              <a:spcAft>
                <a:spcPts val="0"/>
              </a:spcAft>
              <a:buClr>
                <a:srgbClr val="FFC000"/>
              </a:buClr>
              <a:buSzPct val="100000"/>
              <a:buFont typeface="Arial" panose="020B0604020202020204" pitchFamily="34" charset="0"/>
              <a:buChar char="•"/>
            </a:pPr>
            <a:r>
              <a:rPr lang="zh-CN" sz="1400" dirty="0">
                <a:effectLst/>
                <a:cs typeface="+mn-ea"/>
                <a:sym typeface="+mn-lt"/>
              </a:rPr>
              <a:t>康复治疗适用于所有出现相关症状和/或病情加重风险较高的患者</a:t>
            </a:r>
            <a:r>
              <a:rPr lang="zh-CN" sz="1400" b="1" dirty="0">
                <a:effectLst/>
                <a:cs typeface="+mn-ea"/>
                <a:sym typeface="+mn-lt"/>
              </a:rPr>
              <a:t>（</a:t>
            </a:r>
            <a:r>
              <a:rPr lang="en-US" sz="1400" b="1" dirty="0">
                <a:effectLst/>
                <a:cs typeface="+mn-ea"/>
                <a:sym typeface="+mn-lt"/>
              </a:rPr>
              <a:t>A</a:t>
            </a:r>
            <a:r>
              <a:rPr lang="zh-CN" sz="1400" b="1" dirty="0">
                <a:effectLst/>
                <a:cs typeface="+mn-ea"/>
                <a:sym typeface="+mn-lt"/>
              </a:rPr>
              <a:t>级证据）</a:t>
            </a:r>
            <a:endParaRPr lang="zh-CN" sz="1400" dirty="0">
              <a:effectLst/>
              <a:cs typeface="+mn-ea"/>
              <a:sym typeface="+mn-lt"/>
            </a:endParaRPr>
          </a:p>
          <a:p>
            <a:pPr marL="342900" lvl="0" indent="-342900" algn="just">
              <a:lnSpc>
                <a:spcPct val="150000"/>
              </a:lnSpc>
              <a:spcBef>
                <a:spcPts val="180"/>
              </a:spcBef>
              <a:spcAft>
                <a:spcPts val="0"/>
              </a:spcAft>
              <a:buClr>
                <a:srgbClr val="FFC000"/>
              </a:buClr>
              <a:buSzPct val="100000"/>
              <a:buFont typeface="Arial" panose="020B0604020202020204" pitchFamily="34" charset="0"/>
              <a:buChar char="•"/>
            </a:pPr>
            <a:r>
              <a:rPr lang="zh-CN" sz="1400" dirty="0">
                <a:effectLst/>
                <a:cs typeface="+mn-ea"/>
                <a:sym typeface="+mn-lt"/>
              </a:rPr>
              <a:t>肺康复治疗可在病情稳定的患者中改善呼吸困难、健康状况和运动耐量</a:t>
            </a:r>
            <a:r>
              <a:rPr lang="zh-CN" sz="1400" b="1" dirty="0">
                <a:effectLst/>
                <a:cs typeface="+mn-ea"/>
                <a:sym typeface="+mn-lt"/>
              </a:rPr>
              <a:t>（</a:t>
            </a:r>
            <a:r>
              <a:rPr lang="en-US" sz="1400" b="1" dirty="0">
                <a:effectLst/>
                <a:cs typeface="+mn-ea"/>
                <a:sym typeface="+mn-lt"/>
              </a:rPr>
              <a:t>A</a:t>
            </a:r>
            <a:r>
              <a:rPr lang="zh-CN" sz="1400" b="1" dirty="0">
                <a:effectLst/>
                <a:cs typeface="+mn-ea"/>
                <a:sym typeface="+mn-lt"/>
              </a:rPr>
              <a:t>级证据）</a:t>
            </a:r>
            <a:endParaRPr lang="en-US" altLang="zh-CN" sz="1400" b="1" u="none" strike="noStrike" spc="0" dirty="0">
              <a:effectLst/>
              <a:cs typeface="+mn-ea"/>
              <a:sym typeface="+mn-lt"/>
            </a:endParaRPr>
          </a:p>
          <a:p>
            <a:pPr marL="342900" lvl="0" indent="-342900" algn="just">
              <a:lnSpc>
                <a:spcPct val="150000"/>
              </a:lnSpc>
              <a:spcBef>
                <a:spcPts val="180"/>
              </a:spcBef>
              <a:spcAft>
                <a:spcPts val="0"/>
              </a:spcAft>
              <a:buClr>
                <a:srgbClr val="FFC000"/>
              </a:buClr>
              <a:buSzPct val="100000"/>
              <a:buFont typeface="Arial" panose="020B0604020202020204" pitchFamily="34" charset="0"/>
              <a:buChar char="•"/>
            </a:pPr>
            <a:r>
              <a:rPr lang="zh-CN" sz="1400" dirty="0">
                <a:effectLst/>
                <a:cs typeface="+mn-ea"/>
                <a:sym typeface="+mn-lt"/>
              </a:rPr>
              <a:t>肺康复治疗可减少近期发生急性加重（自上一次住院时间</a:t>
            </a:r>
            <a:r>
              <a:rPr lang="en-US" sz="1400" dirty="0">
                <a:effectLst/>
                <a:cs typeface="+mn-ea"/>
                <a:sym typeface="+mn-lt"/>
              </a:rPr>
              <a:t>≤4</a:t>
            </a:r>
            <a:r>
              <a:rPr lang="zh-CN" sz="1400" dirty="0">
                <a:effectLst/>
                <a:cs typeface="+mn-ea"/>
                <a:sym typeface="+mn-lt"/>
              </a:rPr>
              <a:t>周）的患者的住院时间</a:t>
            </a:r>
            <a:r>
              <a:rPr lang="zh-CN" sz="1400" b="1" dirty="0">
                <a:effectLst/>
                <a:cs typeface="+mn-ea"/>
                <a:sym typeface="+mn-lt"/>
              </a:rPr>
              <a:t>（</a:t>
            </a:r>
            <a:r>
              <a:rPr lang="en-US" sz="1400" b="1" dirty="0">
                <a:effectLst/>
                <a:cs typeface="+mn-ea"/>
                <a:sym typeface="+mn-lt"/>
              </a:rPr>
              <a:t>B</a:t>
            </a:r>
            <a:r>
              <a:rPr lang="zh-CN" sz="1400" b="1" dirty="0">
                <a:effectLst/>
                <a:cs typeface="+mn-ea"/>
                <a:sym typeface="+mn-lt"/>
              </a:rPr>
              <a:t>级证据）</a:t>
            </a:r>
            <a:endParaRPr lang="en-US" altLang="zh-CN" sz="1400" b="1" u="none" strike="noStrike" spc="0" dirty="0">
              <a:effectLst/>
              <a:cs typeface="+mn-ea"/>
              <a:sym typeface="+mn-lt"/>
            </a:endParaRPr>
          </a:p>
          <a:p>
            <a:pPr marL="342900" lvl="0" indent="-342900" algn="just">
              <a:lnSpc>
                <a:spcPct val="150000"/>
              </a:lnSpc>
              <a:spcBef>
                <a:spcPts val="180"/>
              </a:spcBef>
              <a:spcAft>
                <a:spcPts val="0"/>
              </a:spcAft>
              <a:buClr>
                <a:srgbClr val="FFC000"/>
              </a:buClr>
              <a:buSzPct val="100000"/>
              <a:buFont typeface="Arial" panose="020B0604020202020204" pitchFamily="34" charset="0"/>
              <a:buChar char="•"/>
            </a:pPr>
            <a:r>
              <a:rPr lang="zh-CN" sz="1400" dirty="0">
                <a:effectLst/>
                <a:cs typeface="+mn-ea"/>
                <a:sym typeface="+mn-lt"/>
              </a:rPr>
              <a:t>肺康复治疗可减轻焦虑和抑郁症状</a:t>
            </a:r>
            <a:r>
              <a:rPr lang="zh-CN" sz="1400" b="1" dirty="0">
                <a:effectLst/>
                <a:cs typeface="+mn-ea"/>
                <a:sym typeface="+mn-lt"/>
              </a:rPr>
              <a:t>（</a:t>
            </a:r>
            <a:r>
              <a:rPr lang="en-US" sz="1400" b="1" dirty="0">
                <a:effectLst/>
                <a:cs typeface="+mn-ea"/>
                <a:sym typeface="+mn-lt"/>
              </a:rPr>
              <a:t>A</a:t>
            </a:r>
            <a:r>
              <a:rPr lang="zh-CN" sz="1400" b="1" dirty="0">
                <a:effectLst/>
                <a:cs typeface="+mn-ea"/>
                <a:sym typeface="+mn-lt"/>
              </a:rPr>
              <a:t>级证据）</a:t>
            </a:r>
            <a:endParaRPr lang="zh-CN" altLang="en-US" sz="1400" b="1" dirty="0">
              <a:effectLst/>
              <a:cs typeface="+mn-ea"/>
              <a:sym typeface="+mn-lt"/>
            </a:endParaRPr>
          </a:p>
        </p:txBody>
      </p:sp>
      <p:sp>
        <p:nvSpPr>
          <p:cNvPr id="18" name="文本框 17"/>
          <p:cNvSpPr txBox="1"/>
          <p:nvPr/>
        </p:nvSpPr>
        <p:spPr>
          <a:xfrm>
            <a:off x="3881954" y="3159287"/>
            <a:ext cx="7162165" cy="1407160"/>
          </a:xfrm>
          <a:prstGeom prst="rect">
            <a:avLst/>
          </a:prstGeom>
          <a:noFill/>
        </p:spPr>
        <p:txBody>
          <a:bodyPr wrap="square" rtlCol="0" anchor="t">
            <a:spAutoFit/>
          </a:bodyPr>
          <a:lstStyle/>
          <a:p>
            <a:pPr marL="342900" lvl="0" indent="-342900" algn="just">
              <a:lnSpc>
                <a:spcPct val="150000"/>
              </a:lnSpc>
              <a:spcBef>
                <a:spcPts val="180"/>
              </a:spcBef>
              <a:spcAft>
                <a:spcPts val="0"/>
              </a:spcAft>
              <a:buClr>
                <a:srgbClr val="FFC000"/>
              </a:buClr>
              <a:buSzPct val="100000"/>
              <a:buFont typeface="Arial" panose="020B0604020202020204" pitchFamily="34" charset="0"/>
              <a:buChar char="•"/>
            </a:pPr>
            <a:r>
              <a:rPr lang="zh-CN" sz="1400" dirty="0">
                <a:cs typeface="+mn-ea"/>
                <a:sym typeface="+mn-lt"/>
              </a:rPr>
              <a:t>需要通过教育来纠正患者的认知，但目前缺乏充分证据表明单纯依靠教育就能够改变患者的行为</a:t>
            </a:r>
            <a:r>
              <a:rPr lang="zh-CN" sz="1400" b="1" dirty="0">
                <a:effectLst/>
                <a:cs typeface="+mn-ea"/>
                <a:sym typeface="+mn-lt"/>
              </a:rPr>
              <a:t>（</a:t>
            </a:r>
            <a:r>
              <a:rPr lang="en-US" sz="1400" b="1" dirty="0">
                <a:effectLst/>
                <a:cs typeface="+mn-ea"/>
                <a:sym typeface="+mn-lt"/>
              </a:rPr>
              <a:t>C</a:t>
            </a:r>
            <a:r>
              <a:rPr lang="zh-CN" sz="1400" b="1" dirty="0">
                <a:effectLst/>
                <a:cs typeface="+mn-ea"/>
                <a:sym typeface="+mn-lt"/>
              </a:rPr>
              <a:t>级证据）</a:t>
            </a:r>
            <a:endParaRPr lang="en-US" altLang="zh-CN" sz="1400" b="1" u="none" strike="noStrike" spc="0" dirty="0">
              <a:effectLst/>
              <a:cs typeface="+mn-ea"/>
              <a:sym typeface="+mn-lt"/>
            </a:endParaRPr>
          </a:p>
          <a:p>
            <a:pPr marL="342900" lvl="0" indent="-342900" algn="just">
              <a:lnSpc>
                <a:spcPct val="150000"/>
              </a:lnSpc>
              <a:spcBef>
                <a:spcPts val="180"/>
              </a:spcBef>
              <a:spcAft>
                <a:spcPts val="0"/>
              </a:spcAft>
              <a:buClr>
                <a:srgbClr val="FFC000"/>
              </a:buClr>
              <a:buSzPct val="100000"/>
              <a:buFont typeface="Arial" panose="020B0604020202020204" pitchFamily="34" charset="0"/>
              <a:buChar char="•"/>
            </a:pPr>
            <a:r>
              <a:rPr lang="zh-CN" sz="1400" dirty="0">
                <a:effectLst/>
                <a:cs typeface="+mn-ea"/>
                <a:sym typeface="+mn-lt"/>
              </a:rPr>
              <a:t>在与医疗保健专业人员沟通的情况下进行自我管理干预可改善健康状况，并减少住院和急诊科就诊次数</a:t>
            </a:r>
            <a:r>
              <a:rPr lang="zh-CN" sz="1400" b="1" dirty="0">
                <a:effectLst/>
                <a:cs typeface="+mn-ea"/>
                <a:sym typeface="+mn-lt"/>
              </a:rPr>
              <a:t>（</a:t>
            </a:r>
            <a:r>
              <a:rPr lang="en-US" sz="1400" b="1" dirty="0">
                <a:effectLst/>
                <a:cs typeface="+mn-ea"/>
                <a:sym typeface="+mn-lt"/>
              </a:rPr>
              <a:t>B</a:t>
            </a:r>
            <a:r>
              <a:rPr lang="zh-CN" sz="1400" b="1" dirty="0">
                <a:effectLst/>
                <a:cs typeface="+mn-ea"/>
                <a:sym typeface="+mn-lt"/>
              </a:rPr>
              <a:t>级证据）</a:t>
            </a:r>
            <a:endParaRPr lang="zh-CN" altLang="en-US" sz="1400" b="1" dirty="0">
              <a:effectLst/>
              <a:cs typeface="+mn-ea"/>
              <a:sym typeface="+mn-lt"/>
            </a:endParaRPr>
          </a:p>
        </p:txBody>
      </p:sp>
      <p:sp>
        <p:nvSpPr>
          <p:cNvPr id="19" name="文本框 18"/>
          <p:cNvSpPr txBox="1"/>
          <p:nvPr/>
        </p:nvSpPr>
        <p:spPr>
          <a:xfrm>
            <a:off x="3881954" y="4571543"/>
            <a:ext cx="6096000" cy="414020"/>
          </a:xfrm>
          <a:prstGeom prst="rect">
            <a:avLst/>
          </a:prstGeom>
          <a:noFill/>
        </p:spPr>
        <p:txBody>
          <a:bodyPr wrap="square" rtlCol="0" anchor="t">
            <a:spAutoFit/>
          </a:bodyPr>
          <a:lstStyle/>
          <a:p>
            <a:pPr marL="342900" lvl="0" indent="-342900" algn="just">
              <a:lnSpc>
                <a:spcPct val="150000"/>
              </a:lnSpc>
              <a:spcBef>
                <a:spcPts val="180"/>
              </a:spcBef>
              <a:spcAft>
                <a:spcPts val="0"/>
              </a:spcAft>
              <a:buClr>
                <a:srgbClr val="FFC000"/>
              </a:buClr>
              <a:buSzPct val="100000"/>
              <a:buFont typeface="Arial" panose="020B0604020202020204" pitchFamily="34" charset="0"/>
              <a:buChar char="•"/>
            </a:pPr>
            <a:r>
              <a:rPr lang="zh-CN" altLang="en-US" sz="1400" dirty="0">
                <a:solidFill>
                  <a:schemeClr val="tx1"/>
                </a:solidFill>
                <a:effectLst/>
                <a:cs typeface="+mn-ea"/>
                <a:sym typeface="+mn-lt"/>
              </a:rPr>
              <a:t>目前，综合护理和远程医疗尚未显示出有明显益处</a:t>
            </a:r>
            <a:r>
              <a:rPr lang="zh-CN" sz="1400" b="1" dirty="0">
                <a:effectLst/>
                <a:cs typeface="+mn-ea"/>
                <a:sym typeface="+mn-lt"/>
              </a:rPr>
              <a:t>（</a:t>
            </a:r>
            <a:r>
              <a:rPr lang="en-US" sz="1400" b="1" dirty="0">
                <a:effectLst/>
                <a:cs typeface="+mn-ea"/>
                <a:sym typeface="+mn-lt"/>
              </a:rPr>
              <a:t>B</a:t>
            </a:r>
            <a:r>
              <a:rPr lang="zh-CN" sz="1400" b="1" dirty="0">
                <a:effectLst/>
                <a:cs typeface="+mn-ea"/>
                <a:sym typeface="+mn-lt"/>
              </a:rPr>
              <a:t>级证据）</a:t>
            </a:r>
            <a:endParaRPr lang="zh-CN" altLang="en-US" sz="1400" b="1" dirty="0">
              <a:effectLst/>
              <a:cs typeface="+mn-ea"/>
              <a:sym typeface="+mn-lt"/>
            </a:endParaRPr>
          </a:p>
        </p:txBody>
      </p:sp>
      <p:sp>
        <p:nvSpPr>
          <p:cNvPr id="13" name="文本框 12"/>
          <p:cNvSpPr txBox="1"/>
          <p:nvPr/>
        </p:nvSpPr>
        <p:spPr>
          <a:xfrm>
            <a:off x="3888621" y="5081954"/>
            <a:ext cx="7148195" cy="737235"/>
          </a:xfrm>
          <a:prstGeom prst="rect">
            <a:avLst/>
          </a:prstGeom>
          <a:noFill/>
        </p:spPr>
        <p:txBody>
          <a:bodyPr wrap="square" rtlCol="0" anchor="t">
            <a:spAutoFit/>
          </a:bodyPr>
          <a:lstStyle/>
          <a:p>
            <a:pPr marL="342900" lvl="0" indent="-342900" algn="just">
              <a:lnSpc>
                <a:spcPct val="150000"/>
              </a:lnSpc>
              <a:spcBef>
                <a:spcPts val="180"/>
              </a:spcBef>
              <a:spcAft>
                <a:spcPts val="0"/>
              </a:spcAft>
              <a:buClr>
                <a:srgbClr val="FFC000"/>
              </a:buClr>
              <a:buSzPct val="100000"/>
              <a:buFont typeface="Arial" panose="020B0604020202020204" pitchFamily="34" charset="0"/>
              <a:buChar char="•"/>
            </a:pPr>
            <a:r>
              <a:rPr lang="zh-CN" sz="1400" dirty="0">
                <a:effectLst/>
                <a:cs typeface="+mn-ea"/>
                <a:sym typeface="+mn-lt"/>
              </a:rPr>
              <a:t>身体活动是死亡率的重要预测因素</a:t>
            </a:r>
            <a:r>
              <a:rPr lang="zh-CN" sz="1400" b="1" dirty="0">
                <a:effectLst/>
                <a:cs typeface="+mn-ea"/>
                <a:sym typeface="+mn-lt"/>
              </a:rPr>
              <a:t>（A级证据）</a:t>
            </a:r>
            <a:r>
              <a:rPr lang="zh-CN" sz="1400" dirty="0">
                <a:effectLst/>
                <a:cs typeface="+mn-ea"/>
                <a:sym typeface="+mn-lt"/>
              </a:rPr>
              <a:t>。应积极鼓励慢阻肺病患者增加体育锻炼，尽管目前尚不确定如何确保成功实施</a:t>
            </a:r>
            <a:endParaRPr lang="zh-CN" sz="1400" dirty="0">
              <a:effectLst/>
              <a:cs typeface="+mn-ea"/>
              <a:sym typeface="+mn-lt"/>
            </a:endParaRPr>
          </a:p>
        </p:txBody>
      </p:sp>
      <p:sp>
        <p:nvSpPr>
          <p:cNvPr id="20" name="文本框 19"/>
          <p:cNvSpPr txBox="1"/>
          <p:nvPr>
            <p:custDataLst>
              <p:tags r:id="rId1"/>
            </p:custDataLst>
          </p:nvPr>
        </p:nvSpPr>
        <p:spPr>
          <a:xfrm>
            <a:off x="11166475" y="509905"/>
            <a:ext cx="969010" cy="368300"/>
          </a:xfrm>
          <a:prstGeom prst="rect">
            <a:avLst/>
          </a:prstGeom>
          <a:noFill/>
        </p:spPr>
        <p:txBody>
          <a:bodyPr wrap="square" rtlCol="0">
            <a:spAutoFit/>
          </a:bodyPr>
          <a:lstStyle/>
          <a:p>
            <a:pPr algn="r"/>
            <a:r>
              <a:rPr lang="zh-CN" altLang="en-US" b="1">
                <a:solidFill>
                  <a:schemeClr val="bg1"/>
                </a:solidFill>
              </a:rPr>
              <a:t>图</a:t>
            </a:r>
            <a:r>
              <a:rPr lang="en-US" altLang="zh-CN" b="1">
                <a:solidFill>
                  <a:schemeClr val="bg1"/>
                </a:solidFill>
              </a:rPr>
              <a:t> 3.24</a:t>
            </a:r>
            <a:endParaRPr lang="en-US" altLang="zh-CN" b="1">
              <a:solidFill>
                <a:schemeClr val="bg1"/>
              </a:solidFill>
            </a:endParaRPr>
          </a:p>
        </p:txBody>
      </p:sp>
      <p:cxnSp>
        <p:nvCxnSpPr>
          <p:cNvPr id="22" name="直接连接符 21"/>
          <p:cNvCxnSpPr/>
          <p:nvPr/>
        </p:nvCxnSpPr>
        <p:spPr>
          <a:xfrm>
            <a:off x="3881954" y="3098137"/>
            <a:ext cx="7380000" cy="0"/>
          </a:xfrm>
          <a:prstGeom prst="line">
            <a:avLst/>
          </a:prstGeom>
          <a:ln>
            <a:solidFill>
              <a:schemeClr val="bg1">
                <a:lumMod val="65000"/>
              </a:schemeClr>
            </a:solidFill>
          </a:ln>
        </p:spPr>
        <p:style>
          <a:lnRef idx="3">
            <a:schemeClr val="dk1"/>
          </a:lnRef>
          <a:fillRef idx="0">
            <a:schemeClr val="dk1"/>
          </a:fillRef>
          <a:effectRef idx="2">
            <a:schemeClr val="dk1"/>
          </a:effectRef>
          <a:fontRef idx="minor">
            <a:schemeClr val="tx1"/>
          </a:fontRef>
        </p:style>
      </p:cxnSp>
      <p:cxnSp>
        <p:nvCxnSpPr>
          <p:cNvPr id="23" name="直接连接符 22"/>
          <p:cNvCxnSpPr/>
          <p:nvPr/>
        </p:nvCxnSpPr>
        <p:spPr>
          <a:xfrm>
            <a:off x="3881954" y="4571855"/>
            <a:ext cx="7380000" cy="0"/>
          </a:xfrm>
          <a:prstGeom prst="line">
            <a:avLst/>
          </a:prstGeom>
          <a:ln>
            <a:solidFill>
              <a:schemeClr val="bg1">
                <a:lumMod val="65000"/>
              </a:schemeClr>
            </a:solidFill>
          </a:ln>
        </p:spPr>
        <p:style>
          <a:lnRef idx="3">
            <a:schemeClr val="dk1"/>
          </a:lnRef>
          <a:fillRef idx="0">
            <a:schemeClr val="dk1"/>
          </a:fillRef>
          <a:effectRef idx="2">
            <a:schemeClr val="dk1"/>
          </a:effectRef>
          <a:fontRef idx="minor">
            <a:schemeClr val="tx1"/>
          </a:fontRef>
        </p:style>
      </p:cxnSp>
      <p:cxnSp>
        <p:nvCxnSpPr>
          <p:cNvPr id="24" name="直接连接符 23"/>
          <p:cNvCxnSpPr/>
          <p:nvPr/>
        </p:nvCxnSpPr>
        <p:spPr>
          <a:xfrm>
            <a:off x="3888621" y="4994706"/>
            <a:ext cx="7380000" cy="0"/>
          </a:xfrm>
          <a:prstGeom prst="line">
            <a:avLst/>
          </a:prstGeom>
          <a:ln>
            <a:solidFill>
              <a:schemeClr val="bg1">
                <a:lumMod val="65000"/>
              </a:schemeClr>
            </a:solidFill>
          </a:ln>
        </p:spPr>
        <p:style>
          <a:lnRef idx="3">
            <a:schemeClr val="dk1"/>
          </a:lnRef>
          <a:fillRef idx="0">
            <a:schemeClr val="dk1"/>
          </a:fillRef>
          <a:effectRef idx="2">
            <a:schemeClr val="dk1"/>
          </a:effectRef>
          <a:fontRef idx="minor">
            <a:schemeClr val="tx1"/>
          </a:fontRef>
        </p:style>
      </p:cxnSp>
      <p:grpSp>
        <p:nvGrpSpPr>
          <p:cNvPr id="25" name="组合 24"/>
          <p:cNvGrpSpPr/>
          <p:nvPr/>
        </p:nvGrpSpPr>
        <p:grpSpPr>
          <a:xfrm>
            <a:off x="12178030" y="-177800"/>
            <a:ext cx="6727190" cy="5845175"/>
            <a:chOff x="9038" y="980"/>
            <a:chExt cx="10594" cy="9205"/>
          </a:xfrm>
        </p:grpSpPr>
        <p:pic>
          <p:nvPicPr>
            <p:cNvPr id="11" name="Picture 10" descr="Figure 3.24 gives evidence based statements for pulmonary rehabilitation, education and self-management, integrated care programs and physical activity."/>
            <p:cNvPicPr>
              <a:picLocks noChangeAspect="1"/>
            </p:cNvPicPr>
            <p:nvPr/>
          </p:nvPicPr>
          <p:blipFill rotWithShape="1">
            <a:blip r:embed="rId2"/>
            <a:srcRect/>
            <a:stretch>
              <a:fillRect/>
            </a:stretch>
          </p:blipFill>
          <p:spPr bwMode="auto">
            <a:xfrm>
              <a:off x="9038" y="980"/>
              <a:ext cx="10594" cy="9205"/>
            </a:xfrm>
            <a:prstGeom prst="rect">
              <a:avLst/>
            </a:prstGeom>
            <a:ln>
              <a:noFill/>
            </a:ln>
          </p:spPr>
        </p:pic>
        <p:sp>
          <p:nvSpPr>
            <p:cNvPr id="21" name="矩形 20"/>
            <p:cNvSpPr/>
            <p:nvPr/>
          </p:nvSpPr>
          <p:spPr>
            <a:xfrm>
              <a:off x="17641" y="1699"/>
              <a:ext cx="1746" cy="769"/>
            </a:xfrm>
            <a:prstGeom prst="rect">
              <a:avLst/>
            </a:prstGeom>
            <a:noFill/>
            <a:ln>
              <a:solidFill>
                <a:srgbClr val="C00000"/>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gr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sz="quarter" idx="10"/>
          </p:nvPr>
        </p:nvSpPr>
        <p:spPr/>
        <p:txBody>
          <a:bodyPr>
            <a:normAutofit fontScale="97500" lnSpcReduction="10000"/>
          </a:bodyPr>
          <a:lstStyle/>
          <a:p>
            <a:r>
              <a:rPr lang="zh-CN" altLang="en-US">
                <a:latin typeface="+mn-lt"/>
                <a:ea typeface="+mn-ea"/>
                <a:cs typeface="+mn-ea"/>
                <a:sym typeface="+mn-lt"/>
              </a:rPr>
              <a:t>慢阻肺病患者的外科手术和支气管介入术概览</a:t>
            </a:r>
            <a:endParaRPr lang="zh-CN" altLang="en-US">
              <a:latin typeface="+mn-lt"/>
              <a:ea typeface="+mn-ea"/>
              <a:cs typeface="+mn-ea"/>
              <a:sym typeface="+mn-lt"/>
            </a:endParaRPr>
          </a:p>
        </p:txBody>
      </p:sp>
      <p:sp>
        <p:nvSpPr>
          <p:cNvPr id="2" name="Footer Placeholder 1"/>
          <p:cNvSpPr>
            <a:spLocks noGrp="1"/>
          </p:cNvSpPr>
          <p:nvPr>
            <p:ph type="ftr" sz="quarter" idx="4294967295"/>
          </p:nvPr>
        </p:nvSpPr>
        <p:spPr>
          <a:xfrm>
            <a:off x="3027363" y="6551613"/>
            <a:ext cx="6137275" cy="365125"/>
          </a:xfrm>
        </p:spPr>
        <p:txBody>
          <a:bodyPr/>
          <a:lstStyle/>
          <a:p>
            <a:r>
              <a:rPr lang="en-US" sz="1000" dirty="0">
                <a:sym typeface="+mn-ea"/>
              </a:rPr>
              <a:t>© 2024, 2025 Global Initiative for Chronic Obstructive Lung Disease</a:t>
            </a:r>
            <a:endParaRPr lang="en-AU" sz="1000" dirty="0">
              <a:cs typeface="+mn-ea"/>
              <a:sym typeface="+mn-lt"/>
            </a:endParaRPr>
          </a:p>
        </p:txBody>
      </p:sp>
      <p:grpSp>
        <p:nvGrpSpPr>
          <p:cNvPr id="31" name="组合 30"/>
          <p:cNvGrpSpPr/>
          <p:nvPr/>
        </p:nvGrpSpPr>
        <p:grpSpPr>
          <a:xfrm>
            <a:off x="1087281" y="1460535"/>
            <a:ext cx="10017438" cy="4202222"/>
            <a:chOff x="1587386" y="1647331"/>
            <a:chExt cx="9505959" cy="4419237"/>
          </a:xfrm>
        </p:grpSpPr>
        <p:grpSp>
          <p:nvGrpSpPr>
            <p:cNvPr id="26" name="组合 25"/>
            <p:cNvGrpSpPr/>
            <p:nvPr/>
          </p:nvGrpSpPr>
          <p:grpSpPr>
            <a:xfrm>
              <a:off x="1587386" y="1647331"/>
              <a:ext cx="9505959" cy="4419237"/>
              <a:chOff x="990486" y="1438660"/>
              <a:chExt cx="9505959" cy="4419237"/>
            </a:xfrm>
          </p:grpSpPr>
          <p:grpSp>
            <p:nvGrpSpPr>
              <p:cNvPr id="16" name="组合 15"/>
              <p:cNvGrpSpPr/>
              <p:nvPr/>
            </p:nvGrpSpPr>
            <p:grpSpPr>
              <a:xfrm>
                <a:off x="990486" y="1438660"/>
                <a:ext cx="9505959" cy="4419237"/>
                <a:chOff x="1477439" y="1769334"/>
                <a:chExt cx="9505959" cy="4419237"/>
              </a:xfrm>
            </p:grpSpPr>
            <p:sp>
              <p:nvSpPr>
                <p:cNvPr id="4" name="矩形: 圆角 3"/>
                <p:cNvSpPr/>
                <p:nvPr/>
              </p:nvSpPr>
              <p:spPr>
                <a:xfrm>
                  <a:off x="1487470" y="1778260"/>
                  <a:ext cx="1687530" cy="555683"/>
                </a:xfrm>
                <a:prstGeom prst="roundRect">
                  <a:avLst/>
                </a:prstGeom>
                <a:solidFill>
                  <a:srgbClr val="D2D0D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a:solidFill>
                        <a:schemeClr val="tx1"/>
                      </a:solidFill>
                      <a:cs typeface="+mn-ea"/>
                      <a:sym typeface="+mn-lt"/>
                    </a:rPr>
                    <a:t>症状</a:t>
                  </a:r>
                  <a:endParaRPr lang="zh-CN" altLang="en-US" sz="1400" b="1" dirty="0">
                    <a:solidFill>
                      <a:schemeClr val="tx1"/>
                    </a:solidFill>
                    <a:cs typeface="+mn-ea"/>
                    <a:sym typeface="+mn-lt"/>
                  </a:endParaRPr>
                </a:p>
              </p:txBody>
            </p:sp>
            <p:sp>
              <p:nvSpPr>
                <p:cNvPr id="5" name="矩形: 圆角 4"/>
                <p:cNvSpPr/>
                <p:nvPr/>
              </p:nvSpPr>
              <p:spPr>
                <a:xfrm>
                  <a:off x="1487470" y="2552686"/>
                  <a:ext cx="1687530" cy="1168400"/>
                </a:xfrm>
                <a:prstGeom prst="roundRect">
                  <a:avLst/>
                </a:prstGeom>
                <a:solidFill>
                  <a:srgbClr val="D2D0D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a:solidFill>
                        <a:schemeClr val="tx1"/>
                      </a:solidFill>
                      <a:cs typeface="+mn-ea"/>
                      <a:sym typeface="+mn-lt"/>
                    </a:rPr>
                    <a:t>病症</a:t>
                  </a:r>
                  <a:endParaRPr lang="zh-CN" altLang="en-US" sz="1400" b="1" dirty="0">
                    <a:solidFill>
                      <a:schemeClr val="tx1"/>
                    </a:solidFill>
                    <a:cs typeface="+mn-ea"/>
                    <a:sym typeface="+mn-lt"/>
                  </a:endParaRPr>
                </a:p>
              </p:txBody>
            </p:sp>
            <p:sp>
              <p:nvSpPr>
                <p:cNvPr id="6" name="矩形: 圆角 5"/>
                <p:cNvSpPr/>
                <p:nvPr/>
              </p:nvSpPr>
              <p:spPr>
                <a:xfrm>
                  <a:off x="1477439" y="4035825"/>
                  <a:ext cx="1687530" cy="2139315"/>
                </a:xfrm>
                <a:prstGeom prst="roundRect">
                  <a:avLst/>
                </a:prstGeom>
                <a:solidFill>
                  <a:srgbClr val="D2D0D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a:solidFill>
                        <a:schemeClr val="tx1"/>
                      </a:solidFill>
                      <a:cs typeface="+mn-ea"/>
                      <a:sym typeface="+mn-lt"/>
                    </a:rPr>
                    <a:t>外科手术和支气管镜介入术</a:t>
                  </a:r>
                  <a:endParaRPr lang="zh-CN" altLang="en-US" sz="1400" b="1" dirty="0">
                    <a:solidFill>
                      <a:schemeClr val="tx1"/>
                    </a:solidFill>
                    <a:cs typeface="+mn-ea"/>
                    <a:sym typeface="+mn-lt"/>
                  </a:endParaRPr>
                </a:p>
              </p:txBody>
            </p:sp>
            <p:sp>
              <p:nvSpPr>
                <p:cNvPr id="7" name="矩形: 圆角 6"/>
                <p:cNvSpPr/>
                <p:nvPr/>
              </p:nvSpPr>
              <p:spPr>
                <a:xfrm>
                  <a:off x="3417086" y="1778260"/>
                  <a:ext cx="2024864" cy="555683"/>
                </a:xfrm>
                <a:prstGeom prst="roundRect">
                  <a:avLst/>
                </a:prstGeom>
                <a:solidFill>
                  <a:srgbClr val="D2D0D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a:solidFill>
                        <a:schemeClr val="tx1"/>
                      </a:solidFill>
                      <a:cs typeface="+mn-ea"/>
                      <a:sym typeface="+mn-lt"/>
                    </a:rPr>
                    <a:t>慢性粘液高分泌</a:t>
                  </a:r>
                  <a:endParaRPr lang="zh-CN" altLang="en-US" sz="1400" b="1" dirty="0">
                    <a:solidFill>
                      <a:schemeClr val="tx1"/>
                    </a:solidFill>
                    <a:cs typeface="+mn-ea"/>
                    <a:sym typeface="+mn-lt"/>
                  </a:endParaRPr>
                </a:p>
              </p:txBody>
            </p:sp>
            <p:sp>
              <p:nvSpPr>
                <p:cNvPr id="8" name="矩形: 圆角 7"/>
                <p:cNvSpPr/>
                <p:nvPr/>
              </p:nvSpPr>
              <p:spPr>
                <a:xfrm>
                  <a:off x="3417086" y="2577910"/>
                  <a:ext cx="2024864" cy="1168400"/>
                </a:xfrm>
                <a:prstGeom prst="roundRect">
                  <a:avLst/>
                </a:prstGeom>
                <a:solidFill>
                  <a:srgbClr val="F6E9D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285750" indent="-285750">
                    <a:buFont typeface="Arial" panose="020B0604020202020204" pitchFamily="34" charset="0"/>
                    <a:buChar char="•"/>
                  </a:pPr>
                  <a:r>
                    <a:rPr lang="zh-CN" altLang="en-US" sz="1400" b="1" dirty="0">
                      <a:solidFill>
                        <a:schemeClr val="tx1"/>
                      </a:solidFill>
                      <a:cs typeface="+mn-ea"/>
                      <a:sym typeface="+mn-lt"/>
                    </a:rPr>
                    <a:t>慢性支气管炎</a:t>
                  </a:r>
                  <a:endParaRPr lang="zh-CN" altLang="en-US" sz="1400" b="1" dirty="0">
                    <a:solidFill>
                      <a:schemeClr val="tx1"/>
                    </a:solidFill>
                    <a:cs typeface="+mn-ea"/>
                    <a:sym typeface="+mn-lt"/>
                  </a:endParaRPr>
                </a:p>
              </p:txBody>
            </p:sp>
            <p:sp>
              <p:nvSpPr>
                <p:cNvPr id="9" name="矩形: 圆角 8"/>
                <p:cNvSpPr/>
                <p:nvPr/>
              </p:nvSpPr>
              <p:spPr>
                <a:xfrm>
                  <a:off x="5684036" y="1769334"/>
                  <a:ext cx="2430155" cy="564610"/>
                </a:xfrm>
                <a:prstGeom prst="roundRect">
                  <a:avLst/>
                </a:prstGeom>
                <a:solidFill>
                  <a:srgbClr val="D2D0D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zh-CN" altLang="en-US" sz="1400" b="1" dirty="0">
                      <a:solidFill>
                        <a:schemeClr val="tx1"/>
                      </a:solidFill>
                      <a:cs typeface="+mn-ea"/>
                      <a:sym typeface="+mn-lt"/>
                    </a:rPr>
                    <a:t>急性加重</a:t>
                  </a:r>
                  <a:endParaRPr lang="zh-CN" altLang="en-US" sz="1400" b="1" dirty="0">
                    <a:solidFill>
                      <a:schemeClr val="tx1"/>
                    </a:solidFill>
                    <a:cs typeface="+mn-ea"/>
                    <a:sym typeface="+mn-lt"/>
                  </a:endParaRPr>
                </a:p>
              </p:txBody>
            </p:sp>
            <p:sp>
              <p:nvSpPr>
                <p:cNvPr id="10" name="矩形: 圆角 9"/>
                <p:cNvSpPr/>
                <p:nvPr/>
              </p:nvSpPr>
              <p:spPr>
                <a:xfrm>
                  <a:off x="8439788" y="1778260"/>
                  <a:ext cx="2509036" cy="564610"/>
                </a:xfrm>
                <a:prstGeom prst="roundRect">
                  <a:avLst/>
                </a:prstGeom>
                <a:solidFill>
                  <a:srgbClr val="D2D0D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zh-CN" altLang="en-US" sz="1400" b="1" dirty="0">
                      <a:solidFill>
                        <a:schemeClr val="tx1"/>
                      </a:solidFill>
                      <a:cs typeface="+mn-ea"/>
                      <a:sym typeface="+mn-lt"/>
                    </a:rPr>
                    <a:t>呼吸困难</a:t>
                  </a:r>
                  <a:endParaRPr lang="zh-CN" altLang="en-US" sz="1400" b="1" dirty="0">
                    <a:solidFill>
                      <a:schemeClr val="tx1"/>
                    </a:solidFill>
                    <a:cs typeface="+mn-ea"/>
                    <a:sym typeface="+mn-lt"/>
                  </a:endParaRPr>
                </a:p>
              </p:txBody>
            </p:sp>
            <p:sp>
              <p:nvSpPr>
                <p:cNvPr id="11" name="矩形: 圆角 10"/>
                <p:cNvSpPr/>
                <p:nvPr/>
              </p:nvSpPr>
              <p:spPr>
                <a:xfrm>
                  <a:off x="3417086" y="4056558"/>
                  <a:ext cx="2024864" cy="2129063"/>
                </a:xfrm>
                <a:prstGeom prst="roundRect">
                  <a:avLst/>
                </a:prstGeom>
                <a:solidFill>
                  <a:srgbClr val="F6E9D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285750" indent="-285750">
                    <a:buFont typeface="Arial" panose="020B0604020202020204" pitchFamily="34" charset="0"/>
                    <a:buChar char="•"/>
                  </a:pPr>
                  <a:r>
                    <a:rPr lang="zh-CN" altLang="en-US" sz="1400" b="1">
                      <a:solidFill>
                        <a:schemeClr val="tx1"/>
                      </a:solidFill>
                      <a:cs typeface="+mn-ea"/>
                      <a:sym typeface="+mn-lt"/>
                    </a:rPr>
                    <a:t>液氮冷冻</a:t>
                  </a:r>
                  <a:endParaRPr lang="en-US" altLang="zh-CN" sz="1400" b="1" dirty="0">
                    <a:solidFill>
                      <a:schemeClr val="tx1"/>
                    </a:solidFill>
                    <a:cs typeface="+mn-ea"/>
                    <a:sym typeface="+mn-lt"/>
                  </a:endParaRPr>
                </a:p>
                <a:p>
                  <a:pPr marL="285750" indent="-285750">
                    <a:buFont typeface="Arial" panose="020B0604020202020204" pitchFamily="34" charset="0"/>
                    <a:buChar char="•"/>
                  </a:pPr>
                  <a:r>
                    <a:rPr lang="zh-CN" altLang="en-US" sz="1400" b="1" dirty="0">
                      <a:solidFill>
                        <a:schemeClr val="tx1"/>
                      </a:solidFill>
                      <a:cs typeface="+mn-ea"/>
                      <a:sym typeface="+mn-lt"/>
                    </a:rPr>
                    <a:t>支气管流变成形术</a:t>
                  </a:r>
                  <a:endParaRPr lang="zh-CN" altLang="en-US" sz="1400" b="1" dirty="0">
                    <a:solidFill>
                      <a:schemeClr val="tx1"/>
                    </a:solidFill>
                    <a:cs typeface="+mn-ea"/>
                    <a:sym typeface="+mn-lt"/>
                  </a:endParaRPr>
                </a:p>
              </p:txBody>
            </p:sp>
            <p:sp>
              <p:nvSpPr>
                <p:cNvPr id="12" name="矩形: 圆角 11"/>
                <p:cNvSpPr/>
                <p:nvPr/>
              </p:nvSpPr>
              <p:spPr>
                <a:xfrm>
                  <a:off x="5684037" y="2572809"/>
                  <a:ext cx="2430154" cy="1147744"/>
                </a:xfrm>
                <a:prstGeom prst="roundRect">
                  <a:avLst/>
                </a:prstGeom>
                <a:solidFill>
                  <a:srgbClr val="F6E9D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285750" indent="-285750">
                    <a:buFont typeface="Arial" panose="020B0604020202020204" pitchFamily="34" charset="0"/>
                    <a:buChar char="•"/>
                  </a:pPr>
                  <a:r>
                    <a:rPr lang="zh-CN" altLang="en-US" sz="1400" b="1" dirty="0">
                      <a:solidFill>
                        <a:schemeClr val="tx1"/>
                      </a:solidFill>
                      <a:cs typeface="+mn-ea"/>
                      <a:sym typeface="+mn-lt"/>
                    </a:rPr>
                    <a:t>急性和慢性支气管炎</a:t>
                  </a:r>
                  <a:endParaRPr lang="en-US" altLang="zh-CN" sz="1400" b="1" dirty="0">
                    <a:solidFill>
                      <a:schemeClr val="tx1"/>
                    </a:solidFill>
                    <a:cs typeface="+mn-ea"/>
                    <a:sym typeface="+mn-lt"/>
                  </a:endParaRPr>
                </a:p>
                <a:p>
                  <a:pPr marL="285750" indent="-285750">
                    <a:buFont typeface="Arial" panose="020B0604020202020204" pitchFamily="34" charset="0"/>
                    <a:buChar char="•"/>
                  </a:pPr>
                  <a:r>
                    <a:rPr lang="zh-CN" altLang="en-US" sz="1400" b="1" dirty="0">
                      <a:solidFill>
                        <a:schemeClr val="tx1"/>
                      </a:solidFill>
                      <a:cs typeface="+mn-ea"/>
                      <a:sym typeface="+mn-lt"/>
                    </a:rPr>
                    <a:t>肺大泡</a:t>
                  </a:r>
                  <a:endParaRPr lang="en-US" altLang="zh-CN" sz="1400" b="1" dirty="0">
                    <a:solidFill>
                      <a:schemeClr val="tx1"/>
                    </a:solidFill>
                    <a:cs typeface="+mn-ea"/>
                    <a:sym typeface="+mn-lt"/>
                  </a:endParaRPr>
                </a:p>
                <a:p>
                  <a:pPr marL="285750" indent="-285750">
                    <a:buFont typeface="Arial" panose="020B0604020202020204" pitchFamily="34" charset="0"/>
                    <a:buChar char="•"/>
                  </a:pPr>
                  <a:r>
                    <a:rPr lang="zh-CN" altLang="en-US" sz="1400" b="1" dirty="0">
                      <a:solidFill>
                        <a:schemeClr val="tx1"/>
                      </a:solidFill>
                      <a:cs typeface="+mn-ea"/>
                      <a:sym typeface="+mn-lt"/>
                    </a:rPr>
                    <a:t>肺气肿</a:t>
                  </a:r>
                  <a:endParaRPr lang="en-US" altLang="zh-CN" sz="1400" b="1" dirty="0">
                    <a:solidFill>
                      <a:schemeClr val="tx1"/>
                    </a:solidFill>
                    <a:cs typeface="+mn-ea"/>
                    <a:sym typeface="+mn-lt"/>
                  </a:endParaRPr>
                </a:p>
                <a:p>
                  <a:pPr marL="285750" indent="-285750">
                    <a:buFont typeface="Arial" panose="020B0604020202020204" pitchFamily="34" charset="0"/>
                    <a:buChar char="•"/>
                  </a:pPr>
                  <a:r>
                    <a:rPr lang="zh-CN" altLang="en-US" sz="1400" b="1" dirty="0">
                      <a:solidFill>
                        <a:schemeClr val="tx1"/>
                      </a:solidFill>
                      <a:cs typeface="+mn-ea"/>
                      <a:sym typeface="+mn-lt"/>
                    </a:rPr>
                    <a:t>气管支气管软化</a:t>
                  </a:r>
                  <a:endParaRPr lang="zh-CN" altLang="en-US" sz="1400" b="1" dirty="0">
                    <a:solidFill>
                      <a:schemeClr val="tx1"/>
                    </a:solidFill>
                    <a:cs typeface="+mn-ea"/>
                    <a:sym typeface="+mn-lt"/>
                  </a:endParaRPr>
                </a:p>
              </p:txBody>
            </p:sp>
            <p:sp>
              <p:nvSpPr>
                <p:cNvPr id="13" name="矩形: 圆角 12"/>
                <p:cNvSpPr/>
                <p:nvPr/>
              </p:nvSpPr>
              <p:spPr>
                <a:xfrm>
                  <a:off x="5694067" y="4071238"/>
                  <a:ext cx="2509036" cy="2117333"/>
                </a:xfrm>
                <a:prstGeom prst="roundRect">
                  <a:avLst/>
                </a:prstGeom>
                <a:solidFill>
                  <a:srgbClr val="F6E9D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285750" indent="-285750">
                    <a:buFont typeface="Arial" panose="020B0604020202020204" pitchFamily="34" charset="0"/>
                    <a:buChar char="•"/>
                  </a:pPr>
                  <a:r>
                    <a:rPr lang="zh-CN" altLang="en-US" sz="1400" b="1" dirty="0">
                      <a:solidFill>
                        <a:schemeClr val="tx1"/>
                      </a:solidFill>
                      <a:cs typeface="+mn-ea"/>
                      <a:sym typeface="+mn-lt"/>
                    </a:rPr>
                    <a:t>靶向去神经消融术</a:t>
                  </a:r>
                  <a:endParaRPr lang="zh-CN" altLang="en-US" sz="1400" b="1" dirty="0">
                    <a:solidFill>
                      <a:schemeClr val="tx1"/>
                    </a:solidFill>
                    <a:cs typeface="+mn-ea"/>
                    <a:sym typeface="+mn-lt"/>
                  </a:endParaRPr>
                </a:p>
              </p:txBody>
            </p:sp>
            <p:sp>
              <p:nvSpPr>
                <p:cNvPr id="14" name="矩形: 圆角 13"/>
                <p:cNvSpPr/>
                <p:nvPr/>
              </p:nvSpPr>
              <p:spPr>
                <a:xfrm>
                  <a:off x="8474362" y="4051248"/>
                  <a:ext cx="2509036" cy="2129063"/>
                </a:xfrm>
                <a:prstGeom prst="roundRect">
                  <a:avLst/>
                </a:prstGeom>
                <a:solidFill>
                  <a:srgbClr val="F6E9D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285750" indent="-285750">
                    <a:buFont typeface="Arial" panose="020B0604020202020204" pitchFamily="34" charset="0"/>
                    <a:buChar char="•"/>
                  </a:pPr>
                  <a:r>
                    <a:rPr lang="zh-CN" altLang="en-US" sz="1400" b="1" dirty="0">
                      <a:solidFill>
                        <a:schemeClr val="tx1"/>
                      </a:solidFill>
                      <a:cs typeface="+mn-ea"/>
                      <a:sym typeface="+mn-lt"/>
                    </a:rPr>
                    <a:t>巨大肺大</a:t>
                  </a:r>
                  <a:r>
                    <a:rPr lang="zh-CN" altLang="en-US" sz="1400" b="1">
                      <a:solidFill>
                        <a:schemeClr val="tx1"/>
                      </a:solidFill>
                      <a:cs typeface="+mn-ea"/>
                      <a:sym typeface="+mn-lt"/>
                    </a:rPr>
                    <a:t>泡切除</a:t>
                  </a:r>
                  <a:endParaRPr lang="en-US" altLang="zh-CN" sz="1400" b="1" dirty="0">
                    <a:solidFill>
                      <a:schemeClr val="tx1"/>
                    </a:solidFill>
                    <a:cs typeface="+mn-ea"/>
                    <a:sym typeface="+mn-lt"/>
                  </a:endParaRPr>
                </a:p>
                <a:p>
                  <a:pPr marL="285750" indent="-285750">
                    <a:buFont typeface="Arial" panose="020B0604020202020204" pitchFamily="34" charset="0"/>
                    <a:buChar char="•"/>
                  </a:pPr>
                  <a:r>
                    <a:rPr lang="zh-CN" altLang="en-US" sz="1400" b="1" dirty="0">
                      <a:solidFill>
                        <a:schemeClr val="tx1"/>
                      </a:solidFill>
                      <a:cs typeface="+mn-ea"/>
                      <a:sym typeface="+mn-lt"/>
                    </a:rPr>
                    <a:t>大气</a:t>
                  </a:r>
                  <a:r>
                    <a:rPr lang="zh-CN" altLang="en-US" sz="1400" b="1">
                      <a:solidFill>
                        <a:schemeClr val="tx1"/>
                      </a:solidFill>
                      <a:cs typeface="+mn-ea"/>
                      <a:sym typeface="+mn-lt"/>
                    </a:rPr>
                    <a:t>道支架</a:t>
                  </a:r>
                  <a:endParaRPr lang="en-US" altLang="zh-CN" sz="1400" b="1" dirty="0">
                    <a:solidFill>
                      <a:schemeClr val="tx1"/>
                    </a:solidFill>
                    <a:cs typeface="+mn-ea"/>
                    <a:sym typeface="+mn-lt"/>
                  </a:endParaRPr>
                </a:p>
                <a:p>
                  <a:pPr marL="285750" indent="-285750">
                    <a:buFont typeface="Arial" panose="020B0604020202020204" pitchFamily="34" charset="0"/>
                    <a:buChar char="•"/>
                  </a:pPr>
                  <a:r>
                    <a:rPr lang="zh-CN" altLang="en-US" sz="1400" b="1" dirty="0">
                      <a:solidFill>
                        <a:schemeClr val="tx1"/>
                      </a:solidFill>
                      <a:cs typeface="+mn-ea"/>
                      <a:sym typeface="+mn-lt"/>
                    </a:rPr>
                    <a:t>支气管</a:t>
                  </a:r>
                  <a:r>
                    <a:rPr lang="zh-CN" altLang="en-US" sz="1400" b="1">
                      <a:solidFill>
                        <a:schemeClr val="tx1"/>
                      </a:solidFill>
                      <a:cs typeface="+mn-ea"/>
                      <a:sym typeface="+mn-lt"/>
                    </a:rPr>
                    <a:t>内活瓣</a:t>
                  </a:r>
                  <a:endParaRPr lang="en-US" altLang="zh-CN" sz="1400" b="1" dirty="0">
                    <a:solidFill>
                      <a:schemeClr val="tx1"/>
                    </a:solidFill>
                    <a:cs typeface="+mn-ea"/>
                    <a:sym typeface="+mn-lt"/>
                  </a:endParaRPr>
                </a:p>
                <a:p>
                  <a:pPr marL="285750" indent="-285750">
                    <a:buFont typeface="Arial" panose="020B0604020202020204" pitchFamily="34" charset="0"/>
                    <a:buChar char="•"/>
                  </a:pPr>
                  <a:r>
                    <a:rPr lang="zh-CN" altLang="en-US" sz="1400" b="1">
                      <a:solidFill>
                        <a:schemeClr val="tx1"/>
                      </a:solidFill>
                      <a:cs typeface="+mn-ea"/>
                      <a:sym typeface="+mn-lt"/>
                    </a:rPr>
                    <a:t>弹簧圈</a:t>
                  </a:r>
                  <a:endParaRPr lang="en-US" altLang="zh-CN" sz="1400" b="1" dirty="0">
                    <a:solidFill>
                      <a:schemeClr val="tx1"/>
                    </a:solidFill>
                    <a:cs typeface="+mn-ea"/>
                    <a:sym typeface="+mn-lt"/>
                  </a:endParaRPr>
                </a:p>
                <a:p>
                  <a:pPr marL="285750" indent="-285750">
                    <a:buFont typeface="Arial" panose="020B0604020202020204" pitchFamily="34" charset="0"/>
                    <a:buChar char="•"/>
                  </a:pPr>
                  <a:r>
                    <a:rPr lang="zh-CN" altLang="en-US" sz="1400" b="1" dirty="0">
                      <a:solidFill>
                        <a:schemeClr val="tx1"/>
                      </a:solidFill>
                      <a:cs typeface="+mn-ea"/>
                      <a:sym typeface="+mn-lt"/>
                    </a:rPr>
                    <a:t>热</a:t>
                  </a:r>
                  <a:r>
                    <a:rPr lang="zh-CN" altLang="en-US" sz="1400" b="1">
                      <a:solidFill>
                        <a:schemeClr val="tx1"/>
                      </a:solidFill>
                      <a:cs typeface="+mn-ea"/>
                      <a:sym typeface="+mn-lt"/>
                    </a:rPr>
                    <a:t>蒸汽消融</a:t>
                  </a:r>
                  <a:endParaRPr lang="en-US" altLang="zh-CN" sz="1400" b="1" dirty="0">
                    <a:solidFill>
                      <a:schemeClr val="tx1"/>
                    </a:solidFill>
                    <a:cs typeface="+mn-ea"/>
                    <a:sym typeface="+mn-lt"/>
                  </a:endParaRPr>
                </a:p>
                <a:p>
                  <a:pPr marL="285750" indent="-285750">
                    <a:buFont typeface="Arial" panose="020B0604020202020204" pitchFamily="34" charset="0"/>
                    <a:buChar char="•"/>
                  </a:pPr>
                  <a:r>
                    <a:rPr lang="zh-CN" altLang="en-US" sz="1400" b="1" dirty="0">
                      <a:solidFill>
                        <a:schemeClr val="tx1"/>
                      </a:solidFill>
                      <a:cs typeface="+mn-ea"/>
                      <a:sym typeface="+mn-lt"/>
                    </a:rPr>
                    <a:t>肺</a:t>
                  </a:r>
                  <a:r>
                    <a:rPr lang="zh-CN" altLang="en-US" sz="1400" b="1">
                      <a:solidFill>
                        <a:schemeClr val="tx1"/>
                      </a:solidFill>
                      <a:cs typeface="+mn-ea"/>
                      <a:sym typeface="+mn-lt"/>
                    </a:rPr>
                    <a:t>封堵</a:t>
                  </a:r>
                  <a:endParaRPr lang="en-US" altLang="zh-CN" sz="1400" b="1" dirty="0">
                    <a:solidFill>
                      <a:schemeClr val="tx1"/>
                    </a:solidFill>
                    <a:cs typeface="+mn-ea"/>
                    <a:sym typeface="+mn-lt"/>
                  </a:endParaRPr>
                </a:p>
                <a:p>
                  <a:pPr marL="285750" indent="-285750">
                    <a:buFont typeface="Arial" panose="020B0604020202020204" pitchFamily="34" charset="0"/>
                    <a:buChar char="•"/>
                  </a:pPr>
                  <a:r>
                    <a:rPr lang="zh-CN" altLang="en-US" sz="1400" b="1" dirty="0">
                      <a:solidFill>
                        <a:schemeClr val="tx1"/>
                      </a:solidFill>
                      <a:cs typeface="+mn-ea"/>
                      <a:sym typeface="+mn-lt"/>
                    </a:rPr>
                    <a:t>肺减</a:t>
                  </a:r>
                  <a:r>
                    <a:rPr lang="zh-CN" altLang="en-US" sz="1400" b="1">
                      <a:solidFill>
                        <a:schemeClr val="tx1"/>
                      </a:solidFill>
                      <a:cs typeface="+mn-ea"/>
                      <a:sym typeface="+mn-lt"/>
                    </a:rPr>
                    <a:t>容手术</a:t>
                  </a:r>
                  <a:endParaRPr lang="en-US" altLang="zh-CN" sz="1400" b="1" dirty="0">
                    <a:solidFill>
                      <a:schemeClr val="tx1"/>
                    </a:solidFill>
                    <a:cs typeface="+mn-ea"/>
                    <a:sym typeface="+mn-lt"/>
                  </a:endParaRPr>
                </a:p>
                <a:p>
                  <a:pPr marL="285750" indent="-285750">
                    <a:buFont typeface="Arial" panose="020B0604020202020204" pitchFamily="34" charset="0"/>
                    <a:buChar char="•"/>
                  </a:pPr>
                  <a:r>
                    <a:rPr lang="zh-CN" altLang="en-US" sz="1400" b="1" dirty="0">
                      <a:solidFill>
                        <a:schemeClr val="tx1"/>
                      </a:solidFill>
                      <a:cs typeface="+mn-ea"/>
                      <a:sym typeface="+mn-lt"/>
                    </a:rPr>
                    <a:t>肺移植</a:t>
                  </a:r>
                  <a:endParaRPr lang="zh-CN" altLang="en-US" sz="1400" b="1" dirty="0">
                    <a:solidFill>
                      <a:schemeClr val="tx1"/>
                    </a:solidFill>
                    <a:cs typeface="+mn-ea"/>
                    <a:sym typeface="+mn-lt"/>
                  </a:endParaRPr>
                </a:p>
              </p:txBody>
            </p:sp>
            <p:sp>
              <p:nvSpPr>
                <p:cNvPr id="15" name="矩形: 圆角 14"/>
                <p:cNvSpPr/>
                <p:nvPr/>
              </p:nvSpPr>
              <p:spPr>
                <a:xfrm>
                  <a:off x="8439788" y="2558340"/>
                  <a:ext cx="2509036" cy="1147745"/>
                </a:xfrm>
                <a:prstGeom prst="roundRect">
                  <a:avLst/>
                </a:prstGeom>
                <a:solidFill>
                  <a:srgbClr val="F6E9D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285750" indent="-285750">
                    <a:buFont typeface="Arial" panose="020B0604020202020204" pitchFamily="34" charset="0"/>
                    <a:buChar char="•"/>
                  </a:pPr>
                  <a:r>
                    <a:rPr lang="zh-CN" altLang="en-US" sz="1400" b="1" dirty="0">
                      <a:solidFill>
                        <a:schemeClr val="tx1"/>
                      </a:solidFill>
                      <a:cs typeface="+mn-ea"/>
                      <a:sym typeface="+mn-lt"/>
                    </a:rPr>
                    <a:t>肺</a:t>
                  </a:r>
                  <a:r>
                    <a:rPr lang="zh-CN" altLang="en-US" sz="1400" b="1">
                      <a:solidFill>
                        <a:schemeClr val="tx1"/>
                      </a:solidFill>
                      <a:cs typeface="+mn-ea"/>
                      <a:sym typeface="+mn-lt"/>
                    </a:rPr>
                    <a:t>大泡</a:t>
                  </a:r>
                  <a:endParaRPr lang="en-US" altLang="zh-CN" sz="1400" b="1" dirty="0">
                    <a:solidFill>
                      <a:schemeClr val="tx1"/>
                    </a:solidFill>
                    <a:cs typeface="+mn-ea"/>
                    <a:sym typeface="+mn-lt"/>
                  </a:endParaRPr>
                </a:p>
                <a:p>
                  <a:pPr marL="285750" indent="-285750">
                    <a:buFont typeface="Arial" panose="020B0604020202020204" pitchFamily="34" charset="0"/>
                    <a:buChar char="•"/>
                  </a:pPr>
                  <a:r>
                    <a:rPr lang="zh-CN" altLang="en-US" sz="1400" b="1">
                      <a:solidFill>
                        <a:schemeClr val="tx1"/>
                      </a:solidFill>
                      <a:cs typeface="+mn-ea"/>
                      <a:sym typeface="+mn-lt"/>
                    </a:rPr>
                    <a:t>肺气肿</a:t>
                  </a:r>
                  <a:endParaRPr lang="en-US" altLang="zh-CN" sz="1400" b="1" dirty="0">
                    <a:solidFill>
                      <a:schemeClr val="tx1"/>
                    </a:solidFill>
                    <a:cs typeface="+mn-ea"/>
                    <a:sym typeface="+mn-lt"/>
                  </a:endParaRPr>
                </a:p>
                <a:p>
                  <a:pPr marL="285750" indent="-285750">
                    <a:buFont typeface="Arial" panose="020B0604020202020204" pitchFamily="34" charset="0"/>
                    <a:buChar char="•"/>
                  </a:pPr>
                  <a:r>
                    <a:rPr lang="zh-CN" altLang="en-US" sz="1400" b="1" dirty="0">
                      <a:solidFill>
                        <a:schemeClr val="tx1"/>
                      </a:solidFill>
                      <a:cs typeface="+mn-ea"/>
                      <a:sym typeface="+mn-lt"/>
                    </a:rPr>
                    <a:t>气管支气管软化</a:t>
                  </a:r>
                  <a:endParaRPr lang="zh-CN" altLang="en-US" sz="1400" b="1" dirty="0">
                    <a:solidFill>
                      <a:schemeClr val="tx1"/>
                    </a:solidFill>
                    <a:cs typeface="+mn-ea"/>
                    <a:sym typeface="+mn-lt"/>
                  </a:endParaRPr>
                </a:p>
              </p:txBody>
            </p:sp>
          </p:grpSp>
          <p:sp>
            <p:nvSpPr>
              <p:cNvPr id="19" name="文本框 18"/>
              <p:cNvSpPr txBox="1"/>
              <p:nvPr/>
            </p:nvSpPr>
            <p:spPr>
              <a:xfrm>
                <a:off x="1029811" y="4435415"/>
                <a:ext cx="1573396" cy="323672"/>
              </a:xfrm>
              <a:prstGeom prst="rect">
                <a:avLst/>
              </a:prstGeom>
              <a:noFill/>
            </p:spPr>
            <p:txBody>
              <a:bodyPr wrap="square" rtlCol="0">
                <a:spAutoFit/>
              </a:bodyPr>
              <a:lstStyle/>
              <a:p>
                <a:pPr algn="ctr"/>
                <a:endParaRPr lang="zh-CN" altLang="en-US" sz="1400" b="1" dirty="0">
                  <a:cs typeface="+mn-ea"/>
                  <a:sym typeface="+mn-lt"/>
                </a:endParaRPr>
              </a:p>
            </p:txBody>
          </p:sp>
          <p:sp>
            <p:nvSpPr>
              <p:cNvPr id="22" name="文本框 21"/>
              <p:cNvSpPr txBox="1"/>
              <p:nvPr/>
            </p:nvSpPr>
            <p:spPr>
              <a:xfrm>
                <a:off x="2923958" y="4471022"/>
                <a:ext cx="2063773" cy="323672"/>
              </a:xfrm>
              <a:prstGeom prst="rect">
                <a:avLst/>
              </a:prstGeom>
              <a:noFill/>
            </p:spPr>
            <p:txBody>
              <a:bodyPr wrap="square" rtlCol="0">
                <a:spAutoFit/>
              </a:bodyPr>
              <a:lstStyle/>
              <a:p>
                <a:pPr marL="285750" indent="-285750">
                  <a:buFont typeface="Arial" panose="020B0604020202020204" pitchFamily="34" charset="0"/>
                  <a:buChar char="•"/>
                </a:pPr>
                <a:endParaRPr lang="zh-CN" altLang="en-US" sz="1400" b="1" dirty="0">
                  <a:cs typeface="+mn-ea"/>
                  <a:sym typeface="+mn-lt"/>
                </a:endParaRPr>
              </a:p>
            </p:txBody>
          </p:sp>
          <p:sp>
            <p:nvSpPr>
              <p:cNvPr id="25" name="文本框 24"/>
              <p:cNvSpPr txBox="1"/>
              <p:nvPr/>
            </p:nvSpPr>
            <p:spPr>
              <a:xfrm>
                <a:off x="5226255" y="4608460"/>
                <a:ext cx="2694774" cy="323672"/>
              </a:xfrm>
              <a:prstGeom prst="rect">
                <a:avLst/>
              </a:prstGeom>
              <a:noFill/>
            </p:spPr>
            <p:txBody>
              <a:bodyPr wrap="square" rtlCol="0">
                <a:spAutoFit/>
              </a:bodyPr>
              <a:lstStyle/>
              <a:p>
                <a:pPr marL="285750" indent="-285750">
                  <a:buFont typeface="Arial" panose="020B0604020202020204" pitchFamily="34" charset="0"/>
                  <a:buChar char="•"/>
                </a:pPr>
                <a:endParaRPr lang="zh-CN" altLang="en-US" sz="1400" b="1" dirty="0">
                  <a:cs typeface="+mn-ea"/>
                  <a:sym typeface="+mn-lt"/>
                </a:endParaRPr>
              </a:p>
            </p:txBody>
          </p:sp>
        </p:grpSp>
        <p:sp>
          <p:nvSpPr>
            <p:cNvPr id="29" name="文本框 28"/>
            <p:cNvSpPr txBox="1"/>
            <p:nvPr/>
          </p:nvSpPr>
          <p:spPr>
            <a:xfrm>
              <a:off x="8755450" y="4055949"/>
              <a:ext cx="2189826" cy="323672"/>
            </a:xfrm>
            <a:prstGeom prst="rect">
              <a:avLst/>
            </a:prstGeom>
            <a:noFill/>
          </p:spPr>
          <p:txBody>
            <a:bodyPr wrap="square" rtlCol="0">
              <a:spAutoFit/>
            </a:bodyPr>
            <a:lstStyle/>
            <a:p>
              <a:pPr marL="285750" indent="-285750">
                <a:buFont typeface="Arial" panose="020B0604020202020204" pitchFamily="34" charset="0"/>
                <a:buChar char="•"/>
              </a:pPr>
              <a:endParaRPr lang="zh-CN" altLang="en-US" sz="1400" b="1" dirty="0">
                <a:cs typeface="+mn-ea"/>
                <a:sym typeface="+mn-lt"/>
              </a:endParaRPr>
            </a:p>
          </p:txBody>
        </p:sp>
      </p:grpSp>
      <p:sp>
        <p:nvSpPr>
          <p:cNvPr id="33" name="文本框 32"/>
          <p:cNvSpPr txBox="1"/>
          <p:nvPr>
            <p:custDataLst>
              <p:tags r:id="rId1"/>
            </p:custDataLst>
          </p:nvPr>
        </p:nvSpPr>
        <p:spPr>
          <a:xfrm>
            <a:off x="11166475" y="509905"/>
            <a:ext cx="969010" cy="368300"/>
          </a:xfrm>
          <a:prstGeom prst="rect">
            <a:avLst/>
          </a:prstGeom>
          <a:noFill/>
        </p:spPr>
        <p:txBody>
          <a:bodyPr wrap="square" rtlCol="0">
            <a:spAutoFit/>
          </a:bodyPr>
          <a:lstStyle/>
          <a:p>
            <a:pPr algn="r"/>
            <a:r>
              <a:rPr lang="zh-CN" altLang="en-US" b="1">
                <a:solidFill>
                  <a:schemeClr val="bg1"/>
                </a:solidFill>
              </a:rPr>
              <a:t>图</a:t>
            </a:r>
            <a:r>
              <a:rPr lang="en-US" altLang="zh-CN" b="1">
                <a:solidFill>
                  <a:schemeClr val="bg1"/>
                </a:solidFill>
              </a:rPr>
              <a:t> 3.25</a:t>
            </a:r>
            <a:endParaRPr lang="en-US" altLang="zh-CN" b="1">
              <a:solidFill>
                <a:schemeClr val="bg1"/>
              </a:solidFill>
            </a:endParaRPr>
          </a:p>
        </p:txBody>
      </p:sp>
      <p:grpSp>
        <p:nvGrpSpPr>
          <p:cNvPr id="20" name="组合 19"/>
          <p:cNvGrpSpPr/>
          <p:nvPr/>
        </p:nvGrpSpPr>
        <p:grpSpPr>
          <a:xfrm>
            <a:off x="12192000" y="0"/>
            <a:ext cx="7924165" cy="6069330"/>
            <a:chOff x="19200" y="0"/>
            <a:chExt cx="12479" cy="9558"/>
          </a:xfrm>
        </p:grpSpPr>
        <p:pic>
          <p:nvPicPr>
            <p:cNvPr id="17" name="Picture 10" descr="Figure 3.25 from the GOLD report 2025 is a table of symptoms, disorders and surgical and bronchoscopic interventions."/>
            <p:cNvPicPr>
              <a:picLocks noChangeAspect="1"/>
            </p:cNvPicPr>
            <p:nvPr/>
          </p:nvPicPr>
          <p:blipFill rotWithShape="1">
            <a:blip r:embed="rId2"/>
            <a:srcRect/>
            <a:stretch>
              <a:fillRect/>
            </a:stretch>
          </p:blipFill>
          <p:spPr bwMode="auto">
            <a:xfrm>
              <a:off x="19200" y="0"/>
              <a:ext cx="12479" cy="9558"/>
            </a:xfrm>
            <a:prstGeom prst="rect">
              <a:avLst/>
            </a:prstGeom>
            <a:ln>
              <a:noFill/>
            </a:ln>
          </p:spPr>
        </p:pic>
        <p:sp>
          <p:nvSpPr>
            <p:cNvPr id="21" name="矩形 20"/>
            <p:cNvSpPr/>
            <p:nvPr/>
          </p:nvSpPr>
          <p:spPr>
            <a:xfrm>
              <a:off x="29610" y="803"/>
              <a:ext cx="1746" cy="769"/>
            </a:xfrm>
            <a:prstGeom prst="rect">
              <a:avLst/>
            </a:prstGeom>
            <a:noFill/>
            <a:ln>
              <a:solidFill>
                <a:srgbClr val="C00000"/>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gr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p:cNvSpPr>
            <a:spLocks noGrp="1"/>
          </p:cNvSpPr>
          <p:nvPr>
            <p:ph type="body" sz="quarter" idx="10"/>
          </p:nvPr>
        </p:nvSpPr>
        <p:spPr/>
        <p:txBody>
          <a:bodyPr>
            <a:normAutofit fontScale="97500" lnSpcReduction="10000"/>
          </a:bodyPr>
          <a:lstStyle/>
          <a:p>
            <a:r>
              <a:rPr lang="zh-CN" altLang="en-US">
                <a:latin typeface="+mn-lt"/>
                <a:ea typeface="+mn-ea"/>
                <a:cs typeface="+mn-ea"/>
                <a:sym typeface="+mn-lt"/>
              </a:rPr>
              <a:t>慢阻肺病的支气管镜介入治疗和手术治疗</a:t>
            </a:r>
            <a:endParaRPr lang="zh-CN" altLang="en-US" dirty="0">
              <a:latin typeface="+mn-lt"/>
              <a:ea typeface="+mn-ea"/>
              <a:cs typeface="+mn-ea"/>
              <a:sym typeface="+mn-lt"/>
            </a:endParaRPr>
          </a:p>
        </p:txBody>
      </p:sp>
      <p:sp>
        <p:nvSpPr>
          <p:cNvPr id="2" name="Footer Placeholder 1"/>
          <p:cNvSpPr>
            <a:spLocks noGrp="1"/>
          </p:cNvSpPr>
          <p:nvPr>
            <p:ph type="ftr" sz="quarter" idx="4294967295"/>
          </p:nvPr>
        </p:nvSpPr>
        <p:spPr>
          <a:xfrm>
            <a:off x="3027363" y="6551613"/>
            <a:ext cx="6137275" cy="365125"/>
          </a:xfrm>
        </p:spPr>
        <p:txBody>
          <a:bodyPr/>
          <a:lstStyle/>
          <a:p>
            <a:r>
              <a:rPr lang="en-US" sz="1000" dirty="0">
                <a:sym typeface="+mn-ea"/>
              </a:rPr>
              <a:t>© 2024, 2025 Global Initiative for Chronic Obstructive Lung Disease</a:t>
            </a:r>
            <a:endParaRPr lang="en-AU" sz="1000" dirty="0">
              <a:cs typeface="+mn-ea"/>
              <a:sym typeface="+mn-lt"/>
            </a:endParaRPr>
          </a:p>
        </p:txBody>
      </p:sp>
      <p:grpSp>
        <p:nvGrpSpPr>
          <p:cNvPr id="21" name="组合 20"/>
          <p:cNvGrpSpPr/>
          <p:nvPr/>
        </p:nvGrpSpPr>
        <p:grpSpPr>
          <a:xfrm>
            <a:off x="1691816" y="1259818"/>
            <a:ext cx="8401622" cy="4338363"/>
            <a:chOff x="2065852" y="1412709"/>
            <a:chExt cx="8401622" cy="4338363"/>
          </a:xfrm>
        </p:grpSpPr>
        <p:pic>
          <p:nvPicPr>
            <p:cNvPr id="3" name="Picture 2"/>
            <p:cNvPicPr>
              <a:picLocks noChangeAspect="1"/>
            </p:cNvPicPr>
            <p:nvPr/>
          </p:nvPicPr>
          <p:blipFill rotWithShape="1">
            <a:blip r:embed="rId1"/>
            <a:srcRect/>
            <a:stretch>
              <a:fillRect/>
            </a:stretch>
          </p:blipFill>
          <p:spPr bwMode="auto">
            <a:xfrm>
              <a:off x="2065852" y="1412709"/>
              <a:ext cx="8401622" cy="4338363"/>
            </a:xfrm>
            <a:prstGeom prst="rect">
              <a:avLst/>
            </a:prstGeom>
            <a:ln>
              <a:noFill/>
            </a:ln>
          </p:spPr>
        </p:pic>
        <p:sp>
          <p:nvSpPr>
            <p:cNvPr id="6" name="文本框 5"/>
            <p:cNvSpPr txBox="1"/>
            <p:nvPr/>
          </p:nvSpPr>
          <p:spPr>
            <a:xfrm>
              <a:off x="3557549" y="1705097"/>
              <a:ext cx="2709114" cy="461665"/>
            </a:xfrm>
            <a:prstGeom prst="rect">
              <a:avLst/>
            </a:prstGeom>
            <a:solidFill>
              <a:srgbClr val="D2D1D6"/>
            </a:solidFill>
            <a:ln>
              <a:noFill/>
            </a:ln>
          </p:spPr>
          <p:txBody>
            <a:bodyPr wrap="square" rtlCol="0">
              <a:spAutoFit/>
            </a:bodyPr>
            <a:lstStyle/>
            <a:p>
              <a:pPr algn="ctr"/>
              <a:r>
                <a:rPr lang="zh-CN" altLang="en-US" sz="1200" dirty="0">
                  <a:cs typeface="+mn-ea"/>
                  <a:sym typeface="+mn-lt"/>
                </a:rPr>
                <a:t>肺气肿为主要表型</a:t>
              </a:r>
              <a:endParaRPr lang="en-US" altLang="zh-CN" sz="1200" dirty="0">
                <a:cs typeface="+mn-ea"/>
                <a:sym typeface="+mn-lt"/>
              </a:endParaRPr>
            </a:p>
            <a:p>
              <a:pPr algn="ctr"/>
              <a:r>
                <a:rPr lang="zh-CN" altLang="en-US" sz="1200" dirty="0">
                  <a:cs typeface="+mn-ea"/>
                  <a:sym typeface="+mn-lt"/>
                </a:rPr>
                <a:t>伴重度充气过度</a:t>
              </a:r>
              <a:endParaRPr lang="zh-CN" altLang="en-US" sz="1200" dirty="0">
                <a:cs typeface="+mn-ea"/>
                <a:sym typeface="+mn-lt"/>
              </a:endParaRPr>
            </a:p>
          </p:txBody>
        </p:sp>
        <p:sp>
          <p:nvSpPr>
            <p:cNvPr id="8" name="矩形: 圆角 7"/>
            <p:cNvSpPr/>
            <p:nvPr/>
          </p:nvSpPr>
          <p:spPr>
            <a:xfrm>
              <a:off x="8012826" y="1705097"/>
              <a:ext cx="2090376" cy="510778"/>
            </a:xfrm>
            <a:prstGeom prst="roundRect">
              <a:avLst/>
            </a:prstGeom>
            <a:solidFill>
              <a:srgbClr val="D2D1D6"/>
            </a:solidFill>
            <a:ln>
              <a:noFill/>
            </a:ln>
          </p:spPr>
          <p:txBody>
            <a:bodyPr wrap="square" rtlCol="0">
              <a:spAutoFit/>
            </a:bodyPr>
            <a:lstStyle/>
            <a:p>
              <a:pPr algn="ctr"/>
              <a:r>
                <a:rPr lang="zh-CN" altLang="en-US" sz="1200" dirty="0">
                  <a:solidFill>
                    <a:schemeClr val="tx1"/>
                  </a:solidFill>
                  <a:cs typeface="+mn-ea"/>
                  <a:sym typeface="+mn-lt"/>
                </a:rPr>
                <a:t>不适合进行肺大疱切除术、</a:t>
              </a:r>
              <a:r>
                <a:rPr lang="en-US" altLang="zh-CN" sz="1200" dirty="0">
                  <a:solidFill>
                    <a:schemeClr val="tx1"/>
                  </a:solidFill>
                  <a:cs typeface="+mn-ea"/>
                  <a:sym typeface="+mn-lt"/>
                </a:rPr>
                <a:t>BLVR</a:t>
              </a:r>
              <a:r>
                <a:rPr lang="zh-CN" altLang="en-US" sz="1200" dirty="0">
                  <a:solidFill>
                    <a:schemeClr val="tx1"/>
                  </a:solidFill>
                  <a:cs typeface="+mn-ea"/>
                  <a:sym typeface="+mn-lt"/>
                </a:rPr>
                <a:t>或</a:t>
              </a:r>
              <a:r>
                <a:rPr lang="en-US" altLang="zh-CN" sz="1200" dirty="0">
                  <a:solidFill>
                    <a:schemeClr val="tx1"/>
                  </a:solidFill>
                  <a:cs typeface="+mn-ea"/>
                  <a:sym typeface="+mn-lt"/>
                </a:rPr>
                <a:t>LVRS</a:t>
              </a:r>
              <a:endParaRPr lang="en-US" altLang="zh-CN" sz="1200" dirty="0">
                <a:solidFill>
                  <a:schemeClr val="tx1"/>
                </a:solidFill>
                <a:cs typeface="+mn-ea"/>
                <a:sym typeface="+mn-lt"/>
              </a:endParaRPr>
            </a:p>
          </p:txBody>
        </p:sp>
        <p:sp>
          <p:nvSpPr>
            <p:cNvPr id="9" name="文本框 8"/>
            <p:cNvSpPr txBox="1"/>
            <p:nvPr/>
          </p:nvSpPr>
          <p:spPr>
            <a:xfrm>
              <a:off x="8415887" y="3049089"/>
              <a:ext cx="1222252" cy="261610"/>
            </a:xfrm>
            <a:prstGeom prst="rect">
              <a:avLst/>
            </a:prstGeom>
            <a:solidFill>
              <a:srgbClr val="F6E9D2"/>
            </a:solidFill>
          </p:spPr>
          <p:txBody>
            <a:bodyPr wrap="square" rtlCol="0">
              <a:spAutoFit/>
            </a:bodyPr>
            <a:lstStyle/>
            <a:p>
              <a:pPr algn="ctr"/>
              <a:r>
                <a:rPr lang="zh-CN" altLang="en-US" sz="1100">
                  <a:solidFill>
                    <a:srgbClr val="374459"/>
                  </a:solidFill>
                  <a:cs typeface="+mn-ea"/>
                  <a:sym typeface="+mn-lt"/>
                </a:rPr>
                <a:t>肺移植</a:t>
              </a:r>
              <a:endParaRPr lang="zh-CN" altLang="en-US" sz="1100">
                <a:solidFill>
                  <a:srgbClr val="374459"/>
                </a:solidFill>
                <a:cs typeface="+mn-ea"/>
                <a:sym typeface="+mn-lt"/>
              </a:endParaRPr>
            </a:p>
          </p:txBody>
        </p:sp>
        <p:sp>
          <p:nvSpPr>
            <p:cNvPr id="10" name="文本框 9"/>
            <p:cNvSpPr txBox="1"/>
            <p:nvPr/>
          </p:nvSpPr>
          <p:spPr>
            <a:xfrm>
              <a:off x="6640892" y="3047503"/>
              <a:ext cx="1319696" cy="430887"/>
            </a:xfrm>
            <a:prstGeom prst="rect">
              <a:avLst/>
            </a:prstGeom>
            <a:solidFill>
              <a:srgbClr val="F6E9D2"/>
            </a:solidFill>
          </p:spPr>
          <p:txBody>
            <a:bodyPr wrap="square" rtlCol="0">
              <a:spAutoFit/>
            </a:bodyPr>
            <a:lstStyle/>
            <a:p>
              <a:pPr algn="ctr"/>
              <a:r>
                <a:rPr lang="zh-CN" altLang="en-US" sz="1100" dirty="0">
                  <a:solidFill>
                    <a:srgbClr val="374459"/>
                  </a:solidFill>
                  <a:cs typeface="+mn-ea"/>
                  <a:sym typeface="+mn-lt"/>
                </a:rPr>
                <a:t>均质性</a:t>
              </a:r>
              <a:endParaRPr lang="en-US" altLang="zh-CN" sz="1100" dirty="0">
                <a:solidFill>
                  <a:srgbClr val="374459"/>
                </a:solidFill>
                <a:cs typeface="+mn-ea"/>
                <a:sym typeface="+mn-lt"/>
              </a:endParaRPr>
            </a:p>
            <a:p>
              <a:pPr algn="ctr"/>
              <a:r>
                <a:rPr lang="zh-CN" altLang="en-US" sz="1100" dirty="0">
                  <a:solidFill>
                    <a:srgbClr val="374459"/>
                  </a:solidFill>
                  <a:cs typeface="+mn-ea"/>
                  <a:sym typeface="+mn-lt"/>
                </a:rPr>
                <a:t>肺气肿</a:t>
              </a:r>
              <a:endParaRPr lang="zh-CN" altLang="en-US" sz="1100" dirty="0">
                <a:solidFill>
                  <a:srgbClr val="374459"/>
                </a:solidFill>
                <a:cs typeface="+mn-ea"/>
                <a:sym typeface="+mn-lt"/>
              </a:endParaRPr>
            </a:p>
          </p:txBody>
        </p:sp>
        <p:sp>
          <p:nvSpPr>
            <p:cNvPr id="11" name="文本框 10"/>
            <p:cNvSpPr txBox="1"/>
            <p:nvPr/>
          </p:nvSpPr>
          <p:spPr>
            <a:xfrm>
              <a:off x="3961751" y="3047503"/>
              <a:ext cx="1173993" cy="430887"/>
            </a:xfrm>
            <a:prstGeom prst="rect">
              <a:avLst/>
            </a:prstGeom>
            <a:solidFill>
              <a:srgbClr val="F6E9D2"/>
            </a:solidFill>
          </p:spPr>
          <p:txBody>
            <a:bodyPr wrap="square" rtlCol="0">
              <a:spAutoFit/>
            </a:bodyPr>
            <a:lstStyle/>
            <a:p>
              <a:pPr algn="ctr"/>
              <a:r>
                <a:rPr lang="zh-CN" altLang="en-US" sz="1100" dirty="0">
                  <a:solidFill>
                    <a:srgbClr val="374459"/>
                  </a:solidFill>
                  <a:cs typeface="+mn-ea"/>
                  <a:sym typeface="+mn-lt"/>
                </a:rPr>
                <a:t>异质性</a:t>
              </a:r>
              <a:endParaRPr lang="en-US" altLang="zh-CN" sz="1100" dirty="0">
                <a:solidFill>
                  <a:srgbClr val="374459"/>
                </a:solidFill>
                <a:cs typeface="+mn-ea"/>
                <a:sym typeface="+mn-lt"/>
              </a:endParaRPr>
            </a:p>
            <a:p>
              <a:pPr algn="ctr"/>
              <a:r>
                <a:rPr lang="zh-CN" altLang="en-US" sz="1100" dirty="0">
                  <a:solidFill>
                    <a:srgbClr val="374459"/>
                  </a:solidFill>
                  <a:cs typeface="+mn-ea"/>
                  <a:sym typeface="+mn-lt"/>
                </a:rPr>
                <a:t>肺气肿</a:t>
              </a:r>
              <a:endParaRPr lang="zh-CN" altLang="en-US" sz="1100" dirty="0">
                <a:solidFill>
                  <a:srgbClr val="374459"/>
                </a:solidFill>
                <a:cs typeface="+mn-ea"/>
                <a:sym typeface="+mn-lt"/>
              </a:endParaRPr>
            </a:p>
          </p:txBody>
        </p:sp>
        <p:sp>
          <p:nvSpPr>
            <p:cNvPr id="14" name="矩形: 圆角 13"/>
            <p:cNvSpPr/>
            <p:nvPr/>
          </p:nvSpPr>
          <p:spPr>
            <a:xfrm>
              <a:off x="2156358" y="2941451"/>
              <a:ext cx="1474240" cy="446590"/>
            </a:xfrm>
            <a:prstGeom prst="roundRect">
              <a:avLst/>
            </a:prstGeom>
            <a:solidFill>
              <a:srgbClr val="F6E9D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 name="文本框 12"/>
            <p:cNvSpPr txBox="1"/>
            <p:nvPr/>
          </p:nvSpPr>
          <p:spPr>
            <a:xfrm>
              <a:off x="2156358" y="3001337"/>
              <a:ext cx="1412106" cy="261610"/>
            </a:xfrm>
            <a:prstGeom prst="rect">
              <a:avLst/>
            </a:prstGeom>
            <a:solidFill>
              <a:srgbClr val="F6E9D2"/>
            </a:solidFill>
          </p:spPr>
          <p:txBody>
            <a:bodyPr wrap="square" rtlCol="0">
              <a:spAutoFit/>
            </a:bodyPr>
            <a:lstStyle/>
            <a:p>
              <a:pPr algn="ctr"/>
              <a:r>
                <a:rPr lang="zh-CN" altLang="en-US" sz="1100">
                  <a:solidFill>
                    <a:srgbClr val="374459"/>
                  </a:solidFill>
                  <a:cs typeface="+mn-ea"/>
                  <a:sym typeface="+mn-lt"/>
                </a:rPr>
                <a:t>肺大疱切除术</a:t>
              </a:r>
              <a:endParaRPr lang="zh-CN" altLang="en-US" sz="1100">
                <a:solidFill>
                  <a:srgbClr val="374459"/>
                </a:solidFill>
                <a:cs typeface="+mn-ea"/>
                <a:sym typeface="+mn-lt"/>
              </a:endParaRPr>
            </a:p>
          </p:txBody>
        </p:sp>
        <p:sp>
          <p:nvSpPr>
            <p:cNvPr id="16" name="文本框 15"/>
            <p:cNvSpPr txBox="1"/>
            <p:nvPr/>
          </p:nvSpPr>
          <p:spPr>
            <a:xfrm>
              <a:off x="2862411" y="2375479"/>
              <a:ext cx="757265" cy="338554"/>
            </a:xfrm>
            <a:prstGeom prst="rect">
              <a:avLst/>
            </a:prstGeom>
            <a:solidFill>
              <a:schemeClr val="bg1"/>
            </a:solidFill>
          </p:spPr>
          <p:txBody>
            <a:bodyPr wrap="square" rtlCol="0">
              <a:spAutoFit/>
            </a:bodyPr>
            <a:lstStyle/>
            <a:p>
              <a:pPr algn="ctr"/>
              <a:r>
                <a:rPr lang="zh-CN" altLang="en-US" sz="800">
                  <a:cs typeface="+mn-ea"/>
                  <a:sym typeface="+mn-lt"/>
                </a:rPr>
                <a:t>存在</a:t>
              </a:r>
              <a:endParaRPr lang="en-US" altLang="zh-CN" sz="800">
                <a:cs typeface="+mn-ea"/>
                <a:sym typeface="+mn-lt"/>
              </a:endParaRPr>
            </a:p>
            <a:p>
              <a:pPr algn="ctr"/>
              <a:r>
                <a:rPr lang="zh-CN" altLang="en-US" sz="800">
                  <a:cs typeface="+mn-ea"/>
                  <a:sym typeface="+mn-lt"/>
                </a:rPr>
                <a:t>肺大疱</a:t>
              </a:r>
              <a:endParaRPr lang="zh-CN" altLang="en-US" sz="800">
                <a:cs typeface="+mn-ea"/>
                <a:sym typeface="+mn-lt"/>
              </a:endParaRPr>
            </a:p>
          </p:txBody>
        </p:sp>
        <p:sp>
          <p:nvSpPr>
            <p:cNvPr id="17" name="文本框 16"/>
            <p:cNvSpPr txBox="1"/>
            <p:nvPr/>
          </p:nvSpPr>
          <p:spPr>
            <a:xfrm>
              <a:off x="5391143" y="2317215"/>
              <a:ext cx="1249749" cy="215444"/>
            </a:xfrm>
            <a:prstGeom prst="rect">
              <a:avLst/>
            </a:prstGeom>
            <a:solidFill>
              <a:schemeClr val="bg1"/>
            </a:solidFill>
          </p:spPr>
          <p:txBody>
            <a:bodyPr wrap="square" rtlCol="0">
              <a:spAutoFit/>
            </a:bodyPr>
            <a:lstStyle/>
            <a:p>
              <a:pPr algn="ctr"/>
              <a:r>
                <a:rPr lang="zh-CN" altLang="en-US" sz="800" dirty="0">
                  <a:cs typeface="+mn-ea"/>
                  <a:sym typeface="+mn-lt"/>
                </a:rPr>
                <a:t>不存在肺大疱</a:t>
              </a:r>
              <a:endParaRPr lang="zh-CN" altLang="en-US" sz="800" dirty="0">
                <a:cs typeface="+mn-ea"/>
                <a:sym typeface="+mn-lt"/>
              </a:endParaRPr>
            </a:p>
          </p:txBody>
        </p:sp>
      </p:grpSp>
      <p:sp>
        <p:nvSpPr>
          <p:cNvPr id="12" name="文本框 11"/>
          <p:cNvSpPr txBox="1"/>
          <p:nvPr/>
        </p:nvSpPr>
        <p:spPr>
          <a:xfrm>
            <a:off x="2123648" y="5659099"/>
            <a:ext cx="7969790" cy="783590"/>
          </a:xfrm>
          <a:prstGeom prst="rect">
            <a:avLst/>
          </a:prstGeom>
          <a:noFill/>
        </p:spPr>
        <p:txBody>
          <a:bodyPr wrap="square" rtlCol="0" anchor="ctr">
            <a:spAutoFit/>
          </a:bodyPr>
          <a:lstStyle/>
          <a:p>
            <a:pPr>
              <a:lnSpc>
                <a:spcPct val="150000"/>
              </a:lnSpc>
            </a:pPr>
            <a:r>
              <a:rPr lang="zh-CN" altLang="en-US" sz="1000" dirty="0">
                <a:cs typeface="+mn-ea"/>
                <a:sym typeface="+mn-lt"/>
              </a:rPr>
              <a:t>注意：</a:t>
            </a:r>
            <a:r>
              <a:rPr lang="zh-CN" altLang="en-US" sz="1000" dirty="0">
                <a:cs typeface="+mn-ea"/>
                <a:sym typeface="+mn-lt"/>
              </a:rPr>
              <a:t>并非所有的治疗方案在所有国家均适用；长期</a:t>
            </a:r>
            <a:r>
              <a:rPr lang="en-US" altLang="zh-CN" sz="1000" dirty="0">
                <a:cs typeface="+mn-ea"/>
                <a:sym typeface="+mn-lt"/>
              </a:rPr>
              <a:t>ELVR</a:t>
            </a:r>
            <a:r>
              <a:rPr lang="zh-CN" altLang="en-US" sz="1000" dirty="0">
                <a:cs typeface="+mn-ea"/>
                <a:sym typeface="+mn-lt"/>
              </a:rPr>
              <a:t>结果或与</a:t>
            </a:r>
            <a:r>
              <a:rPr lang="en-US" altLang="zh-CN" sz="1000" dirty="0">
                <a:cs typeface="+mn-ea"/>
                <a:sym typeface="+mn-lt"/>
              </a:rPr>
              <a:t>LVRS</a:t>
            </a:r>
            <a:r>
              <a:rPr lang="zh-CN" altLang="en-US" sz="1000" dirty="0">
                <a:cs typeface="+mn-ea"/>
                <a:sym typeface="+mn-lt"/>
              </a:rPr>
              <a:t>直接比较结果尚且不明</a:t>
            </a:r>
            <a:endParaRPr lang="en-US" altLang="zh-CN" sz="1000" dirty="0">
              <a:cs typeface="+mn-ea"/>
              <a:sym typeface="+mn-lt"/>
            </a:endParaRPr>
          </a:p>
          <a:p>
            <a:pPr>
              <a:lnSpc>
                <a:spcPct val="150000"/>
              </a:lnSpc>
            </a:pPr>
            <a:r>
              <a:rPr lang="zh-CN" altLang="en-US" sz="1000" dirty="0">
                <a:cs typeface="+mn-ea"/>
                <a:sym typeface="+mn-lt"/>
              </a:rPr>
              <a:t>缩略语定义：</a:t>
            </a:r>
            <a:r>
              <a:rPr lang="en-US" altLang="zh-CN" sz="1000" dirty="0">
                <a:cs typeface="+mn-ea"/>
                <a:sym typeface="+mn-lt"/>
              </a:rPr>
              <a:t>CV=</a:t>
            </a:r>
            <a:r>
              <a:rPr lang="en-US" altLang="zh-CN" sz="1000" dirty="0" err="1">
                <a:cs typeface="+mn-ea"/>
                <a:sym typeface="+mn-lt"/>
              </a:rPr>
              <a:t>Chartis</a:t>
            </a:r>
            <a:r>
              <a:rPr lang="zh-CN" altLang="en-US" sz="1000" dirty="0">
                <a:cs typeface="+mn-ea"/>
                <a:sym typeface="+mn-lt"/>
              </a:rPr>
              <a:t>肺旁路通气评估；</a:t>
            </a:r>
            <a:r>
              <a:rPr lang="en-US" altLang="zh-CN" sz="1000" dirty="0">
                <a:cs typeface="+mn-ea"/>
                <a:sym typeface="+mn-lt"/>
              </a:rPr>
              <a:t>FI+=</a:t>
            </a:r>
            <a:r>
              <a:rPr lang="zh-CN" altLang="en-US" sz="1000" dirty="0">
                <a:cs typeface="+mn-ea"/>
                <a:sym typeface="+mn-lt"/>
              </a:rPr>
              <a:t>肺裂完整度</a:t>
            </a:r>
            <a:r>
              <a:rPr lang="en-US" altLang="zh-CN" sz="1000" dirty="0">
                <a:cs typeface="+mn-ea"/>
                <a:sym typeface="+mn-lt"/>
              </a:rPr>
              <a:t>&gt;90%</a:t>
            </a:r>
            <a:r>
              <a:rPr lang="zh-CN" altLang="en-US" sz="1000" dirty="0">
                <a:cs typeface="+mn-ea"/>
                <a:sym typeface="+mn-lt"/>
              </a:rPr>
              <a:t>；</a:t>
            </a:r>
            <a:r>
              <a:rPr lang="en-US" altLang="zh-CN" sz="1000" dirty="0">
                <a:cs typeface="+mn-ea"/>
                <a:sym typeface="+mn-lt"/>
              </a:rPr>
              <a:t>FI-=</a:t>
            </a:r>
            <a:r>
              <a:rPr lang="zh-CN" altLang="en-US" sz="1000" dirty="0">
                <a:cs typeface="+mn-ea"/>
                <a:sym typeface="+mn-lt"/>
              </a:rPr>
              <a:t>肺裂完整度</a:t>
            </a:r>
            <a:r>
              <a:rPr lang="en-US" altLang="zh-CN" sz="1000" dirty="0">
                <a:cs typeface="+mn-ea"/>
                <a:sym typeface="+mn-lt"/>
              </a:rPr>
              <a:t>&lt;90%</a:t>
            </a:r>
            <a:r>
              <a:rPr lang="zh-CN" altLang="en-US" sz="1000" dirty="0">
                <a:cs typeface="+mn-ea"/>
                <a:sym typeface="+mn-lt"/>
              </a:rPr>
              <a:t>；</a:t>
            </a:r>
            <a:r>
              <a:rPr lang="en-US" altLang="zh-CN" sz="1000" dirty="0">
                <a:cs typeface="+mn-ea"/>
                <a:sym typeface="+mn-lt"/>
              </a:rPr>
              <a:t>ELVR = </a:t>
            </a:r>
            <a:r>
              <a:rPr lang="zh-CN" altLang="en-US" sz="1000" dirty="0">
                <a:cs typeface="+mn-ea"/>
                <a:sym typeface="+mn-lt"/>
              </a:rPr>
              <a:t>内镜下肺减容术；</a:t>
            </a:r>
            <a:r>
              <a:rPr lang="en-US" altLang="zh-CN" sz="1000" dirty="0">
                <a:cs typeface="+mn-ea"/>
                <a:sym typeface="+mn-lt"/>
              </a:rPr>
              <a:t>EBV = </a:t>
            </a:r>
            <a:r>
              <a:rPr lang="zh-CN" altLang="en-US" sz="1000" dirty="0">
                <a:cs typeface="+mn-ea"/>
                <a:sym typeface="+mn-lt"/>
              </a:rPr>
              <a:t>支气管内活瓣；</a:t>
            </a:r>
            <a:r>
              <a:rPr lang="en-US" altLang="zh-CN" sz="1000" dirty="0">
                <a:cs typeface="+mn-ea"/>
                <a:sym typeface="+mn-lt"/>
              </a:rPr>
              <a:t>VA = </a:t>
            </a:r>
            <a:r>
              <a:rPr lang="zh-CN" altLang="en-US" sz="1000" dirty="0">
                <a:cs typeface="+mn-ea"/>
                <a:sym typeface="+mn-lt"/>
              </a:rPr>
              <a:t>蒸汽消融；</a:t>
            </a:r>
            <a:r>
              <a:rPr lang="en-US" altLang="zh-CN" sz="1000" dirty="0">
                <a:cs typeface="+mn-ea"/>
                <a:sym typeface="+mn-lt"/>
              </a:rPr>
              <a:t>LVRC = </a:t>
            </a:r>
            <a:r>
              <a:rPr lang="zh-CN" altLang="en-US" sz="1000" dirty="0">
                <a:cs typeface="+mn-ea"/>
                <a:sym typeface="+mn-lt"/>
              </a:rPr>
              <a:t>肺减容线圈；</a:t>
            </a:r>
            <a:r>
              <a:rPr lang="en-US" altLang="zh-CN" sz="1000" dirty="0">
                <a:cs typeface="+mn-ea"/>
                <a:sym typeface="+mn-lt"/>
              </a:rPr>
              <a:t> LVRS = </a:t>
            </a:r>
            <a:r>
              <a:rPr lang="zh-CN" altLang="en-US" sz="1000" dirty="0">
                <a:cs typeface="+mn-ea"/>
                <a:sym typeface="+mn-lt"/>
              </a:rPr>
              <a:t>肺减容手术。由</a:t>
            </a:r>
            <a:r>
              <a:rPr lang="en-US" altLang="zh-CN" sz="1000" dirty="0" err="1">
                <a:cs typeface="+mn-ea"/>
                <a:sym typeface="+mn-lt"/>
              </a:rPr>
              <a:t>Vogelmeier</a:t>
            </a:r>
            <a:r>
              <a:rPr lang="zh-CN" altLang="en-US" sz="1000" dirty="0">
                <a:cs typeface="+mn-ea"/>
                <a:sym typeface="+mn-lt"/>
              </a:rPr>
              <a:t>调整，</a:t>
            </a:r>
            <a:r>
              <a:rPr lang="en-US" altLang="zh-CN" sz="1000" dirty="0">
                <a:cs typeface="+mn-ea"/>
                <a:sym typeface="+mn-lt"/>
              </a:rPr>
              <a:t>AJRCCM</a:t>
            </a:r>
            <a:r>
              <a:rPr lang="zh-CN" altLang="en-US" sz="1000" dirty="0">
                <a:cs typeface="+mn-ea"/>
                <a:sym typeface="+mn-lt"/>
              </a:rPr>
              <a:t>，</a:t>
            </a:r>
            <a:r>
              <a:rPr lang="en-US" altLang="zh-CN" sz="1000" dirty="0">
                <a:cs typeface="+mn-ea"/>
                <a:sym typeface="+mn-lt"/>
              </a:rPr>
              <a:t>2017</a:t>
            </a:r>
            <a:endParaRPr lang="zh-CN" altLang="en-US" sz="1000" dirty="0">
              <a:cs typeface="+mn-ea"/>
              <a:sym typeface="+mn-lt"/>
            </a:endParaRPr>
          </a:p>
        </p:txBody>
      </p:sp>
      <p:sp>
        <p:nvSpPr>
          <p:cNvPr id="5" name="文本框 4"/>
          <p:cNvSpPr txBox="1"/>
          <p:nvPr>
            <p:custDataLst>
              <p:tags r:id="rId2"/>
            </p:custDataLst>
          </p:nvPr>
        </p:nvSpPr>
        <p:spPr>
          <a:xfrm>
            <a:off x="11166475" y="509905"/>
            <a:ext cx="969010" cy="368300"/>
          </a:xfrm>
          <a:prstGeom prst="rect">
            <a:avLst/>
          </a:prstGeom>
          <a:noFill/>
        </p:spPr>
        <p:txBody>
          <a:bodyPr wrap="square" rtlCol="0">
            <a:spAutoFit/>
          </a:bodyPr>
          <a:lstStyle/>
          <a:p>
            <a:pPr algn="r"/>
            <a:r>
              <a:rPr lang="zh-CN" altLang="en-US" b="1">
                <a:solidFill>
                  <a:schemeClr val="bg1"/>
                </a:solidFill>
              </a:rPr>
              <a:t>图</a:t>
            </a:r>
            <a:r>
              <a:rPr lang="en-US" altLang="zh-CN" b="1">
                <a:solidFill>
                  <a:schemeClr val="bg1"/>
                </a:solidFill>
              </a:rPr>
              <a:t> 3.26</a:t>
            </a:r>
            <a:endParaRPr lang="en-US" altLang="zh-CN" b="1">
              <a:solidFill>
                <a:schemeClr val="bg1"/>
              </a:solidFill>
            </a:endParaRPr>
          </a:p>
        </p:txBody>
      </p:sp>
      <p:grpSp>
        <p:nvGrpSpPr>
          <p:cNvPr id="19" name="组合 18"/>
          <p:cNvGrpSpPr/>
          <p:nvPr/>
        </p:nvGrpSpPr>
        <p:grpSpPr>
          <a:xfrm>
            <a:off x="12193270" y="-166370"/>
            <a:ext cx="7867650" cy="6398895"/>
            <a:chOff x="18902" y="-262"/>
            <a:chExt cx="12390" cy="10077"/>
          </a:xfrm>
        </p:grpSpPr>
        <p:pic>
          <p:nvPicPr>
            <p:cNvPr id="7" name="Picture 10" descr="Figure 3.26 is a flow chart showing various surgical and interventional therapies in advanced emphysema "/>
            <p:cNvPicPr>
              <a:picLocks noChangeAspect="1"/>
            </p:cNvPicPr>
            <p:nvPr/>
          </p:nvPicPr>
          <p:blipFill rotWithShape="1">
            <a:blip r:embed="rId3"/>
            <a:srcRect/>
            <a:stretch>
              <a:fillRect/>
            </a:stretch>
          </p:blipFill>
          <p:spPr bwMode="auto">
            <a:xfrm>
              <a:off x="18902" y="-262"/>
              <a:ext cx="12390" cy="10077"/>
            </a:xfrm>
            <a:prstGeom prst="rect">
              <a:avLst/>
            </a:prstGeom>
            <a:ln>
              <a:noFill/>
            </a:ln>
          </p:spPr>
        </p:pic>
        <p:sp>
          <p:nvSpPr>
            <p:cNvPr id="15" name="矩形 14"/>
            <p:cNvSpPr/>
            <p:nvPr/>
          </p:nvSpPr>
          <p:spPr>
            <a:xfrm>
              <a:off x="29218" y="614"/>
              <a:ext cx="1746" cy="769"/>
            </a:xfrm>
            <a:prstGeom prst="rect">
              <a:avLst/>
            </a:prstGeom>
            <a:noFill/>
            <a:ln>
              <a:solidFill>
                <a:srgbClr val="C00000"/>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gr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sz="quarter" idx="10"/>
          </p:nvPr>
        </p:nvSpPr>
        <p:spPr/>
        <p:txBody>
          <a:bodyPr>
            <a:normAutofit fontScale="97500" lnSpcReduction="10000"/>
          </a:bodyPr>
          <a:lstStyle/>
          <a:p>
            <a:r>
              <a:rPr lang="zh-CN" altLang="en-US">
                <a:latin typeface="+mn-lt"/>
                <a:ea typeface="+mn-ea"/>
                <a:cs typeface="+mn-ea"/>
                <a:sym typeface="+mn-lt"/>
              </a:rPr>
              <a:t>稳定期慢阻肺病患者的介入治疗</a:t>
            </a:r>
            <a:endParaRPr lang="zh-CN" altLang="en-US" dirty="0">
              <a:latin typeface="+mn-lt"/>
              <a:ea typeface="+mn-ea"/>
              <a:cs typeface="+mn-ea"/>
              <a:sym typeface="+mn-lt"/>
            </a:endParaRPr>
          </a:p>
        </p:txBody>
      </p:sp>
      <p:sp>
        <p:nvSpPr>
          <p:cNvPr id="2" name="Footer Placeholder 1"/>
          <p:cNvSpPr>
            <a:spLocks noGrp="1"/>
          </p:cNvSpPr>
          <p:nvPr>
            <p:ph type="ftr" sz="quarter" idx="4294967295"/>
          </p:nvPr>
        </p:nvSpPr>
        <p:spPr>
          <a:xfrm>
            <a:off x="3027363" y="6551613"/>
            <a:ext cx="6137275" cy="365125"/>
          </a:xfrm>
        </p:spPr>
        <p:txBody>
          <a:bodyPr/>
          <a:lstStyle/>
          <a:p>
            <a:r>
              <a:rPr lang="en-US" sz="1000" dirty="0">
                <a:sym typeface="+mn-ea"/>
              </a:rPr>
              <a:t>© 2024, 2025 Global Initiative for Chronic Obstructive Lung Disease</a:t>
            </a:r>
            <a:endParaRPr lang="en-AU" sz="1000" dirty="0">
              <a:cs typeface="+mn-ea"/>
              <a:sym typeface="+mn-lt"/>
            </a:endParaRPr>
          </a:p>
        </p:txBody>
      </p:sp>
      <p:graphicFrame>
        <p:nvGraphicFramePr>
          <p:cNvPr id="5" name="表格 4"/>
          <p:cNvGraphicFramePr>
            <a:graphicFrameLocks noGrp="1"/>
          </p:cNvGraphicFramePr>
          <p:nvPr>
            <p:custDataLst>
              <p:tags r:id="rId1"/>
            </p:custDataLst>
          </p:nvPr>
        </p:nvGraphicFramePr>
        <p:xfrm>
          <a:off x="935681" y="1304178"/>
          <a:ext cx="10568460" cy="4667373"/>
        </p:xfrm>
        <a:graphic>
          <a:graphicData uri="http://schemas.openxmlformats.org/drawingml/2006/table">
            <a:tbl>
              <a:tblPr>
                <a:tableStyleId>{5C22544A-7EE6-4342-B048-85BDC9FD1C3A}</a:tableStyleId>
              </a:tblPr>
              <a:tblGrid>
                <a:gridCol w="1904088"/>
                <a:gridCol w="8664372"/>
              </a:tblGrid>
              <a:tr h="720000">
                <a:tc>
                  <a:txBody>
                    <a:bodyPr/>
                    <a:lstStyle/>
                    <a:p>
                      <a:pPr marL="0" lvl="0" indent="0" algn="just">
                        <a:spcBef>
                          <a:spcPts val="120"/>
                        </a:spcBef>
                        <a:spcAft>
                          <a:spcPts val="0"/>
                        </a:spcAft>
                        <a:buClr>
                          <a:srgbClr val="4C4C4C"/>
                        </a:buClr>
                        <a:buSzPts val="1000"/>
                        <a:buFont typeface="Arial" panose="020B0604020202020204" pitchFamily="34" charset="0"/>
                        <a:buNone/>
                      </a:pPr>
                      <a:r>
                        <a:rPr lang="zh-CN" altLang="en-US" sz="1600" b="1" u="none" strike="noStrike" spc="0" dirty="0">
                          <a:effectLst/>
                          <a:latin typeface="+mn-lt"/>
                          <a:ea typeface="+mn-ea"/>
                          <a:cs typeface="+mn-ea"/>
                          <a:sym typeface="+mn-lt"/>
                        </a:rPr>
                        <a:t>肺减容手术</a:t>
                      </a:r>
                      <a:endParaRPr lang="zh-CN" altLang="en-US" sz="1600" b="1" u="none" strike="noStrike" spc="0" dirty="0">
                        <a:effectLst/>
                        <a:latin typeface="+mn-lt"/>
                        <a:ea typeface="+mn-ea"/>
                        <a:cs typeface="+mn-ea"/>
                        <a:sym typeface="+mn-lt"/>
                      </a:endParaRPr>
                    </a:p>
                    <a:p>
                      <a:pPr marL="0" lvl="0" indent="0" algn="just">
                        <a:spcBef>
                          <a:spcPts val="120"/>
                        </a:spcBef>
                        <a:spcAft>
                          <a:spcPts val="0"/>
                        </a:spcAft>
                        <a:buClr>
                          <a:srgbClr val="4C4C4C"/>
                        </a:buClr>
                        <a:buSzPts val="1000"/>
                        <a:buFont typeface="Arial" panose="020B0604020202020204" pitchFamily="34" charset="0"/>
                        <a:buNone/>
                      </a:pPr>
                      <a:endParaRPr lang="zh-CN" sz="1600" b="1" u="none" strike="noStrike" spc="0" dirty="0">
                        <a:effectLst/>
                        <a:latin typeface="+mn-lt"/>
                        <a:ea typeface="+mn-ea"/>
                        <a:cs typeface="+mn-ea"/>
                        <a:sym typeface="+mn-lt"/>
                      </a:endParaRPr>
                    </a:p>
                  </a:txBody>
                  <a:tcPr anchor="ctr" anchorCtr="1">
                    <a:solidFill>
                      <a:srgbClr val="D2D1D6"/>
                    </a:solidFill>
                  </a:tcPr>
                </a:tc>
                <a:tc>
                  <a:txBody>
                    <a:bodyPr/>
                    <a:lstStyle/>
                    <a:p>
                      <a:pPr marL="342900" lvl="0" indent="-342900" algn="just">
                        <a:spcBef>
                          <a:spcPts val="120"/>
                        </a:spcBef>
                        <a:spcAft>
                          <a:spcPts val="0"/>
                        </a:spcAft>
                        <a:buClr>
                          <a:srgbClr val="ECB020"/>
                        </a:buClr>
                        <a:buSzPts val="1000"/>
                        <a:buFont typeface="Arial" panose="020B0604020202020204" pitchFamily="34" charset="0"/>
                        <a:buChar char="•"/>
                      </a:pPr>
                      <a:r>
                        <a:rPr lang="zh-CN" altLang="en-US" sz="1600" dirty="0">
                          <a:solidFill>
                            <a:schemeClr val="tx1"/>
                          </a:solidFill>
                          <a:effectLst/>
                          <a:cs typeface="+mn-ea"/>
                          <a:sym typeface="+mn-lt"/>
                        </a:rPr>
                        <a:t>对于上叶肺气肿且康复后运动能力低的重度肺气肿患者，肺减容手术可提高生存率</a:t>
                      </a:r>
                      <a:r>
                        <a:rPr lang="zh-CN" sz="1600" b="1" u="none" strike="noStrike" spc="0" dirty="0">
                          <a:effectLst/>
                          <a:latin typeface="+mn-lt"/>
                          <a:ea typeface="+mn-ea"/>
                          <a:cs typeface="+mn-ea"/>
                          <a:sym typeface="+mn-lt"/>
                        </a:rPr>
                        <a:t>（</a:t>
                      </a:r>
                      <a:r>
                        <a:rPr lang="en-US" sz="1600" b="1" u="none" strike="noStrike" spc="0" dirty="0">
                          <a:effectLst/>
                          <a:latin typeface="+mn-lt"/>
                          <a:ea typeface="+mn-ea"/>
                          <a:cs typeface="+mn-ea"/>
                          <a:sym typeface="+mn-lt"/>
                        </a:rPr>
                        <a:t>A</a:t>
                      </a:r>
                      <a:r>
                        <a:rPr lang="zh-CN" sz="1600" b="1" u="none" strike="noStrike" spc="0" dirty="0">
                          <a:effectLst/>
                          <a:latin typeface="+mn-lt"/>
                          <a:ea typeface="+mn-ea"/>
                          <a:cs typeface="+mn-ea"/>
                          <a:sym typeface="+mn-lt"/>
                        </a:rPr>
                        <a:t>级证据）</a:t>
                      </a:r>
                      <a:endParaRPr lang="zh-CN" sz="1600" b="1" u="none" strike="noStrike" spc="0" dirty="0">
                        <a:effectLst/>
                        <a:latin typeface="+mn-lt"/>
                        <a:ea typeface="+mn-ea"/>
                        <a:cs typeface="+mn-ea"/>
                        <a:sym typeface="+mn-lt"/>
                      </a:endParaRPr>
                    </a:p>
                  </a:txBody>
                  <a:tcPr anchor="ctr">
                    <a:lnB w="12700" cap="flat" cmpd="sng" algn="ctr">
                      <a:solidFill>
                        <a:schemeClr val="bg1">
                          <a:lumMod val="65000"/>
                        </a:schemeClr>
                      </a:solidFill>
                      <a:prstDash val="solid"/>
                      <a:round/>
                      <a:headEnd type="none" w="med" len="med"/>
                      <a:tailEnd type="none" w="med" len="med"/>
                    </a:lnB>
                    <a:noFill/>
                  </a:tcPr>
                </a:tc>
              </a:tr>
              <a:tr h="720000">
                <a:tc>
                  <a:txBody>
                    <a:bodyPr/>
                    <a:lstStyle/>
                    <a:p>
                      <a:pPr marL="0" marR="0" lvl="0" indent="0" algn="just" defTabSz="914400" rtl="0" eaLnBrk="1" fontAlgn="auto" latinLnBrk="0" hangingPunct="1">
                        <a:lnSpc>
                          <a:spcPct val="100000"/>
                        </a:lnSpc>
                        <a:spcBef>
                          <a:spcPts val="120"/>
                        </a:spcBef>
                        <a:spcAft>
                          <a:spcPts val="0"/>
                        </a:spcAft>
                        <a:buClr>
                          <a:srgbClr val="4C4C4C"/>
                        </a:buClr>
                        <a:buSzPts val="1000"/>
                        <a:buFont typeface="Arial" panose="020B0604020202020204" pitchFamily="34" charset="0"/>
                        <a:buNone/>
                        <a:defRPr/>
                      </a:pPr>
                      <a:r>
                        <a:rPr lang="zh-CN" altLang="zh-CN" sz="1600" b="1" dirty="0">
                          <a:effectLst/>
                          <a:latin typeface="+mn-lt"/>
                          <a:ea typeface="+mn-ea"/>
                          <a:cs typeface="+mn-ea"/>
                          <a:sym typeface="+mn-lt"/>
                        </a:rPr>
                        <a:t>肺大疱切除术</a:t>
                      </a:r>
                      <a:endParaRPr lang="zh-CN" altLang="zh-CN" sz="1600" b="1" dirty="0">
                        <a:effectLst/>
                        <a:latin typeface="+mn-lt"/>
                        <a:ea typeface="+mn-ea"/>
                        <a:cs typeface="+mn-ea"/>
                        <a:sym typeface="+mn-lt"/>
                      </a:endParaRPr>
                    </a:p>
                  </a:txBody>
                  <a:tcPr anchor="ctr" anchorCtr="1">
                    <a:solidFill>
                      <a:srgbClr val="D2D1D6"/>
                    </a:solidFill>
                  </a:tcPr>
                </a:tc>
                <a:tc>
                  <a:txBody>
                    <a:bodyPr/>
                    <a:lstStyle/>
                    <a:p>
                      <a:pPr marL="342900" lvl="0" indent="-342900" algn="just">
                        <a:spcBef>
                          <a:spcPts val="120"/>
                        </a:spcBef>
                        <a:spcAft>
                          <a:spcPts val="0"/>
                        </a:spcAft>
                        <a:buClr>
                          <a:srgbClr val="ECB020"/>
                        </a:buClr>
                        <a:buSzPts val="1000"/>
                        <a:buFont typeface="Arial" panose="020B0604020202020204" pitchFamily="34" charset="0"/>
                        <a:buChar char="•"/>
                      </a:pPr>
                      <a:r>
                        <a:rPr lang="zh-CN" sz="1600" u="none" strike="noStrike" spc="0" dirty="0">
                          <a:effectLst/>
                          <a:latin typeface="+mn-lt"/>
                          <a:ea typeface="+mn-ea"/>
                          <a:cs typeface="+mn-ea"/>
                          <a:sym typeface="+mn-lt"/>
                        </a:rPr>
                        <a:t>在特定患者中，肺大泡切除术</a:t>
                      </a:r>
                      <a:r>
                        <a:rPr lang="zh-CN" sz="1600" dirty="0">
                          <a:effectLst/>
                          <a:cs typeface="+mn-ea"/>
                          <a:sym typeface="+mn-lt"/>
                        </a:rPr>
                        <a:t>可减轻呼吸困难、改善肺功能</a:t>
                      </a:r>
                      <a:r>
                        <a:rPr lang="zh-CN" sz="1600" u="none" strike="noStrike" spc="0" dirty="0">
                          <a:effectLst/>
                          <a:latin typeface="+mn-lt"/>
                          <a:ea typeface="+mn-ea"/>
                          <a:cs typeface="+mn-ea"/>
                          <a:sym typeface="+mn-lt"/>
                        </a:rPr>
                        <a:t>和运动耐量</a:t>
                      </a:r>
                      <a:r>
                        <a:rPr lang="zh-CN" sz="1600" b="1" u="none" strike="noStrike" spc="0" dirty="0">
                          <a:effectLst/>
                          <a:latin typeface="+mn-lt"/>
                          <a:ea typeface="+mn-ea"/>
                          <a:cs typeface="+mn-ea"/>
                          <a:sym typeface="+mn-lt"/>
                        </a:rPr>
                        <a:t>（</a:t>
                      </a:r>
                      <a:r>
                        <a:rPr lang="en-US" sz="1600" b="1" u="none" strike="noStrike" spc="0" dirty="0">
                          <a:effectLst/>
                          <a:latin typeface="+mn-lt"/>
                          <a:ea typeface="+mn-ea"/>
                          <a:cs typeface="+mn-ea"/>
                          <a:sym typeface="+mn-lt"/>
                        </a:rPr>
                        <a:t>C</a:t>
                      </a:r>
                      <a:r>
                        <a:rPr lang="zh-CN" sz="1600" b="1" u="none" strike="noStrike" spc="0" dirty="0">
                          <a:effectLst/>
                          <a:latin typeface="+mn-lt"/>
                          <a:ea typeface="+mn-ea"/>
                          <a:cs typeface="+mn-ea"/>
                          <a:sym typeface="+mn-lt"/>
                        </a:rPr>
                        <a:t>级证据）</a:t>
                      </a:r>
                      <a:endParaRPr lang="zh-CN" sz="1600" b="1" u="none" strike="noStrike" spc="0" dirty="0">
                        <a:effectLst/>
                        <a:latin typeface="+mn-lt"/>
                        <a:ea typeface="+mn-ea"/>
                        <a:cs typeface="+mn-ea"/>
                        <a:sym typeface="+mn-lt"/>
                      </a:endParaRPr>
                    </a:p>
                  </a:txBody>
                  <a:tcPr anchor="ct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r>
              <a:tr h="1620000">
                <a:tc>
                  <a:txBody>
                    <a:bodyPr/>
                    <a:lstStyle/>
                    <a:p>
                      <a:pPr marL="0" marR="0" lvl="0" indent="0" algn="just" defTabSz="914400" rtl="0" eaLnBrk="1" fontAlgn="auto" latinLnBrk="0" hangingPunct="1">
                        <a:lnSpc>
                          <a:spcPct val="100000"/>
                        </a:lnSpc>
                        <a:spcBef>
                          <a:spcPts val="120"/>
                        </a:spcBef>
                        <a:spcAft>
                          <a:spcPts val="0"/>
                        </a:spcAft>
                        <a:buClr>
                          <a:srgbClr val="4C4C4C"/>
                        </a:buClr>
                        <a:buSzPts val="1000"/>
                        <a:buFont typeface="Arial" panose="020B0604020202020204" pitchFamily="34" charset="0"/>
                        <a:buNone/>
                        <a:defRPr/>
                      </a:pPr>
                      <a:r>
                        <a:rPr lang="zh-CN" altLang="en-US" sz="1600" b="1" dirty="0">
                          <a:effectLst/>
                          <a:latin typeface="+mn-lt"/>
                          <a:ea typeface="+mn-ea"/>
                          <a:cs typeface="+mn-ea"/>
                          <a:sym typeface="+mn-lt"/>
                        </a:rPr>
                        <a:t>肺</a:t>
                      </a:r>
                      <a:r>
                        <a:rPr lang="zh-CN" altLang="zh-CN" sz="1600" b="1" dirty="0">
                          <a:effectLst/>
                          <a:latin typeface="+mn-lt"/>
                          <a:ea typeface="+mn-ea"/>
                          <a:cs typeface="+mn-ea"/>
                          <a:sym typeface="+mn-lt"/>
                        </a:rPr>
                        <a:t>移植</a:t>
                      </a:r>
                      <a:endParaRPr lang="zh-CN" altLang="zh-CN" sz="1600" b="1" dirty="0">
                        <a:effectLst/>
                        <a:latin typeface="+mn-lt"/>
                        <a:ea typeface="+mn-ea"/>
                        <a:cs typeface="+mn-ea"/>
                        <a:sym typeface="+mn-lt"/>
                      </a:endParaRPr>
                    </a:p>
                  </a:txBody>
                  <a:tcPr anchor="ctr" anchorCtr="1">
                    <a:solidFill>
                      <a:srgbClr val="D2D1D6"/>
                    </a:solidFill>
                  </a:tcPr>
                </a:tc>
                <a:tc>
                  <a:txBody>
                    <a:bodyPr/>
                    <a:lstStyle/>
                    <a:p>
                      <a:pPr marL="342900" lvl="0" indent="-342900" algn="just">
                        <a:spcBef>
                          <a:spcPts val="120"/>
                        </a:spcBef>
                        <a:spcAft>
                          <a:spcPts val="0"/>
                        </a:spcAft>
                        <a:buClr>
                          <a:srgbClr val="ECB020"/>
                        </a:buClr>
                        <a:buSzPts val="1000"/>
                        <a:buFont typeface="Arial" panose="020B0604020202020204" pitchFamily="34" charset="0"/>
                        <a:buChar char="•"/>
                      </a:pPr>
                      <a:r>
                        <a:rPr lang="zh-CN" sz="1600" u="none" strike="noStrike" spc="0" dirty="0">
                          <a:effectLst/>
                          <a:latin typeface="+mn-lt"/>
                          <a:ea typeface="+mn-ea"/>
                          <a:cs typeface="+mn-ea"/>
                          <a:sym typeface="+mn-lt"/>
                        </a:rPr>
                        <a:t>在适当选择的极重度</a:t>
                      </a:r>
                      <a:r>
                        <a:rPr lang="zh-CN" altLang="en-US" sz="1600" u="none" strike="noStrike" spc="0" dirty="0">
                          <a:effectLst/>
                          <a:latin typeface="+mn-lt"/>
                          <a:ea typeface="+mn-ea"/>
                          <a:cs typeface="+mn-ea"/>
                          <a:sym typeface="+mn-lt"/>
                        </a:rPr>
                        <a:t>慢阻肺病</a:t>
                      </a:r>
                      <a:r>
                        <a:rPr lang="zh-CN" sz="1600" u="none" strike="noStrike" spc="0" dirty="0">
                          <a:effectLst/>
                          <a:latin typeface="+mn-lt"/>
                          <a:ea typeface="+mn-ea"/>
                          <a:cs typeface="+mn-ea"/>
                          <a:sym typeface="+mn-lt"/>
                        </a:rPr>
                        <a:t>患者中已证实肺移植可改善生活质量和功能</a:t>
                      </a:r>
                      <a:r>
                        <a:rPr lang="zh-CN" altLang="en-US" sz="1600" u="none" strike="noStrike" spc="0" dirty="0">
                          <a:solidFill>
                            <a:schemeClr val="tx1"/>
                          </a:solidFill>
                          <a:effectLst/>
                          <a:latin typeface="+mn-lt"/>
                          <a:ea typeface="+mn-ea"/>
                          <a:cs typeface="+mn-ea"/>
                          <a:sym typeface="+mn-lt"/>
                        </a:rPr>
                        <a:t>状态</a:t>
                      </a:r>
                      <a:r>
                        <a:rPr lang="zh-CN" sz="1600" b="1" u="none" strike="noStrike" spc="0" dirty="0">
                          <a:effectLst/>
                          <a:latin typeface="+mn-lt"/>
                          <a:ea typeface="+mn-ea"/>
                          <a:cs typeface="+mn-ea"/>
                          <a:sym typeface="+mn-lt"/>
                        </a:rPr>
                        <a:t>（</a:t>
                      </a:r>
                      <a:r>
                        <a:rPr lang="en-US" sz="1600" b="1" u="none" strike="noStrike" spc="0" dirty="0">
                          <a:effectLst/>
                          <a:latin typeface="+mn-lt"/>
                          <a:ea typeface="+mn-ea"/>
                          <a:cs typeface="+mn-ea"/>
                          <a:sym typeface="+mn-lt"/>
                        </a:rPr>
                        <a:t>C</a:t>
                      </a:r>
                      <a:r>
                        <a:rPr lang="zh-CN" sz="1600" b="1" u="none" strike="noStrike" spc="0" dirty="0">
                          <a:effectLst/>
                          <a:latin typeface="+mn-lt"/>
                          <a:ea typeface="+mn-ea"/>
                          <a:cs typeface="+mn-ea"/>
                          <a:sym typeface="+mn-lt"/>
                        </a:rPr>
                        <a:t>级证据）</a:t>
                      </a:r>
                      <a:endParaRPr lang="zh-CN" sz="1600" b="1" u="none" strike="noStrike" spc="0" dirty="0">
                        <a:effectLst/>
                        <a:latin typeface="+mn-lt"/>
                        <a:ea typeface="+mn-ea"/>
                        <a:cs typeface="+mn-ea"/>
                        <a:sym typeface="+mn-lt"/>
                      </a:endParaRPr>
                    </a:p>
                    <a:p>
                      <a:pPr marL="342900" lvl="0" indent="-342900" algn="just">
                        <a:spcBef>
                          <a:spcPts val="120"/>
                        </a:spcBef>
                        <a:spcAft>
                          <a:spcPts val="0"/>
                        </a:spcAft>
                        <a:buClr>
                          <a:srgbClr val="ECB020"/>
                        </a:buClr>
                        <a:buSzPts val="1000"/>
                        <a:buFont typeface="Arial" panose="020B0604020202020204" pitchFamily="34" charset="0"/>
                        <a:buChar char="•"/>
                      </a:pPr>
                      <a:r>
                        <a:rPr lang="zh-CN" sz="1600" b="0" u="none" strike="noStrike" spc="0" dirty="0">
                          <a:effectLst/>
                          <a:latin typeface="+mn-lt"/>
                          <a:ea typeface="+mn-ea"/>
                          <a:cs typeface="+mn-ea"/>
                          <a:sym typeface="+mn-lt"/>
                        </a:rPr>
                        <a:t>对于极重度</a:t>
                      </a:r>
                      <a:r>
                        <a:rPr lang="zh-CN" altLang="en-US" sz="1600" b="0" u="none" strike="noStrike" spc="0" dirty="0">
                          <a:effectLst/>
                          <a:latin typeface="+mn-lt"/>
                          <a:ea typeface="+mn-ea"/>
                          <a:cs typeface="+mn-ea"/>
                          <a:sym typeface="+mn-lt"/>
                        </a:rPr>
                        <a:t>慢阻肺病</a:t>
                      </a:r>
                      <a:r>
                        <a:rPr lang="zh-CN" sz="1600" b="0" u="none" strike="noStrike" spc="0" dirty="0">
                          <a:effectLst/>
                          <a:latin typeface="+mn-lt"/>
                          <a:ea typeface="+mn-ea"/>
                          <a:cs typeface="+mn-ea"/>
                          <a:sym typeface="+mn-lt"/>
                        </a:rPr>
                        <a:t>患者（BODE评分为7到10的进行性疾病，且不适合肺减容手术），如果至少满足以下条件之一，可以考虑转诊进行肺移植：（1）有因急性高碳酸血症（Pco</a:t>
                      </a:r>
                      <a:r>
                        <a:rPr lang="zh-CN" sz="1600" b="0" u="none" strike="noStrike" spc="0" baseline="-25000" dirty="0">
                          <a:effectLst/>
                          <a:latin typeface="+mn-lt"/>
                          <a:ea typeface="+mn-ea"/>
                          <a:cs typeface="+mn-ea"/>
                          <a:sym typeface="+mn-lt"/>
                        </a:rPr>
                        <a:t>2</a:t>
                      </a:r>
                      <a:r>
                        <a:rPr lang="zh-CN" sz="1600" b="0" u="none" strike="noStrike" spc="0" dirty="0">
                          <a:effectLst/>
                          <a:latin typeface="+mn-lt"/>
                          <a:ea typeface="+mn-ea"/>
                          <a:cs typeface="+mn-ea"/>
                          <a:sym typeface="+mn-lt"/>
                        </a:rPr>
                        <a:t> &gt;50mmHg）加重而住院的历史；（2）尽管进行了氧疗，但仍患有肺动脉高压和/或肺心病；或（3）FEV</a:t>
                      </a:r>
                      <a:r>
                        <a:rPr lang="zh-CN" sz="1600" b="0" u="none" strike="noStrike" spc="0" baseline="-25000" dirty="0">
                          <a:effectLst/>
                          <a:latin typeface="+mn-lt"/>
                          <a:ea typeface="+mn-ea"/>
                          <a:cs typeface="+mn-ea"/>
                          <a:sym typeface="+mn-lt"/>
                        </a:rPr>
                        <a:t>1</a:t>
                      </a:r>
                      <a:r>
                        <a:rPr lang="zh-CN" sz="1600" b="0" u="none" strike="noStrike" spc="0" dirty="0">
                          <a:effectLst/>
                          <a:latin typeface="+mn-lt"/>
                          <a:ea typeface="+mn-ea"/>
                          <a:cs typeface="+mn-ea"/>
                          <a:sym typeface="+mn-lt"/>
                        </a:rPr>
                        <a:t> &lt;20%，且DLco &lt;20%或肺气肿均匀分布</a:t>
                      </a:r>
                      <a:r>
                        <a:rPr lang="zh-CN" sz="1600" b="1" u="none" strike="noStrike" spc="0" dirty="0">
                          <a:effectLst/>
                          <a:latin typeface="+mn-lt"/>
                          <a:ea typeface="+mn-ea"/>
                          <a:cs typeface="+mn-ea"/>
                          <a:sym typeface="+mn-lt"/>
                        </a:rPr>
                        <a:t>（C级证据）</a:t>
                      </a:r>
                      <a:endParaRPr lang="zh-CN" sz="1600" b="1" u="none" strike="noStrike" spc="0" dirty="0">
                        <a:effectLst/>
                        <a:latin typeface="+mn-lt"/>
                        <a:ea typeface="+mn-ea"/>
                        <a:cs typeface="+mn-ea"/>
                        <a:sym typeface="+mn-lt"/>
                      </a:endParaRPr>
                    </a:p>
                  </a:txBody>
                  <a:tcPr anchor="ct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r>
              <a:tr h="887373">
                <a:tc>
                  <a:txBody>
                    <a:bodyPr/>
                    <a:lstStyle/>
                    <a:p>
                      <a:pPr marL="0" marR="0" lvl="0" indent="0" algn="just" defTabSz="914400" rtl="0" eaLnBrk="1" fontAlgn="auto" latinLnBrk="0" hangingPunct="1">
                        <a:lnSpc>
                          <a:spcPct val="100000"/>
                        </a:lnSpc>
                        <a:spcBef>
                          <a:spcPts val="120"/>
                        </a:spcBef>
                        <a:spcAft>
                          <a:spcPts val="0"/>
                        </a:spcAft>
                        <a:buClr>
                          <a:srgbClr val="4C4C4C"/>
                        </a:buClr>
                        <a:buSzPts val="1000"/>
                        <a:buFont typeface="Arial" panose="020B0604020202020204" pitchFamily="34" charset="0"/>
                        <a:buNone/>
                        <a:defRPr/>
                      </a:pPr>
                      <a:r>
                        <a:rPr lang="zh-CN" altLang="zh-CN" sz="1600" b="1" dirty="0">
                          <a:effectLst/>
                          <a:latin typeface="+mn-lt"/>
                          <a:ea typeface="+mn-ea"/>
                          <a:cs typeface="+mn-ea"/>
                          <a:sym typeface="+mn-lt"/>
                        </a:rPr>
                        <a:t>支气管镜介入治疗</a:t>
                      </a:r>
                      <a:endParaRPr lang="zh-CN" altLang="zh-CN" sz="1600" b="1" dirty="0">
                        <a:effectLst/>
                        <a:latin typeface="+mn-lt"/>
                        <a:ea typeface="+mn-ea"/>
                        <a:cs typeface="+mn-ea"/>
                        <a:sym typeface="+mn-lt"/>
                      </a:endParaRPr>
                    </a:p>
                  </a:txBody>
                  <a:tcPr anchor="ctr" anchorCtr="1">
                    <a:solidFill>
                      <a:srgbClr val="D2D1D6"/>
                    </a:solidFill>
                  </a:tcPr>
                </a:tc>
                <a:tc>
                  <a:txBody>
                    <a:bodyPr/>
                    <a:lstStyle/>
                    <a:p>
                      <a:pPr marL="342900" lvl="0" indent="-342900" algn="just">
                        <a:spcBef>
                          <a:spcPts val="120"/>
                        </a:spcBef>
                        <a:spcAft>
                          <a:spcPts val="0"/>
                        </a:spcAft>
                        <a:buClr>
                          <a:srgbClr val="ECB020"/>
                        </a:buClr>
                        <a:buSzPts val="1000"/>
                        <a:buFont typeface="Arial" panose="020B0604020202020204" pitchFamily="34" charset="0"/>
                        <a:buChar char="•"/>
                      </a:pPr>
                      <a:r>
                        <a:rPr lang="zh-CN" sz="1600" u="none" strike="noStrike" spc="0" dirty="0">
                          <a:effectLst/>
                          <a:latin typeface="+mn-lt"/>
                          <a:ea typeface="+mn-ea"/>
                          <a:cs typeface="+mn-ea"/>
                          <a:sym typeface="+mn-lt"/>
                        </a:rPr>
                        <a:t>在特定晚期肺气肿患者中，支气管镜介入治疗可在治疗后</a:t>
                      </a:r>
                      <a:r>
                        <a:rPr lang="en-US" sz="1600" u="none" strike="noStrike" spc="0" dirty="0">
                          <a:effectLst/>
                          <a:latin typeface="+mn-lt"/>
                          <a:ea typeface="+mn-ea"/>
                          <a:cs typeface="+mn-ea"/>
                          <a:sym typeface="+mn-lt"/>
                        </a:rPr>
                        <a:t>6-12</a:t>
                      </a:r>
                      <a:r>
                        <a:rPr lang="zh-CN" sz="1600" u="none" strike="noStrike" spc="0" dirty="0">
                          <a:effectLst/>
                          <a:latin typeface="+mn-lt"/>
                          <a:ea typeface="+mn-ea"/>
                          <a:cs typeface="+mn-ea"/>
                          <a:sym typeface="+mn-lt"/>
                        </a:rPr>
                        <a:t>个月时降低呼气末肺容量并改善运动耐量、健康状况和肺功能。支气管内活瓣</a:t>
                      </a:r>
                      <a:r>
                        <a:rPr lang="zh-CN" sz="1600" b="1" u="none" strike="noStrike" spc="0" dirty="0">
                          <a:effectLst/>
                          <a:latin typeface="+mn-lt"/>
                          <a:ea typeface="+mn-ea"/>
                          <a:cs typeface="+mn-ea"/>
                          <a:sym typeface="+mn-lt"/>
                        </a:rPr>
                        <a:t>（</a:t>
                      </a:r>
                      <a:r>
                        <a:rPr lang="en-US" sz="1600" b="1" u="none" strike="noStrike" spc="0" dirty="0">
                          <a:effectLst/>
                          <a:latin typeface="+mn-lt"/>
                          <a:ea typeface="+mn-ea"/>
                          <a:cs typeface="+mn-ea"/>
                          <a:sym typeface="+mn-lt"/>
                        </a:rPr>
                        <a:t>A</a:t>
                      </a:r>
                      <a:r>
                        <a:rPr lang="zh-CN" sz="1600" b="1" u="none" strike="noStrike" spc="0" dirty="0">
                          <a:effectLst/>
                          <a:latin typeface="+mn-lt"/>
                          <a:ea typeface="+mn-ea"/>
                          <a:cs typeface="+mn-ea"/>
                          <a:sym typeface="+mn-lt"/>
                        </a:rPr>
                        <a:t>级证据）</a:t>
                      </a:r>
                      <a:r>
                        <a:rPr lang="zh-CN" sz="1600" u="none" strike="noStrike" spc="0" dirty="0">
                          <a:effectLst/>
                          <a:latin typeface="+mn-lt"/>
                          <a:ea typeface="+mn-ea"/>
                          <a:cs typeface="+mn-ea"/>
                          <a:sym typeface="+mn-lt"/>
                        </a:rPr>
                        <a:t>；肺线圈</a:t>
                      </a:r>
                      <a:r>
                        <a:rPr lang="zh-CN" sz="1600" b="1" u="none" strike="noStrike" spc="0" dirty="0">
                          <a:effectLst/>
                          <a:latin typeface="+mn-lt"/>
                          <a:ea typeface="+mn-ea"/>
                          <a:cs typeface="+mn-ea"/>
                          <a:sym typeface="+mn-lt"/>
                        </a:rPr>
                        <a:t>（</a:t>
                      </a:r>
                      <a:r>
                        <a:rPr lang="en-US" sz="1600" b="1" u="none" strike="noStrike" spc="0" dirty="0">
                          <a:effectLst/>
                          <a:latin typeface="+mn-lt"/>
                          <a:ea typeface="+mn-ea"/>
                          <a:cs typeface="+mn-ea"/>
                          <a:sym typeface="+mn-lt"/>
                        </a:rPr>
                        <a:t>B</a:t>
                      </a:r>
                      <a:r>
                        <a:rPr lang="zh-CN" sz="1600" b="1" u="none" strike="noStrike" spc="0" dirty="0">
                          <a:effectLst/>
                          <a:latin typeface="+mn-lt"/>
                          <a:ea typeface="+mn-ea"/>
                          <a:cs typeface="+mn-ea"/>
                          <a:sym typeface="+mn-lt"/>
                        </a:rPr>
                        <a:t>级证据）</a:t>
                      </a:r>
                      <a:r>
                        <a:rPr lang="zh-CN" sz="1600" u="none" strike="noStrike" spc="0" dirty="0">
                          <a:effectLst/>
                          <a:latin typeface="+mn-lt"/>
                          <a:ea typeface="+mn-ea"/>
                          <a:cs typeface="+mn-ea"/>
                          <a:sym typeface="+mn-lt"/>
                        </a:rPr>
                        <a:t>；热蒸汽消融术</a:t>
                      </a:r>
                      <a:r>
                        <a:rPr lang="zh-CN" sz="1600" b="1" u="none" strike="noStrike" spc="0" dirty="0">
                          <a:effectLst/>
                          <a:latin typeface="+mn-lt"/>
                          <a:ea typeface="+mn-ea"/>
                          <a:cs typeface="+mn-ea"/>
                          <a:sym typeface="+mn-lt"/>
                        </a:rPr>
                        <a:t>（</a:t>
                      </a:r>
                      <a:r>
                        <a:rPr lang="en-US" sz="1600" b="1" u="none" strike="noStrike" spc="0" dirty="0">
                          <a:effectLst/>
                          <a:latin typeface="+mn-lt"/>
                          <a:ea typeface="+mn-ea"/>
                          <a:cs typeface="+mn-ea"/>
                          <a:sym typeface="+mn-lt"/>
                        </a:rPr>
                        <a:t>B</a:t>
                      </a:r>
                      <a:r>
                        <a:rPr lang="zh-CN" sz="1600" b="1" u="none" strike="noStrike" spc="0" dirty="0">
                          <a:effectLst/>
                          <a:latin typeface="+mn-lt"/>
                          <a:ea typeface="+mn-ea"/>
                          <a:cs typeface="+mn-ea"/>
                          <a:sym typeface="+mn-lt"/>
                        </a:rPr>
                        <a:t>级证据）</a:t>
                      </a:r>
                      <a:endParaRPr lang="zh-CN" sz="1600" b="1" u="none" strike="noStrike" spc="0" dirty="0">
                        <a:effectLst/>
                        <a:latin typeface="+mn-lt"/>
                        <a:ea typeface="+mn-ea"/>
                        <a:cs typeface="+mn-ea"/>
                        <a:sym typeface="+mn-lt"/>
                      </a:endParaRPr>
                    </a:p>
                  </a:txBody>
                  <a:tcPr anchor="ct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r>
              <a:tr h="720000">
                <a:tc>
                  <a:txBody>
                    <a:bodyPr/>
                    <a:lstStyle/>
                    <a:p>
                      <a:pPr marL="0" marR="0" lvl="0" indent="0" algn="ctr" defTabSz="914400" rtl="0" eaLnBrk="1" fontAlgn="auto" latinLnBrk="0" hangingPunct="1">
                        <a:lnSpc>
                          <a:spcPct val="100000"/>
                        </a:lnSpc>
                        <a:spcBef>
                          <a:spcPts val="120"/>
                        </a:spcBef>
                        <a:spcAft>
                          <a:spcPts val="0"/>
                        </a:spcAft>
                        <a:buClr>
                          <a:srgbClr val="4C4C4C"/>
                        </a:buClr>
                        <a:buSzPts val="1000"/>
                        <a:buFont typeface="Arial" panose="020B0604020202020204" pitchFamily="34" charset="0"/>
                        <a:buNone/>
                        <a:defRPr/>
                      </a:pPr>
                      <a:r>
                        <a:rPr lang="zh-CN" altLang="en-US" sz="1600" b="1" dirty="0">
                          <a:effectLst/>
                          <a:latin typeface="+mn-lt"/>
                          <a:ea typeface="+mn-ea"/>
                          <a:cs typeface="+mn-ea"/>
                          <a:sym typeface="+mn-lt"/>
                        </a:rPr>
                        <a:t>研究中的支气管镜</a:t>
                      </a:r>
                      <a:endParaRPr lang="en-US" altLang="zh-CN" sz="1600" b="1" dirty="0">
                        <a:effectLst/>
                        <a:latin typeface="+mn-lt"/>
                        <a:ea typeface="+mn-ea"/>
                        <a:cs typeface="+mn-ea"/>
                        <a:sym typeface="+mn-lt"/>
                      </a:endParaRPr>
                    </a:p>
                    <a:p>
                      <a:pPr marL="0" marR="0" lvl="0" indent="0" algn="ctr" defTabSz="914400" rtl="0" eaLnBrk="1" fontAlgn="auto" latinLnBrk="0" hangingPunct="1">
                        <a:lnSpc>
                          <a:spcPct val="100000"/>
                        </a:lnSpc>
                        <a:spcBef>
                          <a:spcPts val="120"/>
                        </a:spcBef>
                        <a:spcAft>
                          <a:spcPts val="0"/>
                        </a:spcAft>
                        <a:buClr>
                          <a:srgbClr val="4C4C4C"/>
                        </a:buClr>
                        <a:buSzPts val="1000"/>
                        <a:buFont typeface="Arial" panose="020B0604020202020204" pitchFamily="34" charset="0"/>
                        <a:buNone/>
                        <a:defRPr/>
                      </a:pPr>
                      <a:r>
                        <a:rPr lang="zh-CN" altLang="en-US" sz="1600" b="1" dirty="0">
                          <a:effectLst/>
                          <a:latin typeface="+mn-lt"/>
                          <a:ea typeface="+mn-ea"/>
                          <a:cs typeface="+mn-ea"/>
                          <a:sym typeface="+mn-lt"/>
                        </a:rPr>
                        <a:t>介入治疗</a:t>
                      </a:r>
                      <a:endParaRPr lang="zh-CN" altLang="zh-CN" sz="1600" b="1" dirty="0">
                        <a:effectLst/>
                        <a:latin typeface="+mn-lt"/>
                        <a:ea typeface="+mn-ea"/>
                        <a:cs typeface="+mn-ea"/>
                        <a:sym typeface="+mn-lt"/>
                      </a:endParaRPr>
                    </a:p>
                  </a:txBody>
                  <a:tcPr anchor="ctr" anchorCtr="1">
                    <a:solidFill>
                      <a:srgbClr val="D2D1D6"/>
                    </a:solidFill>
                  </a:tcPr>
                </a:tc>
                <a:tc>
                  <a:txBody>
                    <a:bodyPr/>
                    <a:lstStyle/>
                    <a:p>
                      <a:pPr marL="342900" lvl="0" indent="-342900" algn="just">
                        <a:spcBef>
                          <a:spcPts val="120"/>
                        </a:spcBef>
                        <a:spcAft>
                          <a:spcPts val="0"/>
                        </a:spcAft>
                        <a:buClr>
                          <a:srgbClr val="ECB020"/>
                        </a:buClr>
                        <a:buSzPts val="1000"/>
                        <a:buFont typeface="Arial" panose="020B0604020202020204" pitchFamily="34" charset="0"/>
                        <a:buChar char="•"/>
                      </a:pPr>
                      <a:r>
                        <a:rPr lang="zh-CN" altLang="en-US" sz="1600" u="none" strike="noStrike" spc="0" dirty="0">
                          <a:effectLst/>
                          <a:latin typeface="+mn-lt"/>
                          <a:ea typeface="+mn-ea"/>
                          <a:cs typeface="+mn-ea"/>
                          <a:sym typeface="+mn-lt"/>
                        </a:rPr>
                        <a:t>阶段</a:t>
                      </a:r>
                      <a:r>
                        <a:rPr lang="en-US" altLang="zh-CN" sz="1600" u="none" strike="noStrike" spc="0" dirty="0">
                          <a:effectLst/>
                          <a:latin typeface="+mn-lt"/>
                          <a:ea typeface="+mn-ea"/>
                          <a:cs typeface="+mn-ea"/>
                          <a:sym typeface="+mn-lt"/>
                        </a:rPr>
                        <a:t>III</a:t>
                      </a:r>
                      <a:r>
                        <a:rPr lang="zh-CN" altLang="en-US" sz="1600" u="none" strike="noStrike" spc="0" dirty="0">
                          <a:effectLst/>
                          <a:latin typeface="+mn-lt"/>
                          <a:ea typeface="+mn-ea"/>
                          <a:cs typeface="+mn-ea"/>
                          <a:sym typeface="+mn-lt"/>
                        </a:rPr>
                        <a:t>试验正在进行中，</a:t>
                      </a:r>
                      <a:r>
                        <a:rPr lang="zh-CN" altLang="en-US" sz="1600" u="none" strike="noStrike" spc="0" dirty="0">
                          <a:solidFill>
                            <a:schemeClr val="tx1"/>
                          </a:solidFill>
                          <a:effectLst/>
                          <a:latin typeface="+mn-lt"/>
                          <a:ea typeface="+mn-ea"/>
                          <a:cs typeface="+mn-ea"/>
                          <a:sym typeface="+mn-lt"/>
                        </a:rPr>
                        <a:t>评估</a:t>
                      </a:r>
                      <a:r>
                        <a:rPr lang="zh-CN" altLang="en-US" sz="1600" u="none" strike="noStrike" spc="0" dirty="0">
                          <a:effectLst/>
                          <a:latin typeface="+mn-lt"/>
                          <a:ea typeface="+mn-ea"/>
                          <a:cs typeface="+mn-ea"/>
                          <a:sym typeface="+mn-lt"/>
                        </a:rPr>
                        <a:t>使用冷冻技术、流变术和靶向肺去神经消融术治疗</a:t>
                      </a:r>
                      <a:r>
                        <a:rPr lang="zh-CN" altLang="en-US" sz="1600" u="none" strike="noStrike" spc="0" dirty="0">
                          <a:solidFill>
                            <a:schemeClr val="tx1"/>
                          </a:solidFill>
                          <a:effectLst/>
                          <a:latin typeface="+mn-lt"/>
                          <a:ea typeface="+mn-ea"/>
                          <a:cs typeface="+mn-ea"/>
                          <a:sym typeface="+mn-lt"/>
                        </a:rPr>
                        <a:t>复发难治性急性加重</a:t>
                      </a:r>
                      <a:r>
                        <a:rPr lang="zh-CN" altLang="en-US" sz="1600" u="none" strike="noStrike" spc="0" dirty="0">
                          <a:effectLst/>
                          <a:latin typeface="+mn-lt"/>
                          <a:ea typeface="+mn-ea"/>
                          <a:cs typeface="+mn-ea"/>
                          <a:sym typeface="+mn-lt"/>
                        </a:rPr>
                        <a:t>和慢性支气管炎的有效性</a:t>
                      </a:r>
                      <a:endParaRPr lang="zh-CN" sz="1600" u="none" strike="noStrike" spc="0" dirty="0">
                        <a:effectLst/>
                        <a:latin typeface="+mn-lt"/>
                        <a:ea typeface="+mn-ea"/>
                        <a:cs typeface="+mn-ea"/>
                        <a:sym typeface="+mn-lt"/>
                      </a:endParaRPr>
                    </a:p>
                  </a:txBody>
                  <a:tcPr anchor="ctr">
                    <a:lnT w="12700" cap="flat" cmpd="sng" algn="ctr">
                      <a:solidFill>
                        <a:schemeClr val="bg1">
                          <a:lumMod val="65000"/>
                        </a:schemeClr>
                      </a:solidFill>
                      <a:prstDash val="solid"/>
                      <a:round/>
                      <a:headEnd type="none" w="med" len="med"/>
                      <a:tailEnd type="none" w="med" len="med"/>
                    </a:lnT>
                    <a:noFill/>
                  </a:tcPr>
                </a:tc>
              </a:tr>
            </a:tbl>
          </a:graphicData>
        </a:graphic>
      </p:graphicFrame>
      <p:sp>
        <p:nvSpPr>
          <p:cNvPr id="8" name="文本框 7"/>
          <p:cNvSpPr txBox="1"/>
          <p:nvPr>
            <p:custDataLst>
              <p:tags r:id="rId2"/>
            </p:custDataLst>
          </p:nvPr>
        </p:nvSpPr>
        <p:spPr>
          <a:xfrm>
            <a:off x="11166475" y="509905"/>
            <a:ext cx="969010" cy="368300"/>
          </a:xfrm>
          <a:prstGeom prst="rect">
            <a:avLst/>
          </a:prstGeom>
          <a:noFill/>
        </p:spPr>
        <p:txBody>
          <a:bodyPr wrap="square" rtlCol="0">
            <a:spAutoFit/>
          </a:bodyPr>
          <a:lstStyle/>
          <a:p>
            <a:pPr algn="r"/>
            <a:r>
              <a:rPr lang="zh-CN" altLang="en-US" b="1">
                <a:solidFill>
                  <a:schemeClr val="bg1"/>
                </a:solidFill>
              </a:rPr>
              <a:t>图</a:t>
            </a:r>
            <a:r>
              <a:rPr lang="en-US" altLang="zh-CN" b="1">
                <a:solidFill>
                  <a:schemeClr val="bg1"/>
                </a:solidFill>
              </a:rPr>
              <a:t> 3.27</a:t>
            </a:r>
            <a:endParaRPr lang="en-US" altLang="zh-CN" b="1">
              <a:solidFill>
                <a:schemeClr val="bg1"/>
              </a:solidFill>
            </a:endParaRPr>
          </a:p>
        </p:txBody>
      </p:sp>
      <p:grpSp>
        <p:nvGrpSpPr>
          <p:cNvPr id="4" name="组合 3"/>
          <p:cNvGrpSpPr/>
          <p:nvPr/>
        </p:nvGrpSpPr>
        <p:grpSpPr>
          <a:xfrm>
            <a:off x="12135485" y="-227965"/>
            <a:ext cx="7521575" cy="6649720"/>
            <a:chOff x="19111" y="-359"/>
            <a:chExt cx="11845" cy="10472"/>
          </a:xfrm>
        </p:grpSpPr>
        <p:pic>
          <p:nvPicPr>
            <p:cNvPr id="11" name="Picture 10" descr="Figure 3.27 gives evidence based statements for interventional therapy in stable COPD under the headings lung volume reduction surgery, bullectomy, transplantation, bronchoscopic interventions and under study."/>
            <p:cNvPicPr>
              <a:picLocks noChangeAspect="1"/>
            </p:cNvPicPr>
            <p:nvPr/>
          </p:nvPicPr>
          <p:blipFill rotWithShape="1">
            <a:blip r:embed="rId3"/>
            <a:srcRect/>
            <a:stretch>
              <a:fillRect/>
            </a:stretch>
          </p:blipFill>
          <p:spPr bwMode="auto">
            <a:xfrm>
              <a:off x="19111" y="-359"/>
              <a:ext cx="11845" cy="10472"/>
            </a:xfrm>
            <a:prstGeom prst="rect">
              <a:avLst/>
            </a:prstGeom>
            <a:ln>
              <a:noFill/>
            </a:ln>
          </p:spPr>
        </p:pic>
        <p:sp>
          <p:nvSpPr>
            <p:cNvPr id="15" name="矩形 14"/>
            <p:cNvSpPr/>
            <p:nvPr/>
          </p:nvSpPr>
          <p:spPr>
            <a:xfrm>
              <a:off x="28888" y="524"/>
              <a:ext cx="1746" cy="769"/>
            </a:xfrm>
            <a:prstGeom prst="rect">
              <a:avLst/>
            </a:prstGeom>
            <a:noFill/>
            <a:ln>
              <a:solidFill>
                <a:srgbClr val="C00000"/>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gr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占位符 4"/>
          <p:cNvSpPr>
            <a:spLocks noGrp="1"/>
          </p:cNvSpPr>
          <p:nvPr>
            <p:ph type="body" sz="quarter" idx="10"/>
          </p:nvPr>
        </p:nvSpPr>
        <p:spPr/>
        <p:txBody>
          <a:bodyPr>
            <a:normAutofit fontScale="97500" lnSpcReduction="10000"/>
          </a:bodyPr>
          <a:lstStyle/>
          <a:p>
            <a:r>
              <a:rPr lang="zh-CN" altLang="en-US">
                <a:latin typeface="+mn-lt"/>
                <a:ea typeface="+mn-ea"/>
                <a:cs typeface="+mn-ea"/>
                <a:sym typeface="+mn-lt"/>
              </a:rPr>
              <a:t>疑似急性加重慢阻肺病患者可能的混杂因素和促成因素</a:t>
            </a:r>
            <a:endParaRPr lang="zh-CN" altLang="en-US" dirty="0">
              <a:latin typeface="+mn-lt"/>
              <a:ea typeface="+mn-ea"/>
              <a:cs typeface="+mn-ea"/>
              <a:sym typeface="+mn-lt"/>
            </a:endParaRPr>
          </a:p>
        </p:txBody>
      </p:sp>
      <p:sp>
        <p:nvSpPr>
          <p:cNvPr id="2" name="Footer Placeholder 1"/>
          <p:cNvSpPr>
            <a:spLocks noGrp="1"/>
          </p:cNvSpPr>
          <p:nvPr>
            <p:ph type="ftr" sz="quarter" idx="4294967295"/>
          </p:nvPr>
        </p:nvSpPr>
        <p:spPr>
          <a:xfrm>
            <a:off x="3027363" y="6551613"/>
            <a:ext cx="6137275" cy="365125"/>
          </a:xfrm>
        </p:spPr>
        <p:txBody>
          <a:bodyPr/>
          <a:lstStyle/>
          <a:p>
            <a:r>
              <a:rPr lang="en-US" sz="1000" dirty="0">
                <a:sym typeface="+mn-ea"/>
              </a:rPr>
              <a:t>© 2024, 2025 Global Initiative for Chronic Obstructive Lung Disease</a:t>
            </a:r>
            <a:endParaRPr lang="en-AU" sz="1000" dirty="0">
              <a:cs typeface="+mn-ea"/>
              <a:sym typeface="+mn-lt"/>
            </a:endParaRPr>
          </a:p>
        </p:txBody>
      </p:sp>
      <p:grpSp>
        <p:nvGrpSpPr>
          <p:cNvPr id="20" name="组合 19"/>
          <p:cNvGrpSpPr/>
          <p:nvPr/>
        </p:nvGrpSpPr>
        <p:grpSpPr>
          <a:xfrm>
            <a:off x="2576763" y="1203158"/>
            <a:ext cx="7102332" cy="5304492"/>
            <a:chOff x="2982931" y="1503947"/>
            <a:chExt cx="6192869" cy="4764506"/>
          </a:xfrm>
        </p:grpSpPr>
        <p:pic>
          <p:nvPicPr>
            <p:cNvPr id="3" name="Picture 2"/>
            <p:cNvPicPr>
              <a:picLocks noChangeAspect="1"/>
            </p:cNvPicPr>
            <p:nvPr/>
          </p:nvPicPr>
          <p:blipFill rotWithShape="1">
            <a:blip r:embed="rId1"/>
            <a:srcRect/>
            <a:stretch>
              <a:fillRect/>
            </a:stretch>
          </p:blipFill>
          <p:spPr bwMode="auto">
            <a:xfrm>
              <a:off x="2982931" y="1503947"/>
              <a:ext cx="6137187" cy="4764506"/>
            </a:xfrm>
            <a:prstGeom prst="rect">
              <a:avLst/>
            </a:prstGeom>
            <a:ln>
              <a:noFill/>
            </a:ln>
          </p:spPr>
        </p:pic>
        <p:sp>
          <p:nvSpPr>
            <p:cNvPr id="6" name="文本框 5"/>
            <p:cNvSpPr txBox="1"/>
            <p:nvPr/>
          </p:nvSpPr>
          <p:spPr>
            <a:xfrm>
              <a:off x="3171825" y="2877919"/>
              <a:ext cx="1213822" cy="276446"/>
            </a:xfrm>
            <a:prstGeom prst="rect">
              <a:avLst/>
            </a:prstGeom>
            <a:solidFill>
              <a:srgbClr val="D2D1D6"/>
            </a:solidFill>
            <a:ln>
              <a:noFill/>
            </a:ln>
          </p:spPr>
          <p:txBody>
            <a:bodyPr wrap="square" rtlCol="0">
              <a:spAutoFit/>
            </a:bodyPr>
            <a:lstStyle/>
            <a:p>
              <a:pPr algn="ctr"/>
              <a:r>
                <a:rPr lang="zh-CN" altLang="en-US" sz="1400" b="1" dirty="0">
                  <a:solidFill>
                    <a:srgbClr val="374459"/>
                  </a:solidFill>
                  <a:cs typeface="+mn-ea"/>
                  <a:sym typeface="+mn-lt"/>
                </a:rPr>
                <a:t>最常见</a:t>
              </a:r>
              <a:endParaRPr lang="zh-CN" altLang="en-US" sz="1400" b="1" dirty="0">
                <a:solidFill>
                  <a:srgbClr val="374459"/>
                </a:solidFill>
                <a:cs typeface="+mn-ea"/>
                <a:sym typeface="+mn-lt"/>
              </a:endParaRPr>
            </a:p>
          </p:txBody>
        </p:sp>
        <p:sp>
          <p:nvSpPr>
            <p:cNvPr id="9" name="文本框 8"/>
            <p:cNvSpPr txBox="1"/>
            <p:nvPr/>
          </p:nvSpPr>
          <p:spPr>
            <a:xfrm>
              <a:off x="3171825" y="5163919"/>
              <a:ext cx="1213822" cy="276446"/>
            </a:xfrm>
            <a:prstGeom prst="rect">
              <a:avLst/>
            </a:prstGeom>
            <a:solidFill>
              <a:srgbClr val="D2D1D6"/>
            </a:solidFill>
            <a:ln>
              <a:noFill/>
            </a:ln>
          </p:spPr>
          <p:txBody>
            <a:bodyPr wrap="square" rtlCol="0">
              <a:spAutoFit/>
            </a:bodyPr>
            <a:lstStyle/>
            <a:p>
              <a:pPr algn="ctr"/>
              <a:r>
                <a:rPr lang="zh-CN" altLang="en-US" sz="1400" b="1" dirty="0">
                  <a:solidFill>
                    <a:srgbClr val="374459"/>
                  </a:solidFill>
                  <a:cs typeface="+mn-ea"/>
                  <a:sym typeface="+mn-lt"/>
                </a:rPr>
                <a:t>较少见</a:t>
              </a:r>
              <a:endParaRPr lang="zh-CN" altLang="en-US" sz="1400" b="1" dirty="0">
                <a:solidFill>
                  <a:srgbClr val="374459"/>
                </a:solidFill>
                <a:cs typeface="+mn-ea"/>
                <a:sym typeface="+mn-lt"/>
              </a:endParaRPr>
            </a:p>
          </p:txBody>
        </p:sp>
        <p:sp>
          <p:nvSpPr>
            <p:cNvPr id="10" name="文本框 9"/>
            <p:cNvSpPr txBox="1"/>
            <p:nvPr/>
          </p:nvSpPr>
          <p:spPr>
            <a:xfrm>
              <a:off x="4562475" y="1637526"/>
              <a:ext cx="1213822" cy="276446"/>
            </a:xfrm>
            <a:prstGeom prst="rect">
              <a:avLst/>
            </a:prstGeom>
            <a:solidFill>
              <a:srgbClr val="374459"/>
            </a:solidFill>
            <a:ln>
              <a:noFill/>
            </a:ln>
          </p:spPr>
          <p:txBody>
            <a:bodyPr wrap="square" rtlCol="0">
              <a:spAutoFit/>
            </a:bodyPr>
            <a:lstStyle/>
            <a:p>
              <a:r>
                <a:rPr lang="zh-CN" altLang="en-US" sz="1400" b="1">
                  <a:solidFill>
                    <a:schemeClr val="bg1"/>
                  </a:solidFill>
                  <a:cs typeface="+mn-ea"/>
                  <a:sym typeface="+mn-lt"/>
                </a:rPr>
                <a:t>肺炎</a:t>
              </a:r>
              <a:endParaRPr lang="zh-CN" altLang="en-US" sz="1400" b="1">
                <a:solidFill>
                  <a:schemeClr val="bg1"/>
                </a:solidFill>
                <a:cs typeface="+mn-ea"/>
                <a:sym typeface="+mn-lt"/>
              </a:endParaRPr>
            </a:p>
          </p:txBody>
        </p:sp>
        <p:sp>
          <p:nvSpPr>
            <p:cNvPr id="11" name="文本框 10"/>
            <p:cNvSpPr txBox="1"/>
            <p:nvPr/>
          </p:nvSpPr>
          <p:spPr>
            <a:xfrm>
              <a:off x="4562474" y="2276452"/>
              <a:ext cx="1340527" cy="276446"/>
            </a:xfrm>
            <a:prstGeom prst="rect">
              <a:avLst/>
            </a:prstGeom>
            <a:solidFill>
              <a:srgbClr val="374459"/>
            </a:solidFill>
            <a:ln>
              <a:noFill/>
            </a:ln>
          </p:spPr>
          <p:txBody>
            <a:bodyPr wrap="square" rtlCol="0">
              <a:spAutoFit/>
            </a:bodyPr>
            <a:lstStyle/>
            <a:p>
              <a:r>
                <a:rPr lang="zh-CN" altLang="en-US" sz="1400" b="1">
                  <a:solidFill>
                    <a:schemeClr val="bg1"/>
                  </a:solidFill>
                  <a:cs typeface="+mn-ea"/>
                  <a:sym typeface="+mn-lt"/>
                </a:rPr>
                <a:t>肺栓塞</a:t>
              </a:r>
              <a:endParaRPr lang="zh-CN" altLang="en-US" sz="1400" b="1">
                <a:solidFill>
                  <a:schemeClr val="bg1"/>
                </a:solidFill>
                <a:cs typeface="+mn-ea"/>
                <a:sym typeface="+mn-lt"/>
              </a:endParaRPr>
            </a:p>
          </p:txBody>
        </p:sp>
        <p:sp>
          <p:nvSpPr>
            <p:cNvPr id="12" name="文本框 11"/>
            <p:cNvSpPr txBox="1"/>
            <p:nvPr/>
          </p:nvSpPr>
          <p:spPr>
            <a:xfrm>
              <a:off x="4562475" y="3455237"/>
              <a:ext cx="1213822" cy="276446"/>
            </a:xfrm>
            <a:prstGeom prst="rect">
              <a:avLst/>
            </a:prstGeom>
            <a:solidFill>
              <a:srgbClr val="374459"/>
            </a:solidFill>
            <a:ln>
              <a:noFill/>
            </a:ln>
          </p:spPr>
          <p:txBody>
            <a:bodyPr wrap="square" rtlCol="0">
              <a:spAutoFit/>
            </a:bodyPr>
            <a:lstStyle/>
            <a:p>
              <a:r>
                <a:rPr lang="zh-CN" altLang="en-US" sz="1400" b="1" dirty="0">
                  <a:solidFill>
                    <a:schemeClr val="bg1"/>
                  </a:solidFill>
                  <a:cs typeface="+mn-ea"/>
                  <a:sym typeface="+mn-lt"/>
                </a:rPr>
                <a:t>心力衰竭</a:t>
              </a:r>
              <a:endParaRPr lang="zh-CN" altLang="en-US" sz="1400" b="1" dirty="0">
                <a:solidFill>
                  <a:schemeClr val="bg1"/>
                </a:solidFill>
                <a:cs typeface="+mn-ea"/>
                <a:sym typeface="+mn-lt"/>
              </a:endParaRPr>
            </a:p>
          </p:txBody>
        </p:sp>
        <p:sp>
          <p:nvSpPr>
            <p:cNvPr id="13" name="文本框 12"/>
            <p:cNvSpPr txBox="1"/>
            <p:nvPr/>
          </p:nvSpPr>
          <p:spPr>
            <a:xfrm>
              <a:off x="4562475" y="4495522"/>
              <a:ext cx="1828800" cy="276446"/>
            </a:xfrm>
            <a:prstGeom prst="rect">
              <a:avLst/>
            </a:prstGeom>
            <a:solidFill>
              <a:srgbClr val="374459"/>
            </a:solidFill>
            <a:ln>
              <a:noFill/>
            </a:ln>
          </p:spPr>
          <p:txBody>
            <a:bodyPr wrap="square" rtlCol="0">
              <a:spAutoFit/>
            </a:bodyPr>
            <a:lstStyle/>
            <a:p>
              <a:r>
                <a:rPr lang="zh-CN" altLang="en-US" sz="1400" b="1">
                  <a:solidFill>
                    <a:schemeClr val="bg1"/>
                  </a:solidFill>
                  <a:cs typeface="+mn-ea"/>
                  <a:sym typeface="+mn-lt"/>
                </a:rPr>
                <a:t>气胸，胸腔积液</a:t>
              </a:r>
              <a:endParaRPr lang="zh-CN" altLang="en-US" sz="1400" b="1">
                <a:solidFill>
                  <a:schemeClr val="bg1"/>
                </a:solidFill>
                <a:cs typeface="+mn-ea"/>
                <a:sym typeface="+mn-lt"/>
              </a:endParaRPr>
            </a:p>
          </p:txBody>
        </p:sp>
        <p:sp>
          <p:nvSpPr>
            <p:cNvPr id="14" name="文本框 13"/>
            <p:cNvSpPr txBox="1"/>
            <p:nvPr/>
          </p:nvSpPr>
          <p:spPr>
            <a:xfrm>
              <a:off x="4562474" y="5321468"/>
              <a:ext cx="4143375" cy="276446"/>
            </a:xfrm>
            <a:prstGeom prst="rect">
              <a:avLst/>
            </a:prstGeom>
            <a:solidFill>
              <a:srgbClr val="374459"/>
            </a:solidFill>
            <a:ln>
              <a:noFill/>
            </a:ln>
          </p:spPr>
          <p:txBody>
            <a:bodyPr wrap="square" rtlCol="0">
              <a:spAutoFit/>
            </a:bodyPr>
            <a:lstStyle/>
            <a:p>
              <a:r>
                <a:rPr lang="zh-CN" altLang="en-US" sz="1400" b="1" dirty="0">
                  <a:solidFill>
                    <a:schemeClr val="bg1"/>
                  </a:solidFill>
                  <a:cs typeface="+mn-ea"/>
                  <a:sym typeface="+mn-lt"/>
                </a:rPr>
                <a:t>心肌梗死，心律失常（房颤</a:t>
              </a:r>
              <a:r>
                <a:rPr lang="en-US" altLang="zh-CN" sz="1400" b="1" dirty="0">
                  <a:solidFill>
                    <a:schemeClr val="bg1"/>
                  </a:solidFill>
                  <a:cs typeface="+mn-ea"/>
                  <a:sym typeface="+mn-lt"/>
                </a:rPr>
                <a:t>/</a:t>
              </a:r>
              <a:r>
                <a:rPr lang="zh-CN" altLang="en-US" sz="1400" b="1" dirty="0">
                  <a:solidFill>
                    <a:schemeClr val="bg1"/>
                  </a:solidFill>
                  <a:cs typeface="+mn-ea"/>
                  <a:sym typeface="+mn-lt"/>
                </a:rPr>
                <a:t>房扑）</a:t>
              </a:r>
              <a:endParaRPr lang="zh-CN" altLang="en-US" sz="1400" b="1" dirty="0">
                <a:solidFill>
                  <a:schemeClr val="bg1"/>
                </a:solidFill>
                <a:cs typeface="+mn-ea"/>
                <a:sym typeface="+mn-lt"/>
              </a:endParaRPr>
            </a:p>
          </p:txBody>
        </p:sp>
        <p:sp>
          <p:nvSpPr>
            <p:cNvPr id="15" name="文本框 14"/>
            <p:cNvSpPr txBox="1"/>
            <p:nvPr/>
          </p:nvSpPr>
          <p:spPr>
            <a:xfrm>
              <a:off x="4562475" y="1952904"/>
              <a:ext cx="1213822" cy="276446"/>
            </a:xfrm>
            <a:prstGeom prst="rect">
              <a:avLst/>
            </a:prstGeom>
            <a:solidFill>
              <a:schemeClr val="bg1"/>
            </a:solidFill>
            <a:ln>
              <a:noFill/>
            </a:ln>
          </p:spPr>
          <p:txBody>
            <a:bodyPr wrap="square" rtlCol="0">
              <a:spAutoFit/>
            </a:bodyPr>
            <a:lstStyle/>
            <a:p>
              <a:r>
                <a:rPr lang="en-US" altLang="zh-CN" sz="1400" u="none" strike="noStrike" spc="0">
                  <a:solidFill>
                    <a:srgbClr val="E8A900"/>
                  </a:solidFill>
                  <a:effectLst/>
                  <a:cs typeface="+mn-ea"/>
                  <a:sym typeface="+mn-lt"/>
                </a:rPr>
                <a:t>• </a:t>
              </a:r>
              <a:r>
                <a:rPr lang="zh-CN" altLang="en-US" sz="1400">
                  <a:cs typeface="+mn-ea"/>
                  <a:sym typeface="+mn-lt"/>
                </a:rPr>
                <a:t>胸片</a:t>
              </a:r>
              <a:endParaRPr lang="zh-CN" altLang="en-US" sz="1400">
                <a:cs typeface="+mn-ea"/>
                <a:sym typeface="+mn-lt"/>
              </a:endParaRPr>
            </a:p>
          </p:txBody>
        </p:sp>
        <p:sp>
          <p:nvSpPr>
            <p:cNvPr id="16" name="文本框 15"/>
            <p:cNvSpPr txBox="1"/>
            <p:nvPr/>
          </p:nvSpPr>
          <p:spPr>
            <a:xfrm>
              <a:off x="4552693" y="2624301"/>
              <a:ext cx="4623107" cy="777969"/>
            </a:xfrm>
            <a:prstGeom prst="rect">
              <a:avLst/>
            </a:prstGeom>
            <a:solidFill>
              <a:schemeClr val="bg1"/>
            </a:solidFill>
            <a:ln>
              <a:noFill/>
            </a:ln>
          </p:spPr>
          <p:txBody>
            <a:bodyPr wrap="square" rtlCol="0">
              <a:spAutoFit/>
            </a:bodyPr>
            <a:lstStyle/>
            <a:p>
              <a:pPr marL="171450" indent="-171450">
                <a:lnSpc>
                  <a:spcPct val="120000"/>
                </a:lnSpc>
                <a:buClr>
                  <a:srgbClr val="ECB020"/>
                </a:buClr>
                <a:buFont typeface="Arial" panose="020B0604020202020204" pitchFamily="34" charset="0"/>
                <a:buChar char="•"/>
              </a:pPr>
              <a:r>
                <a:rPr lang="zh-CN" altLang="en-US" sz="1400" dirty="0">
                  <a:cs typeface="+mn-ea"/>
                  <a:sym typeface="+mn-lt"/>
                </a:rPr>
                <a:t>临床可能性评估（咯血、手术、癌症史、深静脉血栓）</a:t>
              </a:r>
              <a:endParaRPr lang="en-US" altLang="zh-CN" sz="1400" dirty="0">
                <a:cs typeface="+mn-ea"/>
                <a:sym typeface="+mn-lt"/>
              </a:endParaRPr>
            </a:p>
            <a:p>
              <a:pPr marL="171450" indent="-171450">
                <a:lnSpc>
                  <a:spcPct val="120000"/>
                </a:lnSpc>
                <a:buClr>
                  <a:srgbClr val="ECB020"/>
                </a:buClr>
                <a:buFont typeface="Arial" panose="020B0604020202020204" pitchFamily="34" charset="0"/>
                <a:buChar char="•"/>
              </a:pPr>
              <a:r>
                <a:rPr lang="en-US" altLang="zh-CN" sz="1400" dirty="0">
                  <a:cs typeface="+mn-ea"/>
                  <a:sym typeface="+mn-lt"/>
                </a:rPr>
                <a:t>D-</a:t>
              </a:r>
              <a:r>
                <a:rPr lang="zh-CN" altLang="en-US" sz="1400" dirty="0">
                  <a:cs typeface="+mn-ea"/>
                  <a:sym typeface="+mn-lt"/>
                </a:rPr>
                <a:t>二聚体</a:t>
              </a:r>
              <a:endParaRPr lang="en-US" altLang="zh-CN" sz="1400" dirty="0">
                <a:cs typeface="+mn-ea"/>
                <a:sym typeface="+mn-lt"/>
              </a:endParaRPr>
            </a:p>
            <a:p>
              <a:pPr marL="171450" indent="-171450">
                <a:lnSpc>
                  <a:spcPct val="120000"/>
                </a:lnSpc>
                <a:buClr>
                  <a:srgbClr val="ECB020"/>
                </a:buClr>
                <a:buFont typeface="Arial" panose="020B0604020202020204" pitchFamily="34" charset="0"/>
                <a:buChar char="•"/>
              </a:pPr>
              <a:r>
                <a:rPr lang="zh-CN" altLang="en-US" sz="1400" dirty="0">
                  <a:cs typeface="+mn-ea"/>
                  <a:sym typeface="+mn-lt"/>
                </a:rPr>
                <a:t>肺栓塞的</a:t>
              </a:r>
              <a:r>
                <a:rPr lang="en-US" altLang="zh-CN" sz="1400" dirty="0">
                  <a:cs typeface="+mn-ea"/>
                  <a:sym typeface="+mn-lt"/>
                </a:rPr>
                <a:t>CT</a:t>
              </a:r>
              <a:r>
                <a:rPr lang="zh-CN" altLang="en-US" sz="1400" dirty="0">
                  <a:cs typeface="+mn-ea"/>
                  <a:sym typeface="+mn-lt"/>
                </a:rPr>
                <a:t>血管造影</a:t>
              </a:r>
              <a:endParaRPr lang="en-US" altLang="zh-CN" sz="1400" dirty="0">
                <a:cs typeface="+mn-ea"/>
                <a:sym typeface="+mn-lt"/>
              </a:endParaRPr>
            </a:p>
          </p:txBody>
        </p:sp>
        <p:sp>
          <p:nvSpPr>
            <p:cNvPr id="17" name="文本框 16"/>
            <p:cNvSpPr txBox="1"/>
            <p:nvPr/>
          </p:nvSpPr>
          <p:spPr>
            <a:xfrm>
              <a:off x="4556355" y="3788265"/>
              <a:ext cx="3229679" cy="662186"/>
            </a:xfrm>
            <a:prstGeom prst="rect">
              <a:avLst/>
            </a:prstGeom>
            <a:solidFill>
              <a:schemeClr val="bg1"/>
            </a:solidFill>
            <a:ln>
              <a:noFill/>
            </a:ln>
          </p:spPr>
          <p:txBody>
            <a:bodyPr wrap="square" rtlCol="0">
              <a:spAutoFit/>
            </a:bodyPr>
            <a:lstStyle/>
            <a:p>
              <a:r>
                <a:rPr lang="en-US" altLang="zh-CN" sz="1400" u="none" strike="noStrike" spc="0" dirty="0">
                  <a:solidFill>
                    <a:srgbClr val="E8A900"/>
                  </a:solidFill>
                  <a:effectLst/>
                  <a:cs typeface="+mn-ea"/>
                  <a:sym typeface="+mn-lt"/>
                </a:rPr>
                <a:t>• </a:t>
              </a:r>
              <a:r>
                <a:rPr lang="zh-CN" altLang="en-US" sz="1400" dirty="0">
                  <a:cs typeface="+mn-ea"/>
                  <a:sym typeface="+mn-lt"/>
                </a:rPr>
                <a:t>胸片</a:t>
              </a:r>
              <a:endParaRPr lang="en-US" altLang="zh-CN" sz="1400" dirty="0">
                <a:cs typeface="+mn-ea"/>
                <a:sym typeface="+mn-lt"/>
              </a:endParaRPr>
            </a:p>
            <a:p>
              <a:r>
                <a:rPr lang="en-US" altLang="zh-CN" sz="1400" u="none" strike="noStrike" spc="0" dirty="0">
                  <a:solidFill>
                    <a:srgbClr val="ECB020"/>
                  </a:solidFill>
                  <a:effectLst/>
                  <a:cs typeface="+mn-ea"/>
                  <a:sym typeface="+mn-lt"/>
                </a:rPr>
                <a:t>•</a:t>
              </a:r>
              <a:r>
                <a:rPr lang="en-US" altLang="zh-CN" sz="1400" u="none" strike="noStrike" spc="0" dirty="0">
                  <a:effectLst/>
                  <a:cs typeface="+mn-ea"/>
                  <a:sym typeface="+mn-lt"/>
                </a:rPr>
                <a:t> N-</a:t>
              </a:r>
              <a:r>
                <a:rPr lang="zh-CN" altLang="en-US" sz="1400" u="none" strike="noStrike" spc="0" dirty="0">
                  <a:effectLst/>
                  <a:cs typeface="+mn-ea"/>
                  <a:sym typeface="+mn-lt"/>
                </a:rPr>
                <a:t>端</a:t>
              </a:r>
              <a:r>
                <a:rPr lang="zh-CN" altLang="en-US" sz="1400" u="none" strike="noStrike" spc="0" dirty="0">
                  <a:effectLst/>
                  <a:cs typeface="+mn-ea"/>
                  <a:sym typeface="+mn-lt"/>
                </a:rPr>
                <a:t>脑利钠肽前体</a:t>
              </a:r>
              <a:r>
                <a:rPr lang="zh-CN" altLang="en-US" sz="1400" dirty="0">
                  <a:cs typeface="+mn-ea"/>
                  <a:sym typeface="+mn-lt"/>
                </a:rPr>
                <a:t>（</a:t>
              </a:r>
              <a:r>
                <a:rPr lang="en-US" altLang="zh-CN" sz="1400" dirty="0">
                  <a:cs typeface="+mn-ea"/>
                  <a:sym typeface="+mn-lt"/>
                </a:rPr>
                <a:t>Pro-BNP</a:t>
              </a:r>
              <a:r>
                <a:rPr lang="zh-CN" altLang="en-US" sz="1400" dirty="0">
                  <a:cs typeface="+mn-ea"/>
                  <a:sym typeface="+mn-lt"/>
                </a:rPr>
                <a:t>）和</a:t>
              </a:r>
              <a:r>
                <a:rPr lang="en-US" altLang="zh-CN" sz="1400" dirty="0">
                  <a:cs typeface="+mn-ea"/>
                  <a:sym typeface="+mn-lt"/>
                </a:rPr>
                <a:t>BNP</a:t>
              </a:r>
              <a:endParaRPr lang="en-US" altLang="zh-CN" sz="1400" dirty="0">
                <a:cs typeface="+mn-ea"/>
                <a:sym typeface="+mn-lt"/>
              </a:endParaRPr>
            </a:p>
            <a:p>
              <a:r>
                <a:rPr lang="en-US" altLang="zh-CN" sz="1400" u="none" strike="noStrike" spc="0" dirty="0">
                  <a:solidFill>
                    <a:srgbClr val="E8A900"/>
                  </a:solidFill>
                  <a:effectLst/>
                  <a:cs typeface="+mn-ea"/>
                  <a:sym typeface="+mn-lt"/>
                </a:rPr>
                <a:t>• </a:t>
              </a:r>
              <a:r>
                <a:rPr lang="zh-CN" altLang="en-US" sz="1400" u="none" strike="noStrike" spc="0" dirty="0">
                  <a:effectLst/>
                  <a:cs typeface="+mn-ea"/>
                  <a:sym typeface="+mn-lt"/>
                </a:rPr>
                <a:t>超声心动图</a:t>
              </a:r>
              <a:endParaRPr lang="zh-CN" altLang="en-US" sz="1400" dirty="0">
                <a:cs typeface="+mn-ea"/>
                <a:sym typeface="+mn-lt"/>
              </a:endParaRPr>
            </a:p>
          </p:txBody>
        </p:sp>
        <p:sp>
          <p:nvSpPr>
            <p:cNvPr id="18" name="文本框 17"/>
            <p:cNvSpPr txBox="1"/>
            <p:nvPr/>
          </p:nvSpPr>
          <p:spPr>
            <a:xfrm>
              <a:off x="4562474" y="4809872"/>
              <a:ext cx="3229679" cy="469957"/>
            </a:xfrm>
            <a:prstGeom prst="rect">
              <a:avLst/>
            </a:prstGeom>
            <a:solidFill>
              <a:schemeClr val="bg1"/>
            </a:solidFill>
            <a:ln>
              <a:noFill/>
            </a:ln>
          </p:spPr>
          <p:txBody>
            <a:bodyPr wrap="square" rtlCol="0">
              <a:spAutoFit/>
            </a:bodyPr>
            <a:lstStyle/>
            <a:p>
              <a:r>
                <a:rPr lang="en-US" altLang="zh-CN" sz="1400" u="none" strike="noStrike" spc="0" dirty="0">
                  <a:solidFill>
                    <a:srgbClr val="E8A900"/>
                  </a:solidFill>
                  <a:effectLst/>
                  <a:cs typeface="+mn-ea"/>
                  <a:sym typeface="+mn-lt"/>
                </a:rPr>
                <a:t>• </a:t>
              </a:r>
              <a:r>
                <a:rPr lang="zh-CN" altLang="en-US" sz="1400" dirty="0">
                  <a:cs typeface="+mn-ea"/>
                  <a:sym typeface="+mn-lt"/>
                </a:rPr>
                <a:t>胸片</a:t>
              </a:r>
              <a:endParaRPr lang="en-US" altLang="zh-CN" sz="1400" dirty="0">
                <a:cs typeface="+mn-ea"/>
                <a:sym typeface="+mn-lt"/>
              </a:endParaRPr>
            </a:p>
            <a:p>
              <a:r>
                <a:rPr lang="en-US" altLang="zh-CN" sz="1400" u="none" strike="noStrike" spc="0" dirty="0">
                  <a:solidFill>
                    <a:srgbClr val="E8A900"/>
                  </a:solidFill>
                  <a:effectLst/>
                  <a:cs typeface="+mn-ea"/>
                  <a:sym typeface="+mn-lt"/>
                </a:rPr>
                <a:t>• </a:t>
              </a:r>
              <a:r>
                <a:rPr lang="zh-CN" altLang="en-US" sz="1400" dirty="0">
                  <a:cs typeface="+mn-ea"/>
                  <a:sym typeface="+mn-lt"/>
                </a:rPr>
                <a:t>胸部超声</a:t>
              </a:r>
              <a:endParaRPr lang="zh-CN" altLang="en-US" sz="1400" dirty="0">
                <a:cs typeface="+mn-ea"/>
                <a:sym typeface="+mn-lt"/>
              </a:endParaRPr>
            </a:p>
          </p:txBody>
        </p:sp>
        <p:sp>
          <p:nvSpPr>
            <p:cNvPr id="19" name="文本框 18"/>
            <p:cNvSpPr txBox="1"/>
            <p:nvPr/>
          </p:nvSpPr>
          <p:spPr>
            <a:xfrm>
              <a:off x="4556355" y="5637968"/>
              <a:ext cx="3229679" cy="469957"/>
            </a:xfrm>
            <a:prstGeom prst="rect">
              <a:avLst/>
            </a:prstGeom>
            <a:solidFill>
              <a:schemeClr val="bg1"/>
            </a:solidFill>
            <a:ln>
              <a:noFill/>
            </a:ln>
          </p:spPr>
          <p:txBody>
            <a:bodyPr wrap="square" rtlCol="0">
              <a:spAutoFit/>
            </a:bodyPr>
            <a:lstStyle/>
            <a:p>
              <a:r>
                <a:rPr lang="en-US" altLang="zh-CN" sz="1400" u="none" strike="noStrike" spc="0">
                  <a:solidFill>
                    <a:srgbClr val="E8A900"/>
                  </a:solidFill>
                  <a:effectLst/>
                  <a:cs typeface="+mn-ea"/>
                  <a:sym typeface="+mn-lt"/>
                </a:rPr>
                <a:t>• </a:t>
              </a:r>
              <a:r>
                <a:rPr lang="zh-CN" altLang="en-US" sz="1400">
                  <a:cs typeface="+mn-ea"/>
                  <a:sym typeface="+mn-lt"/>
                </a:rPr>
                <a:t>心电图</a:t>
              </a:r>
              <a:endParaRPr lang="en-US" altLang="zh-CN" sz="1400">
                <a:cs typeface="+mn-ea"/>
                <a:sym typeface="+mn-lt"/>
              </a:endParaRPr>
            </a:p>
            <a:p>
              <a:r>
                <a:rPr lang="en-US" altLang="zh-CN" sz="1400" u="none" strike="noStrike" spc="0">
                  <a:solidFill>
                    <a:srgbClr val="E8A900"/>
                  </a:solidFill>
                  <a:effectLst/>
                  <a:cs typeface="+mn-ea"/>
                  <a:sym typeface="+mn-lt"/>
                </a:rPr>
                <a:t>• </a:t>
              </a:r>
              <a:r>
                <a:rPr lang="zh-CN" altLang="en-US" sz="1400">
                  <a:cs typeface="+mn-ea"/>
                  <a:sym typeface="+mn-lt"/>
                </a:rPr>
                <a:t>肌钙蛋白</a:t>
              </a:r>
              <a:endParaRPr lang="zh-CN" altLang="en-US" sz="1400">
                <a:cs typeface="+mn-ea"/>
                <a:sym typeface="+mn-lt"/>
              </a:endParaRPr>
            </a:p>
          </p:txBody>
        </p:sp>
      </p:grpSp>
      <p:sp>
        <p:nvSpPr>
          <p:cNvPr id="8" name="文本框 7"/>
          <p:cNvSpPr txBox="1"/>
          <p:nvPr>
            <p:custDataLst>
              <p:tags r:id="rId2"/>
            </p:custDataLst>
          </p:nvPr>
        </p:nvSpPr>
        <p:spPr>
          <a:xfrm>
            <a:off x="11166475" y="509905"/>
            <a:ext cx="969010" cy="368300"/>
          </a:xfrm>
          <a:prstGeom prst="rect">
            <a:avLst/>
          </a:prstGeom>
          <a:noFill/>
        </p:spPr>
        <p:txBody>
          <a:bodyPr wrap="square" rtlCol="0">
            <a:spAutoFit/>
          </a:bodyPr>
          <a:lstStyle/>
          <a:p>
            <a:pPr algn="r"/>
            <a:r>
              <a:rPr lang="zh-CN" altLang="en-US" b="1">
                <a:solidFill>
                  <a:schemeClr val="bg1"/>
                </a:solidFill>
              </a:rPr>
              <a:t>图</a:t>
            </a:r>
            <a:r>
              <a:rPr lang="en-US" altLang="zh-CN" b="1">
                <a:solidFill>
                  <a:schemeClr val="bg1"/>
                </a:solidFill>
              </a:rPr>
              <a:t> 4.1</a:t>
            </a:r>
            <a:endParaRPr lang="en-US" altLang="zh-CN" b="1">
              <a:solidFill>
                <a:schemeClr val="bg1"/>
              </a:solidFill>
            </a:endParaRPr>
          </a:p>
        </p:txBody>
      </p:sp>
      <p:pic>
        <p:nvPicPr>
          <p:cNvPr id="7" name="Picture 6" descr="Figure 4.1 lists frequent and less frequent confounders or contributors to COPD exacerbations. These include pneumonia, pulmonary embolism, heart failure, pneumothorax and myocardial infarctions or cardiac arrhythmias"/>
          <p:cNvPicPr>
            <a:picLocks noChangeAspect="1"/>
          </p:cNvPicPr>
          <p:nvPr/>
        </p:nvPicPr>
        <p:blipFill rotWithShape="1">
          <a:blip r:embed="rId3"/>
          <a:srcRect/>
          <a:stretch>
            <a:fillRect/>
          </a:stretch>
        </p:blipFill>
        <p:spPr bwMode="auto">
          <a:xfrm>
            <a:off x="12191983" y="-139700"/>
            <a:ext cx="7100603" cy="6551497"/>
          </a:xfrm>
          <a:prstGeom prst="rect">
            <a:avLst/>
          </a:prstGeom>
          <a:ln>
            <a:noFill/>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占位符 4"/>
          <p:cNvSpPr>
            <a:spLocks noGrp="1"/>
          </p:cNvSpPr>
          <p:nvPr>
            <p:ph type="body" sz="quarter" idx="10"/>
          </p:nvPr>
        </p:nvSpPr>
        <p:spPr/>
        <p:txBody>
          <a:bodyPr>
            <a:normAutofit fontScale="97500" lnSpcReduction="10000"/>
          </a:bodyPr>
          <a:lstStyle/>
          <a:p>
            <a:r>
              <a:rPr lang="zh-CN" altLang="en-US" dirty="0">
                <a:latin typeface="+mn-lt"/>
                <a:ea typeface="+mn-ea"/>
                <a:cs typeface="+mn-ea"/>
                <a:sym typeface="+mn-lt"/>
              </a:rPr>
              <a:t>慢阻肺病急性加重期的诊断和评估</a:t>
            </a:r>
            <a:endParaRPr lang="zh-CN" altLang="en-US" dirty="0">
              <a:latin typeface="+mn-lt"/>
              <a:ea typeface="+mn-ea"/>
              <a:cs typeface="+mn-ea"/>
              <a:sym typeface="+mn-lt"/>
            </a:endParaRPr>
          </a:p>
        </p:txBody>
      </p:sp>
      <p:sp>
        <p:nvSpPr>
          <p:cNvPr id="2" name="Footer Placeholder 1"/>
          <p:cNvSpPr>
            <a:spLocks noGrp="1"/>
          </p:cNvSpPr>
          <p:nvPr>
            <p:ph type="ftr" sz="quarter" idx="4294967295"/>
          </p:nvPr>
        </p:nvSpPr>
        <p:spPr>
          <a:xfrm>
            <a:off x="3027363" y="6551613"/>
            <a:ext cx="6137275" cy="365125"/>
          </a:xfrm>
        </p:spPr>
        <p:txBody>
          <a:bodyPr/>
          <a:lstStyle/>
          <a:p>
            <a:r>
              <a:rPr lang="en-US" sz="1000" dirty="0">
                <a:sym typeface="+mn-ea"/>
              </a:rPr>
              <a:t>© 2024, 2025 Global Initiative for Chronic Obstructive Lung Disease</a:t>
            </a:r>
            <a:endParaRPr lang="en-AU" sz="1000" dirty="0">
              <a:cs typeface="+mn-ea"/>
              <a:sym typeface="+mn-lt"/>
            </a:endParaRPr>
          </a:p>
        </p:txBody>
      </p:sp>
      <p:graphicFrame>
        <p:nvGraphicFramePr>
          <p:cNvPr id="4" name="表格 3"/>
          <p:cNvGraphicFramePr>
            <a:graphicFrameLocks noGrp="1"/>
          </p:cNvGraphicFramePr>
          <p:nvPr>
            <p:custDataLst>
              <p:tags r:id="rId1"/>
            </p:custDataLst>
          </p:nvPr>
        </p:nvGraphicFramePr>
        <p:xfrm>
          <a:off x="1094740" y="1464945"/>
          <a:ext cx="10001885" cy="4813935"/>
        </p:xfrm>
        <a:graphic>
          <a:graphicData uri="http://schemas.openxmlformats.org/drawingml/2006/table">
            <a:tbl>
              <a:tblPr>
                <a:tableStyleId>{5C22544A-7EE6-4342-B048-85BDC9FD1C3A}</a:tableStyleId>
              </a:tblPr>
              <a:tblGrid>
                <a:gridCol w="974725"/>
                <a:gridCol w="9027160"/>
              </a:tblGrid>
              <a:tr h="897255">
                <a:tc>
                  <a:txBody>
                    <a:bodyPr/>
                    <a:lstStyle/>
                    <a:p>
                      <a:pPr algn="just">
                        <a:lnSpc>
                          <a:spcPct val="115000"/>
                        </a:lnSpc>
                        <a:spcBef>
                          <a:spcPts val="180"/>
                        </a:spcBef>
                      </a:pPr>
                      <a:r>
                        <a:rPr lang="en-US" altLang="zh-CN" sz="1600" b="1" dirty="0">
                          <a:effectLst/>
                          <a:latin typeface="+mn-lt"/>
                          <a:ea typeface="+mn-ea"/>
                          <a:cs typeface="+mn-ea"/>
                          <a:sym typeface="+mn-lt"/>
                        </a:rPr>
                        <a:t>1.</a:t>
                      </a:r>
                      <a:endParaRPr lang="zh-CN" sz="1600" b="1" dirty="0">
                        <a:effectLst/>
                        <a:latin typeface="+mn-lt"/>
                        <a:ea typeface="+mn-ea"/>
                        <a:cs typeface="+mn-ea"/>
                        <a:sym typeface="+mn-lt"/>
                      </a:endParaRPr>
                    </a:p>
                  </a:txBody>
                  <a:tcPr marL="68580" marR="68580" marT="0" marB="0" anchor="ctr" anchorCtr="1">
                    <a:solidFill>
                      <a:srgbClr val="D2D1D6"/>
                    </a:solidFill>
                  </a:tcPr>
                </a:tc>
                <a:tc>
                  <a:txBody>
                    <a:bodyPr/>
                    <a:lstStyle/>
                    <a:p>
                      <a:pPr algn="l">
                        <a:lnSpc>
                          <a:spcPct val="150000"/>
                        </a:lnSpc>
                        <a:spcBef>
                          <a:spcPts val="180"/>
                        </a:spcBef>
                      </a:pPr>
                      <a:r>
                        <a:rPr lang="zh-CN" altLang="en-US" sz="1600" b="0" dirty="0">
                          <a:effectLst/>
                          <a:latin typeface="+mn-lt"/>
                          <a:ea typeface="+mn-ea"/>
                          <a:cs typeface="+mn-ea"/>
                          <a:sym typeface="+mn-lt"/>
                        </a:rPr>
                        <a:t>对慢阻肺病和潜在的呼吸系统及非呼吸系统伴随疾病的证据讲行全面的临床评估，包括考虑引起患者症状、体征的其他原因</a:t>
                      </a:r>
                      <a:r>
                        <a:rPr lang="en-US" altLang="zh-CN" sz="1600" b="0" dirty="0">
                          <a:effectLst/>
                          <a:latin typeface="+mn-lt"/>
                          <a:ea typeface="+mn-ea"/>
                          <a:cs typeface="+mn-ea"/>
                          <a:sym typeface="+mn-lt"/>
                        </a:rPr>
                        <a:t>:</a:t>
                      </a:r>
                      <a:r>
                        <a:rPr lang="zh-CN" altLang="en-US" sz="1600" b="0" dirty="0">
                          <a:effectLst/>
                          <a:latin typeface="+mn-lt"/>
                          <a:ea typeface="+mn-ea"/>
                          <a:cs typeface="+mn-ea"/>
                          <a:sym typeface="+mn-lt"/>
                        </a:rPr>
                        <a:t>主要有肺炎、心力衰竭和肺栓塞</a:t>
                      </a:r>
                      <a:endParaRPr lang="zh-CN" sz="1600" b="0" dirty="0">
                        <a:effectLst/>
                        <a:latin typeface="+mn-lt"/>
                        <a:ea typeface="+mn-ea"/>
                        <a:cs typeface="+mn-ea"/>
                        <a:sym typeface="+mn-lt"/>
                      </a:endParaRPr>
                    </a:p>
                  </a:txBody>
                  <a:tcPr marL="68580" marR="68580" marT="0" marB="0" anchor="ctr" anchorCtr="1">
                    <a:lnB w="12700" cap="flat" cmpd="sng" algn="ctr">
                      <a:solidFill>
                        <a:schemeClr val="bg1">
                          <a:lumMod val="65000"/>
                        </a:schemeClr>
                      </a:solidFill>
                      <a:prstDash val="solid"/>
                      <a:round/>
                      <a:headEnd type="none" w="med" len="med"/>
                      <a:tailEnd type="none" w="med" len="med"/>
                    </a:lnB>
                    <a:solidFill>
                      <a:schemeClr val="bg1"/>
                    </a:solidFill>
                  </a:tcPr>
                </a:tc>
              </a:tr>
              <a:tr h="1520825">
                <a:tc>
                  <a:txBody>
                    <a:bodyPr/>
                    <a:lstStyle/>
                    <a:p>
                      <a:pPr algn="just">
                        <a:lnSpc>
                          <a:spcPct val="115000"/>
                        </a:lnSpc>
                        <a:spcBef>
                          <a:spcPts val="180"/>
                        </a:spcBef>
                      </a:pPr>
                      <a:r>
                        <a:rPr lang="en-US" sz="1600" b="1" dirty="0">
                          <a:effectLst/>
                          <a:latin typeface="+mn-lt"/>
                          <a:ea typeface="+mn-ea"/>
                          <a:cs typeface="+mn-ea"/>
                          <a:sym typeface="+mn-lt"/>
                        </a:rPr>
                        <a:t>2.</a:t>
                      </a:r>
                      <a:endParaRPr lang="zh-CN" sz="1600" b="1" dirty="0">
                        <a:effectLst/>
                        <a:latin typeface="+mn-lt"/>
                        <a:ea typeface="+mn-ea"/>
                        <a:cs typeface="+mn-ea"/>
                        <a:sym typeface="+mn-lt"/>
                      </a:endParaRPr>
                    </a:p>
                  </a:txBody>
                  <a:tcPr marL="68580" marR="68580" marT="0" marB="0" anchor="ctr" anchorCtr="1">
                    <a:solidFill>
                      <a:srgbClr val="D2D1D6"/>
                    </a:solidFill>
                  </a:tcPr>
                </a:tc>
                <a:tc>
                  <a:txBody>
                    <a:bodyPr/>
                    <a:lstStyle/>
                    <a:p>
                      <a:pPr algn="l">
                        <a:lnSpc>
                          <a:spcPct val="150000"/>
                        </a:lnSpc>
                        <a:spcBef>
                          <a:spcPts val="180"/>
                        </a:spcBef>
                      </a:pPr>
                      <a:r>
                        <a:rPr lang="zh-CN" altLang="en-US" sz="1600" b="1" kern="1200" dirty="0">
                          <a:solidFill>
                            <a:schemeClr val="dk1"/>
                          </a:solidFill>
                          <a:effectLst/>
                          <a:latin typeface="+mn-lt"/>
                          <a:ea typeface="+mn-ea"/>
                          <a:cs typeface="+mn-ea"/>
                          <a:sym typeface="+mn-lt"/>
                        </a:rPr>
                        <a:t>评估</a:t>
                      </a:r>
                      <a:r>
                        <a:rPr lang="en-US" altLang="zh-CN" sz="1600" b="0" kern="1200" dirty="0">
                          <a:solidFill>
                            <a:schemeClr val="dk1"/>
                          </a:solidFill>
                          <a:effectLst/>
                          <a:latin typeface="+mn-lt"/>
                          <a:ea typeface="+mn-ea"/>
                          <a:cs typeface="+mn-ea"/>
                          <a:sym typeface="+mn-lt"/>
                        </a:rPr>
                        <a:t>:</a:t>
                      </a:r>
                      <a:endParaRPr lang="en-US" altLang="zh-CN" sz="1600" b="0" kern="1200" dirty="0">
                        <a:solidFill>
                          <a:schemeClr val="dk1"/>
                        </a:solidFill>
                        <a:effectLst/>
                        <a:latin typeface="+mn-lt"/>
                        <a:ea typeface="+mn-ea"/>
                        <a:cs typeface="+mn-ea"/>
                        <a:sym typeface="+mn-lt"/>
                      </a:endParaRPr>
                    </a:p>
                    <a:p>
                      <a:pPr marL="800100" lvl="1" indent="-342900" algn="l">
                        <a:lnSpc>
                          <a:spcPct val="150000"/>
                        </a:lnSpc>
                        <a:spcBef>
                          <a:spcPts val="180"/>
                        </a:spcBef>
                        <a:buFont typeface="+mj-lt"/>
                        <a:buAutoNum type="alphaLcPeriod"/>
                      </a:pPr>
                      <a:r>
                        <a:rPr lang="zh-CN" altLang="en-US" sz="1600" b="0" kern="1200" dirty="0">
                          <a:solidFill>
                            <a:schemeClr val="dk1"/>
                          </a:solidFill>
                          <a:effectLst/>
                          <a:latin typeface="+mn-lt"/>
                          <a:ea typeface="+mn-ea"/>
                          <a:cs typeface="+mn-ea"/>
                          <a:sym typeface="+mn-lt"/>
                        </a:rPr>
                        <a:t>症状，可以通过视觉模拟评分法 </a:t>
                      </a:r>
                      <a:r>
                        <a:rPr lang="en-US" altLang="zh-CN" sz="1600" b="0" kern="1200" dirty="0">
                          <a:solidFill>
                            <a:schemeClr val="dk1"/>
                          </a:solidFill>
                          <a:effectLst/>
                          <a:latin typeface="+mn-lt"/>
                          <a:ea typeface="+mn-ea"/>
                          <a:cs typeface="+mn-ea"/>
                          <a:sym typeface="+mn-lt"/>
                        </a:rPr>
                        <a:t>(VAS)</a:t>
                      </a:r>
                      <a:r>
                        <a:rPr lang="zh-CN" altLang="en-US" sz="1600" b="0" kern="1200" dirty="0">
                          <a:solidFill>
                            <a:schemeClr val="dk1"/>
                          </a:solidFill>
                          <a:effectLst/>
                          <a:latin typeface="+mn-lt"/>
                          <a:ea typeface="+mn-ea"/>
                          <a:cs typeface="+mn-ea"/>
                          <a:sym typeface="+mn-lt"/>
                        </a:rPr>
                        <a:t>确定呼吸困难的严重程度，以及记录咳嗽症状</a:t>
                      </a:r>
                      <a:endParaRPr lang="en-US" altLang="zh-CN" sz="1600" b="0" kern="1200" dirty="0">
                        <a:solidFill>
                          <a:schemeClr val="dk1"/>
                        </a:solidFill>
                        <a:effectLst/>
                        <a:latin typeface="+mn-lt"/>
                        <a:ea typeface="+mn-ea"/>
                        <a:cs typeface="+mn-ea"/>
                        <a:sym typeface="+mn-lt"/>
                      </a:endParaRPr>
                    </a:p>
                    <a:p>
                      <a:pPr marL="800100" lvl="1" indent="-342900" algn="l">
                        <a:lnSpc>
                          <a:spcPct val="150000"/>
                        </a:lnSpc>
                        <a:spcBef>
                          <a:spcPts val="180"/>
                        </a:spcBef>
                        <a:buFont typeface="+mj-lt"/>
                        <a:buAutoNum type="alphaLcPeriod"/>
                      </a:pPr>
                      <a:r>
                        <a:rPr lang="zh-CN" altLang="en-US" sz="1600" b="0" kern="1200" dirty="0">
                          <a:solidFill>
                            <a:schemeClr val="dk1"/>
                          </a:solidFill>
                          <a:effectLst/>
                          <a:latin typeface="+mn-lt"/>
                          <a:ea typeface="+mn-ea"/>
                          <a:cs typeface="+mn-ea"/>
                          <a:sym typeface="+mn-lt"/>
                        </a:rPr>
                        <a:t>体征</a:t>
                      </a:r>
                      <a:r>
                        <a:rPr lang="en-US" altLang="zh-CN" sz="1600" b="0" kern="1200" dirty="0">
                          <a:solidFill>
                            <a:schemeClr val="dk1"/>
                          </a:solidFill>
                          <a:effectLst/>
                          <a:latin typeface="+mn-lt"/>
                          <a:ea typeface="+mn-ea"/>
                          <a:cs typeface="+mn-ea"/>
                          <a:sym typeface="+mn-lt"/>
                        </a:rPr>
                        <a:t>(</a:t>
                      </a:r>
                      <a:r>
                        <a:rPr lang="zh-CN" altLang="en-US" sz="1600" b="0" kern="1200" dirty="0">
                          <a:solidFill>
                            <a:schemeClr val="dk1"/>
                          </a:solidFill>
                          <a:effectLst/>
                          <a:latin typeface="+mn-lt"/>
                          <a:ea typeface="+mn-ea"/>
                          <a:cs typeface="+mn-ea"/>
                          <a:sym typeface="+mn-lt"/>
                        </a:rPr>
                        <a:t>呼吸急促、心动过速</a:t>
                      </a:r>
                      <a:r>
                        <a:rPr lang="en-US" altLang="zh-CN" sz="1600" b="0" kern="1200" dirty="0">
                          <a:solidFill>
                            <a:schemeClr val="dk1"/>
                          </a:solidFill>
                          <a:effectLst/>
                          <a:latin typeface="+mn-lt"/>
                          <a:ea typeface="+mn-ea"/>
                          <a:cs typeface="+mn-ea"/>
                          <a:sym typeface="+mn-lt"/>
                        </a:rPr>
                        <a:t>)</a:t>
                      </a:r>
                      <a:r>
                        <a:rPr lang="zh-CN" altLang="en-US" sz="1600" b="0" kern="1200" dirty="0">
                          <a:solidFill>
                            <a:schemeClr val="dk1"/>
                          </a:solidFill>
                          <a:effectLst/>
                          <a:latin typeface="+mn-lt"/>
                          <a:ea typeface="+mn-ea"/>
                          <a:cs typeface="+mn-ea"/>
                          <a:sym typeface="+mn-lt"/>
                        </a:rPr>
                        <a:t>痰量和颜色、呼吸窘迫</a:t>
                      </a:r>
                      <a:r>
                        <a:rPr lang="en-US" altLang="zh-CN" sz="1600" b="0" kern="1200" dirty="0">
                          <a:solidFill>
                            <a:schemeClr val="dk1"/>
                          </a:solidFill>
                          <a:effectLst/>
                          <a:latin typeface="+mn-lt"/>
                          <a:ea typeface="+mn-ea"/>
                          <a:cs typeface="+mn-ea"/>
                          <a:sym typeface="+mn-lt"/>
                        </a:rPr>
                        <a:t>(</a:t>
                      </a:r>
                      <a:r>
                        <a:rPr lang="zh-CN" altLang="en-US" sz="1600" b="0" kern="1200" dirty="0">
                          <a:solidFill>
                            <a:schemeClr val="dk1"/>
                          </a:solidFill>
                          <a:effectLst/>
                          <a:latin typeface="+mn-lt"/>
                          <a:ea typeface="+mn-ea"/>
                          <a:cs typeface="+mn-ea"/>
                          <a:sym typeface="+mn-lt"/>
                        </a:rPr>
                        <a:t>辅助呼吸肌参与呼吸</a:t>
                      </a:r>
                      <a:r>
                        <a:rPr lang="en-US" altLang="zh-CN" sz="1600" b="0" kern="1200" dirty="0">
                          <a:solidFill>
                            <a:schemeClr val="dk1"/>
                          </a:solidFill>
                          <a:effectLst/>
                          <a:latin typeface="+mn-lt"/>
                          <a:ea typeface="+mn-ea"/>
                          <a:cs typeface="+mn-ea"/>
                          <a:sym typeface="+mn-lt"/>
                        </a:rPr>
                        <a:t>)</a:t>
                      </a:r>
                      <a:endParaRPr lang="zh-CN" altLang="en-US" sz="1600" b="0" kern="1200" dirty="0">
                        <a:solidFill>
                          <a:schemeClr val="dk1"/>
                        </a:solidFill>
                        <a:effectLst/>
                        <a:latin typeface="+mn-lt"/>
                        <a:ea typeface="+mn-ea"/>
                        <a:cs typeface="+mn-ea"/>
                        <a:sym typeface="+mn-lt"/>
                      </a:endParaRPr>
                    </a:p>
                  </a:txBody>
                  <a:tcPr marL="68580" marR="68580" marT="0" marB="0" anchor="ct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r>
              <a:tr h="765810">
                <a:tc>
                  <a:txBody>
                    <a:bodyPr/>
                    <a:lstStyle/>
                    <a:p>
                      <a:pPr algn="just">
                        <a:lnSpc>
                          <a:spcPct val="115000"/>
                        </a:lnSpc>
                        <a:spcBef>
                          <a:spcPts val="180"/>
                        </a:spcBef>
                      </a:pPr>
                      <a:r>
                        <a:rPr lang="en-US" altLang="zh-CN" sz="1600" b="1" dirty="0">
                          <a:effectLst/>
                          <a:latin typeface="+mn-lt"/>
                          <a:ea typeface="+mn-ea"/>
                          <a:cs typeface="+mn-ea"/>
                          <a:sym typeface="+mn-lt"/>
                        </a:rPr>
                        <a:t>3.</a:t>
                      </a:r>
                      <a:endParaRPr lang="zh-CN" sz="1600" b="1" dirty="0">
                        <a:effectLst/>
                        <a:latin typeface="+mn-lt"/>
                        <a:ea typeface="+mn-ea"/>
                        <a:cs typeface="+mn-ea"/>
                        <a:sym typeface="+mn-lt"/>
                      </a:endParaRPr>
                    </a:p>
                  </a:txBody>
                  <a:tcPr marL="68580" marR="68580" marT="0" marB="0" anchor="ctr" anchorCtr="1">
                    <a:solidFill>
                      <a:srgbClr val="D2D1D6"/>
                    </a:solidFill>
                  </a:tcPr>
                </a:tc>
                <a:tc>
                  <a:txBody>
                    <a:bodyPr/>
                    <a:lstStyle/>
                    <a:p>
                      <a:pPr algn="l">
                        <a:lnSpc>
                          <a:spcPct val="150000"/>
                        </a:lnSpc>
                        <a:spcBef>
                          <a:spcPts val="180"/>
                        </a:spcBef>
                      </a:pPr>
                      <a:r>
                        <a:rPr lang="zh-CN" altLang="en-US" sz="1600" b="0" kern="1200" dirty="0">
                          <a:solidFill>
                            <a:schemeClr val="dk1"/>
                          </a:solidFill>
                          <a:effectLst/>
                          <a:latin typeface="+mn-lt"/>
                          <a:ea typeface="+mn-ea"/>
                          <a:cs typeface="+mn-ea"/>
                          <a:sym typeface="+mn-lt"/>
                        </a:rPr>
                        <a:t>使用恰当的额外检查来评估严重程度，如</a:t>
                      </a:r>
                      <a:r>
                        <a:rPr lang="en-US" altLang="zh-CN" sz="1600" b="0" kern="1200" dirty="0">
                          <a:solidFill>
                            <a:schemeClr val="dk1"/>
                          </a:solidFill>
                          <a:effectLst/>
                          <a:latin typeface="+mn-lt"/>
                          <a:ea typeface="+mn-ea"/>
                          <a:cs typeface="+mn-ea"/>
                          <a:sym typeface="+mn-lt"/>
                        </a:rPr>
                        <a:t>: </a:t>
                      </a:r>
                      <a:r>
                        <a:rPr lang="zh-CN" altLang="en-US" sz="1600" b="0" kern="1200" dirty="0">
                          <a:solidFill>
                            <a:schemeClr val="dk1"/>
                          </a:solidFill>
                          <a:effectLst/>
                          <a:latin typeface="+mn-lt"/>
                          <a:ea typeface="+mn-ea"/>
                          <a:cs typeface="+mn-ea"/>
                          <a:sym typeface="+mn-lt"/>
                        </a:rPr>
                        <a:t>脉氧仪、实验室评估、</a:t>
                      </a:r>
                      <a:r>
                        <a:rPr lang="en-US" altLang="zh-CN" sz="1600" b="0" kern="1200" dirty="0">
                          <a:solidFill>
                            <a:schemeClr val="dk1"/>
                          </a:solidFill>
                          <a:effectLst/>
                          <a:latin typeface="+mn-lt"/>
                          <a:ea typeface="+mn-ea"/>
                          <a:cs typeface="+mn-ea"/>
                          <a:sym typeface="+mn-lt"/>
                        </a:rPr>
                        <a:t>CRP</a:t>
                      </a:r>
                      <a:r>
                        <a:rPr lang="zh-CN" altLang="en-US" sz="1600" b="0" kern="1200" dirty="0">
                          <a:solidFill>
                            <a:schemeClr val="dk1"/>
                          </a:solidFill>
                          <a:effectLst/>
                          <a:latin typeface="+mn-lt"/>
                          <a:ea typeface="+mn-ea"/>
                          <a:cs typeface="+mn-ea"/>
                          <a:sym typeface="+mn-lt"/>
                        </a:rPr>
                        <a:t>、动脉血气分析</a:t>
                      </a:r>
                      <a:endParaRPr lang="zh-CN" altLang="en-US" sz="1600" b="0" kern="1200" dirty="0">
                        <a:solidFill>
                          <a:schemeClr val="dk1"/>
                        </a:solidFill>
                        <a:effectLst/>
                        <a:latin typeface="+mn-lt"/>
                        <a:ea typeface="+mn-ea"/>
                        <a:cs typeface="+mn-ea"/>
                        <a:sym typeface="+mn-lt"/>
                      </a:endParaRPr>
                    </a:p>
                  </a:txBody>
                  <a:tcPr marL="68580" marR="68580" marT="0" marB="0" anchor="ct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r>
              <a:tr h="766445">
                <a:tc>
                  <a:txBody>
                    <a:bodyPr/>
                    <a:lstStyle/>
                    <a:p>
                      <a:pPr algn="just">
                        <a:lnSpc>
                          <a:spcPct val="115000"/>
                        </a:lnSpc>
                        <a:spcBef>
                          <a:spcPts val="180"/>
                        </a:spcBef>
                        <a:buNone/>
                      </a:pPr>
                      <a:r>
                        <a:rPr lang="en-US" altLang="zh-CN" sz="1600" b="1" dirty="0">
                          <a:effectLst/>
                          <a:highlight>
                            <a:srgbClr val="000000">
                              <a:alpha val="0"/>
                            </a:srgbClr>
                          </a:highlight>
                          <a:latin typeface="+mn-lt"/>
                          <a:ea typeface="+mn-ea"/>
                          <a:cs typeface="+mn-ea"/>
                          <a:sym typeface="+mn-lt"/>
                        </a:rPr>
                        <a:t>4.</a:t>
                      </a:r>
                      <a:endParaRPr lang="en-US" altLang="zh-CN" sz="1600" b="1" dirty="0">
                        <a:effectLst/>
                        <a:highlight>
                          <a:srgbClr val="000000">
                            <a:alpha val="0"/>
                          </a:srgbClr>
                        </a:highlight>
                        <a:latin typeface="+mn-lt"/>
                        <a:ea typeface="+mn-ea"/>
                        <a:cs typeface="+mn-ea"/>
                        <a:sym typeface="+mn-lt"/>
                      </a:endParaRPr>
                    </a:p>
                  </a:txBody>
                  <a:tcPr marL="68580" marR="68580" marT="0" marB="0" anchor="ctr" anchorCtr="1">
                    <a:solidFill>
                      <a:srgbClr val="D2D1D6"/>
                    </a:solidFill>
                  </a:tcPr>
                </a:tc>
                <a:tc>
                  <a:txBody>
                    <a:bodyPr/>
                    <a:lstStyle/>
                    <a:p>
                      <a:pPr algn="l">
                        <a:lnSpc>
                          <a:spcPct val="150000"/>
                        </a:lnSpc>
                        <a:spcBef>
                          <a:spcPts val="180"/>
                        </a:spcBef>
                        <a:buNone/>
                      </a:pPr>
                      <a:r>
                        <a:rPr lang="zh-CN" altLang="en-US" sz="1600" b="0" kern="1200" dirty="0">
                          <a:solidFill>
                            <a:schemeClr val="dk1"/>
                          </a:solidFill>
                          <a:effectLst/>
                          <a:highlight>
                            <a:srgbClr val="000000">
                              <a:alpha val="0"/>
                            </a:srgbClr>
                          </a:highlight>
                          <a:latin typeface="+mn-lt"/>
                          <a:ea typeface="+mn-ea"/>
                          <a:cs typeface="+mn-ea"/>
                          <a:sym typeface="+mn-lt"/>
                        </a:rPr>
                        <a:t>考虑合适的</a:t>
                      </a:r>
                      <a:r>
                        <a:rPr lang="zh-CN" altLang="en-US" sz="1600" b="0" kern="1200" dirty="0">
                          <a:solidFill>
                            <a:schemeClr val="dk1"/>
                          </a:solidFill>
                          <a:effectLst/>
                          <a:highlight>
                            <a:srgbClr val="000000">
                              <a:alpha val="0"/>
                            </a:srgbClr>
                          </a:highlight>
                          <a:latin typeface="+mn-lt"/>
                          <a:ea typeface="+mn-ea"/>
                          <a:cs typeface="+mn-ea"/>
                          <a:sym typeface="+mn-lt"/>
                        </a:rPr>
                        <a:t>照护场所</a:t>
                      </a:r>
                      <a:endParaRPr lang="zh-CN" altLang="en-US" sz="1600" b="0" kern="1200" dirty="0">
                        <a:solidFill>
                          <a:schemeClr val="dk1"/>
                        </a:solidFill>
                        <a:effectLst/>
                        <a:highlight>
                          <a:srgbClr val="000000">
                            <a:alpha val="0"/>
                          </a:srgbClr>
                        </a:highlight>
                        <a:latin typeface="+mn-lt"/>
                        <a:ea typeface="+mn-ea"/>
                        <a:cs typeface="+mn-ea"/>
                        <a:sym typeface="+mn-lt"/>
                      </a:endParaRPr>
                    </a:p>
                  </a:txBody>
                  <a:tcPr marL="68580" marR="68580" marT="0" marB="0" anchor="ct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r>
              <a:tr h="863600">
                <a:tc>
                  <a:txBody>
                    <a:bodyPr/>
                    <a:lstStyle/>
                    <a:p>
                      <a:pPr algn="just">
                        <a:lnSpc>
                          <a:spcPct val="115000"/>
                        </a:lnSpc>
                        <a:spcBef>
                          <a:spcPts val="180"/>
                        </a:spcBef>
                      </a:pPr>
                      <a:r>
                        <a:rPr lang="en-US" sz="1600" b="1" dirty="0">
                          <a:effectLst/>
                          <a:latin typeface="+mn-lt"/>
                          <a:ea typeface="+mn-ea"/>
                          <a:cs typeface="+mn-ea"/>
                          <a:sym typeface="+mn-lt"/>
                        </a:rPr>
                        <a:t>5.</a:t>
                      </a:r>
                      <a:endParaRPr lang="zh-CN" sz="1600" b="1" dirty="0">
                        <a:effectLst/>
                        <a:latin typeface="+mn-lt"/>
                        <a:ea typeface="+mn-ea"/>
                        <a:cs typeface="+mn-ea"/>
                        <a:sym typeface="+mn-lt"/>
                      </a:endParaRPr>
                    </a:p>
                  </a:txBody>
                  <a:tcPr marL="68580" marR="68580" marT="0" marB="0" anchor="ctr" anchorCtr="1">
                    <a:solidFill>
                      <a:srgbClr val="D2D1D6"/>
                    </a:solidFill>
                  </a:tcPr>
                </a:tc>
                <a:tc>
                  <a:txBody>
                    <a:bodyPr/>
                    <a:lstStyle/>
                    <a:p>
                      <a:pPr algn="l">
                        <a:lnSpc>
                          <a:spcPct val="150000"/>
                        </a:lnSpc>
                        <a:spcBef>
                          <a:spcPts val="180"/>
                        </a:spcBef>
                      </a:pPr>
                      <a:r>
                        <a:rPr lang="zh-CN" altLang="en-US" sz="1600" b="0" kern="1200" dirty="0">
                          <a:solidFill>
                            <a:schemeClr val="dk1"/>
                          </a:solidFill>
                          <a:effectLst/>
                          <a:latin typeface="+mn-lt"/>
                          <a:ea typeface="+mn-ea"/>
                          <a:cs typeface="+mn-ea"/>
                          <a:sym typeface="+mn-lt"/>
                        </a:rPr>
                        <a:t>确定病情加重的原因</a:t>
                      </a:r>
                      <a:r>
                        <a:rPr lang="en-US" altLang="zh-CN" sz="1600" b="0" kern="1200" dirty="0">
                          <a:solidFill>
                            <a:schemeClr val="dk1"/>
                          </a:solidFill>
                          <a:effectLst/>
                          <a:latin typeface="+mn-lt"/>
                          <a:ea typeface="+mn-ea"/>
                          <a:cs typeface="+mn-ea"/>
                          <a:sym typeface="+mn-lt"/>
                        </a:rPr>
                        <a:t>(</a:t>
                      </a:r>
                      <a:r>
                        <a:rPr lang="zh-CN" altLang="en-US" sz="1600" b="0" kern="1200" dirty="0">
                          <a:solidFill>
                            <a:schemeClr val="dk1"/>
                          </a:solidFill>
                          <a:effectLst/>
                          <a:latin typeface="+mn-lt"/>
                          <a:ea typeface="+mn-ea"/>
                          <a:cs typeface="+mn-ea"/>
                          <a:sym typeface="+mn-lt"/>
                        </a:rPr>
                        <a:t>病毒、细菌、环境、其他</a:t>
                      </a:r>
                      <a:r>
                        <a:rPr lang="en-US" altLang="zh-CN" sz="1600" b="0" kern="1200" dirty="0">
                          <a:solidFill>
                            <a:schemeClr val="dk1"/>
                          </a:solidFill>
                          <a:effectLst/>
                          <a:latin typeface="+mn-lt"/>
                          <a:ea typeface="+mn-ea"/>
                          <a:cs typeface="+mn-ea"/>
                          <a:sym typeface="+mn-lt"/>
                        </a:rPr>
                        <a:t>)</a:t>
                      </a:r>
                      <a:endParaRPr lang="zh-CN" altLang="en-US" sz="1600" b="0" kern="1200" dirty="0">
                        <a:solidFill>
                          <a:schemeClr val="dk1"/>
                        </a:solidFill>
                        <a:effectLst/>
                        <a:latin typeface="+mn-lt"/>
                        <a:ea typeface="+mn-ea"/>
                        <a:cs typeface="+mn-ea"/>
                        <a:sym typeface="+mn-lt"/>
                      </a:endParaRPr>
                    </a:p>
                  </a:txBody>
                  <a:tcPr marL="68580" marR="68580" marT="0" marB="0" anchor="ctr">
                    <a:lnT w="12700" cap="flat" cmpd="sng" algn="ctr">
                      <a:solidFill>
                        <a:schemeClr val="bg1">
                          <a:lumMod val="65000"/>
                        </a:schemeClr>
                      </a:solidFill>
                      <a:prstDash val="solid"/>
                      <a:round/>
                      <a:headEnd type="none" w="med" len="med"/>
                      <a:tailEnd type="none" w="med" len="med"/>
                    </a:lnT>
                    <a:solidFill>
                      <a:schemeClr val="bg1"/>
                    </a:solidFill>
                  </a:tcPr>
                </a:tc>
              </a:tr>
            </a:tbl>
          </a:graphicData>
        </a:graphic>
      </p:graphicFrame>
      <p:sp>
        <p:nvSpPr>
          <p:cNvPr id="8" name="文本框 7"/>
          <p:cNvSpPr txBox="1"/>
          <p:nvPr>
            <p:custDataLst>
              <p:tags r:id="rId2"/>
            </p:custDataLst>
          </p:nvPr>
        </p:nvSpPr>
        <p:spPr>
          <a:xfrm>
            <a:off x="11166475" y="509905"/>
            <a:ext cx="969010" cy="368300"/>
          </a:xfrm>
          <a:prstGeom prst="rect">
            <a:avLst/>
          </a:prstGeom>
          <a:noFill/>
        </p:spPr>
        <p:txBody>
          <a:bodyPr wrap="square" rtlCol="0">
            <a:spAutoFit/>
          </a:bodyPr>
          <a:lstStyle/>
          <a:p>
            <a:pPr algn="r"/>
            <a:r>
              <a:rPr lang="zh-CN" altLang="en-US" b="1">
                <a:solidFill>
                  <a:schemeClr val="bg1"/>
                </a:solidFill>
              </a:rPr>
              <a:t>图</a:t>
            </a:r>
            <a:r>
              <a:rPr lang="en-US" altLang="zh-CN" b="1">
                <a:solidFill>
                  <a:schemeClr val="bg1"/>
                </a:solidFill>
              </a:rPr>
              <a:t> 4.2</a:t>
            </a:r>
            <a:endParaRPr lang="en-US" altLang="zh-CN" b="1">
              <a:solidFill>
                <a:schemeClr val="bg1"/>
              </a:solidFill>
            </a:endParaRPr>
          </a:p>
        </p:txBody>
      </p:sp>
      <p:grpSp>
        <p:nvGrpSpPr>
          <p:cNvPr id="6" name="组合 5"/>
          <p:cNvGrpSpPr/>
          <p:nvPr/>
        </p:nvGrpSpPr>
        <p:grpSpPr>
          <a:xfrm>
            <a:off x="12135485" y="0"/>
            <a:ext cx="7338060" cy="5392420"/>
            <a:chOff x="19111" y="0"/>
            <a:chExt cx="11556" cy="8492"/>
          </a:xfrm>
        </p:grpSpPr>
        <p:pic>
          <p:nvPicPr>
            <p:cNvPr id="11" name="Picture 10" descr="Figure 4.2 lists 4 steps in the diagnosis and assessment of COPD exacerbations"/>
            <p:cNvPicPr>
              <a:picLocks noChangeAspect="1"/>
            </p:cNvPicPr>
            <p:nvPr/>
          </p:nvPicPr>
          <p:blipFill rotWithShape="1">
            <a:blip r:embed="rId3"/>
            <a:srcRect/>
            <a:stretch>
              <a:fillRect/>
            </a:stretch>
          </p:blipFill>
          <p:spPr bwMode="auto">
            <a:xfrm>
              <a:off x="19111" y="0"/>
              <a:ext cx="11556" cy="8492"/>
            </a:xfrm>
            <a:prstGeom prst="rect">
              <a:avLst/>
            </a:prstGeom>
            <a:ln>
              <a:noFill/>
            </a:ln>
          </p:spPr>
        </p:pic>
        <p:sp>
          <p:nvSpPr>
            <p:cNvPr id="15" name="矩形 14"/>
            <p:cNvSpPr/>
            <p:nvPr/>
          </p:nvSpPr>
          <p:spPr>
            <a:xfrm>
              <a:off x="22051" y="5935"/>
              <a:ext cx="7386" cy="429"/>
            </a:xfrm>
            <a:prstGeom prst="rect">
              <a:avLst/>
            </a:prstGeom>
            <a:noFill/>
            <a:ln>
              <a:solidFill>
                <a:srgbClr val="C00000"/>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gr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normAutofit fontScale="97500" lnSpcReduction="10000"/>
          </a:bodyPr>
          <a:lstStyle/>
          <a:p>
            <a:r>
              <a:rPr lang="zh-CN" altLang="en-US">
                <a:latin typeface="+mn-lt"/>
                <a:ea typeface="+mn-ea"/>
                <a:cs typeface="+mn-ea"/>
                <a:sym typeface="+mn-lt"/>
              </a:rPr>
              <a:t>慢阻肺病急性加重的严重程度评级</a:t>
            </a:r>
            <a:endParaRPr lang="zh-CN" altLang="en-US" dirty="0">
              <a:latin typeface="+mn-lt"/>
              <a:ea typeface="+mn-ea"/>
              <a:cs typeface="+mn-ea"/>
              <a:sym typeface="+mn-lt"/>
            </a:endParaRPr>
          </a:p>
        </p:txBody>
      </p:sp>
      <p:grpSp>
        <p:nvGrpSpPr>
          <p:cNvPr id="39" name="组合 38"/>
          <p:cNvGrpSpPr/>
          <p:nvPr/>
        </p:nvGrpSpPr>
        <p:grpSpPr>
          <a:xfrm>
            <a:off x="3851910" y="1151255"/>
            <a:ext cx="4603115" cy="5014858"/>
            <a:chOff x="7635" y="170"/>
            <a:chExt cx="10713" cy="11671"/>
          </a:xfrm>
        </p:grpSpPr>
        <p:sp>
          <p:nvSpPr>
            <p:cNvPr id="9" name="矩形: 圆角 8"/>
            <p:cNvSpPr/>
            <p:nvPr>
              <p:custDataLst>
                <p:tags r:id="rId1"/>
              </p:custDataLst>
            </p:nvPr>
          </p:nvSpPr>
          <p:spPr>
            <a:xfrm>
              <a:off x="10962" y="170"/>
              <a:ext cx="5052" cy="626"/>
            </a:xfrm>
            <a:prstGeom prst="roundRect">
              <a:avLst/>
            </a:prstGeom>
            <a:solidFill>
              <a:srgbClr val="D2D0D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zh-CN" altLang="en-US" sz="1000" b="1" dirty="0">
                  <a:solidFill>
                    <a:schemeClr val="tx1"/>
                  </a:solidFill>
                  <a:cs typeface="+mn-ea"/>
                  <a:sym typeface="+mn-lt"/>
                </a:rPr>
                <a:t>具有加重风险的慢阻肺病患者</a:t>
              </a:r>
              <a:endParaRPr lang="zh-CN" altLang="en-US" sz="1000" b="1" dirty="0">
                <a:solidFill>
                  <a:schemeClr val="tx1"/>
                </a:solidFill>
                <a:cs typeface="+mn-ea"/>
                <a:sym typeface="+mn-lt"/>
              </a:endParaRPr>
            </a:p>
          </p:txBody>
        </p:sp>
        <p:sp>
          <p:nvSpPr>
            <p:cNvPr id="5" name="矩形: 圆角 8"/>
            <p:cNvSpPr/>
            <p:nvPr>
              <p:custDataLst>
                <p:tags r:id="rId2"/>
              </p:custDataLst>
            </p:nvPr>
          </p:nvSpPr>
          <p:spPr>
            <a:xfrm>
              <a:off x="14846" y="1661"/>
              <a:ext cx="3502" cy="626"/>
            </a:xfrm>
            <a:prstGeom prst="roundRect">
              <a:avLst/>
            </a:prstGeom>
            <a:solidFill>
              <a:srgbClr val="D2D0D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zh-CN" altLang="en-US" sz="1000" b="1">
                  <a:solidFill>
                    <a:schemeClr val="tx1"/>
                  </a:solidFill>
                  <a:cs typeface="+mn-ea"/>
                  <a:sym typeface="+mn-lt"/>
                </a:rPr>
                <a:t>考虑鉴别诊断</a:t>
              </a:r>
              <a:endParaRPr lang="zh-CN" altLang="en-US" sz="1000" b="1">
                <a:solidFill>
                  <a:schemeClr val="tx1"/>
                </a:solidFill>
                <a:cs typeface="+mn-ea"/>
                <a:sym typeface="+mn-lt"/>
              </a:endParaRPr>
            </a:p>
          </p:txBody>
        </p:sp>
        <p:sp>
          <p:nvSpPr>
            <p:cNvPr id="6" name="矩形: 圆角 8"/>
            <p:cNvSpPr/>
            <p:nvPr>
              <p:custDataLst>
                <p:tags r:id="rId3"/>
              </p:custDataLst>
            </p:nvPr>
          </p:nvSpPr>
          <p:spPr>
            <a:xfrm>
              <a:off x="7635" y="1661"/>
              <a:ext cx="5052" cy="626"/>
            </a:xfrm>
            <a:prstGeom prst="roundRect">
              <a:avLst/>
            </a:prstGeom>
            <a:solidFill>
              <a:srgbClr val="D2D0D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zh-CN" altLang="en-US" sz="1000" b="1">
                  <a:solidFill>
                    <a:schemeClr val="tx1"/>
                  </a:solidFill>
                  <a:cs typeface="+mn-ea"/>
                  <a:sym typeface="+mn-lt"/>
                </a:rPr>
                <a:t>确认 ECOPD 诊断和严重程度</a:t>
              </a:r>
              <a:endParaRPr lang="zh-CN" altLang="en-US" sz="1000" b="1">
                <a:solidFill>
                  <a:schemeClr val="tx1"/>
                </a:solidFill>
                <a:cs typeface="+mn-ea"/>
                <a:sym typeface="+mn-lt"/>
              </a:endParaRPr>
            </a:p>
          </p:txBody>
        </p:sp>
        <p:grpSp>
          <p:nvGrpSpPr>
            <p:cNvPr id="17" name="组合 16"/>
            <p:cNvGrpSpPr/>
            <p:nvPr/>
          </p:nvGrpSpPr>
          <p:grpSpPr>
            <a:xfrm>
              <a:off x="7635" y="3103"/>
              <a:ext cx="1734" cy="7429"/>
              <a:chOff x="2981" y="3007"/>
              <a:chExt cx="4184" cy="7082"/>
            </a:xfrm>
          </p:grpSpPr>
          <p:sp>
            <p:nvSpPr>
              <p:cNvPr id="8" name="圆角矩形 7"/>
              <p:cNvSpPr/>
              <p:nvPr>
                <p:custDataLst>
                  <p:tags r:id="rId4"/>
                </p:custDataLst>
              </p:nvPr>
            </p:nvSpPr>
            <p:spPr>
              <a:xfrm>
                <a:off x="2981" y="3007"/>
                <a:ext cx="4183" cy="7082"/>
              </a:xfrm>
              <a:prstGeom prst="roundRect">
                <a:avLst/>
              </a:prstGeom>
              <a:solidFill>
                <a:srgbClr val="D2D1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cs typeface="+mn-ea"/>
                  <a:sym typeface="+mn-lt"/>
                </a:endParaRPr>
              </a:p>
            </p:txBody>
          </p:sp>
          <p:cxnSp>
            <p:nvCxnSpPr>
              <p:cNvPr id="12" name="直接连接符 11"/>
              <p:cNvCxnSpPr/>
              <p:nvPr>
                <p:custDataLst>
                  <p:tags r:id="rId5"/>
                </p:custDataLst>
              </p:nvPr>
            </p:nvCxnSpPr>
            <p:spPr>
              <a:xfrm>
                <a:off x="2981" y="3515"/>
                <a:ext cx="4182" cy="0"/>
              </a:xfrm>
              <a:prstGeom prst="line">
                <a:avLst/>
              </a:prstGeom>
              <a:ln w="28575"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custDataLst>
                  <p:tags r:id="rId6"/>
                </p:custDataLst>
              </p:nvPr>
            </p:nvCxnSpPr>
            <p:spPr>
              <a:xfrm>
                <a:off x="2981" y="5497"/>
                <a:ext cx="4182" cy="0"/>
              </a:xfrm>
              <a:prstGeom prst="line">
                <a:avLst/>
              </a:prstGeom>
              <a:ln w="28575"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11" name="文本框 10"/>
              <p:cNvSpPr txBox="1"/>
              <p:nvPr>
                <p:custDataLst>
                  <p:tags r:id="rId7"/>
                </p:custDataLst>
              </p:nvPr>
            </p:nvSpPr>
            <p:spPr>
              <a:xfrm>
                <a:off x="3299" y="3007"/>
                <a:ext cx="3546" cy="476"/>
              </a:xfrm>
              <a:prstGeom prst="rect">
                <a:avLst/>
              </a:prstGeom>
              <a:noFill/>
            </p:spPr>
            <p:txBody>
              <a:bodyPr wrap="square" rtlCol="0" anchor="t">
                <a:spAutoFit/>
              </a:bodyPr>
              <a:lstStyle/>
              <a:p>
                <a:pPr marL="0" marR="0" lvl="0" indent="0" algn="ctr" defTabSz="914400" rtl="0" eaLnBrk="1" fontAlgn="auto" latinLnBrk="0" hangingPunct="1">
                  <a:lnSpc>
                    <a:spcPct val="115000"/>
                  </a:lnSpc>
                  <a:spcBef>
                    <a:spcPts val="180"/>
                  </a:spcBef>
                  <a:spcAft>
                    <a:spcPts val="0"/>
                  </a:spcAft>
                  <a:buClr>
                    <a:srgbClr val="4C4C4C"/>
                  </a:buClr>
                  <a:buSzPts val="1000"/>
                  <a:buFont typeface="Arial" panose="020B0604020202020204" pitchFamily="34" charset="0"/>
                  <a:buNone/>
                  <a:defRPr/>
                </a:pPr>
                <a:r>
                  <a:rPr lang="zh-CN" altLang="zh-CN" sz="700" b="1">
                    <a:effectLst/>
                    <a:cs typeface="+mn-ea"/>
                    <a:sym typeface="+mn-lt"/>
                  </a:rPr>
                  <a:t>严重程度</a:t>
                </a:r>
                <a:endParaRPr lang="zh-CN" altLang="zh-CN" sz="700" b="1">
                  <a:effectLst/>
                  <a:cs typeface="+mn-ea"/>
                  <a:sym typeface="+mn-lt"/>
                </a:endParaRPr>
              </a:p>
            </p:txBody>
          </p:sp>
          <p:sp>
            <p:nvSpPr>
              <p:cNvPr id="13" name="文本框 12"/>
              <p:cNvSpPr txBox="1"/>
              <p:nvPr>
                <p:custDataLst>
                  <p:tags r:id="rId8"/>
                </p:custDataLst>
              </p:nvPr>
            </p:nvSpPr>
            <p:spPr>
              <a:xfrm>
                <a:off x="2981" y="6116"/>
                <a:ext cx="4184" cy="1078"/>
              </a:xfrm>
              <a:prstGeom prst="rect">
                <a:avLst/>
              </a:prstGeom>
              <a:noFill/>
            </p:spPr>
            <p:txBody>
              <a:bodyPr wrap="square" rtlCol="0" anchor="t">
                <a:spAutoFit/>
              </a:bodyPr>
              <a:lstStyle/>
              <a:p>
                <a:pPr marL="0" marR="0" lvl="0" indent="0" algn="ctr" defTabSz="914400" rtl="0" eaLnBrk="1" fontAlgn="auto" latinLnBrk="0" hangingPunct="1">
                  <a:lnSpc>
                    <a:spcPct val="115000"/>
                  </a:lnSpc>
                  <a:spcBef>
                    <a:spcPts val="180"/>
                  </a:spcBef>
                  <a:spcAft>
                    <a:spcPts val="0"/>
                  </a:spcAft>
                  <a:buClr>
                    <a:srgbClr val="4C4C4C"/>
                  </a:buClr>
                  <a:buSzPts val="1000"/>
                  <a:buFont typeface="Arial" panose="020B0604020202020204" pitchFamily="34" charset="0"/>
                  <a:buNone/>
                  <a:defRPr/>
                </a:pPr>
                <a:r>
                  <a:rPr lang="zh-CN" altLang="zh-CN" sz="700" b="1">
                    <a:effectLst/>
                    <a:cs typeface="+mn-ea"/>
                    <a:sym typeface="+mn-lt"/>
                  </a:rPr>
                  <a:t>中度</a:t>
                </a:r>
                <a:endParaRPr lang="zh-CN" altLang="zh-CN" sz="700" b="1">
                  <a:effectLst/>
                  <a:cs typeface="+mn-ea"/>
                  <a:sym typeface="+mn-lt"/>
                </a:endParaRPr>
              </a:p>
              <a:p>
                <a:pPr marL="0" marR="0" lvl="0" indent="0" algn="ctr" defTabSz="914400" rtl="0" eaLnBrk="1" fontAlgn="auto" latinLnBrk="0" hangingPunct="1">
                  <a:lnSpc>
                    <a:spcPct val="115000"/>
                  </a:lnSpc>
                  <a:spcBef>
                    <a:spcPts val="180"/>
                  </a:spcBef>
                  <a:spcAft>
                    <a:spcPts val="0"/>
                  </a:spcAft>
                  <a:buClr>
                    <a:srgbClr val="4C4C4C"/>
                  </a:buClr>
                  <a:buSzPts val="1000"/>
                  <a:buFont typeface="Arial" panose="020B0604020202020204" pitchFamily="34" charset="0"/>
                  <a:buNone/>
                  <a:defRPr/>
                </a:pPr>
                <a:r>
                  <a:rPr lang="zh-CN" altLang="zh-CN" sz="700" b="1">
                    <a:effectLst/>
                    <a:cs typeface="+mn-ea"/>
                    <a:sym typeface="+mn-lt"/>
                  </a:rPr>
                  <a:t>（满足</a:t>
                </a:r>
                <a:r>
                  <a:rPr lang="en-US" altLang="zh-CN" sz="700" b="1">
                    <a:effectLst/>
                    <a:cs typeface="+mn-ea"/>
                    <a:sym typeface="+mn-lt"/>
                  </a:rPr>
                  <a:t>5</a:t>
                </a:r>
                <a:r>
                  <a:rPr lang="zh-CN" altLang="en-US" sz="700" b="1">
                    <a:effectLst/>
                    <a:cs typeface="+mn-ea"/>
                    <a:sym typeface="+mn-lt"/>
                  </a:rPr>
                  <a:t>项中的至少三项</a:t>
                </a:r>
                <a:r>
                  <a:rPr lang="zh-CN" altLang="zh-CN" sz="700" b="1">
                    <a:effectLst/>
                    <a:cs typeface="+mn-ea"/>
                    <a:sym typeface="+mn-lt"/>
                  </a:rPr>
                  <a:t>）</a:t>
                </a:r>
                <a:endParaRPr lang="zh-CN" altLang="zh-CN" sz="700" b="1">
                  <a:effectLst/>
                  <a:cs typeface="+mn-ea"/>
                  <a:sym typeface="+mn-lt"/>
                </a:endParaRPr>
              </a:p>
            </p:txBody>
          </p:sp>
          <p:cxnSp>
            <p:nvCxnSpPr>
              <p:cNvPr id="15" name="直接连接符 14"/>
              <p:cNvCxnSpPr/>
              <p:nvPr>
                <p:custDataLst>
                  <p:tags r:id="rId9"/>
                </p:custDataLst>
              </p:nvPr>
            </p:nvCxnSpPr>
            <p:spPr>
              <a:xfrm>
                <a:off x="2981" y="8732"/>
                <a:ext cx="4182" cy="0"/>
              </a:xfrm>
              <a:prstGeom prst="line">
                <a:avLst/>
              </a:prstGeom>
              <a:ln w="28575"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16" name="文本框 15"/>
              <p:cNvSpPr txBox="1"/>
              <p:nvPr>
                <p:custDataLst>
                  <p:tags r:id="rId10"/>
                </p:custDataLst>
              </p:nvPr>
            </p:nvSpPr>
            <p:spPr>
              <a:xfrm>
                <a:off x="3681" y="8734"/>
                <a:ext cx="2564" cy="476"/>
              </a:xfrm>
              <a:prstGeom prst="rect">
                <a:avLst/>
              </a:prstGeom>
              <a:noFill/>
            </p:spPr>
            <p:txBody>
              <a:bodyPr wrap="square" rtlCol="0" anchor="t">
                <a:spAutoFit/>
              </a:bodyPr>
              <a:lstStyle/>
              <a:p>
                <a:pPr marL="0" marR="0" lvl="0" indent="0" algn="ctr" defTabSz="914400" rtl="0" eaLnBrk="1" fontAlgn="auto" latinLnBrk="0" hangingPunct="1">
                  <a:lnSpc>
                    <a:spcPct val="115000"/>
                  </a:lnSpc>
                  <a:spcBef>
                    <a:spcPts val="180"/>
                  </a:spcBef>
                  <a:spcAft>
                    <a:spcPts val="0"/>
                  </a:spcAft>
                  <a:buClrTx/>
                  <a:buSzTx/>
                  <a:buFontTx/>
                  <a:buNone/>
                  <a:defRPr/>
                </a:pPr>
                <a:r>
                  <a:rPr lang="zh-CN" altLang="zh-CN" sz="700" b="1" dirty="0">
                    <a:effectLst/>
                    <a:cs typeface="+mn-ea"/>
                    <a:sym typeface="+mn-lt"/>
                  </a:rPr>
                  <a:t>重度</a:t>
                </a:r>
                <a:endParaRPr lang="zh-CN" altLang="zh-CN" sz="700" b="1" dirty="0">
                  <a:effectLst/>
                  <a:cs typeface="+mn-ea"/>
                  <a:sym typeface="+mn-lt"/>
                </a:endParaRPr>
              </a:p>
            </p:txBody>
          </p:sp>
          <p:sp>
            <p:nvSpPr>
              <p:cNvPr id="18" name="文本框 17"/>
              <p:cNvSpPr txBox="1"/>
              <p:nvPr>
                <p:custDataLst>
                  <p:tags r:id="rId11"/>
                </p:custDataLst>
              </p:nvPr>
            </p:nvSpPr>
            <p:spPr>
              <a:xfrm>
                <a:off x="3299" y="3627"/>
                <a:ext cx="3546" cy="476"/>
              </a:xfrm>
              <a:prstGeom prst="rect">
                <a:avLst/>
              </a:prstGeom>
              <a:noFill/>
            </p:spPr>
            <p:txBody>
              <a:bodyPr wrap="square" rtlCol="0" anchor="t">
                <a:spAutoFit/>
              </a:bodyPr>
              <a:lstStyle/>
              <a:p>
                <a:pPr marL="0" marR="0" lvl="0" indent="0" algn="ctr" defTabSz="914400" rtl="0" eaLnBrk="1" fontAlgn="auto" latinLnBrk="0" hangingPunct="1">
                  <a:lnSpc>
                    <a:spcPct val="115000"/>
                  </a:lnSpc>
                  <a:spcBef>
                    <a:spcPts val="180"/>
                  </a:spcBef>
                  <a:spcAft>
                    <a:spcPts val="0"/>
                  </a:spcAft>
                  <a:buClr>
                    <a:srgbClr val="4C4C4C"/>
                  </a:buClr>
                  <a:buSzPts val="1000"/>
                  <a:buFont typeface="Arial" panose="020B0604020202020204" pitchFamily="34" charset="0"/>
                  <a:buNone/>
                  <a:defRPr/>
                </a:pPr>
                <a:r>
                  <a:rPr lang="zh-CN" altLang="zh-CN" sz="700" b="1">
                    <a:effectLst/>
                    <a:cs typeface="+mn-ea"/>
                    <a:sym typeface="+mn-lt"/>
                  </a:rPr>
                  <a:t>轻度（默认）</a:t>
                </a:r>
                <a:endParaRPr lang="zh-CN" altLang="zh-CN" sz="700" b="1">
                  <a:effectLst/>
                  <a:cs typeface="+mn-ea"/>
                  <a:sym typeface="+mn-lt"/>
                </a:endParaRPr>
              </a:p>
            </p:txBody>
          </p:sp>
        </p:grpSp>
        <p:grpSp>
          <p:nvGrpSpPr>
            <p:cNvPr id="19" name="组合 18"/>
            <p:cNvGrpSpPr/>
            <p:nvPr/>
          </p:nvGrpSpPr>
          <p:grpSpPr>
            <a:xfrm>
              <a:off x="9371" y="3103"/>
              <a:ext cx="5052" cy="7427"/>
              <a:chOff x="2887" y="3007"/>
              <a:chExt cx="4497" cy="7080"/>
            </a:xfrm>
          </p:grpSpPr>
          <p:sp>
            <p:nvSpPr>
              <p:cNvPr id="20" name="圆角矩形 19"/>
              <p:cNvSpPr/>
              <p:nvPr>
                <p:custDataLst>
                  <p:tags r:id="rId12"/>
                </p:custDataLst>
              </p:nvPr>
            </p:nvSpPr>
            <p:spPr>
              <a:xfrm>
                <a:off x="2981" y="3007"/>
                <a:ext cx="4181" cy="7080"/>
              </a:xfrm>
              <a:prstGeom prst="roundRect">
                <a:avLst>
                  <a:gd name="adj" fmla="val 6193"/>
                </a:avLst>
              </a:prstGeom>
              <a:solidFill>
                <a:srgbClr val="FBEE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cs typeface="+mn-ea"/>
                  <a:sym typeface="+mn-lt"/>
                </a:endParaRPr>
              </a:p>
            </p:txBody>
          </p:sp>
          <p:cxnSp>
            <p:nvCxnSpPr>
              <p:cNvPr id="21" name="直接连接符 20"/>
              <p:cNvCxnSpPr/>
              <p:nvPr>
                <p:custDataLst>
                  <p:tags r:id="rId13"/>
                </p:custDataLst>
              </p:nvPr>
            </p:nvCxnSpPr>
            <p:spPr>
              <a:xfrm>
                <a:off x="2981" y="3515"/>
                <a:ext cx="4182" cy="0"/>
              </a:xfrm>
              <a:prstGeom prst="line">
                <a:avLst/>
              </a:prstGeom>
              <a:ln w="28575"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custDataLst>
                  <p:tags r:id="rId14"/>
                </p:custDataLst>
              </p:nvPr>
            </p:nvCxnSpPr>
            <p:spPr>
              <a:xfrm>
                <a:off x="2980" y="5506"/>
                <a:ext cx="4182" cy="0"/>
              </a:xfrm>
              <a:prstGeom prst="line">
                <a:avLst/>
              </a:prstGeom>
              <a:ln w="28575"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23" name="文本框 22"/>
              <p:cNvSpPr txBox="1"/>
              <p:nvPr>
                <p:custDataLst>
                  <p:tags r:id="rId15"/>
                </p:custDataLst>
              </p:nvPr>
            </p:nvSpPr>
            <p:spPr>
              <a:xfrm>
                <a:off x="3299" y="3007"/>
                <a:ext cx="3546" cy="476"/>
              </a:xfrm>
              <a:prstGeom prst="rect">
                <a:avLst/>
              </a:prstGeom>
              <a:noFill/>
            </p:spPr>
            <p:txBody>
              <a:bodyPr wrap="square" rtlCol="0" anchor="t">
                <a:spAutoFit/>
              </a:bodyPr>
              <a:lstStyle/>
              <a:p>
                <a:pPr marL="0" marR="0" lvl="0" indent="0" algn="ctr" defTabSz="914400" rtl="0" eaLnBrk="1" fontAlgn="auto" latinLnBrk="0" hangingPunct="1">
                  <a:lnSpc>
                    <a:spcPct val="115000"/>
                  </a:lnSpc>
                  <a:spcBef>
                    <a:spcPts val="180"/>
                  </a:spcBef>
                  <a:spcAft>
                    <a:spcPts val="0"/>
                  </a:spcAft>
                  <a:buClr>
                    <a:srgbClr val="4C4C4C"/>
                  </a:buClr>
                  <a:buSzPts val="1000"/>
                  <a:buFont typeface="Arial" panose="020B0604020202020204" pitchFamily="34" charset="0"/>
                  <a:buNone/>
                  <a:defRPr/>
                </a:pPr>
                <a:r>
                  <a:rPr lang="zh-CN" altLang="zh-CN" sz="700" b="1">
                    <a:effectLst/>
                    <a:cs typeface="+mn-ea"/>
                    <a:sym typeface="+mn-lt"/>
                  </a:rPr>
                  <a:t>确定严重程度的指标</a:t>
                </a:r>
                <a:r>
                  <a:rPr lang="zh-CN" altLang="zh-CN" sz="700" b="1">
                    <a:effectLst/>
                    <a:cs typeface="+mn-ea"/>
                    <a:sym typeface="+mn-lt"/>
                  </a:rPr>
                  <a:t>阈值</a:t>
                </a:r>
                <a:endParaRPr lang="zh-CN" altLang="zh-CN" sz="700" b="1">
                  <a:effectLst/>
                  <a:cs typeface="+mn-ea"/>
                  <a:sym typeface="+mn-lt"/>
                </a:endParaRPr>
              </a:p>
            </p:txBody>
          </p:sp>
          <p:sp>
            <p:nvSpPr>
              <p:cNvPr id="24" name="文本框 23"/>
              <p:cNvSpPr txBox="1"/>
              <p:nvPr>
                <p:custDataLst>
                  <p:tags r:id="rId16"/>
                </p:custDataLst>
              </p:nvPr>
            </p:nvSpPr>
            <p:spPr>
              <a:xfrm>
                <a:off x="2924" y="5555"/>
                <a:ext cx="4245" cy="3204"/>
              </a:xfrm>
              <a:prstGeom prst="rect">
                <a:avLst/>
              </a:prstGeom>
              <a:noFill/>
            </p:spPr>
            <p:txBody>
              <a:bodyPr wrap="square" rtlCol="0" anchor="t">
                <a:spAutoFit/>
              </a:bodyPr>
              <a:lstStyle/>
              <a:p>
                <a:pPr marL="171450" lvl="0" indent="-171450" algn="l" defTabSz="914400">
                  <a:lnSpc>
                    <a:spcPct val="115000"/>
                  </a:lnSpc>
                  <a:spcBef>
                    <a:spcPts val="180"/>
                  </a:spcBef>
                  <a:spcAft>
                    <a:spcPts val="0"/>
                  </a:spcAft>
                  <a:buClr>
                    <a:srgbClr val="E8A900"/>
                  </a:buClr>
                  <a:buSzPts val="1000"/>
                  <a:buFont typeface="Arial" panose="020B0604020202020204" pitchFamily="34" charset="0"/>
                  <a:buChar char="•"/>
                  <a:defRPr/>
                </a:pPr>
                <a:r>
                  <a:rPr lang="zh-CN" altLang="zh-CN" sz="700" dirty="0">
                    <a:effectLst/>
                    <a:cs typeface="+mn-ea"/>
                    <a:sym typeface="+mn-lt"/>
                  </a:rPr>
                  <a:t>呼吸困难VAS评分 ≥ 5</a:t>
                </a:r>
                <a:endParaRPr lang="zh-CN" altLang="zh-CN" sz="700" dirty="0">
                  <a:effectLst/>
                  <a:cs typeface="+mn-ea"/>
                  <a:sym typeface="+mn-lt"/>
                </a:endParaRPr>
              </a:p>
              <a:p>
                <a:pPr marL="171450" lvl="0" indent="-171450" algn="l" defTabSz="914400">
                  <a:lnSpc>
                    <a:spcPct val="115000"/>
                  </a:lnSpc>
                  <a:spcBef>
                    <a:spcPts val="180"/>
                  </a:spcBef>
                  <a:spcAft>
                    <a:spcPts val="0"/>
                  </a:spcAft>
                  <a:buClr>
                    <a:srgbClr val="E8A900"/>
                  </a:buClr>
                  <a:buSzPts val="1000"/>
                  <a:buFont typeface="Arial" panose="020B0604020202020204" pitchFamily="34" charset="0"/>
                  <a:buChar char="•"/>
                  <a:defRPr/>
                </a:pPr>
                <a:r>
                  <a:rPr lang="zh-CN" altLang="zh-CN" sz="700" dirty="0">
                    <a:effectLst/>
                    <a:cs typeface="+mn-ea"/>
                    <a:sym typeface="+mn-lt"/>
                  </a:rPr>
                  <a:t>呼吸频率 ≥ 24次/分钟</a:t>
                </a:r>
                <a:endParaRPr lang="zh-CN" altLang="zh-CN" sz="700" dirty="0">
                  <a:effectLst/>
                  <a:cs typeface="+mn-ea"/>
                  <a:sym typeface="+mn-lt"/>
                </a:endParaRPr>
              </a:p>
              <a:p>
                <a:pPr marL="171450" lvl="0" indent="-171450" algn="l" defTabSz="914400">
                  <a:lnSpc>
                    <a:spcPct val="115000"/>
                  </a:lnSpc>
                  <a:spcBef>
                    <a:spcPts val="180"/>
                  </a:spcBef>
                  <a:spcAft>
                    <a:spcPts val="0"/>
                  </a:spcAft>
                  <a:buClr>
                    <a:srgbClr val="E8A900"/>
                  </a:buClr>
                  <a:buSzPts val="1000"/>
                  <a:buFont typeface="Arial" panose="020B0604020202020204" pitchFamily="34" charset="0"/>
                  <a:buChar char="•"/>
                  <a:defRPr/>
                </a:pPr>
                <a:r>
                  <a:rPr lang="zh-CN" altLang="zh-CN" sz="700" dirty="0">
                    <a:effectLst/>
                    <a:cs typeface="+mn-ea"/>
                    <a:sym typeface="+mn-lt"/>
                  </a:rPr>
                  <a:t>心率 ≥ 95次/分钟</a:t>
                </a:r>
                <a:endParaRPr lang="zh-CN" altLang="zh-CN" sz="700" dirty="0">
                  <a:effectLst/>
                  <a:cs typeface="+mn-ea"/>
                  <a:sym typeface="+mn-lt"/>
                </a:endParaRPr>
              </a:p>
              <a:p>
                <a:pPr marL="171450" lvl="0" indent="-171450" algn="l" defTabSz="914400">
                  <a:lnSpc>
                    <a:spcPct val="115000"/>
                  </a:lnSpc>
                  <a:spcBef>
                    <a:spcPts val="180"/>
                  </a:spcBef>
                  <a:spcAft>
                    <a:spcPts val="0"/>
                  </a:spcAft>
                  <a:buClr>
                    <a:srgbClr val="E8A900"/>
                  </a:buClr>
                  <a:buSzPts val="1000"/>
                  <a:buFont typeface="Arial" panose="020B0604020202020204" pitchFamily="34" charset="0"/>
                  <a:buChar char="•"/>
                  <a:defRPr/>
                </a:pPr>
                <a:r>
                  <a:rPr lang="zh-CN" altLang="zh-CN" sz="700" dirty="0">
                    <a:effectLst/>
                    <a:cs typeface="+mn-ea"/>
                    <a:sym typeface="+mn-lt"/>
                  </a:rPr>
                  <a:t>静息吸入室内空气（或患者常用的氧气处方）时SaO</a:t>
                </a:r>
                <a:r>
                  <a:rPr lang="zh-CN" altLang="zh-CN" sz="700" baseline="-25000" dirty="0">
                    <a:effectLst/>
                    <a:cs typeface="+mn-ea"/>
                    <a:sym typeface="+mn-lt"/>
                  </a:rPr>
                  <a:t>2</a:t>
                </a:r>
                <a:r>
                  <a:rPr lang="zh-CN" altLang="zh-CN" sz="700" dirty="0">
                    <a:effectLst/>
                    <a:cs typeface="+mn-ea"/>
                    <a:sym typeface="+mn-lt"/>
                  </a:rPr>
                  <a:t> &lt; 92% 和/或 变化幅度 &gt; 3%（已知情况下）</a:t>
                </a:r>
                <a:endParaRPr lang="zh-CN" altLang="zh-CN" sz="700" dirty="0">
                  <a:effectLst/>
                  <a:cs typeface="+mn-ea"/>
                  <a:sym typeface="+mn-lt"/>
                </a:endParaRPr>
              </a:p>
              <a:p>
                <a:pPr marL="171450" lvl="0" indent="-171450" algn="l" defTabSz="914400">
                  <a:lnSpc>
                    <a:spcPct val="115000"/>
                  </a:lnSpc>
                  <a:spcBef>
                    <a:spcPts val="180"/>
                  </a:spcBef>
                  <a:spcAft>
                    <a:spcPts val="0"/>
                  </a:spcAft>
                  <a:buClr>
                    <a:srgbClr val="E8A900"/>
                  </a:buClr>
                  <a:buSzPts val="1000"/>
                  <a:buFont typeface="Arial" panose="020B0604020202020204" pitchFamily="34" charset="0"/>
                  <a:buChar char="•"/>
                  <a:defRPr/>
                </a:pPr>
                <a:r>
                  <a:rPr lang="zh-CN" altLang="zh-CN" sz="700" dirty="0">
                    <a:effectLst/>
                    <a:cs typeface="+mn-ea"/>
                    <a:sym typeface="+mn-lt"/>
                  </a:rPr>
                  <a:t>CRP ≥ 10 mg/L</a:t>
                </a:r>
                <a:endParaRPr lang="zh-CN" altLang="zh-CN" sz="700" dirty="0">
                  <a:effectLst/>
                  <a:cs typeface="+mn-ea"/>
                  <a:sym typeface="+mn-lt"/>
                </a:endParaRPr>
              </a:p>
              <a:p>
                <a:pPr lvl="0" indent="0" algn="l" defTabSz="914400">
                  <a:lnSpc>
                    <a:spcPct val="115000"/>
                  </a:lnSpc>
                  <a:spcBef>
                    <a:spcPts val="180"/>
                  </a:spcBef>
                  <a:spcAft>
                    <a:spcPts val="0"/>
                  </a:spcAft>
                  <a:buClr>
                    <a:srgbClr val="E8A900"/>
                  </a:buClr>
                  <a:buSzPts val="1000"/>
                  <a:buFont typeface="Arial" panose="020B0604020202020204" pitchFamily="34" charset="0"/>
                  <a:buNone/>
                  <a:defRPr/>
                </a:pPr>
                <a:r>
                  <a:rPr lang="en-US" altLang="zh-CN" sz="700" dirty="0">
                    <a:effectLst/>
                    <a:cs typeface="+mn-ea"/>
                    <a:sym typeface="+mn-lt"/>
                  </a:rPr>
                  <a:t>* </a:t>
                </a:r>
                <a:r>
                  <a:rPr lang="zh-CN" altLang="zh-CN" sz="700" dirty="0">
                    <a:effectLst/>
                    <a:cs typeface="+mn-ea"/>
                    <a:sym typeface="+mn-lt"/>
                  </a:rPr>
                  <a:t>如果动脉血气数据可获取，可能会显示为低氧血症（PaO</a:t>
                </a:r>
                <a:r>
                  <a:rPr lang="zh-CN" altLang="zh-CN" sz="700" baseline="-25000" dirty="0">
                    <a:effectLst/>
                    <a:cs typeface="+mn-ea"/>
                    <a:sym typeface="+mn-lt"/>
                  </a:rPr>
                  <a:t>2</a:t>
                </a:r>
                <a:r>
                  <a:rPr lang="zh-CN" altLang="zh-CN" sz="700" dirty="0">
                    <a:effectLst/>
                    <a:cs typeface="+mn-ea"/>
                    <a:sym typeface="+mn-lt"/>
                  </a:rPr>
                  <a:t> ≤ 60 mmHg）和/或高碳酸血症（PaCO</a:t>
                </a:r>
                <a:r>
                  <a:rPr lang="zh-CN" altLang="zh-CN" sz="700" baseline="-25000" dirty="0">
                    <a:effectLst/>
                    <a:cs typeface="+mn-ea"/>
                    <a:sym typeface="+mn-lt"/>
                  </a:rPr>
                  <a:t>2</a:t>
                </a:r>
                <a:r>
                  <a:rPr lang="zh-CN" altLang="zh-CN" sz="700" dirty="0">
                    <a:effectLst/>
                    <a:cs typeface="+mn-ea"/>
                    <a:sym typeface="+mn-lt"/>
                  </a:rPr>
                  <a:t> &gt; 45 mmHg），但未出现酸中毒</a:t>
                </a:r>
                <a:endParaRPr lang="zh-CN" altLang="zh-CN" sz="700" dirty="0">
                  <a:effectLst/>
                  <a:cs typeface="+mn-ea"/>
                  <a:sym typeface="+mn-lt"/>
                </a:endParaRPr>
              </a:p>
            </p:txBody>
          </p:sp>
          <p:cxnSp>
            <p:nvCxnSpPr>
              <p:cNvPr id="25" name="直接连接符 24"/>
              <p:cNvCxnSpPr/>
              <p:nvPr>
                <p:custDataLst>
                  <p:tags r:id="rId17"/>
                </p:custDataLst>
              </p:nvPr>
            </p:nvCxnSpPr>
            <p:spPr>
              <a:xfrm>
                <a:off x="2981" y="8732"/>
                <a:ext cx="4182" cy="0"/>
              </a:xfrm>
              <a:prstGeom prst="line">
                <a:avLst/>
              </a:prstGeom>
              <a:ln w="28575"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26" name="文本框 25"/>
              <p:cNvSpPr txBox="1"/>
              <p:nvPr>
                <p:custDataLst>
                  <p:tags r:id="rId18"/>
                </p:custDataLst>
              </p:nvPr>
            </p:nvSpPr>
            <p:spPr>
              <a:xfrm>
                <a:off x="2975" y="8733"/>
                <a:ext cx="4185" cy="1351"/>
              </a:xfrm>
              <a:prstGeom prst="rect">
                <a:avLst/>
              </a:prstGeom>
              <a:noFill/>
            </p:spPr>
            <p:txBody>
              <a:bodyPr wrap="square" rtlCol="0" anchor="t">
                <a:spAutoFit/>
              </a:bodyPr>
              <a:lstStyle/>
              <a:p>
                <a:pPr marL="171450" lvl="0" indent="-171450" algn="l" defTabSz="914400">
                  <a:lnSpc>
                    <a:spcPct val="115000"/>
                  </a:lnSpc>
                  <a:spcBef>
                    <a:spcPts val="180"/>
                  </a:spcBef>
                  <a:spcAft>
                    <a:spcPts val="0"/>
                  </a:spcAft>
                  <a:buClr>
                    <a:srgbClr val="E8A900"/>
                  </a:buClr>
                  <a:buSzPts val="1000"/>
                  <a:buFont typeface="Arial" panose="020B0604020202020204" pitchFamily="34" charset="0"/>
                  <a:buChar char="•"/>
                  <a:defRPr/>
                </a:pPr>
                <a:r>
                  <a:rPr lang="zh-CN" altLang="zh-CN" sz="700">
                    <a:effectLst/>
                    <a:cs typeface="+mn-ea"/>
                    <a:sym typeface="+mn-lt"/>
                  </a:rPr>
                  <a:t>呼吸困难、RR、HR、SaO</a:t>
                </a:r>
                <a:r>
                  <a:rPr lang="zh-CN" altLang="zh-CN" sz="700" baseline="-25000">
                    <a:effectLst/>
                    <a:cs typeface="+mn-ea"/>
                    <a:sym typeface="+mn-lt"/>
                  </a:rPr>
                  <a:t>2</a:t>
                </a:r>
                <a:r>
                  <a:rPr lang="zh-CN" altLang="zh-CN" sz="700">
                    <a:effectLst/>
                    <a:cs typeface="+mn-ea"/>
                    <a:sym typeface="+mn-lt"/>
                  </a:rPr>
                  <a:t> 和 CRP 与中度相同</a:t>
                </a:r>
                <a:endParaRPr lang="zh-CN" altLang="zh-CN" sz="700">
                  <a:effectLst/>
                  <a:cs typeface="+mn-ea"/>
                  <a:sym typeface="+mn-lt"/>
                </a:endParaRPr>
              </a:p>
              <a:p>
                <a:pPr marL="171450" lvl="0" indent="-171450" algn="l" defTabSz="914400">
                  <a:lnSpc>
                    <a:spcPct val="115000"/>
                  </a:lnSpc>
                  <a:spcBef>
                    <a:spcPts val="180"/>
                  </a:spcBef>
                  <a:spcAft>
                    <a:spcPts val="0"/>
                  </a:spcAft>
                  <a:buClr>
                    <a:srgbClr val="E8A900"/>
                  </a:buClr>
                  <a:buSzPts val="1000"/>
                  <a:buFont typeface="Arial" panose="020B0604020202020204" pitchFamily="34" charset="0"/>
                  <a:buChar char="•"/>
                  <a:defRPr/>
                </a:pPr>
                <a:r>
                  <a:rPr lang="zh-CN" altLang="zh-CN" sz="700">
                    <a:effectLst/>
                    <a:cs typeface="+mn-ea"/>
                    <a:sym typeface="+mn-lt"/>
                  </a:rPr>
                  <a:t>ABG显示出新发或恶化的高碳酸血症和酸中毒（PaCO</a:t>
                </a:r>
                <a:r>
                  <a:rPr lang="zh-CN" altLang="zh-CN" sz="700" baseline="-25000">
                    <a:effectLst/>
                    <a:cs typeface="+mn-ea"/>
                    <a:sym typeface="+mn-lt"/>
                  </a:rPr>
                  <a:t>2</a:t>
                </a:r>
                <a:r>
                  <a:rPr lang="zh-CN" altLang="zh-CN" sz="700">
                    <a:effectLst/>
                    <a:cs typeface="+mn-ea"/>
                    <a:sym typeface="+mn-lt"/>
                  </a:rPr>
                  <a:t> &gt; 45 mmHg 且 pH &lt; 7.35）</a:t>
                </a:r>
                <a:endParaRPr lang="zh-CN" altLang="zh-CN" sz="700">
                  <a:effectLst/>
                  <a:cs typeface="+mn-ea"/>
                  <a:sym typeface="+mn-lt"/>
                </a:endParaRPr>
              </a:p>
            </p:txBody>
          </p:sp>
          <p:sp>
            <p:nvSpPr>
              <p:cNvPr id="27" name="文本框 26"/>
              <p:cNvSpPr txBox="1"/>
              <p:nvPr>
                <p:custDataLst>
                  <p:tags r:id="rId19"/>
                </p:custDataLst>
              </p:nvPr>
            </p:nvSpPr>
            <p:spPr>
              <a:xfrm>
                <a:off x="2887" y="3490"/>
                <a:ext cx="4497" cy="2060"/>
              </a:xfrm>
              <a:prstGeom prst="rect">
                <a:avLst/>
              </a:prstGeom>
              <a:noFill/>
            </p:spPr>
            <p:txBody>
              <a:bodyPr wrap="square" rtlCol="0" anchor="t">
                <a:spAutoFit/>
              </a:bodyPr>
              <a:lstStyle/>
              <a:p>
                <a:pPr marL="171450" marR="0" lvl="0" indent="-171450" algn="l" defTabSz="914400" rtl="0" eaLnBrk="1" fontAlgn="auto" latinLnBrk="0" hangingPunct="1">
                  <a:lnSpc>
                    <a:spcPct val="115000"/>
                  </a:lnSpc>
                  <a:spcBef>
                    <a:spcPts val="180"/>
                  </a:spcBef>
                  <a:spcAft>
                    <a:spcPts val="0"/>
                  </a:spcAft>
                  <a:buClr>
                    <a:srgbClr val="E8A900"/>
                  </a:buClr>
                  <a:buSzPts val="1000"/>
                  <a:buFont typeface="Arial" panose="020B0604020202020204" pitchFamily="34" charset="0"/>
                  <a:buChar char="•"/>
                  <a:defRPr/>
                </a:pPr>
                <a:r>
                  <a:rPr lang="zh-CN" altLang="zh-CN" sz="700" dirty="0">
                    <a:effectLst/>
                    <a:cs typeface="+mn-ea"/>
                    <a:sym typeface="+mn-lt"/>
                  </a:rPr>
                  <a:t>呼吸困难VAS评分 &lt; 5</a:t>
                </a:r>
                <a:endParaRPr lang="zh-CN" altLang="zh-CN" sz="700" dirty="0">
                  <a:effectLst/>
                  <a:cs typeface="+mn-ea"/>
                  <a:sym typeface="+mn-lt"/>
                </a:endParaRPr>
              </a:p>
              <a:p>
                <a:pPr marL="171450" marR="0" lvl="0" indent="-171450" algn="l" defTabSz="914400" rtl="0" eaLnBrk="1" fontAlgn="auto" latinLnBrk="0" hangingPunct="1">
                  <a:lnSpc>
                    <a:spcPct val="115000"/>
                  </a:lnSpc>
                  <a:spcBef>
                    <a:spcPts val="180"/>
                  </a:spcBef>
                  <a:spcAft>
                    <a:spcPts val="0"/>
                  </a:spcAft>
                  <a:buClr>
                    <a:srgbClr val="E8A900"/>
                  </a:buClr>
                  <a:buSzPts val="1000"/>
                  <a:buFont typeface="Arial" panose="020B0604020202020204" pitchFamily="34" charset="0"/>
                  <a:buChar char="•"/>
                  <a:defRPr/>
                </a:pPr>
                <a:r>
                  <a:rPr lang="zh-CN" altLang="zh-CN" sz="700" dirty="0">
                    <a:effectLst/>
                    <a:cs typeface="+mn-ea"/>
                    <a:sym typeface="+mn-lt"/>
                  </a:rPr>
                  <a:t>呼吸频率</a:t>
                </a:r>
                <a:r>
                  <a:rPr lang="zh-CN" altLang="en-US" sz="700" dirty="0">
                    <a:effectLst/>
                    <a:cs typeface="+mn-ea"/>
                    <a:sym typeface="+mn-lt"/>
                  </a:rPr>
                  <a:t>（</a:t>
                </a:r>
                <a:r>
                  <a:rPr lang="en-US" altLang="zh-CN" sz="700" dirty="0">
                    <a:effectLst/>
                    <a:cs typeface="+mn-ea"/>
                    <a:sym typeface="+mn-lt"/>
                  </a:rPr>
                  <a:t>RR</a:t>
                </a:r>
                <a:r>
                  <a:rPr lang="zh-CN" altLang="en-US" sz="700" dirty="0">
                    <a:effectLst/>
                    <a:cs typeface="+mn-ea"/>
                    <a:sym typeface="+mn-lt"/>
                  </a:rPr>
                  <a:t>）</a:t>
                </a:r>
                <a:r>
                  <a:rPr lang="zh-CN" altLang="zh-CN" sz="700" dirty="0">
                    <a:effectLst/>
                    <a:cs typeface="+mn-ea"/>
                    <a:sym typeface="+mn-lt"/>
                  </a:rPr>
                  <a:t> &lt; 24次/分钟</a:t>
                </a:r>
                <a:endParaRPr lang="zh-CN" altLang="zh-CN" sz="700" dirty="0">
                  <a:effectLst/>
                  <a:cs typeface="+mn-ea"/>
                  <a:sym typeface="+mn-lt"/>
                </a:endParaRPr>
              </a:p>
              <a:p>
                <a:pPr marL="171450" marR="0" lvl="0" indent="-171450" algn="l" defTabSz="914400" rtl="0" eaLnBrk="1" fontAlgn="auto" latinLnBrk="0" hangingPunct="1">
                  <a:lnSpc>
                    <a:spcPct val="115000"/>
                  </a:lnSpc>
                  <a:spcBef>
                    <a:spcPts val="180"/>
                  </a:spcBef>
                  <a:spcAft>
                    <a:spcPts val="0"/>
                  </a:spcAft>
                  <a:buClr>
                    <a:srgbClr val="E8A900"/>
                  </a:buClr>
                  <a:buSzPts val="1000"/>
                  <a:buFont typeface="Arial" panose="020B0604020202020204" pitchFamily="34" charset="0"/>
                  <a:buChar char="•"/>
                  <a:defRPr/>
                </a:pPr>
                <a:r>
                  <a:rPr lang="zh-CN" altLang="zh-CN" sz="700" dirty="0">
                    <a:effectLst/>
                    <a:cs typeface="+mn-ea"/>
                    <a:sym typeface="+mn-lt"/>
                  </a:rPr>
                  <a:t>心率</a:t>
                </a:r>
                <a:r>
                  <a:rPr lang="zh-CN" altLang="en-US" sz="700" dirty="0">
                    <a:effectLst/>
                    <a:cs typeface="+mn-ea"/>
                    <a:sym typeface="+mn-lt"/>
                  </a:rPr>
                  <a:t>（</a:t>
                </a:r>
                <a:r>
                  <a:rPr lang="en-US" altLang="zh-CN" sz="700" dirty="0">
                    <a:effectLst/>
                    <a:cs typeface="+mn-ea"/>
                    <a:sym typeface="+mn-lt"/>
                  </a:rPr>
                  <a:t>HR</a:t>
                </a:r>
                <a:r>
                  <a:rPr lang="zh-CN" altLang="en-US" sz="700" dirty="0">
                    <a:effectLst/>
                    <a:cs typeface="+mn-ea"/>
                    <a:sym typeface="+mn-lt"/>
                  </a:rPr>
                  <a:t>）</a:t>
                </a:r>
                <a:r>
                  <a:rPr lang="zh-CN" altLang="zh-CN" sz="700" dirty="0">
                    <a:effectLst/>
                    <a:cs typeface="+mn-ea"/>
                    <a:sym typeface="+mn-lt"/>
                  </a:rPr>
                  <a:t> &lt; 95次/分钟</a:t>
                </a:r>
                <a:endParaRPr lang="zh-CN" altLang="zh-CN" sz="700" dirty="0">
                  <a:effectLst/>
                  <a:cs typeface="+mn-ea"/>
                  <a:sym typeface="+mn-lt"/>
                </a:endParaRPr>
              </a:p>
              <a:p>
                <a:pPr marL="171450" marR="0" lvl="0" indent="-171450" algn="l" defTabSz="914400" rtl="0" eaLnBrk="1" fontAlgn="auto" latinLnBrk="0" hangingPunct="1">
                  <a:lnSpc>
                    <a:spcPct val="115000"/>
                  </a:lnSpc>
                  <a:spcBef>
                    <a:spcPts val="180"/>
                  </a:spcBef>
                  <a:spcAft>
                    <a:spcPts val="0"/>
                  </a:spcAft>
                  <a:buClr>
                    <a:srgbClr val="E8A900"/>
                  </a:buClr>
                  <a:buSzPts val="1000"/>
                  <a:buFont typeface="Arial" panose="020B0604020202020204" pitchFamily="34" charset="0"/>
                  <a:buChar char="•"/>
                  <a:defRPr/>
                </a:pPr>
                <a:r>
                  <a:rPr lang="zh-CN" altLang="zh-CN" sz="700" dirty="0">
                    <a:effectLst/>
                    <a:cs typeface="+mn-ea"/>
                    <a:sym typeface="+mn-lt"/>
                  </a:rPr>
                  <a:t>静息吸入室内空气（或患者常用的氧气处方）时SaO</a:t>
                </a:r>
                <a:r>
                  <a:rPr lang="zh-CN" altLang="zh-CN" sz="700" baseline="-25000" dirty="0">
                    <a:effectLst/>
                    <a:cs typeface="+mn-ea"/>
                    <a:sym typeface="+mn-lt"/>
                  </a:rPr>
                  <a:t>2</a:t>
                </a:r>
                <a:r>
                  <a:rPr lang="zh-CN" altLang="zh-CN" sz="700" dirty="0">
                    <a:effectLst/>
                    <a:cs typeface="+mn-ea"/>
                    <a:sym typeface="+mn-lt"/>
                  </a:rPr>
                  <a:t> ≥ 92% 且变化 ≤3%（已知情况下）</a:t>
                </a:r>
                <a:endParaRPr lang="zh-CN" altLang="zh-CN" sz="700" dirty="0">
                  <a:effectLst/>
                  <a:cs typeface="+mn-ea"/>
                  <a:sym typeface="+mn-lt"/>
                </a:endParaRPr>
              </a:p>
              <a:p>
                <a:pPr marL="171450" marR="0" lvl="0" indent="-171450" algn="l" defTabSz="914400" rtl="0" eaLnBrk="1" fontAlgn="auto" latinLnBrk="0" hangingPunct="1">
                  <a:lnSpc>
                    <a:spcPct val="115000"/>
                  </a:lnSpc>
                  <a:spcBef>
                    <a:spcPts val="180"/>
                  </a:spcBef>
                  <a:spcAft>
                    <a:spcPts val="0"/>
                  </a:spcAft>
                  <a:buClr>
                    <a:srgbClr val="E8A900"/>
                  </a:buClr>
                  <a:buSzPts val="1000"/>
                  <a:buFont typeface="Arial" panose="020B0604020202020204" pitchFamily="34" charset="0"/>
                  <a:buChar char="•"/>
                  <a:defRPr/>
                </a:pPr>
                <a:r>
                  <a:rPr lang="zh-CN" altLang="zh-CN" sz="700" dirty="0">
                    <a:effectLst/>
                    <a:cs typeface="+mn-ea"/>
                    <a:sym typeface="+mn-lt"/>
                  </a:rPr>
                  <a:t>CRP &lt; 10 mg/L（如有数据）</a:t>
                </a:r>
                <a:endParaRPr lang="zh-CN" altLang="zh-CN" sz="700" dirty="0">
                  <a:effectLst/>
                  <a:cs typeface="+mn-ea"/>
                  <a:sym typeface="+mn-lt"/>
                </a:endParaRPr>
              </a:p>
            </p:txBody>
          </p:sp>
        </p:grpSp>
        <p:sp>
          <p:nvSpPr>
            <p:cNvPr id="28" name="矩形: 圆角 8"/>
            <p:cNvSpPr/>
            <p:nvPr>
              <p:custDataLst>
                <p:tags r:id="rId20"/>
              </p:custDataLst>
            </p:nvPr>
          </p:nvSpPr>
          <p:spPr>
            <a:xfrm>
              <a:off x="7635" y="11215"/>
              <a:ext cx="5052" cy="626"/>
            </a:xfrm>
            <a:prstGeom prst="roundRect">
              <a:avLst/>
            </a:prstGeom>
            <a:solidFill>
              <a:srgbClr val="D2D0D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zh-CN" altLang="en-US" sz="800" b="1">
                  <a:solidFill>
                    <a:schemeClr val="tx1"/>
                  </a:solidFill>
                  <a:cs typeface="+mn-ea"/>
                  <a:sym typeface="+mn-lt"/>
                </a:rPr>
                <a:t>确定病理：</a:t>
              </a:r>
              <a:endParaRPr lang="zh-CN" altLang="en-US" sz="800" b="1">
                <a:solidFill>
                  <a:schemeClr val="tx1"/>
                </a:solidFill>
                <a:cs typeface="+mn-ea"/>
                <a:sym typeface="+mn-lt"/>
              </a:endParaRPr>
            </a:p>
            <a:p>
              <a:pPr algn="ctr"/>
              <a:r>
                <a:rPr lang="zh-CN" altLang="en-US" sz="800" b="1">
                  <a:solidFill>
                    <a:schemeClr val="tx1"/>
                  </a:solidFill>
                  <a:cs typeface="+mn-ea"/>
                  <a:sym typeface="+mn-lt"/>
                </a:rPr>
                <a:t>病毒检测、痰培养、其他</a:t>
              </a:r>
              <a:endParaRPr lang="zh-CN" altLang="en-US" sz="800" b="1">
                <a:solidFill>
                  <a:schemeClr val="tx1"/>
                </a:solidFill>
                <a:cs typeface="+mn-ea"/>
                <a:sym typeface="+mn-lt"/>
              </a:endParaRPr>
            </a:p>
          </p:txBody>
        </p:sp>
        <p:sp>
          <p:nvSpPr>
            <p:cNvPr id="29" name="矩形: 圆角 13"/>
            <p:cNvSpPr/>
            <p:nvPr>
              <p:custDataLst>
                <p:tags r:id="rId21"/>
              </p:custDataLst>
            </p:nvPr>
          </p:nvSpPr>
          <p:spPr>
            <a:xfrm>
              <a:off x="15320" y="3103"/>
              <a:ext cx="2511" cy="1232"/>
            </a:xfrm>
            <a:prstGeom prst="roundRect">
              <a:avLst/>
            </a:prstGeom>
            <a:solidFill>
              <a:srgbClr val="FBEED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lgn="l" defTabSz="914400">
                <a:lnSpc>
                  <a:spcPct val="115000"/>
                </a:lnSpc>
                <a:spcBef>
                  <a:spcPts val="180"/>
                </a:spcBef>
                <a:spcAft>
                  <a:spcPts val="0"/>
                </a:spcAft>
                <a:buClr>
                  <a:srgbClr val="E8A900"/>
                </a:buClr>
                <a:buSzPts val="1000"/>
                <a:buFont typeface="Arial" panose="020B0604020202020204" pitchFamily="34" charset="0"/>
                <a:buChar char="•"/>
                <a:defRPr/>
              </a:pPr>
              <a:r>
                <a:rPr lang="zh-CN" altLang="zh-CN" sz="700">
                  <a:solidFill>
                    <a:schemeClr val="tx1"/>
                  </a:solidFill>
                  <a:effectLst/>
                  <a:cs typeface="+mn-ea"/>
                  <a:sym typeface="+mn-lt"/>
                </a:rPr>
                <a:t>心力衰竭</a:t>
              </a:r>
              <a:endParaRPr lang="zh-CN" altLang="zh-CN" sz="700">
                <a:solidFill>
                  <a:schemeClr val="tx1"/>
                </a:solidFill>
                <a:effectLst/>
                <a:cs typeface="+mn-ea"/>
                <a:sym typeface="+mn-lt"/>
              </a:endParaRPr>
            </a:p>
            <a:p>
              <a:pPr marL="171450" indent="-171450" algn="l" defTabSz="914400">
                <a:lnSpc>
                  <a:spcPct val="115000"/>
                </a:lnSpc>
                <a:spcBef>
                  <a:spcPts val="180"/>
                </a:spcBef>
                <a:spcAft>
                  <a:spcPts val="0"/>
                </a:spcAft>
                <a:buClr>
                  <a:srgbClr val="E8A900"/>
                </a:buClr>
                <a:buSzPts val="1000"/>
                <a:buFont typeface="Arial" panose="020B0604020202020204" pitchFamily="34" charset="0"/>
                <a:buChar char="•"/>
                <a:defRPr/>
              </a:pPr>
              <a:r>
                <a:rPr lang="zh-CN" altLang="zh-CN" sz="700">
                  <a:solidFill>
                    <a:schemeClr val="tx1"/>
                  </a:solidFill>
                  <a:effectLst/>
                  <a:cs typeface="+mn-ea"/>
                  <a:sym typeface="+mn-lt"/>
                </a:rPr>
                <a:t>肺炎</a:t>
              </a:r>
              <a:endParaRPr lang="zh-CN" altLang="zh-CN" sz="700">
                <a:solidFill>
                  <a:schemeClr val="tx1"/>
                </a:solidFill>
                <a:effectLst/>
                <a:cs typeface="+mn-ea"/>
                <a:sym typeface="+mn-lt"/>
              </a:endParaRPr>
            </a:p>
            <a:p>
              <a:pPr marL="171450" indent="-171450" algn="l" defTabSz="914400">
                <a:lnSpc>
                  <a:spcPct val="115000"/>
                </a:lnSpc>
                <a:spcBef>
                  <a:spcPts val="180"/>
                </a:spcBef>
                <a:spcAft>
                  <a:spcPts val="0"/>
                </a:spcAft>
                <a:buClr>
                  <a:srgbClr val="E8A900"/>
                </a:buClr>
                <a:buSzPts val="1000"/>
                <a:buFont typeface="Arial" panose="020B0604020202020204" pitchFamily="34" charset="0"/>
                <a:buChar char="•"/>
                <a:defRPr/>
              </a:pPr>
              <a:r>
                <a:rPr lang="zh-CN" altLang="zh-CN" sz="700">
                  <a:solidFill>
                    <a:schemeClr val="tx1"/>
                  </a:solidFill>
                  <a:effectLst/>
                  <a:cs typeface="+mn-ea"/>
                  <a:sym typeface="+mn-lt"/>
                </a:rPr>
                <a:t>肺栓塞</a:t>
              </a:r>
              <a:endParaRPr lang="zh-CN" altLang="zh-CN" sz="700">
                <a:solidFill>
                  <a:schemeClr val="tx1"/>
                </a:solidFill>
                <a:effectLst/>
                <a:cs typeface="+mn-ea"/>
                <a:sym typeface="+mn-lt"/>
              </a:endParaRPr>
            </a:p>
          </p:txBody>
        </p:sp>
        <p:sp>
          <p:nvSpPr>
            <p:cNvPr id="30" name="矩形: 圆角 13"/>
            <p:cNvSpPr/>
            <p:nvPr>
              <p:custDataLst>
                <p:tags r:id="rId22"/>
              </p:custDataLst>
            </p:nvPr>
          </p:nvSpPr>
          <p:spPr>
            <a:xfrm>
              <a:off x="15320" y="5141"/>
              <a:ext cx="2681" cy="862"/>
            </a:xfrm>
            <a:prstGeom prst="roundRect">
              <a:avLst/>
            </a:prstGeom>
            <a:solidFill>
              <a:srgbClr val="FBEED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lgn="l" defTabSz="914400">
                <a:lnSpc>
                  <a:spcPct val="115000"/>
                </a:lnSpc>
                <a:spcBef>
                  <a:spcPts val="180"/>
                </a:spcBef>
                <a:spcAft>
                  <a:spcPts val="0"/>
                </a:spcAft>
                <a:buClr>
                  <a:srgbClr val="E8A900"/>
                </a:buClr>
                <a:buSzPts val="1000"/>
                <a:buFont typeface="Arial" panose="020B0604020202020204" pitchFamily="34" charset="0"/>
                <a:buChar char="•"/>
                <a:defRPr/>
              </a:pPr>
              <a:r>
                <a:rPr lang="zh-CN" altLang="zh-CN" sz="700" dirty="0">
                  <a:solidFill>
                    <a:schemeClr val="tx1"/>
                  </a:solidFill>
                  <a:effectLst/>
                  <a:cs typeface="+mn-ea"/>
                  <a:sym typeface="+mn-lt"/>
                </a:rPr>
                <a:t>相应的检查和治疗</a:t>
              </a:r>
              <a:endParaRPr lang="zh-CN" altLang="zh-CN" sz="700" dirty="0">
                <a:solidFill>
                  <a:schemeClr val="tx1"/>
                </a:solidFill>
                <a:effectLst/>
                <a:cs typeface="+mn-ea"/>
                <a:sym typeface="+mn-lt"/>
              </a:endParaRPr>
            </a:p>
          </p:txBody>
        </p:sp>
        <p:cxnSp>
          <p:nvCxnSpPr>
            <p:cNvPr id="32" name="肘形连接符 31"/>
            <p:cNvCxnSpPr>
              <a:stCxn id="9" idx="2"/>
              <a:endCxn id="6" idx="0"/>
            </p:cNvCxnSpPr>
            <p:nvPr/>
          </p:nvCxnSpPr>
          <p:spPr>
            <a:xfrm rot="5400000">
              <a:off x="11392" y="-436"/>
              <a:ext cx="865" cy="3327"/>
            </a:xfrm>
            <a:prstGeom prst="bentConnector3">
              <a:avLst>
                <a:gd name="adj1" fmla="val 50058"/>
              </a:avLst>
            </a:prstGeom>
            <a:ln>
              <a:solidFill>
                <a:schemeClr val="tx1"/>
              </a:solidFill>
              <a:tailEnd type="arrow"/>
            </a:ln>
          </p:spPr>
          <p:style>
            <a:lnRef idx="2">
              <a:schemeClr val="accent1"/>
            </a:lnRef>
            <a:fillRef idx="0">
              <a:srgbClr val="FFFFFF"/>
            </a:fillRef>
            <a:effectRef idx="0">
              <a:srgbClr val="FFFFFF"/>
            </a:effectRef>
            <a:fontRef idx="minor">
              <a:schemeClr val="tx1"/>
            </a:fontRef>
          </p:style>
        </p:cxnSp>
        <p:cxnSp>
          <p:nvCxnSpPr>
            <p:cNvPr id="33" name="肘形连接符 32"/>
            <p:cNvCxnSpPr>
              <a:stCxn id="9" idx="2"/>
              <a:endCxn id="5" idx="0"/>
            </p:cNvCxnSpPr>
            <p:nvPr/>
          </p:nvCxnSpPr>
          <p:spPr>
            <a:xfrm rot="5400000" flipV="1">
              <a:off x="14610" y="-327"/>
              <a:ext cx="865" cy="3109"/>
            </a:xfrm>
            <a:prstGeom prst="bentConnector3">
              <a:avLst>
                <a:gd name="adj1" fmla="val 50058"/>
              </a:avLst>
            </a:prstGeom>
            <a:ln>
              <a:solidFill>
                <a:schemeClr val="tx1"/>
              </a:solidFill>
              <a:tailEnd type="arrow"/>
            </a:ln>
          </p:spPr>
          <p:style>
            <a:lnRef idx="2">
              <a:schemeClr val="accent1"/>
            </a:lnRef>
            <a:fillRef idx="0">
              <a:srgbClr val="FFFFFF"/>
            </a:fillRef>
            <a:effectRef idx="0">
              <a:srgbClr val="FFFFFF"/>
            </a:effectRef>
            <a:fontRef idx="minor">
              <a:schemeClr val="tx1"/>
            </a:fontRef>
          </p:style>
        </p:cxnSp>
        <p:cxnSp>
          <p:nvCxnSpPr>
            <p:cNvPr id="34" name="直接箭头连接符 33"/>
            <p:cNvCxnSpPr/>
            <p:nvPr/>
          </p:nvCxnSpPr>
          <p:spPr>
            <a:xfrm>
              <a:off x="10161" y="2338"/>
              <a:ext cx="0" cy="654"/>
            </a:xfrm>
            <a:prstGeom prst="straightConnector1">
              <a:avLst/>
            </a:prstGeom>
            <a:ln>
              <a:solidFill>
                <a:schemeClr val="tx1"/>
              </a:solidFill>
              <a:tailEnd type="arrow"/>
            </a:ln>
          </p:spPr>
          <p:style>
            <a:lnRef idx="2">
              <a:schemeClr val="accent1"/>
            </a:lnRef>
            <a:fillRef idx="0">
              <a:srgbClr val="FFFFFF"/>
            </a:fillRef>
            <a:effectRef idx="0">
              <a:srgbClr val="FFFFFF"/>
            </a:effectRef>
            <a:fontRef idx="minor">
              <a:schemeClr val="tx1"/>
            </a:fontRef>
          </p:style>
        </p:cxnSp>
        <p:cxnSp>
          <p:nvCxnSpPr>
            <p:cNvPr id="35" name="直接箭头连接符 34"/>
            <p:cNvCxnSpPr/>
            <p:nvPr/>
          </p:nvCxnSpPr>
          <p:spPr>
            <a:xfrm>
              <a:off x="16597" y="2373"/>
              <a:ext cx="0" cy="654"/>
            </a:xfrm>
            <a:prstGeom prst="straightConnector1">
              <a:avLst/>
            </a:prstGeom>
            <a:ln>
              <a:solidFill>
                <a:schemeClr val="tx1"/>
              </a:solidFill>
              <a:tailEnd type="arrow"/>
            </a:ln>
          </p:spPr>
          <p:style>
            <a:lnRef idx="2">
              <a:schemeClr val="accent1"/>
            </a:lnRef>
            <a:fillRef idx="0">
              <a:srgbClr val="FFFFFF"/>
            </a:fillRef>
            <a:effectRef idx="0">
              <a:srgbClr val="FFFFFF"/>
            </a:effectRef>
            <a:fontRef idx="minor">
              <a:schemeClr val="tx1"/>
            </a:fontRef>
          </p:style>
        </p:cxnSp>
        <p:cxnSp>
          <p:nvCxnSpPr>
            <p:cNvPr id="36" name="直接箭头连接符 35"/>
            <p:cNvCxnSpPr/>
            <p:nvPr/>
          </p:nvCxnSpPr>
          <p:spPr>
            <a:xfrm>
              <a:off x="16611" y="4411"/>
              <a:ext cx="0" cy="654"/>
            </a:xfrm>
            <a:prstGeom prst="straightConnector1">
              <a:avLst/>
            </a:prstGeom>
            <a:ln>
              <a:solidFill>
                <a:schemeClr val="tx1"/>
              </a:solidFill>
              <a:tailEnd type="arrow"/>
            </a:ln>
          </p:spPr>
          <p:style>
            <a:lnRef idx="2">
              <a:schemeClr val="accent1"/>
            </a:lnRef>
            <a:fillRef idx="0">
              <a:srgbClr val="FFFFFF"/>
            </a:fillRef>
            <a:effectRef idx="0">
              <a:srgbClr val="FFFFFF"/>
            </a:effectRef>
            <a:fontRef idx="minor">
              <a:schemeClr val="tx1"/>
            </a:fontRef>
          </p:style>
        </p:cxnSp>
        <p:cxnSp>
          <p:nvCxnSpPr>
            <p:cNvPr id="38" name="直接箭头连接符 37"/>
            <p:cNvCxnSpPr/>
            <p:nvPr/>
          </p:nvCxnSpPr>
          <p:spPr>
            <a:xfrm>
              <a:off x="10161" y="10533"/>
              <a:ext cx="0" cy="654"/>
            </a:xfrm>
            <a:prstGeom prst="straightConnector1">
              <a:avLst/>
            </a:prstGeom>
            <a:ln>
              <a:solidFill>
                <a:schemeClr val="tx1"/>
              </a:solidFill>
              <a:tailEnd type="arrow"/>
            </a:ln>
          </p:spPr>
          <p:style>
            <a:lnRef idx="2">
              <a:schemeClr val="accent1"/>
            </a:lnRef>
            <a:fillRef idx="0">
              <a:srgbClr val="FFFFFF"/>
            </a:fillRef>
            <a:effectRef idx="0">
              <a:srgbClr val="FFFFFF"/>
            </a:effectRef>
            <a:fontRef idx="minor">
              <a:schemeClr val="tx1"/>
            </a:fontRef>
          </p:style>
        </p:cxnSp>
      </p:grpSp>
      <p:sp>
        <p:nvSpPr>
          <p:cNvPr id="3" name="文本框 2"/>
          <p:cNvSpPr txBox="1"/>
          <p:nvPr>
            <p:custDataLst>
              <p:tags r:id="rId23"/>
            </p:custDataLst>
          </p:nvPr>
        </p:nvSpPr>
        <p:spPr>
          <a:xfrm>
            <a:off x="11166475" y="509905"/>
            <a:ext cx="969010" cy="368300"/>
          </a:xfrm>
          <a:prstGeom prst="rect">
            <a:avLst/>
          </a:prstGeom>
          <a:noFill/>
        </p:spPr>
        <p:txBody>
          <a:bodyPr wrap="square" rtlCol="0">
            <a:spAutoFit/>
          </a:bodyPr>
          <a:lstStyle/>
          <a:p>
            <a:pPr algn="r"/>
            <a:r>
              <a:rPr lang="zh-CN" altLang="en-US" b="1">
                <a:solidFill>
                  <a:schemeClr val="bg1"/>
                </a:solidFill>
              </a:rPr>
              <a:t>图</a:t>
            </a:r>
            <a:r>
              <a:rPr lang="en-US" altLang="zh-CN" b="1">
                <a:solidFill>
                  <a:schemeClr val="bg1"/>
                </a:solidFill>
              </a:rPr>
              <a:t> 4.3</a:t>
            </a:r>
            <a:endParaRPr lang="en-US" altLang="zh-CN" b="1">
              <a:solidFill>
                <a:schemeClr val="bg1"/>
              </a:solidFill>
            </a:endParaRPr>
          </a:p>
        </p:txBody>
      </p:sp>
      <p:sp>
        <p:nvSpPr>
          <p:cNvPr id="14" name="文本框 13"/>
          <p:cNvSpPr txBox="1"/>
          <p:nvPr/>
        </p:nvSpPr>
        <p:spPr>
          <a:xfrm>
            <a:off x="393581" y="6220027"/>
            <a:ext cx="7622540" cy="368300"/>
          </a:xfrm>
          <a:prstGeom prst="rect">
            <a:avLst/>
          </a:prstGeom>
          <a:noFill/>
        </p:spPr>
        <p:txBody>
          <a:bodyPr wrap="square" rtlCol="0">
            <a:spAutoFit/>
          </a:bodyPr>
          <a:lstStyle/>
          <a:p>
            <a:r>
              <a:rPr lang="zh-CN" altLang="en-US" sz="900"/>
              <a:t>改编自：The ROME Proposal, Celli et al. (2021) Am J Respir Crit Care Med. 204(11): 1251-8.</a:t>
            </a:r>
            <a:endParaRPr lang="zh-CN" altLang="en-US" sz="900"/>
          </a:p>
          <a:p>
            <a:r>
              <a:rPr lang="zh-CN" altLang="en-US" sz="900"/>
              <a:t>缩写：VAS：视觉模拟呼吸困难量表；RR：呼吸频率；HR：心率；SaO：血氧饱和度；CRP：C反应蛋白；ABG：动脉血气；PaO：动脉氧分压</a:t>
            </a:r>
            <a:endParaRPr lang="zh-CN" altLang="en-US" sz="900"/>
          </a:p>
        </p:txBody>
      </p:sp>
      <p:sp>
        <p:nvSpPr>
          <p:cNvPr id="31" name="Footer Placeholder 1"/>
          <p:cNvSpPr txBox="1"/>
          <p:nvPr/>
        </p:nvSpPr>
        <p:spPr>
          <a:xfrm>
            <a:off x="3027363" y="6551613"/>
            <a:ext cx="6137275"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000" dirty="0">
                <a:sym typeface="+mn-ea"/>
              </a:rPr>
              <a:t>© 2024, 2025 Global Initiative for Chronic Obstructive Lung Disease</a:t>
            </a:r>
            <a:endParaRPr lang="en-AU" sz="1000" dirty="0">
              <a:cs typeface="+mn-ea"/>
              <a:sym typeface="+mn-lt"/>
            </a:endParaRPr>
          </a:p>
        </p:txBody>
      </p:sp>
      <p:pic>
        <p:nvPicPr>
          <p:cNvPr id="4" name="Picture 6" descr="Figure 4.3 is a flowchart outlining the classification of the severity of COPD exacerbations"/>
          <p:cNvPicPr>
            <a:picLocks noChangeAspect="1"/>
          </p:cNvPicPr>
          <p:nvPr/>
        </p:nvPicPr>
        <p:blipFill rotWithShape="1">
          <a:blip r:embed="rId24"/>
          <a:srcRect/>
          <a:stretch>
            <a:fillRect/>
          </a:stretch>
        </p:blipFill>
        <p:spPr bwMode="auto">
          <a:xfrm>
            <a:off x="12192038" y="79"/>
            <a:ext cx="4914823" cy="6474583"/>
          </a:xfrm>
          <a:prstGeom prst="rect">
            <a:avLst/>
          </a:prstGeom>
          <a:ln>
            <a:noFill/>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sz="quarter" idx="10"/>
          </p:nvPr>
        </p:nvSpPr>
        <p:spPr/>
        <p:txBody>
          <a:bodyPr>
            <a:normAutofit fontScale="97500" lnSpcReduction="10000"/>
          </a:bodyPr>
          <a:lstStyle/>
          <a:p>
            <a:r>
              <a:rPr lang="zh-CN" altLang="en-US">
                <a:latin typeface="+mn-lt"/>
                <a:ea typeface="+mn-ea"/>
                <a:cs typeface="+mn-ea"/>
                <a:sym typeface="+mn-lt"/>
              </a:rPr>
              <a:t>用于住院评估的潜在指标</a:t>
            </a:r>
            <a:endParaRPr lang="zh-CN" altLang="en-US" dirty="0">
              <a:latin typeface="+mn-lt"/>
              <a:ea typeface="+mn-ea"/>
              <a:cs typeface="+mn-ea"/>
              <a:sym typeface="+mn-lt"/>
            </a:endParaRPr>
          </a:p>
        </p:txBody>
      </p:sp>
      <p:sp>
        <p:nvSpPr>
          <p:cNvPr id="2" name="Footer Placeholder 1"/>
          <p:cNvSpPr>
            <a:spLocks noGrp="1"/>
          </p:cNvSpPr>
          <p:nvPr>
            <p:ph type="ftr" sz="quarter" idx="4294967295"/>
          </p:nvPr>
        </p:nvSpPr>
        <p:spPr>
          <a:xfrm>
            <a:off x="3027363" y="6551613"/>
            <a:ext cx="6137275" cy="365125"/>
          </a:xfrm>
        </p:spPr>
        <p:txBody>
          <a:bodyPr/>
          <a:lstStyle/>
          <a:p>
            <a:r>
              <a:rPr lang="en-US" sz="1000" dirty="0">
                <a:sym typeface="+mn-ea"/>
              </a:rPr>
              <a:t>© 2024, 2025 Global Initiative for Chronic Obstructive Lung Disease</a:t>
            </a:r>
            <a:endParaRPr lang="en-AU" sz="1000" dirty="0">
              <a:cs typeface="+mn-ea"/>
              <a:sym typeface="+mn-lt"/>
            </a:endParaRPr>
          </a:p>
        </p:txBody>
      </p:sp>
      <p:sp>
        <p:nvSpPr>
          <p:cNvPr id="5" name="文本框 4"/>
          <p:cNvSpPr txBox="1"/>
          <p:nvPr/>
        </p:nvSpPr>
        <p:spPr>
          <a:xfrm>
            <a:off x="1155993" y="4846348"/>
            <a:ext cx="6096000" cy="261610"/>
          </a:xfrm>
          <a:prstGeom prst="rect">
            <a:avLst/>
          </a:prstGeom>
          <a:noFill/>
        </p:spPr>
        <p:txBody>
          <a:bodyPr wrap="square">
            <a:spAutoFit/>
          </a:bodyPr>
          <a:lstStyle/>
          <a:p>
            <a:r>
              <a:rPr lang="zh-CN" altLang="en-US" sz="1100" dirty="0">
                <a:solidFill>
                  <a:schemeClr val="bg1">
                    <a:lumMod val="50000"/>
                  </a:schemeClr>
                </a:solidFill>
                <a:cs typeface="+mn-ea"/>
                <a:sym typeface="+mn-lt"/>
              </a:rPr>
              <a:t>*需考虑当地资源</a:t>
            </a:r>
            <a:endParaRPr lang="zh-CN" altLang="en-US" sz="1100" dirty="0">
              <a:solidFill>
                <a:schemeClr val="bg1">
                  <a:lumMod val="50000"/>
                </a:schemeClr>
              </a:solidFill>
              <a:cs typeface="+mn-ea"/>
              <a:sym typeface="+mn-lt"/>
            </a:endParaRPr>
          </a:p>
        </p:txBody>
      </p:sp>
      <p:sp>
        <p:nvSpPr>
          <p:cNvPr id="4" name="文本框 3"/>
          <p:cNvSpPr txBox="1"/>
          <p:nvPr/>
        </p:nvSpPr>
        <p:spPr>
          <a:xfrm>
            <a:off x="1155993" y="1468663"/>
            <a:ext cx="9493349" cy="3046095"/>
          </a:xfrm>
          <a:prstGeom prst="rect">
            <a:avLst/>
          </a:prstGeom>
          <a:noFill/>
        </p:spPr>
        <p:txBody>
          <a:bodyPr wrap="square" rtlCol="0" anchor="t">
            <a:spAutoFit/>
          </a:bodyPr>
          <a:lstStyle/>
          <a:p>
            <a:pPr>
              <a:lnSpc>
                <a:spcPct val="200000"/>
              </a:lnSpc>
            </a:pPr>
            <a:r>
              <a:rPr lang="en-US" altLang="zh-CN" sz="1600" dirty="0">
                <a:solidFill>
                  <a:srgbClr val="E8A900"/>
                </a:solidFill>
                <a:effectLst/>
                <a:cs typeface="+mn-ea"/>
                <a:sym typeface="+mn-lt"/>
              </a:rPr>
              <a:t>• </a:t>
            </a:r>
            <a:r>
              <a:rPr lang="zh-CN" altLang="en-US" sz="1600" dirty="0">
                <a:cs typeface="+mn-ea"/>
                <a:sym typeface="+mn-lt"/>
              </a:rPr>
              <a:t>严重症状，例如：静息状态下呼吸困难的突然恶化、呼吸频率增快、血氧饱和度降低、意识模糊、嗜睡</a:t>
            </a:r>
            <a:endParaRPr lang="zh-CN" altLang="en-US" sz="1600" dirty="0">
              <a:cs typeface="+mn-ea"/>
              <a:sym typeface="+mn-lt"/>
            </a:endParaRPr>
          </a:p>
          <a:p>
            <a:pPr>
              <a:lnSpc>
                <a:spcPct val="200000"/>
              </a:lnSpc>
            </a:pPr>
            <a:r>
              <a:rPr lang="en-US" altLang="zh-CN" sz="1600" dirty="0">
                <a:solidFill>
                  <a:srgbClr val="E8A900"/>
                </a:solidFill>
                <a:effectLst/>
                <a:cs typeface="+mn-ea"/>
                <a:sym typeface="+mn-lt"/>
              </a:rPr>
              <a:t>• </a:t>
            </a:r>
            <a:r>
              <a:rPr lang="zh-CN" altLang="en-US" sz="1600" dirty="0">
                <a:cs typeface="+mn-ea"/>
                <a:sym typeface="+mn-lt"/>
              </a:rPr>
              <a:t>急性呼吸衰竭</a:t>
            </a:r>
            <a:endParaRPr lang="zh-CN" altLang="en-US" sz="1600" dirty="0">
              <a:cs typeface="+mn-ea"/>
              <a:sym typeface="+mn-lt"/>
            </a:endParaRPr>
          </a:p>
          <a:p>
            <a:pPr>
              <a:lnSpc>
                <a:spcPct val="200000"/>
              </a:lnSpc>
            </a:pPr>
            <a:r>
              <a:rPr lang="en-US" altLang="zh-CN" sz="1600" dirty="0">
                <a:solidFill>
                  <a:srgbClr val="E8A900"/>
                </a:solidFill>
                <a:effectLst/>
                <a:cs typeface="+mn-ea"/>
                <a:sym typeface="+mn-lt"/>
              </a:rPr>
              <a:t>• </a:t>
            </a:r>
            <a:r>
              <a:rPr lang="zh-CN" altLang="en-US" sz="1600" dirty="0">
                <a:cs typeface="+mn-ea"/>
                <a:sym typeface="+mn-lt"/>
              </a:rPr>
              <a:t>新发体征（例如发绀、外周水肿）</a:t>
            </a:r>
            <a:endParaRPr lang="en-US" altLang="zh-CN" sz="1600" dirty="0">
              <a:cs typeface="+mn-ea"/>
              <a:sym typeface="+mn-lt"/>
            </a:endParaRPr>
          </a:p>
          <a:p>
            <a:pPr>
              <a:lnSpc>
                <a:spcPct val="200000"/>
              </a:lnSpc>
            </a:pPr>
            <a:r>
              <a:rPr lang="en-US" altLang="zh-CN" sz="1600" dirty="0">
                <a:solidFill>
                  <a:srgbClr val="E8A900"/>
                </a:solidFill>
                <a:effectLst/>
                <a:cs typeface="+mn-ea"/>
                <a:sym typeface="+mn-lt"/>
              </a:rPr>
              <a:t>• </a:t>
            </a:r>
            <a:r>
              <a:rPr lang="zh-CN" altLang="en-US" sz="1600" dirty="0">
                <a:cs typeface="+mn-ea"/>
                <a:sym typeface="+mn-lt"/>
              </a:rPr>
              <a:t>对初始医疗干预无应答的急性加重</a:t>
            </a:r>
            <a:endParaRPr lang="zh-CN" altLang="en-US" sz="1600" dirty="0">
              <a:cs typeface="+mn-ea"/>
              <a:sym typeface="+mn-lt"/>
            </a:endParaRPr>
          </a:p>
          <a:p>
            <a:pPr>
              <a:lnSpc>
                <a:spcPct val="200000"/>
              </a:lnSpc>
            </a:pPr>
            <a:r>
              <a:rPr lang="en-US" altLang="zh-CN" sz="1600" dirty="0">
                <a:solidFill>
                  <a:srgbClr val="E8A900"/>
                </a:solidFill>
                <a:effectLst/>
                <a:cs typeface="+mn-ea"/>
                <a:sym typeface="+mn-lt"/>
              </a:rPr>
              <a:t>• </a:t>
            </a:r>
            <a:r>
              <a:rPr lang="zh-CN" altLang="en-US" sz="1600" dirty="0">
                <a:cs typeface="+mn-ea"/>
                <a:sym typeface="+mn-lt"/>
              </a:rPr>
              <a:t>存在严重合并症（例如心力衰竭、新发心律失常等）</a:t>
            </a:r>
            <a:endParaRPr lang="zh-CN" altLang="en-US" sz="1600" dirty="0">
              <a:cs typeface="+mn-ea"/>
              <a:sym typeface="+mn-lt"/>
            </a:endParaRPr>
          </a:p>
          <a:p>
            <a:pPr>
              <a:lnSpc>
                <a:spcPct val="200000"/>
              </a:lnSpc>
            </a:pPr>
            <a:r>
              <a:rPr lang="en-US" altLang="zh-CN" sz="1600" dirty="0">
                <a:solidFill>
                  <a:srgbClr val="E8A900"/>
                </a:solidFill>
                <a:effectLst/>
                <a:cs typeface="+mn-ea"/>
                <a:sym typeface="+mn-lt"/>
              </a:rPr>
              <a:t>• </a:t>
            </a:r>
            <a:r>
              <a:rPr lang="zh-CN" altLang="en-US" sz="1600" dirty="0">
                <a:cs typeface="+mn-ea"/>
                <a:sym typeface="+mn-lt"/>
              </a:rPr>
              <a:t>家庭支持不足</a:t>
            </a:r>
            <a:endParaRPr lang="zh-CN" altLang="en-US" sz="1600" dirty="0">
              <a:cs typeface="+mn-ea"/>
              <a:sym typeface="+mn-lt"/>
            </a:endParaRPr>
          </a:p>
        </p:txBody>
      </p:sp>
      <p:sp>
        <p:nvSpPr>
          <p:cNvPr id="8" name="文本框 7"/>
          <p:cNvSpPr txBox="1"/>
          <p:nvPr>
            <p:custDataLst>
              <p:tags r:id="rId1"/>
            </p:custDataLst>
          </p:nvPr>
        </p:nvSpPr>
        <p:spPr>
          <a:xfrm>
            <a:off x="11166475" y="509905"/>
            <a:ext cx="969010" cy="368300"/>
          </a:xfrm>
          <a:prstGeom prst="rect">
            <a:avLst/>
          </a:prstGeom>
          <a:noFill/>
        </p:spPr>
        <p:txBody>
          <a:bodyPr wrap="square" rtlCol="0">
            <a:spAutoFit/>
          </a:bodyPr>
          <a:lstStyle/>
          <a:p>
            <a:pPr algn="r"/>
            <a:r>
              <a:rPr lang="zh-CN" altLang="en-US" b="1">
                <a:solidFill>
                  <a:schemeClr val="bg1"/>
                </a:solidFill>
              </a:rPr>
              <a:t>图</a:t>
            </a:r>
            <a:r>
              <a:rPr lang="en-US" altLang="zh-CN" b="1">
                <a:solidFill>
                  <a:schemeClr val="bg1"/>
                </a:solidFill>
              </a:rPr>
              <a:t> 4.4</a:t>
            </a:r>
            <a:endParaRPr lang="en-US" altLang="zh-CN" b="1">
              <a:solidFill>
                <a:schemeClr val="bg1"/>
              </a:solidFill>
            </a:endParaRPr>
          </a:p>
        </p:txBody>
      </p:sp>
      <p:pic>
        <p:nvPicPr>
          <p:cNvPr id="7" name="Picture 4" descr="Figure 4.4 gives a list of potential indications for hospitalization assessment such as severe symptoms, sudden worsening of dyspnea, high respiratory rate etc and notes that local resources need to be considered"/>
          <p:cNvPicPr>
            <a:picLocks noChangeAspect="1"/>
          </p:cNvPicPr>
          <p:nvPr/>
        </p:nvPicPr>
        <p:blipFill rotWithShape="1">
          <a:blip r:embed="rId2"/>
          <a:srcRect/>
          <a:stretch>
            <a:fillRect/>
          </a:stretch>
        </p:blipFill>
        <p:spPr bwMode="auto">
          <a:xfrm>
            <a:off x="12135374" y="-315"/>
            <a:ext cx="8130410" cy="3885559"/>
          </a:xfrm>
          <a:prstGeom prst="rect">
            <a:avLst/>
          </a:prstGeom>
          <a:ln>
            <a:noFill/>
          </a:ln>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占位符 5"/>
          <p:cNvSpPr>
            <a:spLocks noGrp="1"/>
          </p:cNvSpPr>
          <p:nvPr>
            <p:ph type="body" sz="quarter" idx="10"/>
          </p:nvPr>
        </p:nvSpPr>
        <p:spPr/>
        <p:txBody>
          <a:bodyPr>
            <a:normAutofit fontScale="97500" lnSpcReduction="10000"/>
          </a:bodyPr>
          <a:lstStyle/>
          <a:p>
            <a:r>
              <a:rPr lang="zh-CN" altLang="en-US">
                <a:latin typeface="+mn-lt"/>
                <a:ea typeface="+mn-ea"/>
                <a:cs typeface="+mn-ea"/>
                <a:sym typeface="+mn-lt"/>
              </a:rPr>
              <a:t>重度但未危及生命的急性加重的管理*</a:t>
            </a:r>
            <a:endParaRPr lang="zh-CN" altLang="en-US" dirty="0">
              <a:latin typeface="+mn-lt"/>
              <a:ea typeface="+mn-ea"/>
              <a:cs typeface="+mn-ea"/>
              <a:sym typeface="+mn-lt"/>
            </a:endParaRPr>
          </a:p>
        </p:txBody>
      </p:sp>
      <p:sp>
        <p:nvSpPr>
          <p:cNvPr id="2" name="Footer Placeholder 1"/>
          <p:cNvSpPr>
            <a:spLocks noGrp="1"/>
          </p:cNvSpPr>
          <p:nvPr>
            <p:ph type="ftr" sz="quarter" idx="4294967295"/>
          </p:nvPr>
        </p:nvSpPr>
        <p:spPr>
          <a:xfrm>
            <a:off x="3027363" y="6551613"/>
            <a:ext cx="6137275" cy="365125"/>
          </a:xfrm>
        </p:spPr>
        <p:txBody>
          <a:bodyPr/>
          <a:lstStyle/>
          <a:p>
            <a:r>
              <a:rPr lang="en-US" sz="1000" dirty="0">
                <a:sym typeface="+mn-ea"/>
              </a:rPr>
              <a:t>© 2024, 2025 Global Initiative for Chronic Obstructive Lung Disease</a:t>
            </a:r>
            <a:endParaRPr lang="en-AU" sz="1000" dirty="0">
              <a:cs typeface="+mn-ea"/>
              <a:sym typeface="+mn-lt"/>
            </a:endParaRPr>
          </a:p>
        </p:txBody>
      </p:sp>
      <p:sp>
        <p:nvSpPr>
          <p:cNvPr id="3" name="文本框 2"/>
          <p:cNvSpPr txBox="1"/>
          <p:nvPr/>
        </p:nvSpPr>
        <p:spPr>
          <a:xfrm>
            <a:off x="2741359" y="6208969"/>
            <a:ext cx="6096000" cy="261610"/>
          </a:xfrm>
          <a:prstGeom prst="rect">
            <a:avLst/>
          </a:prstGeom>
          <a:noFill/>
        </p:spPr>
        <p:txBody>
          <a:bodyPr wrap="square">
            <a:spAutoFit/>
          </a:bodyPr>
          <a:lstStyle/>
          <a:p>
            <a:r>
              <a:rPr lang="zh-CN" altLang="en-US" sz="1100" dirty="0">
                <a:solidFill>
                  <a:schemeClr val="bg1">
                    <a:lumMod val="50000"/>
                  </a:schemeClr>
                </a:solidFill>
                <a:cs typeface="+mn-ea"/>
                <a:sym typeface="+mn-lt"/>
              </a:rPr>
              <a:t>*需考虑当地资源</a:t>
            </a:r>
            <a:endParaRPr lang="zh-CN" altLang="en-US" sz="1100" dirty="0">
              <a:solidFill>
                <a:schemeClr val="bg1">
                  <a:lumMod val="50000"/>
                </a:schemeClr>
              </a:solidFill>
              <a:cs typeface="+mn-ea"/>
              <a:sym typeface="+mn-lt"/>
            </a:endParaRPr>
          </a:p>
        </p:txBody>
      </p:sp>
      <p:sp>
        <p:nvSpPr>
          <p:cNvPr id="5" name="文本框 4"/>
          <p:cNvSpPr txBox="1"/>
          <p:nvPr/>
        </p:nvSpPr>
        <p:spPr>
          <a:xfrm>
            <a:off x="2741359" y="1167534"/>
            <a:ext cx="8256270" cy="4915535"/>
          </a:xfrm>
          <a:prstGeom prst="rect">
            <a:avLst/>
          </a:prstGeom>
          <a:noFill/>
        </p:spPr>
        <p:txBody>
          <a:bodyPr wrap="square" rtlCol="0" anchor="t">
            <a:spAutoFit/>
          </a:bodyPr>
          <a:lstStyle/>
          <a:p>
            <a:pPr lvl="0" algn="just">
              <a:lnSpc>
                <a:spcPct val="150000"/>
              </a:lnSpc>
              <a:spcBef>
                <a:spcPts val="180"/>
              </a:spcBef>
              <a:spcAft>
                <a:spcPts val="0"/>
              </a:spcAft>
              <a:buClr>
                <a:srgbClr val="262626"/>
              </a:buClr>
              <a:buSzPts val="1050"/>
            </a:pPr>
            <a:r>
              <a:rPr lang="zh-CN" altLang="zh-CN" sz="1400" b="1" dirty="0">
                <a:effectLst/>
                <a:cs typeface="+mn-ea"/>
                <a:sym typeface="+mn-lt"/>
              </a:rPr>
              <a:t>评估症状的严重程度、血气、胸片检查</a:t>
            </a:r>
            <a:endParaRPr lang="zh-CN" altLang="zh-CN" sz="1400" b="1" u="none" strike="noStrike" spc="0" dirty="0">
              <a:effectLst/>
              <a:cs typeface="+mn-ea"/>
              <a:sym typeface="+mn-lt"/>
            </a:endParaRPr>
          </a:p>
          <a:p>
            <a:pPr lvl="0" algn="just">
              <a:lnSpc>
                <a:spcPct val="150000"/>
              </a:lnSpc>
              <a:spcBef>
                <a:spcPts val="180"/>
              </a:spcBef>
              <a:spcAft>
                <a:spcPts val="0"/>
              </a:spcAft>
              <a:buClr>
                <a:srgbClr val="262626"/>
              </a:buClr>
              <a:buSzPts val="1050"/>
            </a:pPr>
            <a:r>
              <a:rPr lang="zh-CN" altLang="zh-CN" sz="1400" b="1" dirty="0">
                <a:effectLst/>
                <a:cs typeface="+mn-ea"/>
                <a:sym typeface="+mn-lt"/>
              </a:rPr>
              <a:t>给予</a:t>
            </a:r>
            <a:r>
              <a:rPr lang="zh-CN" altLang="zh-CN" sz="1400" b="1" dirty="0">
                <a:effectLst/>
                <a:cs typeface="+mn-ea"/>
                <a:sym typeface="+mn-lt"/>
              </a:rPr>
              <a:t>氧疗，获得连续动脉血气、静脉血气和脉搏血氧测定</a:t>
            </a:r>
            <a:endParaRPr lang="zh-CN" altLang="zh-CN" sz="1400" b="1" u="none" strike="noStrike" spc="0" dirty="0">
              <a:effectLst/>
              <a:cs typeface="+mn-ea"/>
              <a:sym typeface="+mn-lt"/>
            </a:endParaRPr>
          </a:p>
          <a:p>
            <a:pPr lvl="0" algn="just">
              <a:lnSpc>
                <a:spcPct val="150000"/>
              </a:lnSpc>
              <a:spcBef>
                <a:spcPts val="180"/>
              </a:spcBef>
              <a:spcAft>
                <a:spcPts val="0"/>
              </a:spcAft>
              <a:buClr>
                <a:srgbClr val="262626"/>
              </a:buClr>
              <a:buSzPts val="1050"/>
            </a:pPr>
            <a:r>
              <a:rPr lang="zh-CN" altLang="zh-CN" sz="1400" b="1" dirty="0">
                <a:effectLst/>
                <a:cs typeface="+mn-ea"/>
                <a:sym typeface="+mn-lt"/>
              </a:rPr>
              <a:t>支气管舒张剂：</a:t>
            </a:r>
            <a:endParaRPr lang="zh-CN" altLang="zh-CN" sz="1400" b="1" u="none" strike="noStrike" spc="0" dirty="0">
              <a:effectLst/>
              <a:cs typeface="+mn-ea"/>
              <a:sym typeface="+mn-lt"/>
            </a:endParaRPr>
          </a:p>
          <a:p>
            <a:pPr lvl="1" algn="just">
              <a:lnSpc>
                <a:spcPct val="150000"/>
              </a:lnSpc>
              <a:spcBef>
                <a:spcPts val="180"/>
              </a:spcBef>
            </a:pPr>
            <a:r>
              <a:rPr lang="en-US" altLang="zh-CN" sz="1400" dirty="0">
                <a:effectLst/>
                <a:cs typeface="+mn-ea"/>
                <a:sym typeface="+mn-lt"/>
              </a:rPr>
              <a:t>  </a:t>
            </a:r>
            <a:r>
              <a:rPr lang="en-US" altLang="zh-CN" sz="1400" dirty="0">
                <a:solidFill>
                  <a:srgbClr val="E8A900"/>
                </a:solidFill>
                <a:effectLst/>
                <a:cs typeface="+mn-ea"/>
                <a:sym typeface="+mn-lt"/>
              </a:rPr>
              <a:t>• </a:t>
            </a:r>
            <a:r>
              <a:rPr lang="zh-CN" altLang="zh-CN" sz="1400" dirty="0">
                <a:effectLst/>
                <a:cs typeface="+mn-ea"/>
                <a:sym typeface="+mn-lt"/>
              </a:rPr>
              <a:t>增加短效支气管舒张剂的剂量和</a:t>
            </a:r>
            <a:r>
              <a:rPr lang="en-US" altLang="zh-CN" sz="1400" dirty="0">
                <a:effectLst/>
                <a:cs typeface="+mn-ea"/>
                <a:sym typeface="+mn-lt"/>
              </a:rPr>
              <a:t>/</a:t>
            </a:r>
            <a:r>
              <a:rPr lang="zh-CN" altLang="zh-CN" sz="1400" dirty="0">
                <a:effectLst/>
                <a:cs typeface="+mn-ea"/>
                <a:sym typeface="+mn-lt"/>
              </a:rPr>
              <a:t>或使用频率</a:t>
            </a:r>
            <a:endParaRPr lang="zh-CN" altLang="zh-CN" sz="1400" dirty="0">
              <a:effectLst/>
              <a:cs typeface="+mn-ea"/>
              <a:sym typeface="+mn-lt"/>
            </a:endParaRPr>
          </a:p>
          <a:p>
            <a:pPr lvl="1" algn="just">
              <a:lnSpc>
                <a:spcPct val="150000"/>
              </a:lnSpc>
              <a:spcBef>
                <a:spcPts val="180"/>
              </a:spcBef>
            </a:pPr>
            <a:r>
              <a:rPr lang="en-US" altLang="zh-CN" sz="1400" dirty="0">
                <a:effectLst/>
                <a:cs typeface="+mn-ea"/>
                <a:sym typeface="+mn-lt"/>
              </a:rPr>
              <a:t>  </a:t>
            </a:r>
            <a:r>
              <a:rPr lang="en-US" altLang="zh-CN" sz="1400" dirty="0">
                <a:solidFill>
                  <a:srgbClr val="E8A900"/>
                </a:solidFill>
                <a:effectLst/>
                <a:cs typeface="+mn-ea"/>
                <a:sym typeface="+mn-lt"/>
              </a:rPr>
              <a:t>• </a:t>
            </a:r>
            <a:r>
              <a:rPr lang="zh-CN" altLang="zh-CN" sz="1400" dirty="0">
                <a:effectLst/>
                <a:cs typeface="+mn-ea"/>
                <a:sym typeface="+mn-lt"/>
              </a:rPr>
              <a:t>联合短效</a:t>
            </a:r>
            <a:r>
              <a:rPr lang="en-US" altLang="zh-CN" sz="1400" dirty="0">
                <a:effectLst/>
                <a:cs typeface="+mn-ea"/>
                <a:sym typeface="+mn-lt"/>
              </a:rPr>
              <a:t>β</a:t>
            </a:r>
            <a:r>
              <a:rPr lang="en-US" altLang="zh-CN" sz="1400" baseline="-25000" dirty="0">
                <a:effectLst/>
                <a:cs typeface="+mn-ea"/>
                <a:sym typeface="+mn-lt"/>
              </a:rPr>
              <a:t>2</a:t>
            </a:r>
            <a:r>
              <a:rPr lang="zh-CN" altLang="zh-CN" sz="1400" dirty="0">
                <a:effectLst/>
                <a:cs typeface="+mn-ea"/>
                <a:sym typeface="+mn-lt"/>
              </a:rPr>
              <a:t>受体激动剂和抗胆碱能药物</a:t>
            </a:r>
            <a:endParaRPr lang="zh-CN" altLang="zh-CN" sz="1400" dirty="0">
              <a:effectLst/>
              <a:cs typeface="+mn-ea"/>
              <a:sym typeface="+mn-lt"/>
            </a:endParaRPr>
          </a:p>
          <a:p>
            <a:pPr lvl="1" algn="just">
              <a:lnSpc>
                <a:spcPct val="150000"/>
              </a:lnSpc>
              <a:spcBef>
                <a:spcPts val="180"/>
              </a:spcBef>
            </a:pPr>
            <a:r>
              <a:rPr lang="en-US" altLang="zh-CN" sz="1400" dirty="0">
                <a:solidFill>
                  <a:srgbClr val="E8A900"/>
                </a:solidFill>
                <a:effectLst/>
                <a:cs typeface="+mn-ea"/>
                <a:sym typeface="+mn-lt"/>
              </a:rPr>
              <a:t>  • </a:t>
            </a:r>
            <a:r>
              <a:rPr lang="zh-CN" altLang="zh-CN" sz="1400" dirty="0">
                <a:effectLst/>
                <a:cs typeface="+mn-ea"/>
                <a:sym typeface="+mn-lt"/>
              </a:rPr>
              <a:t>当患者病情稳定时，考虑使用长效支气管舒张剂</a:t>
            </a:r>
            <a:endParaRPr lang="zh-CN" altLang="zh-CN" sz="1400" dirty="0">
              <a:effectLst/>
              <a:cs typeface="+mn-ea"/>
              <a:sym typeface="+mn-lt"/>
            </a:endParaRPr>
          </a:p>
          <a:p>
            <a:pPr lvl="1" algn="just">
              <a:lnSpc>
                <a:spcPct val="150000"/>
              </a:lnSpc>
              <a:spcBef>
                <a:spcPts val="180"/>
              </a:spcBef>
            </a:pPr>
            <a:r>
              <a:rPr lang="en-US" altLang="zh-CN" sz="1400" dirty="0">
                <a:solidFill>
                  <a:srgbClr val="E8A900"/>
                </a:solidFill>
                <a:effectLst/>
                <a:cs typeface="+mn-ea"/>
                <a:sym typeface="+mn-lt"/>
              </a:rPr>
              <a:t>  • </a:t>
            </a:r>
            <a:r>
              <a:rPr lang="zh-CN" altLang="zh-CN" sz="1400" dirty="0">
                <a:effectLst/>
                <a:cs typeface="+mn-ea"/>
                <a:sym typeface="+mn-lt"/>
              </a:rPr>
              <a:t>酌情使用储雾罐或</a:t>
            </a:r>
            <a:r>
              <a:rPr lang="zh-CN" altLang="en-US" sz="1400" dirty="0">
                <a:cs typeface="+mn-ea"/>
                <a:sym typeface="+mn-lt"/>
              </a:rPr>
              <a:t>吸气驱动</a:t>
            </a:r>
            <a:r>
              <a:rPr lang="zh-CN" altLang="zh-CN" sz="1400" dirty="0">
                <a:effectLst/>
                <a:cs typeface="+mn-ea"/>
                <a:sym typeface="+mn-lt"/>
              </a:rPr>
              <a:t>雾化装置</a:t>
            </a:r>
            <a:endParaRPr lang="zh-CN" altLang="zh-CN" sz="1400" dirty="0">
              <a:effectLst/>
              <a:cs typeface="+mn-ea"/>
              <a:sym typeface="+mn-lt"/>
            </a:endParaRPr>
          </a:p>
          <a:p>
            <a:pPr lvl="0" algn="just">
              <a:lnSpc>
                <a:spcPct val="150000"/>
              </a:lnSpc>
              <a:spcBef>
                <a:spcPts val="180"/>
              </a:spcBef>
              <a:spcAft>
                <a:spcPts val="0"/>
              </a:spcAft>
              <a:buClr>
                <a:srgbClr val="262626"/>
              </a:buClr>
              <a:buSzPts val="1050"/>
            </a:pPr>
            <a:r>
              <a:rPr lang="zh-CN" altLang="zh-CN" sz="1400" b="1" dirty="0">
                <a:effectLst/>
                <a:cs typeface="+mn-ea"/>
                <a:sym typeface="+mn-lt"/>
              </a:rPr>
              <a:t>考虑使用口服</a:t>
            </a:r>
            <a:r>
              <a:rPr lang="zh-CN" altLang="en-US" sz="1400" b="1" dirty="0">
                <a:effectLst/>
                <a:cs typeface="+mn-ea"/>
                <a:sym typeface="+mn-lt"/>
              </a:rPr>
              <a:t>糖皮质激素</a:t>
            </a:r>
            <a:endParaRPr lang="zh-CN" altLang="zh-CN" sz="1400" b="1" u="none" strike="noStrike" spc="0" dirty="0">
              <a:effectLst/>
              <a:cs typeface="+mn-ea"/>
              <a:sym typeface="+mn-lt"/>
            </a:endParaRPr>
          </a:p>
          <a:p>
            <a:pPr lvl="0" algn="just">
              <a:lnSpc>
                <a:spcPct val="150000"/>
              </a:lnSpc>
              <a:spcBef>
                <a:spcPts val="180"/>
              </a:spcBef>
              <a:spcAft>
                <a:spcPts val="0"/>
              </a:spcAft>
              <a:buClr>
                <a:srgbClr val="262626"/>
              </a:buClr>
              <a:buSzPts val="1050"/>
            </a:pPr>
            <a:r>
              <a:rPr lang="zh-CN" altLang="zh-CN" sz="1400" b="1" dirty="0">
                <a:effectLst/>
                <a:cs typeface="+mn-ea"/>
                <a:sym typeface="+mn-lt"/>
              </a:rPr>
              <a:t>出现细菌感染体征时，考虑使用抗生素（口服）</a:t>
            </a:r>
            <a:endParaRPr lang="zh-CN" altLang="zh-CN" sz="1400" b="1" u="none" strike="noStrike" spc="0" dirty="0">
              <a:effectLst/>
              <a:cs typeface="+mn-ea"/>
              <a:sym typeface="+mn-lt"/>
            </a:endParaRPr>
          </a:p>
          <a:p>
            <a:pPr lvl="0" algn="just">
              <a:lnSpc>
                <a:spcPct val="150000"/>
              </a:lnSpc>
              <a:spcBef>
                <a:spcPts val="180"/>
              </a:spcBef>
              <a:spcAft>
                <a:spcPts val="0"/>
              </a:spcAft>
              <a:buClr>
                <a:srgbClr val="262626"/>
              </a:buClr>
              <a:buSzPts val="1050"/>
            </a:pPr>
            <a:r>
              <a:rPr lang="zh-CN" altLang="zh-CN" sz="1400" b="1" dirty="0">
                <a:effectLst/>
                <a:cs typeface="+mn-ea"/>
                <a:sym typeface="+mn-lt"/>
              </a:rPr>
              <a:t>考虑进行无创机械通气（</a:t>
            </a:r>
            <a:r>
              <a:rPr lang="en-US" altLang="zh-CN" sz="1400" b="1" dirty="0">
                <a:effectLst/>
                <a:cs typeface="+mn-ea"/>
                <a:sym typeface="+mn-lt"/>
              </a:rPr>
              <a:t>NIV</a:t>
            </a:r>
            <a:r>
              <a:rPr lang="zh-CN" altLang="zh-CN" sz="1400" b="1" dirty="0">
                <a:effectLst/>
                <a:cs typeface="+mn-ea"/>
                <a:sym typeface="+mn-lt"/>
              </a:rPr>
              <a:t>）</a:t>
            </a:r>
            <a:endParaRPr lang="zh-CN" altLang="zh-CN" sz="1400" b="1" u="none" strike="noStrike" spc="0" dirty="0">
              <a:effectLst/>
              <a:cs typeface="+mn-ea"/>
              <a:sym typeface="+mn-lt"/>
            </a:endParaRPr>
          </a:p>
          <a:p>
            <a:pPr lvl="0" algn="just">
              <a:lnSpc>
                <a:spcPct val="150000"/>
              </a:lnSpc>
              <a:spcBef>
                <a:spcPts val="180"/>
              </a:spcBef>
              <a:spcAft>
                <a:spcPts val="0"/>
              </a:spcAft>
              <a:buClr>
                <a:srgbClr val="262626"/>
              </a:buClr>
              <a:buSzPts val="1050"/>
            </a:pPr>
            <a:r>
              <a:rPr lang="zh-CN" altLang="zh-CN" sz="1400" b="1" dirty="0">
                <a:effectLst/>
                <a:cs typeface="+mn-ea"/>
                <a:sym typeface="+mn-lt"/>
              </a:rPr>
              <a:t>始终：</a:t>
            </a:r>
            <a:endParaRPr lang="zh-CN" altLang="zh-CN" sz="1400" b="1" u="none" strike="noStrike" spc="0" dirty="0">
              <a:effectLst/>
              <a:cs typeface="+mn-ea"/>
              <a:sym typeface="+mn-lt"/>
            </a:endParaRPr>
          </a:p>
          <a:p>
            <a:pPr lvl="1" algn="just">
              <a:lnSpc>
                <a:spcPct val="150000"/>
              </a:lnSpc>
              <a:spcBef>
                <a:spcPts val="180"/>
              </a:spcBef>
            </a:pPr>
            <a:r>
              <a:rPr lang="en-US" altLang="zh-CN" sz="1400" dirty="0">
                <a:solidFill>
                  <a:srgbClr val="E8A900"/>
                </a:solidFill>
                <a:effectLst/>
                <a:cs typeface="+mn-ea"/>
                <a:sym typeface="+mn-lt"/>
              </a:rPr>
              <a:t>   • </a:t>
            </a:r>
            <a:r>
              <a:rPr lang="zh-CN" altLang="zh-CN" sz="1400" dirty="0">
                <a:effectLst/>
                <a:cs typeface="+mn-ea"/>
                <a:sym typeface="+mn-lt"/>
              </a:rPr>
              <a:t>监测体液平衡</a:t>
            </a:r>
            <a:endParaRPr lang="zh-CN" altLang="zh-CN" sz="1400" dirty="0">
              <a:effectLst/>
              <a:cs typeface="+mn-ea"/>
              <a:sym typeface="+mn-lt"/>
            </a:endParaRPr>
          </a:p>
          <a:p>
            <a:pPr lvl="1" algn="just">
              <a:lnSpc>
                <a:spcPct val="150000"/>
              </a:lnSpc>
              <a:spcBef>
                <a:spcPts val="180"/>
              </a:spcBef>
            </a:pPr>
            <a:r>
              <a:rPr lang="en-US" altLang="zh-CN" sz="1400" dirty="0">
                <a:solidFill>
                  <a:srgbClr val="E8A900"/>
                </a:solidFill>
                <a:effectLst/>
                <a:cs typeface="+mn-ea"/>
                <a:sym typeface="+mn-lt"/>
              </a:rPr>
              <a:t>   • </a:t>
            </a:r>
            <a:r>
              <a:rPr lang="zh-CN" altLang="zh-CN" sz="1400" dirty="0">
                <a:effectLst/>
                <a:cs typeface="+mn-ea"/>
                <a:sym typeface="+mn-lt"/>
              </a:rPr>
              <a:t>考虑皮下注射肝素或低分子量肝素以预防血栓</a:t>
            </a:r>
            <a:endParaRPr lang="zh-CN" altLang="zh-CN" sz="1400" dirty="0">
              <a:effectLst/>
              <a:cs typeface="+mn-ea"/>
              <a:sym typeface="+mn-lt"/>
            </a:endParaRPr>
          </a:p>
          <a:p>
            <a:pPr lvl="1" algn="just">
              <a:lnSpc>
                <a:spcPct val="150000"/>
              </a:lnSpc>
              <a:spcBef>
                <a:spcPts val="180"/>
              </a:spcBef>
            </a:pPr>
            <a:r>
              <a:rPr lang="en-US" altLang="zh-CN" sz="1400" dirty="0">
                <a:solidFill>
                  <a:srgbClr val="E8A900"/>
                </a:solidFill>
                <a:effectLst/>
                <a:cs typeface="+mn-ea"/>
                <a:sym typeface="+mn-lt"/>
              </a:rPr>
              <a:t>   • </a:t>
            </a:r>
            <a:r>
              <a:rPr lang="zh-CN" altLang="en-US" sz="1400" dirty="0">
                <a:cs typeface="+mn-ea"/>
                <a:sym typeface="+mn-lt"/>
              </a:rPr>
              <a:t>识别</a:t>
            </a:r>
            <a:r>
              <a:rPr lang="zh-CN" altLang="zh-CN" sz="1400" dirty="0">
                <a:effectLst/>
                <a:cs typeface="+mn-ea"/>
                <a:sym typeface="+mn-lt"/>
              </a:rPr>
              <a:t>并治疗相关病症（例如心力衰竭、心律失常、肺栓塞等）</a:t>
            </a:r>
            <a:endParaRPr lang="zh-CN" altLang="zh-CN" sz="1400" dirty="0">
              <a:effectLst/>
              <a:cs typeface="+mn-ea"/>
              <a:sym typeface="+mn-lt"/>
            </a:endParaRPr>
          </a:p>
        </p:txBody>
      </p:sp>
      <p:sp>
        <p:nvSpPr>
          <p:cNvPr id="8" name="文本框 7"/>
          <p:cNvSpPr txBox="1"/>
          <p:nvPr>
            <p:custDataLst>
              <p:tags r:id="rId1"/>
            </p:custDataLst>
          </p:nvPr>
        </p:nvSpPr>
        <p:spPr>
          <a:xfrm>
            <a:off x="11166475" y="509905"/>
            <a:ext cx="969010" cy="368300"/>
          </a:xfrm>
          <a:prstGeom prst="rect">
            <a:avLst/>
          </a:prstGeom>
          <a:noFill/>
        </p:spPr>
        <p:txBody>
          <a:bodyPr wrap="square" rtlCol="0">
            <a:spAutoFit/>
          </a:bodyPr>
          <a:lstStyle/>
          <a:p>
            <a:pPr algn="r"/>
            <a:r>
              <a:rPr lang="zh-CN" altLang="en-US" b="1">
                <a:solidFill>
                  <a:schemeClr val="bg1"/>
                </a:solidFill>
              </a:rPr>
              <a:t>图</a:t>
            </a:r>
            <a:r>
              <a:rPr lang="en-US" altLang="zh-CN" b="1">
                <a:solidFill>
                  <a:schemeClr val="bg1"/>
                </a:solidFill>
              </a:rPr>
              <a:t> 4.5</a:t>
            </a:r>
            <a:endParaRPr lang="en-US" altLang="zh-CN" b="1">
              <a:solidFill>
                <a:schemeClr val="bg1"/>
              </a:solidFill>
            </a:endParaRPr>
          </a:p>
        </p:txBody>
      </p:sp>
      <p:cxnSp>
        <p:nvCxnSpPr>
          <p:cNvPr id="7" name="直接连接符 6"/>
          <p:cNvCxnSpPr/>
          <p:nvPr/>
        </p:nvCxnSpPr>
        <p:spPr>
          <a:xfrm>
            <a:off x="2608518" y="1543731"/>
            <a:ext cx="6362494" cy="0"/>
          </a:xfrm>
          <a:prstGeom prst="line">
            <a:avLst/>
          </a:prstGeom>
          <a:ln>
            <a:solidFill>
              <a:schemeClr val="bg1">
                <a:lumMod val="65000"/>
              </a:schemeClr>
            </a:solidFill>
          </a:ln>
        </p:spPr>
        <p:style>
          <a:lnRef idx="3">
            <a:schemeClr val="dk1"/>
          </a:lnRef>
          <a:fillRef idx="0">
            <a:schemeClr val="dk1"/>
          </a:fillRef>
          <a:effectRef idx="2">
            <a:schemeClr val="dk1"/>
          </a:effectRef>
          <a:fontRef idx="minor">
            <a:schemeClr val="tx1"/>
          </a:fontRef>
        </p:style>
      </p:cxnSp>
      <p:cxnSp>
        <p:nvCxnSpPr>
          <p:cNvPr id="9" name="直接连接符 8"/>
          <p:cNvCxnSpPr/>
          <p:nvPr/>
        </p:nvCxnSpPr>
        <p:spPr>
          <a:xfrm>
            <a:off x="2608518" y="1906195"/>
            <a:ext cx="6362494" cy="0"/>
          </a:xfrm>
          <a:prstGeom prst="line">
            <a:avLst/>
          </a:prstGeom>
          <a:ln>
            <a:solidFill>
              <a:schemeClr val="bg1">
                <a:lumMod val="65000"/>
              </a:schemeClr>
            </a:solidFill>
          </a:ln>
        </p:spPr>
        <p:style>
          <a:lnRef idx="3">
            <a:schemeClr val="dk1"/>
          </a:lnRef>
          <a:fillRef idx="0">
            <a:schemeClr val="dk1"/>
          </a:fillRef>
          <a:effectRef idx="2">
            <a:schemeClr val="dk1"/>
          </a:effectRef>
          <a:fontRef idx="minor">
            <a:schemeClr val="tx1"/>
          </a:fontRef>
        </p:style>
      </p:cxnSp>
      <p:cxnSp>
        <p:nvCxnSpPr>
          <p:cNvPr id="10" name="直接连接符 9"/>
          <p:cNvCxnSpPr/>
          <p:nvPr/>
        </p:nvCxnSpPr>
        <p:spPr>
          <a:xfrm>
            <a:off x="2608518" y="3627903"/>
            <a:ext cx="6362494" cy="0"/>
          </a:xfrm>
          <a:prstGeom prst="line">
            <a:avLst/>
          </a:prstGeom>
          <a:ln>
            <a:solidFill>
              <a:schemeClr val="bg1">
                <a:lumMod val="65000"/>
              </a:schemeClr>
            </a:solidFill>
          </a:ln>
        </p:spPr>
        <p:style>
          <a:lnRef idx="3">
            <a:schemeClr val="dk1"/>
          </a:lnRef>
          <a:fillRef idx="0">
            <a:schemeClr val="dk1"/>
          </a:fillRef>
          <a:effectRef idx="2">
            <a:schemeClr val="dk1"/>
          </a:effectRef>
          <a:fontRef idx="minor">
            <a:schemeClr val="tx1"/>
          </a:fontRef>
        </p:style>
      </p:cxnSp>
      <p:cxnSp>
        <p:nvCxnSpPr>
          <p:cNvPr id="11" name="直接连接符 10"/>
          <p:cNvCxnSpPr/>
          <p:nvPr/>
        </p:nvCxnSpPr>
        <p:spPr>
          <a:xfrm>
            <a:off x="2608518" y="3978011"/>
            <a:ext cx="6362494" cy="0"/>
          </a:xfrm>
          <a:prstGeom prst="line">
            <a:avLst/>
          </a:prstGeom>
          <a:ln>
            <a:solidFill>
              <a:schemeClr val="bg1">
                <a:lumMod val="65000"/>
              </a:schemeClr>
            </a:solidFill>
          </a:ln>
        </p:spPr>
        <p:style>
          <a:lnRef idx="3">
            <a:schemeClr val="dk1"/>
          </a:lnRef>
          <a:fillRef idx="0">
            <a:schemeClr val="dk1"/>
          </a:fillRef>
          <a:effectRef idx="2">
            <a:schemeClr val="dk1"/>
          </a:effectRef>
          <a:fontRef idx="minor">
            <a:schemeClr val="tx1"/>
          </a:fontRef>
        </p:style>
      </p:cxnSp>
      <p:cxnSp>
        <p:nvCxnSpPr>
          <p:cNvPr id="12" name="直接连接符 11"/>
          <p:cNvCxnSpPr/>
          <p:nvPr/>
        </p:nvCxnSpPr>
        <p:spPr>
          <a:xfrm>
            <a:off x="2608518" y="4352833"/>
            <a:ext cx="6362494" cy="0"/>
          </a:xfrm>
          <a:prstGeom prst="line">
            <a:avLst/>
          </a:prstGeom>
          <a:ln>
            <a:solidFill>
              <a:schemeClr val="bg1">
                <a:lumMod val="65000"/>
              </a:schemeClr>
            </a:solidFill>
          </a:ln>
        </p:spPr>
        <p:style>
          <a:lnRef idx="3">
            <a:schemeClr val="dk1"/>
          </a:lnRef>
          <a:fillRef idx="0">
            <a:schemeClr val="dk1"/>
          </a:fillRef>
          <a:effectRef idx="2">
            <a:schemeClr val="dk1"/>
          </a:effectRef>
          <a:fontRef idx="minor">
            <a:schemeClr val="tx1"/>
          </a:fontRef>
        </p:style>
      </p:cxnSp>
      <p:cxnSp>
        <p:nvCxnSpPr>
          <p:cNvPr id="13" name="直接连接符 12"/>
          <p:cNvCxnSpPr/>
          <p:nvPr/>
        </p:nvCxnSpPr>
        <p:spPr>
          <a:xfrm>
            <a:off x="2608518" y="4678228"/>
            <a:ext cx="6362494" cy="0"/>
          </a:xfrm>
          <a:prstGeom prst="line">
            <a:avLst/>
          </a:prstGeom>
          <a:ln>
            <a:solidFill>
              <a:schemeClr val="bg1">
                <a:lumMod val="65000"/>
              </a:schemeClr>
            </a:solidFill>
          </a:ln>
        </p:spPr>
        <p:style>
          <a:lnRef idx="3">
            <a:schemeClr val="dk1"/>
          </a:lnRef>
          <a:fillRef idx="0">
            <a:schemeClr val="dk1"/>
          </a:fillRef>
          <a:effectRef idx="2">
            <a:schemeClr val="dk1"/>
          </a:effectRef>
          <a:fontRef idx="minor">
            <a:schemeClr val="tx1"/>
          </a:fontRef>
        </p:style>
      </p:cxnSp>
      <p:pic>
        <p:nvPicPr>
          <p:cNvPr id="14" name="Picture 6" descr="Figure 4.5 gives a list of actions for the management of severe but not life-threatening exacerbations"/>
          <p:cNvPicPr>
            <a:picLocks noChangeAspect="1"/>
          </p:cNvPicPr>
          <p:nvPr/>
        </p:nvPicPr>
        <p:blipFill rotWithShape="1">
          <a:blip r:embed="rId2"/>
          <a:srcRect/>
          <a:stretch>
            <a:fillRect/>
          </a:stretch>
        </p:blipFill>
        <p:spPr bwMode="auto">
          <a:xfrm>
            <a:off x="12135298" y="-106799"/>
            <a:ext cx="7363252" cy="6189785"/>
          </a:xfrm>
          <a:prstGeom prst="rect">
            <a:avLst/>
          </a:prstGeom>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占位符 5"/>
          <p:cNvSpPr>
            <a:spLocks noGrp="1"/>
          </p:cNvSpPr>
          <p:nvPr>
            <p:ph type="body" sz="quarter" idx="10"/>
          </p:nvPr>
        </p:nvSpPr>
        <p:spPr/>
        <p:txBody>
          <a:bodyPr>
            <a:normAutofit fontScale="97500" lnSpcReduction="10000"/>
          </a:bodyPr>
          <a:lstStyle/>
          <a:p>
            <a:r>
              <a:rPr lang="zh-CN" altLang="en-US" dirty="0">
                <a:latin typeface="+mn-lt"/>
                <a:ea typeface="+mn-ea"/>
                <a:cs typeface="+mn-ea"/>
                <a:sym typeface="+mn-lt"/>
              </a:rPr>
              <a:t>慢阻肺病的</a:t>
            </a:r>
            <a:r>
              <a:rPr lang="zh-CN" altLang="en-US" dirty="0">
                <a:latin typeface="+mn-lt"/>
                <a:ea typeface="+mn-ea"/>
                <a:cs typeface="+mn-ea"/>
                <a:sym typeface="+mn-lt"/>
              </a:rPr>
              <a:t>建议分类（病因型）</a:t>
            </a:r>
            <a:endParaRPr lang="zh-CN" altLang="en-US" dirty="0">
              <a:latin typeface="+mn-lt"/>
              <a:ea typeface="+mn-ea"/>
              <a:cs typeface="+mn-ea"/>
              <a:sym typeface="+mn-lt"/>
            </a:endParaRPr>
          </a:p>
        </p:txBody>
      </p:sp>
      <p:grpSp>
        <p:nvGrpSpPr>
          <p:cNvPr id="27" name="组合 26"/>
          <p:cNvGrpSpPr>
            <a:grpSpLocks noChangeAspect="1"/>
          </p:cNvGrpSpPr>
          <p:nvPr/>
        </p:nvGrpSpPr>
        <p:grpSpPr>
          <a:xfrm>
            <a:off x="2062145" y="1150827"/>
            <a:ext cx="7827780" cy="5583348"/>
            <a:chOff x="2670482" y="1653118"/>
            <a:chExt cx="6420112" cy="4756341"/>
          </a:xfrm>
        </p:grpSpPr>
        <p:pic>
          <p:nvPicPr>
            <p:cNvPr id="7" name="Picture 6"/>
            <p:cNvPicPr>
              <a:picLocks noChangeAspect="1"/>
            </p:cNvPicPr>
            <p:nvPr/>
          </p:nvPicPr>
          <p:blipFill rotWithShape="1">
            <a:blip r:embed="rId1"/>
            <a:srcRect/>
            <a:stretch>
              <a:fillRect/>
            </a:stretch>
          </p:blipFill>
          <p:spPr>
            <a:xfrm>
              <a:off x="2670482" y="1653118"/>
              <a:ext cx="6335741" cy="4756341"/>
            </a:xfrm>
            <a:prstGeom prst="rect">
              <a:avLst/>
            </a:prstGeom>
          </p:spPr>
        </p:pic>
        <p:sp>
          <p:nvSpPr>
            <p:cNvPr id="5" name="文本框 4"/>
            <p:cNvSpPr txBox="1"/>
            <p:nvPr/>
          </p:nvSpPr>
          <p:spPr>
            <a:xfrm>
              <a:off x="3043739" y="1711358"/>
              <a:ext cx="965201" cy="235970"/>
            </a:xfrm>
            <a:prstGeom prst="rect">
              <a:avLst/>
            </a:prstGeom>
            <a:solidFill>
              <a:schemeClr val="bg1"/>
            </a:solidFill>
          </p:spPr>
          <p:txBody>
            <a:bodyPr wrap="square" rtlCol="0">
              <a:spAutoFit/>
            </a:bodyPr>
            <a:lstStyle/>
            <a:p>
              <a:r>
                <a:rPr lang="zh-CN" altLang="en-US" sz="1200" b="1" dirty="0">
                  <a:effectLst/>
                  <a:cs typeface="+mn-ea"/>
                  <a:sym typeface="+mn-lt"/>
                </a:rPr>
                <a:t>分类</a:t>
              </a:r>
              <a:endParaRPr lang="zh-CN" altLang="en-US" sz="1200" b="1" dirty="0">
                <a:cs typeface="+mn-ea"/>
                <a:sym typeface="+mn-lt"/>
              </a:endParaRPr>
            </a:p>
          </p:txBody>
        </p:sp>
        <p:sp>
          <p:nvSpPr>
            <p:cNvPr id="8" name="文本框 7"/>
            <p:cNvSpPr txBox="1"/>
            <p:nvPr/>
          </p:nvSpPr>
          <p:spPr>
            <a:xfrm>
              <a:off x="5355751" y="1708857"/>
              <a:ext cx="965201" cy="235970"/>
            </a:xfrm>
            <a:prstGeom prst="rect">
              <a:avLst/>
            </a:prstGeom>
            <a:solidFill>
              <a:schemeClr val="bg1"/>
            </a:solidFill>
          </p:spPr>
          <p:txBody>
            <a:bodyPr wrap="square" rtlCol="0">
              <a:spAutoFit/>
            </a:bodyPr>
            <a:lstStyle/>
            <a:p>
              <a:r>
                <a:rPr lang="zh-CN" altLang="en-US" sz="1200" b="1" dirty="0">
                  <a:effectLst/>
                  <a:cs typeface="+mn-ea"/>
                  <a:sym typeface="+mn-lt"/>
                </a:rPr>
                <a:t>描述</a:t>
              </a:r>
              <a:endParaRPr lang="zh-CN" altLang="en-US" sz="1200" b="1" dirty="0">
                <a:cs typeface="+mn-ea"/>
                <a:sym typeface="+mn-lt"/>
              </a:endParaRPr>
            </a:p>
          </p:txBody>
        </p:sp>
        <p:sp>
          <p:nvSpPr>
            <p:cNvPr id="9" name="文本框 8"/>
            <p:cNvSpPr txBox="1"/>
            <p:nvPr/>
          </p:nvSpPr>
          <p:spPr>
            <a:xfrm>
              <a:off x="3043738" y="2090083"/>
              <a:ext cx="2155406" cy="392184"/>
            </a:xfrm>
            <a:prstGeom prst="rect">
              <a:avLst/>
            </a:prstGeom>
            <a:solidFill>
              <a:srgbClr val="D2D1D6"/>
            </a:solidFill>
          </p:spPr>
          <p:txBody>
            <a:bodyPr wrap="square" rtlCol="0">
              <a:spAutoFit/>
            </a:bodyPr>
            <a:lstStyle/>
            <a:p>
              <a:r>
                <a:rPr lang="zh-CN" altLang="en-US" sz="1200" b="1" dirty="0">
                  <a:effectLst/>
                  <a:cs typeface="+mn-ea"/>
                  <a:sym typeface="+mn-lt"/>
                </a:rPr>
                <a:t>基因决定的慢阻肺病（</a:t>
              </a:r>
              <a:r>
                <a:rPr lang="en-US" altLang="zh-CN" sz="1200" b="1" dirty="0">
                  <a:effectLst/>
                  <a:cs typeface="+mn-ea"/>
                  <a:sym typeface="+mn-lt"/>
                </a:rPr>
                <a:t>COPD-G</a:t>
              </a:r>
              <a:r>
                <a:rPr lang="zh-CN" altLang="en-US" sz="1200" b="1" dirty="0">
                  <a:effectLst/>
                  <a:cs typeface="+mn-ea"/>
                  <a:sym typeface="+mn-lt"/>
                </a:rPr>
                <a:t>）</a:t>
              </a:r>
              <a:endParaRPr lang="en-US" altLang="zh-CN" sz="1200" b="1" dirty="0">
                <a:effectLst/>
                <a:cs typeface="+mn-ea"/>
                <a:sym typeface="+mn-lt"/>
              </a:endParaRPr>
            </a:p>
            <a:p>
              <a:endParaRPr lang="zh-CN" altLang="en-US" sz="1200" b="1" dirty="0">
                <a:cs typeface="+mn-ea"/>
                <a:sym typeface="+mn-lt"/>
              </a:endParaRPr>
            </a:p>
          </p:txBody>
        </p:sp>
        <p:sp>
          <p:nvSpPr>
            <p:cNvPr id="10" name="文本框 9"/>
            <p:cNvSpPr txBox="1"/>
            <p:nvPr/>
          </p:nvSpPr>
          <p:spPr>
            <a:xfrm>
              <a:off x="3043738" y="2756752"/>
              <a:ext cx="2155406" cy="393283"/>
            </a:xfrm>
            <a:prstGeom prst="rect">
              <a:avLst/>
            </a:prstGeom>
            <a:solidFill>
              <a:srgbClr val="D2D1D6"/>
            </a:solidFill>
          </p:spPr>
          <p:txBody>
            <a:bodyPr wrap="square" rtlCol="0">
              <a:spAutoFit/>
            </a:bodyPr>
            <a:lstStyle/>
            <a:p>
              <a:r>
                <a:rPr lang="zh-CN" altLang="en-US" sz="1200" b="1" dirty="0">
                  <a:effectLst/>
                  <a:cs typeface="+mn-ea"/>
                  <a:sym typeface="+mn-lt"/>
                </a:rPr>
                <a:t>肺发育异常导致的慢阻肺病（</a:t>
              </a:r>
              <a:r>
                <a:rPr lang="en-US" altLang="zh-CN" sz="1200" b="1" dirty="0">
                  <a:effectLst/>
                  <a:cs typeface="+mn-ea"/>
                  <a:sym typeface="+mn-lt"/>
                </a:rPr>
                <a:t>COPD-D</a:t>
              </a:r>
              <a:r>
                <a:rPr lang="zh-CN" altLang="en-US" sz="1200" b="1" dirty="0">
                  <a:effectLst/>
                  <a:cs typeface="+mn-ea"/>
                  <a:sym typeface="+mn-lt"/>
                </a:rPr>
                <a:t>）</a:t>
              </a:r>
              <a:endParaRPr lang="zh-CN" altLang="en-US" sz="1200" b="1" dirty="0">
                <a:cs typeface="+mn-ea"/>
                <a:sym typeface="+mn-lt"/>
              </a:endParaRPr>
            </a:p>
          </p:txBody>
        </p:sp>
        <p:sp>
          <p:nvSpPr>
            <p:cNvPr id="11" name="文本框 10"/>
            <p:cNvSpPr txBox="1"/>
            <p:nvPr/>
          </p:nvSpPr>
          <p:spPr>
            <a:xfrm>
              <a:off x="2994456" y="3277010"/>
              <a:ext cx="2155406" cy="549599"/>
            </a:xfrm>
            <a:prstGeom prst="rect">
              <a:avLst/>
            </a:prstGeom>
            <a:solidFill>
              <a:srgbClr val="D2D1D6"/>
            </a:solidFill>
          </p:spPr>
          <p:txBody>
            <a:bodyPr wrap="square" rtlCol="0">
              <a:spAutoFit/>
            </a:bodyPr>
            <a:lstStyle/>
            <a:p>
              <a:pPr>
                <a:lnSpc>
                  <a:spcPct val="150000"/>
                </a:lnSpc>
              </a:pPr>
              <a:r>
                <a:rPr lang="zh-CN" altLang="en-US" sz="1200" b="1" dirty="0">
                  <a:effectLst/>
                  <a:cs typeface="+mn-ea"/>
                  <a:sym typeface="+mn-lt"/>
                </a:rPr>
                <a:t>环境因素导致的慢阻肺病</a:t>
              </a:r>
              <a:endParaRPr lang="en-US" altLang="zh-CN" sz="1200" b="1" dirty="0">
                <a:effectLst/>
                <a:cs typeface="+mn-ea"/>
                <a:sym typeface="+mn-lt"/>
              </a:endParaRPr>
            </a:p>
            <a:p>
              <a:pPr>
                <a:lnSpc>
                  <a:spcPct val="150000"/>
                </a:lnSpc>
              </a:pPr>
              <a:r>
                <a:rPr lang="zh-CN" altLang="en-US" sz="1200" b="1" dirty="0">
                  <a:effectLst/>
                  <a:cs typeface="+mn-ea"/>
                  <a:sym typeface="+mn-lt"/>
                </a:rPr>
                <a:t>   吸烟导致</a:t>
              </a:r>
              <a:r>
                <a:rPr lang="zh-CN" altLang="en-US" sz="1200" b="1" dirty="0">
                  <a:effectLst/>
                  <a:cs typeface="+mn-ea"/>
                  <a:sym typeface="+mn-lt"/>
                </a:rPr>
                <a:t>的慢阻肺病（</a:t>
              </a:r>
              <a:r>
                <a:rPr lang="en-US" altLang="zh-CN" sz="1200" b="1" dirty="0">
                  <a:effectLst/>
                  <a:cs typeface="+mn-ea"/>
                  <a:sym typeface="+mn-lt"/>
                </a:rPr>
                <a:t>COPD-C</a:t>
              </a:r>
              <a:r>
                <a:rPr lang="zh-CN" altLang="en-US" sz="1200" b="1" dirty="0">
                  <a:effectLst/>
                  <a:cs typeface="+mn-ea"/>
                  <a:sym typeface="+mn-lt"/>
                </a:rPr>
                <a:t>）</a:t>
              </a:r>
              <a:endParaRPr lang="en-US" altLang="zh-CN" sz="1200" b="1" dirty="0">
                <a:effectLst/>
                <a:cs typeface="+mn-ea"/>
                <a:sym typeface="+mn-lt"/>
              </a:endParaRPr>
            </a:p>
          </p:txBody>
        </p:sp>
        <p:sp>
          <p:nvSpPr>
            <p:cNvPr id="12" name="文本框 11"/>
            <p:cNvSpPr txBox="1"/>
            <p:nvPr/>
          </p:nvSpPr>
          <p:spPr>
            <a:xfrm>
              <a:off x="3110850" y="4259964"/>
              <a:ext cx="2088294" cy="393283"/>
            </a:xfrm>
            <a:prstGeom prst="rect">
              <a:avLst/>
            </a:prstGeom>
            <a:solidFill>
              <a:srgbClr val="D2D1D6"/>
            </a:solidFill>
          </p:spPr>
          <p:txBody>
            <a:bodyPr wrap="square" rtlCol="0">
              <a:spAutoFit/>
            </a:bodyPr>
            <a:lstStyle/>
            <a:p>
              <a:r>
                <a:rPr lang="zh-CN" altLang="en-US" sz="1200" b="1" dirty="0">
                  <a:cs typeface="+mn-ea"/>
                  <a:sym typeface="+mn-lt"/>
                </a:rPr>
                <a:t>生物燃料与污染暴露相关慢阻肺病（</a:t>
              </a:r>
              <a:r>
                <a:rPr lang="en-US" altLang="zh-CN" sz="1200" b="1" dirty="0">
                  <a:cs typeface="+mn-ea"/>
                  <a:sym typeface="+mn-lt"/>
                </a:rPr>
                <a:t>COPD-P</a:t>
              </a:r>
              <a:r>
                <a:rPr lang="zh-CN" altLang="en-US" sz="1200" b="1" dirty="0">
                  <a:cs typeface="+mn-ea"/>
                  <a:sym typeface="+mn-lt"/>
                </a:rPr>
                <a:t>）</a:t>
              </a:r>
              <a:endParaRPr lang="zh-CN" altLang="en-US" sz="1200" b="1" dirty="0">
                <a:cs typeface="+mn-ea"/>
                <a:sym typeface="+mn-lt"/>
              </a:endParaRPr>
            </a:p>
          </p:txBody>
        </p:sp>
        <p:sp>
          <p:nvSpPr>
            <p:cNvPr id="14" name="文本框 13"/>
            <p:cNvSpPr txBox="1"/>
            <p:nvPr/>
          </p:nvSpPr>
          <p:spPr>
            <a:xfrm>
              <a:off x="2990241" y="4834600"/>
              <a:ext cx="2155406" cy="234770"/>
            </a:xfrm>
            <a:prstGeom prst="rect">
              <a:avLst/>
            </a:prstGeom>
            <a:solidFill>
              <a:srgbClr val="D2D1D6"/>
            </a:solidFill>
          </p:spPr>
          <p:txBody>
            <a:bodyPr wrap="square" rtlCol="0">
              <a:spAutoFit/>
            </a:bodyPr>
            <a:lstStyle/>
            <a:p>
              <a:r>
                <a:rPr lang="zh-CN" altLang="en-US" sz="1200" b="1" dirty="0">
                  <a:effectLst/>
                  <a:cs typeface="+mn-ea"/>
                  <a:sym typeface="+mn-lt"/>
                </a:rPr>
                <a:t>感染导致</a:t>
              </a:r>
              <a:r>
                <a:rPr lang="zh-CN" altLang="en-US" sz="1200" b="1" dirty="0">
                  <a:effectLst/>
                  <a:cs typeface="+mn-ea"/>
                  <a:sym typeface="+mn-lt"/>
                </a:rPr>
                <a:t>的慢阻肺病（</a:t>
              </a:r>
              <a:r>
                <a:rPr lang="en-US" altLang="zh-CN" sz="1200" b="1" dirty="0">
                  <a:effectLst/>
                  <a:cs typeface="+mn-ea"/>
                  <a:sym typeface="+mn-lt"/>
                </a:rPr>
                <a:t>COPD-I</a:t>
              </a:r>
              <a:r>
                <a:rPr lang="zh-CN" altLang="en-US" sz="1200" b="1" dirty="0">
                  <a:effectLst/>
                  <a:cs typeface="+mn-ea"/>
                  <a:sym typeface="+mn-lt"/>
                </a:rPr>
                <a:t>）</a:t>
              </a:r>
              <a:endParaRPr lang="zh-CN" altLang="en-US" sz="1200" b="1" dirty="0">
                <a:cs typeface="+mn-ea"/>
                <a:sym typeface="+mn-lt"/>
              </a:endParaRPr>
            </a:p>
          </p:txBody>
        </p:sp>
        <p:sp>
          <p:nvSpPr>
            <p:cNvPr id="16" name="文本框 15"/>
            <p:cNvSpPr txBox="1"/>
            <p:nvPr/>
          </p:nvSpPr>
          <p:spPr>
            <a:xfrm>
              <a:off x="2990241" y="5248732"/>
              <a:ext cx="2155406" cy="235970"/>
            </a:xfrm>
            <a:prstGeom prst="rect">
              <a:avLst/>
            </a:prstGeom>
            <a:solidFill>
              <a:srgbClr val="D2D1D6"/>
            </a:solidFill>
          </p:spPr>
          <p:txBody>
            <a:bodyPr wrap="square" rtlCol="0">
              <a:spAutoFit/>
            </a:bodyPr>
            <a:lstStyle/>
            <a:p>
              <a:r>
                <a:rPr lang="zh-CN" altLang="en-US" sz="1200" b="1" dirty="0">
                  <a:effectLst/>
                  <a:cs typeface="+mn-ea"/>
                  <a:sym typeface="+mn-lt"/>
                </a:rPr>
                <a:t>慢阻肺病合并哮喘（</a:t>
              </a:r>
              <a:r>
                <a:rPr lang="en-US" altLang="zh-CN" sz="1200" b="1" dirty="0">
                  <a:effectLst/>
                  <a:cs typeface="+mn-ea"/>
                  <a:sym typeface="+mn-lt"/>
                </a:rPr>
                <a:t>COPD-A</a:t>
              </a:r>
              <a:r>
                <a:rPr lang="zh-CN" altLang="en-US" sz="1200" b="1" dirty="0">
                  <a:effectLst/>
                  <a:cs typeface="+mn-ea"/>
                  <a:sym typeface="+mn-lt"/>
                </a:rPr>
                <a:t>）</a:t>
              </a:r>
              <a:endParaRPr lang="zh-CN" altLang="en-US" sz="1200" b="1" dirty="0">
                <a:cs typeface="+mn-ea"/>
                <a:sym typeface="+mn-lt"/>
              </a:endParaRPr>
            </a:p>
          </p:txBody>
        </p:sp>
        <p:sp>
          <p:nvSpPr>
            <p:cNvPr id="19" name="文本框 18"/>
            <p:cNvSpPr txBox="1"/>
            <p:nvPr/>
          </p:nvSpPr>
          <p:spPr>
            <a:xfrm>
              <a:off x="2990241" y="5583154"/>
              <a:ext cx="2155406" cy="235970"/>
            </a:xfrm>
            <a:prstGeom prst="rect">
              <a:avLst/>
            </a:prstGeom>
            <a:solidFill>
              <a:srgbClr val="D2D1D6"/>
            </a:solidFill>
          </p:spPr>
          <p:txBody>
            <a:bodyPr wrap="square" rtlCol="0">
              <a:spAutoFit/>
            </a:bodyPr>
            <a:lstStyle/>
            <a:p>
              <a:r>
                <a:rPr lang="zh-CN" altLang="en-US" sz="1200" b="1" dirty="0">
                  <a:effectLst/>
                  <a:cs typeface="+mn-ea"/>
                  <a:sym typeface="+mn-lt"/>
                </a:rPr>
                <a:t>不明原因的慢阻肺病（</a:t>
              </a:r>
              <a:r>
                <a:rPr lang="en-US" altLang="zh-CN" sz="1200" b="1" dirty="0">
                  <a:effectLst/>
                  <a:cs typeface="+mn-ea"/>
                  <a:sym typeface="+mn-lt"/>
                </a:rPr>
                <a:t>COPD-U</a:t>
              </a:r>
              <a:r>
                <a:rPr lang="zh-CN" altLang="en-US" sz="1200" b="1" dirty="0">
                  <a:effectLst/>
                  <a:cs typeface="+mn-ea"/>
                  <a:sym typeface="+mn-lt"/>
                </a:rPr>
                <a:t>）</a:t>
              </a:r>
              <a:endParaRPr lang="zh-CN" altLang="en-US" sz="1200" b="1" dirty="0">
                <a:cs typeface="+mn-ea"/>
                <a:sym typeface="+mn-lt"/>
              </a:endParaRPr>
            </a:p>
          </p:txBody>
        </p:sp>
        <p:sp>
          <p:nvSpPr>
            <p:cNvPr id="20" name="文本框 19"/>
            <p:cNvSpPr txBox="1"/>
            <p:nvPr/>
          </p:nvSpPr>
          <p:spPr>
            <a:xfrm>
              <a:off x="5378286" y="2082430"/>
              <a:ext cx="3501886" cy="550596"/>
            </a:xfrm>
            <a:prstGeom prst="rect">
              <a:avLst/>
            </a:prstGeom>
            <a:solidFill>
              <a:schemeClr val="bg1"/>
            </a:solidFill>
          </p:spPr>
          <p:txBody>
            <a:bodyPr wrap="square" rtlCol="0">
              <a:spAutoFit/>
            </a:bodyPr>
            <a:lstStyle/>
            <a:p>
              <a:r>
                <a:rPr lang="en-US" altLang="zh-CN" sz="1200" dirty="0">
                  <a:effectLst/>
                  <a:cs typeface="+mn-ea"/>
                  <a:sym typeface="+mn-lt"/>
                </a:rPr>
                <a:t>α-1</a:t>
              </a:r>
              <a:r>
                <a:rPr lang="zh-CN" altLang="en-US" sz="1200" dirty="0">
                  <a:effectLst/>
                  <a:cs typeface="+mn-ea"/>
                  <a:sym typeface="+mn-lt"/>
                </a:rPr>
                <a:t>抗胰蛋白酶缺乏（</a:t>
              </a:r>
              <a:r>
                <a:rPr lang="en-US" altLang="zh-CN" sz="1200" dirty="0">
                  <a:effectLst/>
                  <a:cs typeface="+mn-ea"/>
                  <a:sym typeface="+mn-lt"/>
                </a:rPr>
                <a:t>AATD</a:t>
              </a:r>
              <a:r>
                <a:rPr lang="zh-CN" altLang="en-US" sz="1200" dirty="0">
                  <a:effectLst/>
                  <a:cs typeface="+mn-ea"/>
                  <a:sym typeface="+mn-lt"/>
                </a:rPr>
                <a:t>）</a:t>
              </a:r>
              <a:endParaRPr lang="en-US" altLang="zh-CN" sz="1200" dirty="0">
                <a:effectLst/>
                <a:cs typeface="+mn-ea"/>
                <a:sym typeface="+mn-lt"/>
              </a:endParaRPr>
            </a:p>
            <a:p>
              <a:r>
                <a:rPr lang="zh-CN" altLang="en-US" sz="1200" dirty="0">
                  <a:cs typeface="+mn-ea"/>
                  <a:sym typeface="+mn-lt"/>
                </a:rPr>
                <a:t>其他影响较小的基因变异共同作用</a:t>
              </a:r>
              <a:endParaRPr lang="en-US" altLang="zh-CN" sz="1200" dirty="0">
                <a:cs typeface="+mn-ea"/>
                <a:sym typeface="+mn-lt"/>
              </a:endParaRPr>
            </a:p>
            <a:p>
              <a:endParaRPr lang="zh-CN" altLang="en-US" sz="1200" dirty="0">
                <a:cs typeface="+mn-ea"/>
                <a:sym typeface="+mn-lt"/>
              </a:endParaRPr>
            </a:p>
          </p:txBody>
        </p:sp>
        <p:sp>
          <p:nvSpPr>
            <p:cNvPr id="21" name="文本框 20"/>
            <p:cNvSpPr txBox="1"/>
            <p:nvPr/>
          </p:nvSpPr>
          <p:spPr>
            <a:xfrm>
              <a:off x="5378286" y="2760505"/>
              <a:ext cx="3501886" cy="392184"/>
            </a:xfrm>
            <a:prstGeom prst="rect">
              <a:avLst/>
            </a:prstGeom>
            <a:solidFill>
              <a:schemeClr val="bg1"/>
            </a:solidFill>
          </p:spPr>
          <p:txBody>
            <a:bodyPr wrap="square" rtlCol="0">
              <a:spAutoFit/>
            </a:bodyPr>
            <a:lstStyle/>
            <a:p>
              <a:r>
                <a:rPr lang="zh-CN" altLang="en-US" sz="1200" dirty="0">
                  <a:cs typeface="+mn-ea"/>
                  <a:sym typeface="+mn-lt"/>
                </a:rPr>
                <a:t>生命早期</a:t>
              </a:r>
              <a:r>
                <a:rPr lang="zh-CN" altLang="en-US" sz="1200" dirty="0">
                  <a:effectLst/>
                  <a:cs typeface="+mn-ea"/>
                  <a:sym typeface="+mn-lt"/>
                </a:rPr>
                <a:t>事件，包括早产和低出生体重，等</a:t>
              </a:r>
              <a:endParaRPr lang="en-US" altLang="zh-CN" sz="1200" dirty="0">
                <a:effectLst/>
                <a:cs typeface="+mn-ea"/>
                <a:sym typeface="+mn-lt"/>
              </a:endParaRPr>
            </a:p>
            <a:p>
              <a:endParaRPr lang="zh-CN" altLang="en-US" sz="1200" dirty="0">
                <a:cs typeface="+mn-ea"/>
                <a:sym typeface="+mn-lt"/>
              </a:endParaRPr>
            </a:p>
          </p:txBody>
        </p:sp>
        <p:sp>
          <p:nvSpPr>
            <p:cNvPr id="22" name="文本框 21"/>
            <p:cNvSpPr txBox="1"/>
            <p:nvPr/>
          </p:nvSpPr>
          <p:spPr>
            <a:xfrm>
              <a:off x="5378286" y="3493982"/>
              <a:ext cx="3501886" cy="758490"/>
            </a:xfrm>
            <a:prstGeom prst="rect">
              <a:avLst/>
            </a:prstGeom>
            <a:solidFill>
              <a:schemeClr val="bg1"/>
            </a:solidFill>
          </p:spPr>
          <p:txBody>
            <a:bodyPr wrap="square" rtlCol="0">
              <a:spAutoFit/>
            </a:bodyPr>
            <a:lstStyle/>
            <a:p>
              <a:pPr marL="171450" indent="-171450">
                <a:lnSpc>
                  <a:spcPct val="150000"/>
                </a:lnSpc>
                <a:buClr>
                  <a:srgbClr val="FFC000"/>
                </a:buClr>
                <a:buFont typeface="Arial" panose="020B0604020202020204" pitchFamily="34" charset="0"/>
                <a:buChar char="•"/>
              </a:pPr>
              <a:r>
                <a:rPr lang="zh-CN" altLang="en-US" sz="1200" dirty="0">
                  <a:effectLst/>
                  <a:cs typeface="+mn-ea"/>
                  <a:sym typeface="+mn-lt"/>
                </a:rPr>
                <a:t>烟草暴露，包括</a:t>
              </a:r>
              <a:r>
                <a:rPr lang="zh-CN" altLang="en-US" sz="1200" dirty="0">
                  <a:cs typeface="+mn-ea"/>
                  <a:sym typeface="+mn-lt"/>
                </a:rPr>
                <a:t>宫内暴露</a:t>
              </a:r>
              <a:r>
                <a:rPr lang="zh-CN" altLang="en-US" sz="1200" dirty="0">
                  <a:effectLst/>
                  <a:cs typeface="+mn-ea"/>
                  <a:sym typeface="+mn-lt"/>
                </a:rPr>
                <a:t>或被动吸烟</a:t>
              </a:r>
              <a:endParaRPr lang="en-US" altLang="zh-CN" sz="1200" dirty="0">
                <a:effectLst/>
                <a:cs typeface="+mn-ea"/>
                <a:sym typeface="+mn-lt"/>
              </a:endParaRPr>
            </a:p>
            <a:p>
              <a:pPr marL="171450" indent="-171450">
                <a:lnSpc>
                  <a:spcPct val="150000"/>
                </a:lnSpc>
                <a:buClr>
                  <a:srgbClr val="FFC000"/>
                </a:buClr>
                <a:buFont typeface="Arial" panose="020B0604020202020204" pitchFamily="34" charset="0"/>
                <a:buChar char="•"/>
              </a:pPr>
              <a:r>
                <a:rPr lang="zh-CN" altLang="en-US" sz="1200" dirty="0">
                  <a:cs typeface="+mn-ea"/>
                  <a:sym typeface="+mn-lt"/>
                </a:rPr>
                <a:t>电子烟</a:t>
              </a:r>
              <a:endParaRPr lang="en-US" altLang="zh-CN" sz="1200" dirty="0">
                <a:cs typeface="+mn-ea"/>
                <a:sym typeface="+mn-lt"/>
              </a:endParaRPr>
            </a:p>
            <a:p>
              <a:pPr marL="171450" indent="-171450">
                <a:lnSpc>
                  <a:spcPct val="150000"/>
                </a:lnSpc>
                <a:buClr>
                  <a:srgbClr val="FFC000"/>
                </a:buClr>
                <a:buFont typeface="Arial" panose="020B0604020202020204" pitchFamily="34" charset="0"/>
                <a:buChar char="•"/>
              </a:pPr>
              <a:r>
                <a:rPr lang="zh-CN" altLang="en-US" sz="1200" dirty="0">
                  <a:effectLst/>
                  <a:cs typeface="+mn-ea"/>
                  <a:sym typeface="+mn-lt"/>
                </a:rPr>
                <a:t>大麻</a:t>
              </a:r>
              <a:endParaRPr lang="en-US" altLang="zh-CN" sz="1200" dirty="0">
                <a:effectLst/>
                <a:cs typeface="+mn-ea"/>
                <a:sym typeface="+mn-lt"/>
              </a:endParaRPr>
            </a:p>
          </p:txBody>
        </p:sp>
        <p:sp>
          <p:nvSpPr>
            <p:cNvPr id="23" name="文本框 22"/>
            <p:cNvSpPr txBox="1"/>
            <p:nvPr/>
          </p:nvSpPr>
          <p:spPr>
            <a:xfrm>
              <a:off x="5378285" y="4278565"/>
              <a:ext cx="3712309" cy="392184"/>
            </a:xfrm>
            <a:prstGeom prst="rect">
              <a:avLst/>
            </a:prstGeom>
            <a:solidFill>
              <a:schemeClr val="bg1"/>
            </a:solidFill>
          </p:spPr>
          <p:txBody>
            <a:bodyPr wrap="square" rtlCol="0">
              <a:spAutoFit/>
            </a:bodyPr>
            <a:lstStyle/>
            <a:p>
              <a:r>
                <a:rPr lang="zh-CN" altLang="en-US" sz="1200" dirty="0">
                  <a:effectLst/>
                  <a:cs typeface="+mn-ea"/>
                  <a:sym typeface="+mn-lt"/>
                </a:rPr>
                <a:t>暴露于居家污染、大气污染、野火烟雾、职业危险因素</a:t>
              </a:r>
              <a:endParaRPr lang="en-US" altLang="zh-CN" sz="1200" dirty="0">
                <a:effectLst/>
                <a:cs typeface="+mn-ea"/>
                <a:sym typeface="+mn-lt"/>
              </a:endParaRPr>
            </a:p>
            <a:p>
              <a:endParaRPr lang="zh-CN" altLang="en-US" sz="1200" dirty="0">
                <a:cs typeface="+mn-ea"/>
                <a:sym typeface="+mn-lt"/>
              </a:endParaRPr>
            </a:p>
          </p:txBody>
        </p:sp>
        <p:sp>
          <p:nvSpPr>
            <p:cNvPr id="24" name="文本框 23"/>
            <p:cNvSpPr txBox="1"/>
            <p:nvPr/>
          </p:nvSpPr>
          <p:spPr>
            <a:xfrm>
              <a:off x="5378163" y="4823589"/>
              <a:ext cx="3418063" cy="302928"/>
            </a:xfrm>
            <a:prstGeom prst="rect">
              <a:avLst/>
            </a:prstGeom>
            <a:solidFill>
              <a:schemeClr val="bg1"/>
            </a:solidFill>
          </p:spPr>
          <p:txBody>
            <a:bodyPr wrap="square" rtlCol="0">
              <a:noAutofit/>
            </a:bodyPr>
            <a:lstStyle/>
            <a:p>
              <a:r>
                <a:rPr lang="zh-CN" altLang="en-US" sz="1200" dirty="0">
                  <a:effectLst/>
                  <a:cs typeface="+mn-ea"/>
                  <a:sym typeface="+mn-lt"/>
                </a:rPr>
                <a:t>儿童时期感染，结核相关性慢阻肺病，</a:t>
              </a:r>
              <a:r>
                <a:rPr lang="en-US" altLang="zh-CN" sz="1200" dirty="0">
                  <a:effectLst/>
                  <a:cs typeface="+mn-ea"/>
                  <a:sym typeface="+mn-lt"/>
                </a:rPr>
                <a:t>HIV</a:t>
              </a:r>
              <a:r>
                <a:rPr lang="zh-CN" altLang="en-US" sz="1200" dirty="0">
                  <a:effectLst/>
                  <a:cs typeface="+mn-ea"/>
                  <a:sym typeface="+mn-lt"/>
                </a:rPr>
                <a:t>相关性</a:t>
              </a:r>
              <a:r>
                <a:rPr lang="zh-CN" altLang="en-US" sz="1200" dirty="0">
                  <a:effectLst/>
                  <a:cs typeface="+mn-ea"/>
                  <a:sym typeface="+mn-lt"/>
                </a:rPr>
                <a:t>慢阻肺病</a:t>
              </a:r>
              <a:endParaRPr lang="zh-CN" altLang="en-US" sz="1200" dirty="0">
                <a:effectLst/>
                <a:cs typeface="+mn-ea"/>
                <a:sym typeface="+mn-lt"/>
              </a:endParaRPr>
            </a:p>
            <a:p>
              <a:endParaRPr lang="zh-CN" altLang="en-US" sz="1200" dirty="0">
                <a:effectLst/>
                <a:cs typeface="+mn-ea"/>
                <a:sym typeface="+mn-lt"/>
              </a:endParaRPr>
            </a:p>
          </p:txBody>
        </p:sp>
        <p:sp>
          <p:nvSpPr>
            <p:cNvPr id="25" name="文本框 24"/>
            <p:cNvSpPr txBox="1"/>
            <p:nvPr/>
          </p:nvSpPr>
          <p:spPr>
            <a:xfrm>
              <a:off x="5378285" y="5241182"/>
              <a:ext cx="3501886" cy="234770"/>
            </a:xfrm>
            <a:prstGeom prst="rect">
              <a:avLst/>
            </a:prstGeom>
            <a:solidFill>
              <a:schemeClr val="bg1"/>
            </a:solidFill>
          </p:spPr>
          <p:txBody>
            <a:bodyPr wrap="square" rtlCol="0">
              <a:spAutoFit/>
            </a:bodyPr>
            <a:lstStyle/>
            <a:p>
              <a:pPr>
                <a:lnSpc>
                  <a:spcPct val="100000"/>
                </a:lnSpc>
              </a:pPr>
              <a:r>
                <a:rPr lang="zh-CN" altLang="en-US" sz="1200" dirty="0">
                  <a:effectLst/>
                  <a:cs typeface="+mn-ea"/>
                  <a:sym typeface="+mn-lt"/>
                </a:rPr>
                <a:t>尤其是儿童时期的哮喘</a:t>
              </a:r>
              <a:endParaRPr lang="zh-CN" altLang="en-US" sz="1200" dirty="0">
                <a:cs typeface="+mn-ea"/>
                <a:sym typeface="+mn-lt"/>
              </a:endParaRPr>
            </a:p>
          </p:txBody>
        </p:sp>
      </p:grpSp>
      <p:sp>
        <p:nvSpPr>
          <p:cNvPr id="4" name="文本框 3"/>
          <p:cNvSpPr txBox="1"/>
          <p:nvPr>
            <p:custDataLst>
              <p:tags r:id="rId2"/>
            </p:custDataLst>
          </p:nvPr>
        </p:nvSpPr>
        <p:spPr>
          <a:xfrm>
            <a:off x="11087100" y="469900"/>
            <a:ext cx="969010" cy="368300"/>
          </a:xfrm>
          <a:prstGeom prst="rect">
            <a:avLst/>
          </a:prstGeom>
          <a:noFill/>
        </p:spPr>
        <p:txBody>
          <a:bodyPr wrap="square" rtlCol="0">
            <a:spAutoFit/>
          </a:bodyPr>
          <a:lstStyle/>
          <a:p>
            <a:pPr algn="r"/>
            <a:r>
              <a:rPr lang="zh-CN" altLang="en-US" b="1">
                <a:solidFill>
                  <a:schemeClr val="bg1"/>
                </a:solidFill>
              </a:rPr>
              <a:t>图</a:t>
            </a:r>
            <a:r>
              <a:rPr lang="en-US" altLang="zh-CN" b="1">
                <a:solidFill>
                  <a:schemeClr val="bg1"/>
                </a:solidFill>
              </a:rPr>
              <a:t> 1.2</a:t>
            </a:r>
            <a:endParaRPr lang="en-US" altLang="zh-CN" b="1">
              <a:solidFill>
                <a:schemeClr val="bg1"/>
              </a:solidFill>
            </a:endParaRPr>
          </a:p>
        </p:txBody>
      </p:sp>
      <p:sp>
        <p:nvSpPr>
          <p:cNvPr id="15" name="Footer Placeholder 1"/>
          <p:cNvSpPr txBox="1"/>
          <p:nvPr/>
        </p:nvSpPr>
        <p:spPr>
          <a:xfrm>
            <a:off x="3027363" y="6551613"/>
            <a:ext cx="6137275"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000" dirty="0">
                <a:sym typeface="+mn-ea"/>
              </a:rPr>
              <a:t>© 2024, 2025 Global Initiative for Chronic Obstructive Lung Disease</a:t>
            </a:r>
            <a:endParaRPr lang="en-AU" sz="1000" dirty="0">
              <a:cs typeface="+mn-ea"/>
              <a:sym typeface="+mn-lt"/>
            </a:endParaRPr>
          </a:p>
        </p:txBody>
      </p:sp>
      <p:pic>
        <p:nvPicPr>
          <p:cNvPr id="2" name="Picture 6" descr="Proposed taxonomy (etiotypes) for COPD Figure 1.2 from the GOLD report&#10;This slide lists classifications of COPD such as COPD-G  - Genetically determined COPD&#10;COPD-D - COPD due to abnormal lung development&#10;Environmental COPD including COPD-C due to cigarette smoke and COPD-P due to pollution&#10;COPD-I due to infections&#10;COPD-A due to COPD and asthma&#10;and&#10;COPD-U due to unknown causes"/>
          <p:cNvPicPr>
            <a:picLocks noChangeAspect="1"/>
          </p:cNvPicPr>
          <p:nvPr/>
        </p:nvPicPr>
        <p:blipFill rotWithShape="1">
          <a:blip r:embed="rId3"/>
          <a:srcRect/>
          <a:stretch>
            <a:fillRect/>
          </a:stretch>
        </p:blipFill>
        <p:spPr bwMode="auto">
          <a:xfrm>
            <a:off x="12485370" y="-128270"/>
            <a:ext cx="6708775" cy="5892165"/>
          </a:xfrm>
          <a:prstGeom prst="rect">
            <a:avLst/>
          </a:prstGeom>
          <a:ln>
            <a:noFill/>
          </a:ln>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占位符 4"/>
          <p:cNvSpPr>
            <a:spLocks noGrp="1"/>
          </p:cNvSpPr>
          <p:nvPr>
            <p:ph type="body" sz="quarter" idx="10"/>
          </p:nvPr>
        </p:nvSpPr>
        <p:spPr/>
        <p:txBody>
          <a:bodyPr>
            <a:normAutofit fontScale="97500" lnSpcReduction="10000"/>
          </a:bodyPr>
          <a:lstStyle/>
          <a:p>
            <a:r>
              <a:rPr lang="zh-CN" altLang="en-US">
                <a:latin typeface="+mn-lt"/>
                <a:ea typeface="+mn-ea"/>
                <a:cs typeface="+mn-ea"/>
                <a:sym typeface="+mn-lt"/>
              </a:rPr>
              <a:t>急性加重的管理要点</a:t>
            </a:r>
            <a:endParaRPr lang="zh-CN" altLang="en-US" dirty="0">
              <a:latin typeface="+mn-lt"/>
              <a:ea typeface="+mn-ea"/>
              <a:cs typeface="+mn-ea"/>
              <a:sym typeface="+mn-lt"/>
            </a:endParaRPr>
          </a:p>
        </p:txBody>
      </p:sp>
      <p:sp>
        <p:nvSpPr>
          <p:cNvPr id="2" name="Footer Placeholder 1"/>
          <p:cNvSpPr>
            <a:spLocks noGrp="1"/>
          </p:cNvSpPr>
          <p:nvPr>
            <p:ph type="ftr" sz="quarter" idx="4294967295"/>
          </p:nvPr>
        </p:nvSpPr>
        <p:spPr>
          <a:xfrm>
            <a:off x="3027363" y="6551613"/>
            <a:ext cx="6137275" cy="365125"/>
          </a:xfrm>
        </p:spPr>
        <p:txBody>
          <a:bodyPr/>
          <a:lstStyle/>
          <a:p>
            <a:r>
              <a:rPr lang="en-US" sz="1000" dirty="0">
                <a:sym typeface="+mn-ea"/>
              </a:rPr>
              <a:t>© 2024, 2025 Global Initiative for Chronic Obstructive Lung Disease</a:t>
            </a:r>
            <a:endParaRPr lang="en-AU" sz="1000" dirty="0">
              <a:cs typeface="+mn-ea"/>
              <a:sym typeface="+mn-lt"/>
            </a:endParaRPr>
          </a:p>
        </p:txBody>
      </p:sp>
      <p:sp>
        <p:nvSpPr>
          <p:cNvPr id="3" name="文本框 2"/>
          <p:cNvSpPr txBox="1"/>
          <p:nvPr/>
        </p:nvSpPr>
        <p:spPr>
          <a:xfrm>
            <a:off x="1083155" y="1410302"/>
            <a:ext cx="10057353" cy="4030980"/>
          </a:xfrm>
          <a:prstGeom prst="rect">
            <a:avLst/>
          </a:prstGeom>
          <a:noFill/>
        </p:spPr>
        <p:txBody>
          <a:bodyPr wrap="square" rtlCol="0" anchor="t">
            <a:spAutoFit/>
          </a:bodyPr>
          <a:lstStyle/>
          <a:p>
            <a:pPr marL="285750" lvl="0" indent="-285750" algn="just">
              <a:lnSpc>
                <a:spcPct val="150000"/>
              </a:lnSpc>
              <a:spcBef>
                <a:spcPts val="1200"/>
              </a:spcBef>
              <a:spcAft>
                <a:spcPts val="0"/>
              </a:spcAft>
              <a:buClr>
                <a:srgbClr val="E8A900"/>
              </a:buClr>
              <a:buSzPts val="1050"/>
              <a:buFont typeface="Wingdings" panose="05000000000000000000" pitchFamily="2" charset="2"/>
              <a:buChar char="l"/>
            </a:pPr>
            <a:r>
              <a:rPr lang="zh-CN" altLang="en-US" sz="1600" dirty="0">
                <a:effectLst/>
                <a:cs typeface="+mn-ea"/>
                <a:sym typeface="+mn-lt"/>
              </a:rPr>
              <a:t>推荐将短效吸入性</a:t>
            </a:r>
            <a:r>
              <a:rPr lang="en-US" altLang="zh-CN" sz="1600" dirty="0">
                <a:effectLst/>
                <a:cs typeface="+mn-ea"/>
                <a:sym typeface="+mn-lt"/>
              </a:rPr>
              <a:t>β</a:t>
            </a:r>
            <a:r>
              <a:rPr lang="en-US" altLang="zh-CN" sz="1600" baseline="-25000" dirty="0">
                <a:effectLst/>
                <a:cs typeface="+mn-ea"/>
                <a:sym typeface="+mn-lt"/>
              </a:rPr>
              <a:t>2</a:t>
            </a:r>
            <a:r>
              <a:rPr lang="zh-CN" altLang="en-US" sz="1600" dirty="0">
                <a:effectLst/>
                <a:cs typeface="+mn-ea"/>
                <a:sym typeface="+mn-lt"/>
              </a:rPr>
              <a:t>受体激动剂（联合或不联合短效抗胆碱能药物）作为治疗急性加重的初始支气管舒张剂</a:t>
            </a:r>
            <a:r>
              <a:rPr lang="zh-CN" altLang="en-US" sz="1600" b="1" dirty="0">
                <a:effectLst/>
                <a:cs typeface="+mn-ea"/>
                <a:sym typeface="+mn-lt"/>
              </a:rPr>
              <a:t>（</a:t>
            </a:r>
            <a:r>
              <a:rPr lang="en-US" altLang="zh-CN" sz="1600" b="1" dirty="0">
                <a:effectLst/>
                <a:cs typeface="+mn-ea"/>
                <a:sym typeface="+mn-lt"/>
              </a:rPr>
              <a:t>C</a:t>
            </a:r>
            <a:r>
              <a:rPr lang="zh-CN" altLang="en-US" sz="1600" b="1" dirty="0">
                <a:effectLst/>
                <a:cs typeface="+mn-ea"/>
                <a:sym typeface="+mn-lt"/>
              </a:rPr>
              <a:t>级证据）</a:t>
            </a:r>
            <a:endParaRPr lang="zh-CN" altLang="en-US" sz="1600" b="1" u="none" strike="noStrike" spc="0" dirty="0">
              <a:effectLst/>
              <a:cs typeface="+mn-ea"/>
              <a:sym typeface="+mn-lt"/>
            </a:endParaRPr>
          </a:p>
          <a:p>
            <a:pPr marL="285750" lvl="0" indent="-285750" algn="just">
              <a:lnSpc>
                <a:spcPct val="150000"/>
              </a:lnSpc>
              <a:spcBef>
                <a:spcPts val="1200"/>
              </a:spcBef>
              <a:spcAft>
                <a:spcPts val="0"/>
              </a:spcAft>
              <a:buClr>
                <a:srgbClr val="E8A900"/>
              </a:buClr>
              <a:buSzPts val="1050"/>
              <a:buFont typeface="Wingdings" panose="05000000000000000000" pitchFamily="2" charset="2"/>
              <a:buChar char="l"/>
            </a:pPr>
            <a:r>
              <a:rPr lang="zh-CN" altLang="en-US" sz="1600" dirty="0">
                <a:effectLst/>
                <a:cs typeface="+mn-ea"/>
                <a:sym typeface="+mn-lt"/>
              </a:rPr>
              <a:t>全身性</a:t>
            </a:r>
            <a:r>
              <a:rPr lang="zh-CN" altLang="en-US" sz="1600" dirty="0">
                <a:cs typeface="+mn-ea"/>
                <a:sym typeface="+mn-lt"/>
              </a:rPr>
              <a:t>糖皮质激素</a:t>
            </a:r>
            <a:r>
              <a:rPr lang="zh-CN" altLang="en-US" sz="1600" dirty="0">
                <a:effectLst/>
                <a:cs typeface="+mn-ea"/>
                <a:sym typeface="+mn-lt"/>
              </a:rPr>
              <a:t>可改善肺功能（</a:t>
            </a:r>
            <a:r>
              <a:rPr lang="en-US" altLang="zh-CN" sz="1600" dirty="0">
                <a:effectLst/>
                <a:cs typeface="+mn-ea"/>
                <a:sym typeface="+mn-lt"/>
              </a:rPr>
              <a:t>FEV</a:t>
            </a:r>
            <a:r>
              <a:rPr lang="en-US" altLang="zh-CN" sz="1600" baseline="-25000" dirty="0">
                <a:effectLst/>
                <a:cs typeface="+mn-ea"/>
                <a:sym typeface="+mn-lt"/>
              </a:rPr>
              <a:t>1</a:t>
            </a:r>
            <a:r>
              <a:rPr lang="zh-CN" altLang="en-US" sz="1600" dirty="0">
                <a:effectLst/>
                <a:cs typeface="+mn-ea"/>
                <a:sym typeface="+mn-lt"/>
              </a:rPr>
              <a:t>）、氧合并缩短恢复时间和住院时间，治疗持续时间不得超过</a:t>
            </a:r>
            <a:r>
              <a:rPr lang="en-US" altLang="zh-CN" sz="1600" dirty="0">
                <a:effectLst/>
                <a:cs typeface="+mn-ea"/>
                <a:sym typeface="+mn-lt"/>
              </a:rPr>
              <a:t>5</a:t>
            </a:r>
            <a:r>
              <a:rPr lang="zh-CN" altLang="en-US" sz="1600" dirty="0">
                <a:effectLst/>
                <a:cs typeface="+mn-ea"/>
                <a:sym typeface="+mn-lt"/>
              </a:rPr>
              <a:t>天</a:t>
            </a:r>
            <a:r>
              <a:rPr lang="zh-CN" altLang="en-US" sz="1600" b="1" dirty="0">
                <a:effectLst/>
                <a:cs typeface="+mn-ea"/>
                <a:sym typeface="+mn-lt"/>
              </a:rPr>
              <a:t>（</a:t>
            </a:r>
            <a:r>
              <a:rPr lang="en-US" altLang="zh-CN" sz="1600" b="1" dirty="0">
                <a:effectLst/>
                <a:cs typeface="+mn-ea"/>
                <a:sym typeface="+mn-lt"/>
              </a:rPr>
              <a:t>A</a:t>
            </a:r>
            <a:r>
              <a:rPr lang="zh-CN" altLang="en-US" sz="1600" b="1" dirty="0">
                <a:effectLst/>
                <a:cs typeface="+mn-ea"/>
                <a:sym typeface="+mn-lt"/>
              </a:rPr>
              <a:t>级证据）</a:t>
            </a:r>
            <a:endParaRPr lang="zh-CN" altLang="en-US" sz="1600" b="1" u="none" strike="noStrike" spc="0" dirty="0">
              <a:effectLst/>
              <a:cs typeface="+mn-ea"/>
              <a:sym typeface="+mn-lt"/>
            </a:endParaRPr>
          </a:p>
          <a:p>
            <a:pPr marL="285750" lvl="0" indent="-285750" algn="just">
              <a:lnSpc>
                <a:spcPct val="150000"/>
              </a:lnSpc>
              <a:spcBef>
                <a:spcPts val="1200"/>
              </a:spcBef>
              <a:spcAft>
                <a:spcPts val="0"/>
              </a:spcAft>
              <a:buClr>
                <a:srgbClr val="E8A900"/>
              </a:buClr>
              <a:buSzPts val="1050"/>
              <a:buFont typeface="Wingdings" panose="05000000000000000000" pitchFamily="2" charset="2"/>
              <a:buChar char="l"/>
            </a:pPr>
            <a:r>
              <a:rPr lang="zh-CN" altLang="en-US" sz="1600" dirty="0">
                <a:effectLst/>
                <a:cs typeface="+mn-ea"/>
                <a:sym typeface="+mn-lt"/>
              </a:rPr>
              <a:t>当</a:t>
            </a:r>
            <a:r>
              <a:rPr lang="zh-CN" altLang="en-US" sz="1600" dirty="0">
                <a:cs typeface="+mn-ea"/>
                <a:sym typeface="+mn-lt"/>
              </a:rPr>
              <a:t>具备</a:t>
            </a:r>
            <a:r>
              <a:rPr lang="zh-CN" altLang="en-US" sz="1600" dirty="0">
                <a:effectLst/>
                <a:cs typeface="+mn-ea"/>
                <a:sym typeface="+mn-lt"/>
              </a:rPr>
              <a:t>应用指征时，可使用抗生素缩短恢复时间、降低早期复发风险、减少治疗失败和缩短住院持续时间，治疗持续时间应为</a:t>
            </a:r>
            <a:r>
              <a:rPr lang="en-US" altLang="zh-CN" sz="1600" dirty="0">
                <a:effectLst/>
                <a:cs typeface="+mn-ea"/>
                <a:sym typeface="+mn-lt"/>
              </a:rPr>
              <a:t>5</a:t>
            </a:r>
            <a:r>
              <a:rPr lang="zh-CN" altLang="en-US" sz="1600" dirty="0">
                <a:effectLst/>
                <a:cs typeface="+mn-ea"/>
                <a:sym typeface="+mn-lt"/>
              </a:rPr>
              <a:t>天</a:t>
            </a:r>
            <a:r>
              <a:rPr lang="zh-CN" altLang="en-US" sz="1600" b="1" dirty="0">
                <a:effectLst/>
                <a:cs typeface="+mn-ea"/>
                <a:sym typeface="+mn-lt"/>
              </a:rPr>
              <a:t>（</a:t>
            </a:r>
            <a:r>
              <a:rPr lang="en-US" altLang="zh-CN" sz="1600" b="1" dirty="0">
                <a:effectLst/>
                <a:cs typeface="+mn-ea"/>
                <a:sym typeface="+mn-lt"/>
              </a:rPr>
              <a:t>B</a:t>
            </a:r>
            <a:r>
              <a:rPr lang="zh-CN" altLang="en-US" sz="1600" b="1" dirty="0">
                <a:effectLst/>
                <a:cs typeface="+mn-ea"/>
                <a:sym typeface="+mn-lt"/>
              </a:rPr>
              <a:t>级证据）</a:t>
            </a:r>
            <a:endParaRPr lang="zh-CN" altLang="en-US" sz="1600" b="1" u="none" strike="noStrike" spc="0" dirty="0">
              <a:effectLst/>
              <a:cs typeface="+mn-ea"/>
              <a:sym typeface="+mn-lt"/>
            </a:endParaRPr>
          </a:p>
          <a:p>
            <a:pPr marL="285750" lvl="0" indent="-285750" algn="just">
              <a:lnSpc>
                <a:spcPct val="150000"/>
              </a:lnSpc>
              <a:spcBef>
                <a:spcPts val="1200"/>
              </a:spcBef>
              <a:spcAft>
                <a:spcPts val="0"/>
              </a:spcAft>
              <a:buClr>
                <a:srgbClr val="E8A900"/>
              </a:buClr>
              <a:buSzPts val="1050"/>
              <a:buFont typeface="Wingdings" panose="05000000000000000000" pitchFamily="2" charset="2"/>
              <a:buChar char="l"/>
            </a:pPr>
            <a:r>
              <a:rPr lang="zh-CN" altLang="en-US" sz="1600" dirty="0">
                <a:effectLst/>
                <a:cs typeface="+mn-ea"/>
                <a:sym typeface="+mn-lt"/>
              </a:rPr>
              <a:t>不建议使用甲基黄嘌呤类</a:t>
            </a:r>
            <a:r>
              <a:rPr lang="zh-CN" altLang="en-US" sz="1600" dirty="0">
                <a:effectLst/>
                <a:cs typeface="+mn-ea"/>
                <a:sym typeface="+mn-lt"/>
              </a:rPr>
              <a:t>药物，因为会增加副作用风险</a:t>
            </a:r>
            <a:r>
              <a:rPr lang="zh-CN" altLang="en-US" sz="1600" b="1" dirty="0">
                <a:effectLst/>
                <a:cs typeface="+mn-ea"/>
                <a:sym typeface="+mn-lt"/>
              </a:rPr>
              <a:t>（</a:t>
            </a:r>
            <a:r>
              <a:rPr lang="en-US" altLang="zh-CN" sz="1600" b="1" dirty="0">
                <a:effectLst/>
                <a:cs typeface="+mn-ea"/>
                <a:sym typeface="+mn-lt"/>
              </a:rPr>
              <a:t>B</a:t>
            </a:r>
            <a:r>
              <a:rPr lang="zh-CN" altLang="en-US" sz="1600" b="1" dirty="0">
                <a:effectLst/>
                <a:cs typeface="+mn-ea"/>
                <a:sym typeface="+mn-lt"/>
              </a:rPr>
              <a:t>级证据）</a:t>
            </a:r>
            <a:endParaRPr lang="zh-CN" altLang="en-US" sz="1600" b="1" u="none" strike="noStrike" spc="0" dirty="0">
              <a:effectLst/>
              <a:cs typeface="+mn-ea"/>
              <a:sym typeface="+mn-lt"/>
            </a:endParaRPr>
          </a:p>
          <a:p>
            <a:pPr marL="285750" lvl="0" indent="-285750" algn="just">
              <a:lnSpc>
                <a:spcPct val="150000"/>
              </a:lnSpc>
              <a:spcBef>
                <a:spcPts val="1200"/>
              </a:spcBef>
              <a:spcAft>
                <a:spcPts val="0"/>
              </a:spcAft>
              <a:buClr>
                <a:srgbClr val="E8A900"/>
              </a:buClr>
              <a:buSzPts val="1050"/>
              <a:buFont typeface="Wingdings" panose="05000000000000000000" pitchFamily="2" charset="2"/>
              <a:buChar char="l"/>
            </a:pPr>
            <a:r>
              <a:rPr lang="zh-CN" altLang="en-US" sz="1600" dirty="0">
                <a:effectLst/>
                <a:cs typeface="+mn-ea"/>
                <a:sym typeface="+mn-lt"/>
              </a:rPr>
              <a:t>对于无绝对禁忌证的急性呼吸衰竭的</a:t>
            </a:r>
            <a:r>
              <a:rPr lang="zh-CN" altLang="en-US" sz="1600" dirty="0">
                <a:effectLst/>
                <a:cs typeface="+mn-ea"/>
                <a:sym typeface="+mn-lt"/>
              </a:rPr>
              <a:t>慢阻肺病患者，无创机械通气应作为首选通气方式，因为它可改善气体交换、减少呼吸功和插管需求、缩短住院时间并提高生存率。</a:t>
            </a:r>
            <a:r>
              <a:rPr lang="zh-CN" altLang="en-US" sz="1600" b="1" dirty="0">
                <a:effectLst/>
                <a:cs typeface="+mn-ea"/>
                <a:sym typeface="+mn-lt"/>
              </a:rPr>
              <a:t>（</a:t>
            </a:r>
            <a:r>
              <a:rPr lang="en-US" altLang="zh-CN" sz="1600" b="1" dirty="0">
                <a:effectLst/>
                <a:cs typeface="+mn-ea"/>
                <a:sym typeface="+mn-lt"/>
              </a:rPr>
              <a:t>A</a:t>
            </a:r>
            <a:r>
              <a:rPr lang="zh-CN" altLang="en-US" sz="1600" b="1" dirty="0">
                <a:effectLst/>
                <a:cs typeface="+mn-ea"/>
                <a:sym typeface="+mn-lt"/>
              </a:rPr>
              <a:t>级证据）</a:t>
            </a:r>
            <a:endParaRPr lang="zh-CN" altLang="en-US" sz="1600" b="1" dirty="0">
              <a:effectLst/>
              <a:cs typeface="+mn-ea"/>
              <a:sym typeface="+mn-lt"/>
            </a:endParaRPr>
          </a:p>
        </p:txBody>
      </p:sp>
      <p:sp>
        <p:nvSpPr>
          <p:cNvPr id="8" name="文本框 7"/>
          <p:cNvSpPr txBox="1"/>
          <p:nvPr>
            <p:custDataLst>
              <p:tags r:id="rId1"/>
            </p:custDataLst>
          </p:nvPr>
        </p:nvSpPr>
        <p:spPr>
          <a:xfrm>
            <a:off x="11166475" y="509905"/>
            <a:ext cx="969010" cy="368300"/>
          </a:xfrm>
          <a:prstGeom prst="rect">
            <a:avLst/>
          </a:prstGeom>
          <a:noFill/>
        </p:spPr>
        <p:txBody>
          <a:bodyPr wrap="square" rtlCol="0">
            <a:spAutoFit/>
          </a:bodyPr>
          <a:lstStyle/>
          <a:p>
            <a:pPr algn="r"/>
            <a:r>
              <a:rPr lang="zh-CN" altLang="en-US" b="1">
                <a:solidFill>
                  <a:schemeClr val="bg1"/>
                </a:solidFill>
              </a:rPr>
              <a:t>图</a:t>
            </a:r>
            <a:r>
              <a:rPr lang="en-US" altLang="zh-CN" b="1">
                <a:solidFill>
                  <a:schemeClr val="bg1"/>
                </a:solidFill>
              </a:rPr>
              <a:t> 4.6</a:t>
            </a:r>
            <a:endParaRPr lang="en-US" altLang="zh-CN" b="1">
              <a:solidFill>
                <a:schemeClr val="bg1"/>
              </a:solidFill>
            </a:endParaRPr>
          </a:p>
        </p:txBody>
      </p:sp>
      <p:pic>
        <p:nvPicPr>
          <p:cNvPr id="7" name="Picture 6" descr="Figure 4.6 lists evidence based statements for the management of exacerbations"/>
          <p:cNvPicPr>
            <a:picLocks noChangeAspect="1"/>
          </p:cNvPicPr>
          <p:nvPr/>
        </p:nvPicPr>
        <p:blipFill rotWithShape="1">
          <a:blip r:embed="rId2"/>
          <a:srcRect/>
          <a:stretch>
            <a:fillRect/>
          </a:stretch>
        </p:blipFill>
        <p:spPr bwMode="auto">
          <a:xfrm>
            <a:off x="12135256" y="-240"/>
            <a:ext cx="8023638" cy="4296824"/>
          </a:xfrm>
          <a:prstGeom prst="rect">
            <a:avLst/>
          </a:prstGeom>
          <a:ln>
            <a:noFill/>
          </a:ln>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占位符 5"/>
          <p:cNvSpPr>
            <a:spLocks noGrp="1"/>
          </p:cNvSpPr>
          <p:nvPr>
            <p:ph type="body" sz="quarter" idx="10"/>
          </p:nvPr>
        </p:nvSpPr>
        <p:spPr/>
        <p:txBody>
          <a:bodyPr>
            <a:normAutofit fontScale="97500" lnSpcReduction="10000"/>
          </a:bodyPr>
          <a:lstStyle/>
          <a:p>
            <a:r>
              <a:rPr lang="zh-CN" altLang="en-US">
                <a:latin typeface="+mn-lt"/>
                <a:ea typeface="+mn-ea"/>
                <a:cs typeface="+mn-ea"/>
                <a:sym typeface="+mn-lt"/>
              </a:rPr>
              <a:t>入住呼吸科或内科重症监护</a:t>
            </a:r>
            <a:r>
              <a:rPr lang="zh-CN" altLang="en-US">
                <a:latin typeface="+mn-lt"/>
                <a:ea typeface="+mn-ea"/>
                <a:cs typeface="+mn-ea"/>
                <a:sym typeface="+mn-lt"/>
              </a:rPr>
              <a:t>病房的指征*</a:t>
            </a:r>
            <a:endParaRPr lang="zh-CN" altLang="en-US">
              <a:latin typeface="+mn-lt"/>
              <a:ea typeface="+mn-ea"/>
              <a:cs typeface="+mn-ea"/>
              <a:sym typeface="+mn-lt"/>
            </a:endParaRPr>
          </a:p>
        </p:txBody>
      </p:sp>
      <p:sp>
        <p:nvSpPr>
          <p:cNvPr id="2" name="Footer Placeholder 1"/>
          <p:cNvSpPr>
            <a:spLocks noGrp="1"/>
          </p:cNvSpPr>
          <p:nvPr>
            <p:ph type="ftr" sz="quarter" idx="4294967295"/>
          </p:nvPr>
        </p:nvSpPr>
        <p:spPr>
          <a:xfrm>
            <a:off x="3027363" y="6551613"/>
            <a:ext cx="6137275" cy="365125"/>
          </a:xfrm>
        </p:spPr>
        <p:txBody>
          <a:bodyPr/>
          <a:lstStyle/>
          <a:p>
            <a:r>
              <a:rPr lang="en-US" sz="1000" dirty="0">
                <a:sym typeface="+mn-ea"/>
              </a:rPr>
              <a:t>© 2024, 2025 Global Initiative for Chronic Obstructive Lung Disease</a:t>
            </a:r>
            <a:endParaRPr lang="en-AU" sz="1000" dirty="0">
              <a:cs typeface="+mn-ea"/>
              <a:sym typeface="+mn-lt"/>
            </a:endParaRPr>
          </a:p>
        </p:txBody>
      </p:sp>
      <p:sp>
        <p:nvSpPr>
          <p:cNvPr id="3" name="文本框 2"/>
          <p:cNvSpPr txBox="1"/>
          <p:nvPr/>
        </p:nvSpPr>
        <p:spPr>
          <a:xfrm>
            <a:off x="1617911" y="4919087"/>
            <a:ext cx="6096000" cy="337185"/>
          </a:xfrm>
          <a:prstGeom prst="rect">
            <a:avLst/>
          </a:prstGeom>
          <a:noFill/>
        </p:spPr>
        <p:txBody>
          <a:bodyPr wrap="square">
            <a:spAutoFit/>
          </a:bodyPr>
          <a:lstStyle/>
          <a:p>
            <a:r>
              <a:rPr lang="zh-CN" altLang="en-US" sz="1600" dirty="0">
                <a:solidFill>
                  <a:schemeClr val="bg1">
                    <a:lumMod val="50000"/>
                  </a:schemeClr>
                </a:solidFill>
                <a:cs typeface="+mn-ea"/>
                <a:sym typeface="+mn-lt"/>
              </a:rPr>
              <a:t>*需考虑当地资源</a:t>
            </a:r>
            <a:endParaRPr lang="zh-CN" altLang="en-US" sz="1600" dirty="0">
              <a:solidFill>
                <a:schemeClr val="bg1">
                  <a:lumMod val="50000"/>
                </a:schemeClr>
              </a:solidFill>
              <a:cs typeface="+mn-ea"/>
              <a:sym typeface="+mn-lt"/>
            </a:endParaRPr>
          </a:p>
        </p:txBody>
      </p:sp>
      <p:sp>
        <p:nvSpPr>
          <p:cNvPr id="5" name="文本框 4"/>
          <p:cNvSpPr txBox="1"/>
          <p:nvPr/>
        </p:nvSpPr>
        <p:spPr>
          <a:xfrm>
            <a:off x="1188720" y="1405890"/>
            <a:ext cx="10350500" cy="3199765"/>
          </a:xfrm>
          <a:prstGeom prst="rect">
            <a:avLst/>
          </a:prstGeom>
          <a:noFill/>
        </p:spPr>
        <p:txBody>
          <a:bodyPr wrap="square" rtlCol="0" anchor="t">
            <a:spAutoFit/>
          </a:bodyPr>
          <a:lstStyle>
            <a:defPPr>
              <a:defRPr lang="en-US"/>
            </a:defPPr>
            <a:lvl1pPr marL="285750" lvl="0" indent="-285750" algn="just">
              <a:lnSpc>
                <a:spcPct val="150000"/>
              </a:lnSpc>
              <a:spcBef>
                <a:spcPts val="1200"/>
              </a:spcBef>
              <a:spcAft>
                <a:spcPts val="0"/>
              </a:spcAft>
              <a:buClr>
                <a:srgbClr val="E8A900"/>
              </a:buClr>
              <a:buSzPts val="1050"/>
              <a:buFont typeface="Wingdings" panose="05000000000000000000" pitchFamily="2" charset="2"/>
              <a:buChar char="l"/>
              <a:defRPr sz="1600">
                <a:effectLst/>
                <a:cs typeface="+mn-ea"/>
              </a:defRPr>
            </a:lvl1pPr>
          </a:lstStyle>
          <a:p>
            <a:r>
              <a:rPr lang="zh-CN" altLang="en-US" sz="1800" dirty="0">
                <a:sym typeface="+mn-lt"/>
              </a:rPr>
              <a:t>严重的呼吸困难，且对初始紧急治疗反应不佳</a:t>
            </a:r>
            <a:endParaRPr lang="zh-CN" altLang="en-US" sz="1800" dirty="0">
              <a:sym typeface="+mn-lt"/>
            </a:endParaRPr>
          </a:p>
          <a:p>
            <a:r>
              <a:rPr lang="zh-CN" altLang="en-US" sz="1800" dirty="0">
                <a:sym typeface="+mn-lt"/>
              </a:rPr>
              <a:t>精神状态改变（意识模糊、</a:t>
            </a:r>
            <a:r>
              <a:rPr lang="zh-CN" altLang="en-US" sz="1800" dirty="0">
                <a:sym typeface="+mn-lt"/>
              </a:rPr>
              <a:t>嗜睡、昏迷）</a:t>
            </a:r>
            <a:endParaRPr lang="zh-CN" altLang="en-US" sz="1800" dirty="0">
              <a:sym typeface="+mn-lt"/>
            </a:endParaRPr>
          </a:p>
          <a:p>
            <a:r>
              <a:rPr lang="zh-CN" altLang="en-US" sz="1800" dirty="0">
                <a:solidFill>
                  <a:schemeClr val="tx1"/>
                </a:solidFill>
                <a:sym typeface="+mn-lt"/>
              </a:rPr>
              <a:t>在补充氧气和无创通气后仍存在持续性或恶化的低氧血症（</a:t>
            </a:r>
            <a:r>
              <a:rPr lang="en-US" altLang="zh-CN" sz="1800" dirty="0">
                <a:solidFill>
                  <a:schemeClr val="tx1"/>
                </a:solidFill>
                <a:sym typeface="+mn-lt"/>
              </a:rPr>
              <a:t>PaO</a:t>
            </a:r>
            <a:r>
              <a:rPr lang="en-US" altLang="en-US" sz="1800" dirty="0">
                <a:solidFill>
                  <a:schemeClr val="tx1"/>
                </a:solidFill>
                <a:sym typeface="+mn-lt"/>
              </a:rPr>
              <a:t>₂</a:t>
            </a:r>
            <a:r>
              <a:rPr lang="en-US" altLang="zh-CN" sz="1800" dirty="0">
                <a:solidFill>
                  <a:schemeClr val="tx1"/>
                </a:solidFill>
                <a:sym typeface="+mn-lt"/>
              </a:rPr>
              <a:t>&lt;5.3 kPa </a:t>
            </a:r>
            <a:r>
              <a:rPr lang="zh-CN" altLang="en-US" sz="1800" dirty="0">
                <a:solidFill>
                  <a:schemeClr val="tx1"/>
                </a:solidFill>
                <a:sym typeface="+mn-lt"/>
              </a:rPr>
              <a:t>或</a:t>
            </a:r>
            <a:r>
              <a:rPr lang="en-US" altLang="zh-CN" sz="1800" dirty="0">
                <a:solidFill>
                  <a:schemeClr val="tx1"/>
                </a:solidFill>
                <a:sym typeface="+mn-lt"/>
              </a:rPr>
              <a:t> &lt; 40 mmHg</a:t>
            </a:r>
            <a:r>
              <a:rPr lang="zh-CN" altLang="en-US" sz="1800" dirty="0">
                <a:solidFill>
                  <a:schemeClr val="tx1"/>
                </a:solidFill>
                <a:sym typeface="+mn-lt"/>
              </a:rPr>
              <a:t>）和</a:t>
            </a:r>
            <a:r>
              <a:rPr lang="en-US" altLang="zh-CN" sz="1800" dirty="0">
                <a:solidFill>
                  <a:schemeClr val="tx1"/>
                </a:solidFill>
                <a:sym typeface="+mn-lt"/>
              </a:rPr>
              <a:t> / </a:t>
            </a:r>
            <a:r>
              <a:rPr lang="zh-CN" altLang="en-US" sz="1800" dirty="0">
                <a:solidFill>
                  <a:schemeClr val="tx1"/>
                </a:solidFill>
                <a:sym typeface="+mn-lt"/>
              </a:rPr>
              <a:t>或严重</a:t>
            </a:r>
            <a:r>
              <a:rPr lang="en-US" altLang="zh-CN" sz="1800" dirty="0">
                <a:solidFill>
                  <a:schemeClr val="tx1"/>
                </a:solidFill>
                <a:sym typeface="+mn-lt"/>
              </a:rPr>
              <a:t> / </a:t>
            </a:r>
            <a:r>
              <a:rPr lang="zh-CN" altLang="en-US" sz="1800" dirty="0">
                <a:solidFill>
                  <a:schemeClr val="tx1"/>
                </a:solidFill>
                <a:sym typeface="+mn-lt"/>
              </a:rPr>
              <a:t>恶化的呼吸性酸中毒（</a:t>
            </a:r>
            <a:r>
              <a:rPr lang="en-US" altLang="zh-CN" sz="1800" dirty="0">
                <a:solidFill>
                  <a:schemeClr val="tx1"/>
                </a:solidFill>
                <a:sym typeface="+mn-lt"/>
              </a:rPr>
              <a:t>pH&lt;7.25</a:t>
            </a:r>
            <a:r>
              <a:rPr lang="zh-CN" altLang="en-US" sz="1800" dirty="0">
                <a:solidFill>
                  <a:schemeClr val="tx1"/>
                </a:solidFill>
                <a:sym typeface="+mn-lt"/>
              </a:rPr>
              <a:t>）</a:t>
            </a:r>
            <a:endParaRPr lang="zh-CN" altLang="en-US" sz="1800" dirty="0">
              <a:solidFill>
                <a:schemeClr val="tx1"/>
              </a:solidFill>
              <a:sym typeface="+mn-lt"/>
            </a:endParaRPr>
          </a:p>
          <a:p>
            <a:r>
              <a:rPr lang="zh-CN" altLang="en-US" sz="1800" dirty="0">
                <a:sym typeface="+mn-lt"/>
              </a:rPr>
              <a:t>需要有创机械通气</a:t>
            </a:r>
            <a:endParaRPr lang="zh-CN" altLang="en-US" sz="1800" dirty="0">
              <a:sym typeface="+mn-lt"/>
            </a:endParaRPr>
          </a:p>
          <a:p>
            <a:r>
              <a:rPr lang="zh-CN" altLang="en-US" sz="1800" dirty="0">
                <a:sym typeface="+mn-lt"/>
              </a:rPr>
              <a:t>血流动力学不稳定 </a:t>
            </a:r>
            <a:r>
              <a:rPr lang="en-US" altLang="zh-CN" sz="1800" dirty="0">
                <a:sym typeface="+mn-lt"/>
              </a:rPr>
              <a:t>- </a:t>
            </a:r>
            <a:r>
              <a:rPr lang="zh-CN" altLang="en-US" sz="1800" dirty="0">
                <a:sym typeface="+mn-lt"/>
              </a:rPr>
              <a:t>需要血管升压药</a:t>
            </a:r>
            <a:endParaRPr lang="zh-CN" altLang="en-US" sz="1800" dirty="0">
              <a:sym typeface="+mn-lt"/>
            </a:endParaRPr>
          </a:p>
        </p:txBody>
      </p:sp>
      <p:sp>
        <p:nvSpPr>
          <p:cNvPr id="8" name="文本框 7"/>
          <p:cNvSpPr txBox="1"/>
          <p:nvPr>
            <p:custDataLst>
              <p:tags r:id="rId1"/>
            </p:custDataLst>
          </p:nvPr>
        </p:nvSpPr>
        <p:spPr>
          <a:xfrm>
            <a:off x="11166475" y="509905"/>
            <a:ext cx="969010" cy="368300"/>
          </a:xfrm>
          <a:prstGeom prst="rect">
            <a:avLst/>
          </a:prstGeom>
          <a:noFill/>
        </p:spPr>
        <p:txBody>
          <a:bodyPr wrap="square" rtlCol="0">
            <a:spAutoFit/>
          </a:bodyPr>
          <a:lstStyle/>
          <a:p>
            <a:pPr algn="r"/>
            <a:r>
              <a:rPr lang="zh-CN" altLang="en-US" b="1">
                <a:solidFill>
                  <a:schemeClr val="bg1"/>
                </a:solidFill>
              </a:rPr>
              <a:t>图</a:t>
            </a:r>
            <a:r>
              <a:rPr lang="en-US" altLang="zh-CN" b="1">
                <a:solidFill>
                  <a:schemeClr val="bg1"/>
                </a:solidFill>
              </a:rPr>
              <a:t> 4.7</a:t>
            </a:r>
            <a:endParaRPr lang="en-US" altLang="zh-CN" b="1">
              <a:solidFill>
                <a:schemeClr val="bg1"/>
              </a:solidFill>
            </a:endParaRPr>
          </a:p>
        </p:txBody>
      </p:sp>
      <p:pic>
        <p:nvPicPr>
          <p:cNvPr id="7" name="Picture 4" descr="Figure 4.7 lists indications for respiratory or medical intensive care unit admission and notes that local resources need to be considered."/>
          <p:cNvPicPr>
            <a:picLocks noChangeAspect="1"/>
          </p:cNvPicPr>
          <p:nvPr/>
        </p:nvPicPr>
        <p:blipFill rotWithShape="1">
          <a:blip r:embed="rId2"/>
          <a:srcRect/>
          <a:stretch>
            <a:fillRect/>
          </a:stretch>
        </p:blipFill>
        <p:spPr bwMode="auto">
          <a:xfrm>
            <a:off x="12135236" y="-113706"/>
            <a:ext cx="8530079" cy="4021105"/>
          </a:xfrm>
          <a:prstGeom prst="rect">
            <a:avLst/>
          </a:prstGeom>
          <a:ln>
            <a:noFill/>
          </a:ln>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占位符 4"/>
          <p:cNvSpPr>
            <a:spLocks noGrp="1"/>
          </p:cNvSpPr>
          <p:nvPr>
            <p:ph type="body" sz="quarter" idx="10"/>
          </p:nvPr>
        </p:nvSpPr>
        <p:spPr/>
        <p:txBody>
          <a:bodyPr>
            <a:normAutofit fontScale="97500" lnSpcReduction="10000"/>
          </a:bodyPr>
          <a:lstStyle/>
          <a:p>
            <a:r>
              <a:rPr lang="zh-CN" altLang="en-US">
                <a:latin typeface="+mn-lt"/>
                <a:ea typeface="+mn-ea"/>
                <a:cs typeface="+mn-ea"/>
                <a:sym typeface="+mn-lt"/>
              </a:rPr>
              <a:t>无创机械通气（</a:t>
            </a:r>
            <a:r>
              <a:rPr lang="en-US" altLang="zh-CN">
                <a:latin typeface="+mn-lt"/>
                <a:ea typeface="+mn-ea"/>
                <a:cs typeface="+mn-ea"/>
                <a:sym typeface="+mn-lt"/>
              </a:rPr>
              <a:t>NIV</a:t>
            </a:r>
            <a:r>
              <a:rPr lang="zh-CN" altLang="en-US">
                <a:latin typeface="+mn-lt"/>
                <a:ea typeface="+mn-ea"/>
                <a:cs typeface="+mn-ea"/>
                <a:sym typeface="+mn-lt"/>
              </a:rPr>
              <a:t>）的指征</a:t>
            </a:r>
            <a:endParaRPr lang="zh-CN" altLang="en-US" dirty="0">
              <a:latin typeface="+mn-lt"/>
              <a:ea typeface="+mn-ea"/>
              <a:cs typeface="+mn-ea"/>
              <a:sym typeface="+mn-lt"/>
            </a:endParaRPr>
          </a:p>
        </p:txBody>
      </p:sp>
      <p:sp>
        <p:nvSpPr>
          <p:cNvPr id="2" name="Footer Placeholder 1"/>
          <p:cNvSpPr>
            <a:spLocks noGrp="1"/>
          </p:cNvSpPr>
          <p:nvPr>
            <p:ph type="ftr" sz="quarter" idx="4294967295"/>
          </p:nvPr>
        </p:nvSpPr>
        <p:spPr>
          <a:xfrm>
            <a:off x="3027363" y="6551613"/>
            <a:ext cx="6137275" cy="365125"/>
          </a:xfrm>
        </p:spPr>
        <p:txBody>
          <a:bodyPr/>
          <a:lstStyle/>
          <a:p>
            <a:r>
              <a:rPr lang="en-US" sz="1000" dirty="0">
                <a:sym typeface="+mn-ea"/>
              </a:rPr>
              <a:t>© 2024, 2025 Global Initiative for Chronic Obstructive Lung Disease</a:t>
            </a:r>
            <a:endParaRPr lang="en-AU" sz="1000" dirty="0">
              <a:cs typeface="+mn-ea"/>
              <a:sym typeface="+mn-lt"/>
            </a:endParaRPr>
          </a:p>
        </p:txBody>
      </p:sp>
      <p:sp>
        <p:nvSpPr>
          <p:cNvPr id="3" name="文本框 2"/>
          <p:cNvSpPr txBox="1"/>
          <p:nvPr/>
        </p:nvSpPr>
        <p:spPr>
          <a:xfrm>
            <a:off x="1477147" y="1310005"/>
            <a:ext cx="9310301" cy="2522855"/>
          </a:xfrm>
          <a:prstGeom prst="rect">
            <a:avLst/>
          </a:prstGeom>
          <a:noFill/>
        </p:spPr>
        <p:txBody>
          <a:bodyPr wrap="square" rtlCol="0" anchor="t">
            <a:spAutoFit/>
          </a:bodyPr>
          <a:lstStyle/>
          <a:p>
            <a:pPr lvl="0" algn="just">
              <a:lnSpc>
                <a:spcPct val="200000"/>
              </a:lnSpc>
              <a:spcBef>
                <a:spcPts val="1200"/>
              </a:spcBef>
              <a:spcAft>
                <a:spcPts val="0"/>
              </a:spcAft>
              <a:buClr>
                <a:srgbClr val="262626"/>
              </a:buClr>
              <a:buSzPts val="1050"/>
            </a:pPr>
            <a:r>
              <a:rPr lang="zh-CN" altLang="en-US" sz="1600" b="1" dirty="0">
                <a:effectLst/>
                <a:cs typeface="+mn-ea"/>
                <a:sym typeface="+mn-lt"/>
              </a:rPr>
              <a:t>至少符合以下一项：</a:t>
            </a:r>
            <a:endParaRPr lang="zh-CN" altLang="en-US" sz="1600" b="1" u="none" strike="noStrike" spc="0" dirty="0">
              <a:effectLst/>
              <a:cs typeface="+mn-ea"/>
              <a:sym typeface="+mn-lt"/>
            </a:endParaRPr>
          </a:p>
          <a:p>
            <a:pPr marL="285750" lvl="0" indent="-285750" algn="just">
              <a:lnSpc>
                <a:spcPct val="150000"/>
              </a:lnSpc>
              <a:spcBef>
                <a:spcPts val="1200"/>
              </a:spcBef>
              <a:buClr>
                <a:srgbClr val="E8A900"/>
              </a:buClr>
              <a:buSzPts val="1050"/>
              <a:buFont typeface="Wingdings" panose="05000000000000000000" pitchFamily="2" charset="2"/>
              <a:buChar char="l"/>
            </a:pPr>
            <a:r>
              <a:rPr lang="zh-CN" altLang="en-US" sz="1600" dirty="0">
                <a:cs typeface="+mn-ea"/>
                <a:sym typeface="+mn-lt"/>
              </a:rPr>
              <a:t>呼吸性酸中毒（</a:t>
            </a:r>
            <a:r>
              <a:rPr lang="en-US" altLang="zh-CN" sz="1600" dirty="0">
                <a:cs typeface="+mn-ea"/>
                <a:sym typeface="+mn-lt"/>
              </a:rPr>
              <a:t>PaCO</a:t>
            </a:r>
            <a:r>
              <a:rPr lang="en-US" altLang="zh-CN" sz="1600" baseline="-25000" dirty="0">
                <a:cs typeface="+mn-ea"/>
                <a:sym typeface="+mn-lt"/>
              </a:rPr>
              <a:t>2</a:t>
            </a:r>
            <a:r>
              <a:rPr lang="en-US" altLang="zh-CN" sz="1600" dirty="0">
                <a:cs typeface="+mn-ea"/>
                <a:sym typeface="+mn-lt"/>
              </a:rPr>
              <a:t>≥6.0 kPa</a:t>
            </a:r>
            <a:r>
              <a:rPr lang="zh-CN" altLang="en-US" sz="1600" dirty="0">
                <a:cs typeface="+mn-ea"/>
                <a:sym typeface="+mn-lt"/>
              </a:rPr>
              <a:t>或</a:t>
            </a:r>
            <a:r>
              <a:rPr lang="en-US" altLang="zh-CN" sz="1600" dirty="0">
                <a:cs typeface="+mn-ea"/>
                <a:sym typeface="+mn-lt"/>
              </a:rPr>
              <a:t>45 mmHg</a:t>
            </a:r>
            <a:r>
              <a:rPr lang="zh-CN" altLang="en-US" sz="1600" dirty="0">
                <a:cs typeface="+mn-ea"/>
                <a:sym typeface="+mn-lt"/>
              </a:rPr>
              <a:t>且动脉</a:t>
            </a:r>
            <a:r>
              <a:rPr lang="en-US" altLang="zh-CN" sz="1600" dirty="0">
                <a:cs typeface="+mn-ea"/>
                <a:sym typeface="+mn-lt"/>
              </a:rPr>
              <a:t>pH≤7.35</a:t>
            </a:r>
            <a:r>
              <a:rPr lang="zh-CN" altLang="en-US" sz="1600" dirty="0">
                <a:cs typeface="+mn-ea"/>
                <a:sym typeface="+mn-lt"/>
              </a:rPr>
              <a:t>）</a:t>
            </a:r>
            <a:endParaRPr lang="zh-CN" altLang="en-US" sz="1600" dirty="0">
              <a:cs typeface="+mn-ea"/>
              <a:sym typeface="+mn-lt"/>
            </a:endParaRPr>
          </a:p>
          <a:p>
            <a:pPr marL="285750" lvl="0" indent="-285750" algn="just">
              <a:lnSpc>
                <a:spcPct val="150000"/>
              </a:lnSpc>
              <a:spcBef>
                <a:spcPts val="1200"/>
              </a:spcBef>
              <a:buClr>
                <a:srgbClr val="E8A900"/>
              </a:buClr>
              <a:buSzPts val="1050"/>
              <a:buFont typeface="Wingdings" panose="05000000000000000000" pitchFamily="2" charset="2"/>
              <a:buChar char="l"/>
            </a:pPr>
            <a:r>
              <a:rPr lang="zh-CN" altLang="en-US" sz="1600" dirty="0">
                <a:cs typeface="+mn-ea"/>
                <a:sym typeface="+mn-lt"/>
              </a:rPr>
              <a:t>严重呼吸困难，伴有提示呼吸肌疲劳、呼吸功增加或两者同时存在的临床体征，例如使用辅助呼吸肌、腹部反常运动或肋间隙</a:t>
            </a:r>
            <a:r>
              <a:rPr lang="zh-CN" altLang="en-US" sz="1600" dirty="0">
                <a:cs typeface="+mn-ea"/>
                <a:sym typeface="+mn-lt"/>
              </a:rPr>
              <a:t>凹陷</a:t>
            </a:r>
            <a:endParaRPr lang="zh-CN" altLang="en-US" sz="1600" dirty="0">
              <a:cs typeface="+mn-ea"/>
              <a:sym typeface="+mn-lt"/>
            </a:endParaRPr>
          </a:p>
          <a:p>
            <a:pPr marL="285750" lvl="0" indent="-285750" algn="just">
              <a:lnSpc>
                <a:spcPct val="150000"/>
              </a:lnSpc>
              <a:spcBef>
                <a:spcPts val="1200"/>
              </a:spcBef>
              <a:buClr>
                <a:srgbClr val="E8A900"/>
              </a:buClr>
              <a:buSzPts val="1050"/>
              <a:buFont typeface="Wingdings" panose="05000000000000000000" pitchFamily="2" charset="2"/>
              <a:buChar char="l"/>
            </a:pPr>
            <a:r>
              <a:rPr lang="zh-CN" altLang="en-US" sz="1600" dirty="0">
                <a:cs typeface="+mn-ea"/>
                <a:sym typeface="+mn-lt"/>
              </a:rPr>
              <a:t>尽管接受了</a:t>
            </a:r>
            <a:r>
              <a:rPr lang="zh-CN" altLang="en-US" sz="1600" dirty="0">
                <a:cs typeface="+mn-ea"/>
                <a:sym typeface="+mn-lt"/>
              </a:rPr>
              <a:t>氧疗，但仍持续存在低氧血症</a:t>
            </a:r>
            <a:endParaRPr lang="zh-CN" altLang="en-US" sz="1600" dirty="0">
              <a:cs typeface="+mn-ea"/>
              <a:sym typeface="+mn-lt"/>
            </a:endParaRPr>
          </a:p>
        </p:txBody>
      </p:sp>
      <p:sp>
        <p:nvSpPr>
          <p:cNvPr id="8" name="文本框 7"/>
          <p:cNvSpPr txBox="1"/>
          <p:nvPr>
            <p:custDataLst>
              <p:tags r:id="rId1"/>
            </p:custDataLst>
          </p:nvPr>
        </p:nvSpPr>
        <p:spPr>
          <a:xfrm>
            <a:off x="11166475" y="509905"/>
            <a:ext cx="969010" cy="368300"/>
          </a:xfrm>
          <a:prstGeom prst="rect">
            <a:avLst/>
          </a:prstGeom>
          <a:noFill/>
        </p:spPr>
        <p:txBody>
          <a:bodyPr wrap="square" rtlCol="0">
            <a:spAutoFit/>
          </a:bodyPr>
          <a:lstStyle/>
          <a:p>
            <a:pPr algn="r"/>
            <a:r>
              <a:rPr lang="zh-CN" altLang="en-US" b="1">
                <a:solidFill>
                  <a:schemeClr val="bg1"/>
                </a:solidFill>
              </a:rPr>
              <a:t>图</a:t>
            </a:r>
            <a:r>
              <a:rPr lang="en-US" altLang="zh-CN" b="1">
                <a:solidFill>
                  <a:schemeClr val="bg1"/>
                </a:solidFill>
              </a:rPr>
              <a:t> 4.8</a:t>
            </a:r>
            <a:endParaRPr lang="en-US" altLang="zh-CN" b="1">
              <a:solidFill>
                <a:schemeClr val="bg1"/>
              </a:solidFill>
            </a:endParaRPr>
          </a:p>
        </p:txBody>
      </p:sp>
      <p:pic>
        <p:nvPicPr>
          <p:cNvPr id="4" name="Picture 6" descr="Figure 4.8 lists three criteria that are indications for NIV"/>
          <p:cNvPicPr>
            <a:picLocks noChangeAspect="1"/>
          </p:cNvPicPr>
          <p:nvPr/>
        </p:nvPicPr>
        <p:blipFill rotWithShape="1">
          <a:blip r:embed="rId2"/>
          <a:srcRect/>
          <a:stretch>
            <a:fillRect/>
          </a:stretch>
        </p:blipFill>
        <p:spPr bwMode="auto">
          <a:xfrm>
            <a:off x="12135802" y="-168275"/>
            <a:ext cx="8950918" cy="3505980"/>
          </a:xfrm>
          <a:prstGeom prst="rect">
            <a:avLst/>
          </a:prstGeom>
          <a:ln>
            <a:noFill/>
          </a:ln>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占位符 4"/>
          <p:cNvSpPr>
            <a:spLocks noGrp="1"/>
          </p:cNvSpPr>
          <p:nvPr>
            <p:ph type="body" sz="quarter" idx="10"/>
          </p:nvPr>
        </p:nvSpPr>
        <p:spPr/>
        <p:txBody>
          <a:bodyPr>
            <a:normAutofit fontScale="97500" lnSpcReduction="10000"/>
          </a:bodyPr>
          <a:lstStyle/>
          <a:p>
            <a:r>
              <a:rPr lang="zh-CN" altLang="en-US">
                <a:latin typeface="+mn-lt"/>
                <a:ea typeface="+mn-ea"/>
                <a:cs typeface="+mn-ea"/>
                <a:sym typeface="+mn-lt"/>
              </a:rPr>
              <a:t>有创机械通气的指征</a:t>
            </a:r>
            <a:endParaRPr lang="zh-CN" altLang="en-US" dirty="0">
              <a:latin typeface="+mn-lt"/>
              <a:ea typeface="+mn-ea"/>
              <a:cs typeface="+mn-ea"/>
              <a:sym typeface="+mn-lt"/>
            </a:endParaRPr>
          </a:p>
        </p:txBody>
      </p:sp>
      <p:sp>
        <p:nvSpPr>
          <p:cNvPr id="2" name="Footer Placeholder 1"/>
          <p:cNvSpPr>
            <a:spLocks noGrp="1"/>
          </p:cNvSpPr>
          <p:nvPr>
            <p:ph type="ftr" sz="quarter" idx="4294967295"/>
          </p:nvPr>
        </p:nvSpPr>
        <p:spPr>
          <a:xfrm>
            <a:off x="3027363" y="6551613"/>
            <a:ext cx="6137275" cy="365125"/>
          </a:xfrm>
        </p:spPr>
        <p:txBody>
          <a:bodyPr/>
          <a:lstStyle/>
          <a:p>
            <a:r>
              <a:rPr lang="en-US" sz="1000" dirty="0">
                <a:sym typeface="+mn-ea"/>
              </a:rPr>
              <a:t>© 2024, 2025 Global Initiative for Chronic Obstructive Lung Disease</a:t>
            </a:r>
            <a:endParaRPr lang="en-AU" sz="1000" dirty="0">
              <a:cs typeface="+mn-ea"/>
              <a:sym typeface="+mn-lt"/>
            </a:endParaRPr>
          </a:p>
        </p:txBody>
      </p:sp>
      <p:sp>
        <p:nvSpPr>
          <p:cNvPr id="3" name="文本框 2"/>
          <p:cNvSpPr txBox="1"/>
          <p:nvPr/>
        </p:nvSpPr>
        <p:spPr>
          <a:xfrm>
            <a:off x="1894205" y="1367155"/>
            <a:ext cx="7249795" cy="4123055"/>
          </a:xfrm>
          <a:prstGeom prst="rect">
            <a:avLst/>
          </a:prstGeom>
          <a:noFill/>
        </p:spPr>
        <p:txBody>
          <a:bodyPr wrap="square" rtlCol="0" anchor="t">
            <a:spAutoFit/>
          </a:bodyPr>
          <a:lstStyle>
            <a:defPPr>
              <a:defRPr lang="en-US"/>
            </a:defPPr>
            <a:lvl1pPr marL="285750" lvl="0" indent="-285750" algn="just">
              <a:lnSpc>
                <a:spcPct val="150000"/>
              </a:lnSpc>
              <a:spcBef>
                <a:spcPts val="1200"/>
              </a:spcBef>
              <a:spcAft>
                <a:spcPts val="0"/>
              </a:spcAft>
              <a:buClr>
                <a:srgbClr val="E8A900"/>
              </a:buClr>
              <a:buSzPts val="1050"/>
              <a:buFont typeface="Wingdings" panose="05000000000000000000" pitchFamily="2" charset="2"/>
              <a:buChar char="l"/>
              <a:defRPr sz="1600">
                <a:effectLst/>
                <a:cs typeface="+mn-ea"/>
              </a:defRPr>
            </a:lvl1pPr>
          </a:lstStyle>
          <a:p>
            <a:r>
              <a:rPr lang="zh-CN" altLang="en-US" dirty="0">
                <a:sym typeface="+mn-lt"/>
              </a:rPr>
              <a:t>无法耐受</a:t>
            </a:r>
            <a:r>
              <a:rPr lang="en-US" altLang="zh-CN" dirty="0">
                <a:sym typeface="+mn-lt"/>
              </a:rPr>
              <a:t>NIV</a:t>
            </a:r>
            <a:r>
              <a:rPr lang="zh-CN" altLang="en-US" dirty="0">
                <a:sym typeface="+mn-lt"/>
              </a:rPr>
              <a:t>或</a:t>
            </a:r>
            <a:r>
              <a:rPr lang="en-US" altLang="zh-CN" dirty="0">
                <a:sym typeface="+mn-lt"/>
              </a:rPr>
              <a:t>NIV</a:t>
            </a:r>
            <a:r>
              <a:rPr lang="zh-CN" altLang="en-US" dirty="0">
                <a:sym typeface="+mn-lt"/>
              </a:rPr>
              <a:t>失败</a:t>
            </a:r>
            <a:endParaRPr lang="zh-CN" altLang="en-US" dirty="0">
              <a:sym typeface="+mn-lt"/>
            </a:endParaRPr>
          </a:p>
          <a:p>
            <a:r>
              <a:rPr lang="zh-CN" altLang="en-US" dirty="0">
                <a:sym typeface="+mn-lt"/>
              </a:rPr>
              <a:t>处于呼吸或心脏骤停状态</a:t>
            </a:r>
            <a:endParaRPr lang="zh-CN" altLang="en-US" dirty="0">
              <a:sym typeface="+mn-lt"/>
            </a:endParaRPr>
          </a:p>
          <a:p>
            <a:r>
              <a:rPr lang="zh-CN" altLang="en-US" dirty="0">
                <a:sym typeface="+mn-lt"/>
              </a:rPr>
              <a:t>意识</a:t>
            </a:r>
            <a:r>
              <a:rPr lang="zh-CN" altLang="en-US" dirty="0">
                <a:sym typeface="+mn-lt"/>
              </a:rPr>
              <a:t>水平下降、普通镇静药物无法控制的躁动</a:t>
            </a:r>
            <a:endParaRPr lang="zh-CN" altLang="en-US" dirty="0">
              <a:sym typeface="+mn-lt"/>
            </a:endParaRPr>
          </a:p>
          <a:p>
            <a:r>
              <a:rPr lang="zh-CN" altLang="en-US" dirty="0">
                <a:sym typeface="+mn-lt"/>
              </a:rPr>
              <a:t>大量误吸或</a:t>
            </a:r>
            <a:r>
              <a:rPr lang="zh-CN" altLang="en-US" dirty="0">
                <a:sym typeface="+mn-lt"/>
              </a:rPr>
              <a:t>持续呕吐</a:t>
            </a:r>
            <a:endParaRPr lang="zh-CN" altLang="en-US" dirty="0">
              <a:sym typeface="+mn-lt"/>
            </a:endParaRPr>
          </a:p>
          <a:p>
            <a:r>
              <a:rPr lang="zh-CN" altLang="en-US" dirty="0">
                <a:sym typeface="+mn-lt"/>
              </a:rPr>
              <a:t>持续无法清除呼吸道分泌物</a:t>
            </a:r>
            <a:endParaRPr lang="zh-CN" altLang="en-US" dirty="0">
              <a:sym typeface="+mn-lt"/>
            </a:endParaRPr>
          </a:p>
          <a:p>
            <a:r>
              <a:rPr lang="zh-CN" altLang="en-US" dirty="0">
                <a:sym typeface="+mn-lt"/>
              </a:rPr>
              <a:t>严重</a:t>
            </a:r>
            <a:r>
              <a:rPr lang="zh-CN" altLang="en-US" dirty="0">
                <a:sym typeface="+mn-lt"/>
              </a:rPr>
              <a:t>的血液动力学不稳定，对补液和血管活性药物均无反应</a:t>
            </a:r>
            <a:endParaRPr lang="zh-CN" altLang="en-US" dirty="0">
              <a:sym typeface="+mn-lt"/>
            </a:endParaRPr>
          </a:p>
          <a:p>
            <a:r>
              <a:rPr lang="zh-CN" altLang="en-US" dirty="0">
                <a:sym typeface="+mn-lt"/>
              </a:rPr>
              <a:t>严重室性或室上性心律失常</a:t>
            </a:r>
            <a:endParaRPr lang="zh-CN" altLang="en-US" dirty="0">
              <a:sym typeface="+mn-lt"/>
            </a:endParaRPr>
          </a:p>
          <a:p>
            <a:r>
              <a:rPr lang="zh-CN" altLang="en-US" dirty="0">
                <a:sym typeface="+mn-lt"/>
              </a:rPr>
              <a:t>危及生命的低氧血症，且患者无法耐受</a:t>
            </a:r>
            <a:r>
              <a:rPr lang="en-US" altLang="zh-CN" dirty="0">
                <a:sym typeface="+mn-lt"/>
              </a:rPr>
              <a:t>NIV</a:t>
            </a:r>
            <a:endParaRPr lang="zh-CN" altLang="en-US" dirty="0">
              <a:sym typeface="+mn-lt"/>
            </a:endParaRPr>
          </a:p>
        </p:txBody>
      </p:sp>
      <p:sp>
        <p:nvSpPr>
          <p:cNvPr id="8" name="文本框 7"/>
          <p:cNvSpPr txBox="1"/>
          <p:nvPr>
            <p:custDataLst>
              <p:tags r:id="rId1"/>
            </p:custDataLst>
          </p:nvPr>
        </p:nvSpPr>
        <p:spPr>
          <a:xfrm>
            <a:off x="11166475" y="509905"/>
            <a:ext cx="969010" cy="368300"/>
          </a:xfrm>
          <a:prstGeom prst="rect">
            <a:avLst/>
          </a:prstGeom>
          <a:noFill/>
        </p:spPr>
        <p:txBody>
          <a:bodyPr wrap="square" rtlCol="0">
            <a:spAutoFit/>
          </a:bodyPr>
          <a:lstStyle/>
          <a:p>
            <a:pPr algn="r"/>
            <a:r>
              <a:rPr lang="zh-CN" altLang="en-US" b="1">
                <a:solidFill>
                  <a:schemeClr val="bg1"/>
                </a:solidFill>
              </a:rPr>
              <a:t>图</a:t>
            </a:r>
            <a:r>
              <a:rPr lang="en-US" altLang="zh-CN" b="1">
                <a:solidFill>
                  <a:schemeClr val="bg1"/>
                </a:solidFill>
              </a:rPr>
              <a:t> 4.9</a:t>
            </a:r>
            <a:endParaRPr lang="en-US" altLang="zh-CN" b="1">
              <a:solidFill>
                <a:schemeClr val="bg1"/>
              </a:solidFill>
            </a:endParaRPr>
          </a:p>
        </p:txBody>
      </p:sp>
      <p:pic>
        <p:nvPicPr>
          <p:cNvPr id="7" name="Picture 6" descr="Indications for invasive mechanical ventilation are listed in this figure."/>
          <p:cNvPicPr>
            <a:picLocks noChangeAspect="1"/>
          </p:cNvPicPr>
          <p:nvPr/>
        </p:nvPicPr>
        <p:blipFill rotWithShape="1">
          <a:blip r:embed="rId2"/>
          <a:srcRect/>
          <a:stretch>
            <a:fillRect/>
          </a:stretch>
        </p:blipFill>
        <p:spPr bwMode="auto">
          <a:xfrm>
            <a:off x="12192041" y="-183323"/>
            <a:ext cx="8442878" cy="3990214"/>
          </a:xfrm>
          <a:prstGeom prst="rect">
            <a:avLst/>
          </a:prstGeom>
          <a:ln>
            <a:noFill/>
          </a:ln>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占位符 7"/>
          <p:cNvSpPr>
            <a:spLocks noGrp="1"/>
          </p:cNvSpPr>
          <p:nvPr>
            <p:ph type="body" sz="quarter" idx="10"/>
          </p:nvPr>
        </p:nvSpPr>
        <p:spPr/>
        <p:txBody>
          <a:bodyPr>
            <a:normAutofit fontScale="97500" lnSpcReduction="10000"/>
          </a:bodyPr>
          <a:lstStyle/>
          <a:p>
            <a:r>
              <a:rPr lang="zh-CN" altLang="en-US">
                <a:latin typeface="+mn-lt"/>
                <a:ea typeface="+mn-ea"/>
                <a:cs typeface="+mn-ea"/>
                <a:sym typeface="+mn-lt"/>
              </a:rPr>
              <a:t>出院标准和随访建议</a:t>
            </a:r>
            <a:endParaRPr lang="zh-CN" altLang="en-US" dirty="0">
              <a:latin typeface="+mn-lt"/>
              <a:ea typeface="+mn-ea"/>
              <a:cs typeface="+mn-ea"/>
              <a:sym typeface="+mn-lt"/>
            </a:endParaRPr>
          </a:p>
        </p:txBody>
      </p:sp>
      <p:grpSp>
        <p:nvGrpSpPr>
          <p:cNvPr id="9" name="组合 8"/>
          <p:cNvGrpSpPr/>
          <p:nvPr>
            <p:custDataLst>
              <p:tags r:id="rId1"/>
            </p:custDataLst>
          </p:nvPr>
        </p:nvGrpSpPr>
        <p:grpSpPr>
          <a:xfrm>
            <a:off x="1248805" y="1197901"/>
            <a:ext cx="9508045" cy="5134214"/>
            <a:chOff x="2888332" y="1390744"/>
            <a:chExt cx="6823544" cy="5134214"/>
          </a:xfrm>
        </p:grpSpPr>
        <p:sp>
          <p:nvSpPr>
            <p:cNvPr id="6" name="矩形 5"/>
            <p:cNvSpPr/>
            <p:nvPr>
              <p:custDataLst>
                <p:tags r:id="rId2"/>
              </p:custDataLst>
            </p:nvPr>
          </p:nvSpPr>
          <p:spPr>
            <a:xfrm>
              <a:off x="2968857" y="1390744"/>
              <a:ext cx="6490104" cy="17213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17" name="组合 16"/>
            <p:cNvGrpSpPr/>
            <p:nvPr/>
          </p:nvGrpSpPr>
          <p:grpSpPr>
            <a:xfrm>
              <a:off x="2888332" y="2825192"/>
              <a:ext cx="6651148" cy="3699766"/>
              <a:chOff x="2892711" y="2843647"/>
              <a:chExt cx="6289473" cy="3346270"/>
            </a:xfrm>
          </p:grpSpPr>
          <p:pic>
            <p:nvPicPr>
              <p:cNvPr id="3" name="Picture 2"/>
              <p:cNvPicPr>
                <a:picLocks noChangeAspect="1"/>
              </p:cNvPicPr>
              <p:nvPr>
                <p:custDataLst>
                  <p:tags r:id="rId3"/>
                </p:custDataLst>
              </p:nvPr>
            </p:nvPicPr>
            <p:blipFill rotWithShape="1">
              <a:blip r:embed="rId4"/>
              <a:srcRect/>
              <a:stretch>
                <a:fillRect/>
              </a:stretch>
            </p:blipFill>
            <p:spPr bwMode="auto">
              <a:xfrm>
                <a:off x="2892711" y="2843647"/>
                <a:ext cx="6289473" cy="3346270"/>
              </a:xfrm>
              <a:prstGeom prst="rect">
                <a:avLst/>
              </a:prstGeom>
              <a:ln>
                <a:noFill/>
              </a:ln>
            </p:spPr>
          </p:pic>
          <p:sp>
            <p:nvSpPr>
              <p:cNvPr id="13" name="文本框 12"/>
              <p:cNvSpPr txBox="1"/>
              <p:nvPr>
                <p:custDataLst>
                  <p:tags r:id="rId5"/>
                </p:custDataLst>
              </p:nvPr>
            </p:nvSpPr>
            <p:spPr>
              <a:xfrm>
                <a:off x="3652856" y="3074104"/>
                <a:ext cx="1497966" cy="276999"/>
              </a:xfrm>
              <a:prstGeom prst="rect">
                <a:avLst/>
              </a:prstGeom>
              <a:solidFill>
                <a:srgbClr val="D2D1D6"/>
              </a:solidFill>
              <a:ln>
                <a:noFill/>
              </a:ln>
            </p:spPr>
            <p:txBody>
              <a:bodyPr wrap="square" rtlCol="0">
                <a:spAutoFit/>
              </a:bodyPr>
              <a:lstStyle/>
              <a:p>
                <a:pPr algn="ctr"/>
                <a:r>
                  <a:rPr lang="en-US" altLang="zh-CN" sz="1400" b="1" dirty="0">
                    <a:solidFill>
                      <a:srgbClr val="374459"/>
                    </a:solidFill>
                    <a:cs typeface="+mn-ea"/>
                    <a:sym typeface="+mn-lt"/>
                  </a:rPr>
                  <a:t>1-4</a:t>
                </a:r>
                <a:r>
                  <a:rPr lang="zh-CN" altLang="en-US" sz="1400" b="1" dirty="0">
                    <a:solidFill>
                      <a:srgbClr val="374459"/>
                    </a:solidFill>
                    <a:cs typeface="+mn-ea"/>
                    <a:sym typeface="+mn-lt"/>
                  </a:rPr>
                  <a:t>周随访</a:t>
                </a:r>
                <a:endParaRPr lang="zh-CN" altLang="en-US" sz="1400" b="1" dirty="0">
                  <a:solidFill>
                    <a:srgbClr val="374459"/>
                  </a:solidFill>
                  <a:cs typeface="+mn-ea"/>
                  <a:sym typeface="+mn-lt"/>
                </a:endParaRPr>
              </a:p>
            </p:txBody>
          </p:sp>
          <p:sp>
            <p:nvSpPr>
              <p:cNvPr id="14" name="文本框 13"/>
              <p:cNvSpPr txBox="1"/>
              <p:nvPr>
                <p:custDataLst>
                  <p:tags r:id="rId6"/>
                </p:custDataLst>
              </p:nvPr>
            </p:nvSpPr>
            <p:spPr>
              <a:xfrm>
                <a:off x="6750669" y="3074104"/>
                <a:ext cx="1578998" cy="276999"/>
              </a:xfrm>
              <a:prstGeom prst="rect">
                <a:avLst/>
              </a:prstGeom>
              <a:solidFill>
                <a:srgbClr val="FBEED6"/>
              </a:solidFill>
              <a:ln>
                <a:noFill/>
              </a:ln>
            </p:spPr>
            <p:txBody>
              <a:bodyPr wrap="square" rtlCol="0">
                <a:spAutoFit/>
              </a:bodyPr>
              <a:lstStyle/>
              <a:p>
                <a:pPr algn="ctr"/>
                <a:r>
                  <a:rPr lang="en-US" altLang="zh-CN" sz="1400" b="1" dirty="0">
                    <a:solidFill>
                      <a:srgbClr val="374459"/>
                    </a:solidFill>
                    <a:cs typeface="+mn-ea"/>
                    <a:sym typeface="+mn-lt"/>
                  </a:rPr>
                  <a:t>12-16</a:t>
                </a:r>
                <a:r>
                  <a:rPr lang="zh-CN" altLang="en-US" sz="1400" b="1" dirty="0">
                    <a:solidFill>
                      <a:srgbClr val="374459"/>
                    </a:solidFill>
                    <a:cs typeface="+mn-ea"/>
                    <a:sym typeface="+mn-lt"/>
                  </a:rPr>
                  <a:t>周随访</a:t>
                </a:r>
                <a:endParaRPr lang="zh-CN" altLang="en-US" sz="1400" b="1" dirty="0">
                  <a:solidFill>
                    <a:srgbClr val="374459"/>
                  </a:solidFill>
                  <a:cs typeface="+mn-ea"/>
                  <a:sym typeface="+mn-lt"/>
                </a:endParaRPr>
              </a:p>
            </p:txBody>
          </p:sp>
          <p:sp>
            <p:nvSpPr>
              <p:cNvPr id="15" name="文本框 14"/>
              <p:cNvSpPr txBox="1"/>
              <p:nvPr>
                <p:custDataLst>
                  <p:tags r:id="rId7"/>
                </p:custDataLst>
              </p:nvPr>
            </p:nvSpPr>
            <p:spPr>
              <a:xfrm>
                <a:off x="3174277" y="3528811"/>
                <a:ext cx="2613504" cy="2483397"/>
              </a:xfrm>
              <a:prstGeom prst="rect">
                <a:avLst/>
              </a:prstGeom>
              <a:solidFill>
                <a:srgbClr val="D2D1D6"/>
              </a:solidFill>
              <a:ln>
                <a:noFill/>
              </a:ln>
            </p:spPr>
            <p:txBody>
              <a:bodyPr wrap="square" rtlCol="0" anchor="ctr">
                <a:spAutoFit/>
              </a:bodyPr>
              <a:lstStyle/>
              <a:p>
                <a:pPr marL="342900" lvl="0" indent="-342900" algn="just">
                  <a:lnSpc>
                    <a:spcPct val="150000"/>
                  </a:lnSpc>
                  <a:spcBef>
                    <a:spcPts val="180"/>
                  </a:spcBef>
                  <a:spcAft>
                    <a:spcPts val="0"/>
                  </a:spcAft>
                  <a:buClr>
                    <a:srgbClr val="262626"/>
                  </a:buClr>
                  <a:buSzPts val="1050"/>
                  <a:buFont typeface="Times New Roman" panose="02020603050405020304" pitchFamily="18" charset="0"/>
                  <a:buChar char="●"/>
                </a:pPr>
                <a:r>
                  <a:rPr lang="zh-CN" altLang="zh-CN" sz="1200" u="none" strike="noStrike" spc="0" dirty="0">
                    <a:effectLst/>
                    <a:cs typeface="+mn-ea"/>
                    <a:sym typeface="+mn-lt"/>
                  </a:rPr>
                  <a:t>评估患者对日常环境的</a:t>
                </a:r>
                <a:r>
                  <a:rPr lang="zh-CN" altLang="en-US" sz="1200" u="none" strike="noStrike" spc="0" dirty="0">
                    <a:effectLst/>
                    <a:cs typeface="+mn-ea"/>
                    <a:sym typeface="+mn-lt"/>
                  </a:rPr>
                  <a:t>适应</a:t>
                </a:r>
                <a:r>
                  <a:rPr lang="zh-CN" altLang="zh-CN" sz="1200" u="none" strike="noStrike" spc="0" dirty="0">
                    <a:effectLst/>
                    <a:cs typeface="+mn-ea"/>
                    <a:sym typeface="+mn-lt"/>
                  </a:rPr>
                  <a:t>能力</a:t>
                </a:r>
                <a:endParaRPr lang="zh-CN" altLang="zh-CN" sz="1200" u="none" strike="noStrike" spc="0" dirty="0">
                  <a:effectLst/>
                  <a:cs typeface="+mn-ea"/>
                  <a:sym typeface="+mn-lt"/>
                </a:endParaRPr>
              </a:p>
              <a:p>
                <a:pPr marL="342900" lvl="0" indent="-342900" algn="just">
                  <a:lnSpc>
                    <a:spcPct val="150000"/>
                  </a:lnSpc>
                  <a:spcBef>
                    <a:spcPts val="180"/>
                  </a:spcBef>
                  <a:spcAft>
                    <a:spcPts val="0"/>
                  </a:spcAft>
                  <a:buClr>
                    <a:srgbClr val="262626"/>
                  </a:buClr>
                  <a:buSzPts val="1050"/>
                  <a:buFont typeface="Times New Roman" panose="02020603050405020304" pitchFamily="18" charset="0"/>
                  <a:buChar char="●"/>
                </a:pPr>
                <a:r>
                  <a:rPr lang="zh-CN" altLang="en-US" sz="1200" dirty="0">
                    <a:solidFill>
                      <a:schemeClr val="tx1"/>
                    </a:solidFill>
                    <a:effectLst/>
                    <a:cs typeface="+mn-ea"/>
                    <a:sym typeface="+mn-lt"/>
                  </a:rPr>
                  <a:t>回顾患者对治疗方案的理解</a:t>
                </a:r>
                <a:endParaRPr lang="zh-CN" altLang="zh-CN" sz="1200" u="none" strike="noStrike" spc="0" dirty="0">
                  <a:solidFill>
                    <a:schemeClr val="tx1"/>
                  </a:solidFill>
                  <a:effectLst/>
                  <a:cs typeface="+mn-ea"/>
                  <a:sym typeface="+mn-lt"/>
                </a:endParaRPr>
              </a:p>
              <a:p>
                <a:pPr marL="342900" lvl="0" indent="-342900" algn="just">
                  <a:lnSpc>
                    <a:spcPct val="150000"/>
                  </a:lnSpc>
                  <a:spcBef>
                    <a:spcPts val="180"/>
                  </a:spcBef>
                  <a:spcAft>
                    <a:spcPts val="0"/>
                  </a:spcAft>
                  <a:buClr>
                    <a:srgbClr val="262626"/>
                  </a:buClr>
                  <a:buSzPts val="1050"/>
                  <a:buFont typeface="Times New Roman" panose="02020603050405020304" pitchFamily="18" charset="0"/>
                  <a:buChar char="●"/>
                </a:pPr>
                <a:r>
                  <a:rPr lang="zh-CN" altLang="zh-CN" sz="1200" u="none" strike="noStrike" spc="0" dirty="0">
                    <a:effectLst/>
                    <a:cs typeface="+mn-ea"/>
                    <a:sym typeface="+mn-lt"/>
                  </a:rPr>
                  <a:t>重新评估</a:t>
                </a:r>
                <a:r>
                  <a:rPr lang="zh-CN" altLang="en-US" sz="1200" u="none" strike="noStrike" spc="0" dirty="0">
                    <a:effectLst/>
                    <a:cs typeface="+mn-ea"/>
                    <a:sym typeface="+mn-lt"/>
                  </a:rPr>
                  <a:t>患者对</a:t>
                </a:r>
                <a:r>
                  <a:rPr lang="zh-CN" altLang="zh-CN" sz="1200" u="none" strike="noStrike" spc="0" dirty="0">
                    <a:effectLst/>
                    <a:cs typeface="+mn-ea"/>
                    <a:sym typeface="+mn-lt"/>
                  </a:rPr>
                  <a:t>吸入</a:t>
                </a:r>
                <a:r>
                  <a:rPr lang="zh-CN" altLang="en-US" sz="1200" u="none" strike="noStrike" spc="0" dirty="0">
                    <a:effectLst/>
                    <a:cs typeface="+mn-ea"/>
                    <a:sym typeface="+mn-lt"/>
                  </a:rPr>
                  <a:t>装置的操作</a:t>
                </a:r>
                <a:endParaRPr lang="zh-CN" altLang="zh-CN" sz="1200" u="none" strike="noStrike" spc="0" dirty="0">
                  <a:effectLst/>
                  <a:cs typeface="+mn-ea"/>
                  <a:sym typeface="+mn-lt"/>
                </a:endParaRPr>
              </a:p>
              <a:p>
                <a:pPr marL="342900" lvl="0" indent="-342900" algn="just">
                  <a:lnSpc>
                    <a:spcPct val="150000"/>
                  </a:lnSpc>
                  <a:spcBef>
                    <a:spcPts val="180"/>
                  </a:spcBef>
                  <a:spcAft>
                    <a:spcPts val="0"/>
                  </a:spcAft>
                  <a:buClr>
                    <a:srgbClr val="262626"/>
                  </a:buClr>
                  <a:buSzPts val="1050"/>
                  <a:buFont typeface="Times New Roman" panose="02020603050405020304" pitchFamily="18" charset="0"/>
                  <a:buChar char="●"/>
                </a:pPr>
                <a:r>
                  <a:rPr lang="zh-CN" altLang="zh-CN" sz="1200" u="none" strike="noStrike" spc="0" dirty="0">
                    <a:effectLst/>
                    <a:cs typeface="+mn-ea"/>
                    <a:sym typeface="+mn-lt"/>
                  </a:rPr>
                  <a:t>重新评估</a:t>
                </a:r>
                <a:r>
                  <a:rPr lang="zh-CN" altLang="en-US" sz="1200" u="none" strike="noStrike" spc="0" dirty="0">
                    <a:effectLst/>
                    <a:cs typeface="+mn-ea"/>
                    <a:sym typeface="+mn-lt"/>
                  </a:rPr>
                  <a:t>患者是否需要</a:t>
                </a:r>
                <a:r>
                  <a:rPr lang="zh-CN" altLang="zh-CN" sz="1200" u="none" strike="noStrike" spc="0" dirty="0">
                    <a:effectLst/>
                    <a:cs typeface="+mn-ea"/>
                    <a:sym typeface="+mn-lt"/>
                  </a:rPr>
                  <a:t>长期</a:t>
                </a:r>
                <a:r>
                  <a:rPr lang="zh-CN" altLang="en-US" sz="1200" u="none" strike="noStrike" spc="0" dirty="0">
                    <a:effectLst/>
                    <a:cs typeface="+mn-ea"/>
                    <a:sym typeface="+mn-lt"/>
                  </a:rPr>
                  <a:t>家庭</a:t>
                </a:r>
                <a:r>
                  <a:rPr lang="zh-CN" altLang="zh-CN" sz="1200" u="none" strike="noStrike" spc="0" dirty="0">
                    <a:effectLst/>
                    <a:cs typeface="+mn-ea"/>
                    <a:sym typeface="+mn-lt"/>
                  </a:rPr>
                  <a:t>氧疗</a:t>
                </a:r>
                <a:endParaRPr lang="zh-CN" altLang="zh-CN" sz="1200" u="none" strike="noStrike" spc="0" dirty="0">
                  <a:effectLst/>
                  <a:cs typeface="+mn-ea"/>
                  <a:sym typeface="+mn-lt"/>
                </a:endParaRPr>
              </a:p>
              <a:p>
                <a:pPr marL="342900" lvl="0" indent="-342900" algn="just">
                  <a:lnSpc>
                    <a:spcPct val="150000"/>
                  </a:lnSpc>
                  <a:spcBef>
                    <a:spcPts val="180"/>
                  </a:spcBef>
                  <a:spcAft>
                    <a:spcPts val="0"/>
                  </a:spcAft>
                  <a:buClr>
                    <a:srgbClr val="262626"/>
                  </a:buClr>
                  <a:buSzPts val="1050"/>
                  <a:buFont typeface="Times New Roman" panose="02020603050405020304" pitchFamily="18" charset="0"/>
                  <a:buChar char="●"/>
                </a:pPr>
                <a:r>
                  <a:rPr lang="zh-CN" altLang="zh-CN" sz="1200" u="none" strike="noStrike" spc="0" dirty="0">
                    <a:effectLst/>
                    <a:cs typeface="+mn-ea"/>
                    <a:sym typeface="+mn-lt"/>
                  </a:rPr>
                  <a:t>记录</a:t>
                </a:r>
                <a:r>
                  <a:rPr lang="zh-CN" altLang="en-US" sz="1200" u="none" strike="noStrike" spc="0" dirty="0">
                    <a:effectLst/>
                    <a:cs typeface="+mn-ea"/>
                    <a:sym typeface="+mn-lt"/>
                  </a:rPr>
                  <a:t>患者</a:t>
                </a:r>
                <a:r>
                  <a:rPr lang="zh-CN" altLang="zh-CN" sz="1200" u="none" strike="noStrike" spc="0" dirty="0">
                    <a:effectLst/>
                    <a:cs typeface="+mn-ea"/>
                    <a:sym typeface="+mn-lt"/>
                  </a:rPr>
                  <a:t>进行体力活动的能力，并考虑患者入组肺康复治疗的资格</a:t>
                </a:r>
                <a:endParaRPr lang="zh-CN" altLang="zh-CN" sz="1200" u="none" strike="noStrike" spc="0" dirty="0">
                  <a:effectLst/>
                  <a:cs typeface="+mn-ea"/>
                  <a:sym typeface="+mn-lt"/>
                </a:endParaRPr>
              </a:p>
              <a:p>
                <a:pPr marL="342900" lvl="0" indent="-342900" algn="just">
                  <a:lnSpc>
                    <a:spcPct val="150000"/>
                  </a:lnSpc>
                  <a:spcBef>
                    <a:spcPts val="180"/>
                  </a:spcBef>
                  <a:spcAft>
                    <a:spcPts val="0"/>
                  </a:spcAft>
                  <a:buClr>
                    <a:srgbClr val="262626"/>
                  </a:buClr>
                  <a:buSzPts val="1050"/>
                  <a:buFont typeface="Times New Roman" panose="02020603050405020304" pitchFamily="18" charset="0"/>
                  <a:buChar char="●"/>
                </a:pPr>
                <a:r>
                  <a:rPr lang="zh-CN" altLang="zh-CN" sz="1200" u="none" strike="noStrike" spc="0" dirty="0">
                    <a:effectLst/>
                    <a:cs typeface="+mn-ea"/>
                    <a:sym typeface="+mn-lt"/>
                  </a:rPr>
                  <a:t>记录症状：</a:t>
                </a:r>
                <a:r>
                  <a:rPr lang="en-US" altLang="zh-CN" sz="1200" u="none" strike="noStrike" spc="0" dirty="0">
                    <a:effectLst/>
                    <a:cs typeface="+mn-ea"/>
                    <a:sym typeface="+mn-lt"/>
                  </a:rPr>
                  <a:t>CAT</a:t>
                </a:r>
                <a:r>
                  <a:rPr lang="zh-CN" altLang="zh-CN" sz="1200" u="none" strike="noStrike" spc="0" dirty="0">
                    <a:effectLst/>
                    <a:cs typeface="+mn-ea"/>
                    <a:sym typeface="+mn-lt"/>
                  </a:rPr>
                  <a:t>或</a:t>
                </a:r>
                <a:r>
                  <a:rPr lang="en-US" altLang="zh-CN" sz="1200" u="none" strike="noStrike" spc="0" dirty="0" err="1">
                    <a:effectLst/>
                    <a:cs typeface="+mn-ea"/>
                    <a:sym typeface="+mn-lt"/>
                  </a:rPr>
                  <a:t>mMRC</a:t>
                </a:r>
                <a:endParaRPr lang="en-US" altLang="zh-CN" sz="1200" dirty="0">
                  <a:cs typeface="+mn-ea"/>
                  <a:sym typeface="+mn-lt"/>
                </a:endParaRPr>
              </a:p>
              <a:p>
                <a:pPr marL="342900" lvl="0" indent="-342900" algn="just">
                  <a:lnSpc>
                    <a:spcPct val="150000"/>
                  </a:lnSpc>
                  <a:spcBef>
                    <a:spcPts val="180"/>
                  </a:spcBef>
                  <a:spcAft>
                    <a:spcPts val="0"/>
                  </a:spcAft>
                  <a:buClr>
                    <a:srgbClr val="262626"/>
                  </a:buClr>
                  <a:buSzPts val="1050"/>
                  <a:buFont typeface="Times New Roman" panose="02020603050405020304" pitchFamily="18" charset="0"/>
                  <a:buChar char="●"/>
                </a:pPr>
                <a:r>
                  <a:rPr lang="zh-CN" altLang="zh-CN" sz="1200" dirty="0">
                    <a:effectLst/>
                    <a:cs typeface="+mn-ea"/>
                    <a:sym typeface="+mn-lt"/>
                  </a:rPr>
                  <a:t>确定</a:t>
                </a:r>
                <a:r>
                  <a:rPr lang="zh-CN" altLang="en-US" sz="1200" dirty="0">
                    <a:effectLst/>
                    <a:cs typeface="+mn-ea"/>
                    <a:sym typeface="+mn-lt"/>
                  </a:rPr>
                  <a:t>患者</a:t>
                </a:r>
                <a:r>
                  <a:rPr lang="zh-CN" altLang="zh-CN" sz="1200" dirty="0">
                    <a:effectLst/>
                    <a:cs typeface="+mn-ea"/>
                    <a:sym typeface="+mn-lt"/>
                  </a:rPr>
                  <a:t>合并症的状态</a:t>
                </a:r>
                <a:endParaRPr lang="en-US" altLang="zh-CN" sz="1200" dirty="0">
                  <a:effectLst/>
                  <a:cs typeface="+mn-ea"/>
                  <a:sym typeface="+mn-lt"/>
                </a:endParaRPr>
              </a:p>
              <a:p>
                <a:pPr marL="342900" lvl="0" indent="-342900" algn="just">
                  <a:lnSpc>
                    <a:spcPct val="150000"/>
                  </a:lnSpc>
                  <a:spcBef>
                    <a:spcPts val="180"/>
                  </a:spcBef>
                  <a:spcAft>
                    <a:spcPts val="0"/>
                  </a:spcAft>
                  <a:buClr>
                    <a:srgbClr val="262626"/>
                  </a:buClr>
                  <a:buSzPts val="1050"/>
                  <a:buFont typeface="Times New Roman" panose="02020603050405020304" pitchFamily="18" charset="0"/>
                  <a:buChar char="●"/>
                </a:pPr>
                <a:endParaRPr lang="zh-CN" altLang="en-US" sz="1200" dirty="0">
                  <a:cs typeface="+mn-ea"/>
                  <a:sym typeface="+mn-lt"/>
                </a:endParaRPr>
              </a:p>
            </p:txBody>
          </p:sp>
          <p:sp>
            <p:nvSpPr>
              <p:cNvPr id="16" name="文本框 15"/>
              <p:cNvSpPr txBox="1"/>
              <p:nvPr>
                <p:custDataLst>
                  <p:tags r:id="rId8"/>
                </p:custDataLst>
              </p:nvPr>
            </p:nvSpPr>
            <p:spPr>
              <a:xfrm>
                <a:off x="6233415" y="3500977"/>
                <a:ext cx="2613504" cy="2504073"/>
              </a:xfrm>
              <a:prstGeom prst="rect">
                <a:avLst/>
              </a:prstGeom>
              <a:solidFill>
                <a:srgbClr val="FBEED6"/>
              </a:solidFill>
              <a:ln>
                <a:noFill/>
              </a:ln>
            </p:spPr>
            <p:txBody>
              <a:bodyPr wrap="square" rtlCol="0" anchor="ctr">
                <a:spAutoFit/>
              </a:bodyPr>
              <a:lstStyle/>
              <a:p>
                <a:pPr marL="342900" lvl="0" indent="-342900" algn="just">
                  <a:lnSpc>
                    <a:spcPct val="150000"/>
                  </a:lnSpc>
                  <a:spcBef>
                    <a:spcPts val="180"/>
                  </a:spcBef>
                  <a:spcAft>
                    <a:spcPts val="0"/>
                  </a:spcAft>
                  <a:buClr>
                    <a:srgbClr val="262626"/>
                  </a:buClr>
                  <a:buSzPts val="1050"/>
                  <a:buFont typeface="Times New Roman" panose="02020603050405020304" pitchFamily="18" charset="0"/>
                  <a:buChar char="●"/>
                </a:pPr>
                <a:r>
                  <a:rPr lang="zh-CN" altLang="zh-CN" sz="1200" u="none" strike="noStrike" spc="0" dirty="0">
                    <a:effectLst/>
                    <a:cs typeface="+mn-ea"/>
                    <a:sym typeface="+mn-lt"/>
                  </a:rPr>
                  <a:t>评估患者对日常环境的</a:t>
                </a:r>
                <a:r>
                  <a:rPr lang="zh-CN" altLang="en-US" sz="1200" u="none" strike="noStrike" spc="0" dirty="0">
                    <a:effectLst/>
                    <a:cs typeface="+mn-ea"/>
                    <a:sym typeface="+mn-lt"/>
                  </a:rPr>
                  <a:t>适应</a:t>
                </a:r>
                <a:r>
                  <a:rPr lang="zh-CN" altLang="zh-CN" sz="1200" u="none" strike="noStrike" spc="0" dirty="0">
                    <a:effectLst/>
                    <a:cs typeface="+mn-ea"/>
                    <a:sym typeface="+mn-lt"/>
                  </a:rPr>
                  <a:t>能力</a:t>
                </a:r>
                <a:endParaRPr lang="zh-CN" altLang="zh-CN" sz="1200" u="none" strike="noStrike" spc="0" dirty="0">
                  <a:effectLst/>
                  <a:cs typeface="+mn-ea"/>
                  <a:sym typeface="+mn-lt"/>
                </a:endParaRPr>
              </a:p>
              <a:p>
                <a:pPr marL="342900" lvl="0" indent="-342900" algn="just">
                  <a:lnSpc>
                    <a:spcPct val="150000"/>
                  </a:lnSpc>
                  <a:spcBef>
                    <a:spcPts val="180"/>
                  </a:spcBef>
                  <a:spcAft>
                    <a:spcPts val="0"/>
                  </a:spcAft>
                  <a:buClr>
                    <a:srgbClr val="262626"/>
                  </a:buClr>
                  <a:buSzPts val="1050"/>
                  <a:buFont typeface="Times New Roman" panose="02020603050405020304" pitchFamily="18" charset="0"/>
                  <a:buChar char="●"/>
                </a:pPr>
                <a:r>
                  <a:rPr lang="zh-CN" altLang="en-US" sz="1200" dirty="0">
                    <a:solidFill>
                      <a:schemeClr val="tx1"/>
                    </a:solidFill>
                    <a:effectLst/>
                    <a:cs typeface="+mn-ea"/>
                    <a:sym typeface="+mn-lt"/>
                  </a:rPr>
                  <a:t>回顾患者对治疗方案的理解</a:t>
                </a:r>
                <a:endParaRPr lang="zh-CN" altLang="zh-CN" sz="1200" u="none" strike="noStrike" spc="0" dirty="0">
                  <a:solidFill>
                    <a:schemeClr val="tx1"/>
                  </a:solidFill>
                  <a:effectLst/>
                  <a:cs typeface="+mn-ea"/>
                  <a:sym typeface="+mn-lt"/>
                </a:endParaRPr>
              </a:p>
              <a:p>
                <a:pPr marL="342900" lvl="0" indent="-342900" algn="just">
                  <a:lnSpc>
                    <a:spcPct val="150000"/>
                  </a:lnSpc>
                  <a:spcBef>
                    <a:spcPts val="180"/>
                  </a:spcBef>
                  <a:spcAft>
                    <a:spcPts val="0"/>
                  </a:spcAft>
                  <a:buClr>
                    <a:srgbClr val="262626"/>
                  </a:buClr>
                  <a:buSzPts val="1050"/>
                  <a:buFont typeface="Times New Roman" panose="02020603050405020304" pitchFamily="18" charset="0"/>
                  <a:buChar char="●"/>
                </a:pPr>
                <a:r>
                  <a:rPr lang="zh-CN" altLang="zh-CN" sz="1200" u="none" strike="noStrike" spc="0" dirty="0">
                    <a:effectLst/>
                    <a:cs typeface="+mn-ea"/>
                    <a:sym typeface="+mn-lt"/>
                  </a:rPr>
                  <a:t>重新评估</a:t>
                </a:r>
                <a:r>
                  <a:rPr lang="zh-CN" altLang="en-US" sz="1200" u="none" strike="noStrike" spc="0" dirty="0">
                    <a:effectLst/>
                    <a:cs typeface="+mn-ea"/>
                    <a:sym typeface="+mn-lt"/>
                  </a:rPr>
                  <a:t>患者对</a:t>
                </a:r>
                <a:r>
                  <a:rPr lang="zh-CN" altLang="zh-CN" sz="1200" u="none" strike="noStrike" spc="0" dirty="0">
                    <a:effectLst/>
                    <a:cs typeface="+mn-ea"/>
                    <a:sym typeface="+mn-lt"/>
                  </a:rPr>
                  <a:t>吸入</a:t>
                </a:r>
                <a:r>
                  <a:rPr lang="zh-CN" altLang="en-US" sz="1200" u="none" strike="noStrike" spc="0" dirty="0">
                    <a:effectLst/>
                    <a:cs typeface="+mn-ea"/>
                    <a:sym typeface="+mn-lt"/>
                  </a:rPr>
                  <a:t>装置的操作</a:t>
                </a:r>
                <a:endParaRPr lang="zh-CN" altLang="zh-CN" sz="1200" u="none" strike="noStrike" spc="0" dirty="0">
                  <a:effectLst/>
                  <a:cs typeface="+mn-ea"/>
                  <a:sym typeface="+mn-lt"/>
                </a:endParaRPr>
              </a:p>
              <a:p>
                <a:pPr marL="342900" lvl="0" indent="-342900" algn="just">
                  <a:lnSpc>
                    <a:spcPct val="150000"/>
                  </a:lnSpc>
                  <a:spcBef>
                    <a:spcPts val="180"/>
                  </a:spcBef>
                  <a:spcAft>
                    <a:spcPts val="0"/>
                  </a:spcAft>
                  <a:buClr>
                    <a:srgbClr val="262626"/>
                  </a:buClr>
                  <a:buSzPts val="1050"/>
                  <a:buFont typeface="Times New Roman" panose="02020603050405020304" pitchFamily="18" charset="0"/>
                  <a:buChar char="●"/>
                </a:pPr>
                <a:r>
                  <a:rPr lang="zh-CN" altLang="zh-CN" sz="1200" u="none" strike="noStrike" spc="0" dirty="0">
                    <a:effectLst/>
                    <a:cs typeface="+mn-ea"/>
                    <a:sym typeface="+mn-lt"/>
                  </a:rPr>
                  <a:t>重新评估</a:t>
                </a:r>
                <a:r>
                  <a:rPr lang="zh-CN" altLang="en-US" sz="1200" u="none" strike="noStrike" spc="0" dirty="0">
                    <a:effectLst/>
                    <a:cs typeface="+mn-ea"/>
                    <a:sym typeface="+mn-lt"/>
                  </a:rPr>
                  <a:t>患者是否需要</a:t>
                </a:r>
                <a:r>
                  <a:rPr lang="zh-CN" altLang="zh-CN" sz="1200" u="none" strike="noStrike" spc="0" dirty="0">
                    <a:effectLst/>
                    <a:cs typeface="+mn-ea"/>
                    <a:sym typeface="+mn-lt"/>
                  </a:rPr>
                  <a:t>长期</a:t>
                </a:r>
                <a:r>
                  <a:rPr lang="zh-CN" altLang="en-US" sz="1200" u="none" strike="noStrike" spc="0" dirty="0">
                    <a:effectLst/>
                    <a:cs typeface="+mn-ea"/>
                    <a:sym typeface="+mn-lt"/>
                  </a:rPr>
                  <a:t>家庭</a:t>
                </a:r>
                <a:r>
                  <a:rPr lang="zh-CN" altLang="zh-CN" sz="1200" u="none" strike="noStrike" spc="0" dirty="0">
                    <a:effectLst/>
                    <a:cs typeface="+mn-ea"/>
                    <a:sym typeface="+mn-lt"/>
                  </a:rPr>
                  <a:t>氧疗</a:t>
                </a:r>
                <a:endParaRPr lang="zh-CN" altLang="zh-CN" sz="1200" u="none" strike="noStrike" spc="0" dirty="0">
                  <a:effectLst/>
                  <a:cs typeface="+mn-ea"/>
                  <a:sym typeface="+mn-lt"/>
                </a:endParaRPr>
              </a:p>
              <a:p>
                <a:pPr marL="342900" lvl="0" indent="-342900" algn="just">
                  <a:lnSpc>
                    <a:spcPct val="150000"/>
                  </a:lnSpc>
                  <a:spcBef>
                    <a:spcPts val="180"/>
                  </a:spcBef>
                  <a:spcAft>
                    <a:spcPts val="0"/>
                  </a:spcAft>
                  <a:buClr>
                    <a:srgbClr val="262626"/>
                  </a:buClr>
                  <a:buSzPts val="1050"/>
                  <a:buFont typeface="Times New Roman" panose="02020603050405020304" pitchFamily="18" charset="0"/>
                  <a:buChar char="●"/>
                </a:pPr>
                <a:r>
                  <a:rPr lang="zh-CN" altLang="zh-CN" sz="1200" u="none" strike="noStrike" spc="0" dirty="0">
                    <a:effectLst/>
                    <a:cs typeface="+mn-ea"/>
                    <a:sym typeface="+mn-lt"/>
                  </a:rPr>
                  <a:t>记录</a:t>
                </a:r>
                <a:r>
                  <a:rPr lang="zh-CN" altLang="en-US" sz="1200" u="none" strike="noStrike" spc="0" dirty="0">
                    <a:effectLst/>
                    <a:cs typeface="+mn-ea"/>
                    <a:sym typeface="+mn-lt"/>
                  </a:rPr>
                  <a:t>患者</a:t>
                </a:r>
                <a:r>
                  <a:rPr lang="zh-CN" altLang="zh-CN" sz="1200" u="none" strike="noStrike" spc="0" dirty="0">
                    <a:effectLst/>
                    <a:cs typeface="+mn-ea"/>
                    <a:sym typeface="+mn-lt"/>
                  </a:rPr>
                  <a:t>进行体力活动的能力</a:t>
                </a:r>
                <a:endParaRPr lang="en-US" altLang="zh-CN" sz="1200" u="none" strike="noStrike" spc="0" dirty="0">
                  <a:effectLst/>
                  <a:cs typeface="+mn-ea"/>
                  <a:sym typeface="+mn-lt"/>
                </a:endParaRPr>
              </a:p>
              <a:p>
                <a:pPr marL="342900" lvl="0" indent="-342900" algn="just">
                  <a:lnSpc>
                    <a:spcPct val="150000"/>
                  </a:lnSpc>
                  <a:spcBef>
                    <a:spcPts val="180"/>
                  </a:spcBef>
                  <a:spcAft>
                    <a:spcPts val="0"/>
                  </a:spcAft>
                  <a:buClr>
                    <a:srgbClr val="262626"/>
                  </a:buClr>
                  <a:buSzPts val="1050"/>
                  <a:buFont typeface="Times New Roman" panose="02020603050405020304" pitchFamily="18" charset="0"/>
                  <a:buChar char="●"/>
                </a:pPr>
                <a:r>
                  <a:rPr lang="zh-CN" altLang="en-US" sz="1200" u="none" strike="noStrike" spc="0" dirty="0">
                    <a:effectLst/>
                    <a:cs typeface="+mn-ea"/>
                    <a:sym typeface="+mn-lt"/>
                  </a:rPr>
                  <a:t>测量肺</a:t>
                </a:r>
                <a:r>
                  <a:rPr lang="zh-CN" altLang="en-US" sz="1200" dirty="0">
                    <a:cs typeface="+mn-ea"/>
                    <a:sym typeface="+mn-lt"/>
                  </a:rPr>
                  <a:t>功能</a:t>
                </a:r>
                <a:r>
                  <a:rPr lang="zh-CN" altLang="en-US" sz="1200" u="none" strike="noStrike" spc="0" dirty="0">
                    <a:effectLst/>
                    <a:cs typeface="+mn-ea"/>
                    <a:sym typeface="+mn-lt"/>
                  </a:rPr>
                  <a:t>：</a:t>
                </a:r>
                <a:r>
                  <a:rPr lang="en-US" altLang="zh-CN" sz="1200" u="none" strike="noStrike" spc="0" dirty="0">
                    <a:effectLst/>
                    <a:cs typeface="+mn-ea"/>
                    <a:sym typeface="+mn-lt"/>
                  </a:rPr>
                  <a:t>FEV</a:t>
                </a:r>
                <a:r>
                  <a:rPr lang="en-US" altLang="zh-CN" sz="1200" baseline="-25000" dirty="0">
                    <a:cs typeface="+mn-ea"/>
                    <a:sym typeface="+mn-lt"/>
                  </a:rPr>
                  <a:t>1</a:t>
                </a:r>
                <a:endParaRPr lang="zh-CN" altLang="en-US" sz="1200" baseline="-25000" dirty="0">
                  <a:cs typeface="+mn-ea"/>
                  <a:sym typeface="+mn-lt"/>
                </a:endParaRPr>
              </a:p>
              <a:p>
                <a:pPr marL="342900" lvl="0" indent="-342900" algn="just">
                  <a:lnSpc>
                    <a:spcPct val="150000"/>
                  </a:lnSpc>
                  <a:spcBef>
                    <a:spcPts val="180"/>
                  </a:spcBef>
                  <a:spcAft>
                    <a:spcPts val="0"/>
                  </a:spcAft>
                  <a:buClr>
                    <a:srgbClr val="262626"/>
                  </a:buClr>
                  <a:buSzPts val="1050"/>
                  <a:buFont typeface="Times New Roman" panose="02020603050405020304" pitchFamily="18" charset="0"/>
                  <a:buChar char="●"/>
                </a:pPr>
                <a:r>
                  <a:rPr lang="zh-CN" altLang="en-US" sz="1200" u="none" strike="noStrike" spc="0" dirty="0">
                    <a:effectLst/>
                    <a:cs typeface="+mn-ea"/>
                    <a:sym typeface="+mn-lt"/>
                  </a:rPr>
                  <a:t>记录症状：</a:t>
                </a:r>
                <a:r>
                  <a:rPr lang="en-US" altLang="zh-CN" sz="1200" u="none" strike="noStrike" spc="0" dirty="0">
                    <a:effectLst/>
                    <a:cs typeface="+mn-ea"/>
                    <a:sym typeface="+mn-lt"/>
                  </a:rPr>
                  <a:t>CAT</a:t>
                </a:r>
                <a:r>
                  <a:rPr lang="zh-CN" altLang="en-US" sz="1200" u="none" strike="noStrike" spc="0" dirty="0">
                    <a:effectLst/>
                    <a:cs typeface="+mn-ea"/>
                    <a:sym typeface="+mn-lt"/>
                  </a:rPr>
                  <a:t>或</a:t>
                </a:r>
                <a:r>
                  <a:rPr lang="en-US" altLang="zh-CN" sz="1200" u="none" strike="noStrike" spc="0" dirty="0" err="1">
                    <a:effectLst/>
                    <a:cs typeface="+mn-ea"/>
                    <a:sym typeface="+mn-lt"/>
                  </a:rPr>
                  <a:t>mMRC</a:t>
                </a:r>
                <a:endParaRPr lang="zh-CN" altLang="en-US" sz="1200" u="none" strike="noStrike" spc="0" dirty="0">
                  <a:effectLst/>
                  <a:cs typeface="+mn-ea"/>
                  <a:sym typeface="+mn-lt"/>
                </a:endParaRPr>
              </a:p>
              <a:p>
                <a:pPr marL="342900" lvl="0" indent="-342900" algn="just">
                  <a:lnSpc>
                    <a:spcPct val="150000"/>
                  </a:lnSpc>
                  <a:spcBef>
                    <a:spcPts val="180"/>
                  </a:spcBef>
                  <a:spcAft>
                    <a:spcPts val="0"/>
                  </a:spcAft>
                  <a:buClr>
                    <a:srgbClr val="262626"/>
                  </a:buClr>
                  <a:buSzPts val="1050"/>
                  <a:buFont typeface="Times New Roman" panose="02020603050405020304" pitchFamily="18" charset="0"/>
                  <a:buChar char="●"/>
                </a:pPr>
                <a:r>
                  <a:rPr lang="zh-CN" altLang="en-US" sz="1200" u="none" strike="noStrike" spc="0" dirty="0">
                    <a:effectLst/>
                    <a:cs typeface="+mn-ea"/>
                    <a:sym typeface="+mn-lt"/>
                  </a:rPr>
                  <a:t>确定患者合并症的状态</a:t>
                </a:r>
                <a:endParaRPr lang="en-US" altLang="zh-CN" sz="1200" u="none" strike="noStrike" spc="0" dirty="0">
                  <a:effectLst/>
                  <a:cs typeface="+mn-ea"/>
                  <a:sym typeface="+mn-lt"/>
                </a:endParaRPr>
              </a:p>
              <a:p>
                <a:pPr marL="342900" lvl="0" indent="-342900" algn="just">
                  <a:lnSpc>
                    <a:spcPct val="150000"/>
                  </a:lnSpc>
                  <a:spcBef>
                    <a:spcPts val="180"/>
                  </a:spcBef>
                  <a:spcAft>
                    <a:spcPts val="0"/>
                  </a:spcAft>
                  <a:buClr>
                    <a:srgbClr val="262626"/>
                  </a:buClr>
                  <a:buSzPts val="1050"/>
                  <a:buFont typeface="Times New Roman" panose="02020603050405020304" pitchFamily="18" charset="0"/>
                  <a:buChar char="●"/>
                </a:pPr>
                <a:endParaRPr lang="zh-CN" altLang="en-US" sz="1200" u="none" strike="noStrike" spc="0" dirty="0">
                  <a:effectLst/>
                  <a:cs typeface="+mn-ea"/>
                  <a:sym typeface="+mn-lt"/>
                </a:endParaRPr>
              </a:p>
            </p:txBody>
          </p:sp>
        </p:grpSp>
        <p:sp>
          <p:nvSpPr>
            <p:cNvPr id="4" name="文本框 3"/>
            <p:cNvSpPr txBox="1"/>
            <p:nvPr>
              <p:custDataLst>
                <p:tags r:id="rId9"/>
              </p:custDataLst>
            </p:nvPr>
          </p:nvSpPr>
          <p:spPr>
            <a:xfrm>
              <a:off x="3060728" y="1599629"/>
              <a:ext cx="3097786" cy="1167692"/>
            </a:xfrm>
            <a:prstGeom prst="rect">
              <a:avLst/>
            </a:prstGeom>
            <a:noFill/>
            <a:ln>
              <a:noFill/>
            </a:ln>
          </p:spPr>
          <p:txBody>
            <a:bodyPr wrap="square" rtlCol="0">
              <a:spAutoFit/>
            </a:bodyPr>
            <a:lstStyle/>
            <a:p>
              <a:pPr>
                <a:lnSpc>
                  <a:spcPct val="150000"/>
                </a:lnSpc>
              </a:pPr>
              <a:r>
                <a:rPr lang="en-US" altLang="zh-CN" sz="1200" dirty="0">
                  <a:solidFill>
                    <a:srgbClr val="374459"/>
                  </a:solidFill>
                  <a:cs typeface="+mn-ea"/>
                  <a:sym typeface="+mn-lt"/>
                </a:rPr>
                <a:t>1.</a:t>
              </a:r>
              <a:r>
                <a:rPr lang="zh-CN" altLang="en-US" sz="1200" dirty="0">
                  <a:solidFill>
                    <a:srgbClr val="374459"/>
                  </a:solidFill>
                  <a:cs typeface="+mn-ea"/>
                  <a:sym typeface="+mn-lt"/>
                </a:rPr>
                <a:t>全面审查所有临床表现和实验室数据</a:t>
              </a:r>
              <a:endParaRPr lang="zh-CN" altLang="en-US" sz="1200" dirty="0">
                <a:solidFill>
                  <a:srgbClr val="374459"/>
                </a:solidFill>
                <a:cs typeface="+mn-ea"/>
                <a:sym typeface="+mn-lt"/>
              </a:endParaRPr>
            </a:p>
            <a:p>
              <a:pPr>
                <a:lnSpc>
                  <a:spcPct val="150000"/>
                </a:lnSpc>
              </a:pPr>
              <a:r>
                <a:rPr lang="en-US" altLang="zh-CN" sz="1200" dirty="0">
                  <a:solidFill>
                    <a:srgbClr val="374459"/>
                  </a:solidFill>
                  <a:cs typeface="+mn-ea"/>
                  <a:sym typeface="+mn-lt"/>
                </a:rPr>
                <a:t>2.</a:t>
              </a:r>
              <a:r>
                <a:rPr lang="zh-CN" altLang="en-US" sz="1200" dirty="0">
                  <a:solidFill>
                    <a:srgbClr val="374459"/>
                  </a:solidFill>
                  <a:cs typeface="+mn-ea"/>
                  <a:sym typeface="+mn-lt"/>
                </a:rPr>
                <a:t>检查患者维持治疗和对治疗的理解</a:t>
              </a:r>
              <a:endParaRPr lang="zh-CN" altLang="en-US" sz="1200" dirty="0">
                <a:solidFill>
                  <a:srgbClr val="374459"/>
                </a:solidFill>
                <a:cs typeface="+mn-ea"/>
                <a:sym typeface="+mn-lt"/>
              </a:endParaRPr>
            </a:p>
            <a:p>
              <a:pPr>
                <a:lnSpc>
                  <a:spcPct val="150000"/>
                </a:lnSpc>
              </a:pPr>
              <a:r>
                <a:rPr lang="en-US" altLang="zh-CN" sz="1200" dirty="0">
                  <a:solidFill>
                    <a:srgbClr val="374459"/>
                  </a:solidFill>
                  <a:cs typeface="+mn-ea"/>
                  <a:sym typeface="+mn-lt"/>
                </a:rPr>
                <a:t>3.</a:t>
              </a:r>
              <a:r>
                <a:rPr lang="zh-CN" altLang="en-US" sz="1200" dirty="0">
                  <a:solidFill>
                    <a:srgbClr val="374459"/>
                  </a:solidFill>
                  <a:cs typeface="+mn-ea"/>
                  <a:sym typeface="+mn-lt"/>
                </a:rPr>
                <a:t>重新评估患者对吸入装置的操作</a:t>
              </a:r>
              <a:endParaRPr lang="zh-CN" altLang="en-US" sz="1200" dirty="0">
                <a:solidFill>
                  <a:srgbClr val="374459"/>
                </a:solidFill>
                <a:cs typeface="+mn-ea"/>
                <a:sym typeface="+mn-lt"/>
              </a:endParaRPr>
            </a:p>
            <a:p>
              <a:pPr>
                <a:lnSpc>
                  <a:spcPct val="150000"/>
                </a:lnSpc>
              </a:pPr>
              <a:r>
                <a:rPr lang="en-US" altLang="zh-CN" sz="1200" dirty="0">
                  <a:solidFill>
                    <a:srgbClr val="374459"/>
                  </a:solidFill>
                  <a:cs typeface="+mn-ea"/>
                  <a:sym typeface="+mn-lt"/>
                </a:rPr>
                <a:t>4.</a:t>
              </a:r>
              <a:r>
                <a:rPr lang="zh-CN" altLang="en-US" sz="1200" dirty="0">
                  <a:solidFill>
                    <a:srgbClr val="374459"/>
                  </a:solidFill>
                  <a:cs typeface="+mn-ea"/>
                  <a:sym typeface="+mn-lt"/>
                </a:rPr>
                <a:t>确保患者知晓停用抢救性药物（</a:t>
              </a:r>
              <a:r>
                <a:rPr lang="zh-CN" altLang="en-US" sz="1200" dirty="0">
                  <a:solidFill>
                    <a:srgbClr val="18195A"/>
                  </a:solidFill>
                  <a:cs typeface="+mn-ea"/>
                  <a:sym typeface="+mn-lt"/>
                </a:rPr>
                <a:t>激素</a:t>
              </a:r>
              <a:r>
                <a:rPr lang="zh-CN" altLang="en-US" sz="1200" dirty="0">
                  <a:solidFill>
                    <a:srgbClr val="374459"/>
                  </a:solidFill>
                  <a:cs typeface="+mn-ea"/>
                  <a:sym typeface="+mn-lt"/>
                </a:rPr>
                <a:t>和</a:t>
              </a:r>
              <a:r>
                <a:rPr lang="en-US" altLang="zh-CN" sz="1200" dirty="0">
                  <a:solidFill>
                    <a:srgbClr val="374459"/>
                  </a:solidFill>
                  <a:cs typeface="+mn-ea"/>
                  <a:sym typeface="+mn-lt"/>
                </a:rPr>
                <a:t>/</a:t>
              </a:r>
              <a:r>
                <a:rPr lang="zh-CN" altLang="en-US" sz="1200" dirty="0">
                  <a:solidFill>
                    <a:srgbClr val="374459"/>
                  </a:solidFill>
                  <a:cs typeface="+mn-ea"/>
                  <a:sym typeface="+mn-lt"/>
                </a:rPr>
                <a:t>或抗生素）的情况</a:t>
              </a:r>
              <a:endParaRPr lang="en-US" altLang="zh-CN" sz="1200" dirty="0">
                <a:solidFill>
                  <a:srgbClr val="374459"/>
                </a:solidFill>
                <a:cs typeface="+mn-ea"/>
                <a:sym typeface="+mn-lt"/>
              </a:endParaRPr>
            </a:p>
          </p:txBody>
        </p:sp>
        <p:sp>
          <p:nvSpPr>
            <p:cNvPr id="5" name="文本框 4"/>
            <p:cNvSpPr txBox="1"/>
            <p:nvPr>
              <p:custDataLst>
                <p:tags r:id="rId10"/>
              </p:custDataLst>
            </p:nvPr>
          </p:nvSpPr>
          <p:spPr>
            <a:xfrm>
              <a:off x="6386302" y="1583545"/>
              <a:ext cx="3325574" cy="1167692"/>
            </a:xfrm>
            <a:prstGeom prst="rect">
              <a:avLst/>
            </a:prstGeom>
            <a:noFill/>
            <a:ln>
              <a:noFill/>
            </a:ln>
          </p:spPr>
          <p:txBody>
            <a:bodyPr wrap="square" rtlCol="0">
              <a:spAutoFit/>
            </a:bodyPr>
            <a:lstStyle/>
            <a:p>
              <a:pPr>
                <a:lnSpc>
                  <a:spcPct val="150000"/>
                </a:lnSpc>
              </a:pPr>
              <a:r>
                <a:rPr lang="en-US" altLang="zh-CN" sz="1200" dirty="0">
                  <a:solidFill>
                    <a:srgbClr val="374459"/>
                  </a:solidFill>
                  <a:cs typeface="+mn-ea"/>
                  <a:sym typeface="+mn-lt"/>
                </a:rPr>
                <a:t>5.</a:t>
              </a:r>
              <a:r>
                <a:rPr lang="zh-CN" altLang="en-US" sz="1200" dirty="0">
                  <a:solidFill>
                    <a:srgbClr val="374459"/>
                  </a:solidFill>
                  <a:cs typeface="+mn-ea"/>
                  <a:sym typeface="+mn-lt"/>
                </a:rPr>
                <a:t>评估患者是否需要继续进行任何氧疗</a:t>
              </a:r>
              <a:endParaRPr lang="zh-CN" altLang="en-US" sz="1200" dirty="0">
                <a:solidFill>
                  <a:srgbClr val="374459"/>
                </a:solidFill>
                <a:cs typeface="+mn-ea"/>
                <a:sym typeface="+mn-lt"/>
              </a:endParaRPr>
            </a:p>
            <a:p>
              <a:pPr>
                <a:lnSpc>
                  <a:spcPct val="150000"/>
                </a:lnSpc>
              </a:pPr>
              <a:r>
                <a:rPr lang="en-US" altLang="zh-CN" sz="1200" dirty="0">
                  <a:solidFill>
                    <a:srgbClr val="374459"/>
                  </a:solidFill>
                  <a:cs typeface="+mn-ea"/>
                  <a:sym typeface="+mn-lt"/>
                </a:rPr>
                <a:t>6.</a:t>
              </a:r>
              <a:r>
                <a:rPr lang="zh-CN" altLang="en-US" sz="1200" dirty="0">
                  <a:solidFill>
                    <a:srgbClr val="374459"/>
                  </a:solidFill>
                  <a:cs typeface="+mn-ea"/>
                  <a:sym typeface="+mn-lt"/>
                </a:rPr>
                <a:t>提供合并症管理计划和随访</a:t>
              </a:r>
              <a:endParaRPr lang="zh-CN" altLang="en-US" sz="1200" dirty="0">
                <a:solidFill>
                  <a:srgbClr val="374459"/>
                </a:solidFill>
                <a:cs typeface="+mn-ea"/>
                <a:sym typeface="+mn-lt"/>
              </a:endParaRPr>
            </a:p>
            <a:p>
              <a:pPr>
                <a:lnSpc>
                  <a:spcPct val="150000"/>
                </a:lnSpc>
              </a:pPr>
              <a:r>
                <a:rPr lang="en-US" altLang="zh-CN" sz="1200" dirty="0">
                  <a:solidFill>
                    <a:srgbClr val="374459"/>
                  </a:solidFill>
                  <a:cs typeface="+mn-ea"/>
                  <a:sym typeface="+mn-lt"/>
                </a:rPr>
                <a:t>7.</a:t>
              </a:r>
              <a:r>
                <a:rPr lang="zh-CN" altLang="en-US" sz="1200" dirty="0">
                  <a:solidFill>
                    <a:srgbClr val="374459"/>
                  </a:solidFill>
                  <a:cs typeface="+mn-ea"/>
                  <a:sym typeface="+mn-lt"/>
                </a:rPr>
                <a:t>确保随访安排：早期随访</a:t>
              </a:r>
              <a:r>
                <a:rPr lang="en-US" altLang="zh-CN" sz="1200" dirty="0">
                  <a:solidFill>
                    <a:srgbClr val="374459"/>
                  </a:solidFill>
                  <a:cs typeface="+mn-ea"/>
                  <a:sym typeface="+mn-lt"/>
                </a:rPr>
                <a:t>&lt;4</a:t>
              </a:r>
              <a:r>
                <a:rPr lang="zh-CN" altLang="en-US" sz="1200" dirty="0">
                  <a:solidFill>
                    <a:srgbClr val="374459"/>
                  </a:solidFill>
                  <a:cs typeface="+mn-ea"/>
                  <a:sym typeface="+mn-lt"/>
                </a:rPr>
                <a:t>周，根据指征晚期随访</a:t>
              </a:r>
              <a:r>
                <a:rPr lang="en-US" altLang="zh-CN" sz="1200" dirty="0">
                  <a:solidFill>
                    <a:srgbClr val="374459"/>
                  </a:solidFill>
                  <a:cs typeface="+mn-ea"/>
                  <a:sym typeface="+mn-lt"/>
                </a:rPr>
                <a:t>&lt;12</a:t>
              </a:r>
              <a:r>
                <a:rPr lang="zh-CN" altLang="en-US" sz="1200" dirty="0">
                  <a:solidFill>
                    <a:srgbClr val="374459"/>
                  </a:solidFill>
                  <a:cs typeface="+mn-ea"/>
                  <a:sym typeface="+mn-lt"/>
                </a:rPr>
                <a:t>周</a:t>
              </a:r>
              <a:endParaRPr lang="zh-CN" altLang="en-US" sz="1200" dirty="0">
                <a:solidFill>
                  <a:srgbClr val="374459"/>
                </a:solidFill>
                <a:cs typeface="+mn-ea"/>
                <a:sym typeface="+mn-lt"/>
              </a:endParaRPr>
            </a:p>
            <a:p>
              <a:pPr>
                <a:lnSpc>
                  <a:spcPct val="150000"/>
                </a:lnSpc>
              </a:pPr>
              <a:r>
                <a:rPr lang="en-US" altLang="zh-CN" sz="1200" dirty="0">
                  <a:solidFill>
                    <a:srgbClr val="374459"/>
                  </a:solidFill>
                  <a:cs typeface="+mn-ea"/>
                  <a:sym typeface="+mn-lt"/>
                </a:rPr>
                <a:t>8.</a:t>
              </a:r>
              <a:r>
                <a:rPr lang="zh-CN" altLang="en-US" sz="1200" dirty="0">
                  <a:solidFill>
                    <a:srgbClr val="374459"/>
                  </a:solidFill>
                  <a:cs typeface="+mn-ea"/>
                  <a:sym typeface="+mn-lt"/>
                </a:rPr>
                <a:t>确保能够识别所有临床表现或观测指标的异常</a:t>
              </a:r>
              <a:endParaRPr lang="zh-CN" altLang="en-US" sz="1200" dirty="0">
                <a:solidFill>
                  <a:srgbClr val="374459"/>
                </a:solidFill>
                <a:cs typeface="+mn-ea"/>
                <a:sym typeface="+mn-lt"/>
              </a:endParaRPr>
            </a:p>
          </p:txBody>
        </p:sp>
      </p:grpSp>
      <p:sp>
        <p:nvSpPr>
          <p:cNvPr id="7" name="文本框 6"/>
          <p:cNvSpPr txBox="1"/>
          <p:nvPr>
            <p:custDataLst>
              <p:tags r:id="rId11"/>
            </p:custDataLst>
          </p:nvPr>
        </p:nvSpPr>
        <p:spPr>
          <a:xfrm>
            <a:off x="11166475" y="509905"/>
            <a:ext cx="969010" cy="368300"/>
          </a:xfrm>
          <a:prstGeom prst="rect">
            <a:avLst/>
          </a:prstGeom>
          <a:noFill/>
        </p:spPr>
        <p:txBody>
          <a:bodyPr wrap="square" rtlCol="0">
            <a:spAutoFit/>
          </a:bodyPr>
          <a:lstStyle/>
          <a:p>
            <a:pPr algn="r"/>
            <a:r>
              <a:rPr lang="zh-CN" altLang="en-US" b="1">
                <a:solidFill>
                  <a:schemeClr val="bg1"/>
                </a:solidFill>
              </a:rPr>
              <a:t>图</a:t>
            </a:r>
            <a:r>
              <a:rPr lang="en-US" altLang="zh-CN" b="1">
                <a:solidFill>
                  <a:schemeClr val="bg1"/>
                </a:solidFill>
              </a:rPr>
              <a:t> 4.10</a:t>
            </a:r>
            <a:endParaRPr lang="en-US" altLang="zh-CN" b="1">
              <a:solidFill>
                <a:schemeClr val="bg1"/>
              </a:solidFill>
            </a:endParaRPr>
          </a:p>
        </p:txBody>
      </p:sp>
      <p:sp>
        <p:nvSpPr>
          <p:cNvPr id="11" name="Footer Placeholder 1"/>
          <p:cNvSpPr txBox="1"/>
          <p:nvPr/>
        </p:nvSpPr>
        <p:spPr>
          <a:xfrm>
            <a:off x="3027363" y="6551613"/>
            <a:ext cx="6137275"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000" dirty="0">
                <a:sym typeface="+mn-ea"/>
              </a:rPr>
              <a:t>© 2024, 2025 Global Initiative for Chronic Obstructive Lung Disease</a:t>
            </a:r>
            <a:endParaRPr lang="en-AU" sz="1000" dirty="0">
              <a:cs typeface="+mn-ea"/>
              <a:sym typeface="+mn-lt"/>
            </a:endParaRPr>
          </a:p>
        </p:txBody>
      </p:sp>
      <p:pic>
        <p:nvPicPr>
          <p:cNvPr id="2" name="Picture 6" descr="Figure 4.10 lists 8 criteria for discharge and a checklist for 1-4 weeks and 12-16 weeks follow-up"/>
          <p:cNvPicPr>
            <a:picLocks noChangeAspect="1"/>
          </p:cNvPicPr>
          <p:nvPr/>
        </p:nvPicPr>
        <p:blipFill rotWithShape="1">
          <a:blip r:embed="rId12"/>
          <a:srcRect/>
          <a:stretch>
            <a:fillRect/>
          </a:stretch>
        </p:blipFill>
        <p:spPr bwMode="auto">
          <a:xfrm>
            <a:off x="12135717" y="-128711"/>
            <a:ext cx="7449356" cy="6035921"/>
          </a:xfrm>
          <a:prstGeom prst="rect">
            <a:avLst/>
          </a:prstGeom>
          <a:ln>
            <a:noFill/>
          </a:ln>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normAutofit fontScale="97500" lnSpcReduction="10000"/>
          </a:bodyPr>
          <a:lstStyle/>
          <a:p>
            <a:r>
              <a:rPr lang="zh-CN" altLang="en-US">
                <a:latin typeface="+mn-lt"/>
                <a:ea typeface="+mn-ea"/>
                <a:cs typeface="+mn-ea"/>
                <a:sym typeface="+mn-lt"/>
              </a:rPr>
              <a:t>降低慢阻肺病加重频率的干预措施</a:t>
            </a:r>
            <a:endParaRPr lang="zh-CN" altLang="en-US" dirty="0">
              <a:latin typeface="+mn-lt"/>
              <a:ea typeface="+mn-ea"/>
              <a:cs typeface="+mn-ea"/>
              <a:sym typeface="+mn-lt"/>
            </a:endParaRPr>
          </a:p>
        </p:txBody>
      </p:sp>
      <p:grpSp>
        <p:nvGrpSpPr>
          <p:cNvPr id="17" name="组合 16"/>
          <p:cNvGrpSpPr/>
          <p:nvPr/>
        </p:nvGrpSpPr>
        <p:grpSpPr>
          <a:xfrm>
            <a:off x="2090239" y="1287037"/>
            <a:ext cx="2518094" cy="4504055"/>
            <a:chOff x="2955" y="3007"/>
            <a:chExt cx="4208" cy="6762"/>
          </a:xfrm>
        </p:grpSpPr>
        <p:sp>
          <p:nvSpPr>
            <p:cNvPr id="10" name="圆角矩形 9"/>
            <p:cNvSpPr/>
            <p:nvPr>
              <p:custDataLst>
                <p:tags r:id="rId1"/>
              </p:custDataLst>
            </p:nvPr>
          </p:nvSpPr>
          <p:spPr>
            <a:xfrm>
              <a:off x="2981" y="3007"/>
              <a:ext cx="4182" cy="6762"/>
            </a:xfrm>
            <a:prstGeom prst="roundRect">
              <a:avLst>
                <a:gd name="adj" fmla="val 10581"/>
              </a:avLst>
            </a:prstGeom>
            <a:solidFill>
              <a:srgbClr val="D2D1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cs typeface="+mn-ea"/>
                <a:sym typeface="+mn-lt"/>
              </a:endParaRPr>
            </a:p>
          </p:txBody>
        </p:sp>
        <p:cxnSp>
          <p:nvCxnSpPr>
            <p:cNvPr id="12" name="直接连接符 11"/>
            <p:cNvCxnSpPr/>
            <p:nvPr>
              <p:custDataLst>
                <p:tags r:id="rId2"/>
              </p:custDataLst>
            </p:nvPr>
          </p:nvCxnSpPr>
          <p:spPr>
            <a:xfrm>
              <a:off x="2981" y="4652"/>
              <a:ext cx="4182" cy="0"/>
            </a:xfrm>
            <a:prstGeom prst="line">
              <a:avLst/>
            </a:prstGeom>
            <a:ln w="28575"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custDataLst>
                <p:tags r:id="rId3"/>
              </p:custDataLst>
            </p:nvPr>
          </p:nvCxnSpPr>
          <p:spPr>
            <a:xfrm>
              <a:off x="2981" y="6964"/>
              <a:ext cx="4182" cy="0"/>
            </a:xfrm>
            <a:prstGeom prst="line">
              <a:avLst/>
            </a:prstGeom>
            <a:ln w="28575"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13" name="文本框 12"/>
            <p:cNvSpPr txBox="1"/>
            <p:nvPr>
              <p:custDataLst>
                <p:tags r:id="rId4"/>
              </p:custDataLst>
            </p:nvPr>
          </p:nvSpPr>
          <p:spPr>
            <a:xfrm>
              <a:off x="3371" y="3839"/>
              <a:ext cx="3546" cy="508"/>
            </a:xfrm>
            <a:prstGeom prst="rect">
              <a:avLst/>
            </a:prstGeom>
            <a:noFill/>
          </p:spPr>
          <p:txBody>
            <a:bodyPr wrap="square" rtlCol="0" anchor="t">
              <a:spAutoFit/>
            </a:bodyPr>
            <a:lstStyle/>
            <a:p>
              <a:pPr marL="0" marR="0" lvl="0" indent="0" algn="ctr" defTabSz="914400" rtl="0" eaLnBrk="1" fontAlgn="auto" latinLnBrk="0" hangingPunct="1">
                <a:lnSpc>
                  <a:spcPct val="115000"/>
                </a:lnSpc>
                <a:spcBef>
                  <a:spcPts val="180"/>
                </a:spcBef>
                <a:spcAft>
                  <a:spcPts val="0"/>
                </a:spcAft>
                <a:buClr>
                  <a:srgbClr val="4C4C4C"/>
                </a:buClr>
                <a:buSzPts val="1000"/>
                <a:buFont typeface="Arial" panose="020B0604020202020204" pitchFamily="34" charset="0"/>
                <a:buNone/>
                <a:defRPr/>
              </a:pPr>
              <a:r>
                <a:rPr lang="zh-CN" altLang="zh-CN" sz="1400" b="1" dirty="0">
                  <a:effectLst/>
                  <a:cs typeface="+mn-ea"/>
                  <a:sym typeface="+mn-lt"/>
                </a:rPr>
                <a:t>支气管舒张剂</a:t>
              </a:r>
              <a:endParaRPr lang="zh-CN" altLang="zh-CN" sz="1400" b="1" dirty="0">
                <a:effectLst/>
                <a:cs typeface="+mn-ea"/>
                <a:sym typeface="+mn-lt"/>
              </a:endParaRPr>
            </a:p>
          </p:txBody>
        </p:sp>
        <p:sp>
          <p:nvSpPr>
            <p:cNvPr id="15" name="文本框 14"/>
            <p:cNvSpPr txBox="1"/>
            <p:nvPr>
              <p:custDataLst>
                <p:tags r:id="rId5"/>
              </p:custDataLst>
            </p:nvPr>
          </p:nvSpPr>
          <p:spPr>
            <a:xfrm>
              <a:off x="3375" y="4822"/>
              <a:ext cx="3542" cy="481"/>
            </a:xfrm>
            <a:prstGeom prst="rect">
              <a:avLst/>
            </a:prstGeom>
            <a:noFill/>
          </p:spPr>
          <p:txBody>
            <a:bodyPr wrap="square" rtlCol="0" anchor="t">
              <a:spAutoFit/>
            </a:bodyPr>
            <a:lstStyle/>
            <a:p>
              <a:pPr marL="0" marR="0" lvl="0" indent="0" algn="ctr" defTabSz="914400" rtl="0" eaLnBrk="1" fontAlgn="auto" latinLnBrk="0" hangingPunct="1">
                <a:lnSpc>
                  <a:spcPct val="115000"/>
                </a:lnSpc>
                <a:spcBef>
                  <a:spcPts val="180"/>
                </a:spcBef>
                <a:spcAft>
                  <a:spcPts val="0"/>
                </a:spcAft>
                <a:buClr>
                  <a:srgbClr val="4C4C4C"/>
                </a:buClr>
                <a:buSzPts val="1000"/>
                <a:buFont typeface="Arial" panose="020B0604020202020204" pitchFamily="34" charset="0"/>
                <a:buNone/>
                <a:defRPr/>
              </a:pPr>
              <a:r>
                <a:rPr lang="zh-CN" altLang="zh-CN" sz="1400" b="1">
                  <a:effectLst/>
                  <a:cs typeface="+mn-ea"/>
                  <a:sym typeface="+mn-lt"/>
                </a:rPr>
                <a:t>含糖皮质激素治疗方案</a:t>
              </a:r>
              <a:endParaRPr lang="zh-CN" altLang="zh-CN" sz="1400" b="1">
                <a:effectLst/>
                <a:cs typeface="+mn-ea"/>
                <a:sym typeface="+mn-lt"/>
              </a:endParaRPr>
            </a:p>
          </p:txBody>
        </p:sp>
        <p:sp>
          <p:nvSpPr>
            <p:cNvPr id="18" name="文本框 17"/>
            <p:cNvSpPr txBox="1"/>
            <p:nvPr>
              <p:custDataLst>
                <p:tags r:id="rId6"/>
              </p:custDataLst>
            </p:nvPr>
          </p:nvSpPr>
          <p:spPr>
            <a:xfrm>
              <a:off x="3862" y="7305"/>
              <a:ext cx="2564" cy="481"/>
            </a:xfrm>
            <a:prstGeom prst="rect">
              <a:avLst/>
            </a:prstGeom>
            <a:noFill/>
          </p:spPr>
          <p:txBody>
            <a:bodyPr wrap="square" rtlCol="0" anchor="t">
              <a:spAutoFit/>
            </a:bodyPr>
            <a:lstStyle/>
            <a:p>
              <a:pPr marL="0" marR="0" lvl="0" indent="0" algn="ctr" defTabSz="914400" rtl="0" eaLnBrk="1" fontAlgn="auto" latinLnBrk="0" hangingPunct="1">
                <a:lnSpc>
                  <a:spcPct val="115000"/>
                </a:lnSpc>
                <a:spcBef>
                  <a:spcPts val="180"/>
                </a:spcBef>
                <a:spcAft>
                  <a:spcPts val="0"/>
                </a:spcAft>
                <a:buClrTx/>
                <a:buSzTx/>
                <a:buFontTx/>
                <a:buNone/>
                <a:defRPr/>
              </a:pPr>
              <a:r>
                <a:rPr lang="zh-CN" altLang="zh-CN" sz="1400" b="1" dirty="0">
                  <a:effectLst/>
                  <a:cs typeface="+mn-ea"/>
                  <a:sym typeface="+mn-lt"/>
                </a:rPr>
                <a:t>化痰剂</a:t>
              </a:r>
              <a:endParaRPr lang="zh-CN" altLang="zh-CN" sz="1400" b="1" dirty="0">
                <a:effectLst/>
                <a:cs typeface="+mn-ea"/>
                <a:sym typeface="+mn-lt"/>
              </a:endParaRPr>
            </a:p>
          </p:txBody>
        </p:sp>
        <p:cxnSp>
          <p:nvCxnSpPr>
            <p:cNvPr id="20" name="直接连接符 19"/>
            <p:cNvCxnSpPr/>
            <p:nvPr>
              <p:custDataLst>
                <p:tags r:id="rId7"/>
              </p:custDataLst>
            </p:nvPr>
          </p:nvCxnSpPr>
          <p:spPr>
            <a:xfrm>
              <a:off x="2981" y="8103"/>
              <a:ext cx="4182" cy="0"/>
            </a:xfrm>
            <a:prstGeom prst="line">
              <a:avLst/>
            </a:prstGeom>
            <a:ln w="28575"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26" name="文本框 25"/>
            <p:cNvSpPr txBox="1"/>
            <p:nvPr>
              <p:custDataLst>
                <p:tags r:id="rId8"/>
              </p:custDataLst>
            </p:nvPr>
          </p:nvSpPr>
          <p:spPr>
            <a:xfrm>
              <a:off x="3862" y="8651"/>
              <a:ext cx="2564" cy="481"/>
            </a:xfrm>
            <a:prstGeom prst="rect">
              <a:avLst/>
            </a:prstGeom>
            <a:noFill/>
          </p:spPr>
          <p:txBody>
            <a:bodyPr wrap="square" rtlCol="0" anchor="t">
              <a:spAutoFit/>
            </a:bodyPr>
            <a:lstStyle/>
            <a:p>
              <a:pPr marL="0" marR="0" lvl="0" indent="0" algn="ctr" defTabSz="914400" rtl="0" eaLnBrk="1" fontAlgn="auto" latinLnBrk="0" hangingPunct="1">
                <a:lnSpc>
                  <a:spcPct val="115000"/>
                </a:lnSpc>
                <a:spcBef>
                  <a:spcPts val="180"/>
                </a:spcBef>
                <a:spcAft>
                  <a:spcPts val="0"/>
                </a:spcAft>
                <a:buClrTx/>
                <a:buSzTx/>
                <a:buFontTx/>
                <a:buNone/>
                <a:defRPr/>
              </a:pPr>
              <a:r>
                <a:rPr lang="zh-CN" altLang="zh-CN" sz="1400" b="1" dirty="0">
                  <a:effectLst/>
                  <a:cs typeface="+mn-ea"/>
                  <a:sym typeface="+mn-lt"/>
                </a:rPr>
                <a:t>其他</a:t>
              </a:r>
              <a:endParaRPr lang="zh-CN" altLang="zh-CN" sz="1400" b="1" dirty="0">
                <a:effectLst/>
                <a:cs typeface="+mn-ea"/>
                <a:sym typeface="+mn-lt"/>
              </a:endParaRPr>
            </a:p>
          </p:txBody>
        </p:sp>
        <p:cxnSp>
          <p:nvCxnSpPr>
            <p:cNvPr id="31" name="直接连接符 30"/>
            <p:cNvCxnSpPr/>
            <p:nvPr>
              <p:custDataLst>
                <p:tags r:id="rId9"/>
              </p:custDataLst>
            </p:nvPr>
          </p:nvCxnSpPr>
          <p:spPr>
            <a:xfrm>
              <a:off x="2981" y="3497"/>
              <a:ext cx="4182" cy="0"/>
            </a:xfrm>
            <a:prstGeom prst="line">
              <a:avLst/>
            </a:prstGeom>
            <a:ln w="28575"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32" name="文本框 31"/>
            <p:cNvSpPr txBox="1"/>
            <p:nvPr>
              <p:custDataLst>
                <p:tags r:id="rId10"/>
              </p:custDataLst>
            </p:nvPr>
          </p:nvSpPr>
          <p:spPr>
            <a:xfrm>
              <a:off x="3299" y="3026"/>
              <a:ext cx="3546" cy="481"/>
            </a:xfrm>
            <a:prstGeom prst="rect">
              <a:avLst/>
            </a:prstGeom>
            <a:noFill/>
          </p:spPr>
          <p:txBody>
            <a:bodyPr wrap="square" rtlCol="0" anchor="t">
              <a:spAutoFit/>
            </a:bodyPr>
            <a:lstStyle/>
            <a:p>
              <a:pPr marL="0" marR="0" lvl="0" indent="0" algn="ctr" defTabSz="914400" rtl="0" eaLnBrk="1" fontAlgn="auto" latinLnBrk="0" hangingPunct="1">
                <a:lnSpc>
                  <a:spcPct val="115000"/>
                </a:lnSpc>
                <a:spcBef>
                  <a:spcPts val="180"/>
                </a:spcBef>
                <a:spcAft>
                  <a:spcPts val="0"/>
                </a:spcAft>
                <a:buClr>
                  <a:srgbClr val="4C4C4C"/>
                </a:buClr>
                <a:buSzPts val="1000"/>
                <a:buFont typeface="Arial" panose="020B0604020202020204" pitchFamily="34" charset="0"/>
                <a:buNone/>
                <a:defRPr/>
              </a:pPr>
              <a:r>
                <a:rPr lang="zh-CN" altLang="zh-CN" sz="1400" b="1" dirty="0">
                  <a:effectLst/>
                  <a:cs typeface="+mn-ea"/>
                  <a:sym typeface="+mn-lt"/>
                </a:rPr>
                <a:t>干预分类</a:t>
              </a:r>
              <a:endParaRPr lang="zh-CN" altLang="zh-CN" sz="1400" b="1" dirty="0">
                <a:effectLst/>
                <a:cs typeface="+mn-ea"/>
                <a:sym typeface="+mn-lt"/>
              </a:endParaRPr>
            </a:p>
          </p:txBody>
        </p:sp>
        <p:cxnSp>
          <p:nvCxnSpPr>
            <p:cNvPr id="33" name="直接连接符 32"/>
            <p:cNvCxnSpPr/>
            <p:nvPr>
              <p:custDataLst>
                <p:tags r:id="rId11"/>
              </p:custDataLst>
            </p:nvPr>
          </p:nvCxnSpPr>
          <p:spPr>
            <a:xfrm>
              <a:off x="2955" y="5514"/>
              <a:ext cx="4182" cy="0"/>
            </a:xfrm>
            <a:prstGeom prst="line">
              <a:avLst/>
            </a:prstGeom>
            <a:ln w="28575"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34" name="文本框 33"/>
            <p:cNvSpPr txBox="1"/>
            <p:nvPr>
              <p:custDataLst>
                <p:tags r:id="rId12"/>
              </p:custDataLst>
            </p:nvPr>
          </p:nvSpPr>
          <p:spPr>
            <a:xfrm>
              <a:off x="3560" y="5514"/>
              <a:ext cx="3474" cy="481"/>
            </a:xfrm>
            <a:prstGeom prst="rect">
              <a:avLst/>
            </a:prstGeom>
            <a:noFill/>
          </p:spPr>
          <p:txBody>
            <a:bodyPr wrap="square" rtlCol="0" anchor="t">
              <a:spAutoFit/>
            </a:bodyPr>
            <a:lstStyle/>
            <a:p>
              <a:pPr marL="0" marR="0" lvl="0" indent="0" algn="ctr" defTabSz="914400" rtl="0" eaLnBrk="1" fontAlgn="auto" latinLnBrk="0" hangingPunct="1">
                <a:lnSpc>
                  <a:spcPct val="115000"/>
                </a:lnSpc>
                <a:spcBef>
                  <a:spcPts val="180"/>
                </a:spcBef>
                <a:spcAft>
                  <a:spcPts val="0"/>
                </a:spcAft>
                <a:buClrTx/>
                <a:buSzTx/>
                <a:buFontTx/>
                <a:buNone/>
                <a:defRPr/>
              </a:pPr>
              <a:r>
                <a:rPr lang="zh-CN" altLang="zh-CN" sz="1400" b="1" dirty="0">
                  <a:effectLst/>
                  <a:cs typeface="+mn-ea"/>
                  <a:sym typeface="+mn-lt"/>
                </a:rPr>
                <a:t>抗炎药（非类固醇药物）</a:t>
              </a:r>
              <a:endParaRPr lang="zh-CN" altLang="zh-CN" sz="1400" b="1" dirty="0">
                <a:effectLst/>
                <a:cs typeface="+mn-ea"/>
                <a:sym typeface="+mn-lt"/>
              </a:endParaRPr>
            </a:p>
          </p:txBody>
        </p:sp>
        <p:cxnSp>
          <p:nvCxnSpPr>
            <p:cNvPr id="35" name="直接连接符 34"/>
            <p:cNvCxnSpPr/>
            <p:nvPr>
              <p:custDataLst>
                <p:tags r:id="rId13"/>
              </p:custDataLst>
            </p:nvPr>
          </p:nvCxnSpPr>
          <p:spPr>
            <a:xfrm>
              <a:off x="2981" y="6103"/>
              <a:ext cx="4182" cy="0"/>
            </a:xfrm>
            <a:prstGeom prst="line">
              <a:avLst/>
            </a:prstGeom>
            <a:ln w="28575"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36" name="文本框 35"/>
            <p:cNvSpPr txBox="1"/>
            <p:nvPr>
              <p:custDataLst>
                <p:tags r:id="rId14"/>
              </p:custDataLst>
            </p:nvPr>
          </p:nvSpPr>
          <p:spPr>
            <a:xfrm>
              <a:off x="3862" y="6275"/>
              <a:ext cx="2564" cy="481"/>
            </a:xfrm>
            <a:prstGeom prst="rect">
              <a:avLst/>
            </a:prstGeom>
            <a:noFill/>
          </p:spPr>
          <p:txBody>
            <a:bodyPr wrap="square" rtlCol="0" anchor="t">
              <a:spAutoFit/>
            </a:bodyPr>
            <a:lstStyle/>
            <a:p>
              <a:pPr marL="0" marR="0" lvl="0" indent="0" algn="ctr" defTabSz="914400" rtl="0" eaLnBrk="1" fontAlgn="auto" latinLnBrk="0" hangingPunct="1">
                <a:lnSpc>
                  <a:spcPct val="115000"/>
                </a:lnSpc>
                <a:spcBef>
                  <a:spcPts val="180"/>
                </a:spcBef>
                <a:spcAft>
                  <a:spcPts val="0"/>
                </a:spcAft>
                <a:buClrTx/>
                <a:buSzTx/>
                <a:buFontTx/>
                <a:buNone/>
                <a:defRPr/>
              </a:pPr>
              <a:r>
                <a:rPr lang="zh-CN" altLang="zh-CN" sz="1400" b="1" dirty="0">
                  <a:effectLst/>
                  <a:cs typeface="+mn-ea"/>
                  <a:sym typeface="+mn-lt"/>
                </a:rPr>
                <a:t>抗感染药物</a:t>
              </a:r>
              <a:endParaRPr lang="zh-CN" altLang="zh-CN" sz="1400" b="1" dirty="0">
                <a:effectLst/>
                <a:cs typeface="+mn-ea"/>
                <a:sym typeface="+mn-lt"/>
              </a:endParaRPr>
            </a:p>
          </p:txBody>
        </p:sp>
      </p:grpSp>
      <p:sp>
        <p:nvSpPr>
          <p:cNvPr id="37" name="文本框 36"/>
          <p:cNvSpPr txBox="1"/>
          <p:nvPr/>
        </p:nvSpPr>
        <p:spPr>
          <a:xfrm>
            <a:off x="4732157" y="1287036"/>
            <a:ext cx="4064000" cy="275590"/>
          </a:xfrm>
          <a:prstGeom prst="rect">
            <a:avLst/>
          </a:prstGeom>
          <a:noFill/>
        </p:spPr>
        <p:txBody>
          <a:bodyPr wrap="square" rtlCol="0">
            <a:spAutoFit/>
          </a:bodyPr>
          <a:lstStyle/>
          <a:p>
            <a:r>
              <a:rPr lang="zh-CN" altLang="en-US" sz="1200" dirty="0">
                <a:cs typeface="+mn-ea"/>
                <a:sym typeface="+mn-lt"/>
              </a:rPr>
              <a:t>干预措施</a:t>
            </a:r>
            <a:endParaRPr lang="zh-CN" altLang="en-US" sz="1200" dirty="0">
              <a:cs typeface="+mn-ea"/>
              <a:sym typeface="+mn-lt"/>
            </a:endParaRPr>
          </a:p>
        </p:txBody>
      </p:sp>
      <p:sp>
        <p:nvSpPr>
          <p:cNvPr id="38" name="文本框 37"/>
          <p:cNvSpPr txBox="1"/>
          <p:nvPr/>
        </p:nvSpPr>
        <p:spPr>
          <a:xfrm>
            <a:off x="4732157" y="1678196"/>
            <a:ext cx="4064000" cy="645160"/>
          </a:xfrm>
          <a:prstGeom prst="rect">
            <a:avLst/>
          </a:prstGeom>
          <a:noFill/>
        </p:spPr>
        <p:txBody>
          <a:bodyPr wrap="square" rtlCol="0">
            <a:spAutoFit/>
          </a:bodyPr>
          <a:lstStyle/>
          <a:p>
            <a:r>
              <a:rPr lang="zh-CN" altLang="en-US" sz="1200">
                <a:cs typeface="+mn-ea"/>
                <a:sym typeface="+mn-lt"/>
              </a:rPr>
              <a:t>LABAs</a:t>
            </a:r>
            <a:endParaRPr lang="zh-CN" altLang="en-US" sz="1200">
              <a:cs typeface="+mn-ea"/>
              <a:sym typeface="+mn-lt"/>
            </a:endParaRPr>
          </a:p>
          <a:p>
            <a:r>
              <a:rPr lang="zh-CN" altLang="en-US" sz="1200">
                <a:cs typeface="+mn-ea"/>
                <a:sym typeface="+mn-lt"/>
              </a:rPr>
              <a:t>LAMAs</a:t>
            </a:r>
            <a:endParaRPr lang="zh-CN" altLang="en-US" sz="1200">
              <a:cs typeface="+mn-ea"/>
              <a:sym typeface="+mn-lt"/>
            </a:endParaRPr>
          </a:p>
          <a:p>
            <a:r>
              <a:rPr lang="zh-CN" altLang="en-US" sz="1200">
                <a:cs typeface="+mn-ea"/>
                <a:sym typeface="+mn-lt"/>
              </a:rPr>
              <a:t>LABA + LAMA</a:t>
            </a:r>
            <a:endParaRPr lang="zh-CN" altLang="en-US" sz="1200">
              <a:cs typeface="+mn-ea"/>
              <a:sym typeface="+mn-lt"/>
            </a:endParaRPr>
          </a:p>
        </p:txBody>
      </p:sp>
      <p:sp>
        <p:nvSpPr>
          <p:cNvPr id="39" name="文本框 38"/>
          <p:cNvSpPr txBox="1"/>
          <p:nvPr/>
        </p:nvSpPr>
        <p:spPr>
          <a:xfrm>
            <a:off x="4732157" y="2438926"/>
            <a:ext cx="4064000" cy="460375"/>
          </a:xfrm>
          <a:prstGeom prst="rect">
            <a:avLst/>
          </a:prstGeom>
          <a:noFill/>
        </p:spPr>
        <p:txBody>
          <a:bodyPr wrap="square" rtlCol="0">
            <a:spAutoFit/>
          </a:bodyPr>
          <a:lstStyle/>
          <a:p>
            <a:r>
              <a:rPr lang="zh-CN" altLang="en-US" sz="1200">
                <a:cs typeface="+mn-ea"/>
                <a:sym typeface="+mn-lt"/>
              </a:rPr>
              <a:t>LABA +ICS</a:t>
            </a:r>
            <a:endParaRPr lang="zh-CN" altLang="en-US" sz="1200">
              <a:cs typeface="+mn-ea"/>
              <a:sym typeface="+mn-lt"/>
            </a:endParaRPr>
          </a:p>
          <a:p>
            <a:r>
              <a:rPr lang="zh-CN" altLang="en-US" sz="1200">
                <a:cs typeface="+mn-ea"/>
                <a:sym typeface="+mn-lt"/>
              </a:rPr>
              <a:t>LABA + LAMA +ICS</a:t>
            </a:r>
            <a:endParaRPr lang="zh-CN" altLang="en-US" sz="1200">
              <a:cs typeface="+mn-ea"/>
              <a:sym typeface="+mn-lt"/>
            </a:endParaRPr>
          </a:p>
        </p:txBody>
      </p:sp>
      <p:sp>
        <p:nvSpPr>
          <p:cNvPr id="41" name="文本框 40"/>
          <p:cNvSpPr txBox="1"/>
          <p:nvPr/>
        </p:nvSpPr>
        <p:spPr>
          <a:xfrm>
            <a:off x="4732157" y="2913271"/>
            <a:ext cx="4064000" cy="460375"/>
          </a:xfrm>
          <a:prstGeom prst="rect">
            <a:avLst/>
          </a:prstGeom>
          <a:noFill/>
        </p:spPr>
        <p:txBody>
          <a:bodyPr wrap="square" rtlCol="0">
            <a:spAutoFit/>
          </a:bodyPr>
          <a:lstStyle/>
          <a:p>
            <a:r>
              <a:rPr lang="zh-CN" altLang="en-US" sz="1200">
                <a:cs typeface="+mn-ea"/>
                <a:sym typeface="+mn-lt"/>
              </a:rPr>
              <a:t>罗氟司特</a:t>
            </a:r>
            <a:endParaRPr lang="zh-CN" altLang="en-US" sz="1200">
              <a:cs typeface="+mn-ea"/>
              <a:sym typeface="+mn-lt"/>
            </a:endParaRPr>
          </a:p>
          <a:p>
            <a:r>
              <a:rPr lang="zh-CN" altLang="en-US" sz="1200">
                <a:cs typeface="+mn-ea"/>
                <a:sym typeface="+mn-lt"/>
              </a:rPr>
              <a:t>度普利尤单抗</a:t>
            </a:r>
            <a:endParaRPr lang="zh-CN" altLang="en-US" sz="1200">
              <a:cs typeface="+mn-ea"/>
              <a:sym typeface="+mn-lt"/>
            </a:endParaRPr>
          </a:p>
        </p:txBody>
      </p:sp>
      <p:sp>
        <p:nvSpPr>
          <p:cNvPr id="42" name="文本框 41"/>
          <p:cNvSpPr txBox="1"/>
          <p:nvPr/>
        </p:nvSpPr>
        <p:spPr>
          <a:xfrm>
            <a:off x="4732157" y="3406031"/>
            <a:ext cx="4064000" cy="460375"/>
          </a:xfrm>
          <a:prstGeom prst="rect">
            <a:avLst/>
          </a:prstGeom>
          <a:noFill/>
        </p:spPr>
        <p:txBody>
          <a:bodyPr wrap="square" rtlCol="0">
            <a:spAutoFit/>
          </a:bodyPr>
          <a:lstStyle/>
          <a:p>
            <a:r>
              <a:rPr lang="zh-CN" altLang="en-US" sz="1200">
                <a:cs typeface="+mn-ea"/>
                <a:sym typeface="+mn-lt"/>
              </a:rPr>
              <a:t>疫苗</a:t>
            </a:r>
            <a:endParaRPr lang="zh-CN" altLang="en-US" sz="1200">
              <a:cs typeface="+mn-ea"/>
              <a:sym typeface="+mn-lt"/>
            </a:endParaRPr>
          </a:p>
          <a:p>
            <a:r>
              <a:rPr lang="zh-CN" altLang="en-US" sz="1200">
                <a:cs typeface="+mn-ea"/>
                <a:sym typeface="+mn-lt"/>
              </a:rPr>
              <a:t>长期大环内酯类</a:t>
            </a:r>
            <a:endParaRPr lang="zh-CN" altLang="en-US" sz="1200">
              <a:cs typeface="+mn-ea"/>
              <a:sym typeface="+mn-lt"/>
            </a:endParaRPr>
          </a:p>
        </p:txBody>
      </p:sp>
      <p:sp>
        <p:nvSpPr>
          <p:cNvPr id="43" name="文本框 42"/>
          <p:cNvSpPr txBox="1"/>
          <p:nvPr/>
        </p:nvSpPr>
        <p:spPr>
          <a:xfrm>
            <a:off x="4732157" y="3981976"/>
            <a:ext cx="4064000" cy="645160"/>
          </a:xfrm>
          <a:prstGeom prst="rect">
            <a:avLst/>
          </a:prstGeom>
          <a:noFill/>
        </p:spPr>
        <p:txBody>
          <a:bodyPr wrap="square" rtlCol="0">
            <a:spAutoFit/>
          </a:bodyPr>
          <a:lstStyle/>
          <a:p>
            <a:r>
              <a:rPr lang="zh-CN" altLang="en-US" sz="1200">
                <a:cs typeface="+mn-ea"/>
                <a:sym typeface="+mn-lt"/>
              </a:rPr>
              <a:t>N-乙酰半胱氨酸</a:t>
            </a:r>
            <a:endParaRPr lang="zh-CN" altLang="en-US" sz="1200">
              <a:cs typeface="+mn-ea"/>
              <a:sym typeface="+mn-lt"/>
            </a:endParaRPr>
          </a:p>
          <a:p>
            <a:r>
              <a:rPr lang="zh-CN" altLang="en-US" sz="1200">
                <a:cs typeface="+mn-ea"/>
                <a:sym typeface="+mn-lt"/>
              </a:rPr>
              <a:t>羧甲司坦</a:t>
            </a:r>
            <a:endParaRPr lang="zh-CN" altLang="en-US" sz="1200">
              <a:cs typeface="+mn-ea"/>
              <a:sym typeface="+mn-lt"/>
            </a:endParaRPr>
          </a:p>
          <a:p>
            <a:r>
              <a:rPr lang="zh-CN" altLang="en-US" sz="1200">
                <a:cs typeface="+mn-ea"/>
                <a:sym typeface="+mn-lt"/>
              </a:rPr>
              <a:t>厄多司坦</a:t>
            </a:r>
            <a:endParaRPr lang="zh-CN" altLang="en-US" sz="1200">
              <a:cs typeface="+mn-ea"/>
              <a:sym typeface="+mn-lt"/>
            </a:endParaRPr>
          </a:p>
        </p:txBody>
      </p:sp>
      <p:sp>
        <p:nvSpPr>
          <p:cNvPr id="44" name="文本框 43"/>
          <p:cNvSpPr txBox="1"/>
          <p:nvPr/>
        </p:nvSpPr>
        <p:spPr>
          <a:xfrm>
            <a:off x="4732157" y="4742706"/>
            <a:ext cx="4064000" cy="1014730"/>
          </a:xfrm>
          <a:prstGeom prst="rect">
            <a:avLst/>
          </a:prstGeom>
          <a:noFill/>
        </p:spPr>
        <p:txBody>
          <a:bodyPr wrap="square" rtlCol="0">
            <a:spAutoFit/>
          </a:bodyPr>
          <a:lstStyle/>
          <a:p>
            <a:r>
              <a:rPr lang="zh-CN" altLang="en-US" sz="1200">
                <a:cs typeface="+mn-ea"/>
                <a:sym typeface="+mn-lt"/>
              </a:rPr>
              <a:t>戒烟</a:t>
            </a:r>
            <a:endParaRPr lang="zh-CN" altLang="en-US" sz="1200">
              <a:cs typeface="+mn-ea"/>
              <a:sym typeface="+mn-lt"/>
            </a:endParaRPr>
          </a:p>
          <a:p>
            <a:r>
              <a:rPr lang="zh-CN" altLang="en-US" sz="1200">
                <a:cs typeface="+mn-ea"/>
                <a:sym typeface="+mn-lt"/>
              </a:rPr>
              <a:t>康复治疗</a:t>
            </a:r>
            <a:endParaRPr lang="zh-CN" altLang="en-US" sz="1200">
              <a:cs typeface="+mn-ea"/>
              <a:sym typeface="+mn-lt"/>
            </a:endParaRPr>
          </a:p>
          <a:p>
            <a:r>
              <a:rPr lang="zh-CN" altLang="en-US" sz="1200">
                <a:cs typeface="+mn-ea"/>
                <a:sym typeface="+mn-lt"/>
              </a:rPr>
              <a:t>减少肺容量</a:t>
            </a:r>
            <a:endParaRPr lang="zh-CN" altLang="en-US" sz="1200">
              <a:cs typeface="+mn-ea"/>
              <a:sym typeface="+mn-lt"/>
            </a:endParaRPr>
          </a:p>
          <a:p>
            <a:r>
              <a:rPr lang="zh-CN" altLang="en-US" sz="1200">
                <a:cs typeface="+mn-ea"/>
                <a:sym typeface="+mn-lt"/>
              </a:rPr>
              <a:t>维生素 D</a:t>
            </a:r>
            <a:endParaRPr lang="zh-CN" altLang="en-US" sz="1200">
              <a:cs typeface="+mn-ea"/>
              <a:sym typeface="+mn-lt"/>
            </a:endParaRPr>
          </a:p>
          <a:p>
            <a:r>
              <a:rPr lang="zh-CN" altLang="en-US" sz="1200">
                <a:cs typeface="+mn-ea"/>
                <a:sym typeface="+mn-lt"/>
              </a:rPr>
              <a:t>保护措施（如戴口罩、减少社交接触、勤洗手等）</a:t>
            </a:r>
            <a:endParaRPr lang="zh-CN" altLang="en-US" sz="1200">
              <a:cs typeface="+mn-ea"/>
              <a:sym typeface="+mn-lt"/>
            </a:endParaRPr>
          </a:p>
        </p:txBody>
      </p:sp>
      <p:cxnSp>
        <p:nvCxnSpPr>
          <p:cNvPr id="45" name="直接连接符 44"/>
          <p:cNvCxnSpPr/>
          <p:nvPr/>
        </p:nvCxnSpPr>
        <p:spPr>
          <a:xfrm>
            <a:off x="4732157" y="2381141"/>
            <a:ext cx="3771900" cy="0"/>
          </a:xfrm>
          <a:prstGeom prst="line">
            <a:avLst/>
          </a:prstGeom>
          <a:ln>
            <a:solidFill>
              <a:schemeClr val="bg1">
                <a:lumMod val="65000"/>
              </a:schemeClr>
            </a:solidFill>
          </a:ln>
        </p:spPr>
        <p:style>
          <a:lnRef idx="3">
            <a:schemeClr val="accent1"/>
          </a:lnRef>
          <a:fillRef idx="0">
            <a:srgbClr val="FFFFFF"/>
          </a:fillRef>
          <a:effectRef idx="0">
            <a:srgbClr val="FFFFFF"/>
          </a:effectRef>
          <a:fontRef idx="minor">
            <a:schemeClr val="tx1"/>
          </a:fontRef>
        </p:style>
      </p:cxnSp>
      <p:cxnSp>
        <p:nvCxnSpPr>
          <p:cNvPr id="46" name="直接连接符 45"/>
          <p:cNvCxnSpPr/>
          <p:nvPr/>
        </p:nvCxnSpPr>
        <p:spPr>
          <a:xfrm>
            <a:off x="4732157" y="1620411"/>
            <a:ext cx="3771900" cy="0"/>
          </a:xfrm>
          <a:prstGeom prst="line">
            <a:avLst/>
          </a:prstGeom>
          <a:ln>
            <a:solidFill>
              <a:schemeClr val="bg1">
                <a:lumMod val="65000"/>
              </a:schemeClr>
            </a:solidFill>
          </a:ln>
        </p:spPr>
        <p:style>
          <a:lnRef idx="3">
            <a:schemeClr val="accent1"/>
          </a:lnRef>
          <a:fillRef idx="0">
            <a:srgbClr val="FFFFFF"/>
          </a:fillRef>
          <a:effectRef idx="0">
            <a:srgbClr val="FFFFFF"/>
          </a:effectRef>
          <a:fontRef idx="minor">
            <a:schemeClr val="tx1"/>
          </a:fontRef>
        </p:style>
      </p:cxnSp>
      <p:cxnSp>
        <p:nvCxnSpPr>
          <p:cNvPr id="47" name="直接连接符 46"/>
          <p:cNvCxnSpPr/>
          <p:nvPr/>
        </p:nvCxnSpPr>
        <p:spPr>
          <a:xfrm>
            <a:off x="4732157" y="2957086"/>
            <a:ext cx="3771900" cy="0"/>
          </a:xfrm>
          <a:prstGeom prst="line">
            <a:avLst/>
          </a:prstGeom>
          <a:ln>
            <a:solidFill>
              <a:schemeClr val="bg1">
                <a:lumMod val="65000"/>
              </a:schemeClr>
            </a:solidFill>
          </a:ln>
        </p:spPr>
        <p:style>
          <a:lnRef idx="3">
            <a:schemeClr val="accent1"/>
          </a:lnRef>
          <a:fillRef idx="0">
            <a:srgbClr val="FFFFFF"/>
          </a:fillRef>
          <a:effectRef idx="0">
            <a:srgbClr val="FFFFFF"/>
          </a:effectRef>
          <a:fontRef idx="minor">
            <a:schemeClr val="tx1"/>
          </a:fontRef>
        </p:style>
      </p:cxnSp>
      <p:cxnSp>
        <p:nvCxnSpPr>
          <p:cNvPr id="48" name="直接连接符 47"/>
          <p:cNvCxnSpPr/>
          <p:nvPr/>
        </p:nvCxnSpPr>
        <p:spPr>
          <a:xfrm>
            <a:off x="4732157" y="3348246"/>
            <a:ext cx="3771900" cy="0"/>
          </a:xfrm>
          <a:prstGeom prst="line">
            <a:avLst/>
          </a:prstGeom>
          <a:ln>
            <a:solidFill>
              <a:schemeClr val="bg1">
                <a:lumMod val="65000"/>
              </a:schemeClr>
            </a:solidFill>
          </a:ln>
        </p:spPr>
        <p:style>
          <a:lnRef idx="3">
            <a:schemeClr val="accent1"/>
          </a:lnRef>
          <a:fillRef idx="0">
            <a:srgbClr val="FFFFFF"/>
          </a:fillRef>
          <a:effectRef idx="0">
            <a:srgbClr val="FFFFFF"/>
          </a:effectRef>
          <a:fontRef idx="minor">
            <a:schemeClr val="tx1"/>
          </a:fontRef>
        </p:style>
      </p:cxnSp>
      <p:cxnSp>
        <p:nvCxnSpPr>
          <p:cNvPr id="49" name="直接连接符 48"/>
          <p:cNvCxnSpPr/>
          <p:nvPr/>
        </p:nvCxnSpPr>
        <p:spPr>
          <a:xfrm>
            <a:off x="4732157" y="3924191"/>
            <a:ext cx="3771900" cy="0"/>
          </a:xfrm>
          <a:prstGeom prst="line">
            <a:avLst/>
          </a:prstGeom>
          <a:ln>
            <a:solidFill>
              <a:schemeClr val="bg1">
                <a:lumMod val="65000"/>
              </a:schemeClr>
            </a:solidFill>
          </a:ln>
        </p:spPr>
        <p:style>
          <a:lnRef idx="3">
            <a:schemeClr val="accent1"/>
          </a:lnRef>
          <a:fillRef idx="0">
            <a:srgbClr val="FFFFFF"/>
          </a:fillRef>
          <a:effectRef idx="0">
            <a:srgbClr val="FFFFFF"/>
          </a:effectRef>
          <a:fontRef idx="minor">
            <a:schemeClr val="tx1"/>
          </a:fontRef>
        </p:style>
      </p:cxnSp>
      <p:cxnSp>
        <p:nvCxnSpPr>
          <p:cNvPr id="50" name="直接连接符 49"/>
          <p:cNvCxnSpPr/>
          <p:nvPr/>
        </p:nvCxnSpPr>
        <p:spPr>
          <a:xfrm>
            <a:off x="4732157" y="4684921"/>
            <a:ext cx="3771900" cy="0"/>
          </a:xfrm>
          <a:prstGeom prst="line">
            <a:avLst/>
          </a:prstGeom>
          <a:ln>
            <a:solidFill>
              <a:schemeClr val="bg1">
                <a:lumMod val="65000"/>
              </a:schemeClr>
            </a:solidFill>
          </a:ln>
        </p:spPr>
        <p:style>
          <a:lnRef idx="3">
            <a:schemeClr val="accent1"/>
          </a:lnRef>
          <a:fillRef idx="0">
            <a:srgbClr val="FFFFFF"/>
          </a:fillRef>
          <a:effectRef idx="0">
            <a:srgbClr val="FFFFFF"/>
          </a:effectRef>
          <a:fontRef idx="minor">
            <a:schemeClr val="tx1"/>
          </a:fontRef>
        </p:style>
      </p:cxnSp>
      <p:sp>
        <p:nvSpPr>
          <p:cNvPr id="8" name="文本框 7"/>
          <p:cNvSpPr txBox="1"/>
          <p:nvPr>
            <p:custDataLst>
              <p:tags r:id="rId15"/>
            </p:custDataLst>
          </p:nvPr>
        </p:nvSpPr>
        <p:spPr>
          <a:xfrm>
            <a:off x="11166475" y="509905"/>
            <a:ext cx="969010" cy="368300"/>
          </a:xfrm>
          <a:prstGeom prst="rect">
            <a:avLst/>
          </a:prstGeom>
          <a:noFill/>
        </p:spPr>
        <p:txBody>
          <a:bodyPr wrap="square" rtlCol="0">
            <a:spAutoFit/>
          </a:bodyPr>
          <a:lstStyle/>
          <a:p>
            <a:pPr algn="r"/>
            <a:r>
              <a:rPr lang="zh-CN" altLang="en-US" b="1">
                <a:solidFill>
                  <a:schemeClr val="bg1"/>
                </a:solidFill>
              </a:rPr>
              <a:t>图</a:t>
            </a:r>
            <a:r>
              <a:rPr lang="en-US" altLang="zh-CN" b="1">
                <a:solidFill>
                  <a:schemeClr val="bg1"/>
                </a:solidFill>
              </a:rPr>
              <a:t> 4.11</a:t>
            </a:r>
            <a:endParaRPr lang="en-US" altLang="zh-CN" b="1">
              <a:solidFill>
                <a:schemeClr val="bg1"/>
              </a:solidFill>
            </a:endParaRPr>
          </a:p>
        </p:txBody>
      </p:sp>
      <p:sp>
        <p:nvSpPr>
          <p:cNvPr id="3" name="Footer Placeholder 1"/>
          <p:cNvSpPr txBox="1"/>
          <p:nvPr/>
        </p:nvSpPr>
        <p:spPr>
          <a:xfrm>
            <a:off x="3027363" y="6551613"/>
            <a:ext cx="6137275"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000" dirty="0">
                <a:sym typeface="+mn-ea"/>
              </a:rPr>
              <a:t>© 2024, 2025 Global Initiative for Chronic Obstructive Lung Disease</a:t>
            </a:r>
            <a:endParaRPr lang="en-AU" sz="1000" dirty="0">
              <a:cs typeface="+mn-ea"/>
              <a:sym typeface="+mn-lt"/>
            </a:endParaRPr>
          </a:p>
        </p:txBody>
      </p:sp>
      <p:pic>
        <p:nvPicPr>
          <p:cNvPr id="4" name="Picture 6" descr="Figure 4.11 lists interventions to reduce the frequency of COPD exacerbations including bronchodilators, corticosteroid containing regiments, anti-inflammatory (non-steroid), anti-infectives, mucoregulators and various others (smoking cessation, rehabilitation etc)"/>
          <p:cNvPicPr>
            <a:picLocks noChangeAspect="1"/>
          </p:cNvPicPr>
          <p:nvPr/>
        </p:nvPicPr>
        <p:blipFill rotWithShape="1">
          <a:blip r:embed="rId16"/>
          <a:srcRect/>
          <a:stretch>
            <a:fillRect/>
          </a:stretch>
        </p:blipFill>
        <p:spPr bwMode="auto">
          <a:xfrm>
            <a:off x="12135528" y="-64014"/>
            <a:ext cx="7801523" cy="6362579"/>
          </a:xfrm>
          <a:prstGeom prst="rect">
            <a:avLst/>
          </a:prstGeom>
          <a:ln>
            <a:noFill/>
          </a:ln>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占位符 4"/>
          <p:cNvSpPr>
            <a:spLocks noGrp="1"/>
          </p:cNvSpPr>
          <p:nvPr>
            <p:ph type="body" sz="quarter" idx="10"/>
          </p:nvPr>
        </p:nvSpPr>
        <p:spPr/>
        <p:txBody>
          <a:bodyPr>
            <a:normAutofit fontScale="90000"/>
          </a:bodyPr>
          <a:lstStyle/>
          <a:p>
            <a:r>
              <a:rPr lang="zh-CN" altLang="en-US">
                <a:highlight>
                  <a:srgbClr val="000000">
                    <a:alpha val="0"/>
                  </a:srgbClr>
                </a:highlight>
              </a:rPr>
              <a:t>肺动脉高压</a:t>
            </a:r>
            <a:r>
              <a:rPr lang="en-US" altLang="zh-CN">
                <a:highlight>
                  <a:srgbClr val="000000">
                    <a:alpha val="0"/>
                  </a:srgbClr>
                </a:highlight>
              </a:rPr>
              <a:t>-</a:t>
            </a:r>
            <a:r>
              <a:rPr lang="zh-CN" altLang="en-US">
                <a:highlight>
                  <a:srgbClr val="000000">
                    <a:alpha val="0"/>
                  </a:srgbClr>
                </a:highlight>
              </a:rPr>
              <a:t>慢阻肺病（</a:t>
            </a:r>
            <a:r>
              <a:rPr lang="en-US" altLang="zh-CN">
                <a:highlight>
                  <a:srgbClr val="000000">
                    <a:alpha val="0"/>
                  </a:srgbClr>
                </a:highlight>
              </a:rPr>
              <a:t>PH-COPD</a:t>
            </a:r>
            <a:r>
              <a:rPr lang="zh-CN" altLang="en-US">
                <a:highlight>
                  <a:srgbClr val="000000">
                    <a:alpha val="0"/>
                  </a:srgbClr>
                </a:highlight>
              </a:rPr>
              <a:t>）的可治疗特征及管理建议</a:t>
            </a:r>
            <a:endParaRPr lang="zh-CN" altLang="en-US">
              <a:highlight>
                <a:srgbClr val="000000">
                  <a:alpha val="0"/>
                </a:srgbClr>
              </a:highlight>
            </a:endParaRPr>
          </a:p>
        </p:txBody>
      </p:sp>
      <p:sp>
        <p:nvSpPr>
          <p:cNvPr id="2" name="Footer Placeholder 1"/>
          <p:cNvSpPr>
            <a:spLocks noGrp="1"/>
          </p:cNvSpPr>
          <p:nvPr>
            <p:ph type="ftr" sz="quarter" idx="4294967295"/>
          </p:nvPr>
        </p:nvSpPr>
        <p:spPr>
          <a:xfrm>
            <a:off x="3027363" y="6551613"/>
            <a:ext cx="6137275" cy="365125"/>
          </a:xfrm>
        </p:spPr>
        <p:txBody>
          <a:bodyPr/>
          <a:lstStyle/>
          <a:p>
            <a:r>
              <a:rPr lang="en-US" sz="1000" dirty="0">
                <a:sym typeface="+mn-ea"/>
              </a:rPr>
              <a:t>© 2024, 2025 Global Initiative for Chronic Obstructive Lung Disease</a:t>
            </a:r>
            <a:endParaRPr lang="en-AU" sz="1000" dirty="0">
              <a:cs typeface="+mn-ea"/>
              <a:sym typeface="+mn-lt"/>
            </a:endParaRPr>
          </a:p>
        </p:txBody>
      </p:sp>
      <p:sp>
        <p:nvSpPr>
          <p:cNvPr id="8" name="文本框 7"/>
          <p:cNvSpPr txBox="1"/>
          <p:nvPr>
            <p:custDataLst>
              <p:tags r:id="rId1"/>
            </p:custDataLst>
          </p:nvPr>
        </p:nvSpPr>
        <p:spPr>
          <a:xfrm>
            <a:off x="11166475" y="509905"/>
            <a:ext cx="969010" cy="368300"/>
          </a:xfrm>
          <a:prstGeom prst="rect">
            <a:avLst/>
          </a:prstGeom>
          <a:noFill/>
        </p:spPr>
        <p:txBody>
          <a:bodyPr wrap="square" rtlCol="0">
            <a:spAutoFit/>
          </a:bodyPr>
          <a:lstStyle/>
          <a:p>
            <a:pPr algn="r"/>
            <a:r>
              <a:rPr lang="zh-CN" altLang="en-US" b="1">
                <a:solidFill>
                  <a:schemeClr val="bg1"/>
                </a:solidFill>
                <a:highlight>
                  <a:srgbClr val="000000">
                    <a:alpha val="0"/>
                  </a:srgbClr>
                </a:highlight>
              </a:rPr>
              <a:t>图</a:t>
            </a:r>
            <a:r>
              <a:rPr lang="en-US" altLang="zh-CN" b="1">
                <a:solidFill>
                  <a:schemeClr val="bg1"/>
                </a:solidFill>
                <a:highlight>
                  <a:srgbClr val="000000">
                    <a:alpha val="0"/>
                  </a:srgbClr>
                </a:highlight>
              </a:rPr>
              <a:t> 5.1</a:t>
            </a:r>
            <a:endParaRPr lang="en-US" altLang="zh-CN" b="1">
              <a:solidFill>
                <a:schemeClr val="bg1"/>
              </a:solidFill>
              <a:highlight>
                <a:srgbClr val="000000">
                  <a:alpha val="0"/>
                </a:srgbClr>
              </a:highlight>
            </a:endParaRPr>
          </a:p>
        </p:txBody>
      </p:sp>
      <p:graphicFrame>
        <p:nvGraphicFramePr>
          <p:cNvPr id="12" name="表格 11"/>
          <p:cNvGraphicFramePr/>
          <p:nvPr>
            <p:custDataLst>
              <p:tags r:id="rId2"/>
            </p:custDataLst>
          </p:nvPr>
        </p:nvGraphicFramePr>
        <p:xfrm>
          <a:off x="1248410" y="1565275"/>
          <a:ext cx="9656445" cy="4032250"/>
        </p:xfrm>
        <a:graphic>
          <a:graphicData uri="http://schemas.openxmlformats.org/drawingml/2006/table">
            <a:tbl>
              <a:tblPr/>
              <a:tblGrid>
                <a:gridCol w="3390900"/>
                <a:gridCol w="6265545"/>
              </a:tblGrid>
              <a:tr h="1360805">
                <a:tc>
                  <a:txBody>
                    <a:bodyPr/>
                    <a:lstStyle/>
                    <a:p>
                      <a:pPr indent="0" algn="just" defTabSz="457200" rtl="0">
                        <a:lnSpc>
                          <a:spcPct val="150000"/>
                        </a:lnSpc>
                        <a:spcBef>
                          <a:spcPts val="180"/>
                        </a:spcBef>
                        <a:spcAft>
                          <a:spcPts val="0"/>
                        </a:spcAft>
                        <a:buClr>
                          <a:srgbClr val="FFC000"/>
                        </a:buClr>
                        <a:buSzTx/>
                        <a:buFont typeface="Arial" panose="020B0604020202020204" pitchFamily="34" charset="0"/>
                        <a:buNone/>
                      </a:pPr>
                      <a:r>
                        <a:rPr lang="zh-CN" sz="1400" b="1" i="0" u="none" baseline="0" dirty="0">
                          <a:highlight>
                            <a:srgbClr val="000000">
                              <a:alpha val="0"/>
                            </a:srgbClr>
                          </a:highlight>
                          <a:latin typeface="微软雅黑" panose="020B0503020204020204" pitchFamily="34" charset="-122"/>
                          <a:ea typeface="微软雅黑" panose="020B0503020204020204" pitchFamily="34" charset="-122"/>
                          <a:cs typeface="微软雅黑" panose="020B0503020204020204" pitchFamily="34" charset="-122"/>
                        </a:rPr>
                        <a:t>慢阻肺病合并PAH（1类PH）</a:t>
                      </a:r>
                      <a:endParaRPr lang="zh-CN" sz="1400" b="1" i="0" u="none" baseline="0" dirty="0">
                        <a:highlight>
                          <a:srgbClr val="000000">
                            <a:alpha val="0"/>
                          </a:srgbClr>
                        </a:highlight>
                        <a:latin typeface="微软雅黑" panose="020B0503020204020204" pitchFamily="34" charset="-122"/>
                        <a:ea typeface="微软雅黑" panose="020B0503020204020204" pitchFamily="34" charset="-122"/>
                        <a:cs typeface="微软雅黑" panose="020B0503020204020204" pitchFamily="34" charset="-122"/>
                      </a:endParaRPr>
                    </a:p>
                  </a:txBody>
                  <a:tcPr marL="25400" marR="25400" marT="0" marB="0">
                    <a:lnL>
                      <a:noFill/>
                    </a:lnL>
                    <a:lnR>
                      <a:noFill/>
                    </a:lnR>
                    <a:lnT>
                      <a:noFill/>
                    </a:lnT>
                    <a:lnB>
                      <a:noFill/>
                    </a:lnB>
                    <a:lnTlToBr>
                      <a:noFill/>
                    </a:lnTlToBr>
                    <a:lnBlToTr>
                      <a:noFill/>
                    </a:lnBlToTr>
                    <a:solidFill>
                      <a:srgbClr val="D2D1D6"/>
                    </a:solidFill>
                  </a:tcPr>
                </a:tc>
                <a:tc>
                  <a:txBody>
                    <a:bodyPr/>
                    <a:lstStyle/>
                    <a:p>
                      <a:pPr marL="342900" indent="-342900" algn="just" defTabSz="457200" rtl="0">
                        <a:lnSpc>
                          <a:spcPct val="150000"/>
                        </a:lnSpc>
                        <a:spcBef>
                          <a:spcPts val="180"/>
                        </a:spcBef>
                        <a:spcAft>
                          <a:spcPts val="0"/>
                        </a:spcAft>
                        <a:buClr>
                          <a:srgbClr val="FFC000"/>
                        </a:buClr>
                        <a:buSzTx/>
                        <a:buFont typeface="Arial" panose="020B0604020202020204" pitchFamily="34" charset="0"/>
                        <a:buChar char="•"/>
                      </a:pPr>
                      <a:r>
                        <a:rPr lang="zh-CN" sz="1400" b="0" i="0" u="none" baseline="0" dirty="0">
                          <a:highlight>
                            <a:srgbClr val="000000">
                              <a:alpha val="0"/>
                            </a:srgbClr>
                          </a:highlight>
                          <a:latin typeface="微软雅黑" panose="020B0503020204020204" pitchFamily="34" charset="-122"/>
                          <a:ea typeface="微软雅黑" panose="020B0503020204020204" pitchFamily="34" charset="-122"/>
                          <a:cs typeface="微软雅黑" panose="020B0503020204020204" pitchFamily="34" charset="-122"/>
                        </a:rPr>
                        <a:t>根据2022年ESC/ERS PH指南治疗PAH</a:t>
                      </a:r>
                      <a:endParaRPr lang="zh-CN" sz="1400" b="0" i="0" u="none" baseline="0" dirty="0">
                        <a:highlight>
                          <a:srgbClr val="000000">
                            <a:alpha val="0"/>
                          </a:srgbClr>
                        </a:highlight>
                        <a:latin typeface="微软雅黑" panose="020B0503020204020204" pitchFamily="34" charset="-122"/>
                        <a:ea typeface="微软雅黑" panose="020B0503020204020204" pitchFamily="34" charset="-122"/>
                        <a:cs typeface="微软雅黑" panose="020B0503020204020204" pitchFamily="34" charset="-122"/>
                      </a:endParaRPr>
                    </a:p>
                  </a:txBody>
                  <a:tcPr marL="25400" marR="25400" marT="0" marB="0">
                    <a:lnL>
                      <a:noFill/>
                    </a:lnL>
                    <a:lnR>
                      <a:noFill/>
                    </a:lnR>
                    <a:lnT>
                      <a:noFill/>
                    </a:lnT>
                    <a:lnB w="12700">
                      <a:solidFill>
                        <a:schemeClr val="tx1"/>
                      </a:solidFill>
                      <a:prstDash val="solid"/>
                    </a:lnB>
                    <a:lnTlToBr>
                      <a:noFill/>
                    </a:lnTlToBr>
                    <a:lnBlToTr>
                      <a:noFill/>
                    </a:lnBlToTr>
                    <a:solidFill>
                      <a:schemeClr val="bg1"/>
                    </a:solidFill>
                  </a:tcPr>
                </a:tc>
              </a:tr>
              <a:tr h="1367790">
                <a:tc>
                  <a:txBody>
                    <a:bodyPr/>
                    <a:lstStyle/>
                    <a:p>
                      <a:pPr marL="0" indent="0" algn="just" rtl="0">
                        <a:lnSpc>
                          <a:spcPct val="150000"/>
                        </a:lnSpc>
                        <a:spcBef>
                          <a:spcPct val="0"/>
                        </a:spcBef>
                        <a:spcAft>
                          <a:spcPct val="0"/>
                        </a:spcAft>
                      </a:pPr>
                      <a:r>
                        <a:rPr lang="zh-CN" altLang="en-US" sz="1400" b="1" i="0" u="none" baseline="0">
                          <a:solidFill>
                            <a:srgbClr val="000000"/>
                          </a:solidFill>
                          <a:highlight>
                            <a:srgbClr val="000000">
                              <a:alpha val="0"/>
                            </a:srgbClr>
                          </a:highlight>
                          <a:latin typeface="微软雅黑" panose="020B0503020204020204" pitchFamily="34" charset="-122"/>
                          <a:ea typeface="微软雅黑" panose="020B0503020204020204" pitchFamily="34" charset="-122"/>
                          <a:cs typeface="微软雅黑" panose="020B0503020204020204" pitchFamily="34" charset="-122"/>
                        </a:rPr>
                        <a:t>慢阻肺病合并</a:t>
                      </a:r>
                      <a:r>
                        <a:rPr lang="en-US" altLang="zh-CN" sz="1400" b="1" i="0" u="none" baseline="0">
                          <a:solidFill>
                            <a:srgbClr val="000000"/>
                          </a:solidFill>
                          <a:highlight>
                            <a:srgbClr val="000000">
                              <a:alpha val="0"/>
                            </a:srgbClr>
                          </a:highlight>
                          <a:latin typeface="微软雅黑" panose="020B0503020204020204" pitchFamily="34" charset="-122"/>
                          <a:ea typeface="微软雅黑" panose="020B0503020204020204" pitchFamily="34" charset="-122"/>
                          <a:cs typeface="微软雅黑" panose="020B0503020204020204" pitchFamily="34" charset="-122"/>
                        </a:rPr>
                        <a:t>CTEPH</a:t>
                      </a:r>
                      <a:r>
                        <a:rPr lang="zh-CN" altLang="en-US" sz="1400" b="1" i="0" u="none" baseline="0">
                          <a:solidFill>
                            <a:srgbClr val="000000"/>
                          </a:solidFill>
                          <a:highlight>
                            <a:srgbClr val="000000">
                              <a:alpha val="0"/>
                            </a:srgbClr>
                          </a:highlight>
                          <a:latin typeface="微软雅黑" panose="020B0503020204020204" pitchFamily="34" charset="-122"/>
                          <a:ea typeface="微软雅黑" panose="020B0503020204020204" pitchFamily="34" charset="-122"/>
                          <a:cs typeface="微软雅黑" panose="020B0503020204020204" pitchFamily="34" charset="-122"/>
                        </a:rPr>
                        <a:t>（</a:t>
                      </a:r>
                      <a:r>
                        <a:rPr lang="en-US" altLang="zh-CN" sz="1400" b="1" i="0" u="none" baseline="0">
                          <a:solidFill>
                            <a:srgbClr val="000000"/>
                          </a:solidFill>
                          <a:highlight>
                            <a:srgbClr val="000000">
                              <a:alpha val="0"/>
                            </a:srgbClr>
                          </a:highlight>
                          <a:latin typeface="微软雅黑" panose="020B0503020204020204" pitchFamily="34" charset="-122"/>
                          <a:ea typeface="微软雅黑" panose="020B0503020204020204" pitchFamily="34" charset="-122"/>
                          <a:cs typeface="微软雅黑" panose="020B0503020204020204" pitchFamily="34" charset="-122"/>
                        </a:rPr>
                        <a:t>4</a:t>
                      </a:r>
                      <a:r>
                        <a:rPr lang="zh-CN" altLang="en-US" sz="1400" b="1" i="0" u="none" baseline="0">
                          <a:solidFill>
                            <a:srgbClr val="000000"/>
                          </a:solidFill>
                          <a:highlight>
                            <a:srgbClr val="000000">
                              <a:alpha val="0"/>
                            </a:srgbClr>
                          </a:highlight>
                          <a:latin typeface="微软雅黑" panose="020B0503020204020204" pitchFamily="34" charset="-122"/>
                          <a:ea typeface="微软雅黑" panose="020B0503020204020204" pitchFamily="34" charset="-122"/>
                          <a:cs typeface="微软雅黑" panose="020B0503020204020204" pitchFamily="34" charset="-122"/>
                        </a:rPr>
                        <a:t>类</a:t>
                      </a:r>
                      <a:r>
                        <a:rPr lang="en-US" altLang="zh-CN" sz="1400" b="1" i="0" u="none" baseline="0">
                          <a:solidFill>
                            <a:srgbClr val="000000"/>
                          </a:solidFill>
                          <a:highlight>
                            <a:srgbClr val="000000">
                              <a:alpha val="0"/>
                            </a:srgbClr>
                          </a:highlight>
                          <a:latin typeface="微软雅黑" panose="020B0503020204020204" pitchFamily="34" charset="-122"/>
                          <a:ea typeface="微软雅黑" panose="020B0503020204020204" pitchFamily="34" charset="-122"/>
                          <a:cs typeface="微软雅黑" panose="020B0503020204020204" pitchFamily="34" charset="-122"/>
                        </a:rPr>
                        <a:t>PH</a:t>
                      </a:r>
                      <a:r>
                        <a:rPr lang="zh-CN" altLang="en-US" sz="1400" b="1" i="0" u="none" baseline="0">
                          <a:solidFill>
                            <a:srgbClr val="000000"/>
                          </a:solidFill>
                          <a:highlight>
                            <a:srgbClr val="000000">
                              <a:alpha val="0"/>
                            </a:srgbClr>
                          </a:highlight>
                          <a:latin typeface="微软雅黑" panose="020B0503020204020204" pitchFamily="34" charset="-122"/>
                          <a:ea typeface="微软雅黑" panose="020B0503020204020204" pitchFamily="34" charset="-122"/>
                          <a:cs typeface="微软雅黑" panose="020B0503020204020204" pitchFamily="34" charset="-122"/>
                        </a:rPr>
                        <a:t>）</a:t>
                      </a:r>
                      <a:endParaRPr lang="zh-CN" altLang="en-US" sz="1400" b="1" i="0" u="none" baseline="0">
                        <a:solidFill>
                          <a:srgbClr val="000000"/>
                        </a:solidFill>
                        <a:highlight>
                          <a:srgbClr val="000000">
                            <a:alpha val="0"/>
                          </a:srgbClr>
                        </a:highlight>
                        <a:latin typeface="微软雅黑" panose="020B0503020204020204" pitchFamily="34" charset="-122"/>
                        <a:ea typeface="微软雅黑" panose="020B0503020204020204" pitchFamily="34" charset="-122"/>
                        <a:cs typeface="微软雅黑" panose="020B0503020204020204" pitchFamily="34" charset="-122"/>
                      </a:endParaRPr>
                    </a:p>
                    <a:p>
                      <a:pPr marL="0" indent="0" algn="just" rtl="0">
                        <a:lnSpc>
                          <a:spcPct val="150000"/>
                        </a:lnSpc>
                        <a:spcBef>
                          <a:spcPct val="0"/>
                        </a:spcBef>
                        <a:spcAft>
                          <a:spcPct val="0"/>
                        </a:spcAft>
                      </a:pPr>
                      <a:endParaRPr lang="zh-CN" altLang="en-US" sz="1400" b="1" i="0" u="none" baseline="0">
                        <a:solidFill>
                          <a:srgbClr val="000000"/>
                        </a:solidFill>
                        <a:highlight>
                          <a:srgbClr val="000000">
                            <a:alpha val="0"/>
                          </a:srgbClr>
                        </a:highlight>
                        <a:latin typeface="微软雅黑" panose="020B0503020204020204" pitchFamily="34" charset="-122"/>
                        <a:ea typeface="微软雅黑" panose="020B0503020204020204" pitchFamily="34" charset="-122"/>
                        <a:cs typeface="微软雅黑" panose="020B0503020204020204" pitchFamily="34" charset="-122"/>
                      </a:endParaRPr>
                    </a:p>
                  </a:txBody>
                  <a:tcPr marL="25400" marR="25400" marT="0" marB="0">
                    <a:lnL>
                      <a:noFill/>
                    </a:lnL>
                    <a:lnR>
                      <a:noFill/>
                    </a:lnR>
                    <a:lnT>
                      <a:noFill/>
                    </a:lnT>
                    <a:lnB>
                      <a:noFill/>
                    </a:lnB>
                    <a:lnTlToBr>
                      <a:noFill/>
                    </a:lnTlToBr>
                    <a:lnBlToTr>
                      <a:noFill/>
                    </a:lnBlToTr>
                    <a:solidFill>
                      <a:srgbClr val="D2D1D6"/>
                    </a:solidFill>
                  </a:tcPr>
                </a:tc>
                <a:tc>
                  <a:txBody>
                    <a:bodyPr/>
                    <a:lstStyle/>
                    <a:p>
                      <a:pPr marL="342900" indent="-342900" algn="just" defTabSz="457200" rtl="0">
                        <a:lnSpc>
                          <a:spcPct val="150000"/>
                        </a:lnSpc>
                        <a:spcBef>
                          <a:spcPts val="180"/>
                        </a:spcBef>
                        <a:spcAft>
                          <a:spcPts val="0"/>
                        </a:spcAft>
                        <a:buClr>
                          <a:srgbClr val="FFC000"/>
                        </a:buClr>
                        <a:buSzTx/>
                        <a:buFont typeface="Arial" panose="020B0604020202020204" pitchFamily="34" charset="0"/>
                        <a:buChar char="•"/>
                      </a:pPr>
                      <a:r>
                        <a:rPr lang="zh-CN" sz="1400" b="0" i="0" u="none" baseline="0" dirty="0">
                          <a:highlight>
                            <a:srgbClr val="000000">
                              <a:alpha val="0"/>
                            </a:srgbClr>
                          </a:highlight>
                          <a:latin typeface="微软雅黑" panose="020B0503020204020204" pitchFamily="34" charset="-122"/>
                          <a:ea typeface="微软雅黑" panose="020B0503020204020204" pitchFamily="34" charset="-122"/>
                          <a:cs typeface="微软雅黑" panose="020B0503020204020204" pitchFamily="34" charset="-122"/>
                        </a:rPr>
                        <a:t>根据2022年ESC/ERS PH指南治疗CTEPH</a:t>
                      </a:r>
                      <a:endParaRPr lang="zh-CN" sz="1400" b="0" i="0" u="none" baseline="0" dirty="0">
                        <a:highlight>
                          <a:srgbClr val="000000">
                            <a:alpha val="0"/>
                          </a:srgbClr>
                        </a:highlight>
                        <a:latin typeface="微软雅黑" panose="020B0503020204020204" pitchFamily="34" charset="-122"/>
                        <a:ea typeface="微软雅黑" panose="020B0503020204020204" pitchFamily="34" charset="-122"/>
                        <a:cs typeface="微软雅黑" panose="020B0503020204020204" pitchFamily="34" charset="-122"/>
                      </a:endParaRPr>
                    </a:p>
                  </a:txBody>
                  <a:tcPr marL="25400" marR="25400" marT="0" marB="0">
                    <a:lnL>
                      <a:noFill/>
                    </a:lnL>
                    <a:lnR>
                      <a:noFill/>
                    </a:lnR>
                    <a:lnT w="12700">
                      <a:solidFill>
                        <a:schemeClr val="tx1"/>
                      </a:solidFill>
                      <a:prstDash val="solid"/>
                    </a:lnT>
                    <a:lnB w="12700">
                      <a:solidFill>
                        <a:schemeClr val="tx1"/>
                      </a:solidFill>
                      <a:prstDash val="solid"/>
                    </a:lnB>
                    <a:lnTlToBr>
                      <a:noFill/>
                    </a:lnTlToBr>
                    <a:lnBlToTr>
                      <a:noFill/>
                    </a:lnBlToTr>
                    <a:solidFill>
                      <a:schemeClr val="bg1"/>
                    </a:solidFill>
                  </a:tcPr>
                </a:tc>
              </a:tr>
              <a:tr h="1303655">
                <a:tc>
                  <a:txBody>
                    <a:bodyPr/>
                    <a:lstStyle/>
                    <a:p>
                      <a:pPr marL="0" indent="0" algn="just" rtl="0">
                        <a:lnSpc>
                          <a:spcPct val="150000"/>
                        </a:lnSpc>
                        <a:spcBef>
                          <a:spcPct val="0"/>
                        </a:spcBef>
                        <a:spcAft>
                          <a:spcPct val="0"/>
                        </a:spcAft>
                      </a:pPr>
                      <a:r>
                        <a:rPr lang="zh-CN" altLang="en-US" sz="1400" b="1" i="0" u="none" baseline="0">
                          <a:solidFill>
                            <a:srgbClr val="000000"/>
                          </a:solidFill>
                          <a:highlight>
                            <a:srgbClr val="000000">
                              <a:alpha val="0"/>
                            </a:srgbClr>
                          </a:highlight>
                          <a:latin typeface="微软雅黑" panose="020B0503020204020204" pitchFamily="34" charset="-122"/>
                          <a:ea typeface="微软雅黑" panose="020B0503020204020204" pitchFamily="34" charset="-122"/>
                          <a:cs typeface="微软雅黑" panose="020B0503020204020204" pitchFamily="34" charset="-122"/>
                        </a:rPr>
                        <a:t>慢阻肺病合并与肺部疾病和</a:t>
                      </a:r>
                      <a:r>
                        <a:rPr lang="en-US" altLang="zh-CN" sz="1400" b="1" i="0" u="none" baseline="0">
                          <a:solidFill>
                            <a:srgbClr val="000000"/>
                          </a:solidFill>
                          <a:highlight>
                            <a:srgbClr val="000000">
                              <a:alpha val="0"/>
                            </a:srgbClr>
                          </a:highlight>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400" b="1" i="0" u="none" baseline="0">
                          <a:solidFill>
                            <a:srgbClr val="000000"/>
                          </a:solidFill>
                          <a:highlight>
                            <a:srgbClr val="000000">
                              <a:alpha val="0"/>
                            </a:srgbClr>
                          </a:highlight>
                          <a:latin typeface="微软雅黑" panose="020B0503020204020204" pitchFamily="34" charset="-122"/>
                          <a:ea typeface="微软雅黑" panose="020B0503020204020204" pitchFamily="34" charset="-122"/>
                          <a:cs typeface="微软雅黑" panose="020B0503020204020204" pitchFamily="34" charset="-122"/>
                        </a:rPr>
                        <a:t>或低血氧症相关的重度</a:t>
                      </a:r>
                      <a:r>
                        <a:rPr lang="en-US" altLang="zh-CN" sz="1400" b="1" i="0" u="none" baseline="0">
                          <a:solidFill>
                            <a:srgbClr val="000000"/>
                          </a:solidFill>
                          <a:highlight>
                            <a:srgbClr val="000000">
                              <a:alpha val="0"/>
                            </a:srgbClr>
                          </a:highlight>
                          <a:latin typeface="微软雅黑" panose="020B0503020204020204" pitchFamily="34" charset="-122"/>
                          <a:ea typeface="微软雅黑" panose="020B0503020204020204" pitchFamily="34" charset="-122"/>
                          <a:cs typeface="微软雅黑" panose="020B0503020204020204" pitchFamily="34" charset="-122"/>
                        </a:rPr>
                        <a:t>PH</a:t>
                      </a:r>
                      <a:r>
                        <a:rPr lang="zh-CN" altLang="en-US" sz="1400" b="1" i="0" u="none" baseline="0">
                          <a:solidFill>
                            <a:srgbClr val="000000"/>
                          </a:solidFill>
                          <a:highlight>
                            <a:srgbClr val="000000">
                              <a:alpha val="0"/>
                            </a:srgbClr>
                          </a:highlight>
                          <a:latin typeface="微软雅黑" panose="020B0503020204020204" pitchFamily="34" charset="-122"/>
                          <a:ea typeface="微软雅黑" panose="020B0503020204020204" pitchFamily="34" charset="-122"/>
                          <a:cs typeface="微软雅黑" panose="020B0503020204020204" pitchFamily="34" charset="-122"/>
                        </a:rPr>
                        <a:t>（</a:t>
                      </a:r>
                      <a:r>
                        <a:rPr lang="en-US" altLang="zh-CN" sz="1400" b="1" i="0" u="none" baseline="0">
                          <a:solidFill>
                            <a:srgbClr val="000000"/>
                          </a:solidFill>
                          <a:highlight>
                            <a:srgbClr val="000000">
                              <a:alpha val="0"/>
                            </a:srgbClr>
                          </a:highlight>
                          <a:latin typeface="微软雅黑" panose="020B0503020204020204" pitchFamily="34" charset="-122"/>
                          <a:ea typeface="微软雅黑" panose="020B0503020204020204" pitchFamily="34" charset="-122"/>
                          <a:cs typeface="微软雅黑" panose="020B0503020204020204" pitchFamily="34" charset="-122"/>
                        </a:rPr>
                        <a:t>3</a:t>
                      </a:r>
                      <a:r>
                        <a:rPr lang="zh-CN" altLang="en-US" sz="1400" b="1" i="0" u="none" baseline="0">
                          <a:solidFill>
                            <a:srgbClr val="000000"/>
                          </a:solidFill>
                          <a:highlight>
                            <a:srgbClr val="000000">
                              <a:alpha val="0"/>
                            </a:srgbClr>
                          </a:highlight>
                          <a:latin typeface="微软雅黑" panose="020B0503020204020204" pitchFamily="34" charset="-122"/>
                          <a:ea typeface="微软雅黑" panose="020B0503020204020204" pitchFamily="34" charset="-122"/>
                          <a:cs typeface="微软雅黑" panose="020B0503020204020204" pitchFamily="34" charset="-122"/>
                        </a:rPr>
                        <a:t>类</a:t>
                      </a:r>
                      <a:r>
                        <a:rPr lang="en-US" altLang="zh-CN" sz="1400" b="1" i="0" u="none" baseline="0">
                          <a:solidFill>
                            <a:srgbClr val="000000"/>
                          </a:solidFill>
                          <a:highlight>
                            <a:srgbClr val="000000">
                              <a:alpha val="0"/>
                            </a:srgbClr>
                          </a:highlight>
                          <a:latin typeface="微软雅黑" panose="020B0503020204020204" pitchFamily="34" charset="-122"/>
                          <a:ea typeface="微软雅黑" panose="020B0503020204020204" pitchFamily="34" charset="-122"/>
                          <a:cs typeface="微软雅黑" panose="020B0503020204020204" pitchFamily="34" charset="-122"/>
                        </a:rPr>
                        <a:t>PH</a:t>
                      </a:r>
                      <a:r>
                        <a:rPr lang="zh-CN" altLang="en-US" sz="1400" b="1" i="0" u="none" baseline="0">
                          <a:solidFill>
                            <a:srgbClr val="000000"/>
                          </a:solidFill>
                          <a:highlight>
                            <a:srgbClr val="000000">
                              <a:alpha val="0"/>
                            </a:srgbClr>
                          </a:highlight>
                          <a:latin typeface="微软雅黑" panose="020B0503020204020204" pitchFamily="34" charset="-122"/>
                          <a:ea typeface="微软雅黑" panose="020B0503020204020204" pitchFamily="34" charset="-122"/>
                          <a:cs typeface="微软雅黑" panose="020B0503020204020204" pitchFamily="34" charset="-122"/>
                        </a:rPr>
                        <a:t>）</a:t>
                      </a:r>
                      <a:endParaRPr lang="zh-CN" altLang="en-US" sz="1400" b="1" i="0" u="none" baseline="0">
                        <a:solidFill>
                          <a:srgbClr val="000000"/>
                        </a:solidFill>
                        <a:highlight>
                          <a:srgbClr val="000000">
                            <a:alpha val="0"/>
                          </a:srgbClr>
                        </a:highlight>
                        <a:latin typeface="微软雅黑" panose="020B0503020204020204" pitchFamily="34" charset="-122"/>
                        <a:ea typeface="微软雅黑" panose="020B0503020204020204" pitchFamily="34" charset="-122"/>
                        <a:cs typeface="微软雅黑" panose="020B0503020204020204" pitchFamily="34" charset="-122"/>
                      </a:endParaRPr>
                    </a:p>
                  </a:txBody>
                  <a:tcPr marL="25400" marR="25400" marT="0" marB="0" anchor="ctr">
                    <a:lnL>
                      <a:noFill/>
                    </a:lnL>
                    <a:lnR>
                      <a:noFill/>
                    </a:lnR>
                    <a:lnT>
                      <a:noFill/>
                    </a:lnT>
                    <a:lnB>
                      <a:noFill/>
                    </a:lnB>
                    <a:lnTlToBr>
                      <a:noFill/>
                    </a:lnTlToBr>
                    <a:lnBlToTr>
                      <a:noFill/>
                    </a:lnBlToTr>
                    <a:solidFill>
                      <a:srgbClr val="D2D1D6"/>
                    </a:solidFill>
                  </a:tcPr>
                </a:tc>
                <a:tc>
                  <a:txBody>
                    <a:bodyPr/>
                    <a:lstStyle/>
                    <a:p>
                      <a:pPr marL="342900" indent="-342900" algn="just" defTabSz="457200" rtl="0">
                        <a:lnSpc>
                          <a:spcPct val="150000"/>
                        </a:lnSpc>
                        <a:spcBef>
                          <a:spcPts val="180"/>
                        </a:spcBef>
                        <a:spcAft>
                          <a:spcPts val="0"/>
                        </a:spcAft>
                        <a:buClr>
                          <a:srgbClr val="FFC000"/>
                        </a:buClr>
                        <a:buSzTx/>
                        <a:buFont typeface="Arial" panose="020B0604020202020204" pitchFamily="34" charset="0"/>
                        <a:buChar char="•"/>
                      </a:pPr>
                      <a:r>
                        <a:rPr lang="zh-CN" sz="1400" b="0" i="0" u="none" baseline="0" dirty="0">
                          <a:highlight>
                            <a:srgbClr val="000000">
                              <a:alpha val="0"/>
                            </a:srgbClr>
                          </a:highlight>
                          <a:latin typeface="微软雅黑" panose="020B0503020204020204" pitchFamily="34" charset="-122"/>
                          <a:ea typeface="微软雅黑" panose="020B0503020204020204" pitchFamily="34" charset="-122"/>
                          <a:cs typeface="微软雅黑" panose="020B0503020204020204" pitchFamily="34" charset="-122"/>
                        </a:rPr>
                        <a:t>在有呼吸疾病诊疗经验的PH中心实施个体化治疗</a:t>
                      </a:r>
                      <a:endParaRPr lang="zh-CN" sz="1400" b="0" i="0" u="none" baseline="0" dirty="0">
                        <a:highlight>
                          <a:srgbClr val="000000">
                            <a:alpha val="0"/>
                          </a:srgbClr>
                        </a:highlight>
                        <a:latin typeface="微软雅黑" panose="020B0503020204020204" pitchFamily="34" charset="-122"/>
                        <a:ea typeface="微软雅黑" panose="020B0503020204020204" pitchFamily="34" charset="-122"/>
                        <a:cs typeface="微软雅黑" panose="020B0503020204020204" pitchFamily="34" charset="-122"/>
                      </a:endParaRPr>
                    </a:p>
                  </a:txBody>
                  <a:tcPr marL="25400" marR="25400" marT="0" marB="0">
                    <a:lnL>
                      <a:noFill/>
                    </a:lnL>
                    <a:lnR>
                      <a:noFill/>
                    </a:lnR>
                    <a:lnT w="12700">
                      <a:solidFill>
                        <a:schemeClr val="tx1"/>
                      </a:solidFill>
                      <a:prstDash val="solid"/>
                    </a:lnT>
                    <a:lnB>
                      <a:noFill/>
                    </a:lnB>
                    <a:lnTlToBr>
                      <a:noFill/>
                    </a:lnTlToBr>
                    <a:lnBlToTr>
                      <a:noFill/>
                    </a:lnBlToTr>
                    <a:solidFill>
                      <a:schemeClr val="bg1"/>
                    </a:solidFill>
                  </a:tcPr>
                </a:tc>
              </a:tr>
            </a:tbl>
          </a:graphicData>
        </a:graphic>
      </p:graphicFrame>
      <p:grpSp>
        <p:nvGrpSpPr>
          <p:cNvPr id="3" name="组合 2"/>
          <p:cNvGrpSpPr/>
          <p:nvPr/>
        </p:nvGrpSpPr>
        <p:grpSpPr>
          <a:xfrm>
            <a:off x="12135485" y="-175260"/>
            <a:ext cx="8481695" cy="4893310"/>
            <a:chOff x="19111" y="-276"/>
            <a:chExt cx="13357" cy="7706"/>
          </a:xfrm>
        </p:grpSpPr>
        <p:pic>
          <p:nvPicPr>
            <p:cNvPr id="6" name="Picture 10" descr="Figure 5.1 lists treatable trains in PH-COPD and suggested management. "/>
            <p:cNvPicPr>
              <a:picLocks noChangeAspect="1"/>
            </p:cNvPicPr>
            <p:nvPr/>
          </p:nvPicPr>
          <p:blipFill rotWithShape="1">
            <a:blip r:embed="rId3"/>
            <a:srcRect/>
            <a:stretch>
              <a:fillRect/>
            </a:stretch>
          </p:blipFill>
          <p:spPr bwMode="auto">
            <a:xfrm>
              <a:off x="19111" y="-276"/>
              <a:ext cx="13357" cy="7706"/>
            </a:xfrm>
            <a:prstGeom prst="rect">
              <a:avLst/>
            </a:prstGeom>
            <a:ln>
              <a:noFill/>
            </a:ln>
          </p:spPr>
        </p:pic>
        <p:sp>
          <p:nvSpPr>
            <p:cNvPr id="37" name="文本框 36"/>
            <p:cNvSpPr txBox="1"/>
            <p:nvPr/>
          </p:nvSpPr>
          <p:spPr>
            <a:xfrm>
              <a:off x="30569" y="6524"/>
              <a:ext cx="1591" cy="580"/>
            </a:xfrm>
            <a:prstGeom prst="rect">
              <a:avLst/>
            </a:prstGeom>
            <a:noFill/>
          </p:spPr>
          <p:txBody>
            <a:bodyPr wrap="square" rtlCol="0">
              <a:spAutoFit/>
            </a:bodyPr>
            <a:lstStyle/>
            <a:p>
              <a:pPr algn="ctr"/>
              <a:r>
                <a:rPr lang="en-US" altLang="zh-CN" b="1">
                  <a:solidFill>
                    <a:srgbClr val="C00000"/>
                  </a:solidFill>
                </a:rPr>
                <a:t>2025</a:t>
              </a:r>
              <a:endParaRPr lang="en-US" altLang="zh-CN" b="1">
                <a:solidFill>
                  <a:srgbClr val="C00000"/>
                </a:solidFill>
              </a:endParaRPr>
            </a:p>
          </p:txBody>
        </p:sp>
      </p:gr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占位符 4"/>
          <p:cNvSpPr>
            <a:spLocks noGrp="1"/>
          </p:cNvSpPr>
          <p:nvPr>
            <p:ph type="body" sz="quarter" idx="10"/>
          </p:nvPr>
        </p:nvSpPr>
        <p:spPr/>
        <p:txBody>
          <a:bodyPr>
            <a:normAutofit fontScale="97500" lnSpcReduction="10000"/>
          </a:bodyPr>
          <a:lstStyle/>
          <a:p>
            <a:r>
              <a:rPr lang="zh-CN" altLang="en-US">
                <a:latin typeface="+mn-lt"/>
                <a:ea typeface="+mn-ea"/>
                <a:cs typeface="+mn-ea"/>
                <a:sym typeface="+mn-lt"/>
              </a:rPr>
              <a:t>进展为肺癌的常见风险因素</a:t>
            </a:r>
            <a:endParaRPr lang="zh-CN" altLang="en-US">
              <a:latin typeface="+mn-lt"/>
              <a:ea typeface="+mn-ea"/>
              <a:cs typeface="+mn-ea"/>
              <a:sym typeface="+mn-lt"/>
            </a:endParaRPr>
          </a:p>
        </p:txBody>
      </p:sp>
      <p:sp>
        <p:nvSpPr>
          <p:cNvPr id="2" name="Footer Placeholder 1"/>
          <p:cNvSpPr>
            <a:spLocks noGrp="1"/>
          </p:cNvSpPr>
          <p:nvPr>
            <p:ph type="ftr" sz="quarter" idx="4294967295"/>
          </p:nvPr>
        </p:nvSpPr>
        <p:spPr>
          <a:xfrm>
            <a:off x="3027363" y="6551613"/>
            <a:ext cx="6137275" cy="365125"/>
          </a:xfrm>
        </p:spPr>
        <p:txBody>
          <a:bodyPr/>
          <a:lstStyle/>
          <a:p>
            <a:r>
              <a:rPr lang="en-US" sz="1000" dirty="0">
                <a:sym typeface="+mn-ea"/>
              </a:rPr>
              <a:t>© 2024, 2025 Global Initiative for Chronic Obstructive Lung Disease</a:t>
            </a:r>
            <a:endParaRPr lang="en-AU" sz="1000" dirty="0">
              <a:cs typeface="+mn-ea"/>
              <a:sym typeface="+mn-lt"/>
            </a:endParaRPr>
          </a:p>
        </p:txBody>
      </p:sp>
      <p:sp>
        <p:nvSpPr>
          <p:cNvPr id="3" name="文本框 2"/>
          <p:cNvSpPr txBox="1"/>
          <p:nvPr/>
        </p:nvSpPr>
        <p:spPr>
          <a:xfrm>
            <a:off x="3068955" y="1521460"/>
            <a:ext cx="6096000" cy="3815080"/>
          </a:xfrm>
          <a:prstGeom prst="rect">
            <a:avLst/>
          </a:prstGeom>
          <a:noFill/>
        </p:spPr>
        <p:txBody>
          <a:bodyPr wrap="square" rtlCol="0" anchor="t">
            <a:spAutoFit/>
          </a:bodyPr>
          <a:lstStyle/>
          <a:p>
            <a:pPr marL="285750" indent="-285750">
              <a:lnSpc>
                <a:spcPct val="200000"/>
              </a:lnSpc>
              <a:spcBef>
                <a:spcPts val="1200"/>
              </a:spcBef>
              <a:buClr>
                <a:srgbClr val="E8A900"/>
              </a:buClr>
              <a:buFont typeface="Arial" panose="020B0604020202020204" pitchFamily="34" charset="0"/>
              <a:buChar char="•"/>
            </a:pPr>
            <a:r>
              <a:rPr lang="zh-CN" altLang="en-US" sz="1600" dirty="0">
                <a:cs typeface="+mn-ea"/>
                <a:sym typeface="+mn-lt"/>
              </a:rPr>
              <a:t>年龄</a:t>
            </a:r>
            <a:r>
              <a:rPr lang="en-US" altLang="zh-CN" sz="1600" dirty="0">
                <a:cs typeface="+mn-ea"/>
                <a:sym typeface="+mn-lt"/>
              </a:rPr>
              <a:t>&gt;55</a:t>
            </a:r>
            <a:r>
              <a:rPr lang="zh-CN" altLang="en-US" sz="1600" dirty="0">
                <a:cs typeface="+mn-ea"/>
                <a:sym typeface="+mn-lt"/>
              </a:rPr>
              <a:t>岁</a:t>
            </a:r>
            <a:endParaRPr lang="en-US" altLang="zh-CN" sz="1600" dirty="0">
              <a:cs typeface="+mn-ea"/>
              <a:sym typeface="+mn-lt"/>
            </a:endParaRPr>
          </a:p>
          <a:p>
            <a:pPr marL="285750" indent="-285750">
              <a:lnSpc>
                <a:spcPct val="200000"/>
              </a:lnSpc>
              <a:spcBef>
                <a:spcPts val="1200"/>
              </a:spcBef>
              <a:buClr>
                <a:srgbClr val="E8A900"/>
              </a:buClr>
              <a:buFont typeface="Arial" panose="020B0604020202020204" pitchFamily="34" charset="0"/>
              <a:buChar char="•"/>
            </a:pPr>
            <a:r>
              <a:rPr lang="zh-CN" altLang="en-US" sz="1600" dirty="0">
                <a:cs typeface="+mn-ea"/>
                <a:sym typeface="+mn-lt"/>
              </a:rPr>
              <a:t>吸烟史</a:t>
            </a:r>
            <a:r>
              <a:rPr lang="en-US" altLang="zh-CN" sz="1600" dirty="0">
                <a:cs typeface="+mn-ea"/>
                <a:sym typeface="+mn-lt"/>
              </a:rPr>
              <a:t>&gt;30</a:t>
            </a:r>
            <a:r>
              <a:rPr lang="zh-CN" altLang="en-US" sz="1600" dirty="0">
                <a:cs typeface="+mn-ea"/>
                <a:sym typeface="+mn-lt"/>
              </a:rPr>
              <a:t>包年</a:t>
            </a:r>
            <a:endParaRPr lang="en-US" altLang="zh-CN" sz="1600" dirty="0">
              <a:cs typeface="+mn-ea"/>
              <a:sym typeface="+mn-lt"/>
            </a:endParaRPr>
          </a:p>
          <a:p>
            <a:pPr marL="285750" indent="-285750">
              <a:lnSpc>
                <a:spcPct val="200000"/>
              </a:lnSpc>
              <a:spcBef>
                <a:spcPts val="1200"/>
              </a:spcBef>
              <a:buClr>
                <a:srgbClr val="E8A900"/>
              </a:buClr>
              <a:buFont typeface="Arial" panose="020B0604020202020204" pitchFamily="34" charset="0"/>
              <a:buChar char="•"/>
            </a:pPr>
            <a:r>
              <a:rPr lang="en-US" altLang="zh-CN" sz="1600" dirty="0">
                <a:cs typeface="+mn-ea"/>
                <a:sym typeface="+mn-lt"/>
              </a:rPr>
              <a:t>CT</a:t>
            </a:r>
            <a:r>
              <a:rPr lang="zh-CN" altLang="en-US" sz="1600" dirty="0">
                <a:cs typeface="+mn-ea"/>
                <a:sym typeface="+mn-lt"/>
              </a:rPr>
              <a:t>扫描出现肺气肿</a:t>
            </a:r>
            <a:endParaRPr lang="en-US" altLang="zh-CN" sz="1600" dirty="0">
              <a:cs typeface="+mn-ea"/>
              <a:sym typeface="+mn-lt"/>
            </a:endParaRPr>
          </a:p>
          <a:p>
            <a:pPr marL="285750" indent="-285750">
              <a:lnSpc>
                <a:spcPct val="200000"/>
              </a:lnSpc>
              <a:spcBef>
                <a:spcPts val="1200"/>
              </a:spcBef>
              <a:buClr>
                <a:srgbClr val="E8A900"/>
              </a:buClr>
              <a:buFont typeface="Arial" panose="020B0604020202020204" pitchFamily="34" charset="0"/>
              <a:buChar char="•"/>
            </a:pPr>
            <a:r>
              <a:rPr lang="zh-CN" altLang="en-US" sz="1600" dirty="0">
                <a:cs typeface="+mn-ea"/>
                <a:sym typeface="+mn-lt"/>
              </a:rPr>
              <a:t>气流受限</a:t>
            </a:r>
            <a:r>
              <a:rPr lang="en-US" altLang="zh-CN" sz="1600" dirty="0">
                <a:cs typeface="+mn-ea"/>
                <a:sym typeface="+mn-lt"/>
              </a:rPr>
              <a:t>FEV</a:t>
            </a:r>
            <a:r>
              <a:rPr lang="en-US" altLang="zh-CN" baseline="-25000" dirty="0">
                <a:cs typeface="+mn-ea"/>
                <a:sym typeface="+mn-lt"/>
              </a:rPr>
              <a:t>1</a:t>
            </a:r>
            <a:r>
              <a:rPr lang="en-US" altLang="zh-CN" sz="1600" dirty="0">
                <a:cs typeface="+mn-ea"/>
                <a:sym typeface="+mn-lt"/>
              </a:rPr>
              <a:t>/FVC&lt;0.7</a:t>
            </a:r>
            <a:endParaRPr lang="en-US" altLang="zh-CN" sz="1600" dirty="0">
              <a:cs typeface="+mn-ea"/>
              <a:sym typeface="+mn-lt"/>
            </a:endParaRPr>
          </a:p>
          <a:p>
            <a:pPr marL="285750" indent="-285750">
              <a:lnSpc>
                <a:spcPct val="200000"/>
              </a:lnSpc>
              <a:spcBef>
                <a:spcPts val="1200"/>
              </a:spcBef>
              <a:buClr>
                <a:srgbClr val="E8A900"/>
              </a:buClr>
              <a:buFont typeface="Arial" panose="020B0604020202020204" pitchFamily="34" charset="0"/>
              <a:buChar char="•"/>
            </a:pPr>
            <a:r>
              <a:rPr lang="en-US" altLang="zh-CN" sz="1600" dirty="0">
                <a:cs typeface="+mn-ea"/>
                <a:sym typeface="+mn-lt"/>
              </a:rPr>
              <a:t>BMI&lt;25kg/m</a:t>
            </a:r>
            <a:r>
              <a:rPr lang="en-US" altLang="zh-CN" sz="1600" baseline="30000" dirty="0">
                <a:cs typeface="+mn-ea"/>
                <a:sym typeface="+mn-lt"/>
              </a:rPr>
              <a:t>2</a:t>
            </a:r>
            <a:endParaRPr lang="en-US" altLang="zh-CN" sz="1600" baseline="30000" dirty="0">
              <a:cs typeface="+mn-ea"/>
              <a:sym typeface="+mn-lt"/>
            </a:endParaRPr>
          </a:p>
          <a:p>
            <a:pPr marL="285750" indent="-285750">
              <a:lnSpc>
                <a:spcPct val="200000"/>
              </a:lnSpc>
              <a:spcBef>
                <a:spcPts val="1200"/>
              </a:spcBef>
              <a:buClr>
                <a:srgbClr val="E8A900"/>
              </a:buClr>
              <a:buFont typeface="Arial" panose="020B0604020202020204" pitchFamily="34" charset="0"/>
              <a:buChar char="•"/>
            </a:pPr>
            <a:r>
              <a:rPr lang="zh-CN" altLang="en-US" sz="1600" dirty="0">
                <a:cs typeface="+mn-ea"/>
                <a:sym typeface="+mn-lt"/>
              </a:rPr>
              <a:t>肺癌家族史</a:t>
            </a:r>
            <a:endParaRPr lang="zh-CN" altLang="en-US" sz="1600" dirty="0">
              <a:cs typeface="+mn-ea"/>
              <a:sym typeface="+mn-lt"/>
            </a:endParaRPr>
          </a:p>
        </p:txBody>
      </p:sp>
      <p:sp>
        <p:nvSpPr>
          <p:cNvPr id="8" name="文本框 7"/>
          <p:cNvSpPr txBox="1"/>
          <p:nvPr>
            <p:custDataLst>
              <p:tags r:id="rId1"/>
            </p:custDataLst>
          </p:nvPr>
        </p:nvSpPr>
        <p:spPr>
          <a:xfrm>
            <a:off x="11166475" y="509905"/>
            <a:ext cx="969010" cy="368300"/>
          </a:xfrm>
          <a:prstGeom prst="rect">
            <a:avLst/>
          </a:prstGeom>
          <a:noFill/>
        </p:spPr>
        <p:txBody>
          <a:bodyPr wrap="square" rtlCol="0">
            <a:spAutoFit/>
          </a:bodyPr>
          <a:lstStyle/>
          <a:p>
            <a:pPr algn="r"/>
            <a:r>
              <a:rPr lang="zh-CN" altLang="en-US" b="1">
                <a:solidFill>
                  <a:schemeClr val="bg1"/>
                </a:solidFill>
              </a:rPr>
              <a:t>图</a:t>
            </a:r>
            <a:r>
              <a:rPr lang="en-US" altLang="zh-CN" b="1">
                <a:solidFill>
                  <a:schemeClr val="bg1"/>
                </a:solidFill>
              </a:rPr>
              <a:t> 5.2</a:t>
            </a:r>
            <a:endParaRPr lang="en-US" altLang="zh-CN" b="1">
              <a:solidFill>
                <a:schemeClr val="bg1"/>
              </a:solidFill>
            </a:endParaRPr>
          </a:p>
        </p:txBody>
      </p:sp>
      <p:grpSp>
        <p:nvGrpSpPr>
          <p:cNvPr id="7" name="组合 6"/>
          <p:cNvGrpSpPr/>
          <p:nvPr/>
        </p:nvGrpSpPr>
        <p:grpSpPr>
          <a:xfrm>
            <a:off x="12192000" y="0"/>
            <a:ext cx="8418195" cy="3811905"/>
            <a:chOff x="19200" y="0"/>
            <a:chExt cx="13257" cy="6003"/>
          </a:xfrm>
        </p:grpSpPr>
        <p:pic>
          <p:nvPicPr>
            <p:cNvPr id="11" name="Picture 10" descr="Figure 5.2 gives common risk factors for the development of lung cancer"/>
            <p:cNvPicPr>
              <a:picLocks noChangeAspect="1"/>
            </p:cNvPicPr>
            <p:nvPr/>
          </p:nvPicPr>
          <p:blipFill rotWithShape="1">
            <a:blip r:embed="rId2"/>
            <a:srcRect/>
            <a:stretch>
              <a:fillRect/>
            </a:stretch>
          </p:blipFill>
          <p:spPr bwMode="auto">
            <a:xfrm>
              <a:off x="19200" y="0"/>
              <a:ext cx="13257" cy="6003"/>
            </a:xfrm>
            <a:prstGeom prst="rect">
              <a:avLst/>
            </a:prstGeom>
            <a:ln>
              <a:noFill/>
            </a:ln>
          </p:spPr>
        </p:pic>
        <p:sp>
          <p:nvSpPr>
            <p:cNvPr id="15" name="矩形 14"/>
            <p:cNvSpPr/>
            <p:nvPr/>
          </p:nvSpPr>
          <p:spPr>
            <a:xfrm>
              <a:off x="30321" y="1039"/>
              <a:ext cx="1776" cy="729"/>
            </a:xfrm>
            <a:prstGeom prst="rect">
              <a:avLst/>
            </a:prstGeom>
            <a:noFill/>
            <a:ln>
              <a:solidFill>
                <a:srgbClr val="C00000"/>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gr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p:cNvSpPr>
            <a:spLocks noGrp="1"/>
          </p:cNvSpPr>
          <p:nvPr>
            <p:ph type="body" sz="quarter" idx="10"/>
          </p:nvPr>
        </p:nvSpPr>
        <p:spPr/>
        <p:txBody>
          <a:bodyPr>
            <a:normAutofit fontScale="90000"/>
          </a:bodyPr>
          <a:lstStyle/>
          <a:p>
            <a:r>
              <a:rPr lang="zh-CN" altLang="en-US" dirty="0">
                <a:latin typeface="+mn-lt"/>
                <a:ea typeface="+mn-ea"/>
                <a:cs typeface="+mn-ea"/>
                <a:sym typeface="+mn-lt"/>
              </a:rPr>
              <a:t>慢阻肺病随访表格</a:t>
            </a:r>
            <a:endParaRPr lang="zh-CN" altLang="en-US" dirty="0">
              <a:latin typeface="+mn-lt"/>
              <a:ea typeface="+mn-ea"/>
              <a:cs typeface="+mn-ea"/>
              <a:sym typeface="+mn-lt"/>
            </a:endParaRPr>
          </a:p>
        </p:txBody>
      </p:sp>
      <p:sp>
        <p:nvSpPr>
          <p:cNvPr id="2" name="Footer Placeholder 1"/>
          <p:cNvSpPr>
            <a:spLocks noGrp="1"/>
          </p:cNvSpPr>
          <p:nvPr>
            <p:ph type="ftr" sz="quarter" idx="4294967295"/>
          </p:nvPr>
        </p:nvSpPr>
        <p:spPr>
          <a:xfrm>
            <a:off x="3027363" y="6551613"/>
            <a:ext cx="6137275" cy="365125"/>
          </a:xfrm>
        </p:spPr>
        <p:txBody>
          <a:bodyPr/>
          <a:lstStyle/>
          <a:p>
            <a:r>
              <a:rPr lang="en-US" sz="1000" dirty="0">
                <a:sym typeface="+mn-ea"/>
              </a:rPr>
              <a:t>© 2024, 2025 Global Initiative for Chronic Obstructive Lung Disease</a:t>
            </a:r>
            <a:endParaRPr lang="en-AU" sz="1000" dirty="0">
              <a:cs typeface="+mn-ea"/>
              <a:sym typeface="+mn-lt"/>
            </a:endParaRPr>
          </a:p>
        </p:txBody>
      </p:sp>
      <p:pic>
        <p:nvPicPr>
          <p:cNvPr id="12" name="图片 11"/>
          <p:cNvPicPr>
            <a:picLocks noChangeAspect="1"/>
          </p:cNvPicPr>
          <p:nvPr/>
        </p:nvPicPr>
        <p:blipFill>
          <a:blip r:embed="rId1"/>
          <a:stretch>
            <a:fillRect/>
          </a:stretch>
        </p:blipFill>
        <p:spPr>
          <a:xfrm>
            <a:off x="3179445" y="1052830"/>
            <a:ext cx="5812155" cy="5568950"/>
          </a:xfrm>
          <a:prstGeom prst="rect">
            <a:avLst/>
          </a:prstGeom>
        </p:spPr>
      </p:pic>
      <p:pic>
        <p:nvPicPr>
          <p:cNvPr id="5" name="Picture 4" descr="This slide shows a suggested COPD follow-up checklist"/>
          <p:cNvPicPr>
            <a:picLocks noChangeAspect="1"/>
          </p:cNvPicPr>
          <p:nvPr/>
        </p:nvPicPr>
        <p:blipFill rotWithShape="1">
          <a:blip r:embed="rId2"/>
          <a:srcRect/>
          <a:stretch>
            <a:fillRect/>
          </a:stretch>
        </p:blipFill>
        <p:spPr>
          <a:xfrm>
            <a:off x="12306126" y="290"/>
            <a:ext cx="4871397" cy="6342724"/>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占位符 5"/>
          <p:cNvSpPr>
            <a:spLocks noGrp="1"/>
          </p:cNvSpPr>
          <p:nvPr>
            <p:ph type="body" sz="quarter" idx="10"/>
          </p:nvPr>
        </p:nvSpPr>
        <p:spPr/>
        <p:txBody>
          <a:bodyPr>
            <a:normAutofit fontScale="97500" lnSpcReduction="10000"/>
          </a:bodyPr>
          <a:lstStyle/>
          <a:p>
            <a:r>
              <a:rPr lang="zh-CN" altLang="en-US" sz="3600" b="1" dirty="0">
                <a:solidFill>
                  <a:schemeClr val="bg1"/>
                </a:solidFill>
                <a:effectLst/>
                <a:latin typeface="+mn-lt"/>
                <a:ea typeface="+mn-ea"/>
                <a:cs typeface="+mn-ea"/>
                <a:sym typeface="+mn-lt"/>
              </a:rPr>
              <a:t>慢阻肺病诊断的关键指标</a:t>
            </a:r>
            <a:endParaRPr lang="zh-CN" altLang="en-US" sz="3600" b="1" dirty="0">
              <a:solidFill>
                <a:schemeClr val="bg1"/>
              </a:solidFill>
              <a:effectLst/>
              <a:latin typeface="+mn-lt"/>
              <a:ea typeface="+mn-ea"/>
              <a:cs typeface="+mn-ea"/>
              <a:sym typeface="+mn-lt"/>
            </a:endParaRPr>
          </a:p>
        </p:txBody>
      </p:sp>
      <p:sp>
        <p:nvSpPr>
          <p:cNvPr id="12" name="文本框 11"/>
          <p:cNvSpPr txBox="1"/>
          <p:nvPr/>
        </p:nvSpPr>
        <p:spPr>
          <a:xfrm>
            <a:off x="368550" y="1144670"/>
            <a:ext cx="11486565" cy="852805"/>
          </a:xfrm>
          <a:prstGeom prst="rect">
            <a:avLst/>
          </a:prstGeom>
          <a:noFill/>
        </p:spPr>
        <p:txBody>
          <a:bodyPr wrap="square">
            <a:spAutoFit/>
          </a:bodyPr>
          <a:lstStyle/>
          <a:p>
            <a:pPr algn="just">
              <a:lnSpc>
                <a:spcPct val="150000"/>
              </a:lnSpc>
              <a:spcBef>
                <a:spcPts val="180"/>
              </a:spcBef>
            </a:pPr>
            <a:r>
              <a:rPr lang="zh-CN" altLang="zh-CN" sz="1800" b="1" dirty="0">
                <a:solidFill>
                  <a:srgbClr val="18195A"/>
                </a:solidFill>
                <a:effectLst/>
                <a:cs typeface="+mn-ea"/>
                <a:sym typeface="+mn-lt"/>
              </a:rPr>
              <a:t>如果</a:t>
            </a:r>
            <a:r>
              <a:rPr lang="zh-CN" altLang="en-US" sz="1800" b="1" dirty="0">
                <a:solidFill>
                  <a:srgbClr val="18195A"/>
                </a:solidFill>
                <a:effectLst/>
                <a:cs typeface="+mn-ea"/>
                <a:sym typeface="+mn-lt"/>
              </a:rPr>
              <a:t>出现</a:t>
            </a:r>
            <a:r>
              <a:rPr lang="zh-CN" altLang="zh-CN" sz="1800" b="1" dirty="0">
                <a:solidFill>
                  <a:srgbClr val="18195A"/>
                </a:solidFill>
                <a:effectLst/>
                <a:cs typeface="+mn-ea"/>
                <a:sym typeface="+mn-lt"/>
              </a:rPr>
              <a:t>任何</a:t>
            </a:r>
            <a:r>
              <a:rPr lang="zh-CN" altLang="en-US" sz="1800" b="1" dirty="0">
                <a:solidFill>
                  <a:srgbClr val="18195A"/>
                </a:solidFill>
                <a:effectLst/>
                <a:cs typeface="+mn-ea"/>
                <a:sym typeface="+mn-lt"/>
              </a:rPr>
              <a:t>所列出的临床</a:t>
            </a:r>
            <a:r>
              <a:rPr lang="zh-CN" altLang="zh-CN" sz="1800" b="1" dirty="0">
                <a:solidFill>
                  <a:srgbClr val="18195A"/>
                </a:solidFill>
                <a:effectLst/>
                <a:cs typeface="+mn-ea"/>
                <a:sym typeface="+mn-lt"/>
              </a:rPr>
              <a:t>指标，则应考虑</a:t>
            </a:r>
            <a:r>
              <a:rPr lang="zh-CN" altLang="en-US" sz="1800" b="1" dirty="0">
                <a:solidFill>
                  <a:srgbClr val="18195A"/>
                </a:solidFill>
                <a:effectLst/>
                <a:cs typeface="+mn-ea"/>
                <a:sym typeface="+mn-lt"/>
              </a:rPr>
              <a:t>慢阻肺病</a:t>
            </a:r>
            <a:r>
              <a:rPr lang="zh-CN" altLang="zh-CN" sz="1800" b="1" dirty="0">
                <a:solidFill>
                  <a:srgbClr val="18195A"/>
                </a:solidFill>
                <a:effectLst/>
                <a:cs typeface="+mn-ea"/>
                <a:sym typeface="+mn-lt"/>
              </a:rPr>
              <a:t>，并进行肺量计</a:t>
            </a:r>
            <a:r>
              <a:rPr lang="zh-CN" altLang="en-US" b="1" dirty="0">
                <a:solidFill>
                  <a:srgbClr val="18195A"/>
                </a:solidFill>
                <a:cs typeface="+mn-ea"/>
                <a:sym typeface="+mn-lt"/>
              </a:rPr>
              <a:t>检查</a:t>
            </a:r>
            <a:r>
              <a:rPr lang="zh-CN" altLang="en-US" sz="1800" b="1" dirty="0">
                <a:solidFill>
                  <a:srgbClr val="18195A"/>
                </a:solidFill>
                <a:effectLst/>
                <a:cs typeface="+mn-ea"/>
                <a:sym typeface="+mn-lt"/>
              </a:rPr>
              <a:t>：</a:t>
            </a:r>
            <a:endParaRPr lang="en-US" altLang="zh-CN" sz="1800" b="1" dirty="0">
              <a:solidFill>
                <a:srgbClr val="18195A"/>
              </a:solidFill>
              <a:effectLst/>
              <a:cs typeface="+mn-ea"/>
              <a:sym typeface="+mn-lt"/>
            </a:endParaRPr>
          </a:p>
          <a:p>
            <a:pPr algn="just">
              <a:lnSpc>
                <a:spcPct val="150000"/>
              </a:lnSpc>
              <a:spcBef>
                <a:spcPts val="180"/>
              </a:spcBef>
            </a:pPr>
            <a:r>
              <a:rPr lang="zh-CN" altLang="en-US" sz="1400" dirty="0">
                <a:solidFill>
                  <a:schemeClr val="tx1"/>
                </a:solidFill>
                <a:effectLst/>
                <a:cs typeface="+mn-ea"/>
                <a:sym typeface="+mn-lt"/>
              </a:rPr>
              <a:t>（</a:t>
            </a:r>
            <a:r>
              <a:rPr lang="zh-CN" altLang="zh-CN" sz="1400" dirty="0">
                <a:solidFill>
                  <a:schemeClr val="tx1"/>
                </a:solidFill>
                <a:effectLst/>
                <a:cs typeface="+mn-ea"/>
                <a:sym typeface="+mn-lt"/>
              </a:rPr>
              <a:t>这些指标本身并非诊断性指标，但存在多个关键指标会增加</a:t>
            </a:r>
            <a:r>
              <a:rPr lang="zh-CN" altLang="en-US" sz="1400" dirty="0">
                <a:solidFill>
                  <a:schemeClr val="tx1"/>
                </a:solidFill>
                <a:effectLst/>
                <a:cs typeface="+mn-ea"/>
                <a:sym typeface="+mn-lt"/>
              </a:rPr>
              <a:t>慢阻肺病</a:t>
            </a:r>
            <a:r>
              <a:rPr lang="zh-CN" altLang="zh-CN" sz="1400" dirty="0">
                <a:solidFill>
                  <a:schemeClr val="tx1"/>
                </a:solidFill>
                <a:effectLst/>
                <a:cs typeface="+mn-ea"/>
                <a:sym typeface="+mn-lt"/>
              </a:rPr>
              <a:t>诊断的概率。</a:t>
            </a:r>
            <a:r>
              <a:rPr lang="zh-CN" altLang="en-US" sz="1400" dirty="0">
                <a:solidFill>
                  <a:schemeClr val="tx1"/>
                </a:solidFill>
                <a:effectLst/>
                <a:cs typeface="+mn-ea"/>
                <a:sym typeface="+mn-lt"/>
              </a:rPr>
              <a:t>任何情况下，均</a:t>
            </a:r>
            <a:r>
              <a:rPr lang="zh-CN" altLang="zh-CN" sz="1400" dirty="0">
                <a:solidFill>
                  <a:schemeClr val="tx1"/>
                </a:solidFill>
                <a:effectLst/>
                <a:cs typeface="+mn-ea"/>
                <a:sym typeface="+mn-lt"/>
              </a:rPr>
              <a:t>需要进行</a:t>
            </a:r>
            <a:r>
              <a:rPr lang="zh-CN" altLang="zh-CN" sz="1400" dirty="0">
                <a:effectLst/>
                <a:cs typeface="+mn-ea"/>
                <a:sym typeface="+mn-lt"/>
              </a:rPr>
              <a:t>肺量计检查</a:t>
            </a:r>
            <a:r>
              <a:rPr lang="zh-CN" altLang="zh-CN" sz="1400" dirty="0">
                <a:solidFill>
                  <a:schemeClr val="tx1"/>
                </a:solidFill>
                <a:effectLst/>
                <a:cs typeface="+mn-ea"/>
                <a:sym typeface="+mn-lt"/>
              </a:rPr>
              <a:t>以确定</a:t>
            </a:r>
            <a:r>
              <a:rPr lang="zh-CN" altLang="en-US" sz="1400" dirty="0">
                <a:solidFill>
                  <a:schemeClr val="tx1"/>
                </a:solidFill>
                <a:effectLst/>
                <a:cs typeface="+mn-ea"/>
                <a:sym typeface="+mn-lt"/>
              </a:rPr>
              <a:t>慢阻肺病</a:t>
            </a:r>
            <a:r>
              <a:rPr lang="zh-CN" altLang="zh-CN" sz="1400" dirty="0">
                <a:solidFill>
                  <a:schemeClr val="tx1"/>
                </a:solidFill>
                <a:effectLst/>
                <a:cs typeface="+mn-ea"/>
                <a:sym typeface="+mn-lt"/>
              </a:rPr>
              <a:t>的诊断</a:t>
            </a:r>
            <a:r>
              <a:rPr lang="zh-CN" altLang="en-US" sz="1400" dirty="0">
                <a:solidFill>
                  <a:schemeClr val="tx1"/>
                </a:solidFill>
                <a:effectLst/>
                <a:cs typeface="+mn-ea"/>
                <a:sym typeface="+mn-lt"/>
              </a:rPr>
              <a:t>）</a:t>
            </a:r>
            <a:endParaRPr lang="zh-CN" altLang="en-US" sz="1400" dirty="0">
              <a:solidFill>
                <a:schemeClr val="tx1"/>
              </a:solidFill>
              <a:effectLst/>
              <a:cs typeface="+mn-ea"/>
              <a:sym typeface="+mn-lt"/>
            </a:endParaRPr>
          </a:p>
        </p:txBody>
      </p:sp>
      <p:sp>
        <p:nvSpPr>
          <p:cNvPr id="7" name="圆角矩形 6"/>
          <p:cNvSpPr/>
          <p:nvPr/>
        </p:nvSpPr>
        <p:spPr>
          <a:xfrm>
            <a:off x="1907679" y="2323428"/>
            <a:ext cx="3311541" cy="3659974"/>
          </a:xfrm>
          <a:prstGeom prst="roundRect">
            <a:avLst>
              <a:gd name="adj" fmla="val 7912"/>
            </a:avLst>
          </a:prstGeom>
          <a:solidFill>
            <a:srgbClr val="D2D1D6"/>
          </a:solidFill>
          <a:ln>
            <a:solidFill>
              <a:srgbClr val="D2D1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cxnSp>
        <p:nvCxnSpPr>
          <p:cNvPr id="10" name="直接连接符 9"/>
          <p:cNvCxnSpPr/>
          <p:nvPr/>
        </p:nvCxnSpPr>
        <p:spPr>
          <a:xfrm>
            <a:off x="5366426" y="3191717"/>
            <a:ext cx="4828836" cy="0"/>
          </a:xfrm>
          <a:prstGeom prst="line">
            <a:avLst/>
          </a:prstGeom>
          <a:ln w="28575" cmpd="sng">
            <a:solidFill>
              <a:srgbClr val="D2D1D6"/>
            </a:solidFill>
            <a:prstDash val="solid"/>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1907020" y="3188346"/>
            <a:ext cx="3312200" cy="0"/>
          </a:xfrm>
          <a:prstGeom prst="line">
            <a:avLst/>
          </a:prstGeom>
          <a:ln w="28575"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15" name="文本框 14"/>
          <p:cNvSpPr txBox="1"/>
          <p:nvPr/>
        </p:nvSpPr>
        <p:spPr>
          <a:xfrm>
            <a:off x="5366426" y="2327764"/>
            <a:ext cx="4458115" cy="880110"/>
          </a:xfrm>
          <a:prstGeom prst="rect">
            <a:avLst/>
          </a:prstGeom>
          <a:noFill/>
        </p:spPr>
        <p:txBody>
          <a:bodyPr wrap="square" rtlCol="0" anchor="t">
            <a:spAutoFit/>
          </a:bodyPr>
          <a:lstStyle/>
          <a:p>
            <a:pPr algn="just">
              <a:lnSpc>
                <a:spcPct val="115000"/>
              </a:lnSpc>
              <a:spcBef>
                <a:spcPts val="180"/>
              </a:spcBef>
            </a:pPr>
            <a:r>
              <a:rPr lang="zh-CN" sz="1400" dirty="0">
                <a:effectLst/>
                <a:cs typeface="+mn-ea"/>
                <a:sym typeface="+mn-lt"/>
              </a:rPr>
              <a:t>病情随时间</a:t>
            </a:r>
            <a:r>
              <a:rPr lang="zh-CN" sz="1400" dirty="0">
                <a:effectLst/>
                <a:cs typeface="+mn-ea"/>
                <a:sym typeface="+mn-lt"/>
              </a:rPr>
              <a:t>加重</a:t>
            </a:r>
            <a:endParaRPr lang="zh-CN" sz="1400" dirty="0">
              <a:effectLst/>
              <a:cs typeface="+mn-ea"/>
              <a:sym typeface="+mn-lt"/>
            </a:endParaRPr>
          </a:p>
          <a:p>
            <a:pPr algn="just">
              <a:lnSpc>
                <a:spcPct val="115000"/>
              </a:lnSpc>
              <a:spcBef>
                <a:spcPts val="180"/>
              </a:spcBef>
            </a:pPr>
            <a:r>
              <a:rPr lang="zh-CN" sz="1400" dirty="0">
                <a:effectLst/>
                <a:cs typeface="+mn-ea"/>
                <a:sym typeface="+mn-lt"/>
              </a:rPr>
              <a:t>运动时</a:t>
            </a:r>
            <a:r>
              <a:rPr lang="zh-CN" altLang="en-US" sz="1400" dirty="0">
                <a:effectLst/>
                <a:cs typeface="+mn-ea"/>
                <a:sym typeface="+mn-lt"/>
              </a:rPr>
              <a:t>加剧</a:t>
            </a:r>
            <a:endParaRPr lang="zh-CN" sz="1400" dirty="0">
              <a:effectLst/>
              <a:cs typeface="+mn-ea"/>
              <a:sym typeface="+mn-lt"/>
            </a:endParaRPr>
          </a:p>
          <a:p>
            <a:pPr algn="just">
              <a:lnSpc>
                <a:spcPct val="115000"/>
              </a:lnSpc>
              <a:spcBef>
                <a:spcPts val="180"/>
              </a:spcBef>
            </a:pPr>
            <a:r>
              <a:rPr lang="zh-CN" sz="1400" dirty="0">
                <a:effectLst/>
                <a:cs typeface="+mn-ea"/>
                <a:sym typeface="+mn-lt"/>
              </a:rPr>
              <a:t>持续存在</a:t>
            </a:r>
            <a:endParaRPr lang="zh-CN" altLang="en-US" sz="1400" dirty="0">
              <a:effectLst/>
              <a:cs typeface="+mn-ea"/>
              <a:sym typeface="+mn-lt"/>
            </a:endParaRPr>
          </a:p>
        </p:txBody>
      </p:sp>
      <p:sp>
        <p:nvSpPr>
          <p:cNvPr id="18" name="文本框 17"/>
          <p:cNvSpPr txBox="1"/>
          <p:nvPr/>
        </p:nvSpPr>
        <p:spPr>
          <a:xfrm>
            <a:off x="2105501" y="2420442"/>
            <a:ext cx="2573005" cy="353786"/>
          </a:xfrm>
          <a:prstGeom prst="rect">
            <a:avLst/>
          </a:prstGeom>
          <a:noFill/>
        </p:spPr>
        <p:txBody>
          <a:bodyPr wrap="square" rtlCol="0">
            <a:spAutoFit/>
          </a:bodyPr>
          <a:lstStyle/>
          <a:p>
            <a:pPr algn="just">
              <a:lnSpc>
                <a:spcPct val="115000"/>
              </a:lnSpc>
              <a:spcBef>
                <a:spcPts val="180"/>
              </a:spcBef>
            </a:pPr>
            <a:r>
              <a:rPr lang="zh-CN" sz="1600" b="1" dirty="0">
                <a:effectLst/>
                <a:cs typeface="+mn-ea"/>
                <a:sym typeface="+mn-lt"/>
              </a:rPr>
              <a:t>存在以下特征的呼吸困难</a:t>
            </a:r>
            <a:endParaRPr lang="zh-CN" altLang="zh-CN" sz="1600" b="1" dirty="0">
              <a:effectLst/>
              <a:cs typeface="+mn-ea"/>
              <a:sym typeface="+mn-lt"/>
            </a:endParaRPr>
          </a:p>
        </p:txBody>
      </p:sp>
      <p:sp>
        <p:nvSpPr>
          <p:cNvPr id="48" name="文本框 47"/>
          <p:cNvSpPr txBox="1"/>
          <p:nvPr/>
        </p:nvSpPr>
        <p:spPr>
          <a:xfrm>
            <a:off x="5366426" y="3830993"/>
            <a:ext cx="4989071" cy="338455"/>
          </a:xfrm>
          <a:prstGeom prst="rect">
            <a:avLst/>
          </a:prstGeom>
          <a:noFill/>
        </p:spPr>
        <p:txBody>
          <a:bodyPr wrap="square" rtlCol="0" anchor="t">
            <a:spAutoFit/>
          </a:bodyPr>
          <a:lstStyle/>
          <a:p>
            <a:pPr algn="just">
              <a:lnSpc>
                <a:spcPct val="115000"/>
              </a:lnSpc>
              <a:spcBef>
                <a:spcPts val="180"/>
              </a:spcBef>
            </a:pPr>
            <a:r>
              <a:rPr lang="zh-CN" altLang="en-US" sz="1400" dirty="0">
                <a:effectLst/>
                <a:cs typeface="+mn-ea"/>
                <a:sym typeface="+mn-lt"/>
              </a:rPr>
              <a:t>可能为间歇性，可能</a:t>
            </a:r>
            <a:r>
              <a:rPr lang="zh-CN" altLang="en-US" sz="1400" dirty="0">
                <a:effectLst/>
                <a:cs typeface="+mn-ea"/>
                <a:sym typeface="+mn-lt"/>
              </a:rPr>
              <a:t>为干咳</a:t>
            </a:r>
            <a:endParaRPr lang="zh-CN" altLang="en-US" sz="1400" dirty="0">
              <a:effectLst/>
              <a:cs typeface="+mn-ea"/>
              <a:sym typeface="+mn-lt"/>
            </a:endParaRPr>
          </a:p>
        </p:txBody>
      </p:sp>
      <p:sp>
        <p:nvSpPr>
          <p:cNvPr id="50" name="文本框 49"/>
          <p:cNvSpPr txBox="1"/>
          <p:nvPr/>
        </p:nvSpPr>
        <p:spPr>
          <a:xfrm>
            <a:off x="5366426" y="4704358"/>
            <a:ext cx="4989071" cy="1397635"/>
          </a:xfrm>
          <a:prstGeom prst="rect">
            <a:avLst/>
          </a:prstGeom>
          <a:noFill/>
        </p:spPr>
        <p:txBody>
          <a:bodyPr wrap="square" rtlCol="0" anchor="t">
            <a:spAutoFit/>
          </a:bodyPr>
          <a:lstStyle/>
          <a:p>
            <a:pPr algn="just">
              <a:lnSpc>
                <a:spcPct val="115000"/>
              </a:lnSpc>
              <a:spcBef>
                <a:spcPts val="180"/>
              </a:spcBef>
            </a:pPr>
            <a:r>
              <a:rPr lang="zh-CN" sz="1400" dirty="0">
                <a:effectLst/>
                <a:cs typeface="+mn-ea"/>
                <a:sym typeface="+mn-lt"/>
              </a:rPr>
              <a:t>吸烟（包括当地流行的烟草制品）</a:t>
            </a:r>
            <a:endParaRPr lang="zh-CN" sz="1400" dirty="0">
              <a:effectLst/>
              <a:cs typeface="+mn-ea"/>
              <a:sym typeface="+mn-lt"/>
            </a:endParaRPr>
          </a:p>
          <a:p>
            <a:pPr algn="just">
              <a:lnSpc>
                <a:spcPct val="115000"/>
              </a:lnSpc>
              <a:spcBef>
                <a:spcPts val="180"/>
              </a:spcBef>
            </a:pPr>
            <a:r>
              <a:rPr lang="zh-CN" sz="1400" dirty="0">
                <a:effectLst/>
                <a:cs typeface="+mn-ea"/>
                <a:sym typeface="+mn-lt"/>
              </a:rPr>
              <a:t>来自家庭烹饪和燃料</a:t>
            </a:r>
            <a:r>
              <a:rPr lang="zh-CN" sz="1400" dirty="0">
                <a:effectLst/>
                <a:cs typeface="+mn-ea"/>
                <a:sym typeface="+mn-lt"/>
              </a:rPr>
              <a:t>产生的烟雾</a:t>
            </a:r>
            <a:endParaRPr lang="zh-CN" sz="1400" dirty="0">
              <a:effectLst/>
              <a:cs typeface="+mn-ea"/>
              <a:sym typeface="+mn-lt"/>
            </a:endParaRPr>
          </a:p>
          <a:p>
            <a:pPr algn="just">
              <a:lnSpc>
                <a:spcPct val="115000"/>
              </a:lnSpc>
              <a:spcBef>
                <a:spcPts val="180"/>
              </a:spcBef>
            </a:pPr>
            <a:r>
              <a:rPr lang="zh-CN" sz="1400" dirty="0">
                <a:effectLst/>
                <a:cs typeface="+mn-ea"/>
                <a:sym typeface="+mn-lt"/>
              </a:rPr>
              <a:t>粉尘、蒸汽、烟雾、气体和其他化学品暴露</a:t>
            </a:r>
            <a:endParaRPr lang="en-US" altLang="zh-CN" sz="1400" dirty="0">
              <a:effectLst/>
              <a:cs typeface="+mn-ea"/>
              <a:sym typeface="+mn-lt"/>
            </a:endParaRPr>
          </a:p>
          <a:p>
            <a:pPr marL="0" marR="0" lvl="0" indent="0" algn="just" defTabSz="914400" rtl="0" eaLnBrk="1" fontAlgn="auto" latinLnBrk="0" hangingPunct="1">
              <a:lnSpc>
                <a:spcPct val="115000"/>
              </a:lnSpc>
              <a:spcBef>
                <a:spcPts val="180"/>
              </a:spcBef>
              <a:spcAft>
                <a:spcPts val="0"/>
              </a:spcAft>
              <a:buClrTx/>
              <a:buSzTx/>
              <a:buFontTx/>
              <a:buNone/>
              <a:defRPr/>
            </a:pPr>
            <a:r>
              <a:rPr lang="zh-CN" altLang="zh-CN" sz="1400" dirty="0">
                <a:effectLst/>
                <a:cs typeface="+mn-ea"/>
                <a:sym typeface="+mn-lt"/>
              </a:rPr>
              <a:t>宿主因素（例如遗传因素、先天性</a:t>
            </a:r>
            <a:r>
              <a:rPr lang="en-US" altLang="zh-CN" sz="1400" dirty="0">
                <a:effectLst/>
                <a:cs typeface="+mn-ea"/>
                <a:sym typeface="+mn-lt"/>
              </a:rPr>
              <a:t>/</a:t>
            </a:r>
            <a:r>
              <a:rPr lang="zh-CN" altLang="zh-CN" sz="1400" dirty="0">
                <a:effectLst/>
                <a:cs typeface="+mn-ea"/>
                <a:sym typeface="+mn-lt"/>
              </a:rPr>
              <a:t>发育异常</a:t>
            </a:r>
            <a:r>
              <a:rPr lang="zh-CN" altLang="en-US" sz="1400" dirty="0">
                <a:effectLst/>
                <a:cs typeface="+mn-ea"/>
                <a:sym typeface="+mn-lt"/>
              </a:rPr>
              <a:t>、低出生体重、</a:t>
            </a:r>
            <a:r>
              <a:rPr lang="zh-CN" altLang="en-US" sz="1400" dirty="0">
                <a:effectLst/>
                <a:cs typeface="+mn-ea"/>
                <a:sym typeface="+mn-lt"/>
              </a:rPr>
              <a:t>早产、幼年呼吸道感染</a:t>
            </a:r>
            <a:r>
              <a:rPr lang="zh-CN" altLang="zh-CN" sz="1400" dirty="0">
                <a:effectLst/>
                <a:cs typeface="+mn-ea"/>
                <a:sym typeface="+mn-lt"/>
              </a:rPr>
              <a:t>等</a:t>
            </a:r>
            <a:endParaRPr lang="zh-CN" altLang="en-US" sz="1400" dirty="0">
              <a:effectLst/>
              <a:cs typeface="+mn-ea"/>
              <a:sym typeface="+mn-lt"/>
            </a:endParaRPr>
          </a:p>
        </p:txBody>
      </p:sp>
      <p:sp>
        <p:nvSpPr>
          <p:cNvPr id="58" name="文本框 57"/>
          <p:cNvSpPr txBox="1"/>
          <p:nvPr/>
        </p:nvSpPr>
        <p:spPr>
          <a:xfrm>
            <a:off x="2105501" y="3293082"/>
            <a:ext cx="2573005" cy="353786"/>
          </a:xfrm>
          <a:prstGeom prst="rect">
            <a:avLst/>
          </a:prstGeom>
          <a:noFill/>
        </p:spPr>
        <p:txBody>
          <a:bodyPr wrap="square" rtlCol="0">
            <a:spAutoFit/>
          </a:bodyPr>
          <a:lstStyle/>
          <a:p>
            <a:pPr algn="just">
              <a:lnSpc>
                <a:spcPct val="115000"/>
              </a:lnSpc>
              <a:spcBef>
                <a:spcPts val="180"/>
              </a:spcBef>
            </a:pPr>
            <a:r>
              <a:rPr lang="zh-CN" altLang="en-US" sz="1600" b="1" dirty="0">
                <a:effectLst/>
                <a:cs typeface="+mn-ea"/>
                <a:sym typeface="+mn-lt"/>
              </a:rPr>
              <a:t>反复喘息</a:t>
            </a:r>
            <a:endParaRPr lang="zh-CN" altLang="zh-CN" sz="1600" b="1" dirty="0">
              <a:effectLst/>
              <a:cs typeface="+mn-ea"/>
              <a:sym typeface="+mn-lt"/>
            </a:endParaRPr>
          </a:p>
        </p:txBody>
      </p:sp>
      <p:sp>
        <p:nvSpPr>
          <p:cNvPr id="59" name="文本框 58"/>
          <p:cNvSpPr txBox="1"/>
          <p:nvPr/>
        </p:nvSpPr>
        <p:spPr>
          <a:xfrm>
            <a:off x="2105501" y="3810971"/>
            <a:ext cx="2573005" cy="353786"/>
          </a:xfrm>
          <a:prstGeom prst="rect">
            <a:avLst/>
          </a:prstGeom>
          <a:noFill/>
        </p:spPr>
        <p:txBody>
          <a:bodyPr wrap="square" rtlCol="0">
            <a:spAutoFit/>
          </a:bodyPr>
          <a:lstStyle/>
          <a:p>
            <a:pPr algn="just">
              <a:lnSpc>
                <a:spcPct val="115000"/>
              </a:lnSpc>
              <a:spcBef>
                <a:spcPts val="180"/>
              </a:spcBef>
            </a:pPr>
            <a:r>
              <a:rPr lang="zh-CN" altLang="zh-CN" sz="1600" b="1" dirty="0">
                <a:effectLst/>
                <a:cs typeface="+mn-ea"/>
                <a:sym typeface="+mn-lt"/>
              </a:rPr>
              <a:t>慢性咳嗽</a:t>
            </a:r>
            <a:endParaRPr lang="zh-CN" altLang="zh-CN" sz="1600" b="1" dirty="0">
              <a:effectLst/>
              <a:cs typeface="+mn-ea"/>
              <a:sym typeface="+mn-lt"/>
            </a:endParaRPr>
          </a:p>
        </p:txBody>
      </p:sp>
      <p:sp>
        <p:nvSpPr>
          <p:cNvPr id="60" name="文本框 59"/>
          <p:cNvSpPr txBox="1"/>
          <p:nvPr/>
        </p:nvSpPr>
        <p:spPr>
          <a:xfrm>
            <a:off x="2108139" y="4290248"/>
            <a:ext cx="2573005" cy="374015"/>
          </a:xfrm>
          <a:prstGeom prst="rect">
            <a:avLst/>
          </a:prstGeom>
          <a:noFill/>
        </p:spPr>
        <p:txBody>
          <a:bodyPr wrap="square" rtlCol="0">
            <a:spAutoFit/>
          </a:bodyPr>
          <a:lstStyle/>
          <a:p>
            <a:pPr algn="just">
              <a:lnSpc>
                <a:spcPct val="115000"/>
              </a:lnSpc>
              <a:spcBef>
                <a:spcPts val="180"/>
              </a:spcBef>
            </a:pPr>
            <a:r>
              <a:rPr lang="zh-CN" sz="1600" b="1" dirty="0">
                <a:effectLst/>
                <a:cs typeface="+mn-ea"/>
                <a:sym typeface="+mn-lt"/>
              </a:rPr>
              <a:t>反复下呼吸道感染</a:t>
            </a:r>
            <a:endParaRPr lang="zh-CN" altLang="zh-CN" sz="1600" b="1" dirty="0">
              <a:effectLst/>
              <a:cs typeface="+mn-ea"/>
              <a:sym typeface="+mn-lt"/>
            </a:endParaRPr>
          </a:p>
        </p:txBody>
      </p:sp>
      <p:sp>
        <p:nvSpPr>
          <p:cNvPr id="61" name="文本框 60"/>
          <p:cNvSpPr txBox="1"/>
          <p:nvPr/>
        </p:nvSpPr>
        <p:spPr>
          <a:xfrm>
            <a:off x="2105501" y="4736704"/>
            <a:ext cx="2573005" cy="353786"/>
          </a:xfrm>
          <a:prstGeom prst="rect">
            <a:avLst/>
          </a:prstGeom>
          <a:noFill/>
        </p:spPr>
        <p:txBody>
          <a:bodyPr wrap="square" rtlCol="0">
            <a:spAutoFit/>
          </a:bodyPr>
          <a:lstStyle/>
          <a:p>
            <a:pPr algn="just">
              <a:lnSpc>
                <a:spcPct val="115000"/>
              </a:lnSpc>
              <a:spcBef>
                <a:spcPts val="180"/>
              </a:spcBef>
            </a:pPr>
            <a:r>
              <a:rPr lang="zh-CN" sz="1600" b="1" dirty="0">
                <a:effectLst/>
                <a:cs typeface="+mn-ea"/>
                <a:sym typeface="+mn-lt"/>
              </a:rPr>
              <a:t>风险因素史</a:t>
            </a:r>
            <a:endParaRPr lang="zh-CN" altLang="zh-CN" sz="1600" b="1" dirty="0">
              <a:effectLst/>
              <a:cs typeface="+mn-ea"/>
              <a:sym typeface="+mn-lt"/>
            </a:endParaRPr>
          </a:p>
        </p:txBody>
      </p:sp>
      <p:cxnSp>
        <p:nvCxnSpPr>
          <p:cNvPr id="62" name="直接连接符 61"/>
          <p:cNvCxnSpPr/>
          <p:nvPr/>
        </p:nvCxnSpPr>
        <p:spPr>
          <a:xfrm>
            <a:off x="1914933" y="3739056"/>
            <a:ext cx="3304287" cy="0"/>
          </a:xfrm>
          <a:prstGeom prst="line">
            <a:avLst/>
          </a:prstGeom>
          <a:ln w="28575"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cxnSp>
        <p:nvCxnSpPr>
          <p:cNvPr id="63" name="直接连接符 62"/>
          <p:cNvCxnSpPr/>
          <p:nvPr/>
        </p:nvCxnSpPr>
        <p:spPr>
          <a:xfrm>
            <a:off x="1907679" y="4221228"/>
            <a:ext cx="3306265" cy="0"/>
          </a:xfrm>
          <a:prstGeom prst="line">
            <a:avLst/>
          </a:prstGeom>
          <a:ln w="28575"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cxnSp>
        <p:nvCxnSpPr>
          <p:cNvPr id="64" name="直接连接符 63"/>
          <p:cNvCxnSpPr/>
          <p:nvPr/>
        </p:nvCxnSpPr>
        <p:spPr>
          <a:xfrm>
            <a:off x="1899107" y="4704366"/>
            <a:ext cx="3414408" cy="0"/>
          </a:xfrm>
          <a:prstGeom prst="line">
            <a:avLst/>
          </a:prstGeom>
          <a:ln w="28575"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5366426" y="3737600"/>
            <a:ext cx="4828836" cy="0"/>
          </a:xfrm>
          <a:prstGeom prst="line">
            <a:avLst/>
          </a:prstGeom>
          <a:ln w="28575" cmpd="sng">
            <a:solidFill>
              <a:srgbClr val="D2D1D6"/>
            </a:solidFill>
            <a:prstDash val="solid"/>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5366426" y="4216394"/>
            <a:ext cx="4828836" cy="0"/>
          </a:xfrm>
          <a:prstGeom prst="line">
            <a:avLst/>
          </a:prstGeom>
          <a:ln w="28575" cmpd="sng">
            <a:solidFill>
              <a:srgbClr val="D2D1D6"/>
            </a:solidFill>
            <a:prstDash val="solid"/>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5366426" y="4696792"/>
            <a:ext cx="4828836" cy="0"/>
          </a:xfrm>
          <a:prstGeom prst="line">
            <a:avLst/>
          </a:prstGeom>
          <a:ln w="28575" cmpd="sng">
            <a:solidFill>
              <a:srgbClr val="D2D1D6"/>
            </a:solidFill>
            <a:prstDash val="solid"/>
          </a:ln>
        </p:spPr>
        <p:style>
          <a:lnRef idx="1">
            <a:schemeClr val="accent1"/>
          </a:lnRef>
          <a:fillRef idx="0">
            <a:schemeClr val="accent1"/>
          </a:fillRef>
          <a:effectRef idx="0">
            <a:schemeClr val="accent1"/>
          </a:effectRef>
          <a:fontRef idx="minor">
            <a:schemeClr val="tx1"/>
          </a:fontRef>
        </p:style>
      </p:cxnSp>
      <p:sp>
        <p:nvSpPr>
          <p:cNvPr id="4" name="文本框 3"/>
          <p:cNvSpPr txBox="1"/>
          <p:nvPr>
            <p:custDataLst>
              <p:tags r:id="rId1"/>
            </p:custDataLst>
          </p:nvPr>
        </p:nvSpPr>
        <p:spPr>
          <a:xfrm>
            <a:off x="11087100" y="436880"/>
            <a:ext cx="969010" cy="368300"/>
          </a:xfrm>
          <a:prstGeom prst="rect">
            <a:avLst/>
          </a:prstGeom>
          <a:noFill/>
        </p:spPr>
        <p:txBody>
          <a:bodyPr wrap="square" rtlCol="0">
            <a:spAutoFit/>
          </a:bodyPr>
          <a:lstStyle/>
          <a:p>
            <a:pPr algn="r"/>
            <a:r>
              <a:rPr lang="zh-CN" altLang="en-US" b="1">
                <a:solidFill>
                  <a:schemeClr val="bg1"/>
                </a:solidFill>
              </a:rPr>
              <a:t>图</a:t>
            </a:r>
            <a:r>
              <a:rPr lang="en-US" altLang="zh-CN" b="1">
                <a:solidFill>
                  <a:schemeClr val="bg1"/>
                </a:solidFill>
              </a:rPr>
              <a:t> 2.1</a:t>
            </a:r>
            <a:endParaRPr lang="en-US" altLang="zh-CN" b="1">
              <a:solidFill>
                <a:schemeClr val="bg1"/>
              </a:solidFill>
            </a:endParaRPr>
          </a:p>
        </p:txBody>
      </p:sp>
      <p:sp>
        <p:nvSpPr>
          <p:cNvPr id="5" name="Footer Placeholder 1"/>
          <p:cNvSpPr txBox="1"/>
          <p:nvPr/>
        </p:nvSpPr>
        <p:spPr>
          <a:xfrm>
            <a:off x="3027363" y="6551613"/>
            <a:ext cx="6137275"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000" dirty="0">
                <a:sym typeface="+mn-ea"/>
              </a:rPr>
              <a:t>© 2024, 2025 Global Initiative for Chronic Obstructive Lung Disease</a:t>
            </a:r>
            <a:endParaRPr lang="en-AU" sz="1000" dirty="0">
              <a:cs typeface="+mn-ea"/>
              <a:sym typeface="+mn-lt"/>
            </a:endParaRPr>
          </a:p>
        </p:txBody>
      </p:sp>
      <p:pic>
        <p:nvPicPr>
          <p:cNvPr id="2" name="Picture 6" descr="Clinical indicators for considering a diagnosis of COPD&#10;This slide lists when to consider the diagnosis of COPD and perform spirometry. A list of clinical indicators is given.&#10;"/>
          <p:cNvPicPr>
            <a:picLocks noChangeAspect="1"/>
          </p:cNvPicPr>
          <p:nvPr/>
        </p:nvPicPr>
        <p:blipFill rotWithShape="1">
          <a:blip r:embed="rId2"/>
          <a:srcRect/>
          <a:stretch>
            <a:fillRect/>
          </a:stretch>
        </p:blipFill>
        <p:spPr bwMode="auto">
          <a:xfrm>
            <a:off x="12192204" y="59"/>
            <a:ext cx="7757940" cy="5974558"/>
          </a:xfrm>
          <a:prstGeom prst="rect">
            <a:avLst/>
          </a:prstGeom>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占位符 5"/>
          <p:cNvSpPr>
            <a:spLocks noGrp="1"/>
          </p:cNvSpPr>
          <p:nvPr>
            <p:ph type="body" sz="quarter" idx="10"/>
          </p:nvPr>
        </p:nvSpPr>
        <p:spPr/>
        <p:txBody>
          <a:bodyPr>
            <a:normAutofit fontScale="97500" lnSpcReduction="10000"/>
          </a:bodyPr>
          <a:lstStyle/>
          <a:p>
            <a:r>
              <a:rPr lang="zh-CN" altLang="en-US" sz="3600" b="1" dirty="0">
                <a:solidFill>
                  <a:schemeClr val="bg1"/>
                </a:solidFill>
                <a:effectLst/>
                <a:latin typeface="+mn-lt"/>
                <a:ea typeface="+mn-ea"/>
                <a:cs typeface="+mn-ea"/>
                <a:sym typeface="+mn-lt"/>
              </a:rPr>
              <a:t>慢性咳嗽的其他原因</a:t>
            </a:r>
            <a:endParaRPr lang="zh-CN" altLang="en-US" sz="3600" b="1" dirty="0">
              <a:solidFill>
                <a:schemeClr val="bg1"/>
              </a:solidFill>
              <a:effectLst/>
              <a:latin typeface="+mn-lt"/>
              <a:ea typeface="+mn-ea"/>
              <a:cs typeface="+mn-ea"/>
              <a:sym typeface="+mn-lt"/>
            </a:endParaRPr>
          </a:p>
        </p:txBody>
      </p:sp>
      <p:sp>
        <p:nvSpPr>
          <p:cNvPr id="10" name="圆角矩形 9"/>
          <p:cNvSpPr/>
          <p:nvPr>
            <p:custDataLst>
              <p:tags r:id="rId1"/>
            </p:custDataLst>
          </p:nvPr>
        </p:nvSpPr>
        <p:spPr>
          <a:xfrm>
            <a:off x="2185159" y="1603901"/>
            <a:ext cx="3281045" cy="4123690"/>
          </a:xfrm>
          <a:prstGeom prst="roundRect">
            <a:avLst/>
          </a:prstGeom>
          <a:solidFill>
            <a:srgbClr val="D2D1D6"/>
          </a:solidFill>
          <a:ln>
            <a:solidFill>
              <a:srgbClr val="D2D1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cxnSp>
        <p:nvCxnSpPr>
          <p:cNvPr id="14" name="直接连接符 13"/>
          <p:cNvCxnSpPr/>
          <p:nvPr>
            <p:custDataLst>
              <p:tags r:id="rId2"/>
            </p:custDataLst>
          </p:nvPr>
        </p:nvCxnSpPr>
        <p:spPr>
          <a:xfrm>
            <a:off x="2185159" y="2329706"/>
            <a:ext cx="3284220" cy="0"/>
          </a:xfrm>
          <a:prstGeom prst="line">
            <a:avLst/>
          </a:prstGeom>
          <a:ln w="28575"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15" name="文本框 14"/>
          <p:cNvSpPr txBox="1"/>
          <p:nvPr>
            <p:custDataLst>
              <p:tags r:id="rId3"/>
            </p:custDataLst>
          </p:nvPr>
        </p:nvSpPr>
        <p:spPr>
          <a:xfrm>
            <a:off x="2619182" y="2558768"/>
            <a:ext cx="2476500" cy="2800960"/>
          </a:xfrm>
          <a:prstGeom prst="rect">
            <a:avLst/>
          </a:prstGeom>
          <a:noFill/>
        </p:spPr>
        <p:txBody>
          <a:bodyPr wrap="square" rtlCol="0" anchor="t">
            <a:spAutoFit/>
          </a:bodyPr>
          <a:lstStyle/>
          <a:p>
            <a:pPr marL="342900" lvl="0" indent="-342900" algn="just">
              <a:lnSpc>
                <a:spcPct val="130000"/>
              </a:lnSpc>
              <a:spcBef>
                <a:spcPts val="180"/>
              </a:spcBef>
              <a:spcAft>
                <a:spcPts val="0"/>
              </a:spcAft>
              <a:buSzPts val="1200"/>
              <a:buFont typeface="Symbol" panose="05050102010706020507" pitchFamily="18" charset="2"/>
              <a:buChar char=""/>
            </a:pPr>
            <a:r>
              <a:rPr lang="zh-CN" sz="1600" dirty="0">
                <a:effectLst/>
                <a:cs typeface="+mn-ea"/>
                <a:sym typeface="+mn-lt"/>
              </a:rPr>
              <a:t>哮喘</a:t>
            </a:r>
            <a:endParaRPr lang="zh-CN" sz="1800" dirty="0">
              <a:effectLst/>
              <a:cs typeface="+mn-ea"/>
              <a:sym typeface="+mn-lt"/>
            </a:endParaRPr>
          </a:p>
          <a:p>
            <a:pPr marL="342900" lvl="0" indent="-342900" algn="just">
              <a:lnSpc>
                <a:spcPct val="130000"/>
              </a:lnSpc>
              <a:spcBef>
                <a:spcPts val="180"/>
              </a:spcBef>
              <a:spcAft>
                <a:spcPts val="0"/>
              </a:spcAft>
              <a:buSzPts val="1200"/>
              <a:buFont typeface="Symbol" panose="05050102010706020507" pitchFamily="18" charset="2"/>
              <a:buChar char=""/>
            </a:pPr>
            <a:r>
              <a:rPr lang="zh-CN" sz="1600" dirty="0">
                <a:effectLst/>
                <a:cs typeface="+mn-ea"/>
                <a:sym typeface="+mn-lt"/>
              </a:rPr>
              <a:t>肺癌</a:t>
            </a:r>
            <a:endParaRPr lang="zh-CN" sz="1800" dirty="0">
              <a:effectLst/>
              <a:cs typeface="+mn-ea"/>
              <a:sym typeface="+mn-lt"/>
            </a:endParaRPr>
          </a:p>
          <a:p>
            <a:pPr marL="342900" lvl="0" indent="-342900" algn="just">
              <a:lnSpc>
                <a:spcPct val="130000"/>
              </a:lnSpc>
              <a:spcBef>
                <a:spcPts val="180"/>
              </a:spcBef>
              <a:spcAft>
                <a:spcPts val="0"/>
              </a:spcAft>
              <a:buSzPts val="1200"/>
              <a:buFont typeface="Symbol" panose="05050102010706020507" pitchFamily="18" charset="2"/>
              <a:buChar char=""/>
            </a:pPr>
            <a:r>
              <a:rPr lang="zh-CN" sz="1600" dirty="0">
                <a:effectLst/>
                <a:cs typeface="+mn-ea"/>
                <a:sym typeface="+mn-lt"/>
              </a:rPr>
              <a:t>结核病</a:t>
            </a:r>
            <a:endParaRPr lang="zh-CN" sz="1800" dirty="0">
              <a:effectLst/>
              <a:cs typeface="+mn-ea"/>
              <a:sym typeface="+mn-lt"/>
            </a:endParaRPr>
          </a:p>
          <a:p>
            <a:pPr marL="342900" lvl="0" indent="-342900" algn="just">
              <a:lnSpc>
                <a:spcPct val="130000"/>
              </a:lnSpc>
              <a:spcBef>
                <a:spcPts val="180"/>
              </a:spcBef>
              <a:spcAft>
                <a:spcPts val="0"/>
              </a:spcAft>
              <a:buSzPts val="1200"/>
              <a:buFont typeface="Symbol" panose="05050102010706020507" pitchFamily="18" charset="2"/>
              <a:buChar char=""/>
            </a:pPr>
            <a:r>
              <a:rPr lang="zh-CN" sz="1600" dirty="0">
                <a:effectLst/>
                <a:cs typeface="+mn-ea"/>
                <a:sym typeface="+mn-lt"/>
              </a:rPr>
              <a:t>支气管扩张</a:t>
            </a:r>
            <a:endParaRPr lang="zh-CN" sz="1800" dirty="0">
              <a:effectLst/>
              <a:cs typeface="+mn-ea"/>
              <a:sym typeface="+mn-lt"/>
            </a:endParaRPr>
          </a:p>
          <a:p>
            <a:pPr marL="342900" lvl="0" indent="-342900" algn="just">
              <a:lnSpc>
                <a:spcPct val="130000"/>
              </a:lnSpc>
              <a:spcBef>
                <a:spcPts val="180"/>
              </a:spcBef>
              <a:spcAft>
                <a:spcPts val="0"/>
              </a:spcAft>
              <a:buSzPts val="1200"/>
              <a:buFont typeface="Symbol" panose="05050102010706020507" pitchFamily="18" charset="2"/>
              <a:buChar char=""/>
            </a:pPr>
            <a:r>
              <a:rPr lang="zh-CN" sz="1600" dirty="0">
                <a:effectLst/>
                <a:cs typeface="+mn-ea"/>
                <a:sym typeface="+mn-lt"/>
              </a:rPr>
              <a:t>左心衰</a:t>
            </a:r>
            <a:endParaRPr lang="zh-CN" sz="1800" dirty="0">
              <a:effectLst/>
              <a:cs typeface="+mn-ea"/>
              <a:sym typeface="+mn-lt"/>
            </a:endParaRPr>
          </a:p>
          <a:p>
            <a:pPr marL="342900" lvl="0" indent="-342900" algn="just">
              <a:lnSpc>
                <a:spcPct val="130000"/>
              </a:lnSpc>
              <a:spcBef>
                <a:spcPts val="180"/>
              </a:spcBef>
              <a:spcAft>
                <a:spcPts val="0"/>
              </a:spcAft>
              <a:buSzPts val="1200"/>
              <a:buFont typeface="Symbol" panose="05050102010706020507" pitchFamily="18" charset="2"/>
              <a:buChar char=""/>
            </a:pPr>
            <a:r>
              <a:rPr lang="zh-CN" sz="1600" dirty="0">
                <a:effectLst/>
                <a:cs typeface="+mn-ea"/>
                <a:sym typeface="+mn-lt"/>
              </a:rPr>
              <a:t>间质性肺疾病</a:t>
            </a:r>
            <a:endParaRPr lang="zh-CN" sz="1800" dirty="0">
              <a:effectLst/>
              <a:cs typeface="+mn-ea"/>
              <a:sym typeface="+mn-lt"/>
            </a:endParaRPr>
          </a:p>
          <a:p>
            <a:pPr marL="342900" lvl="0" indent="-342900" algn="just">
              <a:lnSpc>
                <a:spcPct val="130000"/>
              </a:lnSpc>
              <a:spcBef>
                <a:spcPts val="180"/>
              </a:spcBef>
              <a:spcAft>
                <a:spcPts val="0"/>
              </a:spcAft>
              <a:buSzPts val="1200"/>
              <a:buFont typeface="Symbol" panose="05050102010706020507" pitchFamily="18" charset="2"/>
              <a:buChar char=""/>
            </a:pPr>
            <a:r>
              <a:rPr lang="zh-CN" sz="1600" dirty="0">
                <a:effectLst/>
                <a:cs typeface="+mn-ea"/>
                <a:sym typeface="+mn-lt"/>
              </a:rPr>
              <a:t>囊性纤维化</a:t>
            </a:r>
            <a:endParaRPr lang="zh-CN" sz="1800" dirty="0">
              <a:effectLst/>
              <a:cs typeface="+mn-ea"/>
              <a:sym typeface="+mn-lt"/>
            </a:endParaRPr>
          </a:p>
          <a:p>
            <a:pPr marL="342900" lvl="0" indent="-342900" algn="just">
              <a:lnSpc>
                <a:spcPct val="130000"/>
              </a:lnSpc>
              <a:spcBef>
                <a:spcPts val="180"/>
              </a:spcBef>
              <a:spcAft>
                <a:spcPts val="0"/>
              </a:spcAft>
              <a:buSzPts val="1200"/>
              <a:buFont typeface="Symbol" panose="05050102010706020507" pitchFamily="18" charset="2"/>
              <a:buChar char=""/>
            </a:pPr>
            <a:r>
              <a:rPr lang="zh-CN" sz="1600" dirty="0">
                <a:effectLst/>
                <a:cs typeface="+mn-ea"/>
                <a:sym typeface="+mn-lt"/>
              </a:rPr>
              <a:t>特发性咳嗽</a:t>
            </a:r>
            <a:endParaRPr lang="zh-CN" altLang="en-US" sz="1600" dirty="0">
              <a:effectLst/>
              <a:cs typeface="+mn-ea"/>
              <a:sym typeface="+mn-lt"/>
            </a:endParaRPr>
          </a:p>
        </p:txBody>
      </p:sp>
      <p:sp>
        <p:nvSpPr>
          <p:cNvPr id="16" name="文本框 15"/>
          <p:cNvSpPr txBox="1"/>
          <p:nvPr>
            <p:custDataLst>
              <p:tags r:id="rId4"/>
            </p:custDataLst>
          </p:nvPr>
        </p:nvSpPr>
        <p:spPr>
          <a:xfrm>
            <a:off x="3037964" y="1770906"/>
            <a:ext cx="1249680" cy="368300"/>
          </a:xfrm>
          <a:prstGeom prst="rect">
            <a:avLst/>
          </a:prstGeom>
          <a:noFill/>
        </p:spPr>
        <p:txBody>
          <a:bodyPr wrap="square" rtlCol="0" anchor="t">
            <a:spAutoFit/>
          </a:bodyPr>
          <a:lstStyle/>
          <a:p>
            <a:pPr lvl="0" algn="ctr"/>
            <a:r>
              <a:rPr lang="zh-CN" altLang="en-US" b="1" dirty="0">
                <a:effectLst/>
                <a:cs typeface="+mn-ea"/>
                <a:sym typeface="+mn-lt"/>
              </a:rPr>
              <a:t>胸内</a:t>
            </a:r>
            <a:endParaRPr lang="zh-CN" altLang="en-US" b="1" dirty="0">
              <a:effectLst/>
              <a:cs typeface="+mn-ea"/>
              <a:sym typeface="+mn-lt"/>
            </a:endParaRPr>
          </a:p>
        </p:txBody>
      </p:sp>
      <p:sp>
        <p:nvSpPr>
          <p:cNvPr id="17" name="圆角矩形 16"/>
          <p:cNvSpPr/>
          <p:nvPr>
            <p:custDataLst>
              <p:tags r:id="rId5"/>
            </p:custDataLst>
          </p:nvPr>
        </p:nvSpPr>
        <p:spPr>
          <a:xfrm>
            <a:off x="6350759" y="1626126"/>
            <a:ext cx="3281045" cy="4123690"/>
          </a:xfrm>
          <a:prstGeom prst="roundRect">
            <a:avLst/>
          </a:prstGeom>
          <a:solidFill>
            <a:srgbClr val="AEAEC3"/>
          </a:solidFill>
          <a:ln>
            <a:solidFill>
              <a:srgbClr val="D2D1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cxnSp>
        <p:nvCxnSpPr>
          <p:cNvPr id="18" name="直接连接符 17"/>
          <p:cNvCxnSpPr/>
          <p:nvPr>
            <p:custDataLst>
              <p:tags r:id="rId6"/>
            </p:custDataLst>
          </p:nvPr>
        </p:nvCxnSpPr>
        <p:spPr>
          <a:xfrm>
            <a:off x="6350759" y="2329706"/>
            <a:ext cx="3284220" cy="0"/>
          </a:xfrm>
          <a:prstGeom prst="line">
            <a:avLst/>
          </a:prstGeom>
          <a:ln w="28575"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19" name="文本框 18"/>
          <p:cNvSpPr txBox="1"/>
          <p:nvPr>
            <p:custDataLst>
              <p:tags r:id="rId7"/>
            </p:custDataLst>
          </p:nvPr>
        </p:nvSpPr>
        <p:spPr>
          <a:xfrm>
            <a:off x="7246109" y="1770906"/>
            <a:ext cx="1494155" cy="368300"/>
          </a:xfrm>
          <a:prstGeom prst="rect">
            <a:avLst/>
          </a:prstGeom>
          <a:noFill/>
        </p:spPr>
        <p:txBody>
          <a:bodyPr wrap="square" rtlCol="0" anchor="t">
            <a:spAutoFit/>
          </a:bodyPr>
          <a:lstStyle/>
          <a:p>
            <a:pPr lvl="0" algn="ctr"/>
            <a:r>
              <a:rPr lang="zh-CN" altLang="en-US" b="1" dirty="0">
                <a:effectLst/>
                <a:cs typeface="+mn-ea"/>
                <a:sym typeface="+mn-lt"/>
              </a:rPr>
              <a:t>胸外</a:t>
            </a:r>
            <a:endParaRPr lang="zh-CN" altLang="en-US" b="1" dirty="0">
              <a:effectLst/>
              <a:cs typeface="+mn-ea"/>
              <a:sym typeface="+mn-lt"/>
            </a:endParaRPr>
          </a:p>
        </p:txBody>
      </p:sp>
      <p:sp>
        <p:nvSpPr>
          <p:cNvPr id="31" name="文本框 30"/>
          <p:cNvSpPr txBox="1"/>
          <p:nvPr>
            <p:custDataLst>
              <p:tags r:id="rId8"/>
            </p:custDataLst>
          </p:nvPr>
        </p:nvSpPr>
        <p:spPr>
          <a:xfrm>
            <a:off x="6422415" y="2420703"/>
            <a:ext cx="3109030" cy="2646045"/>
          </a:xfrm>
          <a:prstGeom prst="rect">
            <a:avLst/>
          </a:prstGeom>
          <a:noFill/>
        </p:spPr>
        <p:txBody>
          <a:bodyPr wrap="square" rtlCol="0" anchor="t">
            <a:spAutoFit/>
          </a:bodyPr>
          <a:lstStyle/>
          <a:p>
            <a:pPr marL="342900" marR="0" lvl="0" indent="-342900" algn="just" defTabSz="914400" rtl="0" eaLnBrk="1" fontAlgn="auto" latinLnBrk="0" hangingPunct="1">
              <a:lnSpc>
                <a:spcPct val="200000"/>
              </a:lnSpc>
              <a:spcBef>
                <a:spcPts val="180"/>
              </a:spcBef>
              <a:spcAft>
                <a:spcPts val="0"/>
              </a:spcAft>
              <a:buClrTx/>
              <a:buSzPts val="1200"/>
              <a:buFont typeface="Symbol" panose="05050102010706020507" pitchFamily="18" charset="2"/>
              <a:buChar char=""/>
              <a:defRPr/>
            </a:pPr>
            <a:r>
              <a:rPr lang="zh-CN" altLang="en-US" sz="1600" noProof="0" dirty="0">
                <a:solidFill>
                  <a:schemeClr val="dk1"/>
                </a:solidFill>
                <a:effectLst/>
                <a:cs typeface="+mn-ea"/>
                <a:sym typeface="+mn-lt"/>
              </a:rPr>
              <a:t>慢性过敏性鼻炎</a:t>
            </a:r>
            <a:endParaRPr lang="zh-CN" altLang="en-US" sz="1600" kern="1200" noProof="0" dirty="0">
              <a:solidFill>
                <a:schemeClr val="dk1"/>
              </a:solidFill>
              <a:effectLst/>
              <a:cs typeface="+mn-ea"/>
              <a:sym typeface="+mn-lt"/>
            </a:endParaRPr>
          </a:p>
          <a:p>
            <a:pPr marL="342900" marR="0" lvl="0" indent="-342900" algn="just" defTabSz="914400" rtl="0" eaLnBrk="1" fontAlgn="auto" latinLnBrk="0" hangingPunct="1">
              <a:lnSpc>
                <a:spcPct val="200000"/>
              </a:lnSpc>
              <a:spcBef>
                <a:spcPts val="180"/>
              </a:spcBef>
              <a:spcAft>
                <a:spcPts val="0"/>
              </a:spcAft>
              <a:buClrTx/>
              <a:buSzPts val="1200"/>
              <a:buFont typeface="Symbol" panose="05050102010706020507" pitchFamily="18" charset="2"/>
              <a:buChar char=""/>
              <a:defRPr/>
            </a:pPr>
            <a:r>
              <a:rPr lang="zh-CN" altLang="en-US" sz="1600" noProof="0" dirty="0">
                <a:solidFill>
                  <a:schemeClr val="dk1"/>
                </a:solidFill>
                <a:effectLst/>
                <a:cs typeface="+mn-ea"/>
                <a:sym typeface="+mn-lt"/>
              </a:rPr>
              <a:t>鼻后滴</a:t>
            </a:r>
            <a:r>
              <a:rPr lang="zh-CN" altLang="en-US" sz="1600" noProof="0" dirty="0">
                <a:effectLst/>
                <a:cs typeface="+mn-ea"/>
                <a:sym typeface="+mn-lt"/>
              </a:rPr>
              <a:t>漏</a:t>
            </a:r>
            <a:r>
              <a:rPr lang="zh-CN" altLang="en-US" sz="1600" noProof="0" dirty="0">
                <a:solidFill>
                  <a:schemeClr val="dk1"/>
                </a:solidFill>
                <a:effectLst/>
                <a:cs typeface="+mn-ea"/>
                <a:sym typeface="+mn-lt"/>
              </a:rPr>
              <a:t>综合征（</a:t>
            </a:r>
            <a:r>
              <a:rPr lang="en-US" altLang="zh-CN" sz="1600" noProof="0" dirty="0">
                <a:solidFill>
                  <a:schemeClr val="dk1"/>
                </a:solidFill>
                <a:effectLst/>
                <a:cs typeface="+mn-ea"/>
                <a:sym typeface="+mn-lt"/>
              </a:rPr>
              <a:t>PNDS</a:t>
            </a:r>
            <a:r>
              <a:rPr lang="zh-CN" altLang="en-US" sz="1600" noProof="0" dirty="0">
                <a:solidFill>
                  <a:schemeClr val="dk1"/>
                </a:solidFill>
                <a:effectLst/>
                <a:cs typeface="+mn-ea"/>
                <a:sym typeface="+mn-lt"/>
              </a:rPr>
              <a:t>）</a:t>
            </a:r>
            <a:endParaRPr lang="zh-CN" altLang="en-US" sz="1600" kern="1200" noProof="0" dirty="0">
              <a:solidFill>
                <a:schemeClr val="dk1"/>
              </a:solidFill>
              <a:effectLst/>
              <a:cs typeface="+mn-ea"/>
              <a:sym typeface="+mn-lt"/>
            </a:endParaRPr>
          </a:p>
          <a:p>
            <a:pPr marL="342900" marR="0" lvl="0" indent="-342900" algn="just" defTabSz="914400" rtl="0" eaLnBrk="1" fontAlgn="auto" latinLnBrk="0" hangingPunct="1">
              <a:lnSpc>
                <a:spcPct val="200000"/>
              </a:lnSpc>
              <a:spcBef>
                <a:spcPts val="180"/>
              </a:spcBef>
              <a:spcAft>
                <a:spcPts val="0"/>
              </a:spcAft>
              <a:buClrTx/>
              <a:buSzPts val="1200"/>
              <a:buFont typeface="Symbol" panose="05050102010706020507" pitchFamily="18" charset="2"/>
              <a:buChar char=""/>
              <a:defRPr/>
            </a:pPr>
            <a:r>
              <a:rPr lang="zh-CN" altLang="en-US" sz="1600" noProof="0" dirty="0">
                <a:solidFill>
                  <a:schemeClr val="dk1"/>
                </a:solidFill>
                <a:effectLst/>
                <a:cs typeface="+mn-ea"/>
                <a:sym typeface="+mn-lt"/>
              </a:rPr>
              <a:t>上气道咳嗽综合征（</a:t>
            </a:r>
            <a:r>
              <a:rPr lang="en-US" altLang="zh-CN" sz="1600" noProof="0" dirty="0">
                <a:solidFill>
                  <a:schemeClr val="dk1"/>
                </a:solidFill>
                <a:effectLst/>
                <a:cs typeface="+mn-ea"/>
                <a:sym typeface="+mn-lt"/>
              </a:rPr>
              <a:t>UACS</a:t>
            </a:r>
            <a:r>
              <a:rPr lang="zh-CN" altLang="en-US" sz="1600" noProof="0" dirty="0">
                <a:solidFill>
                  <a:schemeClr val="dk1"/>
                </a:solidFill>
                <a:effectLst/>
                <a:cs typeface="+mn-ea"/>
                <a:sym typeface="+mn-lt"/>
              </a:rPr>
              <a:t>）</a:t>
            </a:r>
            <a:endParaRPr lang="zh-CN" altLang="en-US" sz="1600" kern="1200" noProof="0" dirty="0">
              <a:solidFill>
                <a:schemeClr val="dk1"/>
              </a:solidFill>
              <a:effectLst/>
              <a:cs typeface="+mn-ea"/>
              <a:sym typeface="+mn-lt"/>
            </a:endParaRPr>
          </a:p>
          <a:p>
            <a:pPr marL="342900" marR="0" lvl="0" indent="-342900" algn="just" defTabSz="914400" rtl="0" eaLnBrk="1" fontAlgn="auto" latinLnBrk="0" hangingPunct="1">
              <a:lnSpc>
                <a:spcPct val="200000"/>
              </a:lnSpc>
              <a:spcBef>
                <a:spcPts val="180"/>
              </a:spcBef>
              <a:spcAft>
                <a:spcPts val="0"/>
              </a:spcAft>
              <a:buClrTx/>
              <a:buSzPts val="1200"/>
              <a:buFont typeface="Symbol" panose="05050102010706020507" pitchFamily="18" charset="2"/>
              <a:buChar char=""/>
              <a:defRPr/>
            </a:pPr>
            <a:r>
              <a:rPr lang="zh-CN" altLang="en-US" sz="1600" noProof="0" dirty="0">
                <a:solidFill>
                  <a:schemeClr val="dk1"/>
                </a:solidFill>
                <a:effectLst/>
                <a:cs typeface="+mn-ea"/>
                <a:sym typeface="+mn-lt"/>
              </a:rPr>
              <a:t>胃食管反流</a:t>
            </a:r>
            <a:endParaRPr lang="zh-CN" altLang="en-US" sz="1600" kern="1200" noProof="0" dirty="0">
              <a:solidFill>
                <a:schemeClr val="dk1"/>
              </a:solidFill>
              <a:effectLst/>
              <a:cs typeface="+mn-ea"/>
              <a:sym typeface="+mn-lt"/>
            </a:endParaRPr>
          </a:p>
          <a:p>
            <a:pPr marL="342900" marR="0" lvl="0" indent="-342900" algn="just" defTabSz="914400" rtl="0" eaLnBrk="1" fontAlgn="auto" latinLnBrk="0" hangingPunct="1">
              <a:lnSpc>
                <a:spcPct val="200000"/>
              </a:lnSpc>
              <a:spcBef>
                <a:spcPts val="180"/>
              </a:spcBef>
              <a:spcAft>
                <a:spcPts val="0"/>
              </a:spcAft>
              <a:buClrTx/>
              <a:buSzPts val="1200"/>
              <a:buFont typeface="Symbol" panose="05050102010706020507" pitchFamily="18" charset="2"/>
              <a:buChar char=""/>
              <a:defRPr/>
            </a:pPr>
            <a:r>
              <a:rPr lang="zh-CN" altLang="en-US" sz="1600" noProof="0" dirty="0">
                <a:solidFill>
                  <a:schemeClr val="dk1"/>
                </a:solidFill>
                <a:effectLst/>
                <a:cs typeface="+mn-ea"/>
                <a:sym typeface="+mn-lt"/>
              </a:rPr>
              <a:t>药物（例如</a:t>
            </a:r>
            <a:r>
              <a:rPr lang="en-US" altLang="zh-CN" sz="1600" noProof="0" dirty="0">
                <a:solidFill>
                  <a:schemeClr val="dk1"/>
                </a:solidFill>
                <a:effectLst/>
                <a:cs typeface="+mn-ea"/>
                <a:sym typeface="+mn-lt"/>
              </a:rPr>
              <a:t>ACE</a:t>
            </a:r>
            <a:r>
              <a:rPr lang="zh-CN" altLang="en-US" sz="1600" noProof="0" dirty="0">
                <a:solidFill>
                  <a:schemeClr val="dk1"/>
                </a:solidFill>
                <a:effectLst/>
                <a:cs typeface="+mn-ea"/>
                <a:sym typeface="+mn-lt"/>
              </a:rPr>
              <a:t>抑制剂）</a:t>
            </a:r>
            <a:endParaRPr lang="zh-CN" altLang="en-US" sz="1600" noProof="0" dirty="0">
              <a:solidFill>
                <a:schemeClr val="dk1"/>
              </a:solidFill>
              <a:effectLst/>
              <a:cs typeface="+mn-ea"/>
              <a:sym typeface="+mn-lt"/>
            </a:endParaRPr>
          </a:p>
        </p:txBody>
      </p:sp>
      <p:sp>
        <p:nvSpPr>
          <p:cNvPr id="4" name="文本框 3"/>
          <p:cNvSpPr txBox="1"/>
          <p:nvPr>
            <p:custDataLst>
              <p:tags r:id="rId9"/>
            </p:custDataLst>
          </p:nvPr>
        </p:nvSpPr>
        <p:spPr>
          <a:xfrm>
            <a:off x="11087100" y="433705"/>
            <a:ext cx="969010" cy="368300"/>
          </a:xfrm>
          <a:prstGeom prst="rect">
            <a:avLst/>
          </a:prstGeom>
          <a:noFill/>
        </p:spPr>
        <p:txBody>
          <a:bodyPr wrap="square" rtlCol="0">
            <a:spAutoFit/>
          </a:bodyPr>
          <a:lstStyle/>
          <a:p>
            <a:pPr algn="r"/>
            <a:r>
              <a:rPr lang="zh-CN" altLang="en-US" b="1">
                <a:solidFill>
                  <a:schemeClr val="bg1"/>
                </a:solidFill>
                <a:highlight>
                  <a:srgbClr val="000000">
                    <a:alpha val="0"/>
                  </a:srgbClr>
                </a:highlight>
              </a:rPr>
              <a:t>图</a:t>
            </a:r>
            <a:r>
              <a:rPr lang="en-US" altLang="zh-CN" b="1">
                <a:solidFill>
                  <a:schemeClr val="bg1"/>
                </a:solidFill>
                <a:highlight>
                  <a:srgbClr val="000000">
                    <a:alpha val="0"/>
                  </a:srgbClr>
                </a:highlight>
              </a:rPr>
              <a:t> 2.2</a:t>
            </a:r>
            <a:endParaRPr lang="en-US" altLang="zh-CN" b="1">
              <a:solidFill>
                <a:schemeClr val="bg1"/>
              </a:solidFill>
              <a:highlight>
                <a:srgbClr val="000000">
                  <a:alpha val="0"/>
                </a:srgbClr>
              </a:highlight>
            </a:endParaRPr>
          </a:p>
        </p:txBody>
      </p:sp>
      <p:sp>
        <p:nvSpPr>
          <p:cNvPr id="3" name="Footer Placeholder 1"/>
          <p:cNvSpPr txBox="1"/>
          <p:nvPr/>
        </p:nvSpPr>
        <p:spPr>
          <a:xfrm>
            <a:off x="3027363" y="6551613"/>
            <a:ext cx="6137275"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000" dirty="0">
                <a:sym typeface="+mn-ea"/>
              </a:rPr>
              <a:t>© 2024, 2025 Global Initiative for Chronic Obstructive Lung Disease</a:t>
            </a:r>
            <a:endParaRPr lang="en-AU" sz="1000" dirty="0">
              <a:cs typeface="+mn-ea"/>
              <a:sym typeface="+mn-lt"/>
            </a:endParaRPr>
          </a:p>
        </p:txBody>
      </p:sp>
      <p:pic>
        <p:nvPicPr>
          <p:cNvPr id="5" name="Picture 4" descr="Other causes of chronic cough are listed and divided into intrathoracic (including asthma, lung cancer, tuberculosis, bronchiectasis, left heart failure, interstitial lung disease, cystic fibrosis and idiopathic cough) and extrathoracic (including chronic allergic rhinitis, PNDS, UACS, gastroesophageal reflux, medication (eg, ACE inhibitors)."/>
          <p:cNvPicPr>
            <a:picLocks noChangeAspect="1"/>
          </p:cNvPicPr>
          <p:nvPr/>
        </p:nvPicPr>
        <p:blipFill rotWithShape="1">
          <a:blip r:embed="rId10"/>
          <a:srcRect/>
          <a:stretch>
            <a:fillRect/>
          </a:stretch>
        </p:blipFill>
        <p:spPr bwMode="auto">
          <a:xfrm>
            <a:off x="12163313" y="-28404"/>
            <a:ext cx="7869143" cy="4717000"/>
          </a:xfrm>
          <a:prstGeom prst="rect">
            <a:avLst/>
          </a:prstGeom>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文本占位符 16"/>
          <p:cNvSpPr>
            <a:spLocks noGrp="1"/>
          </p:cNvSpPr>
          <p:nvPr>
            <p:ph type="body" sz="quarter" idx="10"/>
          </p:nvPr>
        </p:nvSpPr>
        <p:spPr/>
        <p:txBody>
          <a:bodyPr>
            <a:normAutofit fontScale="97500" lnSpcReduction="10000"/>
          </a:bodyPr>
          <a:lstStyle/>
          <a:p>
            <a:r>
              <a:rPr lang="zh-CN" altLang="en-US" sz="3600" b="1" dirty="0">
                <a:solidFill>
                  <a:schemeClr val="bg1"/>
                </a:solidFill>
                <a:effectLst/>
                <a:latin typeface="+mn-lt"/>
                <a:ea typeface="+mn-ea"/>
                <a:cs typeface="+mn-ea"/>
                <a:sym typeface="+mn-lt"/>
              </a:rPr>
              <a:t>慢阻肺病的鉴别诊断</a:t>
            </a:r>
            <a:endParaRPr lang="zh-CN" altLang="en-US" sz="3600" b="1" dirty="0">
              <a:solidFill>
                <a:schemeClr val="bg1"/>
              </a:solidFill>
              <a:effectLst/>
              <a:latin typeface="+mn-lt"/>
              <a:ea typeface="+mn-ea"/>
              <a:cs typeface="+mn-ea"/>
              <a:sym typeface="+mn-lt"/>
            </a:endParaRPr>
          </a:p>
        </p:txBody>
      </p:sp>
      <p:graphicFrame>
        <p:nvGraphicFramePr>
          <p:cNvPr id="3" name="表格 2"/>
          <p:cNvGraphicFramePr>
            <a:graphicFrameLocks noGrp="1"/>
          </p:cNvGraphicFramePr>
          <p:nvPr>
            <p:custDataLst>
              <p:tags r:id="rId1"/>
            </p:custDataLst>
          </p:nvPr>
        </p:nvGraphicFramePr>
        <p:xfrm>
          <a:off x="1805305" y="1087755"/>
          <a:ext cx="7787640" cy="5044440"/>
        </p:xfrm>
        <a:graphic>
          <a:graphicData uri="http://schemas.openxmlformats.org/drawingml/2006/table">
            <a:tbl>
              <a:tblPr>
                <a:tableStyleId>{5C22544A-7EE6-4342-B048-85BDC9FD1C3A}</a:tableStyleId>
              </a:tblPr>
              <a:tblGrid>
                <a:gridCol w="2297430"/>
                <a:gridCol w="5490210"/>
              </a:tblGrid>
              <a:tr h="225425">
                <a:tc>
                  <a:txBody>
                    <a:bodyPr/>
                    <a:lstStyle/>
                    <a:p>
                      <a:pPr algn="ctr">
                        <a:lnSpc>
                          <a:spcPct val="115000"/>
                        </a:lnSpc>
                        <a:spcBef>
                          <a:spcPts val="180"/>
                        </a:spcBef>
                      </a:pPr>
                      <a:r>
                        <a:rPr lang="zh-CN" sz="1200" b="1" dirty="0">
                          <a:effectLst/>
                          <a:latin typeface="+mn-lt"/>
                          <a:ea typeface="+mn-ea"/>
                          <a:cs typeface="+mn-ea"/>
                          <a:sym typeface="+mn-lt"/>
                        </a:rPr>
                        <a:t>诊断</a:t>
                      </a:r>
                      <a:endParaRPr lang="zh-CN" sz="1200" b="1" dirty="0">
                        <a:effectLst/>
                        <a:latin typeface="+mn-lt"/>
                        <a:ea typeface="+mn-ea"/>
                        <a:cs typeface="+mn-ea"/>
                        <a:sym typeface="+mn-lt"/>
                      </a:endParaRPr>
                    </a:p>
                  </a:txBody>
                  <a:tcPr marL="47761" marR="47761" marT="0" marB="0" anchor="ctr">
                    <a:lnB w="12700" cap="flat" cmpd="sng" algn="ctr">
                      <a:noFill/>
                      <a:prstDash val="solid"/>
                      <a:round/>
                      <a:headEnd type="none" w="med" len="med"/>
                      <a:tailEnd type="none" w="med" len="med"/>
                    </a:lnB>
                    <a:solidFill>
                      <a:schemeClr val="bg1"/>
                    </a:solidFill>
                  </a:tcPr>
                </a:tc>
                <a:tc>
                  <a:txBody>
                    <a:bodyPr/>
                    <a:lstStyle/>
                    <a:p>
                      <a:pPr algn="ctr">
                        <a:lnSpc>
                          <a:spcPct val="115000"/>
                        </a:lnSpc>
                        <a:spcBef>
                          <a:spcPts val="180"/>
                        </a:spcBef>
                      </a:pPr>
                      <a:r>
                        <a:rPr lang="zh-CN" sz="1200" b="1" dirty="0">
                          <a:effectLst/>
                          <a:latin typeface="+mn-lt"/>
                          <a:ea typeface="+mn-ea"/>
                          <a:cs typeface="+mn-ea"/>
                          <a:sym typeface="+mn-lt"/>
                        </a:rPr>
                        <a:t>特征提示</a:t>
                      </a:r>
                      <a:endParaRPr lang="zh-CN" sz="1200" b="1" dirty="0">
                        <a:effectLst/>
                        <a:latin typeface="+mn-lt"/>
                        <a:ea typeface="+mn-ea"/>
                        <a:cs typeface="+mn-ea"/>
                        <a:sym typeface="+mn-lt"/>
                      </a:endParaRPr>
                    </a:p>
                  </a:txBody>
                  <a:tcPr marL="47761" marR="47761" marT="0" marB="0" anchor="ctr">
                    <a:lnB w="12700" cap="flat" cmpd="sng" algn="ctr">
                      <a:noFill/>
                      <a:prstDash val="solid"/>
                      <a:round/>
                      <a:headEnd type="none" w="med" len="med"/>
                      <a:tailEnd type="none" w="med" len="med"/>
                    </a:lnB>
                    <a:solidFill>
                      <a:schemeClr val="bg1"/>
                    </a:solidFill>
                  </a:tcPr>
                </a:tc>
              </a:tr>
              <a:tr h="425450">
                <a:tc>
                  <a:txBody>
                    <a:bodyPr/>
                    <a:lstStyle/>
                    <a:p>
                      <a:pPr algn="just">
                        <a:lnSpc>
                          <a:spcPct val="115000"/>
                        </a:lnSpc>
                        <a:spcBef>
                          <a:spcPts val="180"/>
                        </a:spcBef>
                      </a:pPr>
                      <a:r>
                        <a:rPr lang="zh-CN" altLang="en-US" sz="1200" b="1" dirty="0">
                          <a:solidFill>
                            <a:srgbClr val="374459"/>
                          </a:solidFill>
                          <a:effectLst/>
                          <a:latin typeface="+mn-lt"/>
                          <a:ea typeface="+mn-ea"/>
                          <a:cs typeface="+mn-ea"/>
                          <a:sym typeface="+mn-lt"/>
                        </a:rPr>
                        <a:t>慢阻肺病</a:t>
                      </a:r>
                      <a:endParaRPr lang="zh-CN" sz="1200" b="1" dirty="0">
                        <a:solidFill>
                          <a:srgbClr val="374459"/>
                        </a:solidFill>
                        <a:effectLst/>
                        <a:latin typeface="+mn-lt"/>
                        <a:ea typeface="+mn-ea"/>
                        <a:cs typeface="+mn-ea"/>
                        <a:sym typeface="+mn-lt"/>
                      </a:endParaRPr>
                    </a:p>
                  </a:txBody>
                  <a:tcPr marL="47761" marR="47761" marT="0"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D2D1D6"/>
                    </a:solidFill>
                  </a:tcPr>
                </a:tc>
                <a:tc>
                  <a:txBody>
                    <a:bodyPr/>
                    <a:lstStyle/>
                    <a:p>
                      <a:pPr algn="just">
                        <a:lnSpc>
                          <a:spcPct val="100000"/>
                        </a:lnSpc>
                        <a:spcBef>
                          <a:spcPts val="180"/>
                        </a:spcBef>
                      </a:pPr>
                      <a:r>
                        <a:rPr lang="zh-CN" sz="1100" dirty="0">
                          <a:effectLst/>
                          <a:latin typeface="+mn-lt"/>
                          <a:ea typeface="+mn-ea"/>
                          <a:cs typeface="+mn-ea"/>
                          <a:sym typeface="+mn-lt"/>
                        </a:rPr>
                        <a:t>症状进展缓慢</a:t>
                      </a:r>
                      <a:endParaRPr lang="zh-CN" sz="1100" dirty="0">
                        <a:effectLst/>
                        <a:latin typeface="+mn-lt"/>
                        <a:ea typeface="+mn-ea"/>
                        <a:cs typeface="+mn-ea"/>
                        <a:sym typeface="+mn-lt"/>
                      </a:endParaRPr>
                    </a:p>
                    <a:p>
                      <a:pPr algn="just">
                        <a:lnSpc>
                          <a:spcPct val="100000"/>
                        </a:lnSpc>
                        <a:spcBef>
                          <a:spcPts val="180"/>
                        </a:spcBef>
                      </a:pPr>
                      <a:r>
                        <a:rPr lang="zh-CN" sz="1100" dirty="0">
                          <a:effectLst/>
                          <a:latin typeface="+mn-lt"/>
                          <a:ea typeface="+mn-ea"/>
                          <a:cs typeface="+mn-ea"/>
                          <a:sym typeface="+mn-lt"/>
                        </a:rPr>
                        <a:t>有吸烟史或其他</a:t>
                      </a:r>
                      <a:r>
                        <a:rPr lang="zh-CN" sz="1100" dirty="0">
                          <a:effectLst/>
                          <a:latin typeface="+mn-lt"/>
                          <a:ea typeface="+mn-ea"/>
                          <a:cs typeface="+mn-ea"/>
                          <a:sym typeface="+mn-lt"/>
                        </a:rPr>
                        <a:t>危险因素暴露史</a:t>
                      </a:r>
                      <a:endParaRPr lang="zh-CN" sz="1100" dirty="0">
                        <a:effectLst/>
                        <a:latin typeface="+mn-lt"/>
                        <a:ea typeface="+mn-ea"/>
                        <a:cs typeface="+mn-ea"/>
                        <a:sym typeface="+mn-lt"/>
                      </a:endParaRPr>
                    </a:p>
                  </a:txBody>
                  <a:tcPr marL="47761" marR="47761" marT="0"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r>
              <a:tr h="1211580">
                <a:tc>
                  <a:txBody>
                    <a:bodyPr/>
                    <a:lstStyle/>
                    <a:p>
                      <a:pPr algn="just">
                        <a:lnSpc>
                          <a:spcPct val="115000"/>
                        </a:lnSpc>
                        <a:spcBef>
                          <a:spcPts val="180"/>
                        </a:spcBef>
                      </a:pPr>
                      <a:r>
                        <a:rPr lang="zh-CN" sz="1200" b="1" dirty="0">
                          <a:solidFill>
                            <a:srgbClr val="374459"/>
                          </a:solidFill>
                          <a:effectLst/>
                          <a:latin typeface="+mn-lt"/>
                          <a:ea typeface="+mn-ea"/>
                          <a:cs typeface="+mn-ea"/>
                          <a:sym typeface="+mn-lt"/>
                        </a:rPr>
                        <a:t>哮喘</a:t>
                      </a:r>
                      <a:endParaRPr lang="zh-CN" sz="1200" b="1" dirty="0">
                        <a:solidFill>
                          <a:srgbClr val="374459"/>
                        </a:solidFill>
                        <a:effectLst/>
                        <a:latin typeface="+mn-lt"/>
                        <a:ea typeface="+mn-ea"/>
                        <a:cs typeface="+mn-ea"/>
                        <a:sym typeface="+mn-lt"/>
                      </a:endParaRPr>
                    </a:p>
                  </a:txBody>
                  <a:tcPr marL="47761" marR="47761" marT="0"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D2D1D6"/>
                    </a:solidFill>
                  </a:tcPr>
                </a:tc>
                <a:tc>
                  <a:txBody>
                    <a:bodyPr/>
                    <a:lstStyle/>
                    <a:p>
                      <a:pPr algn="just">
                        <a:lnSpc>
                          <a:spcPct val="200000"/>
                        </a:lnSpc>
                        <a:spcBef>
                          <a:spcPts val="180"/>
                        </a:spcBef>
                      </a:pPr>
                      <a:r>
                        <a:rPr lang="zh-CN" altLang="en-US" sz="1100" dirty="0">
                          <a:effectLst/>
                          <a:latin typeface="+mn-lt"/>
                          <a:ea typeface="+mn-ea"/>
                          <a:cs typeface="+mn-ea"/>
                          <a:sym typeface="+mn-lt"/>
                        </a:rPr>
                        <a:t>多种气流阻塞</a:t>
                      </a:r>
                      <a:endParaRPr lang="en-US" altLang="zh-CN" sz="1100" dirty="0">
                        <a:effectLst/>
                        <a:latin typeface="+mn-lt"/>
                        <a:ea typeface="+mn-ea"/>
                        <a:cs typeface="+mn-ea"/>
                        <a:sym typeface="+mn-lt"/>
                      </a:endParaRPr>
                    </a:p>
                    <a:p>
                      <a:pPr algn="just">
                        <a:lnSpc>
                          <a:spcPct val="100000"/>
                        </a:lnSpc>
                        <a:spcBef>
                          <a:spcPts val="180"/>
                        </a:spcBef>
                      </a:pPr>
                      <a:r>
                        <a:rPr lang="zh-CN" sz="1100" dirty="0">
                          <a:effectLst/>
                          <a:latin typeface="+mn-lt"/>
                          <a:ea typeface="+mn-ea"/>
                          <a:cs typeface="+mn-ea"/>
                          <a:sym typeface="+mn-lt"/>
                        </a:rPr>
                        <a:t>症状每天差异</a:t>
                      </a:r>
                      <a:r>
                        <a:rPr lang="zh-CN" sz="1100" dirty="0">
                          <a:effectLst/>
                          <a:latin typeface="+mn-lt"/>
                          <a:ea typeface="+mn-ea"/>
                          <a:cs typeface="+mn-ea"/>
                          <a:sym typeface="+mn-lt"/>
                        </a:rPr>
                        <a:t>很大</a:t>
                      </a:r>
                      <a:endParaRPr lang="zh-CN" sz="1100" dirty="0">
                        <a:effectLst/>
                        <a:latin typeface="+mn-lt"/>
                        <a:ea typeface="+mn-ea"/>
                        <a:cs typeface="+mn-ea"/>
                        <a:sym typeface="+mn-lt"/>
                      </a:endParaRPr>
                    </a:p>
                    <a:p>
                      <a:pPr algn="just">
                        <a:lnSpc>
                          <a:spcPct val="100000"/>
                        </a:lnSpc>
                        <a:spcBef>
                          <a:spcPts val="180"/>
                        </a:spcBef>
                      </a:pPr>
                      <a:r>
                        <a:rPr lang="zh-CN" sz="1100" dirty="0">
                          <a:effectLst/>
                          <a:latin typeface="+mn-lt"/>
                          <a:ea typeface="+mn-ea"/>
                          <a:cs typeface="+mn-ea"/>
                          <a:sym typeface="+mn-lt"/>
                        </a:rPr>
                        <a:t>夜间</a:t>
                      </a:r>
                      <a:r>
                        <a:rPr lang="en-US" sz="1100" dirty="0">
                          <a:effectLst/>
                          <a:latin typeface="+mn-lt"/>
                          <a:ea typeface="+mn-ea"/>
                          <a:cs typeface="+mn-ea"/>
                          <a:sym typeface="+mn-lt"/>
                        </a:rPr>
                        <a:t>/</a:t>
                      </a:r>
                      <a:r>
                        <a:rPr lang="zh-CN" sz="1100" dirty="0">
                          <a:effectLst/>
                          <a:latin typeface="+mn-lt"/>
                          <a:ea typeface="+mn-ea"/>
                          <a:cs typeface="+mn-ea"/>
                          <a:sym typeface="+mn-lt"/>
                        </a:rPr>
                        <a:t>清晨症状加重</a:t>
                      </a:r>
                      <a:endParaRPr lang="zh-CN" sz="1100" dirty="0">
                        <a:effectLst/>
                        <a:latin typeface="+mn-lt"/>
                        <a:ea typeface="+mn-ea"/>
                        <a:cs typeface="+mn-ea"/>
                        <a:sym typeface="+mn-lt"/>
                      </a:endParaRPr>
                    </a:p>
                    <a:p>
                      <a:pPr algn="just">
                        <a:lnSpc>
                          <a:spcPct val="100000"/>
                        </a:lnSpc>
                        <a:spcBef>
                          <a:spcPts val="180"/>
                        </a:spcBef>
                      </a:pPr>
                      <a:r>
                        <a:rPr lang="zh-CN" sz="1100" dirty="0">
                          <a:effectLst/>
                          <a:latin typeface="+mn-lt"/>
                          <a:ea typeface="+mn-ea"/>
                          <a:cs typeface="+mn-ea"/>
                          <a:sym typeface="+mn-lt"/>
                        </a:rPr>
                        <a:t>同时存在过敏、鼻炎和</a:t>
                      </a:r>
                      <a:r>
                        <a:rPr lang="en-US" sz="1100" dirty="0">
                          <a:effectLst/>
                          <a:latin typeface="+mn-lt"/>
                          <a:ea typeface="+mn-ea"/>
                          <a:cs typeface="+mn-ea"/>
                          <a:sym typeface="+mn-lt"/>
                        </a:rPr>
                        <a:t>/</a:t>
                      </a:r>
                      <a:r>
                        <a:rPr lang="zh-CN" sz="1100" dirty="0">
                          <a:effectLst/>
                          <a:latin typeface="+mn-lt"/>
                          <a:ea typeface="+mn-ea"/>
                          <a:cs typeface="+mn-ea"/>
                          <a:sym typeface="+mn-lt"/>
                        </a:rPr>
                        <a:t>或湿疹</a:t>
                      </a:r>
                      <a:endParaRPr lang="en-US" altLang="zh-CN" sz="1100" dirty="0">
                        <a:effectLst/>
                        <a:latin typeface="+mn-lt"/>
                        <a:ea typeface="+mn-ea"/>
                        <a:cs typeface="+mn-ea"/>
                        <a:sym typeface="+mn-lt"/>
                      </a:endParaRPr>
                    </a:p>
                    <a:p>
                      <a:pPr algn="just">
                        <a:lnSpc>
                          <a:spcPct val="100000"/>
                        </a:lnSpc>
                        <a:spcBef>
                          <a:spcPts val="180"/>
                        </a:spcBef>
                      </a:pPr>
                      <a:r>
                        <a:rPr lang="zh-CN" altLang="en-US" sz="1100" dirty="0">
                          <a:effectLst/>
                          <a:latin typeface="+mn-lt"/>
                          <a:ea typeface="+mn-ea"/>
                          <a:cs typeface="+mn-ea"/>
                          <a:sym typeface="+mn-lt"/>
                        </a:rPr>
                        <a:t>通常发生在儿童期</a:t>
                      </a:r>
                      <a:endParaRPr lang="en-US" altLang="zh-CN" sz="1100" dirty="0">
                        <a:effectLst/>
                        <a:latin typeface="+mn-lt"/>
                        <a:ea typeface="+mn-ea"/>
                        <a:cs typeface="+mn-ea"/>
                        <a:sym typeface="+mn-lt"/>
                      </a:endParaRPr>
                    </a:p>
                    <a:p>
                      <a:pPr algn="just">
                        <a:lnSpc>
                          <a:spcPct val="100000"/>
                        </a:lnSpc>
                        <a:spcBef>
                          <a:spcPts val="180"/>
                        </a:spcBef>
                      </a:pPr>
                      <a:r>
                        <a:rPr lang="zh-CN" altLang="en-US" sz="1100" dirty="0">
                          <a:effectLst/>
                          <a:latin typeface="+mn-lt"/>
                          <a:ea typeface="+mn-ea"/>
                          <a:cs typeface="+mn-ea"/>
                          <a:sym typeface="+mn-lt"/>
                        </a:rPr>
                        <a:t>哮喘家族史</a:t>
                      </a:r>
                      <a:endParaRPr lang="zh-CN" sz="1100" dirty="0">
                        <a:effectLst/>
                        <a:latin typeface="+mn-lt"/>
                        <a:ea typeface="+mn-ea"/>
                        <a:cs typeface="+mn-ea"/>
                        <a:sym typeface="+mn-lt"/>
                      </a:endParaRPr>
                    </a:p>
                  </a:txBody>
                  <a:tcPr marL="47761" marR="47761" marT="0"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r>
              <a:tr h="393065">
                <a:tc>
                  <a:txBody>
                    <a:bodyPr/>
                    <a:lstStyle/>
                    <a:p>
                      <a:pPr algn="just">
                        <a:lnSpc>
                          <a:spcPct val="115000"/>
                        </a:lnSpc>
                        <a:spcBef>
                          <a:spcPts val="180"/>
                        </a:spcBef>
                      </a:pPr>
                      <a:r>
                        <a:rPr lang="zh-CN" sz="1200" b="1" dirty="0">
                          <a:solidFill>
                            <a:srgbClr val="374459"/>
                          </a:solidFill>
                          <a:effectLst/>
                          <a:latin typeface="+mn-lt"/>
                          <a:ea typeface="+mn-ea"/>
                          <a:cs typeface="+mn-ea"/>
                          <a:sym typeface="+mn-lt"/>
                        </a:rPr>
                        <a:t>充血性心力衰竭</a:t>
                      </a:r>
                      <a:endParaRPr lang="zh-CN" sz="1200" b="1" dirty="0">
                        <a:solidFill>
                          <a:srgbClr val="374459"/>
                        </a:solidFill>
                        <a:effectLst/>
                        <a:latin typeface="+mn-lt"/>
                        <a:ea typeface="+mn-ea"/>
                        <a:cs typeface="+mn-ea"/>
                        <a:sym typeface="+mn-lt"/>
                      </a:endParaRPr>
                    </a:p>
                  </a:txBody>
                  <a:tcPr marL="47761" marR="47761" marT="0"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D2D1D6"/>
                    </a:solidFill>
                  </a:tcPr>
                </a:tc>
                <a:tc>
                  <a:txBody>
                    <a:bodyPr/>
                    <a:lstStyle/>
                    <a:p>
                      <a:pPr indent="0" algn="just" fontAlgn="auto">
                        <a:lnSpc>
                          <a:spcPct val="170000"/>
                        </a:lnSpc>
                        <a:spcBef>
                          <a:spcPts val="100"/>
                        </a:spcBef>
                      </a:pPr>
                      <a:r>
                        <a:rPr lang="zh-CN" sz="1100" dirty="0">
                          <a:effectLst/>
                          <a:latin typeface="+mn-lt"/>
                          <a:ea typeface="+mn-ea"/>
                          <a:cs typeface="+mn-ea"/>
                          <a:sym typeface="+mn-lt"/>
                        </a:rPr>
                        <a:t>胸部</a:t>
                      </a:r>
                      <a:r>
                        <a:rPr lang="en-US" sz="1100" dirty="0">
                          <a:effectLst/>
                          <a:latin typeface="+mn-lt"/>
                          <a:ea typeface="+mn-ea"/>
                          <a:cs typeface="+mn-ea"/>
                          <a:sym typeface="+mn-lt"/>
                        </a:rPr>
                        <a:t>X</a:t>
                      </a:r>
                      <a:r>
                        <a:rPr lang="zh-CN" sz="1100" dirty="0">
                          <a:effectLst/>
                          <a:latin typeface="+mn-lt"/>
                          <a:ea typeface="+mn-ea"/>
                          <a:cs typeface="+mn-ea"/>
                          <a:sym typeface="+mn-lt"/>
                        </a:rPr>
                        <a:t>线检查显示心脏扩张、肺水肿</a:t>
                      </a:r>
                      <a:endParaRPr lang="zh-CN" sz="1100" dirty="0">
                        <a:effectLst/>
                        <a:latin typeface="+mn-lt"/>
                        <a:ea typeface="+mn-ea"/>
                        <a:cs typeface="+mn-ea"/>
                        <a:sym typeface="+mn-lt"/>
                      </a:endParaRPr>
                    </a:p>
                    <a:p>
                      <a:pPr algn="just">
                        <a:lnSpc>
                          <a:spcPct val="100000"/>
                        </a:lnSpc>
                        <a:spcBef>
                          <a:spcPts val="180"/>
                        </a:spcBef>
                      </a:pPr>
                      <a:r>
                        <a:rPr lang="zh-CN" sz="1100" dirty="0">
                          <a:effectLst/>
                          <a:latin typeface="+mn-lt"/>
                          <a:ea typeface="+mn-ea"/>
                          <a:cs typeface="+mn-ea"/>
                          <a:sym typeface="+mn-lt"/>
                        </a:rPr>
                        <a:t>肺功能检查显示容量受限，而非气流</a:t>
                      </a:r>
                      <a:r>
                        <a:rPr lang="zh-CN" sz="1100" dirty="0">
                          <a:effectLst/>
                          <a:latin typeface="+mn-lt"/>
                          <a:ea typeface="+mn-ea"/>
                          <a:cs typeface="+mn-ea"/>
                          <a:sym typeface="+mn-lt"/>
                        </a:rPr>
                        <a:t>阻塞</a:t>
                      </a:r>
                      <a:endParaRPr lang="zh-CN" sz="1100" dirty="0">
                        <a:effectLst/>
                        <a:latin typeface="+mn-lt"/>
                        <a:ea typeface="+mn-ea"/>
                        <a:cs typeface="+mn-ea"/>
                        <a:sym typeface="+mn-lt"/>
                      </a:endParaRPr>
                    </a:p>
                  </a:txBody>
                  <a:tcPr marL="47761" marR="47761" marT="0"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r>
              <a:tr h="594360">
                <a:tc>
                  <a:txBody>
                    <a:bodyPr/>
                    <a:lstStyle/>
                    <a:p>
                      <a:pPr algn="just">
                        <a:lnSpc>
                          <a:spcPct val="115000"/>
                        </a:lnSpc>
                        <a:spcBef>
                          <a:spcPts val="180"/>
                        </a:spcBef>
                      </a:pPr>
                      <a:r>
                        <a:rPr lang="zh-CN" sz="1200" b="1" dirty="0">
                          <a:solidFill>
                            <a:srgbClr val="374459"/>
                          </a:solidFill>
                          <a:effectLst/>
                          <a:latin typeface="+mn-lt"/>
                          <a:ea typeface="+mn-ea"/>
                          <a:cs typeface="+mn-ea"/>
                          <a:sym typeface="+mn-lt"/>
                        </a:rPr>
                        <a:t>支气管扩张</a:t>
                      </a:r>
                      <a:endParaRPr lang="zh-CN" sz="1200" b="1" dirty="0">
                        <a:solidFill>
                          <a:srgbClr val="374459"/>
                        </a:solidFill>
                        <a:effectLst/>
                        <a:latin typeface="+mn-lt"/>
                        <a:ea typeface="+mn-ea"/>
                        <a:cs typeface="+mn-ea"/>
                        <a:sym typeface="+mn-lt"/>
                      </a:endParaRPr>
                    </a:p>
                  </a:txBody>
                  <a:tcPr marL="47761" marR="47761" marT="0"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D2D1D6"/>
                    </a:solidFill>
                  </a:tcPr>
                </a:tc>
                <a:tc>
                  <a:txBody>
                    <a:bodyPr/>
                    <a:lstStyle/>
                    <a:p>
                      <a:pPr indent="0" algn="just" fontAlgn="auto">
                        <a:lnSpc>
                          <a:spcPct val="100000"/>
                        </a:lnSpc>
                        <a:spcBef>
                          <a:spcPts val="100"/>
                        </a:spcBef>
                      </a:pPr>
                      <a:r>
                        <a:rPr lang="zh-CN" sz="1000" dirty="0">
                          <a:effectLst/>
                          <a:latin typeface="+mn-lt"/>
                          <a:ea typeface="+mn-ea"/>
                          <a:cs typeface="+mn-ea"/>
                          <a:sym typeface="+mn-lt"/>
                        </a:rPr>
                        <a:t>大量脓痰</a:t>
                      </a:r>
                      <a:endParaRPr lang="zh-CN" sz="1000" dirty="0">
                        <a:effectLst/>
                        <a:latin typeface="+mn-lt"/>
                        <a:ea typeface="+mn-ea"/>
                        <a:cs typeface="+mn-ea"/>
                        <a:sym typeface="+mn-lt"/>
                      </a:endParaRPr>
                    </a:p>
                    <a:p>
                      <a:pPr algn="just">
                        <a:lnSpc>
                          <a:spcPct val="100000"/>
                        </a:lnSpc>
                        <a:spcBef>
                          <a:spcPts val="180"/>
                        </a:spcBef>
                      </a:pPr>
                      <a:r>
                        <a:rPr lang="zh-CN" sz="1000" dirty="0">
                          <a:effectLst/>
                          <a:latin typeface="+mn-lt"/>
                          <a:ea typeface="+mn-ea"/>
                          <a:cs typeface="+mn-ea"/>
                          <a:sym typeface="+mn-lt"/>
                        </a:rPr>
                        <a:t>通常伴有细菌感染</a:t>
                      </a:r>
                      <a:endParaRPr lang="zh-CN" sz="1000" dirty="0">
                        <a:effectLst/>
                        <a:latin typeface="+mn-lt"/>
                        <a:ea typeface="+mn-ea"/>
                        <a:cs typeface="+mn-ea"/>
                        <a:sym typeface="+mn-lt"/>
                      </a:endParaRPr>
                    </a:p>
                    <a:p>
                      <a:pPr algn="just">
                        <a:lnSpc>
                          <a:spcPct val="100000"/>
                        </a:lnSpc>
                        <a:spcBef>
                          <a:spcPts val="180"/>
                        </a:spcBef>
                      </a:pPr>
                      <a:r>
                        <a:rPr lang="zh-CN" sz="1000" dirty="0">
                          <a:effectLst/>
                          <a:latin typeface="+mn-lt"/>
                          <a:ea typeface="+mn-ea"/>
                          <a:cs typeface="+mn-ea"/>
                          <a:sym typeface="+mn-lt"/>
                        </a:rPr>
                        <a:t>胸部</a:t>
                      </a:r>
                      <a:r>
                        <a:rPr lang="en-US" sz="1000" dirty="0">
                          <a:effectLst/>
                          <a:latin typeface="+mn-lt"/>
                          <a:ea typeface="+mn-ea"/>
                          <a:cs typeface="+mn-ea"/>
                          <a:sym typeface="+mn-lt"/>
                        </a:rPr>
                        <a:t>X</a:t>
                      </a:r>
                      <a:r>
                        <a:rPr lang="zh-CN" sz="1000" dirty="0">
                          <a:effectLst/>
                          <a:latin typeface="+mn-lt"/>
                          <a:ea typeface="+mn-ea"/>
                          <a:cs typeface="+mn-ea"/>
                          <a:sym typeface="+mn-lt"/>
                        </a:rPr>
                        <a:t>线检查</a:t>
                      </a:r>
                      <a:r>
                        <a:rPr lang="en-US" sz="1000" dirty="0">
                          <a:effectLst/>
                          <a:latin typeface="+mn-lt"/>
                          <a:ea typeface="+mn-ea"/>
                          <a:cs typeface="+mn-ea"/>
                          <a:sym typeface="+mn-lt"/>
                        </a:rPr>
                        <a:t>/HRCT</a:t>
                      </a:r>
                      <a:r>
                        <a:rPr lang="zh-CN" sz="1000" dirty="0">
                          <a:effectLst/>
                          <a:latin typeface="+mn-lt"/>
                          <a:ea typeface="+mn-ea"/>
                          <a:cs typeface="+mn-ea"/>
                          <a:sym typeface="+mn-lt"/>
                        </a:rPr>
                        <a:t>显示支气管扩张</a:t>
                      </a:r>
                      <a:endParaRPr lang="zh-CN" sz="1000" dirty="0">
                        <a:effectLst/>
                        <a:latin typeface="+mn-lt"/>
                        <a:ea typeface="+mn-ea"/>
                        <a:cs typeface="+mn-ea"/>
                        <a:sym typeface="+mn-lt"/>
                      </a:endParaRPr>
                    </a:p>
                  </a:txBody>
                  <a:tcPr marL="47761" marR="47761" marT="0"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r>
              <a:tr h="800100">
                <a:tc>
                  <a:txBody>
                    <a:bodyPr/>
                    <a:lstStyle/>
                    <a:p>
                      <a:pPr algn="just">
                        <a:lnSpc>
                          <a:spcPct val="115000"/>
                        </a:lnSpc>
                        <a:spcBef>
                          <a:spcPts val="180"/>
                        </a:spcBef>
                      </a:pPr>
                      <a:r>
                        <a:rPr lang="zh-CN" sz="1200" b="1" dirty="0">
                          <a:solidFill>
                            <a:srgbClr val="374459"/>
                          </a:solidFill>
                          <a:effectLst/>
                          <a:latin typeface="+mn-lt"/>
                          <a:ea typeface="+mn-ea"/>
                          <a:cs typeface="+mn-ea"/>
                          <a:sym typeface="+mn-lt"/>
                        </a:rPr>
                        <a:t>结核病</a:t>
                      </a:r>
                      <a:endParaRPr lang="zh-CN" sz="1200" b="1" dirty="0">
                        <a:solidFill>
                          <a:srgbClr val="374459"/>
                        </a:solidFill>
                        <a:effectLst/>
                        <a:latin typeface="+mn-lt"/>
                        <a:ea typeface="+mn-ea"/>
                        <a:cs typeface="+mn-ea"/>
                        <a:sym typeface="+mn-lt"/>
                      </a:endParaRPr>
                    </a:p>
                  </a:txBody>
                  <a:tcPr marL="47761" marR="47761" marT="0"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D2D1D6"/>
                    </a:solidFill>
                  </a:tcPr>
                </a:tc>
                <a:tc>
                  <a:txBody>
                    <a:bodyPr/>
                    <a:lstStyle/>
                    <a:p>
                      <a:pPr algn="just">
                        <a:lnSpc>
                          <a:spcPct val="100000"/>
                        </a:lnSpc>
                        <a:spcBef>
                          <a:spcPts val="180"/>
                        </a:spcBef>
                      </a:pPr>
                      <a:r>
                        <a:rPr lang="zh-CN" altLang="en-US" sz="1100" dirty="0">
                          <a:solidFill>
                            <a:schemeClr val="tx1"/>
                          </a:solidFill>
                          <a:effectLst/>
                          <a:cs typeface="+mn-ea"/>
                          <a:sym typeface="+mn-lt"/>
                        </a:rPr>
                        <a:t>各年龄段均可发病</a:t>
                      </a:r>
                      <a:endParaRPr lang="zh-CN" altLang="en-US" sz="1100" dirty="0">
                        <a:solidFill>
                          <a:schemeClr val="tx1"/>
                        </a:solidFill>
                        <a:effectLst/>
                        <a:cs typeface="+mn-ea"/>
                        <a:sym typeface="+mn-lt"/>
                      </a:endParaRPr>
                    </a:p>
                    <a:p>
                      <a:pPr algn="just">
                        <a:lnSpc>
                          <a:spcPct val="100000"/>
                        </a:lnSpc>
                        <a:spcBef>
                          <a:spcPts val="180"/>
                        </a:spcBef>
                      </a:pPr>
                      <a:r>
                        <a:rPr lang="zh-CN" sz="1100" dirty="0">
                          <a:effectLst/>
                          <a:latin typeface="+mn-lt"/>
                          <a:ea typeface="+mn-ea"/>
                          <a:cs typeface="+mn-ea"/>
                          <a:sym typeface="+mn-lt"/>
                        </a:rPr>
                        <a:t>胸部</a:t>
                      </a:r>
                      <a:r>
                        <a:rPr lang="en-US" sz="1100" dirty="0">
                          <a:effectLst/>
                          <a:latin typeface="+mn-lt"/>
                          <a:ea typeface="+mn-ea"/>
                          <a:cs typeface="+mn-ea"/>
                          <a:sym typeface="+mn-lt"/>
                        </a:rPr>
                        <a:t>X</a:t>
                      </a:r>
                      <a:r>
                        <a:rPr lang="zh-CN" sz="1100" dirty="0">
                          <a:effectLst/>
                          <a:latin typeface="+mn-lt"/>
                          <a:ea typeface="+mn-ea"/>
                          <a:cs typeface="+mn-ea"/>
                          <a:sym typeface="+mn-lt"/>
                        </a:rPr>
                        <a:t>线检查显示肺部浸润</a:t>
                      </a:r>
                      <a:endParaRPr lang="zh-CN" sz="1100" dirty="0">
                        <a:effectLst/>
                        <a:latin typeface="+mn-lt"/>
                        <a:ea typeface="+mn-ea"/>
                        <a:cs typeface="+mn-ea"/>
                        <a:sym typeface="+mn-lt"/>
                      </a:endParaRPr>
                    </a:p>
                    <a:p>
                      <a:pPr algn="just">
                        <a:lnSpc>
                          <a:spcPct val="100000"/>
                        </a:lnSpc>
                        <a:spcBef>
                          <a:spcPts val="180"/>
                        </a:spcBef>
                      </a:pPr>
                      <a:r>
                        <a:rPr lang="zh-CN" sz="1100" dirty="0">
                          <a:effectLst/>
                          <a:latin typeface="+mn-lt"/>
                          <a:ea typeface="+mn-ea"/>
                          <a:cs typeface="+mn-ea"/>
                          <a:sym typeface="+mn-lt"/>
                        </a:rPr>
                        <a:t>微生物学确认</a:t>
                      </a:r>
                      <a:endParaRPr lang="zh-CN" sz="1100" dirty="0">
                        <a:effectLst/>
                        <a:latin typeface="+mn-lt"/>
                        <a:ea typeface="+mn-ea"/>
                        <a:cs typeface="+mn-ea"/>
                        <a:sym typeface="+mn-lt"/>
                      </a:endParaRPr>
                    </a:p>
                    <a:p>
                      <a:pPr algn="just">
                        <a:lnSpc>
                          <a:spcPct val="100000"/>
                        </a:lnSpc>
                        <a:spcBef>
                          <a:spcPts val="180"/>
                        </a:spcBef>
                      </a:pPr>
                      <a:r>
                        <a:rPr lang="zh-CN" sz="1100" dirty="0">
                          <a:effectLst/>
                          <a:latin typeface="+mn-lt"/>
                          <a:ea typeface="+mn-ea"/>
                          <a:cs typeface="+mn-ea"/>
                          <a:sym typeface="+mn-lt"/>
                        </a:rPr>
                        <a:t>当地有较高的结核病患病率</a:t>
                      </a:r>
                      <a:endParaRPr lang="zh-CN" sz="1100" dirty="0">
                        <a:effectLst/>
                        <a:latin typeface="+mn-lt"/>
                        <a:ea typeface="+mn-ea"/>
                        <a:cs typeface="+mn-ea"/>
                        <a:sym typeface="+mn-lt"/>
                      </a:endParaRPr>
                    </a:p>
                  </a:txBody>
                  <a:tcPr marL="47761" marR="47761" marT="0"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r>
              <a:tr h="594360">
                <a:tc>
                  <a:txBody>
                    <a:bodyPr/>
                    <a:lstStyle/>
                    <a:p>
                      <a:pPr algn="just">
                        <a:lnSpc>
                          <a:spcPct val="115000"/>
                        </a:lnSpc>
                        <a:spcBef>
                          <a:spcPts val="180"/>
                        </a:spcBef>
                      </a:pPr>
                      <a:r>
                        <a:rPr lang="zh-CN" sz="1200" b="1" dirty="0">
                          <a:solidFill>
                            <a:srgbClr val="374459"/>
                          </a:solidFill>
                          <a:effectLst/>
                          <a:latin typeface="+mn-lt"/>
                          <a:ea typeface="+mn-ea"/>
                          <a:cs typeface="+mn-ea"/>
                          <a:sym typeface="+mn-lt"/>
                        </a:rPr>
                        <a:t>闭塞性细支气管炎</a:t>
                      </a:r>
                      <a:endParaRPr lang="zh-CN" sz="1200" b="1" dirty="0">
                        <a:solidFill>
                          <a:srgbClr val="374459"/>
                        </a:solidFill>
                        <a:effectLst/>
                        <a:latin typeface="+mn-lt"/>
                        <a:ea typeface="+mn-ea"/>
                        <a:cs typeface="+mn-ea"/>
                        <a:sym typeface="+mn-lt"/>
                      </a:endParaRPr>
                    </a:p>
                  </a:txBody>
                  <a:tcPr marL="47761" marR="47761" marT="0"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D2D1D6"/>
                    </a:solidFill>
                  </a:tcPr>
                </a:tc>
                <a:tc>
                  <a:txBody>
                    <a:bodyPr/>
                    <a:lstStyle/>
                    <a:p>
                      <a:pPr algn="just">
                        <a:lnSpc>
                          <a:spcPct val="150000"/>
                        </a:lnSpc>
                        <a:spcBef>
                          <a:spcPts val="180"/>
                        </a:spcBef>
                      </a:pPr>
                      <a:r>
                        <a:rPr lang="zh-CN" altLang="en-US" sz="1100" dirty="0">
                          <a:effectLst/>
                          <a:latin typeface="+mn-lt"/>
                          <a:ea typeface="+mn-ea"/>
                          <a:cs typeface="+mn-ea"/>
                          <a:sym typeface="+mn-lt"/>
                        </a:rPr>
                        <a:t>可能发生在儿童期</a:t>
                      </a:r>
                      <a:endParaRPr lang="en-US" altLang="zh-CN" sz="1100" dirty="0">
                        <a:effectLst/>
                        <a:latin typeface="+mn-lt"/>
                        <a:ea typeface="+mn-ea"/>
                        <a:cs typeface="+mn-ea"/>
                        <a:sym typeface="+mn-lt"/>
                      </a:endParaRPr>
                    </a:p>
                    <a:p>
                      <a:pPr algn="just">
                        <a:lnSpc>
                          <a:spcPct val="100000"/>
                        </a:lnSpc>
                        <a:spcBef>
                          <a:spcPts val="180"/>
                        </a:spcBef>
                      </a:pPr>
                      <a:r>
                        <a:rPr lang="zh-CN" altLang="en-US" sz="1100" dirty="0">
                          <a:solidFill>
                            <a:schemeClr val="tx1"/>
                          </a:solidFill>
                          <a:effectLst/>
                          <a:cs typeface="+mn-ea"/>
                          <a:sym typeface="+mn-lt"/>
                        </a:rPr>
                        <a:t>见于肺或骨髓移植后</a:t>
                      </a:r>
                      <a:endParaRPr lang="zh-CN" sz="1100" dirty="0">
                        <a:solidFill>
                          <a:schemeClr val="tx1"/>
                        </a:solidFill>
                        <a:effectLst/>
                        <a:latin typeface="+mn-lt"/>
                        <a:ea typeface="+mn-ea"/>
                        <a:cs typeface="+mn-ea"/>
                        <a:sym typeface="+mn-lt"/>
                      </a:endParaRPr>
                    </a:p>
                    <a:p>
                      <a:pPr algn="just">
                        <a:lnSpc>
                          <a:spcPct val="100000"/>
                        </a:lnSpc>
                        <a:spcBef>
                          <a:spcPts val="180"/>
                        </a:spcBef>
                      </a:pPr>
                      <a:r>
                        <a:rPr lang="zh-CN" sz="1100" dirty="0">
                          <a:effectLst/>
                          <a:latin typeface="+mn-lt"/>
                          <a:ea typeface="+mn-ea"/>
                          <a:cs typeface="+mn-ea"/>
                          <a:sym typeface="+mn-lt"/>
                        </a:rPr>
                        <a:t>呼气相</a:t>
                      </a:r>
                      <a:r>
                        <a:rPr lang="en-US" altLang="zh-CN" sz="1100" dirty="0">
                          <a:effectLst/>
                          <a:latin typeface="+mn-lt"/>
                          <a:ea typeface="+mn-ea"/>
                          <a:cs typeface="+mn-ea"/>
                          <a:sym typeface="+mn-lt"/>
                        </a:rPr>
                        <a:t>HR</a:t>
                      </a:r>
                      <a:r>
                        <a:rPr lang="en-US" sz="1100" dirty="0">
                          <a:effectLst/>
                          <a:latin typeface="+mn-lt"/>
                          <a:ea typeface="+mn-ea"/>
                          <a:cs typeface="+mn-ea"/>
                          <a:sym typeface="+mn-lt"/>
                        </a:rPr>
                        <a:t>CT</a:t>
                      </a:r>
                      <a:r>
                        <a:rPr lang="zh-CN" sz="1100" dirty="0">
                          <a:effectLst/>
                          <a:latin typeface="+mn-lt"/>
                          <a:ea typeface="+mn-ea"/>
                          <a:cs typeface="+mn-ea"/>
                          <a:sym typeface="+mn-lt"/>
                        </a:rPr>
                        <a:t>显示低密度区</a:t>
                      </a:r>
                      <a:endParaRPr lang="zh-CN" sz="1100" dirty="0">
                        <a:effectLst/>
                        <a:latin typeface="+mn-lt"/>
                        <a:ea typeface="+mn-ea"/>
                        <a:cs typeface="+mn-ea"/>
                        <a:sym typeface="+mn-lt"/>
                      </a:endParaRPr>
                    </a:p>
                  </a:txBody>
                  <a:tcPr marL="47761" marR="47761" marT="0"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r>
              <a:tr h="800100">
                <a:tc>
                  <a:txBody>
                    <a:bodyPr/>
                    <a:lstStyle/>
                    <a:p>
                      <a:pPr algn="just">
                        <a:lnSpc>
                          <a:spcPct val="115000"/>
                        </a:lnSpc>
                        <a:spcBef>
                          <a:spcPts val="180"/>
                        </a:spcBef>
                      </a:pPr>
                      <a:r>
                        <a:rPr lang="zh-CN" sz="1200" b="1" dirty="0">
                          <a:solidFill>
                            <a:srgbClr val="374459"/>
                          </a:solidFill>
                          <a:effectLst/>
                          <a:latin typeface="+mn-lt"/>
                          <a:ea typeface="+mn-ea"/>
                          <a:cs typeface="+mn-ea"/>
                          <a:sym typeface="+mn-lt"/>
                        </a:rPr>
                        <a:t>弥漫性</a:t>
                      </a:r>
                      <a:r>
                        <a:rPr lang="zh-CN" sz="1200" b="1" dirty="0">
                          <a:solidFill>
                            <a:srgbClr val="374459"/>
                          </a:solidFill>
                          <a:effectLst/>
                          <a:latin typeface="+mn-lt"/>
                          <a:ea typeface="+mn-ea"/>
                          <a:cs typeface="+mn-ea"/>
                          <a:sym typeface="+mn-lt"/>
                        </a:rPr>
                        <a:t>泛细支气管炎</a:t>
                      </a:r>
                      <a:endParaRPr lang="zh-CN" sz="1200" b="1" dirty="0">
                        <a:solidFill>
                          <a:srgbClr val="374459"/>
                        </a:solidFill>
                        <a:effectLst/>
                        <a:latin typeface="+mn-lt"/>
                        <a:ea typeface="+mn-ea"/>
                        <a:cs typeface="+mn-ea"/>
                        <a:sym typeface="+mn-lt"/>
                      </a:endParaRPr>
                    </a:p>
                  </a:txBody>
                  <a:tcPr marL="47761" marR="47761" marT="0" marB="0" anchor="ctr">
                    <a:lnT w="12700" cap="flat" cmpd="sng" algn="ctr">
                      <a:noFill/>
                      <a:prstDash val="solid"/>
                      <a:round/>
                      <a:headEnd type="none" w="med" len="med"/>
                      <a:tailEnd type="none" w="med" len="med"/>
                    </a:lnT>
                    <a:solidFill>
                      <a:srgbClr val="D2D1D6"/>
                    </a:solidFill>
                  </a:tcPr>
                </a:tc>
                <a:tc>
                  <a:txBody>
                    <a:bodyPr/>
                    <a:lstStyle/>
                    <a:p>
                      <a:pPr algn="just">
                        <a:lnSpc>
                          <a:spcPct val="200000"/>
                        </a:lnSpc>
                        <a:spcBef>
                          <a:spcPts val="180"/>
                        </a:spcBef>
                      </a:pPr>
                      <a:r>
                        <a:rPr lang="zh-CN" sz="1050" dirty="0">
                          <a:effectLst/>
                          <a:latin typeface="+mn-lt"/>
                          <a:ea typeface="+mn-ea"/>
                          <a:cs typeface="+mn-ea"/>
                          <a:sym typeface="+mn-lt"/>
                        </a:rPr>
                        <a:t>多见于亚裔患者</a:t>
                      </a:r>
                      <a:endParaRPr lang="zh-CN" sz="1050" dirty="0">
                        <a:effectLst/>
                        <a:latin typeface="+mn-lt"/>
                        <a:ea typeface="+mn-ea"/>
                        <a:cs typeface="+mn-ea"/>
                        <a:sym typeface="+mn-lt"/>
                      </a:endParaRPr>
                    </a:p>
                    <a:p>
                      <a:pPr algn="just">
                        <a:lnSpc>
                          <a:spcPct val="100000"/>
                        </a:lnSpc>
                        <a:spcBef>
                          <a:spcPts val="180"/>
                        </a:spcBef>
                      </a:pPr>
                      <a:r>
                        <a:rPr lang="zh-CN" sz="1050" dirty="0">
                          <a:effectLst/>
                          <a:latin typeface="+mn-lt"/>
                          <a:ea typeface="+mn-ea"/>
                          <a:cs typeface="+mn-ea"/>
                          <a:sym typeface="+mn-lt"/>
                        </a:rPr>
                        <a:t>大多数患者为男性、非吸烟者</a:t>
                      </a:r>
                      <a:endParaRPr lang="zh-CN" sz="1050" dirty="0">
                        <a:effectLst/>
                        <a:latin typeface="+mn-lt"/>
                        <a:ea typeface="+mn-ea"/>
                        <a:cs typeface="+mn-ea"/>
                        <a:sym typeface="+mn-lt"/>
                      </a:endParaRPr>
                    </a:p>
                    <a:p>
                      <a:pPr algn="just">
                        <a:lnSpc>
                          <a:spcPct val="100000"/>
                        </a:lnSpc>
                        <a:spcBef>
                          <a:spcPts val="180"/>
                        </a:spcBef>
                      </a:pPr>
                      <a:r>
                        <a:rPr lang="zh-CN" sz="1050" dirty="0">
                          <a:effectLst/>
                          <a:latin typeface="+mn-lt"/>
                          <a:ea typeface="+mn-ea"/>
                          <a:cs typeface="+mn-ea"/>
                          <a:sym typeface="+mn-lt"/>
                        </a:rPr>
                        <a:t>几乎所有患者均患有慢性鼻窦炎</a:t>
                      </a:r>
                      <a:endParaRPr lang="zh-CN" sz="1050" dirty="0">
                        <a:effectLst/>
                        <a:latin typeface="+mn-lt"/>
                        <a:ea typeface="+mn-ea"/>
                        <a:cs typeface="+mn-ea"/>
                        <a:sym typeface="+mn-lt"/>
                      </a:endParaRPr>
                    </a:p>
                    <a:p>
                      <a:pPr algn="just">
                        <a:lnSpc>
                          <a:spcPct val="100000"/>
                        </a:lnSpc>
                        <a:spcBef>
                          <a:spcPts val="180"/>
                        </a:spcBef>
                      </a:pPr>
                      <a:r>
                        <a:rPr lang="zh-CN" sz="1050" dirty="0">
                          <a:effectLst/>
                          <a:latin typeface="+mn-lt"/>
                          <a:ea typeface="+mn-ea"/>
                          <a:cs typeface="+mn-ea"/>
                          <a:sym typeface="+mn-lt"/>
                        </a:rPr>
                        <a:t>胸部</a:t>
                      </a:r>
                      <a:r>
                        <a:rPr lang="en-US" sz="1050" dirty="0">
                          <a:effectLst/>
                          <a:latin typeface="+mn-lt"/>
                          <a:ea typeface="+mn-ea"/>
                          <a:cs typeface="+mn-ea"/>
                          <a:sym typeface="+mn-lt"/>
                        </a:rPr>
                        <a:t>X</a:t>
                      </a:r>
                      <a:r>
                        <a:rPr lang="zh-CN" sz="1050" dirty="0">
                          <a:effectLst/>
                          <a:latin typeface="+mn-lt"/>
                          <a:ea typeface="+mn-ea"/>
                          <a:cs typeface="+mn-ea"/>
                          <a:sym typeface="+mn-lt"/>
                        </a:rPr>
                        <a:t>线检查和</a:t>
                      </a:r>
                      <a:r>
                        <a:rPr lang="en-US" sz="1050" dirty="0">
                          <a:effectLst/>
                          <a:latin typeface="+mn-lt"/>
                          <a:ea typeface="+mn-ea"/>
                          <a:cs typeface="+mn-ea"/>
                          <a:sym typeface="+mn-lt"/>
                        </a:rPr>
                        <a:t>HRCT</a:t>
                      </a:r>
                      <a:r>
                        <a:rPr lang="zh-CN" sz="1050" dirty="0">
                          <a:effectLst/>
                          <a:latin typeface="+mn-lt"/>
                          <a:ea typeface="+mn-ea"/>
                          <a:cs typeface="+mn-ea"/>
                          <a:sym typeface="+mn-lt"/>
                        </a:rPr>
                        <a:t>显示弥漫性小叶中心结节影和充气过度</a:t>
                      </a:r>
                      <a:endParaRPr lang="zh-CN" sz="1050" dirty="0">
                        <a:effectLst/>
                        <a:latin typeface="+mn-lt"/>
                        <a:ea typeface="+mn-ea"/>
                        <a:cs typeface="+mn-ea"/>
                        <a:sym typeface="+mn-lt"/>
                      </a:endParaRPr>
                    </a:p>
                  </a:txBody>
                  <a:tcPr marL="47761" marR="47761" marT="0" marB="0" anchor="ctr">
                    <a:lnT w="12700" cap="flat" cmpd="sng" algn="ctr">
                      <a:noFill/>
                      <a:prstDash val="solid"/>
                      <a:round/>
                      <a:headEnd type="none" w="med" len="med"/>
                      <a:tailEnd type="none" w="med" len="med"/>
                    </a:lnT>
                    <a:noFill/>
                  </a:tcPr>
                </a:tc>
              </a:tr>
            </a:tbl>
          </a:graphicData>
        </a:graphic>
      </p:graphicFrame>
      <p:sp>
        <p:nvSpPr>
          <p:cNvPr id="10" name="文本框 9"/>
          <p:cNvSpPr txBox="1"/>
          <p:nvPr/>
        </p:nvSpPr>
        <p:spPr>
          <a:xfrm>
            <a:off x="1003300" y="6412230"/>
            <a:ext cx="7905750" cy="460375"/>
          </a:xfrm>
          <a:prstGeom prst="rect">
            <a:avLst/>
          </a:prstGeom>
          <a:noFill/>
        </p:spPr>
        <p:txBody>
          <a:bodyPr wrap="square">
            <a:spAutoFit/>
          </a:bodyPr>
          <a:lstStyle/>
          <a:p>
            <a:r>
              <a:rPr lang="zh-CN" altLang="en-US" sz="1200" dirty="0">
                <a:effectLst/>
                <a:cs typeface="+mn-ea"/>
                <a:sym typeface="+mn-lt"/>
              </a:rPr>
              <a:t>这些</a:t>
            </a:r>
            <a:r>
              <a:rPr lang="zh-CN" altLang="zh-CN" sz="1200" dirty="0">
                <a:effectLst/>
                <a:cs typeface="+mn-ea"/>
                <a:sym typeface="+mn-lt"/>
              </a:rPr>
              <a:t>特征往往为相关疾病的典型特征，但并非一定会出现。例如，从不吸烟的人可能会发生</a:t>
            </a:r>
            <a:r>
              <a:rPr lang="zh-CN" altLang="en-US" sz="1200" dirty="0">
                <a:effectLst/>
                <a:cs typeface="+mn-ea"/>
                <a:sym typeface="+mn-lt"/>
              </a:rPr>
              <a:t>慢阻肺病</a:t>
            </a:r>
            <a:r>
              <a:rPr lang="zh-CN" altLang="zh-CN" sz="1200" dirty="0">
                <a:effectLst/>
                <a:cs typeface="+mn-ea"/>
                <a:sym typeface="+mn-lt"/>
              </a:rPr>
              <a:t>（尤其是在发展中国家，其他风险因素可能比吸烟更重要）</a:t>
            </a:r>
            <a:endParaRPr lang="zh-CN" altLang="en-US" sz="1200" dirty="0">
              <a:cs typeface="+mn-ea"/>
              <a:sym typeface="+mn-lt"/>
            </a:endParaRPr>
          </a:p>
        </p:txBody>
      </p:sp>
      <p:cxnSp>
        <p:nvCxnSpPr>
          <p:cNvPr id="6" name="直接连接符 5"/>
          <p:cNvCxnSpPr/>
          <p:nvPr/>
        </p:nvCxnSpPr>
        <p:spPr>
          <a:xfrm>
            <a:off x="1805287" y="3517496"/>
            <a:ext cx="185632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1805287" y="3074581"/>
            <a:ext cx="185632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1805287" y="1822045"/>
            <a:ext cx="185632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1805287" y="4108044"/>
            <a:ext cx="185632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1805287" y="4915289"/>
            <a:ext cx="185632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1805287" y="5601089"/>
            <a:ext cx="185632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flipV="1">
            <a:off x="3661607" y="1822045"/>
            <a:ext cx="4446226" cy="7704"/>
          </a:xfrm>
          <a:prstGeom prst="line">
            <a:avLst/>
          </a:prstGeom>
          <a:ln>
            <a:solidFill>
              <a:srgbClr val="D2D1D6"/>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flipV="1">
            <a:off x="3661607" y="3071976"/>
            <a:ext cx="4446226" cy="7704"/>
          </a:xfrm>
          <a:prstGeom prst="line">
            <a:avLst/>
          </a:prstGeom>
          <a:ln>
            <a:solidFill>
              <a:srgbClr val="D2D1D6"/>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flipV="1">
            <a:off x="3661607" y="3522594"/>
            <a:ext cx="4446226" cy="7704"/>
          </a:xfrm>
          <a:prstGeom prst="line">
            <a:avLst/>
          </a:prstGeom>
          <a:ln>
            <a:solidFill>
              <a:srgbClr val="D2D1D6"/>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flipV="1">
            <a:off x="3716125" y="4118102"/>
            <a:ext cx="4446226" cy="7704"/>
          </a:xfrm>
          <a:prstGeom prst="line">
            <a:avLst/>
          </a:prstGeom>
          <a:ln>
            <a:solidFill>
              <a:srgbClr val="D2D1D6"/>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flipV="1">
            <a:off x="3608821" y="4921264"/>
            <a:ext cx="4446226" cy="7704"/>
          </a:xfrm>
          <a:prstGeom prst="line">
            <a:avLst/>
          </a:prstGeom>
          <a:ln>
            <a:solidFill>
              <a:srgbClr val="D2D1D6"/>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flipV="1">
            <a:off x="3648260" y="5611558"/>
            <a:ext cx="4446226" cy="7704"/>
          </a:xfrm>
          <a:prstGeom prst="line">
            <a:avLst/>
          </a:prstGeom>
          <a:ln>
            <a:solidFill>
              <a:srgbClr val="D2D1D6"/>
            </a:solidFill>
          </a:ln>
        </p:spPr>
        <p:style>
          <a:lnRef idx="1">
            <a:schemeClr val="accent1"/>
          </a:lnRef>
          <a:fillRef idx="0">
            <a:schemeClr val="accent1"/>
          </a:fillRef>
          <a:effectRef idx="0">
            <a:schemeClr val="accent1"/>
          </a:effectRef>
          <a:fontRef idx="minor">
            <a:schemeClr val="tx1"/>
          </a:fontRef>
        </p:style>
      </p:cxnSp>
      <p:sp>
        <p:nvSpPr>
          <p:cNvPr id="4" name="文本框 3"/>
          <p:cNvSpPr txBox="1"/>
          <p:nvPr>
            <p:custDataLst>
              <p:tags r:id="rId2"/>
            </p:custDataLst>
          </p:nvPr>
        </p:nvSpPr>
        <p:spPr>
          <a:xfrm>
            <a:off x="11087100" y="433705"/>
            <a:ext cx="969010" cy="368300"/>
          </a:xfrm>
          <a:prstGeom prst="rect">
            <a:avLst/>
          </a:prstGeom>
          <a:noFill/>
        </p:spPr>
        <p:txBody>
          <a:bodyPr wrap="square" rtlCol="0">
            <a:spAutoFit/>
          </a:bodyPr>
          <a:lstStyle/>
          <a:p>
            <a:pPr algn="r"/>
            <a:r>
              <a:rPr lang="zh-CN" altLang="en-US" b="1">
                <a:solidFill>
                  <a:schemeClr val="bg1"/>
                </a:solidFill>
              </a:rPr>
              <a:t>图</a:t>
            </a:r>
            <a:r>
              <a:rPr lang="en-US" altLang="zh-CN" b="1">
                <a:solidFill>
                  <a:schemeClr val="bg1"/>
                </a:solidFill>
              </a:rPr>
              <a:t> 2.3</a:t>
            </a:r>
            <a:endParaRPr lang="en-US" altLang="zh-CN" b="1">
              <a:solidFill>
                <a:schemeClr val="bg1"/>
              </a:solidFill>
            </a:endParaRPr>
          </a:p>
        </p:txBody>
      </p:sp>
      <p:sp>
        <p:nvSpPr>
          <p:cNvPr id="7" name="Footer Placeholder 1"/>
          <p:cNvSpPr txBox="1"/>
          <p:nvPr/>
        </p:nvSpPr>
        <p:spPr>
          <a:xfrm>
            <a:off x="5121593" y="6528753"/>
            <a:ext cx="6137275"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000" dirty="0">
                <a:sym typeface="+mn-ea"/>
              </a:rPr>
              <a:t>© 2024, 2025 Global Initiative for Chronic Obstructive Lung Disease</a:t>
            </a:r>
            <a:endParaRPr lang="en-AU" sz="1000" dirty="0">
              <a:cs typeface="+mn-ea"/>
              <a:sym typeface="+mn-lt"/>
            </a:endParaRPr>
          </a:p>
        </p:txBody>
      </p:sp>
      <p:pic>
        <p:nvPicPr>
          <p:cNvPr id="2" name="Picture 6" descr="This slide outlines the Differential diagnosis of COPD. For each diagnosis suggestive features are listed.&#10;COPD, asthma, congestive heart failure, bronchiectasis, tuberculosis, obliterative bronchiolitis and diffuse panbronciolitis are listed as potential diagnoses."/>
          <p:cNvPicPr>
            <a:picLocks noChangeAspect="1"/>
          </p:cNvPicPr>
          <p:nvPr/>
        </p:nvPicPr>
        <p:blipFill rotWithShape="1">
          <a:blip r:embed="rId3"/>
          <a:srcRect/>
          <a:stretch>
            <a:fillRect/>
          </a:stretch>
        </p:blipFill>
        <p:spPr bwMode="auto">
          <a:xfrm>
            <a:off x="12192017" y="128"/>
            <a:ext cx="5697134" cy="6747266"/>
          </a:xfrm>
          <a:prstGeom prst="rect">
            <a:avLst/>
          </a:prstGeom>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圆角矩形 9"/>
          <p:cNvSpPr/>
          <p:nvPr/>
        </p:nvSpPr>
        <p:spPr>
          <a:xfrm>
            <a:off x="1282189" y="1601882"/>
            <a:ext cx="1438151" cy="4123690"/>
          </a:xfrm>
          <a:prstGeom prst="roundRect">
            <a:avLst>
              <a:gd name="adj" fmla="val 5540"/>
            </a:avLst>
          </a:prstGeom>
          <a:solidFill>
            <a:srgbClr val="D2D1D6"/>
          </a:solidFill>
          <a:ln>
            <a:solidFill>
              <a:srgbClr val="D2D1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文本占位符 4"/>
          <p:cNvSpPr>
            <a:spLocks noGrp="1"/>
          </p:cNvSpPr>
          <p:nvPr>
            <p:ph type="body" sz="quarter" idx="10"/>
          </p:nvPr>
        </p:nvSpPr>
        <p:spPr/>
        <p:txBody>
          <a:bodyPr>
            <a:normAutofit fontScale="97500" lnSpcReduction="10000"/>
          </a:bodyPr>
          <a:lstStyle/>
          <a:p>
            <a:r>
              <a:rPr lang="zh-CN" altLang="en-US" sz="3600" b="1" dirty="0">
                <a:solidFill>
                  <a:schemeClr val="bg1"/>
                </a:solidFill>
                <a:effectLst/>
                <a:latin typeface="+mn-lt"/>
                <a:ea typeface="+mn-ea"/>
                <a:cs typeface="+mn-ea"/>
                <a:sym typeface="+mn-lt"/>
              </a:rPr>
              <a:t>进行肺量计检查的考虑因素</a:t>
            </a:r>
            <a:endParaRPr lang="zh-CN" altLang="en-US" sz="3600" b="1" dirty="0">
              <a:solidFill>
                <a:schemeClr val="bg1"/>
              </a:solidFill>
              <a:effectLst/>
              <a:latin typeface="+mn-lt"/>
              <a:ea typeface="+mn-ea"/>
              <a:cs typeface="+mn-ea"/>
              <a:sym typeface="+mn-lt"/>
            </a:endParaRPr>
          </a:p>
        </p:txBody>
      </p:sp>
      <p:graphicFrame>
        <p:nvGraphicFramePr>
          <p:cNvPr id="3" name="表格 2"/>
          <p:cNvGraphicFramePr>
            <a:graphicFrameLocks noGrp="1"/>
          </p:cNvGraphicFramePr>
          <p:nvPr>
            <p:custDataLst>
              <p:tags r:id="rId1"/>
            </p:custDataLst>
          </p:nvPr>
        </p:nvGraphicFramePr>
        <p:xfrm>
          <a:off x="1282189" y="1586011"/>
          <a:ext cx="9168323" cy="4158932"/>
        </p:xfrm>
        <a:graphic>
          <a:graphicData uri="http://schemas.openxmlformats.org/drawingml/2006/table">
            <a:tbl>
              <a:tblPr>
                <a:tableStyleId>{5C22544A-7EE6-4342-B048-85BDC9FD1C3A}</a:tableStyleId>
              </a:tblPr>
              <a:tblGrid>
                <a:gridCol w="1495301"/>
                <a:gridCol w="7673022"/>
              </a:tblGrid>
              <a:tr h="1026401">
                <a:tc>
                  <a:txBody>
                    <a:bodyPr/>
                    <a:lstStyle/>
                    <a:p>
                      <a:pPr marL="0" marR="0" lvl="0" indent="0" algn="ctr" defTabSz="914400" rtl="0" eaLnBrk="1" fontAlgn="auto" latinLnBrk="0" hangingPunct="1">
                        <a:lnSpc>
                          <a:spcPct val="115000"/>
                        </a:lnSpc>
                        <a:spcBef>
                          <a:spcPts val="180"/>
                        </a:spcBef>
                        <a:spcAft>
                          <a:spcPts val="0"/>
                        </a:spcAft>
                        <a:buClrTx/>
                        <a:buSzPts val="1200"/>
                        <a:buFont typeface="Symbol" panose="05050102010706020507" pitchFamily="18" charset="2"/>
                        <a:buNone/>
                        <a:defRPr/>
                      </a:pPr>
                      <a:r>
                        <a:rPr lang="zh-CN" altLang="zh-CN" sz="1400" b="1" dirty="0">
                          <a:solidFill>
                            <a:schemeClr val="tx1"/>
                          </a:solidFill>
                          <a:effectLst/>
                          <a:latin typeface="+mn-lt"/>
                          <a:ea typeface="+mn-ea"/>
                          <a:cs typeface="+mn-ea"/>
                          <a:sym typeface="+mn-lt"/>
                        </a:rPr>
                        <a:t>准备</a:t>
                      </a:r>
                      <a:endParaRPr lang="zh-CN" altLang="zh-CN" sz="1400" b="1" dirty="0">
                        <a:solidFill>
                          <a:schemeClr val="tx1"/>
                        </a:solidFill>
                        <a:effectLst/>
                        <a:latin typeface="+mn-lt"/>
                        <a:ea typeface="+mn-ea"/>
                        <a:cs typeface="+mn-ea"/>
                        <a:sym typeface="+mn-lt"/>
                      </a:endParaRPr>
                    </a:p>
                  </a:txBody>
                  <a:tcPr marL="58800" marR="58800" marT="0" marB="0" anchor="ctr">
                    <a:noFill/>
                  </a:tcPr>
                </a:tc>
                <a:tc>
                  <a:txBody>
                    <a:bodyPr/>
                    <a:lstStyle/>
                    <a:p>
                      <a:pPr marL="342900" lvl="0" indent="-342900" algn="just">
                        <a:lnSpc>
                          <a:spcPct val="115000"/>
                        </a:lnSpc>
                        <a:spcBef>
                          <a:spcPts val="180"/>
                        </a:spcBef>
                        <a:spcAft>
                          <a:spcPts val="0"/>
                        </a:spcAft>
                        <a:buClr>
                          <a:srgbClr val="FFC000"/>
                        </a:buClr>
                        <a:buSzPts val="1200"/>
                        <a:buFont typeface="Symbol" panose="05050102010706020507" pitchFamily="18" charset="2"/>
                        <a:buChar char=""/>
                      </a:pPr>
                      <a:r>
                        <a:rPr lang="zh-CN" sz="1200" dirty="0">
                          <a:effectLst/>
                          <a:latin typeface="+mn-lt"/>
                          <a:ea typeface="+mn-ea"/>
                          <a:cs typeface="+mn-ea"/>
                          <a:sym typeface="+mn-lt"/>
                        </a:rPr>
                        <a:t>肺量计应生成呼气曲线的打印件或数字显示，以便检测技术错误或自动提示识别不符合要求的检测及其原因</a:t>
                      </a:r>
                      <a:endParaRPr lang="en-US" altLang="zh-CN" sz="1200" dirty="0">
                        <a:effectLst/>
                        <a:latin typeface="+mn-lt"/>
                        <a:ea typeface="+mn-ea"/>
                        <a:cs typeface="+mn-ea"/>
                        <a:sym typeface="+mn-lt"/>
                      </a:endParaRPr>
                    </a:p>
                    <a:p>
                      <a:pPr marL="342900" lvl="0" indent="-342900" algn="just">
                        <a:lnSpc>
                          <a:spcPct val="115000"/>
                        </a:lnSpc>
                        <a:spcBef>
                          <a:spcPts val="180"/>
                        </a:spcBef>
                        <a:spcAft>
                          <a:spcPts val="0"/>
                        </a:spcAft>
                        <a:buClr>
                          <a:srgbClr val="FFC000"/>
                        </a:buClr>
                        <a:buSzPts val="1200"/>
                        <a:buFont typeface="Symbol" panose="05050102010706020507" pitchFamily="18" charset="2"/>
                        <a:buChar char=""/>
                      </a:pPr>
                      <a:r>
                        <a:rPr lang="zh-CN" sz="1200" dirty="0">
                          <a:effectLst/>
                          <a:latin typeface="+mn-lt"/>
                          <a:ea typeface="+mn-ea"/>
                          <a:cs typeface="+mn-ea"/>
                          <a:sym typeface="+mn-lt"/>
                        </a:rPr>
                        <a:t>测试监管人需要接受使技术和质量到达最佳水平的培训</a:t>
                      </a:r>
                      <a:endParaRPr lang="en-US" altLang="zh-CN" sz="1200" dirty="0">
                        <a:effectLst/>
                        <a:latin typeface="+mn-lt"/>
                        <a:ea typeface="+mn-ea"/>
                        <a:cs typeface="+mn-ea"/>
                        <a:sym typeface="+mn-lt"/>
                      </a:endParaRPr>
                    </a:p>
                    <a:p>
                      <a:pPr marL="342900" lvl="0" indent="-342900" algn="just">
                        <a:lnSpc>
                          <a:spcPct val="115000"/>
                        </a:lnSpc>
                        <a:spcBef>
                          <a:spcPts val="180"/>
                        </a:spcBef>
                        <a:spcAft>
                          <a:spcPts val="0"/>
                        </a:spcAft>
                        <a:buClr>
                          <a:srgbClr val="FFC000"/>
                        </a:buClr>
                        <a:buSzPts val="1200"/>
                        <a:buFont typeface="Symbol" panose="05050102010706020507" pitchFamily="18" charset="2"/>
                        <a:buChar char=""/>
                      </a:pPr>
                      <a:r>
                        <a:rPr lang="zh-CN" sz="1200" dirty="0">
                          <a:effectLst/>
                          <a:latin typeface="+mn-lt"/>
                          <a:ea typeface="+mn-ea"/>
                          <a:cs typeface="+mn-ea"/>
                          <a:sym typeface="+mn-lt"/>
                        </a:rPr>
                        <a:t>需要患者在进行测试时尽最大努力，</a:t>
                      </a:r>
                      <a:r>
                        <a:rPr lang="zh-CN" altLang="en-US" sz="1200" dirty="0">
                          <a:effectLst/>
                          <a:latin typeface="+mn-lt"/>
                          <a:ea typeface="+mn-ea"/>
                          <a:cs typeface="+mn-ea"/>
                          <a:sym typeface="+mn-lt"/>
                        </a:rPr>
                        <a:t>以免</a:t>
                      </a:r>
                      <a:r>
                        <a:rPr lang="zh-CN" sz="1200" dirty="0">
                          <a:effectLst/>
                          <a:latin typeface="+mn-lt"/>
                          <a:ea typeface="+mn-ea"/>
                          <a:cs typeface="+mn-ea"/>
                          <a:sym typeface="+mn-lt"/>
                        </a:rPr>
                        <a:t>数值</a:t>
                      </a:r>
                      <a:r>
                        <a:rPr lang="zh-CN" altLang="en-US" sz="1200" dirty="0">
                          <a:effectLst/>
                          <a:latin typeface="+mn-lt"/>
                          <a:ea typeface="+mn-ea"/>
                          <a:cs typeface="+mn-ea"/>
                          <a:sym typeface="+mn-lt"/>
                        </a:rPr>
                        <a:t>被低估</a:t>
                      </a:r>
                      <a:r>
                        <a:rPr lang="zh-CN" sz="1200" dirty="0">
                          <a:effectLst/>
                          <a:latin typeface="+mn-lt"/>
                          <a:ea typeface="+mn-ea"/>
                          <a:cs typeface="+mn-ea"/>
                          <a:sym typeface="+mn-lt"/>
                        </a:rPr>
                        <a:t>导致</a:t>
                      </a:r>
                      <a:r>
                        <a:rPr lang="zh-CN" sz="1200" dirty="0">
                          <a:effectLst/>
                          <a:latin typeface="+mn-lt"/>
                          <a:ea typeface="+mn-ea"/>
                          <a:cs typeface="+mn-ea"/>
                          <a:sym typeface="+mn-lt"/>
                        </a:rPr>
                        <a:t>诊断和管理中的错误</a:t>
                      </a:r>
                      <a:endParaRPr lang="zh-CN" sz="1200" dirty="0">
                        <a:effectLst/>
                        <a:latin typeface="+mn-lt"/>
                        <a:ea typeface="+mn-ea"/>
                        <a:cs typeface="+mn-ea"/>
                        <a:sym typeface="+mn-lt"/>
                      </a:endParaRPr>
                    </a:p>
                  </a:txBody>
                  <a:tcPr marL="58800" marR="58800" marT="0" marB="0" anchor="ctr">
                    <a:lnB w="12700" cap="flat" cmpd="sng" algn="ctr">
                      <a:solidFill>
                        <a:srgbClr val="374459"/>
                      </a:solidFill>
                      <a:prstDash val="solid"/>
                      <a:round/>
                      <a:headEnd type="none" w="med" len="med"/>
                      <a:tailEnd type="none" w="med" len="med"/>
                    </a:lnB>
                    <a:noFill/>
                  </a:tcPr>
                </a:tc>
              </a:tr>
              <a:tr h="1752778">
                <a:tc>
                  <a:txBody>
                    <a:bodyPr/>
                    <a:lstStyle/>
                    <a:p>
                      <a:pPr marL="0" marR="0" lvl="0" indent="0" algn="ctr" defTabSz="914400" rtl="0" eaLnBrk="1" fontAlgn="auto" latinLnBrk="0" hangingPunct="1">
                        <a:lnSpc>
                          <a:spcPct val="115000"/>
                        </a:lnSpc>
                        <a:spcBef>
                          <a:spcPts val="180"/>
                        </a:spcBef>
                        <a:spcAft>
                          <a:spcPts val="0"/>
                        </a:spcAft>
                        <a:buClrTx/>
                        <a:buSzPts val="1200"/>
                        <a:buFont typeface="Symbol" panose="05050102010706020507" pitchFamily="18" charset="2"/>
                        <a:buNone/>
                        <a:defRPr/>
                      </a:pPr>
                      <a:r>
                        <a:rPr lang="zh-CN" altLang="zh-CN" sz="1400" b="1" dirty="0">
                          <a:solidFill>
                            <a:schemeClr val="tx1"/>
                          </a:solidFill>
                          <a:effectLst/>
                          <a:latin typeface="+mn-lt"/>
                          <a:ea typeface="+mn-ea"/>
                          <a:cs typeface="+mn-ea"/>
                          <a:sym typeface="+mn-lt"/>
                        </a:rPr>
                        <a:t>测定</a:t>
                      </a:r>
                      <a:endParaRPr lang="zh-CN" altLang="zh-CN" sz="1400" b="1" dirty="0">
                        <a:solidFill>
                          <a:schemeClr val="tx1"/>
                        </a:solidFill>
                        <a:effectLst/>
                        <a:latin typeface="+mn-lt"/>
                        <a:ea typeface="+mn-ea"/>
                        <a:cs typeface="+mn-ea"/>
                        <a:sym typeface="+mn-lt"/>
                      </a:endParaRPr>
                    </a:p>
                  </a:txBody>
                  <a:tcPr marL="58800" marR="58800" marT="0" marB="0" anchor="ctr">
                    <a:noFill/>
                  </a:tcPr>
                </a:tc>
                <a:tc>
                  <a:txBody>
                    <a:bodyPr/>
                    <a:lstStyle/>
                    <a:p>
                      <a:pPr marL="342900" lvl="0" indent="-342900" algn="just">
                        <a:lnSpc>
                          <a:spcPct val="115000"/>
                        </a:lnSpc>
                        <a:spcBef>
                          <a:spcPts val="180"/>
                        </a:spcBef>
                        <a:spcAft>
                          <a:spcPts val="0"/>
                        </a:spcAft>
                        <a:buClr>
                          <a:srgbClr val="FFC000"/>
                        </a:buClr>
                        <a:buSzPts val="1200"/>
                        <a:buFont typeface="Symbol" panose="05050102010706020507" pitchFamily="18" charset="2"/>
                        <a:buChar char=""/>
                      </a:pPr>
                      <a:r>
                        <a:rPr lang="zh-CN" altLang="en-US" sz="1200" dirty="0">
                          <a:effectLst/>
                          <a:latin typeface="+mn-lt"/>
                          <a:ea typeface="+mn-ea"/>
                          <a:cs typeface="+mn-ea"/>
                          <a:sym typeface="+mn-lt"/>
                        </a:rPr>
                        <a:t>遵循国家或国际</a:t>
                      </a:r>
                      <a:r>
                        <a:rPr lang="zh-CN" altLang="en-US" sz="1200">
                          <a:solidFill>
                            <a:schemeClr val="tx1"/>
                          </a:solidFill>
                          <a:effectLst/>
                          <a:latin typeface="+mn-lt"/>
                          <a:ea typeface="+mn-ea"/>
                          <a:cs typeface="+mn-ea"/>
                          <a:sym typeface="+mn-lt"/>
                        </a:rPr>
                        <a:t>推荐</a:t>
                      </a:r>
                      <a:r>
                        <a:rPr lang="zh-CN" sz="1200">
                          <a:effectLst/>
                          <a:latin typeface="+mn-lt"/>
                          <a:ea typeface="+mn-ea"/>
                          <a:cs typeface="+mn-ea"/>
                          <a:sym typeface="+mn-lt"/>
                        </a:rPr>
                        <a:t>进行</a:t>
                      </a:r>
                      <a:r>
                        <a:rPr lang="zh-CN" altLang="en-US" sz="1200">
                          <a:effectLst/>
                          <a:latin typeface="+mn-lt"/>
                          <a:ea typeface="+mn-ea"/>
                          <a:cs typeface="+mn-ea"/>
                          <a:sym typeface="+mn-lt"/>
                        </a:rPr>
                        <a:t>肺量计检查</a:t>
                      </a:r>
                      <a:r>
                        <a:rPr lang="en-US" altLang="zh-CN" sz="1200" baseline="30000">
                          <a:effectLst/>
                          <a:latin typeface="+mn-lt"/>
                          <a:ea typeface="+mn-ea"/>
                          <a:cs typeface="+mn-ea"/>
                          <a:sym typeface="+mn-lt"/>
                        </a:rPr>
                        <a:t>a</a:t>
                      </a:r>
                      <a:endParaRPr lang="en-US" altLang="zh-CN" sz="1200" baseline="30000" dirty="0">
                        <a:effectLst/>
                        <a:latin typeface="+mn-lt"/>
                        <a:ea typeface="+mn-ea"/>
                        <a:cs typeface="+mn-ea"/>
                        <a:sym typeface="+mn-lt"/>
                      </a:endParaRPr>
                    </a:p>
                    <a:p>
                      <a:pPr marL="342900" lvl="0" indent="-342900" algn="just">
                        <a:lnSpc>
                          <a:spcPct val="115000"/>
                        </a:lnSpc>
                        <a:spcBef>
                          <a:spcPts val="180"/>
                        </a:spcBef>
                        <a:spcAft>
                          <a:spcPts val="0"/>
                        </a:spcAft>
                        <a:buClr>
                          <a:srgbClr val="FFC000"/>
                        </a:buClr>
                        <a:buSzPts val="1200"/>
                        <a:buFont typeface="Symbol" panose="05050102010706020507" pitchFamily="18" charset="2"/>
                        <a:buChar char=""/>
                      </a:pPr>
                      <a:r>
                        <a:rPr lang="zh-CN" sz="1200" dirty="0">
                          <a:effectLst/>
                          <a:latin typeface="+mn-lt"/>
                          <a:ea typeface="+mn-ea"/>
                          <a:cs typeface="+mn-ea"/>
                          <a:sym typeface="+mn-lt"/>
                        </a:rPr>
                        <a:t>呼气量</a:t>
                      </a:r>
                      <a:r>
                        <a:rPr lang="en-US" sz="1200" dirty="0">
                          <a:effectLst/>
                          <a:latin typeface="+mn-lt"/>
                          <a:ea typeface="+mn-ea"/>
                          <a:cs typeface="+mn-ea"/>
                          <a:sym typeface="+mn-lt"/>
                        </a:rPr>
                        <a:t>/</a:t>
                      </a:r>
                      <a:r>
                        <a:rPr lang="zh-CN" sz="1200" dirty="0">
                          <a:effectLst/>
                          <a:latin typeface="+mn-lt"/>
                          <a:ea typeface="+mn-ea"/>
                          <a:cs typeface="+mn-ea"/>
                          <a:sym typeface="+mn-lt"/>
                        </a:rPr>
                        <a:t>时间</a:t>
                      </a:r>
                      <a:r>
                        <a:rPr lang="zh-CN" altLang="en-US" sz="1200" dirty="0">
                          <a:effectLst/>
                          <a:latin typeface="+mn-lt"/>
                          <a:ea typeface="+mn-ea"/>
                          <a:cs typeface="+mn-ea"/>
                          <a:sym typeface="+mn-lt"/>
                        </a:rPr>
                        <a:t>曲线</a:t>
                      </a:r>
                      <a:r>
                        <a:rPr lang="zh-CN" sz="1200" dirty="0">
                          <a:effectLst/>
                          <a:latin typeface="+mn-lt"/>
                          <a:ea typeface="+mn-ea"/>
                          <a:cs typeface="+mn-ea"/>
                          <a:sym typeface="+mn-lt"/>
                        </a:rPr>
                        <a:t>应平滑且无异常</a:t>
                      </a:r>
                      <a:endParaRPr lang="en-US" altLang="zh-CN" sz="1200" dirty="0">
                        <a:effectLst/>
                        <a:latin typeface="+mn-lt"/>
                        <a:ea typeface="+mn-ea"/>
                        <a:cs typeface="+mn-ea"/>
                        <a:sym typeface="+mn-lt"/>
                      </a:endParaRPr>
                    </a:p>
                    <a:p>
                      <a:pPr marL="342900" lvl="0" indent="-342900" algn="just">
                        <a:lnSpc>
                          <a:spcPct val="115000"/>
                        </a:lnSpc>
                        <a:spcBef>
                          <a:spcPts val="180"/>
                        </a:spcBef>
                        <a:spcAft>
                          <a:spcPts val="0"/>
                        </a:spcAft>
                        <a:buClr>
                          <a:srgbClr val="FFC000"/>
                        </a:buClr>
                        <a:buSzPts val="1200"/>
                        <a:buFont typeface="Symbol" panose="05050102010706020507" pitchFamily="18" charset="2"/>
                        <a:buChar char=""/>
                      </a:pPr>
                      <a:r>
                        <a:rPr lang="zh-CN" sz="1200" dirty="0">
                          <a:effectLst/>
                          <a:latin typeface="+mn-lt"/>
                          <a:ea typeface="+mn-ea"/>
                          <a:cs typeface="+mn-ea"/>
                          <a:sym typeface="+mn-lt"/>
                        </a:rPr>
                        <a:t>吸气与呼气之间的暂停时间应</a:t>
                      </a:r>
                      <a:r>
                        <a:rPr lang="en-US" sz="1200" dirty="0">
                          <a:effectLst/>
                          <a:latin typeface="+mn-lt"/>
                          <a:ea typeface="+mn-ea"/>
                          <a:cs typeface="+mn-ea"/>
                          <a:sym typeface="+mn-lt"/>
                        </a:rPr>
                        <a:t>&lt;1</a:t>
                      </a:r>
                      <a:r>
                        <a:rPr lang="zh-CN" sz="1200" dirty="0">
                          <a:effectLst/>
                          <a:latin typeface="+mn-lt"/>
                          <a:ea typeface="+mn-ea"/>
                          <a:cs typeface="+mn-ea"/>
                          <a:sym typeface="+mn-lt"/>
                        </a:rPr>
                        <a:t>秒</a:t>
                      </a:r>
                      <a:endParaRPr lang="en-US" altLang="zh-CN" sz="1200" dirty="0">
                        <a:effectLst/>
                        <a:latin typeface="+mn-lt"/>
                        <a:ea typeface="+mn-ea"/>
                        <a:cs typeface="+mn-ea"/>
                        <a:sym typeface="+mn-lt"/>
                      </a:endParaRPr>
                    </a:p>
                    <a:p>
                      <a:pPr marL="342900" lvl="0" indent="-342900" algn="just">
                        <a:lnSpc>
                          <a:spcPct val="115000"/>
                        </a:lnSpc>
                        <a:spcBef>
                          <a:spcPts val="180"/>
                        </a:spcBef>
                        <a:spcAft>
                          <a:spcPts val="0"/>
                        </a:spcAft>
                        <a:buClr>
                          <a:srgbClr val="FFC000"/>
                        </a:buClr>
                        <a:buSzPts val="1200"/>
                        <a:buFont typeface="Symbol" panose="05050102010706020507" pitchFamily="18" charset="2"/>
                        <a:buChar char=""/>
                      </a:pPr>
                      <a:r>
                        <a:rPr lang="zh-CN" sz="1200" dirty="0">
                          <a:effectLst/>
                          <a:latin typeface="+mn-lt"/>
                          <a:ea typeface="+mn-ea"/>
                          <a:cs typeface="+mn-ea"/>
                          <a:sym typeface="+mn-lt"/>
                        </a:rPr>
                        <a:t>记录应持续足够长的时间，以使体积达到稳定，在重度疾病中可能需要超过</a:t>
                      </a:r>
                      <a:r>
                        <a:rPr lang="en-US" sz="1200" dirty="0">
                          <a:effectLst/>
                          <a:latin typeface="+mn-lt"/>
                          <a:ea typeface="+mn-ea"/>
                          <a:cs typeface="+mn-ea"/>
                          <a:sym typeface="+mn-lt"/>
                        </a:rPr>
                        <a:t>15</a:t>
                      </a:r>
                      <a:r>
                        <a:rPr lang="zh-CN" sz="1200" dirty="0">
                          <a:effectLst/>
                          <a:latin typeface="+mn-lt"/>
                          <a:ea typeface="+mn-ea"/>
                          <a:cs typeface="+mn-ea"/>
                          <a:sym typeface="+mn-lt"/>
                        </a:rPr>
                        <a:t>秒</a:t>
                      </a:r>
                      <a:endParaRPr lang="en-US" altLang="zh-CN" sz="1200" dirty="0">
                        <a:effectLst/>
                        <a:latin typeface="+mn-lt"/>
                        <a:ea typeface="+mn-ea"/>
                        <a:cs typeface="+mn-ea"/>
                        <a:sym typeface="+mn-lt"/>
                      </a:endParaRPr>
                    </a:p>
                    <a:p>
                      <a:pPr marL="342900" lvl="0" indent="-342900" algn="just">
                        <a:lnSpc>
                          <a:spcPct val="115000"/>
                        </a:lnSpc>
                        <a:spcBef>
                          <a:spcPts val="180"/>
                        </a:spcBef>
                        <a:spcAft>
                          <a:spcPts val="0"/>
                        </a:spcAft>
                        <a:buClr>
                          <a:srgbClr val="FFC000"/>
                        </a:buClr>
                        <a:buSzPts val="1200"/>
                        <a:buFont typeface="Symbol" panose="05050102010706020507" pitchFamily="18" charset="2"/>
                        <a:buChar char=""/>
                      </a:pPr>
                      <a:r>
                        <a:rPr lang="en-US" sz="1200" dirty="0">
                          <a:effectLst/>
                          <a:latin typeface="+mn-lt"/>
                          <a:ea typeface="+mn-ea"/>
                          <a:cs typeface="+mn-ea"/>
                          <a:sym typeface="+mn-lt"/>
                        </a:rPr>
                        <a:t>FVC</a:t>
                      </a:r>
                      <a:r>
                        <a:rPr lang="zh-CN" sz="1200" dirty="0">
                          <a:effectLst/>
                          <a:latin typeface="+mn-lt"/>
                          <a:ea typeface="+mn-ea"/>
                          <a:cs typeface="+mn-ea"/>
                          <a:sym typeface="+mn-lt"/>
                        </a:rPr>
                        <a:t>和</a:t>
                      </a:r>
                      <a:r>
                        <a:rPr lang="en-US" sz="1200" dirty="0">
                          <a:effectLst/>
                          <a:latin typeface="+mn-lt"/>
                          <a:ea typeface="+mn-ea"/>
                          <a:cs typeface="+mn-ea"/>
                          <a:sym typeface="+mn-lt"/>
                        </a:rPr>
                        <a:t>FEV</a:t>
                      </a:r>
                      <a:r>
                        <a:rPr lang="en-US" sz="1200" kern="1200" baseline="-25000" dirty="0">
                          <a:solidFill>
                            <a:schemeClr val="dk1"/>
                          </a:solidFill>
                          <a:effectLst/>
                          <a:latin typeface="+mn-lt"/>
                          <a:ea typeface="+mn-ea"/>
                          <a:cs typeface="+mn-ea"/>
                          <a:sym typeface="+mn-lt"/>
                        </a:rPr>
                        <a:t>1</a:t>
                      </a:r>
                      <a:r>
                        <a:rPr lang="zh-CN" sz="1200" dirty="0">
                          <a:effectLst/>
                          <a:latin typeface="+mn-lt"/>
                          <a:ea typeface="+mn-ea"/>
                          <a:cs typeface="+mn-ea"/>
                          <a:sym typeface="+mn-lt"/>
                        </a:rPr>
                        <a:t>应取三条</a:t>
                      </a:r>
                      <a:r>
                        <a:rPr lang="zh-CN" altLang="en-US" sz="1200" dirty="0">
                          <a:solidFill>
                            <a:schemeClr val="tx1"/>
                          </a:solidFill>
                          <a:effectLst/>
                          <a:cs typeface="+mn-ea"/>
                          <a:sym typeface="+mn-lt"/>
                        </a:rPr>
                        <a:t>符合技术标准</a:t>
                      </a:r>
                      <a:r>
                        <a:rPr lang="zh-CN" sz="1200" dirty="0">
                          <a:solidFill>
                            <a:schemeClr val="tx1"/>
                          </a:solidFill>
                          <a:effectLst/>
                          <a:latin typeface="+mn-lt"/>
                          <a:ea typeface="+mn-ea"/>
                          <a:cs typeface="+mn-ea"/>
                          <a:sym typeface="+mn-lt"/>
                        </a:rPr>
                        <a:t>的曲</a:t>
                      </a:r>
                      <a:r>
                        <a:rPr lang="zh-CN" sz="1200" dirty="0">
                          <a:effectLst/>
                          <a:latin typeface="+mn-lt"/>
                          <a:ea typeface="+mn-ea"/>
                          <a:cs typeface="+mn-ea"/>
                          <a:sym typeface="+mn-lt"/>
                        </a:rPr>
                        <a:t>线中的最大值，这三条曲线中</a:t>
                      </a:r>
                      <a:r>
                        <a:rPr lang="en-US" sz="1200" dirty="0">
                          <a:effectLst/>
                          <a:latin typeface="+mn-lt"/>
                          <a:ea typeface="+mn-ea"/>
                          <a:cs typeface="+mn-ea"/>
                          <a:sym typeface="+mn-lt"/>
                        </a:rPr>
                        <a:t>FVC</a:t>
                      </a:r>
                      <a:r>
                        <a:rPr lang="zh-CN" sz="1200" dirty="0">
                          <a:effectLst/>
                          <a:latin typeface="+mn-lt"/>
                          <a:ea typeface="+mn-ea"/>
                          <a:cs typeface="+mn-ea"/>
                          <a:sym typeface="+mn-lt"/>
                        </a:rPr>
                        <a:t>和</a:t>
                      </a:r>
                      <a:r>
                        <a:rPr lang="en-US" sz="1200" dirty="0">
                          <a:effectLst/>
                          <a:latin typeface="+mn-lt"/>
                          <a:ea typeface="+mn-ea"/>
                          <a:cs typeface="+mn-ea"/>
                          <a:sym typeface="+mn-lt"/>
                        </a:rPr>
                        <a:t>FEV</a:t>
                      </a:r>
                      <a:r>
                        <a:rPr lang="en-US" sz="1200" baseline="-25000" dirty="0">
                          <a:effectLst/>
                          <a:latin typeface="+mn-lt"/>
                          <a:ea typeface="+mn-ea"/>
                          <a:cs typeface="+mn-ea"/>
                          <a:sym typeface="+mn-lt"/>
                        </a:rPr>
                        <a:t>1</a:t>
                      </a:r>
                      <a:r>
                        <a:rPr lang="zh-CN" sz="1200" dirty="0">
                          <a:effectLst/>
                          <a:latin typeface="+mn-lt"/>
                          <a:ea typeface="+mn-ea"/>
                          <a:cs typeface="+mn-ea"/>
                          <a:sym typeface="+mn-lt"/>
                        </a:rPr>
                        <a:t>变化</a:t>
                      </a:r>
                      <a:r>
                        <a:rPr lang="zh-CN" altLang="en-US" sz="1200" dirty="0">
                          <a:effectLst/>
                          <a:latin typeface="+mn-lt"/>
                          <a:ea typeface="+mn-ea"/>
                          <a:cs typeface="+mn-ea"/>
                          <a:sym typeface="+mn-lt"/>
                        </a:rPr>
                        <a:t>值</a:t>
                      </a:r>
                      <a:r>
                        <a:rPr lang="zh-CN" sz="1200" dirty="0">
                          <a:effectLst/>
                          <a:latin typeface="+mn-lt"/>
                          <a:ea typeface="+mn-ea"/>
                          <a:cs typeface="+mn-ea"/>
                          <a:sym typeface="+mn-lt"/>
                        </a:rPr>
                        <a:t>不得超过</a:t>
                      </a:r>
                      <a:r>
                        <a:rPr lang="en-US" sz="1200" dirty="0">
                          <a:effectLst/>
                          <a:latin typeface="+mn-lt"/>
                          <a:ea typeface="+mn-ea"/>
                          <a:cs typeface="+mn-ea"/>
                          <a:sym typeface="+mn-lt"/>
                        </a:rPr>
                        <a:t>5%</a:t>
                      </a:r>
                      <a:r>
                        <a:rPr lang="zh-CN" sz="1200" dirty="0">
                          <a:effectLst/>
                          <a:latin typeface="+mn-lt"/>
                          <a:ea typeface="+mn-ea"/>
                          <a:cs typeface="+mn-ea"/>
                          <a:sym typeface="+mn-lt"/>
                        </a:rPr>
                        <a:t>或</a:t>
                      </a:r>
                      <a:r>
                        <a:rPr lang="en-US" sz="1200" dirty="0">
                          <a:effectLst/>
                          <a:latin typeface="+mn-lt"/>
                          <a:ea typeface="+mn-ea"/>
                          <a:cs typeface="+mn-ea"/>
                          <a:sym typeface="+mn-lt"/>
                        </a:rPr>
                        <a:t>150 ml</a:t>
                      </a:r>
                      <a:r>
                        <a:rPr lang="zh-CN" sz="1200" dirty="0">
                          <a:effectLst/>
                          <a:latin typeface="+mn-lt"/>
                          <a:ea typeface="+mn-ea"/>
                          <a:cs typeface="+mn-ea"/>
                          <a:sym typeface="+mn-lt"/>
                        </a:rPr>
                        <a:t>（以较大者为准）</a:t>
                      </a:r>
                      <a:endParaRPr lang="en-US" altLang="zh-CN" sz="1200" dirty="0">
                        <a:effectLst/>
                        <a:latin typeface="+mn-lt"/>
                        <a:ea typeface="+mn-ea"/>
                        <a:cs typeface="+mn-ea"/>
                        <a:sym typeface="+mn-lt"/>
                      </a:endParaRPr>
                    </a:p>
                    <a:p>
                      <a:pPr marL="342900" lvl="0" indent="-342900" algn="just">
                        <a:lnSpc>
                          <a:spcPct val="115000"/>
                        </a:lnSpc>
                        <a:spcBef>
                          <a:spcPts val="180"/>
                        </a:spcBef>
                        <a:spcAft>
                          <a:spcPts val="0"/>
                        </a:spcAft>
                        <a:buClr>
                          <a:srgbClr val="FFC000"/>
                        </a:buClr>
                        <a:buSzPts val="1200"/>
                        <a:buFont typeface="Symbol" panose="05050102010706020507" pitchFamily="18" charset="2"/>
                        <a:buChar char=""/>
                      </a:pPr>
                      <a:r>
                        <a:rPr lang="zh-CN" sz="1200" dirty="0">
                          <a:effectLst/>
                          <a:latin typeface="+mn-lt"/>
                          <a:ea typeface="+mn-ea"/>
                          <a:cs typeface="+mn-ea"/>
                          <a:sym typeface="+mn-lt"/>
                        </a:rPr>
                        <a:t>从</a:t>
                      </a:r>
                      <a:r>
                        <a:rPr lang="en-US" sz="1200" dirty="0">
                          <a:effectLst/>
                          <a:latin typeface="+mn-lt"/>
                          <a:ea typeface="+mn-ea"/>
                          <a:cs typeface="+mn-ea"/>
                          <a:sym typeface="+mn-lt"/>
                        </a:rPr>
                        <a:t>FVC</a:t>
                      </a:r>
                      <a:r>
                        <a:rPr lang="zh-CN" sz="1200" dirty="0">
                          <a:effectLst/>
                          <a:latin typeface="+mn-lt"/>
                          <a:ea typeface="+mn-ea"/>
                          <a:cs typeface="+mn-ea"/>
                          <a:sym typeface="+mn-lt"/>
                        </a:rPr>
                        <a:t>和</a:t>
                      </a:r>
                      <a:r>
                        <a:rPr lang="en-US" sz="1200" dirty="0">
                          <a:effectLst/>
                          <a:latin typeface="+mn-lt"/>
                          <a:ea typeface="+mn-ea"/>
                          <a:cs typeface="+mn-ea"/>
                          <a:sym typeface="+mn-lt"/>
                        </a:rPr>
                        <a:t>FEV</a:t>
                      </a:r>
                      <a:r>
                        <a:rPr lang="en-US" sz="1200" kern="1200" baseline="-25000" dirty="0">
                          <a:solidFill>
                            <a:schemeClr val="dk1"/>
                          </a:solidFill>
                          <a:effectLst/>
                          <a:latin typeface="+mn-lt"/>
                          <a:ea typeface="+mn-ea"/>
                          <a:cs typeface="+mn-ea"/>
                          <a:sym typeface="+mn-lt"/>
                        </a:rPr>
                        <a:t>1</a:t>
                      </a:r>
                      <a:r>
                        <a:rPr lang="zh-CN" sz="1200" dirty="0">
                          <a:effectLst/>
                          <a:latin typeface="+mn-lt"/>
                          <a:ea typeface="+mn-ea"/>
                          <a:cs typeface="+mn-ea"/>
                          <a:sym typeface="+mn-lt"/>
                        </a:rPr>
                        <a:t>总和最大的技术可接受的曲线中获得</a:t>
                      </a:r>
                      <a:r>
                        <a:rPr lang="en-US" sz="1200" dirty="0">
                          <a:effectLst/>
                          <a:latin typeface="+mn-lt"/>
                          <a:ea typeface="+mn-ea"/>
                          <a:cs typeface="+mn-ea"/>
                          <a:sym typeface="+mn-lt"/>
                        </a:rPr>
                        <a:t>FEV</a:t>
                      </a:r>
                      <a:r>
                        <a:rPr lang="en-US" sz="1200" baseline="-25000" dirty="0">
                          <a:effectLst/>
                          <a:latin typeface="+mn-lt"/>
                          <a:ea typeface="+mn-ea"/>
                          <a:cs typeface="+mn-ea"/>
                          <a:sym typeface="+mn-lt"/>
                        </a:rPr>
                        <a:t>1</a:t>
                      </a:r>
                      <a:r>
                        <a:rPr lang="en-US" sz="1200" dirty="0">
                          <a:effectLst/>
                          <a:latin typeface="+mn-lt"/>
                          <a:ea typeface="+mn-ea"/>
                          <a:cs typeface="+mn-ea"/>
                          <a:sym typeface="+mn-lt"/>
                        </a:rPr>
                        <a:t>/FVC</a:t>
                      </a:r>
                      <a:r>
                        <a:rPr lang="zh-CN" sz="1200" dirty="0">
                          <a:effectLst/>
                          <a:latin typeface="+mn-lt"/>
                          <a:ea typeface="+mn-ea"/>
                          <a:cs typeface="+mn-ea"/>
                          <a:sym typeface="+mn-lt"/>
                        </a:rPr>
                        <a:t>比值。</a:t>
                      </a:r>
                      <a:endParaRPr lang="zh-CN" sz="1200" dirty="0">
                        <a:effectLst/>
                        <a:latin typeface="+mn-lt"/>
                        <a:ea typeface="+mn-ea"/>
                        <a:cs typeface="+mn-ea"/>
                        <a:sym typeface="+mn-lt"/>
                      </a:endParaRPr>
                    </a:p>
                  </a:txBody>
                  <a:tcPr marL="58800" marR="58800" marT="0" marB="0" anchor="ctr">
                    <a:lnT w="12700" cap="flat" cmpd="sng" algn="ctr">
                      <a:solidFill>
                        <a:srgbClr val="374459"/>
                      </a:solidFill>
                      <a:prstDash val="solid"/>
                      <a:round/>
                      <a:headEnd type="none" w="med" len="med"/>
                      <a:tailEnd type="none" w="med" len="med"/>
                    </a:lnT>
                    <a:lnB w="12700" cap="flat" cmpd="sng" algn="ctr">
                      <a:solidFill>
                        <a:srgbClr val="374459"/>
                      </a:solidFill>
                      <a:prstDash val="solid"/>
                      <a:round/>
                      <a:headEnd type="none" w="med" len="med"/>
                      <a:tailEnd type="none" w="med" len="med"/>
                    </a:lnB>
                    <a:noFill/>
                  </a:tcPr>
                </a:tc>
              </a:tr>
              <a:tr h="772757">
                <a:tc>
                  <a:txBody>
                    <a:bodyPr/>
                    <a:lstStyle/>
                    <a:p>
                      <a:pPr marL="0" marR="0" lvl="0" indent="0" algn="ctr" defTabSz="914400" rtl="0" eaLnBrk="1" fontAlgn="auto" latinLnBrk="0" hangingPunct="1">
                        <a:lnSpc>
                          <a:spcPct val="115000"/>
                        </a:lnSpc>
                        <a:spcBef>
                          <a:spcPts val="180"/>
                        </a:spcBef>
                        <a:spcAft>
                          <a:spcPts val="0"/>
                        </a:spcAft>
                        <a:buClrTx/>
                        <a:buSzPts val="1200"/>
                        <a:buFont typeface="Symbol" panose="05050102010706020507" pitchFamily="18" charset="2"/>
                        <a:buNone/>
                        <a:defRPr/>
                      </a:pPr>
                      <a:r>
                        <a:rPr lang="zh-CN" altLang="zh-CN" sz="1400" b="1" dirty="0">
                          <a:solidFill>
                            <a:schemeClr val="tx1"/>
                          </a:solidFill>
                          <a:effectLst/>
                          <a:latin typeface="+mn-lt"/>
                          <a:ea typeface="+mn-ea"/>
                          <a:cs typeface="+mn-ea"/>
                          <a:sym typeface="+mn-lt"/>
                        </a:rPr>
                        <a:t>支气管</a:t>
                      </a:r>
                      <a:r>
                        <a:rPr lang="zh-CN" altLang="zh-CN" sz="1400" b="1" dirty="0">
                          <a:solidFill>
                            <a:schemeClr val="tx1"/>
                          </a:solidFill>
                          <a:effectLst/>
                          <a:latin typeface="+mn-lt"/>
                          <a:ea typeface="+mn-ea"/>
                          <a:cs typeface="+mn-ea"/>
                          <a:sym typeface="+mn-lt"/>
                        </a:rPr>
                        <a:t>舒张</a:t>
                      </a:r>
                      <a:endParaRPr lang="zh-CN" altLang="zh-CN" sz="1400" b="1" dirty="0">
                        <a:solidFill>
                          <a:schemeClr val="tx1"/>
                        </a:solidFill>
                        <a:effectLst/>
                        <a:latin typeface="+mn-lt"/>
                        <a:ea typeface="+mn-ea"/>
                        <a:cs typeface="+mn-ea"/>
                        <a:sym typeface="+mn-lt"/>
                      </a:endParaRPr>
                    </a:p>
                  </a:txBody>
                  <a:tcPr marL="58800" marR="58800" marT="0" marB="0" anchor="ctr">
                    <a:noFill/>
                  </a:tcPr>
                </a:tc>
                <a:tc>
                  <a:txBody>
                    <a:bodyPr/>
                    <a:lstStyle/>
                    <a:p>
                      <a:pPr marL="342900" lvl="0" indent="-342900" algn="just">
                        <a:lnSpc>
                          <a:spcPct val="115000"/>
                        </a:lnSpc>
                        <a:spcBef>
                          <a:spcPts val="180"/>
                        </a:spcBef>
                        <a:spcAft>
                          <a:spcPts val="0"/>
                        </a:spcAft>
                        <a:buClr>
                          <a:srgbClr val="FFC000"/>
                        </a:buClr>
                        <a:buSzPts val="1200"/>
                        <a:buFont typeface="Symbol" panose="05050102010706020507" pitchFamily="18" charset="2"/>
                        <a:buChar char=""/>
                      </a:pPr>
                      <a:r>
                        <a:rPr lang="zh-CN" sz="1200" dirty="0">
                          <a:effectLst/>
                          <a:latin typeface="+mn-lt"/>
                          <a:ea typeface="+mn-ea"/>
                          <a:cs typeface="+mn-ea"/>
                          <a:sym typeface="+mn-lt"/>
                        </a:rPr>
                        <a:t>潜在的剂量方案为</a:t>
                      </a:r>
                      <a:r>
                        <a:rPr lang="en-US" sz="1200" dirty="0">
                          <a:effectLst/>
                          <a:latin typeface="+mn-lt"/>
                          <a:ea typeface="+mn-ea"/>
                          <a:cs typeface="+mn-ea"/>
                          <a:sym typeface="+mn-lt"/>
                        </a:rPr>
                        <a:t>400 mcg</a:t>
                      </a:r>
                      <a:r>
                        <a:rPr lang="zh-CN" sz="1200" dirty="0">
                          <a:effectLst/>
                          <a:latin typeface="+mn-lt"/>
                          <a:ea typeface="+mn-ea"/>
                          <a:cs typeface="+mn-ea"/>
                          <a:sym typeface="+mn-lt"/>
                        </a:rPr>
                        <a:t>短效</a:t>
                      </a:r>
                      <a:r>
                        <a:rPr lang="en-US" sz="1200" dirty="0">
                          <a:effectLst/>
                          <a:latin typeface="+mn-lt"/>
                          <a:ea typeface="+mn-ea"/>
                          <a:cs typeface="+mn-ea"/>
                          <a:sym typeface="+mn-lt"/>
                        </a:rPr>
                        <a:t>β</a:t>
                      </a:r>
                      <a:r>
                        <a:rPr lang="en-US" sz="1200" baseline="-25000" dirty="0">
                          <a:effectLst/>
                          <a:latin typeface="+mn-lt"/>
                          <a:ea typeface="+mn-ea"/>
                          <a:cs typeface="+mn-ea"/>
                          <a:sym typeface="+mn-lt"/>
                        </a:rPr>
                        <a:t>2</a:t>
                      </a:r>
                      <a:r>
                        <a:rPr lang="en-US" sz="1200" dirty="0">
                          <a:effectLst/>
                          <a:latin typeface="+mn-lt"/>
                          <a:ea typeface="+mn-ea"/>
                          <a:cs typeface="+mn-ea"/>
                          <a:sym typeface="+mn-lt"/>
                        </a:rPr>
                        <a:t>-</a:t>
                      </a:r>
                      <a:r>
                        <a:rPr lang="zh-CN" sz="1200" dirty="0">
                          <a:effectLst/>
                          <a:latin typeface="+mn-lt"/>
                          <a:ea typeface="+mn-ea"/>
                          <a:cs typeface="+mn-ea"/>
                          <a:sym typeface="+mn-lt"/>
                        </a:rPr>
                        <a:t>激动剂、</a:t>
                      </a:r>
                      <a:r>
                        <a:rPr lang="en-US" sz="1200" dirty="0">
                          <a:effectLst/>
                          <a:latin typeface="+mn-lt"/>
                          <a:ea typeface="+mn-ea"/>
                          <a:cs typeface="+mn-ea"/>
                          <a:sym typeface="+mn-lt"/>
                        </a:rPr>
                        <a:t>160 mcg</a:t>
                      </a:r>
                      <a:r>
                        <a:rPr lang="zh-CN" sz="1200" dirty="0">
                          <a:effectLst/>
                          <a:latin typeface="+mn-lt"/>
                          <a:ea typeface="+mn-ea"/>
                          <a:cs typeface="+mn-ea"/>
                          <a:sym typeface="+mn-lt"/>
                        </a:rPr>
                        <a:t>短效抗胆碱能药物或两者联合使用</a:t>
                      </a:r>
                      <a:r>
                        <a:rPr lang="en-US" altLang="zh-CN" sz="1200" baseline="30000" dirty="0">
                          <a:effectLst/>
                          <a:latin typeface="+mn-lt"/>
                          <a:ea typeface="+mn-ea"/>
                          <a:cs typeface="+mn-ea"/>
                          <a:sym typeface="+mn-lt"/>
                        </a:rPr>
                        <a:t>b</a:t>
                      </a:r>
                      <a:r>
                        <a:rPr lang="zh-CN" altLang="en-US" sz="1200" baseline="0" dirty="0">
                          <a:effectLst/>
                          <a:latin typeface="+mn-lt"/>
                          <a:ea typeface="+mn-ea"/>
                          <a:cs typeface="+mn-ea"/>
                          <a:sym typeface="+mn-lt"/>
                        </a:rPr>
                        <a:t>，</a:t>
                      </a:r>
                      <a:r>
                        <a:rPr lang="zh-CN" sz="1200" dirty="0">
                          <a:effectLst/>
                          <a:latin typeface="+mn-lt"/>
                          <a:ea typeface="+mn-ea"/>
                          <a:cs typeface="+mn-ea"/>
                          <a:sym typeface="+mn-lt"/>
                        </a:rPr>
                        <a:t>应在给予短效</a:t>
                      </a:r>
                      <a:r>
                        <a:rPr lang="en-US" sz="1200" dirty="0">
                          <a:effectLst/>
                          <a:latin typeface="+mn-lt"/>
                          <a:ea typeface="+mn-ea"/>
                          <a:cs typeface="+mn-ea"/>
                          <a:sym typeface="+mn-lt"/>
                        </a:rPr>
                        <a:t>β</a:t>
                      </a:r>
                      <a:r>
                        <a:rPr lang="en-US" sz="1200" baseline="-25000" dirty="0">
                          <a:effectLst/>
                          <a:latin typeface="+mn-lt"/>
                          <a:ea typeface="+mn-ea"/>
                          <a:cs typeface="+mn-ea"/>
                          <a:sym typeface="+mn-lt"/>
                        </a:rPr>
                        <a:t>2</a:t>
                      </a:r>
                      <a:r>
                        <a:rPr lang="zh-CN" sz="1200" dirty="0">
                          <a:effectLst/>
                          <a:latin typeface="+mn-lt"/>
                          <a:ea typeface="+mn-ea"/>
                          <a:cs typeface="+mn-ea"/>
                          <a:sym typeface="+mn-lt"/>
                        </a:rPr>
                        <a:t>激动剂后</a:t>
                      </a:r>
                      <a:r>
                        <a:rPr lang="en-US" sz="1200" dirty="0">
                          <a:effectLst/>
                          <a:latin typeface="+mn-lt"/>
                          <a:ea typeface="+mn-ea"/>
                          <a:cs typeface="+mn-ea"/>
                          <a:sym typeface="+mn-lt"/>
                        </a:rPr>
                        <a:t>10-15</a:t>
                      </a:r>
                      <a:r>
                        <a:rPr lang="zh-CN" sz="1200" dirty="0">
                          <a:effectLst/>
                          <a:latin typeface="+mn-lt"/>
                          <a:ea typeface="+mn-ea"/>
                          <a:cs typeface="+mn-ea"/>
                          <a:sym typeface="+mn-lt"/>
                        </a:rPr>
                        <a:t>分钟测量</a:t>
                      </a:r>
                      <a:r>
                        <a:rPr lang="en-US" sz="1200" dirty="0">
                          <a:effectLst/>
                          <a:latin typeface="+mn-lt"/>
                          <a:ea typeface="+mn-ea"/>
                          <a:cs typeface="+mn-ea"/>
                          <a:sym typeface="+mn-lt"/>
                        </a:rPr>
                        <a:t>FEV</a:t>
                      </a:r>
                      <a:r>
                        <a:rPr lang="en-US" sz="1200" kern="1200" baseline="-25000" dirty="0">
                          <a:solidFill>
                            <a:schemeClr val="dk1"/>
                          </a:solidFill>
                          <a:effectLst/>
                          <a:latin typeface="+mn-lt"/>
                          <a:ea typeface="+mn-ea"/>
                          <a:cs typeface="+mn-ea"/>
                          <a:sym typeface="+mn-lt"/>
                        </a:rPr>
                        <a:t>1</a:t>
                      </a:r>
                      <a:r>
                        <a:rPr lang="zh-CN" sz="1200" dirty="0">
                          <a:effectLst/>
                          <a:latin typeface="+mn-lt"/>
                          <a:ea typeface="+mn-ea"/>
                          <a:cs typeface="+mn-ea"/>
                          <a:sym typeface="+mn-lt"/>
                        </a:rPr>
                        <a:t>，或</a:t>
                      </a:r>
                      <a:r>
                        <a:rPr lang="zh-CN" altLang="en-US" sz="1200" dirty="0">
                          <a:effectLst/>
                          <a:latin typeface="+mn-lt"/>
                          <a:ea typeface="+mn-ea"/>
                          <a:cs typeface="+mn-ea"/>
                          <a:sym typeface="+mn-lt"/>
                        </a:rPr>
                        <a:t>在</a:t>
                      </a:r>
                      <a:r>
                        <a:rPr lang="zh-CN" sz="1200" dirty="0">
                          <a:effectLst/>
                          <a:latin typeface="+mn-lt"/>
                          <a:ea typeface="+mn-ea"/>
                          <a:cs typeface="+mn-ea"/>
                          <a:sym typeface="+mn-lt"/>
                        </a:rPr>
                        <a:t>短效抗胆碱能药物或两种药物联合给药后</a:t>
                      </a:r>
                      <a:r>
                        <a:rPr lang="en-US" sz="1200" dirty="0">
                          <a:effectLst/>
                          <a:latin typeface="+mn-lt"/>
                          <a:ea typeface="+mn-ea"/>
                          <a:cs typeface="+mn-ea"/>
                          <a:sym typeface="+mn-lt"/>
                        </a:rPr>
                        <a:t>30-45</a:t>
                      </a:r>
                      <a:r>
                        <a:rPr lang="zh-CN" sz="1200" dirty="0">
                          <a:effectLst/>
                          <a:latin typeface="+mn-lt"/>
                          <a:ea typeface="+mn-ea"/>
                          <a:cs typeface="+mn-ea"/>
                          <a:sym typeface="+mn-lt"/>
                        </a:rPr>
                        <a:t>分钟测量</a:t>
                      </a:r>
                      <a:r>
                        <a:rPr lang="en-US" altLang="zh-CN" sz="1200" dirty="0">
                          <a:effectLst/>
                          <a:latin typeface="+mn-lt"/>
                          <a:ea typeface="+mn-ea"/>
                          <a:cs typeface="+mn-ea"/>
                          <a:sym typeface="+mn-lt"/>
                        </a:rPr>
                        <a:t>FEV</a:t>
                      </a:r>
                      <a:r>
                        <a:rPr lang="en-US" altLang="zh-CN" sz="1200" kern="1200" baseline="-25000" dirty="0">
                          <a:solidFill>
                            <a:schemeClr val="dk1"/>
                          </a:solidFill>
                          <a:effectLst/>
                          <a:latin typeface="+mn-lt"/>
                          <a:ea typeface="+mn-ea"/>
                          <a:cs typeface="+mn-ea"/>
                          <a:sym typeface="+mn-lt"/>
                        </a:rPr>
                        <a:t>1</a:t>
                      </a:r>
                      <a:endParaRPr lang="en-US" altLang="zh-CN" sz="1200" kern="1200" baseline="-25000" dirty="0">
                        <a:solidFill>
                          <a:schemeClr val="dk1"/>
                        </a:solidFill>
                        <a:effectLst/>
                        <a:latin typeface="+mn-lt"/>
                        <a:ea typeface="+mn-ea"/>
                        <a:cs typeface="+mn-ea"/>
                        <a:sym typeface="+mn-lt"/>
                      </a:endParaRPr>
                    </a:p>
                    <a:p>
                      <a:pPr marL="342900" lvl="0" indent="-342900" algn="just">
                        <a:lnSpc>
                          <a:spcPct val="115000"/>
                        </a:lnSpc>
                        <a:spcBef>
                          <a:spcPts val="180"/>
                        </a:spcBef>
                        <a:spcAft>
                          <a:spcPts val="0"/>
                        </a:spcAft>
                        <a:buClr>
                          <a:srgbClr val="FFC000"/>
                        </a:buClr>
                        <a:buSzPts val="1200"/>
                        <a:buFont typeface="Symbol" panose="05050102010706020507" pitchFamily="18" charset="2"/>
                        <a:buChar char=""/>
                      </a:pPr>
                      <a:r>
                        <a:rPr lang="zh-CN" altLang="en-US" sz="1200" dirty="0">
                          <a:effectLst/>
                          <a:latin typeface="+mn-lt"/>
                          <a:ea typeface="+mn-ea"/>
                          <a:cs typeface="+mn-ea"/>
                          <a:sym typeface="+mn-lt"/>
                        </a:rPr>
                        <a:t>正在接受支气管</a:t>
                      </a:r>
                      <a:r>
                        <a:rPr lang="zh-CN" altLang="en-US" sz="1200" dirty="0">
                          <a:effectLst/>
                          <a:latin typeface="+mn-lt"/>
                          <a:ea typeface="+mn-ea"/>
                          <a:cs typeface="+mn-ea"/>
                          <a:sym typeface="+mn-lt"/>
                        </a:rPr>
                        <a:t>舒张剂治疗的患者行肺量计检查以监测为目的，无需为此</a:t>
                      </a:r>
                      <a:r>
                        <a:rPr lang="zh-CN" altLang="en-US" sz="1200" dirty="0">
                          <a:effectLst/>
                          <a:latin typeface="+mn-lt"/>
                          <a:ea typeface="+mn-ea"/>
                          <a:cs typeface="+mn-ea"/>
                          <a:sym typeface="+mn-lt"/>
                        </a:rPr>
                        <a:t>而停止常规</a:t>
                      </a:r>
                      <a:r>
                        <a:rPr lang="zh-CN" altLang="en-US" sz="1200" dirty="0">
                          <a:effectLst/>
                          <a:latin typeface="+mn-lt"/>
                          <a:ea typeface="+mn-ea"/>
                          <a:cs typeface="+mn-ea"/>
                          <a:sym typeface="+mn-lt"/>
                        </a:rPr>
                        <a:t>治疗</a:t>
                      </a:r>
                      <a:endParaRPr lang="zh-CN" altLang="en-US" sz="1200" dirty="0">
                        <a:effectLst/>
                        <a:latin typeface="+mn-lt"/>
                        <a:ea typeface="+mn-ea"/>
                        <a:cs typeface="+mn-ea"/>
                        <a:sym typeface="+mn-lt"/>
                      </a:endParaRPr>
                    </a:p>
                  </a:txBody>
                  <a:tcPr marL="58800" marR="58800" marT="0" marB="0" anchor="ctr">
                    <a:lnT w="12700" cap="flat" cmpd="sng" algn="ctr">
                      <a:solidFill>
                        <a:srgbClr val="374459"/>
                      </a:solidFill>
                      <a:prstDash val="solid"/>
                      <a:round/>
                      <a:headEnd type="none" w="med" len="med"/>
                      <a:tailEnd type="none" w="med" len="med"/>
                    </a:lnT>
                    <a:lnB w="12700" cap="flat" cmpd="sng" algn="ctr">
                      <a:solidFill>
                        <a:srgbClr val="374459"/>
                      </a:solidFill>
                      <a:prstDash val="solid"/>
                      <a:round/>
                      <a:headEnd type="none" w="med" len="med"/>
                      <a:tailEnd type="none" w="med" len="med"/>
                    </a:lnB>
                    <a:noFill/>
                  </a:tcPr>
                </a:tc>
              </a:tr>
              <a:tr h="606996">
                <a:tc>
                  <a:txBody>
                    <a:bodyPr/>
                    <a:lstStyle/>
                    <a:p>
                      <a:pPr marL="0" marR="0" lvl="0" indent="0" algn="ctr" defTabSz="914400" rtl="0" eaLnBrk="1" fontAlgn="auto" latinLnBrk="0" hangingPunct="1">
                        <a:lnSpc>
                          <a:spcPct val="115000"/>
                        </a:lnSpc>
                        <a:spcBef>
                          <a:spcPts val="180"/>
                        </a:spcBef>
                        <a:spcAft>
                          <a:spcPts val="0"/>
                        </a:spcAft>
                        <a:buClrTx/>
                        <a:buSzPts val="1200"/>
                        <a:buFont typeface="Symbol" panose="05050102010706020507" pitchFamily="18" charset="2"/>
                        <a:buNone/>
                        <a:defRPr/>
                      </a:pPr>
                      <a:r>
                        <a:rPr lang="zh-CN" altLang="zh-CN" sz="1400" b="1" dirty="0">
                          <a:solidFill>
                            <a:schemeClr val="tx1"/>
                          </a:solidFill>
                          <a:effectLst/>
                          <a:latin typeface="+mn-lt"/>
                          <a:ea typeface="+mn-ea"/>
                          <a:cs typeface="+mn-ea"/>
                          <a:sym typeface="+mn-lt"/>
                        </a:rPr>
                        <a:t>评价</a:t>
                      </a:r>
                      <a:endParaRPr lang="zh-CN" altLang="zh-CN" sz="1400" b="1" dirty="0">
                        <a:solidFill>
                          <a:schemeClr val="tx1"/>
                        </a:solidFill>
                        <a:effectLst/>
                        <a:latin typeface="+mn-lt"/>
                        <a:ea typeface="+mn-ea"/>
                        <a:cs typeface="+mn-ea"/>
                        <a:sym typeface="+mn-lt"/>
                      </a:endParaRPr>
                    </a:p>
                  </a:txBody>
                  <a:tcPr marL="58800" marR="58800" marT="0" marB="0" anchor="ctr">
                    <a:noFill/>
                  </a:tcPr>
                </a:tc>
                <a:tc>
                  <a:txBody>
                    <a:bodyPr/>
                    <a:lstStyle/>
                    <a:p>
                      <a:pPr marL="342900" lvl="0" indent="-342900" algn="just">
                        <a:lnSpc>
                          <a:spcPct val="115000"/>
                        </a:lnSpc>
                        <a:spcBef>
                          <a:spcPts val="180"/>
                        </a:spcBef>
                        <a:spcAft>
                          <a:spcPts val="0"/>
                        </a:spcAft>
                        <a:buClr>
                          <a:srgbClr val="FFC000"/>
                        </a:buClr>
                        <a:buSzPts val="1200"/>
                        <a:buFont typeface="Symbol" panose="05050102010706020507" pitchFamily="18" charset="2"/>
                        <a:buChar char=""/>
                      </a:pPr>
                      <a:r>
                        <a:rPr lang="zh-CN" sz="1200" dirty="0">
                          <a:effectLst/>
                          <a:latin typeface="+mn-lt"/>
                          <a:ea typeface="+mn-ea"/>
                          <a:cs typeface="+mn-ea"/>
                          <a:sym typeface="+mn-lt"/>
                        </a:rPr>
                        <a:t>将结果与基于相应年龄、身高、性别和人种的参考值进行比较</a:t>
                      </a:r>
                      <a:r>
                        <a:rPr lang="zh-CN" altLang="en-US" sz="1200" dirty="0">
                          <a:effectLst/>
                          <a:latin typeface="+mn-lt"/>
                          <a:ea typeface="+mn-ea"/>
                          <a:cs typeface="+mn-ea"/>
                          <a:sym typeface="+mn-lt"/>
                        </a:rPr>
                        <a:t>，以此</a:t>
                      </a:r>
                      <a:r>
                        <a:rPr lang="zh-CN" sz="1200" dirty="0">
                          <a:effectLst/>
                          <a:latin typeface="+mn-lt"/>
                          <a:ea typeface="+mn-ea"/>
                          <a:cs typeface="+mn-ea"/>
                          <a:sym typeface="+mn-lt"/>
                        </a:rPr>
                        <a:t>评价</a:t>
                      </a:r>
                      <a:r>
                        <a:rPr lang="zh-CN" altLang="en-US" sz="1200" dirty="0">
                          <a:effectLst/>
                          <a:latin typeface="+mn-lt"/>
                          <a:ea typeface="+mn-ea"/>
                          <a:cs typeface="+mn-ea"/>
                          <a:sym typeface="+mn-lt"/>
                        </a:rPr>
                        <a:t>肺功能检查</a:t>
                      </a:r>
                      <a:r>
                        <a:rPr lang="zh-CN" sz="1200" dirty="0">
                          <a:effectLst/>
                          <a:latin typeface="+mn-lt"/>
                          <a:ea typeface="+mn-ea"/>
                          <a:cs typeface="+mn-ea"/>
                          <a:sym typeface="+mn-lt"/>
                        </a:rPr>
                        <a:t>结果</a:t>
                      </a:r>
                      <a:endParaRPr lang="en-US" altLang="zh-CN" sz="1200" dirty="0">
                        <a:effectLst/>
                        <a:latin typeface="+mn-lt"/>
                        <a:ea typeface="+mn-ea"/>
                        <a:cs typeface="+mn-ea"/>
                        <a:sym typeface="+mn-lt"/>
                      </a:endParaRPr>
                    </a:p>
                    <a:p>
                      <a:pPr marL="342900" lvl="0" indent="-342900" algn="just">
                        <a:lnSpc>
                          <a:spcPct val="115000"/>
                        </a:lnSpc>
                        <a:spcBef>
                          <a:spcPts val="180"/>
                        </a:spcBef>
                        <a:spcAft>
                          <a:spcPts val="0"/>
                        </a:spcAft>
                        <a:buClr>
                          <a:srgbClr val="FFC000"/>
                        </a:buClr>
                        <a:buSzPts val="1200"/>
                        <a:buFont typeface="Symbol" panose="05050102010706020507" pitchFamily="18" charset="2"/>
                        <a:buChar char=""/>
                      </a:pPr>
                      <a:r>
                        <a:rPr lang="zh-CN" sz="1200" dirty="0">
                          <a:effectLst/>
                          <a:latin typeface="+mn-lt"/>
                          <a:ea typeface="+mn-ea"/>
                          <a:cs typeface="+mn-ea"/>
                          <a:sym typeface="+mn-lt"/>
                        </a:rPr>
                        <a:t>使用支气管舒张剂后</a:t>
                      </a:r>
                      <a:r>
                        <a:rPr lang="en-US" sz="1200" dirty="0">
                          <a:effectLst/>
                          <a:latin typeface="+mn-lt"/>
                          <a:ea typeface="+mn-ea"/>
                          <a:cs typeface="+mn-ea"/>
                          <a:sym typeface="+mn-lt"/>
                        </a:rPr>
                        <a:t>FEV</a:t>
                      </a:r>
                      <a:r>
                        <a:rPr lang="en-US" sz="1200" baseline="-25000" dirty="0">
                          <a:effectLst/>
                          <a:latin typeface="+mn-lt"/>
                          <a:ea typeface="+mn-ea"/>
                          <a:cs typeface="+mn-ea"/>
                          <a:sym typeface="+mn-lt"/>
                        </a:rPr>
                        <a:t>1</a:t>
                      </a:r>
                      <a:r>
                        <a:rPr lang="en-US" sz="1200" dirty="0">
                          <a:effectLst/>
                          <a:latin typeface="+mn-lt"/>
                          <a:ea typeface="+mn-ea"/>
                          <a:cs typeface="+mn-ea"/>
                          <a:sym typeface="+mn-lt"/>
                        </a:rPr>
                        <a:t>/FVC&lt;0.70</a:t>
                      </a:r>
                      <a:r>
                        <a:rPr lang="zh-CN" sz="1200" dirty="0">
                          <a:effectLst/>
                          <a:latin typeface="+mn-lt"/>
                          <a:ea typeface="+mn-ea"/>
                          <a:cs typeface="+mn-ea"/>
                          <a:sym typeface="+mn-lt"/>
                        </a:rPr>
                        <a:t>证实存在气流受限</a:t>
                      </a:r>
                      <a:endParaRPr lang="zh-CN" sz="1200" dirty="0">
                        <a:effectLst/>
                        <a:latin typeface="+mn-lt"/>
                        <a:ea typeface="+mn-ea"/>
                        <a:cs typeface="+mn-ea"/>
                        <a:sym typeface="+mn-lt"/>
                      </a:endParaRPr>
                    </a:p>
                  </a:txBody>
                  <a:tcPr marL="58800" marR="58800" marT="0" marB="0" anchor="ctr">
                    <a:lnT w="12700" cap="flat" cmpd="sng" algn="ctr">
                      <a:solidFill>
                        <a:srgbClr val="374459"/>
                      </a:solidFill>
                      <a:prstDash val="solid"/>
                      <a:round/>
                      <a:headEnd type="none" w="med" len="med"/>
                      <a:tailEnd type="none" w="med" len="med"/>
                    </a:lnT>
                    <a:noFill/>
                  </a:tcPr>
                </a:tc>
              </a:tr>
            </a:tbl>
          </a:graphicData>
        </a:graphic>
      </p:graphicFrame>
      <p:sp>
        <p:nvSpPr>
          <p:cNvPr id="10" name="文本框 9"/>
          <p:cNvSpPr txBox="1"/>
          <p:nvPr/>
        </p:nvSpPr>
        <p:spPr>
          <a:xfrm>
            <a:off x="1282189" y="5867152"/>
            <a:ext cx="9427778" cy="246221"/>
          </a:xfrm>
          <a:prstGeom prst="rect">
            <a:avLst/>
          </a:prstGeom>
          <a:noFill/>
        </p:spPr>
        <p:txBody>
          <a:bodyPr wrap="square">
            <a:spAutoFit/>
          </a:bodyPr>
          <a:lstStyle/>
          <a:p>
            <a:r>
              <a:rPr lang="en-US" altLang="zh-CN" sz="1000" baseline="30000" dirty="0">
                <a:effectLst/>
                <a:cs typeface="+mn-ea"/>
                <a:sym typeface="+mn-lt"/>
              </a:rPr>
              <a:t>a</a:t>
            </a:r>
            <a:r>
              <a:rPr lang="fr-CA" altLang="zh-CN" sz="1000" dirty="0">
                <a:solidFill>
                  <a:schemeClr val="tx1">
                    <a:tint val="75000"/>
                  </a:schemeClr>
                </a:solidFill>
                <a:cs typeface="+mn-ea"/>
                <a:sym typeface="+mn-lt"/>
              </a:rPr>
              <a:t>Miller et al. Eur Respir J 2005; 26(2): 319-38;</a:t>
            </a:r>
            <a:r>
              <a:rPr lang="en-US" altLang="zh-CN" sz="1000" dirty="0">
                <a:solidFill>
                  <a:schemeClr val="tx1">
                    <a:tint val="75000"/>
                  </a:schemeClr>
                </a:solidFill>
                <a:cs typeface="+mn-ea"/>
                <a:sym typeface="+mn-lt"/>
              </a:rPr>
              <a:t> b</a:t>
            </a:r>
            <a:r>
              <a:rPr lang="fr-CA" altLang="zh-CN" sz="1000" dirty="0">
                <a:solidFill>
                  <a:schemeClr val="tx1">
                    <a:tint val="75000"/>
                  </a:schemeClr>
                </a:solidFill>
                <a:cs typeface="+mn-ea"/>
                <a:sym typeface="+mn-lt"/>
              </a:rPr>
              <a:t>Pellegrino et al. Eur Respir J 2005; 26(5): 948-68</a:t>
            </a:r>
            <a:endParaRPr lang="zh-CN" altLang="en-US" sz="1000" dirty="0">
              <a:solidFill>
                <a:schemeClr val="tx1">
                  <a:tint val="75000"/>
                </a:schemeClr>
              </a:solidFill>
              <a:cs typeface="+mn-ea"/>
              <a:sym typeface="+mn-lt"/>
            </a:endParaRPr>
          </a:p>
        </p:txBody>
      </p:sp>
      <p:sp>
        <p:nvSpPr>
          <p:cNvPr id="4" name="文本框 3"/>
          <p:cNvSpPr txBox="1"/>
          <p:nvPr>
            <p:custDataLst>
              <p:tags r:id="rId2"/>
            </p:custDataLst>
          </p:nvPr>
        </p:nvSpPr>
        <p:spPr>
          <a:xfrm>
            <a:off x="11087100" y="433705"/>
            <a:ext cx="969010" cy="368300"/>
          </a:xfrm>
          <a:prstGeom prst="rect">
            <a:avLst/>
          </a:prstGeom>
          <a:noFill/>
        </p:spPr>
        <p:txBody>
          <a:bodyPr wrap="square" rtlCol="0">
            <a:spAutoFit/>
          </a:bodyPr>
          <a:lstStyle/>
          <a:p>
            <a:pPr algn="r"/>
            <a:r>
              <a:rPr lang="zh-CN" altLang="en-US" b="1">
                <a:solidFill>
                  <a:schemeClr val="bg1"/>
                </a:solidFill>
              </a:rPr>
              <a:t>图</a:t>
            </a:r>
            <a:r>
              <a:rPr lang="en-US" altLang="zh-CN" b="1">
                <a:solidFill>
                  <a:schemeClr val="bg1"/>
                </a:solidFill>
              </a:rPr>
              <a:t> 2.4</a:t>
            </a:r>
            <a:endParaRPr lang="en-US" altLang="zh-CN" b="1">
              <a:solidFill>
                <a:schemeClr val="bg1"/>
              </a:solidFill>
            </a:endParaRPr>
          </a:p>
        </p:txBody>
      </p:sp>
      <p:sp>
        <p:nvSpPr>
          <p:cNvPr id="6" name="Footer Placeholder 1"/>
          <p:cNvSpPr txBox="1"/>
          <p:nvPr/>
        </p:nvSpPr>
        <p:spPr>
          <a:xfrm>
            <a:off x="3027363" y="6551613"/>
            <a:ext cx="6137275"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000" dirty="0">
                <a:sym typeface="+mn-ea"/>
              </a:rPr>
              <a:t>© 2024, 2025 Global Initiative for Chronic Obstructive Lung Disease</a:t>
            </a:r>
            <a:endParaRPr lang="en-AU" sz="1000" dirty="0">
              <a:cs typeface="+mn-ea"/>
              <a:sym typeface="+mn-lt"/>
            </a:endParaRPr>
          </a:p>
        </p:txBody>
      </p:sp>
      <p:pic>
        <p:nvPicPr>
          <p:cNvPr id="2" name="Picture 4" descr="Considerations in performing spirometry are listed including preparation, performance, bronchodilation and evaluation."/>
          <p:cNvPicPr>
            <a:picLocks noChangeAspect="1"/>
          </p:cNvPicPr>
          <p:nvPr/>
        </p:nvPicPr>
        <p:blipFill rotWithShape="1">
          <a:blip r:embed="rId3"/>
          <a:srcRect/>
          <a:stretch>
            <a:fillRect/>
          </a:stretch>
        </p:blipFill>
        <p:spPr bwMode="auto">
          <a:xfrm>
            <a:off x="12360275" y="0"/>
            <a:ext cx="4947285" cy="5298440"/>
          </a:xfrm>
          <a:prstGeom prst="rect">
            <a:avLst/>
          </a:prstGeom>
          <a:ln>
            <a:noFill/>
          </a:ln>
        </p:spPr>
      </p:pic>
    </p:spTree>
  </p:cSld>
  <p:clrMapOvr>
    <a:masterClrMapping/>
  </p:clrMapOvr>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DIAGRAM_VIRTUALLY_FRAME" val="{&quot;height&quot;:326.44999999999993,&quot;left&quot;:172.05976377952757,&quot;top&quot;:126.29141732283465,&quot;width&quot;:586.6}"/>
</p:tagLst>
</file>

<file path=ppt/tags/tag100.xml><?xml version="1.0" encoding="utf-8"?>
<p:tagLst xmlns:p="http://schemas.openxmlformats.org/presentationml/2006/main">
  <p:tag name="KSO_WM_BEAUTIFY_FLAG" val=""/>
</p:tagLst>
</file>

<file path=ppt/tags/tag101.xml><?xml version="1.0" encoding="utf-8"?>
<p:tagLst xmlns:p="http://schemas.openxmlformats.org/presentationml/2006/main">
  <p:tag name="KSO_WM_BEAUTIFY_FLAG" val=""/>
</p:tagLst>
</file>

<file path=ppt/tags/tag102.xml><?xml version="1.0" encoding="utf-8"?>
<p:tagLst xmlns:p="http://schemas.openxmlformats.org/presentationml/2006/main">
  <p:tag name="KSO_WM_BEAUTIFY_FLAG" val=""/>
</p:tagLst>
</file>

<file path=ppt/tags/tag103.xml><?xml version="1.0" encoding="utf-8"?>
<p:tagLst xmlns:p="http://schemas.openxmlformats.org/presentationml/2006/main">
  <p:tag name="KSO_WM_BEAUTIFY_FLAG" val=""/>
</p:tagLst>
</file>

<file path=ppt/tags/tag104.xml><?xml version="1.0" encoding="utf-8"?>
<p:tagLst xmlns:p="http://schemas.openxmlformats.org/presentationml/2006/main">
  <p:tag name="KSO_WM_BEAUTIFY_FLAG" val=""/>
</p:tagLst>
</file>

<file path=ppt/tags/tag105.xml><?xml version="1.0" encoding="utf-8"?>
<p:tagLst xmlns:p="http://schemas.openxmlformats.org/presentationml/2006/main">
  <p:tag name="KSO_WM_BEAUTIFY_FLAG" val=""/>
</p:tagLst>
</file>

<file path=ppt/tags/tag106.xml><?xml version="1.0" encoding="utf-8"?>
<p:tagLst xmlns:p="http://schemas.openxmlformats.org/presentationml/2006/main">
  <p:tag name="KSO_WM_BEAUTIFY_FLAG" val=""/>
</p:tagLst>
</file>

<file path=ppt/tags/tag107.xml><?xml version="1.0" encoding="utf-8"?>
<p:tagLst xmlns:p="http://schemas.openxmlformats.org/presentationml/2006/main">
  <p:tag name="KSO_WM_BEAUTIFY_FLAG" val=""/>
</p:tagLst>
</file>

<file path=ppt/tags/tag108.xml><?xml version="1.0" encoding="utf-8"?>
<p:tagLst xmlns:p="http://schemas.openxmlformats.org/presentationml/2006/main">
  <p:tag name="KSO_WM_BEAUTIFY_FLAG" val=""/>
</p:tagLst>
</file>

<file path=ppt/tags/tag109.xml><?xml version="1.0" encoding="utf-8"?>
<p:tagLst xmlns:p="http://schemas.openxmlformats.org/presentationml/2006/main">
  <p:tag name="KSO_WM_BEAUTIFY_FLAG" val=""/>
</p:tagLst>
</file>

<file path=ppt/tags/tag11.xml><?xml version="1.0" encoding="utf-8"?>
<p:tagLst xmlns:p="http://schemas.openxmlformats.org/presentationml/2006/main">
  <p:tag name="KSO_WM_DIAGRAM_VIRTUALLY_FRAME" val="{&quot;height&quot;:326.44999999999993,&quot;left&quot;:172.05976377952757,&quot;top&quot;:126.29141732283465,&quot;width&quot;:586.6}"/>
</p:tagLst>
</file>

<file path=ppt/tags/tag110.xml><?xml version="1.0" encoding="utf-8"?>
<p:tagLst xmlns:p="http://schemas.openxmlformats.org/presentationml/2006/main">
  <p:tag name="KSO_WM_BEAUTIFY_FLAG" val=""/>
</p:tagLst>
</file>

<file path=ppt/tags/tag111.xml><?xml version="1.0" encoding="utf-8"?>
<p:tagLst xmlns:p="http://schemas.openxmlformats.org/presentationml/2006/main">
  <p:tag name="KSO_WM_BEAUTIFY_FLAG" val=""/>
</p:tagLst>
</file>

<file path=ppt/tags/tag112.xml><?xml version="1.0" encoding="utf-8"?>
<p:tagLst xmlns:p="http://schemas.openxmlformats.org/presentationml/2006/main">
  <p:tag name="KSO_WM_BEAUTIFY_FLAG" val=""/>
</p:tagLst>
</file>

<file path=ppt/tags/tag113.xml><?xml version="1.0" encoding="utf-8"?>
<p:tagLst xmlns:p="http://schemas.openxmlformats.org/presentationml/2006/main">
  <p:tag name="KSO_WM_BEAUTIFY_FLAG" val=""/>
</p:tagLst>
</file>

<file path=ppt/tags/tag114.xml><?xml version="1.0" encoding="utf-8"?>
<p:tagLst xmlns:p="http://schemas.openxmlformats.org/presentationml/2006/main">
  <p:tag name="KSO_WM_BEAUTIFY_FLAG" val=""/>
</p:tagLst>
</file>

<file path=ppt/tags/tag115.xml><?xml version="1.0" encoding="utf-8"?>
<p:tagLst xmlns:p="http://schemas.openxmlformats.org/presentationml/2006/main">
  <p:tag name="KSO_WM_BEAUTIFY_FLAG" val=""/>
</p:tagLst>
</file>

<file path=ppt/tags/tag116.xml><?xml version="1.0" encoding="utf-8"?>
<p:tagLst xmlns:p="http://schemas.openxmlformats.org/presentationml/2006/main">
  <p:tag name="KSO_WM_BEAUTIFY_FLAG" val=""/>
</p:tagLst>
</file>

<file path=ppt/tags/tag117.xml><?xml version="1.0" encoding="utf-8"?>
<p:tagLst xmlns:p="http://schemas.openxmlformats.org/presentationml/2006/main">
  <p:tag name="KSO_WM_BEAUTIFY_FLAG" val=""/>
</p:tagLst>
</file>

<file path=ppt/tags/tag118.xml><?xml version="1.0" encoding="utf-8"?>
<p:tagLst xmlns:p="http://schemas.openxmlformats.org/presentationml/2006/main">
  <p:tag name="KSO_WM_BEAUTIFY_FLAG" val=""/>
</p:tagLst>
</file>

<file path=ppt/tags/tag119.xml><?xml version="1.0" encoding="utf-8"?>
<p:tagLst xmlns:p="http://schemas.openxmlformats.org/presentationml/2006/main">
  <p:tag name="KSO_WM_BEAUTIFY_FLAG" val=""/>
</p:tagLst>
</file>

<file path=ppt/tags/tag12.xml><?xml version="1.0" encoding="utf-8"?>
<p:tagLst xmlns:p="http://schemas.openxmlformats.org/presentationml/2006/main">
  <p:tag name="KSO_WM_DIAGRAM_VIRTUALLY_FRAME" val="{&quot;height&quot;:326.44999999999993,&quot;left&quot;:172.05976377952757,&quot;top&quot;:126.29141732283465,&quot;width&quot;:586.6}"/>
</p:tagLst>
</file>

<file path=ppt/tags/tag120.xml><?xml version="1.0" encoding="utf-8"?>
<p:tagLst xmlns:p="http://schemas.openxmlformats.org/presentationml/2006/main">
  <p:tag name="KSO_WM_BEAUTIFY_FLAG" val=""/>
</p:tagLst>
</file>

<file path=ppt/tags/tag121.xml><?xml version="1.0" encoding="utf-8"?>
<p:tagLst xmlns:p="http://schemas.openxmlformats.org/presentationml/2006/main">
  <p:tag name="KSO_WM_BEAUTIFY_FLAG" val=""/>
</p:tagLst>
</file>

<file path=ppt/tags/tag122.xml><?xml version="1.0" encoding="utf-8"?>
<p:tagLst xmlns:p="http://schemas.openxmlformats.org/presentationml/2006/main">
  <p:tag name="KSO_WM_BEAUTIFY_FLAG" val=""/>
</p:tagLst>
</file>

<file path=ppt/tags/tag123.xml><?xml version="1.0" encoding="utf-8"?>
<p:tagLst xmlns:p="http://schemas.openxmlformats.org/presentationml/2006/main">
  <p:tag name="KSO_WM_BEAUTIFY_FLAG" val=""/>
</p:tagLst>
</file>

<file path=ppt/tags/tag124.xml><?xml version="1.0" encoding="utf-8"?>
<p:tagLst xmlns:p="http://schemas.openxmlformats.org/presentationml/2006/main">
  <p:tag name="KSO_WM_DIAGRAM_VIRTUALLY_FRAME" val="{&quot;height&quot;:404.26881889763786,&quot;left&quot;:98.33110236220473,&quot;top&quot;:94.32291338582677,&quot;width&quot;:748.6649606299213}"/>
</p:tagLst>
</file>

<file path=ppt/tags/tag125.xml><?xml version="1.0" encoding="utf-8"?>
<p:tagLst xmlns:p="http://schemas.openxmlformats.org/presentationml/2006/main">
  <p:tag name="KSO_WM_DIAGRAM_VIRTUALLY_FRAME" val="{&quot;height&quot;:404.26881889763786,&quot;left&quot;:98.33110236220473,&quot;top&quot;:94.32291338582677,&quot;width&quot;:748.6649606299213}"/>
</p:tagLst>
</file>

<file path=ppt/tags/tag126.xml><?xml version="1.0" encoding="utf-8"?>
<p:tagLst xmlns:p="http://schemas.openxmlformats.org/presentationml/2006/main">
  <p:tag name="KSO_WM_DIAGRAM_VIRTUALLY_FRAME" val="{&quot;height&quot;:404.26881889763786,&quot;left&quot;:98.33110236220473,&quot;top&quot;:94.32291338582677,&quot;width&quot;:748.6649606299213}"/>
</p:tagLst>
</file>

<file path=ppt/tags/tag127.xml><?xml version="1.0" encoding="utf-8"?>
<p:tagLst xmlns:p="http://schemas.openxmlformats.org/presentationml/2006/main">
  <p:tag name="KSO_WM_DIAGRAM_VIRTUALLY_FRAME" val="{&quot;height&quot;:404.26881889763786,&quot;left&quot;:98.33110236220473,&quot;top&quot;:94.32291338582677,&quot;width&quot;:748.6649606299213}"/>
</p:tagLst>
</file>

<file path=ppt/tags/tag128.xml><?xml version="1.0" encoding="utf-8"?>
<p:tagLst xmlns:p="http://schemas.openxmlformats.org/presentationml/2006/main">
  <p:tag name="KSO_WM_DIAGRAM_VIRTUALLY_FRAME" val="{&quot;height&quot;:404.26881889763786,&quot;left&quot;:98.33110236220473,&quot;top&quot;:94.32291338582677,&quot;width&quot;:748.6649606299213}"/>
</p:tagLst>
</file>

<file path=ppt/tags/tag129.xml><?xml version="1.0" encoding="utf-8"?>
<p:tagLst xmlns:p="http://schemas.openxmlformats.org/presentationml/2006/main">
  <p:tag name="KSO_WM_DIAGRAM_VIRTUALLY_FRAME" val="{&quot;height&quot;:404.26881889763786,&quot;left&quot;:98.33110236220473,&quot;top&quot;:94.32291338582677,&quot;width&quot;:748.6649606299213}"/>
</p:tagLst>
</file>

<file path=ppt/tags/tag13.xml><?xml version="1.0" encoding="utf-8"?>
<p:tagLst xmlns:p="http://schemas.openxmlformats.org/presentationml/2006/main">
  <p:tag name="KSO_WM_BEAUTIFY_FLAG" val=""/>
</p:tagLst>
</file>

<file path=ppt/tags/tag130.xml><?xml version="1.0" encoding="utf-8"?>
<p:tagLst xmlns:p="http://schemas.openxmlformats.org/presentationml/2006/main">
  <p:tag name="KSO_WM_DIAGRAM_VIRTUALLY_FRAME" val="{&quot;height&quot;:404.26881889763786,&quot;left&quot;:98.33110236220473,&quot;top&quot;:94.32291338582677,&quot;width&quot;:748.6649606299213}"/>
</p:tagLst>
</file>

<file path=ppt/tags/tag131.xml><?xml version="1.0" encoding="utf-8"?>
<p:tagLst xmlns:p="http://schemas.openxmlformats.org/presentationml/2006/main">
  <p:tag name="KSO_WM_DIAGRAM_VIRTUALLY_FRAME" val="{&quot;height&quot;:404.26881889763786,&quot;left&quot;:98.33110236220473,&quot;top&quot;:94.32291338582677,&quot;width&quot;:748.6649606299213}"/>
</p:tagLst>
</file>

<file path=ppt/tags/tag132.xml><?xml version="1.0" encoding="utf-8"?>
<p:tagLst xmlns:p="http://schemas.openxmlformats.org/presentationml/2006/main">
  <p:tag name="KSO_WM_DIAGRAM_VIRTUALLY_FRAME" val="{&quot;height&quot;:404.26881889763786,&quot;left&quot;:98.33110236220473,&quot;top&quot;:94.32291338582677,&quot;width&quot;:748.6649606299213}"/>
</p:tagLst>
</file>

<file path=ppt/tags/tag133.xml><?xml version="1.0" encoding="utf-8"?>
<p:tagLst xmlns:p="http://schemas.openxmlformats.org/presentationml/2006/main">
  <p:tag name="KSO_WM_BEAUTIFY_FLAG" val=""/>
</p:tagLst>
</file>

<file path=ppt/tags/tag134.xml><?xml version="1.0" encoding="utf-8"?>
<p:tagLst xmlns:p="http://schemas.openxmlformats.org/presentationml/2006/main">
  <p:tag name="KSO_WM_BEAUTIFY_FLAG" val=""/>
</p:tagLst>
</file>

<file path=ppt/tags/tag135.xml><?xml version="1.0" encoding="utf-8"?>
<p:tagLst xmlns:p="http://schemas.openxmlformats.org/presentationml/2006/main">
  <p:tag name="KSO_WM_BEAUTIFY_FLAG" val=""/>
</p:tagLst>
</file>

<file path=ppt/tags/tag136.xml><?xml version="1.0" encoding="utf-8"?>
<p:tagLst xmlns:p="http://schemas.openxmlformats.org/presentationml/2006/main">
  <p:tag name="KSO_WM_BEAUTIFY_FLAG" val=""/>
</p:tagLst>
</file>

<file path=ppt/tags/tag137.xml><?xml version="1.0" encoding="utf-8"?>
<p:tagLst xmlns:p="http://schemas.openxmlformats.org/presentationml/2006/main">
  <p:tag name="KSO_WM_BEAUTIFY_FLAG" val=""/>
</p:tagLst>
</file>

<file path=ppt/tags/tag138.xml><?xml version="1.0" encoding="utf-8"?>
<p:tagLst xmlns:p="http://schemas.openxmlformats.org/presentationml/2006/main">
  <p:tag name="KSO_WM_BEAUTIFY_FLAG" val=""/>
</p:tagLst>
</file>

<file path=ppt/tags/tag139.xml><?xml version="1.0" encoding="utf-8"?>
<p:tagLst xmlns:p="http://schemas.openxmlformats.org/presentationml/2006/main">
  <p:tag name="KSO_WM_BEAUTIFY_FLAG" val=""/>
</p:tagLst>
</file>

<file path=ppt/tags/tag14.xml><?xml version="1.0" encoding="utf-8"?>
<p:tagLst xmlns:p="http://schemas.openxmlformats.org/presentationml/2006/main">
  <p:tag name="KSO_WM_UNIT_TABLE_BEAUTIFY" val="smartTable{185f4b5c-f955-4c25-818f-a3ff5cae26b7}"/>
  <p:tag name="TABLE_ENDDRAG_ORIGIN_RECT" val="613*397"/>
  <p:tag name="TABLE_ENDDRAG_RECT" val="142*87*613*397"/>
</p:tagLst>
</file>

<file path=ppt/tags/tag140.xml><?xml version="1.0" encoding="utf-8"?>
<p:tagLst xmlns:p="http://schemas.openxmlformats.org/presentationml/2006/main">
  <p:tag name="KSO_WM_BEAUTIFY_FLAG" val=""/>
</p:tagLst>
</file>

<file path=ppt/tags/tag141.xml><?xml version="1.0" encoding="utf-8"?>
<p:tagLst xmlns:p="http://schemas.openxmlformats.org/presentationml/2006/main">
  <p:tag name="KSO_WM_BEAUTIFY_FLAG" val=""/>
</p:tagLst>
</file>

<file path=ppt/tags/tag142.xml><?xml version="1.0" encoding="utf-8"?>
<p:tagLst xmlns:p="http://schemas.openxmlformats.org/presentationml/2006/main">
  <p:tag name="KSO_WM_BEAUTIFY_FLAG" val=""/>
</p:tagLst>
</file>

<file path=ppt/tags/tag143.xml><?xml version="1.0" encoding="utf-8"?>
<p:tagLst xmlns:p="http://schemas.openxmlformats.org/presentationml/2006/main">
  <p:tag name="KSO_WM_BEAUTIFY_FLAG" val=""/>
</p:tagLst>
</file>

<file path=ppt/tags/tag144.xml><?xml version="1.0" encoding="utf-8"?>
<p:tagLst xmlns:p="http://schemas.openxmlformats.org/presentationml/2006/main">
  <p:tag name="KSO_WM_BEAUTIFY_FLAG" val=""/>
</p:tagLst>
</file>

<file path=ppt/tags/tag145.xml><?xml version="1.0" encoding="utf-8"?>
<p:tagLst xmlns:p="http://schemas.openxmlformats.org/presentationml/2006/main">
  <p:tag name="KSO_WM_BEAUTIFY_FLAG" val=""/>
</p:tagLst>
</file>

<file path=ppt/tags/tag146.xml><?xml version="1.0" encoding="utf-8"?>
<p:tagLst xmlns:p="http://schemas.openxmlformats.org/presentationml/2006/main">
  <p:tag name="KSO_WM_BEAUTIFY_FLAG" val=""/>
</p:tagLst>
</file>

<file path=ppt/tags/tag147.xml><?xml version="1.0" encoding="utf-8"?>
<p:tagLst xmlns:p="http://schemas.openxmlformats.org/presentationml/2006/main">
  <p:tag name="KSO_WM_BEAUTIFY_FLAG" val=""/>
</p:tagLst>
</file>

<file path=ppt/tags/tag148.xml><?xml version="1.0" encoding="utf-8"?>
<p:tagLst xmlns:p="http://schemas.openxmlformats.org/presentationml/2006/main">
  <p:tag name="KSO_WM_BEAUTIFY_FLAG" val=""/>
</p:tagLst>
</file>

<file path=ppt/tags/tag149.xml><?xml version="1.0" encoding="utf-8"?>
<p:tagLst xmlns:p="http://schemas.openxmlformats.org/presentationml/2006/main">
  <p:tag name="KSO_WM_BEAUTIFY_FLAG" val=""/>
</p:tagLst>
</file>

<file path=ppt/tags/tag15.xml><?xml version="1.0" encoding="utf-8"?>
<p:tagLst xmlns:p="http://schemas.openxmlformats.org/presentationml/2006/main">
  <p:tag name="KSO_WM_BEAUTIFY_FLAG" val=""/>
</p:tagLst>
</file>

<file path=ppt/tags/tag150.xml><?xml version="1.0" encoding="utf-8"?>
<p:tagLst xmlns:p="http://schemas.openxmlformats.org/presentationml/2006/main">
  <p:tag name="TABLE_ENDDRAG_ORIGIN_RECT" val="760*317"/>
  <p:tag name="TABLE_ENDDRAG_RECT" val="98*123*760*317"/>
</p:tagLst>
</file>

<file path=ppt/tags/tag151.xml><?xml version="1.0" encoding="utf-8"?>
<p:tagLst xmlns:p="http://schemas.openxmlformats.org/presentationml/2006/main">
  <p:tag name="KSO_WM_BEAUTIFY_FLAG" val=""/>
</p:tagLst>
</file>

<file path=ppt/tags/tag155.xml><?xml version="1.0" encoding="utf-8"?>
<p:tagLst xmlns:p="http://schemas.openxmlformats.org/presentationml/2006/main">
  <p:tag name="COMMONDATA" val="eyJoZGlkIjoiYzIwZmQ0ZjQ3NWMyNDYyYzU2MmI1YWU4OGMxN2FmYzcifQ=="/>
  <p:tag name="commondata" val="eyJoZGlkIjoiZWZmZTE3NTA0ZDY0YmVjODZjZWMxZjVhMzQ4MmE1MjYifQ=="/>
</p:tagLst>
</file>

<file path=ppt/tags/tag16.xml><?xml version="1.0" encoding="utf-8"?>
<p:tagLst xmlns:p="http://schemas.openxmlformats.org/presentationml/2006/main">
  <p:tag name="KSO_WM_UNIT_TABLE_BEAUTIFY" val="smartTable{aab3fd29-2f2e-483b-918e-cc94ae906b5d}"/>
</p:tagLst>
</file>

<file path=ppt/tags/tag17.xml><?xml version="1.0" encoding="utf-8"?>
<p:tagLst xmlns:p="http://schemas.openxmlformats.org/presentationml/2006/main">
  <p:tag name="KSO_WM_BEAUTIFY_FLAG" val=""/>
</p:tagLst>
</file>

<file path=ppt/tags/tag18.xml><?xml version="1.0" encoding="utf-8"?>
<p:tagLst xmlns:p="http://schemas.openxmlformats.org/presentationml/2006/main">
  <p:tag name="KSO_WM_DIAGRAM_VIRTUALLY_FRAME" val="{&quot;height&quot;:316.9659842519685,&quot;left&quot;:167.39992125984253,&quot;top&quot;:169.9340157480315,&quot;width&quot;:634.5000787401575}"/>
</p:tagLst>
</file>

<file path=ppt/tags/tag19.xml><?xml version="1.0" encoding="utf-8"?>
<p:tagLst xmlns:p="http://schemas.openxmlformats.org/presentationml/2006/main">
  <p:tag name="KSO_WM_DIAGRAM_VIRTUALLY_FRAME" val="{&quot;height&quot;:316.9659842519685,&quot;left&quot;:167.39992125984253,&quot;top&quot;:169.9340157480315,&quot;width&quot;:634.5000787401575}"/>
</p:tagLst>
</file>

<file path=ppt/tags/tag2.xml><?xml version="1.0" encoding="utf-8"?>
<p:tagLst xmlns:p="http://schemas.openxmlformats.org/presentationml/2006/main">
  <p:tag name="KSO_WM_BEAUTIFY_FLAG" val=""/>
</p:tagLst>
</file>

<file path=ppt/tags/tag20.xml><?xml version="1.0" encoding="utf-8"?>
<p:tagLst xmlns:p="http://schemas.openxmlformats.org/presentationml/2006/main">
  <p:tag name="KSO_WM_DIAGRAM_VIRTUALLY_FRAME" val="{&quot;height&quot;:316.9659842519685,&quot;left&quot;:167.39992125984253,&quot;top&quot;:169.9340157480315,&quot;width&quot;:634.5000787401575}"/>
</p:tagLst>
</file>

<file path=ppt/tags/tag21.xml><?xml version="1.0" encoding="utf-8"?>
<p:tagLst xmlns:p="http://schemas.openxmlformats.org/presentationml/2006/main">
  <p:tag name="KSO_WM_DIAGRAM_VIRTUALLY_FRAME" val="{&quot;height&quot;:316.9659842519685,&quot;left&quot;:167.39992125984253,&quot;top&quot;:169.9340157480315,&quot;width&quot;:634.5000787401575}"/>
</p:tagLst>
</file>

<file path=ppt/tags/tag22.xml><?xml version="1.0" encoding="utf-8"?>
<p:tagLst xmlns:p="http://schemas.openxmlformats.org/presentationml/2006/main">
  <p:tag name="KSO_WM_DIAGRAM_VIRTUALLY_FRAME" val="{&quot;height&quot;:316.9659842519685,&quot;left&quot;:167.39992125984253,&quot;top&quot;:169.9340157480315,&quot;width&quot;:634.5000787401575}"/>
</p:tagLst>
</file>

<file path=ppt/tags/tag23.xml><?xml version="1.0" encoding="utf-8"?>
<p:tagLst xmlns:p="http://schemas.openxmlformats.org/presentationml/2006/main">
  <p:tag name="KSO_WM_DIAGRAM_VIRTUALLY_FRAME" val="{&quot;height&quot;:316.9659842519685,&quot;left&quot;:167.39992125984253,&quot;top&quot;:169.9340157480315,&quot;width&quot;:634.5000787401575}"/>
</p:tagLst>
</file>

<file path=ppt/tags/tag24.xml><?xml version="1.0" encoding="utf-8"?>
<p:tagLst xmlns:p="http://schemas.openxmlformats.org/presentationml/2006/main">
  <p:tag name="KSO_WM_DIAGRAM_VIRTUALLY_FRAME" val="{&quot;height&quot;:316.9659842519685,&quot;left&quot;:167.39992125984253,&quot;top&quot;:169.9340157480315,&quot;width&quot;:634.5000787401575}"/>
</p:tagLst>
</file>

<file path=ppt/tags/tag25.xml><?xml version="1.0" encoding="utf-8"?>
<p:tagLst xmlns:p="http://schemas.openxmlformats.org/presentationml/2006/main">
  <p:tag name="KSO_WM_BEAUTIFY_FLAG" val=""/>
</p:tagLst>
</file>

<file path=ppt/tags/tag26.xml><?xml version="1.0" encoding="utf-8"?>
<p:tagLst xmlns:p="http://schemas.openxmlformats.org/presentationml/2006/main">
  <p:tag name="KSO_WM_BEAUTIFY_FLAG" val=""/>
</p:tagLst>
</file>

<file path=ppt/tags/tag27.xml><?xml version="1.0" encoding="utf-8"?>
<p:tagLst xmlns:p="http://schemas.openxmlformats.org/presentationml/2006/main">
  <p:tag name="KSO_WM_BEAUTIFY_FLAG" val=""/>
</p:tagLst>
</file>

<file path=ppt/tags/tag28.xml><?xml version="1.0" encoding="utf-8"?>
<p:tagLst xmlns:p="http://schemas.openxmlformats.org/presentationml/2006/main">
  <p:tag name="KSO_WM_UNIT_TABLE_BEAUTIFY" val="smartTable{588b7c4f-8a97-4f76-a95f-936ed92edcb2}"/>
</p:tagLst>
</file>

<file path=ppt/tags/tag29.xml><?xml version="1.0" encoding="utf-8"?>
<p:tagLst xmlns:p="http://schemas.openxmlformats.org/presentationml/2006/main">
  <p:tag name="KSO_WM_BEAUTIFY_FLAG" val=""/>
</p:tagLst>
</file>

<file path=ppt/tags/tag3.xml><?xml version="1.0" encoding="utf-8"?>
<p:tagLst xmlns:p="http://schemas.openxmlformats.org/presentationml/2006/main">
  <p:tag name="KSO_WM_BEAUTIFY_FLAG" val=""/>
</p:tagLst>
</file>

<file path=ppt/tags/tag30.xml><?xml version="1.0" encoding="utf-8"?>
<p:tagLst xmlns:p="http://schemas.openxmlformats.org/presentationml/2006/main">
  <p:tag name="KSO_WM_DIAGRAM_VIRTUALLY_FRAME" val="{&quot;height&quot;:271.02244094488185,&quot;left&quot;:121.24133858267717,&quot;top&quot;:181.0868503937008,&quot;width&quot;:669.9862204724409}"/>
</p:tagLst>
</file>

<file path=ppt/tags/tag31.xml><?xml version="1.0" encoding="utf-8"?>
<p:tagLst xmlns:p="http://schemas.openxmlformats.org/presentationml/2006/main">
  <p:tag name="KSO_WM_DIAGRAM_VIRTUALLY_FRAME" val="{&quot;height&quot;:271.02244094488185,&quot;left&quot;:121.24133858267717,&quot;top&quot;:181.0868503937008,&quot;width&quot;:669.9862204724409}"/>
</p:tagLst>
</file>

<file path=ppt/tags/tag32.xml><?xml version="1.0" encoding="utf-8"?>
<p:tagLst xmlns:p="http://schemas.openxmlformats.org/presentationml/2006/main">
  <p:tag name="KSO_WM_DIAGRAM_VIRTUALLY_FRAME" val="{&quot;height&quot;:271.02244094488185,&quot;left&quot;:121.24133858267717,&quot;top&quot;:181.0868503937008,&quot;width&quot;:669.9862204724409}"/>
</p:tagLst>
</file>

<file path=ppt/tags/tag33.xml><?xml version="1.0" encoding="utf-8"?>
<p:tagLst xmlns:p="http://schemas.openxmlformats.org/presentationml/2006/main">
  <p:tag name="KSO_WM_DIAGRAM_VIRTUALLY_FRAME" val="{&quot;height&quot;:271.02244094488185,&quot;left&quot;:121.24133858267717,&quot;top&quot;:181.0868503937008,&quot;width&quot;:669.9862204724409}"/>
</p:tagLst>
</file>

<file path=ppt/tags/tag34.xml><?xml version="1.0" encoding="utf-8"?>
<p:tagLst xmlns:p="http://schemas.openxmlformats.org/presentationml/2006/main">
  <p:tag name="KSO_WM_DIAGRAM_VIRTUALLY_FRAME" val="{&quot;height&quot;:271.02244094488185,&quot;left&quot;:121.24133858267717,&quot;top&quot;:181.0868503937008,&quot;width&quot;:669.9862204724409}"/>
</p:tagLst>
</file>

<file path=ppt/tags/tag35.xml><?xml version="1.0" encoding="utf-8"?>
<p:tagLst xmlns:p="http://schemas.openxmlformats.org/presentationml/2006/main">
  <p:tag name="KSO_WM_DIAGRAM_VIRTUALLY_FRAME" val="{&quot;height&quot;:271.02244094488185,&quot;left&quot;:121.24133858267717,&quot;top&quot;:181.0868503937008,&quot;width&quot;:669.9862204724409}"/>
</p:tagLst>
</file>

<file path=ppt/tags/tag36.xml><?xml version="1.0" encoding="utf-8"?>
<p:tagLst xmlns:p="http://schemas.openxmlformats.org/presentationml/2006/main">
  <p:tag name="KSO_WM_DIAGRAM_VIRTUALLY_FRAME" val="{&quot;height&quot;:271.02244094488185,&quot;left&quot;:121.24133858267717,&quot;top&quot;:181.0868503937008,&quot;width&quot;:669.9862204724409}"/>
</p:tagLst>
</file>

<file path=ppt/tags/tag37.xml><?xml version="1.0" encoding="utf-8"?>
<p:tagLst xmlns:p="http://schemas.openxmlformats.org/presentationml/2006/main">
  <p:tag name="KSO_WM_DIAGRAM_VIRTUALLY_FRAME" val="{&quot;height&quot;:271.02244094488185,&quot;left&quot;:121.24133858267717,&quot;top&quot;:181.0868503937008,&quot;width&quot;:669.9862204724409}"/>
</p:tagLst>
</file>

<file path=ppt/tags/tag38.xml><?xml version="1.0" encoding="utf-8"?>
<p:tagLst xmlns:p="http://schemas.openxmlformats.org/presentationml/2006/main">
  <p:tag name="KSO_WM_DIAGRAM_VIRTUALLY_FRAME" val="{&quot;height&quot;:271.02244094488185,&quot;left&quot;:121.24133858267717,&quot;top&quot;:181.0868503937008,&quot;width&quot;:669.9862204724409}"/>
</p:tagLst>
</file>

<file path=ppt/tags/tag39.xml><?xml version="1.0" encoding="utf-8"?>
<p:tagLst xmlns:p="http://schemas.openxmlformats.org/presentationml/2006/main">
  <p:tag name="KSO_WM_DIAGRAM_VIRTUALLY_FRAME" val="{&quot;height&quot;:271.02244094488185,&quot;left&quot;:121.24133858267717,&quot;top&quot;:181.0868503937008,&quot;width&quot;:669.9862204724409}"/>
</p:tagLst>
</file>

<file path=ppt/tags/tag4.xml><?xml version="1.0" encoding="utf-8"?>
<p:tagLst xmlns:p="http://schemas.openxmlformats.org/presentationml/2006/main">
  <p:tag name="KSO_WM_BEAUTIFY_FLAG" val=""/>
</p:tagLst>
</file>

<file path=ppt/tags/tag40.xml><?xml version="1.0" encoding="utf-8"?>
<p:tagLst xmlns:p="http://schemas.openxmlformats.org/presentationml/2006/main">
  <p:tag name="KSO_WM_DIAGRAM_VIRTUALLY_FRAME" val="{&quot;height&quot;:271.02244094488185,&quot;left&quot;:121.24133858267717,&quot;top&quot;:181.0868503937008,&quot;width&quot;:669.9862204724409}"/>
</p:tagLst>
</file>

<file path=ppt/tags/tag41.xml><?xml version="1.0" encoding="utf-8"?>
<p:tagLst xmlns:p="http://schemas.openxmlformats.org/presentationml/2006/main">
  <p:tag name="KSO_WM_DIAGRAM_VIRTUALLY_FRAME" val="{&quot;height&quot;:271.02244094488185,&quot;left&quot;:121.24133858267717,&quot;top&quot;:181.0868503937008,&quot;width&quot;:669.9862204724409}"/>
</p:tagLst>
</file>

<file path=ppt/tags/tag42.xml><?xml version="1.0" encoding="utf-8"?>
<p:tagLst xmlns:p="http://schemas.openxmlformats.org/presentationml/2006/main">
  <p:tag name="KSO_WM_DIAGRAM_VIRTUALLY_FRAME" val="{&quot;height&quot;:271.02244094488185,&quot;left&quot;:121.24133858267717,&quot;top&quot;:181.0868503937008,&quot;width&quot;:669.9862204724409}"/>
</p:tagLst>
</file>

<file path=ppt/tags/tag43.xml><?xml version="1.0" encoding="utf-8"?>
<p:tagLst xmlns:p="http://schemas.openxmlformats.org/presentationml/2006/main">
  <p:tag name="KSO_WM_DIAGRAM_VIRTUALLY_FRAME" val="{&quot;height&quot;:271.02244094488185,&quot;left&quot;:121.24133858267717,&quot;top&quot;:181.0868503937008,&quot;width&quot;:669.9862204724409}"/>
</p:tagLst>
</file>

<file path=ppt/tags/tag44.xml><?xml version="1.0" encoding="utf-8"?>
<p:tagLst xmlns:p="http://schemas.openxmlformats.org/presentationml/2006/main">
  <p:tag name="KSO_WM_DIAGRAM_VIRTUALLY_FRAME" val="{&quot;height&quot;:271.02244094488185,&quot;left&quot;:121.24133858267717,&quot;top&quot;:181.0868503937008,&quot;width&quot;:669.9862204724409}"/>
</p:tagLst>
</file>

<file path=ppt/tags/tag45.xml><?xml version="1.0" encoding="utf-8"?>
<p:tagLst xmlns:p="http://schemas.openxmlformats.org/presentationml/2006/main">
  <p:tag name="KSO_WM_DIAGRAM_VIRTUALLY_FRAME" val="{&quot;height&quot;:271.02244094488185,&quot;left&quot;:121.24133858267717,&quot;top&quot;:181.0868503937008,&quot;width&quot;:669.9862204724409}"/>
</p:tagLst>
</file>

<file path=ppt/tags/tag46.xml><?xml version="1.0" encoding="utf-8"?>
<p:tagLst xmlns:p="http://schemas.openxmlformats.org/presentationml/2006/main">
  <p:tag name="KSO_WM_DIAGRAM_VIRTUALLY_FRAME" val="{&quot;height&quot;:271.02244094488185,&quot;left&quot;:121.24133858267717,&quot;top&quot;:181.0868503937008,&quot;width&quot;:669.9862204724409}"/>
</p:tagLst>
</file>

<file path=ppt/tags/tag47.xml><?xml version="1.0" encoding="utf-8"?>
<p:tagLst xmlns:p="http://schemas.openxmlformats.org/presentationml/2006/main">
  <p:tag name="KSO_WM_DIAGRAM_VIRTUALLY_FRAME" val="{&quot;height&quot;:271.02244094488185,&quot;left&quot;:121.24133858267717,&quot;top&quot;:181.0868503937008,&quot;width&quot;:669.9862204724409}"/>
</p:tagLst>
</file>

<file path=ppt/tags/tag48.xml><?xml version="1.0" encoding="utf-8"?>
<p:tagLst xmlns:p="http://schemas.openxmlformats.org/presentationml/2006/main">
  <p:tag name="KSO_WM_DIAGRAM_VIRTUALLY_FRAME" val="{&quot;height&quot;:271.02244094488185,&quot;left&quot;:121.24133858267717,&quot;top&quot;:181.0868503937008,&quot;width&quot;:669.9862204724409}"/>
</p:tagLst>
</file>

<file path=ppt/tags/tag49.xml><?xml version="1.0" encoding="utf-8"?>
<p:tagLst xmlns:p="http://schemas.openxmlformats.org/presentationml/2006/main">
  <p:tag name="KSO_WM_DIAGRAM_VIRTUALLY_FRAME" val="{&quot;height&quot;:271.02244094488185,&quot;left&quot;:121.24133858267717,&quot;top&quot;:181.0868503937008,&quot;width&quot;:669.9862204724409}"/>
</p:tagLst>
</file>

<file path=ppt/tags/tag5.xml><?xml version="1.0" encoding="utf-8"?>
<p:tagLst xmlns:p="http://schemas.openxmlformats.org/presentationml/2006/main">
  <p:tag name="KSO_WM_DIAGRAM_VIRTUALLY_FRAME" val="{&quot;height&quot;:326.44999999999993,&quot;left&quot;:172.05976377952757,&quot;top&quot;:126.29141732283465,&quot;width&quot;:586.6}"/>
</p:tagLst>
</file>

<file path=ppt/tags/tag50.xml><?xml version="1.0" encoding="utf-8"?>
<p:tagLst xmlns:p="http://schemas.openxmlformats.org/presentationml/2006/main">
  <p:tag name="KSO_WM_DIAGRAM_VIRTUALLY_FRAME" val="{&quot;height&quot;:271.02244094488185,&quot;left&quot;:121.24133858267717,&quot;top&quot;:181.0868503937008,&quot;width&quot;:669.9862204724409}"/>
</p:tagLst>
</file>

<file path=ppt/tags/tag51.xml><?xml version="1.0" encoding="utf-8"?>
<p:tagLst xmlns:p="http://schemas.openxmlformats.org/presentationml/2006/main">
  <p:tag name="KSO_WM_DIAGRAM_VIRTUALLY_FRAME" val="{&quot;height&quot;:271.02244094488185,&quot;left&quot;:121.24133858267717,&quot;top&quot;:181.0868503937008,&quot;width&quot;:669.9862204724409}"/>
</p:tagLst>
</file>

<file path=ppt/tags/tag52.xml><?xml version="1.0" encoding="utf-8"?>
<p:tagLst xmlns:p="http://schemas.openxmlformats.org/presentationml/2006/main">
  <p:tag name="KSO_WM_DIAGRAM_VIRTUALLY_FRAME" val="{&quot;height&quot;:271.02244094488185,&quot;left&quot;:121.24133858267717,&quot;top&quot;:181.0868503937008,&quot;width&quot;:669.9862204724409}"/>
</p:tagLst>
</file>

<file path=ppt/tags/tag53.xml><?xml version="1.0" encoding="utf-8"?>
<p:tagLst xmlns:p="http://schemas.openxmlformats.org/presentationml/2006/main">
  <p:tag name="KSO_WM_DIAGRAM_VIRTUALLY_FRAME" val="{&quot;height&quot;:271.02244094488185,&quot;left&quot;:121.24133858267717,&quot;top&quot;:181.0868503937008,&quot;width&quot;:669.9862204724409}"/>
</p:tagLst>
</file>

<file path=ppt/tags/tag54.xml><?xml version="1.0" encoding="utf-8"?>
<p:tagLst xmlns:p="http://schemas.openxmlformats.org/presentationml/2006/main">
  <p:tag name="KSO_WM_DIAGRAM_VIRTUALLY_FRAME" val="{&quot;height&quot;:271.02244094488185,&quot;left&quot;:121.24133858267717,&quot;top&quot;:181.0868503937008,&quot;width&quot;:669.9862204724409}"/>
</p:tagLst>
</file>

<file path=ppt/tags/tag55.xml><?xml version="1.0" encoding="utf-8"?>
<p:tagLst xmlns:p="http://schemas.openxmlformats.org/presentationml/2006/main">
  <p:tag name="KSO_WM_DIAGRAM_VIRTUALLY_FRAME" val="{&quot;height&quot;:271.02244094488185,&quot;left&quot;:121.24133858267717,&quot;top&quot;:181.0868503937008,&quot;width&quot;:669.9862204724409}"/>
</p:tagLst>
</file>

<file path=ppt/tags/tag56.xml><?xml version="1.0" encoding="utf-8"?>
<p:tagLst xmlns:p="http://schemas.openxmlformats.org/presentationml/2006/main">
  <p:tag name="KSO_WM_BEAUTIFY_FLAG" val=""/>
</p:tagLst>
</file>

<file path=ppt/tags/tag57.xml><?xml version="1.0" encoding="utf-8"?>
<p:tagLst xmlns:p="http://schemas.openxmlformats.org/presentationml/2006/main">
  <p:tag name="KSO_WM_UNIT_TABLE_BEAUTIFY" val="smartTable{a6dc5e97-e44e-45ac-9ba6-2bdc5ec2fa32}"/>
</p:tagLst>
</file>

<file path=ppt/tags/tag58.xml><?xml version="1.0" encoding="utf-8"?>
<p:tagLst xmlns:p="http://schemas.openxmlformats.org/presentationml/2006/main">
  <p:tag name="KSO_WM_BEAUTIFY_FLAG" val=""/>
</p:tagLst>
</file>

<file path=ppt/tags/tag59.xml><?xml version="1.0" encoding="utf-8"?>
<p:tagLst xmlns:p="http://schemas.openxmlformats.org/presentationml/2006/main">
  <p:tag name="KSO_WM_BEAUTIFY_FLAG" val=""/>
</p:tagLst>
</file>

<file path=ppt/tags/tag6.xml><?xml version="1.0" encoding="utf-8"?>
<p:tagLst xmlns:p="http://schemas.openxmlformats.org/presentationml/2006/main">
  <p:tag name="KSO_WM_DIAGRAM_VIRTUALLY_FRAME" val="{&quot;height&quot;:326.44999999999993,&quot;left&quot;:172.05976377952757,&quot;top&quot;:126.29141732283465,&quot;width&quot;:586.6}"/>
</p:tagLst>
</file>

<file path=ppt/tags/tag60.xml><?xml version="1.0" encoding="utf-8"?>
<p:tagLst xmlns:p="http://schemas.openxmlformats.org/presentationml/2006/main">
  <p:tag name="KSO_WM_BEAUTIFY_FLAG" val=""/>
</p:tagLst>
</file>

<file path=ppt/tags/tag61.xml><?xml version="1.0" encoding="utf-8"?>
<p:tagLst xmlns:p="http://schemas.openxmlformats.org/presentationml/2006/main">
  <p:tag name="KSO_WM_BEAUTIFY_FLAG" val=""/>
</p:tagLst>
</file>

<file path=ppt/tags/tag62.xml><?xml version="1.0" encoding="utf-8"?>
<p:tagLst xmlns:p="http://schemas.openxmlformats.org/presentationml/2006/main">
  <p:tag name="KSO_WM_BEAUTIFY_FLAG" val=""/>
</p:tagLst>
</file>

<file path=ppt/tags/tag63.xml><?xml version="1.0" encoding="utf-8"?>
<p:tagLst xmlns:p="http://schemas.openxmlformats.org/presentationml/2006/main">
  <p:tag name="KSO_WM_BEAUTIFY_FLAG" val=""/>
</p:tagLst>
</file>

<file path=ppt/tags/tag64.xml><?xml version="1.0" encoding="utf-8"?>
<p:tagLst xmlns:p="http://schemas.openxmlformats.org/presentationml/2006/main">
  <p:tag name="KSO_WM_BEAUTIFY_FLAG" val=""/>
</p:tagLst>
</file>

<file path=ppt/tags/tag65.xml><?xml version="1.0" encoding="utf-8"?>
<p:tagLst xmlns:p="http://schemas.openxmlformats.org/presentationml/2006/main">
  <p:tag name="KSO_WM_BEAUTIFY_FLAG" val=""/>
</p:tagLst>
</file>

<file path=ppt/tags/tag66.xml><?xml version="1.0" encoding="utf-8"?>
<p:tagLst xmlns:p="http://schemas.openxmlformats.org/presentationml/2006/main">
  <p:tag name="KSO_WM_BEAUTIFY_FLAG" val=""/>
</p:tagLst>
</file>

<file path=ppt/tags/tag67.xml><?xml version="1.0" encoding="utf-8"?>
<p:tagLst xmlns:p="http://schemas.openxmlformats.org/presentationml/2006/main">
  <p:tag name="KSO_WM_BEAUTIFY_FLAG" val=""/>
</p:tagLst>
</file>

<file path=ppt/tags/tag68.xml><?xml version="1.0" encoding="utf-8"?>
<p:tagLst xmlns:p="http://schemas.openxmlformats.org/presentationml/2006/main">
  <p:tag name="KSO_WM_BEAUTIFY_FLAG" val=""/>
</p:tagLst>
</file>

<file path=ppt/tags/tag69.xml><?xml version="1.0" encoding="utf-8"?>
<p:tagLst xmlns:p="http://schemas.openxmlformats.org/presentationml/2006/main">
  <p:tag name="KSO_WM_BEAUTIFY_FLAG" val=""/>
</p:tagLst>
</file>

<file path=ppt/tags/tag7.xml><?xml version="1.0" encoding="utf-8"?>
<p:tagLst xmlns:p="http://schemas.openxmlformats.org/presentationml/2006/main">
  <p:tag name="KSO_WM_DIAGRAM_VIRTUALLY_FRAME" val="{&quot;height&quot;:326.44999999999993,&quot;left&quot;:172.05976377952757,&quot;top&quot;:126.29141732283465,&quot;width&quot;:586.6}"/>
</p:tagLst>
</file>

<file path=ppt/tags/tag70.xml><?xml version="1.0" encoding="utf-8"?>
<p:tagLst xmlns:p="http://schemas.openxmlformats.org/presentationml/2006/main">
  <p:tag name="KSO_WM_BEAUTIFY_FLAG" val=""/>
</p:tagLst>
</file>

<file path=ppt/tags/tag71.xml><?xml version="1.0" encoding="utf-8"?>
<p:tagLst xmlns:p="http://schemas.openxmlformats.org/presentationml/2006/main">
  <p:tag name="KSO_WM_BEAUTIFY_FLAG" val=""/>
</p:tagLst>
</file>

<file path=ppt/tags/tag72.xml><?xml version="1.0" encoding="utf-8"?>
<p:tagLst xmlns:p="http://schemas.openxmlformats.org/presentationml/2006/main">
  <p:tag name="KSO_WM_BEAUTIFY_FLAG" val=""/>
</p:tagLst>
</file>

<file path=ppt/tags/tag73.xml><?xml version="1.0" encoding="utf-8"?>
<p:tagLst xmlns:p="http://schemas.openxmlformats.org/presentationml/2006/main">
  <p:tag name="KSO_WM_BEAUTIFY_FLAG" val=""/>
</p:tagLst>
</file>

<file path=ppt/tags/tag74.xml><?xml version="1.0" encoding="utf-8"?>
<p:tagLst xmlns:p="http://schemas.openxmlformats.org/presentationml/2006/main">
  <p:tag name="KSO_WM_BEAUTIFY_FLAG" val=""/>
</p:tagLst>
</file>

<file path=ppt/tags/tag75.xml><?xml version="1.0" encoding="utf-8"?>
<p:tagLst xmlns:p="http://schemas.openxmlformats.org/presentationml/2006/main">
  <p:tag name="KSO_WM_BEAUTIFY_FLAG" val=""/>
</p:tagLst>
</file>

<file path=ppt/tags/tag76.xml><?xml version="1.0" encoding="utf-8"?>
<p:tagLst xmlns:p="http://schemas.openxmlformats.org/presentationml/2006/main">
  <p:tag name="KSO_WM_BEAUTIFY_FLAG" val=""/>
</p:tagLst>
</file>

<file path=ppt/tags/tag77.xml><?xml version="1.0" encoding="utf-8"?>
<p:tagLst xmlns:p="http://schemas.openxmlformats.org/presentationml/2006/main">
  <p:tag name="TABLE_ENDDRAG_ORIGIN_RECT" val="818*423"/>
  <p:tag name="TABLE_ENDDRAG_RECT" val="85*92*818*423"/>
</p:tagLst>
</file>

<file path=ppt/tags/tag78.xml><?xml version="1.0" encoding="utf-8"?>
<p:tagLst xmlns:p="http://schemas.openxmlformats.org/presentationml/2006/main">
  <p:tag name="KSO_WM_BEAUTIFY_FLAG" val=""/>
</p:tagLst>
</file>

<file path=ppt/tags/tag79.xml><?xml version="1.0" encoding="utf-8"?>
<p:tagLst xmlns:p="http://schemas.openxmlformats.org/presentationml/2006/main">
  <p:tag name="TABLE_ENDDRAG_ORIGIN_RECT" val="879*431"/>
  <p:tag name="TABLE_ENDDRAG_RECT" val="38*86*879*431"/>
</p:tagLst>
</file>

<file path=ppt/tags/tag8.xml><?xml version="1.0" encoding="utf-8"?>
<p:tagLst xmlns:p="http://schemas.openxmlformats.org/presentationml/2006/main">
  <p:tag name="KSO_WM_DIAGRAM_VIRTUALLY_FRAME" val="{&quot;height&quot;:326.44999999999993,&quot;left&quot;:172.05976377952757,&quot;top&quot;:126.29141732283465,&quot;width&quot;:586.6}"/>
</p:tagLst>
</file>

<file path=ppt/tags/tag80.xml><?xml version="1.0" encoding="utf-8"?>
<p:tagLst xmlns:p="http://schemas.openxmlformats.org/presentationml/2006/main">
  <p:tag name="KSO_WM_BEAUTIFY_FLAG" val=""/>
</p:tagLst>
</file>

<file path=ppt/tags/tag81.xml><?xml version="1.0" encoding="utf-8"?>
<p:tagLst xmlns:p="http://schemas.openxmlformats.org/presentationml/2006/main">
  <p:tag name="KSO_WM_BEAUTIFY_FLAG" val=""/>
</p:tagLst>
</file>

<file path=ppt/tags/tag82.xml><?xml version="1.0" encoding="utf-8"?>
<p:tagLst xmlns:p="http://schemas.openxmlformats.org/presentationml/2006/main">
  <p:tag name="KSO_WM_UNIT_TABLE_BEAUTIFY" val="smartTable{c9cabfe9-fded-48d2-a5e3-3c063d3a1640}"/>
  <p:tag name="TABLE_ENDDRAG_ORIGIN_RECT" val="947*415"/>
  <p:tag name="TABLE_ENDDRAG_RECT" val="10*86*947*415"/>
</p:tagLst>
</file>

<file path=ppt/tags/tag83.xml><?xml version="1.0" encoding="utf-8"?>
<p:tagLst xmlns:p="http://schemas.openxmlformats.org/presentationml/2006/main">
  <p:tag name="KSO_WM_BEAUTIFY_FLAG" val=""/>
</p:tagLst>
</file>

<file path=ppt/tags/tag84.xml><?xml version="1.0" encoding="utf-8"?>
<p:tagLst xmlns:p="http://schemas.openxmlformats.org/presentationml/2006/main">
  <p:tag name="KSO_WM_BEAUTIFY_FLAG" val=""/>
</p:tagLst>
</file>

<file path=ppt/tags/tag85.xml><?xml version="1.0" encoding="utf-8"?>
<p:tagLst xmlns:p="http://schemas.openxmlformats.org/presentationml/2006/main">
  <p:tag name="KSO_WM_BEAUTIFY_FLAG" val=""/>
</p:tagLst>
</file>

<file path=ppt/tags/tag86.xml><?xml version="1.0" encoding="utf-8"?>
<p:tagLst xmlns:p="http://schemas.openxmlformats.org/presentationml/2006/main">
  <p:tag name="KSO_WM_BEAUTIFY_FLAG" val=""/>
</p:tagLst>
</file>

<file path=ppt/tags/tag87.xml><?xml version="1.0" encoding="utf-8"?>
<p:tagLst xmlns:p="http://schemas.openxmlformats.org/presentationml/2006/main">
  <p:tag name="KSO_WM_BEAUTIFY_FLAG" val=""/>
</p:tagLst>
</file>

<file path=ppt/tags/tag88.xml><?xml version="1.0" encoding="utf-8"?>
<p:tagLst xmlns:p="http://schemas.openxmlformats.org/presentationml/2006/main">
  <p:tag name="KSO_WM_BEAUTIFY_FLAG" val=""/>
</p:tagLst>
</file>

<file path=ppt/tags/tag89.xml><?xml version="1.0" encoding="utf-8"?>
<p:tagLst xmlns:p="http://schemas.openxmlformats.org/presentationml/2006/main">
  <p:tag name="KSO_WM_BEAUTIFY_FLAG" val=""/>
</p:tagLst>
</file>

<file path=ppt/tags/tag9.xml><?xml version="1.0" encoding="utf-8"?>
<p:tagLst xmlns:p="http://schemas.openxmlformats.org/presentationml/2006/main">
  <p:tag name="KSO_WM_DIAGRAM_VIRTUALLY_FRAME" val="{&quot;height&quot;:326.44999999999993,&quot;left&quot;:172.05976377952757,&quot;top&quot;:126.29141732283465,&quot;width&quot;:586.6}"/>
</p:tagLst>
</file>

<file path=ppt/tags/tag90.xml><?xml version="1.0" encoding="utf-8"?>
<p:tagLst xmlns:p="http://schemas.openxmlformats.org/presentationml/2006/main">
  <p:tag name="KSO_WM_UNIT_TABLE_BEAUTIFY" val="smartTable{47c4799a-50ac-41dd-92c0-3f0f913945c5}"/>
</p:tagLst>
</file>

<file path=ppt/tags/tag91.xml><?xml version="1.0" encoding="utf-8"?>
<p:tagLst xmlns:p="http://schemas.openxmlformats.org/presentationml/2006/main">
  <p:tag name="KSO_WM_BEAUTIFY_FLAG" val=""/>
</p:tagLst>
</file>

<file path=ppt/tags/tag92.xml><?xml version="1.0" encoding="utf-8"?>
<p:tagLst xmlns:p="http://schemas.openxmlformats.org/presentationml/2006/main">
  <p:tag name="KSO_WM_BEAUTIFY_FLAG" val=""/>
</p:tagLst>
</file>

<file path=ppt/tags/tag93.xml><?xml version="1.0" encoding="utf-8"?>
<p:tagLst xmlns:p="http://schemas.openxmlformats.org/presentationml/2006/main">
  <p:tag name="TABLE_ENDDRAG_ORIGIN_RECT" val="787*379"/>
  <p:tag name="TABLE_ENDDRAG_RECT" val="86*115*787*379"/>
</p:tagLst>
</file>

<file path=ppt/tags/tag94.xml><?xml version="1.0" encoding="utf-8"?>
<p:tagLst xmlns:p="http://schemas.openxmlformats.org/presentationml/2006/main">
  <p:tag name="KSO_WM_BEAUTIFY_FLAG" val=""/>
</p:tagLst>
</file>

<file path=ppt/tags/tag95.xml><?xml version="1.0" encoding="utf-8"?>
<p:tagLst xmlns:p="http://schemas.openxmlformats.org/presentationml/2006/main">
  <p:tag name="KSO_WM_BEAUTIFY_FLAG" val=""/>
</p:tagLst>
</file>

<file path=ppt/tags/tag96.xml><?xml version="1.0" encoding="utf-8"?>
<p:tagLst xmlns:p="http://schemas.openxmlformats.org/presentationml/2006/main">
  <p:tag name="KSO_WM_BEAUTIFY_FLAG" val=""/>
</p:tagLst>
</file>

<file path=ppt/tags/tag97.xml><?xml version="1.0" encoding="utf-8"?>
<p:tagLst xmlns:p="http://schemas.openxmlformats.org/presentationml/2006/main">
  <p:tag name="KSO_WM_BEAUTIFY_FLAG" val=""/>
</p:tagLst>
</file>

<file path=ppt/tags/tag98.xml><?xml version="1.0" encoding="utf-8"?>
<p:tagLst xmlns:p="http://schemas.openxmlformats.org/presentationml/2006/main">
  <p:tag name="KSO_WM_BEAUTIFY_FLAG" val=""/>
</p:tagLst>
</file>

<file path=ppt/tags/tag99.xml><?xml version="1.0" encoding="utf-8"?>
<p:tagLst xmlns:p="http://schemas.openxmlformats.org/presentationml/2006/main">
  <p:tag name="KSO_WM_BEAUTIFY_FLAG" val=""/>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diy04shn">
      <a:majorFont>
        <a:latin typeface="Arial"/>
        <a:ea typeface="微软雅黑"/>
        <a:cs typeface=""/>
      </a:majorFont>
      <a:minorFont>
        <a:latin typeface="Arial"/>
        <a:ea typeface="微软雅黑"/>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52.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153.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15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adc0e8b5-fe7b-4ab5-b54f-8f70d2e09efd" xsi:nil="true"/>
    <lcf76f155ced4ddcb4097134ff3c332f xmlns="e7607167-f84e-413d-9d37-1a759ff9fe8c">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19E3B182BC297428E465862BD925FEA" ma:contentTypeVersion="15" ma:contentTypeDescription="Create a new document." ma:contentTypeScope="" ma:versionID="3c4646f2849f38ca8feab640f773eeab">
  <xsd:schema xmlns:xsd="http://www.w3.org/2001/XMLSchema" xmlns:xs="http://www.w3.org/2001/XMLSchema" xmlns:p="http://schemas.microsoft.com/office/2006/metadata/properties" xmlns:ns2="adc0e8b5-fe7b-4ab5-b54f-8f70d2e09efd" xmlns:ns3="e7607167-f84e-413d-9d37-1a759ff9fe8c" targetNamespace="http://schemas.microsoft.com/office/2006/metadata/properties" ma:root="true" ma:fieldsID="0a0c7d54086746532b63e7c1570ce077" ns2:_="" ns3:_="">
    <xsd:import namespace="adc0e8b5-fe7b-4ab5-b54f-8f70d2e09efd"/>
    <xsd:import namespace="e7607167-f84e-413d-9d37-1a759ff9fe8c"/>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ObjectDetectorVersions" minOccurs="0"/>
                <xsd:element ref="ns3:MediaLengthInSeconds" minOccurs="0"/>
                <xsd:element ref="ns3:lcf76f155ced4ddcb4097134ff3c332f" minOccurs="0"/>
                <xsd:element ref="ns2:TaxCatchAll" minOccurs="0"/>
                <xsd:element ref="ns3:MediaServiceOCR" minOccurs="0"/>
                <xsd:element ref="ns3:MediaServiceGenerationTime" minOccurs="0"/>
                <xsd:element ref="ns3:MediaServiceEventHashCode" minOccurs="0"/>
                <xsd:element ref="ns3:MediaServiceDateTaken" minOccurs="0"/>
                <xsd:element ref="ns3:MediaServiceLocation"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dc0e8b5-fe7b-4ab5-b54f-8f70d2e09efd"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d1370c23-66cc-4c13-bf55-e7f1ecfee49b}" ma:internalName="TaxCatchAll" ma:showField="CatchAllData" ma:web="adc0e8b5-fe7b-4ab5-b54f-8f70d2e09efd">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e7607167-f84e-413d-9d37-1a759ff9fe8c"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a79613d6-dd97-42ad-84a3-648ba8eeadb5"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DateTaken" ma:index="20" nillable="true" ma:displayName="MediaServiceDateTaken" ma:hidden="true" ma:indexed="true" ma:internalName="MediaServiceDateTaken" ma:readOnly="true">
      <xsd:simpleType>
        <xsd:restriction base="dms:Text"/>
      </xsd:simpleType>
    </xsd:element>
    <xsd:element name="MediaServiceLocation" ma:index="21" nillable="true" ma:displayName="Location" ma:indexed="true" ma:internalName="MediaServiceLocatio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52.xml><?xml version="1.0" encoding="utf-8"?>
<ds:datastoreItem xmlns:ds="http://schemas.openxmlformats.org/officeDocument/2006/customXml" ds:itemID="{5E1CDF54-F32D-457C-95EA-5863812EADAB}">
  <ds:schemaRefs/>
</ds:datastoreItem>
</file>

<file path=customXml/itemProps153.xml><?xml version="1.0" encoding="utf-8"?>
<ds:datastoreItem xmlns:ds="http://schemas.openxmlformats.org/officeDocument/2006/customXml" ds:itemID="{1B5EF5E1-CDCC-4111-883E-3659710D9A74}">
  <ds:schemaRefs/>
</ds:datastoreItem>
</file>

<file path=customXml/itemProps154.xml><?xml version="1.0" encoding="utf-8"?>
<ds:datastoreItem xmlns:ds="http://schemas.openxmlformats.org/officeDocument/2006/customXml" ds:itemID="{6AFA0759-5024-4B45-9853-214CD5EAF2BD}"/>
</file>

<file path=docProps/app.xml><?xml version="1.0" encoding="utf-8"?>
<Properties xmlns="http://schemas.openxmlformats.org/officeDocument/2006/extended-properties" xmlns:vt="http://schemas.openxmlformats.org/officeDocument/2006/docPropsVTypes">
  <TotalTime>0</TotalTime>
  <Words>27017</Words>
  <Application>WPS 演示</Application>
  <PresentationFormat>宽屏</PresentationFormat>
  <Paragraphs>2328</Paragraphs>
  <Slides>58</Slides>
  <Notes>11</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58</vt:i4>
      </vt:variant>
    </vt:vector>
  </HeadingPairs>
  <TitlesOfParts>
    <vt:vector size="70" baseType="lpstr">
      <vt:lpstr>Arial</vt:lpstr>
      <vt:lpstr>宋体</vt:lpstr>
      <vt:lpstr>Wingdings</vt:lpstr>
      <vt:lpstr>微软雅黑</vt:lpstr>
      <vt:lpstr>Times New Roman</vt:lpstr>
      <vt:lpstr>Symbol</vt:lpstr>
      <vt:lpstr>Arial Unicode MS</vt:lpstr>
      <vt:lpstr>Calibri</vt:lpstr>
      <vt:lpstr>等线</vt:lpstr>
      <vt:lpstr>Arial</vt:lpstr>
      <vt:lpstr>Wingdings</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EDY</dc:creator>
  <cp:lastModifiedBy>平常心</cp:lastModifiedBy>
  <cp:revision>161</cp:revision>
  <dcterms:created xsi:type="dcterms:W3CDTF">2018-10-26T04:38:00Z</dcterms:created>
  <dcterms:modified xsi:type="dcterms:W3CDTF">2025-01-27T02:21:49Z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C23587074D45426A827DE9C13B800AFF_13</vt:lpwstr>
  </property>
  <property fmtid="{D5CDD505-2E9C-101B-9397-08002B2CF9AE}" pid="3" name="KSOProductBuildVer">
    <vt:lpwstr>2052-12.1.0.19770</vt:lpwstr>
  </property>
  <property fmtid="{D5CDD505-2E9C-101B-9397-08002B2CF9AE}" pid="4" name="ContentTypeId">
    <vt:lpwstr>0x010100619E3B182BC297428E465862BD925FEA</vt:lpwstr>
  </property>
  <property fmtid="{D5CDD505-2E9C-101B-9397-08002B2CF9AE}" pid="5" name="MediaServiceImageTags">
    <vt:lpwstr/>
  </property>
</Properties>
</file>