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9"/>
  </p:notesMasterIdLst>
  <p:sldIdLst>
    <p:sldId id="257" r:id="rId2"/>
    <p:sldId id="333" r:id="rId3"/>
    <p:sldId id="334" r:id="rId4"/>
    <p:sldId id="335" r:id="rId5"/>
    <p:sldId id="336" r:id="rId6"/>
    <p:sldId id="337" r:id="rId7"/>
    <p:sldId id="338" r:id="rId8"/>
    <p:sldId id="339" r:id="rId9"/>
    <p:sldId id="340" r:id="rId10"/>
    <p:sldId id="341" r:id="rId11"/>
    <p:sldId id="342" r:id="rId12"/>
    <p:sldId id="393" r:id="rId13"/>
    <p:sldId id="343" r:id="rId14"/>
    <p:sldId id="344" r:id="rId15"/>
    <p:sldId id="345" r:id="rId16"/>
    <p:sldId id="346" r:id="rId17"/>
    <p:sldId id="34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7" r:id="rId38"/>
    <p:sldId id="368" r:id="rId39"/>
    <p:sldId id="394" r:id="rId40"/>
    <p:sldId id="370" r:id="rId41"/>
    <p:sldId id="369" r:id="rId42"/>
    <p:sldId id="371" r:id="rId43"/>
    <p:sldId id="372" r:id="rId44"/>
    <p:sldId id="373" r:id="rId45"/>
    <p:sldId id="374" r:id="rId46"/>
    <p:sldId id="375" r:id="rId47"/>
    <p:sldId id="377" r:id="rId48"/>
    <p:sldId id="376" r:id="rId49"/>
    <p:sldId id="378" r:id="rId50"/>
    <p:sldId id="392" r:id="rId51"/>
    <p:sldId id="379" r:id="rId52"/>
    <p:sldId id="381" r:id="rId53"/>
    <p:sldId id="382" r:id="rId54"/>
    <p:sldId id="380" r:id="rId55"/>
    <p:sldId id="383" r:id="rId56"/>
    <p:sldId id="395" r:id="rId57"/>
    <p:sldId id="39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FB231-B5E7-4935-9D20-91D64BBF7537}" v="1" dt="2024-11-12T02:57:3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40" autoAdjust="0"/>
  </p:normalViewPr>
  <p:slideViewPr>
    <p:cSldViewPr snapToGrid="0">
      <p:cViewPr varScale="1">
        <p:scale>
          <a:sx n="95" d="100"/>
          <a:sy n="95" d="100"/>
        </p:scale>
        <p:origin x="102" y="10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heme" Target="theme/theme1.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Hadfield" userId="5fe203a7e69e4e6a" providerId="LiveId" clId="{2DAFB231-B5E7-4935-9D20-91D64BBF7537}"/>
    <pc:docChg chg="undo custSel modSld">
      <pc:chgData name="Ruth Hadfield" userId="5fe203a7e69e4e6a" providerId="LiveId" clId="{2DAFB231-B5E7-4935-9D20-91D64BBF7537}" dt="2024-11-12T02:58:03.628" v="10" actId="962"/>
      <pc:docMkLst>
        <pc:docMk/>
      </pc:docMkLst>
      <pc:sldChg chg="addSp delSp modSp mod">
        <pc:chgData name="Ruth Hadfield" userId="5fe203a7e69e4e6a" providerId="LiveId" clId="{2DAFB231-B5E7-4935-9D20-91D64BBF7537}" dt="2024-11-12T02:58:03.628" v="10" actId="962"/>
        <pc:sldMkLst>
          <pc:docMk/>
          <pc:sldMk cId="601482033" sldId="366"/>
        </pc:sldMkLst>
        <pc:picChg chg="add del">
          <ac:chgData name="Ruth Hadfield" userId="5fe203a7e69e4e6a" providerId="LiveId" clId="{2DAFB231-B5E7-4935-9D20-91D64BBF7537}" dt="2024-11-12T02:57:17.242" v="2" actId="478"/>
          <ac:picMkLst>
            <pc:docMk/>
            <pc:sldMk cId="601482033" sldId="366"/>
            <ac:picMk id="11" creationId="{86275F07-1F6D-EA6E-EAF9-3821DC5343D6}"/>
          </ac:picMkLst>
        </pc:picChg>
        <pc:picChg chg="add mod modCrop">
          <ac:chgData name="Ruth Hadfield" userId="5fe203a7e69e4e6a" providerId="LiveId" clId="{2DAFB231-B5E7-4935-9D20-91D64BBF7537}" dt="2024-11-12T02:58:03.628" v="10" actId="962"/>
          <ac:picMkLst>
            <pc:docMk/>
            <pc:sldMk cId="601482033" sldId="366"/>
            <ac:picMk id="12" creationId="{4059BC32-96E5-16B6-D182-9907A5939B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12/11/2024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12/11/2024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12/11/2024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12/11/2024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12/11/2024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12/11/2024</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12/11/2024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12/11/2024</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12/11/2024</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12/11/2024</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12/11/2024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12/11/2024</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12/11/2024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2024, 2025 Global Initiative for Chronic Obstructive Lung Disease</a:t>
            </a:r>
            <a:endParaRPr lang="en-AU" sz="900" dirty="0"/>
          </a:p>
        </p:txBody>
      </p:sp>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256749" y="95249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6547381" y="90115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 2025</a:t>
            </a:r>
            <a:br>
              <a:rPr lang="en-AU" sz="6000" b="1" dirty="0"/>
            </a:br>
            <a:r>
              <a:rPr lang="en-AU" dirty="0"/>
              <a:t>Title slide</a:t>
            </a:r>
          </a:p>
        </p:txBody>
      </p:sp>
      <p:pic>
        <p:nvPicPr>
          <p:cNvPr id="6" name="Picture 5" descr="This is a title slide for the Global Strategy for the Diagnosis, Management, and Prevention of &#10;Chronic Obstructive Pulmonary Disease (GOLD) teaching slide set">
            <a:extLst>
              <a:ext uri="{FF2B5EF4-FFF2-40B4-BE49-F238E27FC236}">
                <a16:creationId xmlns:a16="http://schemas.microsoft.com/office/drawing/2014/main" id="{D04C3E2D-F1B6-DDAA-EB36-1A91691C557B}"/>
              </a:ext>
              <a:ext uri="{C183D7F6-B498-43B3-948B-1728B52AA6E4}">
                <adec:decorative xmlns:adec="http://schemas.microsoft.com/office/drawing/2017/decorative" val="0"/>
              </a:ext>
            </a:extLst>
          </p:cNvPr>
          <p:cNvPicPr>
            <a:picLocks noChangeAspect="1"/>
          </p:cNvPicPr>
          <p:nvPr/>
        </p:nvPicPr>
        <p:blipFill rotWithShape="1">
          <a:blip r:embed="rId4"/>
          <a:srcRect b="75222"/>
          <a:stretch/>
        </p:blipFill>
        <p:spPr>
          <a:xfrm>
            <a:off x="2922205" y="0"/>
            <a:ext cx="5466785" cy="1752943"/>
          </a:xfrm>
          <a:prstGeom prst="rect">
            <a:avLst/>
          </a:prstGeom>
        </p:spPr>
      </p:pic>
      <p:pic>
        <p:nvPicPr>
          <p:cNvPr id="13" name="Picture 12" descr="Logo of the Global Initiative for Chronic Obstructive Lung Disease (GOLD). The design features a golden globe with a transparent outline of human lungs in the center, symbolizing a global focus on lung health. The organization's name, 'Global Initiative for Chronic Obstructive Lung Disease,' is written in a circular arrangement around the globe.">
            <a:extLst>
              <a:ext uri="{FF2B5EF4-FFF2-40B4-BE49-F238E27FC236}">
                <a16:creationId xmlns:a16="http://schemas.microsoft.com/office/drawing/2014/main" id="{4015CF77-608B-B780-1CFE-0037A392CD8E}"/>
              </a:ext>
              <a:ext uri="{C183D7F6-B498-43B3-948B-1728B52AA6E4}">
                <adec:decorative xmlns:adec="http://schemas.microsoft.com/office/drawing/2017/decorative" val="0"/>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pic>
        <p:nvPicPr>
          <p:cNvPr id="5" name="Picture 4">
            <a:extLst>
              <a:ext uri="{FF2B5EF4-FFF2-40B4-BE49-F238E27FC236}">
                <a16:creationId xmlns:a16="http://schemas.microsoft.com/office/drawing/2014/main" id="{F6C53FBB-F5EE-1DAB-D786-440CD368BE5B}"/>
              </a:ext>
              <a:ext uri="{C183D7F6-B498-43B3-948B-1728B52AA6E4}">
                <adec:decorative xmlns:adec="http://schemas.microsoft.com/office/drawing/2017/decorative" val="1"/>
              </a:ext>
            </a:extLst>
          </p:cNvPr>
          <p:cNvPicPr>
            <a:picLocks noChangeAspect="1"/>
          </p:cNvPicPr>
          <p:nvPr/>
        </p:nvPicPr>
        <p:blipFill>
          <a:blip r:embed="rId5"/>
          <a:srcRect b="74439"/>
          <a:stretch/>
        </p:blipFill>
        <p:spPr>
          <a:xfrm>
            <a:off x="3291308" y="-110"/>
            <a:ext cx="5609383" cy="1855491"/>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1B725C2A-7525-5D4C-856A-7831D43320B2}"/>
              </a:ext>
            </a:extLst>
          </p:cNvPr>
          <p:cNvPicPr>
            <a:picLocks noChangeAspect="1"/>
          </p:cNvPicPr>
          <p:nvPr/>
        </p:nvPicPr>
        <p:blipFill rotWithShape="1">
          <a:blip r:embed="rId5"/>
          <a:srcRect l="3726" t="11959" r="3410" b="12520"/>
          <a:stretch/>
        </p:blipFill>
        <p:spPr bwMode="auto">
          <a:xfrm>
            <a:off x="2900362" y="65722"/>
            <a:ext cx="6391275" cy="67265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grpSp>
        <p:nvGrpSpPr>
          <p:cNvPr id="3" name="Group 2">
            <a:extLst>
              <a:ext uri="{FF2B5EF4-FFF2-40B4-BE49-F238E27FC236}">
                <a16:creationId xmlns:a16="http://schemas.microsoft.com/office/drawing/2014/main" id="{34B1909C-6355-52D1-C896-BBCC47A62FF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4165BBA-7013-D91C-FB1B-BE6AAE77C68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A72105A-0625-EA3D-4EDE-8607012AF8E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F26B6C5C-9552-2DBB-A57F-A9DD4CE59960}"/>
              </a:ext>
            </a:extLst>
          </p:cNvPr>
          <p:cNvPicPr>
            <a:picLocks noChangeAspect="1"/>
          </p:cNvPicPr>
          <p:nvPr/>
        </p:nvPicPr>
        <p:blipFill rotWithShape="1">
          <a:blip r:embed="rId5"/>
          <a:srcRect l="4299" t="12402" r="4414" b="54156"/>
          <a:stretch/>
        </p:blipFill>
        <p:spPr bwMode="auto">
          <a:xfrm>
            <a:off x="1941840" y="1481585"/>
            <a:ext cx="8214478" cy="3894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E132-849B-80A6-D836-332F892B441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BD7FE2A-63A9-093A-64F4-F76AB4158A3B}"/>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39853CEA-0710-696B-6D6C-20BDFAA28AD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9A0366E1-D180-B8DE-7E6B-2D975C469E3A}"/>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24E4D61-0715-92F6-E18A-FCC6EB1F7C3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2A7CB12-F9CE-43FA-E797-E72D433CC76E}"/>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CCE0528B-7799-82D5-380A-2125C8C3797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F6D8A00-02A4-5739-F98B-CD7B3AA6B1BB}"/>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9D2F1DA-6FA4-6206-5083-AA41AA77DB1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595BCC1E-2973-9390-C04B-8426C2206CA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grpSp>
        <p:nvGrpSpPr>
          <p:cNvPr id="3" name="Group 2">
            <a:extLst>
              <a:ext uri="{FF2B5EF4-FFF2-40B4-BE49-F238E27FC236}">
                <a16:creationId xmlns:a16="http://schemas.microsoft.com/office/drawing/2014/main" id="{267BC97E-A02A-88BF-5E3F-BF16C23626D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835CF04-A4DE-990B-FC4C-AD8C1FB958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4097AE-83B2-88B1-9F86-C42A636DE56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29A7BE5F-0D9E-FDEE-6E87-9AB1EE10D8EE}"/>
              </a:ext>
            </a:extLst>
          </p:cNvPr>
          <p:cNvPicPr>
            <a:picLocks noChangeAspect="1"/>
          </p:cNvPicPr>
          <p:nvPr/>
        </p:nvPicPr>
        <p:blipFill rotWithShape="1">
          <a:blip r:embed="rId5"/>
          <a:srcRect l="4013" t="12513" r="4414" b="47069"/>
          <a:stretch/>
        </p:blipFill>
        <p:spPr bwMode="auto">
          <a:xfrm>
            <a:off x="1983813" y="1219665"/>
            <a:ext cx="8224374" cy="4697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2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grpSp>
        <p:nvGrpSpPr>
          <p:cNvPr id="8" name="Group 7">
            <a:extLst>
              <a:ext uri="{FF2B5EF4-FFF2-40B4-BE49-F238E27FC236}">
                <a16:creationId xmlns:a16="http://schemas.microsoft.com/office/drawing/2014/main" id="{E08E8F34-9DD2-9793-2FC9-660CAF3B277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2E2DFF5-B94D-7B4A-CBB7-0B34560031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30F605D-48D9-448C-3846-51A819CB489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9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ECF2928E-F5FA-C05F-AFBB-7817C689FC0D}"/>
              </a:ext>
            </a:extLst>
          </p:cNvPr>
          <p:cNvPicPr>
            <a:picLocks noChangeAspect="1"/>
          </p:cNvPicPr>
          <p:nvPr/>
        </p:nvPicPr>
        <p:blipFill rotWithShape="1">
          <a:blip r:embed="rId5"/>
          <a:srcRect l="4444" t="12402" r="4700" b="38654"/>
          <a:stretch/>
        </p:blipFill>
        <p:spPr bwMode="auto">
          <a:xfrm>
            <a:off x="2735262" y="1085850"/>
            <a:ext cx="6721475"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CAT assessment</a:t>
            </a:r>
          </a:p>
        </p:txBody>
      </p:sp>
      <p:grpSp>
        <p:nvGrpSpPr>
          <p:cNvPr id="8" name="Group 7">
            <a:extLst>
              <a:ext uri="{FF2B5EF4-FFF2-40B4-BE49-F238E27FC236}">
                <a16:creationId xmlns:a16="http://schemas.microsoft.com/office/drawing/2014/main" id="{5D84178E-483B-F318-3438-865F5E7DBD8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DA605F0-7E76-0DDF-B404-A36C58E9A5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A4FB40-D378-FAF5-AD13-EFACDD83B2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2.10 lists the C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75A9EA90-CF31-369B-5FEB-3E874CC80D9A}"/>
              </a:ext>
            </a:extLst>
          </p:cNvPr>
          <p:cNvPicPr>
            <a:picLocks noChangeAspect="1"/>
          </p:cNvPicPr>
          <p:nvPr/>
        </p:nvPicPr>
        <p:blipFill rotWithShape="1">
          <a:blip r:embed="rId5"/>
          <a:srcRect l="4156" t="12291" r="4414" b="25365"/>
          <a:stretch/>
        </p:blipFill>
        <p:spPr bwMode="auto">
          <a:xfrm>
            <a:off x="2867025" y="579755"/>
            <a:ext cx="6457950" cy="5698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e GOLD ABE assessment tool is Figure 2.11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620E8E03-E237-C35D-8651-068854C75D79}"/>
              </a:ext>
            </a:extLst>
          </p:cNvPr>
          <p:cNvPicPr>
            <a:picLocks noChangeAspect="1"/>
          </p:cNvPicPr>
          <p:nvPr/>
        </p:nvPicPr>
        <p:blipFill rotWithShape="1">
          <a:blip r:embed="rId5"/>
          <a:srcRect l="4299" t="12624" r="4271" b="26916"/>
          <a:stretch/>
        </p:blipFill>
        <p:spPr bwMode="auto">
          <a:xfrm>
            <a:off x="2791142" y="600710"/>
            <a:ext cx="6609715" cy="5656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grpSp>
        <p:nvGrpSpPr>
          <p:cNvPr id="8" name="Group 7">
            <a:extLst>
              <a:ext uri="{FF2B5EF4-FFF2-40B4-BE49-F238E27FC236}">
                <a16:creationId xmlns:a16="http://schemas.microsoft.com/office/drawing/2014/main" id="{36E8A883-2B32-68C7-EF40-FFDD7CD17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D9F5A88-CE0D-FEDE-A7FE-972BB332637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8FB3F83-2F7A-6848-116E-AC7B9EE9E91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Use of CT in stable COPD including information about Differential Diagnosis, Lung Volume Reduction and Lung Cancer Screening.">
            <a:extLst>
              <a:ext uri="{FF2B5EF4-FFF2-40B4-BE49-F238E27FC236}">
                <a16:creationId xmlns:a16="http://schemas.microsoft.com/office/drawing/2014/main" id="{CB9D3D15-0EEB-CAE8-5586-D15B14676057}"/>
              </a:ext>
            </a:extLst>
          </p:cNvPr>
          <p:cNvPicPr>
            <a:picLocks noChangeAspect="1"/>
          </p:cNvPicPr>
          <p:nvPr/>
        </p:nvPicPr>
        <p:blipFill rotWithShape="1">
          <a:blip r:embed="rId5"/>
          <a:srcRect l="4586" t="17828" r="4700" b="33560"/>
          <a:stretch/>
        </p:blipFill>
        <p:spPr bwMode="auto">
          <a:xfrm>
            <a:off x="2168059" y="704675"/>
            <a:ext cx="7814840" cy="54201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7BBEC6-0AD2-F983-59CB-AA4EE5C8C78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2F19E59-D428-CABF-EF12-178D708C5D2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C9D0FDA-980F-54E0-C798-9A2FFD7894C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403062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pic>
        <p:nvPicPr>
          <p:cNvPr id="8" name="Picture 7" descr="This flowchart give information about the management of COPD including Diagnosis, Initial Assessment, Initial Management and how to Review a patient.">
            <a:extLst>
              <a:ext uri="{FF2B5EF4-FFF2-40B4-BE49-F238E27FC236}">
                <a16:creationId xmlns:a16="http://schemas.microsoft.com/office/drawing/2014/main" id="{9C2B80BB-FBBE-12C9-5BB8-5629AA7D70A6}"/>
              </a:ext>
            </a:extLst>
          </p:cNvPr>
          <p:cNvPicPr>
            <a:picLocks noChangeAspect="1"/>
          </p:cNvPicPr>
          <p:nvPr/>
        </p:nvPicPr>
        <p:blipFill rotWithShape="1">
          <a:blip r:embed="rId4"/>
          <a:srcRect l="4620" t="12110" r="4515" b="27707"/>
          <a:stretch/>
        </p:blipFill>
        <p:spPr>
          <a:xfrm>
            <a:off x="2497123" y="190997"/>
            <a:ext cx="7197754" cy="6169504"/>
          </a:xfrm>
          <a:prstGeom prst="rect">
            <a:avLst/>
          </a:prstGeom>
        </p:spPr>
      </p:pic>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405205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pic>
        <p:nvPicPr>
          <p:cNvPr id="5" name="Picture 4" descr="Evidence-based methods to identify and reduce risk factor exposure are listed.">
            <a:extLst>
              <a:ext uri="{FF2B5EF4-FFF2-40B4-BE49-F238E27FC236}">
                <a16:creationId xmlns:a16="http://schemas.microsoft.com/office/drawing/2014/main" id="{A7DD36B3-0534-2A4C-0E8B-EEA685F940E9}"/>
              </a:ext>
            </a:extLst>
          </p:cNvPr>
          <p:cNvPicPr>
            <a:picLocks noChangeAspect="1"/>
          </p:cNvPicPr>
          <p:nvPr/>
        </p:nvPicPr>
        <p:blipFill rotWithShape="1">
          <a:blip r:embed="rId4"/>
          <a:srcRect l="4279" t="12239" r="4237" b="63103"/>
          <a:stretch/>
        </p:blipFill>
        <p:spPr bwMode="auto">
          <a:xfrm>
            <a:off x="2275986" y="2004256"/>
            <a:ext cx="8170964" cy="2849488"/>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E69F469D-F844-7D93-4DD2-DD94AEDF486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A5605F-9F84-FCCC-158C-953E0D7E649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9A2064F-7365-01F0-DD53-F7ABAAC0311C}"/>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16492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AC194805-6F91-9A20-054B-CED9A0DB0B62}"/>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735959F1-04DE-258B-15EC-F978471C9F6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pic>
        <p:nvPicPr>
          <p:cNvPr id="5" name="Picture 4" descr="Brief strategies to help the patient willing to quit tobacco are listed including ASK, ADVISE, ASSESS, ASSIST, ARRANGE">
            <a:extLst>
              <a:ext uri="{FF2B5EF4-FFF2-40B4-BE49-F238E27FC236}">
                <a16:creationId xmlns:a16="http://schemas.microsoft.com/office/drawing/2014/main" id="{2C5DBA5A-16DE-9703-9805-18FBB8F3C290}"/>
              </a:ext>
            </a:extLst>
          </p:cNvPr>
          <p:cNvPicPr>
            <a:picLocks noChangeAspect="1"/>
          </p:cNvPicPr>
          <p:nvPr/>
        </p:nvPicPr>
        <p:blipFill rotWithShape="1">
          <a:blip r:embed="rId4"/>
          <a:srcRect l="4163" t="12417" r="4487" b="29959"/>
          <a:stretch/>
        </p:blipFill>
        <p:spPr bwMode="auto">
          <a:xfrm>
            <a:off x="2418545" y="426902"/>
            <a:ext cx="7354910" cy="600419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D9FCE639-59EA-2805-2C75-849E9508F269}"/>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3406620-208D-1BE5-9F4F-F7648DFEF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8C4838D-9ACB-DB49-77AA-72DC4F248E0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91877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pic>
        <p:nvPicPr>
          <p:cNvPr id="7" name="Picture 6" descr="Major findings and recommendations from tobacco use and dependence clinical practice guideline panel are listed.">
            <a:extLst>
              <a:ext uri="{FF2B5EF4-FFF2-40B4-BE49-F238E27FC236}">
                <a16:creationId xmlns:a16="http://schemas.microsoft.com/office/drawing/2014/main" id="{BDCBDA29-0F55-B316-0E68-DB06F5854ACF}"/>
              </a:ext>
            </a:extLst>
          </p:cNvPr>
          <p:cNvPicPr>
            <a:picLocks noChangeAspect="1"/>
          </p:cNvPicPr>
          <p:nvPr/>
        </p:nvPicPr>
        <p:blipFill rotWithShape="1">
          <a:blip r:embed="rId4"/>
          <a:srcRect l="4625" t="12595" r="4140" b="30585"/>
          <a:stretch/>
        </p:blipFill>
        <p:spPr bwMode="auto">
          <a:xfrm>
            <a:off x="2315011" y="381493"/>
            <a:ext cx="7561977" cy="609501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E01DF5-EA4C-B2F0-DEB0-43B0C728E8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4F2E097-3565-A8F0-4BA8-6C454B11F6F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BE75E65-6D9D-B42B-5D54-FD8DEADEF14B}"/>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61388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grpSp>
        <p:nvGrpSpPr>
          <p:cNvPr id="8" name="Group 7">
            <a:extLst>
              <a:ext uri="{FF2B5EF4-FFF2-40B4-BE49-F238E27FC236}">
                <a16:creationId xmlns:a16="http://schemas.microsoft.com/office/drawing/2014/main" id="{0070A5FC-08F9-6390-6869-BD900250089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F106E32-2144-F586-EE6C-2C1AEB86E0A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4FBD8C9-D723-931B-F368-8B87D622AD3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A list of evidence based statements about vaccination recommendations for people with COPD are given, including evidence levels.">
            <a:extLst>
              <a:ext uri="{FF2B5EF4-FFF2-40B4-BE49-F238E27FC236}">
                <a16:creationId xmlns:a16="http://schemas.microsoft.com/office/drawing/2014/main" id="{0E42E30C-81FE-2A87-84E9-515E2FBB61F7}"/>
              </a:ext>
            </a:extLst>
          </p:cNvPr>
          <p:cNvPicPr>
            <a:picLocks noChangeAspect="1"/>
          </p:cNvPicPr>
          <p:nvPr/>
        </p:nvPicPr>
        <p:blipFill rotWithShape="1">
          <a:blip r:embed="rId5"/>
          <a:srcRect l="3726" t="12734" r="3984" b="45851"/>
          <a:stretch/>
        </p:blipFill>
        <p:spPr bwMode="auto">
          <a:xfrm>
            <a:off x="2271707" y="1208015"/>
            <a:ext cx="7120896" cy="4135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pic>
        <p:nvPicPr>
          <p:cNvPr id="5" name="Picture 4" descr="Pharmacological recommendations based on GOLD group A, B or E and blood eosinophils are given in this figure">
            <a:extLst>
              <a:ext uri="{FF2B5EF4-FFF2-40B4-BE49-F238E27FC236}">
                <a16:creationId xmlns:a16="http://schemas.microsoft.com/office/drawing/2014/main" id="{4F3C3109-9A8F-A293-D763-AAD36999F7B1}"/>
              </a:ext>
            </a:extLst>
          </p:cNvPr>
          <p:cNvPicPr>
            <a:picLocks noChangeAspect="1"/>
          </p:cNvPicPr>
          <p:nvPr/>
        </p:nvPicPr>
        <p:blipFill rotWithShape="1">
          <a:blip r:embed="rId4"/>
          <a:srcRect l="4325" t="12453" r="4339" b="31559"/>
          <a:stretch/>
        </p:blipFill>
        <p:spPr bwMode="auto">
          <a:xfrm>
            <a:off x="2081031" y="160059"/>
            <a:ext cx="8241661" cy="65378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23205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cycle</a:t>
            </a:r>
          </a:p>
        </p:txBody>
      </p:sp>
      <p:pic>
        <p:nvPicPr>
          <p:cNvPr id="5" name="Picture 4" descr="Management cycle  flow chart - Review, Assess, Adjust">
            <a:extLst>
              <a:ext uri="{FF2B5EF4-FFF2-40B4-BE49-F238E27FC236}">
                <a16:creationId xmlns:a16="http://schemas.microsoft.com/office/drawing/2014/main" id="{611AF9DE-360B-4F99-6C07-13DF7006BC48}"/>
              </a:ext>
            </a:extLst>
          </p:cNvPr>
          <p:cNvPicPr>
            <a:picLocks noChangeAspect="1"/>
          </p:cNvPicPr>
          <p:nvPr/>
        </p:nvPicPr>
        <p:blipFill rotWithShape="1">
          <a:blip r:embed="rId4"/>
          <a:srcRect l="4394" t="12863" r="4602" b="40057"/>
          <a:stretch/>
        </p:blipFill>
        <p:spPr bwMode="auto">
          <a:xfrm>
            <a:off x="2102994" y="761290"/>
            <a:ext cx="7986011" cy="534643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029B126F-E474-A43E-A2A5-13F2006A4FE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1088FDB-6982-C718-FC5A-4D5C8D0069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AE5FD72-62D2-C51F-81A3-2CB69E90E68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9524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grpSp>
        <p:nvGrpSpPr>
          <p:cNvPr id="8" name="Group 7">
            <a:extLst>
              <a:ext uri="{FF2B5EF4-FFF2-40B4-BE49-F238E27FC236}">
                <a16:creationId xmlns:a16="http://schemas.microsoft.com/office/drawing/2014/main" id="{056A4339-A88A-1A07-B393-00EEB79D0E8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3948BA9-571B-5C3E-7071-76C0F7BBA71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96747BB-B458-3BD3-9FC2-1B1A5AB0A9F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This slide shows Figure 3.9 from the GOLD 2025 report. It gives suggested follow-up pharmacological treatment for patients with dyspnea and for those with exacerbations.">
            <a:extLst>
              <a:ext uri="{FF2B5EF4-FFF2-40B4-BE49-F238E27FC236}">
                <a16:creationId xmlns:a16="http://schemas.microsoft.com/office/drawing/2014/main" id="{664FB4DD-88D9-94F1-B868-20E5321621EB}"/>
              </a:ext>
            </a:extLst>
          </p:cNvPr>
          <p:cNvPicPr>
            <a:picLocks noChangeAspect="1"/>
          </p:cNvPicPr>
          <p:nvPr/>
        </p:nvPicPr>
        <p:blipFill rotWithShape="1">
          <a:blip r:embed="rId5"/>
          <a:srcRect l="4310" t="10118" r="4177" b="34679"/>
          <a:stretch/>
        </p:blipFill>
        <p:spPr bwMode="auto">
          <a:xfrm>
            <a:off x="2305297" y="469783"/>
            <a:ext cx="7597525" cy="59310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pic>
        <p:nvPicPr>
          <p:cNvPr id="5" name="Picture 4" descr="Key points for the inhalation of drugs are listed on this slide corresponding to Figure 3.10 of the GOLD report">
            <a:extLst>
              <a:ext uri="{FF2B5EF4-FFF2-40B4-BE49-F238E27FC236}">
                <a16:creationId xmlns:a16="http://schemas.microsoft.com/office/drawing/2014/main" id="{FAFC91F2-9ED6-85F3-59ED-2C35A51757B7}"/>
              </a:ext>
            </a:extLst>
          </p:cNvPr>
          <p:cNvPicPr>
            <a:picLocks noChangeAspect="1"/>
          </p:cNvPicPr>
          <p:nvPr/>
        </p:nvPicPr>
        <p:blipFill rotWithShape="1">
          <a:blip r:embed="rId4"/>
          <a:srcRect l="4509" t="12685" r="4951" b="54260"/>
          <a:stretch/>
        </p:blipFill>
        <p:spPr bwMode="auto">
          <a:xfrm>
            <a:off x="2125043" y="1552918"/>
            <a:ext cx="8226442" cy="388659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CED539E-989A-5161-290B-1E28FB08F15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43FC51B-158F-99BA-3D19-7CF3012C9FC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88C442-DAC2-C83E-2A77-3EBF4166A48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6478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grpSp>
        <p:nvGrpSpPr>
          <p:cNvPr id="8" name="Group 7">
            <a:extLst>
              <a:ext uri="{FF2B5EF4-FFF2-40B4-BE49-F238E27FC236}">
                <a16:creationId xmlns:a16="http://schemas.microsoft.com/office/drawing/2014/main" id="{5F462C1A-943A-3DC6-C120-D0E5268A2B5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B0C8DD2-F27A-512F-7310-AFB284A4EE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D92DB5-3B55-0902-7846-3C9069DBFF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11 - Principles for inhalation device choice are listed">
            <a:extLst>
              <a:ext uri="{FF2B5EF4-FFF2-40B4-BE49-F238E27FC236}">
                <a16:creationId xmlns:a16="http://schemas.microsoft.com/office/drawing/2014/main" id="{BF84170F-B433-23B9-1ADA-0608134D3725}"/>
              </a:ext>
            </a:extLst>
          </p:cNvPr>
          <p:cNvPicPr>
            <a:picLocks noChangeAspect="1"/>
          </p:cNvPicPr>
          <p:nvPr/>
        </p:nvPicPr>
        <p:blipFill rotWithShape="1">
          <a:blip r:embed="rId5"/>
          <a:srcRect l="4299" t="12624" r="4414" b="23815"/>
          <a:stretch/>
        </p:blipFill>
        <p:spPr bwMode="auto">
          <a:xfrm>
            <a:off x="2394376" y="0"/>
            <a:ext cx="7403247" cy="66710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pic>
        <p:nvPicPr>
          <p:cNvPr id="7" name="Picture 6" descr="Non-pharmacological management of COPD for groups A, B and E including smoking cessation, pulmonary rehabilitation, physical activity and vaccinations">
            <a:extLst>
              <a:ext uri="{FF2B5EF4-FFF2-40B4-BE49-F238E27FC236}">
                <a16:creationId xmlns:a16="http://schemas.microsoft.com/office/drawing/2014/main" id="{456EB0DA-85C9-52F9-F02F-CF16955D4225}"/>
              </a:ext>
            </a:extLst>
          </p:cNvPr>
          <p:cNvPicPr>
            <a:picLocks noChangeAspect="1"/>
          </p:cNvPicPr>
          <p:nvPr/>
        </p:nvPicPr>
        <p:blipFill rotWithShape="1">
          <a:blip r:embed="rId4"/>
          <a:srcRect l="4163" t="12239" r="4379" b="31392"/>
          <a:stretch/>
        </p:blipFill>
        <p:spPr bwMode="auto">
          <a:xfrm>
            <a:off x="2207170" y="152147"/>
            <a:ext cx="7949149" cy="6340728"/>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0B796F4-3672-6C2D-A031-18409ADDAC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874BB3D-5297-1E12-FE56-3250D8F9CD2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9D9D47F-9756-813D-5141-F7B853F025B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649945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pic>
        <p:nvPicPr>
          <p:cNvPr id="7" name="Picture 6" descr="Follow-up of non-pharmacological treatment is listed in Figure 3.13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D4B2E181-E235-D537-A105-B66F7673870F}"/>
              </a:ext>
            </a:extLst>
          </p:cNvPr>
          <p:cNvPicPr>
            <a:picLocks noChangeAspect="1"/>
          </p:cNvPicPr>
          <p:nvPr/>
        </p:nvPicPr>
        <p:blipFill rotWithShape="1">
          <a:blip r:embed="rId4"/>
          <a:srcRect l="4394" t="12596" r="4024" b="25404"/>
          <a:stretch/>
        </p:blipFill>
        <p:spPr bwMode="auto">
          <a:xfrm>
            <a:off x="2390707" y="182562"/>
            <a:ext cx="7410586" cy="649287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CE14059D-0275-AE9E-9E27-128034807E4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7AC5548-5964-CB79-9592-0CA5A59424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2711244-F61C-204C-BA6B-83AB93A8425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89793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pic>
        <p:nvPicPr>
          <p:cNvPr id="6" name="Picture 5" descr="This slide contains a graph of FEV1 trajectories over the life course. It shows lung function as a percentage of predicted peak lung function versus age in years. It was modified from Agusti et al 2019 NEJM.">
            <a:extLst>
              <a:ext uri="{FF2B5EF4-FFF2-40B4-BE49-F238E27FC236}">
                <a16:creationId xmlns:a16="http://schemas.microsoft.com/office/drawing/2014/main" id="{35A1BA3D-302B-A6CA-92EB-1A64A46287E1}"/>
              </a:ext>
            </a:extLst>
          </p:cNvPr>
          <p:cNvPicPr>
            <a:picLocks noChangeAspect="1"/>
          </p:cNvPicPr>
          <p:nvPr/>
        </p:nvPicPr>
        <p:blipFill rotWithShape="1">
          <a:blip r:embed="rId4"/>
          <a:srcRect l="4429" t="12479" r="4651" b="13333"/>
          <a:stretch/>
        </p:blipFill>
        <p:spPr>
          <a:xfrm>
            <a:off x="3094892" y="0"/>
            <a:ext cx="6236677" cy="6585688"/>
          </a:xfrm>
          <a:prstGeom prst="rect">
            <a:avLst/>
          </a:prstGeom>
        </p:spPr>
      </p:pic>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44525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pic>
        <p:nvPicPr>
          <p:cNvPr id="7" name="Picture 6" descr="Figure 3.14 lists evidence based statements for oxygen therapy and ventilatory support for stable COPD.">
            <a:extLst>
              <a:ext uri="{FF2B5EF4-FFF2-40B4-BE49-F238E27FC236}">
                <a16:creationId xmlns:a16="http://schemas.microsoft.com/office/drawing/2014/main" id="{E8DF4FB8-AE2B-DF37-8783-935443BD9B45}"/>
              </a:ext>
            </a:extLst>
          </p:cNvPr>
          <p:cNvPicPr>
            <a:picLocks noChangeAspect="1"/>
          </p:cNvPicPr>
          <p:nvPr/>
        </p:nvPicPr>
        <p:blipFill rotWithShape="1">
          <a:blip r:embed="rId4"/>
          <a:srcRect l="4395" t="12150" r="4602" b="35680"/>
          <a:stretch/>
        </p:blipFill>
        <p:spPr bwMode="auto">
          <a:xfrm>
            <a:off x="2231928" y="562353"/>
            <a:ext cx="7728143" cy="573329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6EC77E1-5F20-52F0-965D-8EB9E268DA3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1CB58B5-0455-ABF7-8148-83C8F09DD6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F45D142-0E83-FF15-C3E2-2290266D4CB4}"/>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83220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pic>
        <p:nvPicPr>
          <p:cNvPr id="7" name="Picture 6" descr="Figure 3.15 is a flow chart about the prescription of supplemental oxygen to COPD patients and the definition of arterial hypoxemia is given.">
            <a:extLst>
              <a:ext uri="{FF2B5EF4-FFF2-40B4-BE49-F238E27FC236}">
                <a16:creationId xmlns:a16="http://schemas.microsoft.com/office/drawing/2014/main" id="{24257BC7-775D-CE28-16A6-B9EC268B51E5}"/>
              </a:ext>
            </a:extLst>
          </p:cNvPr>
          <p:cNvPicPr>
            <a:picLocks noChangeAspect="1"/>
          </p:cNvPicPr>
          <p:nvPr/>
        </p:nvPicPr>
        <p:blipFill rotWithShape="1">
          <a:blip r:embed="rId4"/>
          <a:srcRect l="4625" t="12239" r="4488" b="28444"/>
          <a:stretch/>
        </p:blipFill>
        <p:spPr bwMode="auto">
          <a:xfrm>
            <a:off x="2363115" y="276349"/>
            <a:ext cx="7465769" cy="630530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9A69D5C-C764-0876-DC19-F6818023D77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B355C76-D0C9-EC17-D0DD-C7D112F8D0A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3101A5-8719-AC80-04A3-5349222EA93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378230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pic>
        <p:nvPicPr>
          <p:cNvPr id="7" name="Picture 6" descr="Figure 3.16 lists evidence based statement about palliative care, end of life and hospice care in COPD.">
            <a:extLst>
              <a:ext uri="{FF2B5EF4-FFF2-40B4-BE49-F238E27FC236}">
                <a16:creationId xmlns:a16="http://schemas.microsoft.com/office/drawing/2014/main" id="{ADD41B39-C4F5-37AE-88BE-4C39C9FA575C}"/>
              </a:ext>
            </a:extLst>
          </p:cNvPr>
          <p:cNvPicPr>
            <a:picLocks noChangeAspect="1"/>
          </p:cNvPicPr>
          <p:nvPr/>
        </p:nvPicPr>
        <p:blipFill rotWithShape="1">
          <a:blip r:embed="rId4"/>
          <a:srcRect l="4509" t="12863" r="4483" b="49884"/>
          <a:stretch/>
        </p:blipFill>
        <p:spPr bwMode="auto">
          <a:xfrm>
            <a:off x="1766758" y="902587"/>
            <a:ext cx="8817950" cy="467089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05962C4C-B599-932F-0F36-29C2AE349A5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09D83-E037-5F02-7FC3-82EE3EB28F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E51A9E2-7F36-255B-1031-79DBF09CE23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926126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pic>
        <p:nvPicPr>
          <p:cNvPr id="7" name="Picture 6" descr="Figure 3.17 lists evidence and references supporting a reduction in mortality in COPD with various pharmacological and non-pharmacological therapies.">
            <a:extLst>
              <a:ext uri="{FF2B5EF4-FFF2-40B4-BE49-F238E27FC236}">
                <a16:creationId xmlns:a16="http://schemas.microsoft.com/office/drawing/2014/main" id="{53BFEFBB-836B-0D51-B14A-7D623CD79DCC}"/>
              </a:ext>
            </a:extLst>
          </p:cNvPr>
          <p:cNvPicPr>
            <a:picLocks noChangeAspect="1"/>
          </p:cNvPicPr>
          <p:nvPr/>
        </p:nvPicPr>
        <p:blipFill rotWithShape="1">
          <a:blip r:embed="rId4"/>
          <a:srcRect l="4164" t="12595" r="4138" b="14773"/>
          <a:stretch/>
        </p:blipFill>
        <p:spPr bwMode="auto">
          <a:xfrm>
            <a:off x="2739046" y="0"/>
            <a:ext cx="6624955" cy="679132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166D836F-DF6B-EC38-312E-40D5A57A01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A8396-1E5E-187F-8EE1-31690F919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76ABEA-284F-30C1-11AB-086DADCE2080}"/>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6523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Commonly used maintenance medications in COPD</a:t>
            </a:r>
          </a:p>
        </p:txBody>
      </p:sp>
      <p:grpSp>
        <p:nvGrpSpPr>
          <p:cNvPr id="7" name="Group 6">
            <a:extLst>
              <a:ext uri="{FF2B5EF4-FFF2-40B4-BE49-F238E27FC236}">
                <a16:creationId xmlns:a16="http://schemas.microsoft.com/office/drawing/2014/main" id="{A5EF6639-6185-07DF-0C1A-768C1D4122B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D69FB16-8688-6B1C-8D1C-240F4AAA6B6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0BE9BA6-EF40-17F0-56F6-6930030969D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2" name="Picture 11" descr="Figure 3.18 lists maintenance medications in COPD, inhaler type, nebulizer, oral, injectable delivery and duration of action">
            <a:extLst>
              <a:ext uri="{FF2B5EF4-FFF2-40B4-BE49-F238E27FC236}">
                <a16:creationId xmlns:a16="http://schemas.microsoft.com/office/drawing/2014/main" id="{E5D8E876-EDAF-624E-BE5E-9E69B75CA796}"/>
              </a:ext>
            </a:extLst>
          </p:cNvPr>
          <p:cNvPicPr>
            <a:picLocks noChangeAspect="1"/>
          </p:cNvPicPr>
          <p:nvPr/>
        </p:nvPicPr>
        <p:blipFill>
          <a:blip r:embed="rId5"/>
          <a:srcRect l="3761" t="3225" r="3874"/>
          <a:stretch/>
        </p:blipFill>
        <p:spPr>
          <a:xfrm>
            <a:off x="3648635" y="76098"/>
            <a:ext cx="4894730" cy="6636871"/>
          </a:xfrm>
          <a:prstGeom prst="rect">
            <a:avLst/>
          </a:prstGeom>
        </p:spPr>
      </p:pic>
    </p:spTree>
    <p:extLst>
      <p:ext uri="{BB962C8B-B14F-4D97-AF65-F5344CB8AC3E}">
        <p14:creationId xmlns:p14="http://schemas.microsoft.com/office/powerpoint/2010/main" val="129300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grpSp>
        <p:nvGrpSpPr>
          <p:cNvPr id="8" name="Group 7">
            <a:extLst>
              <a:ext uri="{FF2B5EF4-FFF2-40B4-BE49-F238E27FC236}">
                <a16:creationId xmlns:a16="http://schemas.microsoft.com/office/drawing/2014/main" id="{E3577F7E-FAD7-86F6-2EDD-2F87CB2B160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A874EC8-3CA9-74E7-1F3E-1D7BF9C19A1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1A01570-4531-A386-4C43-03F34FDCC37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19 lists evidence based statements for bronchodilators in stable COPD">
            <a:extLst>
              <a:ext uri="{FF2B5EF4-FFF2-40B4-BE49-F238E27FC236}">
                <a16:creationId xmlns:a16="http://schemas.microsoft.com/office/drawing/2014/main" id="{7A3F8052-F518-61C9-7ED8-F2D4990CC955}"/>
              </a:ext>
            </a:extLst>
          </p:cNvPr>
          <p:cNvPicPr>
            <a:picLocks noChangeAspect="1"/>
          </p:cNvPicPr>
          <p:nvPr/>
        </p:nvPicPr>
        <p:blipFill>
          <a:blip r:embed="rId5"/>
          <a:srcRect l="4366" t="13161" r="4619" b="15018"/>
          <a:stretch/>
        </p:blipFill>
        <p:spPr>
          <a:xfrm>
            <a:off x="2982931" y="184490"/>
            <a:ext cx="6354313" cy="6489020"/>
          </a:xfrm>
          <a:prstGeom prst="rect">
            <a:avLst/>
          </a:prstGeom>
        </p:spPr>
      </p:pic>
    </p:spTree>
    <p:extLst>
      <p:ext uri="{BB962C8B-B14F-4D97-AF65-F5344CB8AC3E}">
        <p14:creationId xmlns:p14="http://schemas.microsoft.com/office/powerpoint/2010/main" val="180842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grpSp>
        <p:nvGrpSpPr>
          <p:cNvPr id="3" name="Group 2">
            <a:extLst>
              <a:ext uri="{FF2B5EF4-FFF2-40B4-BE49-F238E27FC236}">
                <a16:creationId xmlns:a16="http://schemas.microsoft.com/office/drawing/2014/main" id="{02391BCB-F0B1-4075-7820-55670A2DA6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53B0986-331B-A671-BD12-F7B91D7472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D7A46A9-7B33-8D74-95B7-838588A5D27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2" name="Picture 11" descr="Figure 3.20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4059BC32-96E5-16B6-D182-9907A5939B10}"/>
              </a:ext>
            </a:extLst>
          </p:cNvPr>
          <p:cNvPicPr>
            <a:picLocks noChangeAspect="1"/>
          </p:cNvPicPr>
          <p:nvPr/>
        </p:nvPicPr>
        <p:blipFill>
          <a:blip r:embed="rId5"/>
          <a:srcRect l="1332" t="3077"/>
          <a:stretch/>
        </p:blipFill>
        <p:spPr>
          <a:xfrm>
            <a:off x="3346100" y="0"/>
            <a:ext cx="5305530" cy="6744579"/>
          </a:xfrm>
          <a:prstGeom prst="rect">
            <a:avLst/>
          </a:prstGeom>
        </p:spPr>
      </p:pic>
    </p:spTree>
    <p:extLst>
      <p:ext uri="{BB962C8B-B14F-4D97-AF65-F5344CB8AC3E}">
        <p14:creationId xmlns:p14="http://schemas.microsoft.com/office/powerpoint/2010/main" val="601482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EFE2320-4EC4-991A-83A6-96BCD99ACD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189A457-0DA3-74C4-5958-163D706CA3F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pic>
        <p:nvPicPr>
          <p:cNvPr id="7" name="Picture 6" descr="Figure 3.21 is a color coded slide giving GREEN light (strongly favors use), ORANGE light (favors use) and RED light (against use) factors to consider when adding ICS to long-acting bronchodilators.">
            <a:extLst>
              <a:ext uri="{FF2B5EF4-FFF2-40B4-BE49-F238E27FC236}">
                <a16:creationId xmlns:a16="http://schemas.microsoft.com/office/drawing/2014/main" id="{1355A3BD-367B-5575-3016-0FF8A111DAA2}"/>
              </a:ext>
            </a:extLst>
          </p:cNvPr>
          <p:cNvPicPr>
            <a:picLocks noChangeAspect="1"/>
          </p:cNvPicPr>
          <p:nvPr/>
        </p:nvPicPr>
        <p:blipFill rotWithShape="1">
          <a:blip r:embed="rId4"/>
          <a:srcRect l="4395" t="12239" r="4488" b="30678"/>
          <a:stretch/>
        </p:blipFill>
        <p:spPr bwMode="auto">
          <a:xfrm>
            <a:off x="2246298" y="251093"/>
            <a:ext cx="7699404" cy="6241782"/>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D0A7468-59A6-7957-F55E-40628155B81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FE10DC-1D50-70AE-7301-6B59D34C55B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45BB7EC-2031-3404-B17F-553375CE7D8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35007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2 shows an algorithm with suggested management of patients who are currently on LABA+ICS">
            <a:extLst>
              <a:ext uri="{FF2B5EF4-FFF2-40B4-BE49-F238E27FC236}">
                <a16:creationId xmlns:a16="http://schemas.microsoft.com/office/drawing/2014/main" id="{DFB2D2A5-8BDF-013C-61E0-6CBBEC6255F6}"/>
              </a:ext>
            </a:extLst>
          </p:cNvPr>
          <p:cNvPicPr>
            <a:picLocks noChangeAspect="1"/>
          </p:cNvPicPr>
          <p:nvPr/>
        </p:nvPicPr>
        <p:blipFill rotWithShape="1">
          <a:blip r:embed="rId5"/>
          <a:srcRect l="3583" t="12181" r="3698" b="22154"/>
          <a:stretch/>
        </p:blipFill>
        <p:spPr bwMode="auto">
          <a:xfrm>
            <a:off x="2775902" y="385762"/>
            <a:ext cx="6640195" cy="6086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E01-E9E9-D16F-52D2-2051A53A675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42A4CBC-1CA5-5E79-2A92-FFF6724AFD92}"/>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38F01CBB-9672-9BE2-1298-3D9BA8171971}"/>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DC641CEC-ACD6-0174-AA88-897D491E46CB}"/>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4D1E9CC-381C-28BA-87A9-9D2C60CAE448}"/>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ECE83674-1214-7F32-087F-45B164F38657}"/>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AD54ACD-F01C-498D-575C-95D260E7F1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1B8053A0-2359-EB5B-576F-D4BAC3E17653}"/>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70848195-3E75-DBFD-B1B2-62A4501D86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0B603C01-FA89-60FA-F5F7-0BE1B25CA1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grpSp>
        <p:nvGrpSpPr>
          <p:cNvPr id="8" name="Group 7">
            <a:extLst>
              <a:ext uri="{FF2B5EF4-FFF2-40B4-BE49-F238E27FC236}">
                <a16:creationId xmlns:a16="http://schemas.microsoft.com/office/drawing/2014/main" id="{0F9F5E1E-164A-35D9-D216-77BE3556E16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58DF5A0-BB27-27E0-6723-BF8BA65724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F8C35B3-EBF4-DAE5-8527-450861AF87E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3 lists other pharmacological treatments including alpha-1 antitrypsin augmentation therapy, antitussives, vasodilators, opioids and pulmonary hypertensin therapy.">
            <a:extLst>
              <a:ext uri="{FF2B5EF4-FFF2-40B4-BE49-F238E27FC236}">
                <a16:creationId xmlns:a16="http://schemas.microsoft.com/office/drawing/2014/main" id="{C95BED07-E1C6-5BCE-2A77-B5A36DA3DB7E}"/>
              </a:ext>
            </a:extLst>
          </p:cNvPr>
          <p:cNvPicPr>
            <a:picLocks noChangeAspect="1"/>
          </p:cNvPicPr>
          <p:nvPr/>
        </p:nvPicPr>
        <p:blipFill rotWithShape="1">
          <a:blip r:embed="rId5"/>
          <a:srcRect l="3659" t="12213" r="4265" b="35763"/>
          <a:stretch/>
        </p:blipFill>
        <p:spPr bwMode="auto">
          <a:xfrm>
            <a:off x="2830195" y="1041082"/>
            <a:ext cx="6531610" cy="4775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92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7" name="Picture 6"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6459E6E-3B6D-C077-AA66-C9CC34CB13D2}"/>
              </a:ext>
            </a:extLst>
          </p:cNvPr>
          <p:cNvPicPr>
            <a:picLocks noChangeAspect="1"/>
          </p:cNvPicPr>
          <p:nvPr/>
        </p:nvPicPr>
        <p:blipFill rotWithShape="1">
          <a:blip r:embed="rId3"/>
          <a:srcRect l="2803" t="14714" r="2676" b="26588"/>
          <a:stretch/>
        </p:blipFill>
        <p:spPr bwMode="auto">
          <a:xfrm>
            <a:off x="2438082" y="126418"/>
            <a:ext cx="7315835" cy="642507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9" name="Group 8">
            <a:extLst>
              <a:ext uri="{FF2B5EF4-FFF2-40B4-BE49-F238E27FC236}">
                <a16:creationId xmlns:a16="http://schemas.microsoft.com/office/drawing/2014/main" id="{92ACF8A6-B3D7-0C2C-897C-9B38C6CDD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F4055397-C8A6-C2A1-A947-205ACFFC1AD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C2A41F3E-B8EF-8719-23B7-B818C22FC4B5}"/>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694272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grpSp>
        <p:nvGrpSpPr>
          <p:cNvPr id="7" name="Group 6">
            <a:extLst>
              <a:ext uri="{FF2B5EF4-FFF2-40B4-BE49-F238E27FC236}">
                <a16:creationId xmlns:a16="http://schemas.microsoft.com/office/drawing/2014/main" id="{744AE129-766A-A8BB-34C7-4ABEE27A87A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8" name="Picture 7">
              <a:extLst>
                <a:ext uri="{FF2B5EF4-FFF2-40B4-BE49-F238E27FC236}">
                  <a16:creationId xmlns:a16="http://schemas.microsoft.com/office/drawing/2014/main" id="{806662BD-AF06-DDA3-E41E-540675D33D3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45EF69-63E3-CB31-1E38-A075E6FBEB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4 gives evidence based statements for pulmonary rehabilitation, education and self-management, integrated care programs and physical activity.">
            <a:extLst>
              <a:ext uri="{FF2B5EF4-FFF2-40B4-BE49-F238E27FC236}">
                <a16:creationId xmlns:a16="http://schemas.microsoft.com/office/drawing/2014/main" id="{F98B483A-99C6-751A-FAC7-5F2274915952}"/>
              </a:ext>
            </a:extLst>
          </p:cNvPr>
          <p:cNvPicPr>
            <a:picLocks noChangeAspect="1"/>
          </p:cNvPicPr>
          <p:nvPr/>
        </p:nvPicPr>
        <p:blipFill rotWithShape="1">
          <a:blip r:embed="rId5"/>
          <a:srcRect l="4099" t="11988" r="4263" b="26491"/>
          <a:stretch/>
        </p:blipFill>
        <p:spPr bwMode="auto">
          <a:xfrm>
            <a:off x="2865437" y="621982"/>
            <a:ext cx="6461125" cy="5614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424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grpSp>
        <p:nvGrpSpPr>
          <p:cNvPr id="8" name="Group 7">
            <a:extLst>
              <a:ext uri="{FF2B5EF4-FFF2-40B4-BE49-F238E27FC236}">
                <a16:creationId xmlns:a16="http://schemas.microsoft.com/office/drawing/2014/main" id="{BC05B90F-7071-7068-E280-DA0B218F9FB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1F711FF-9F38-FB27-B3B4-003F032349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56F19E7-B585-E114-89EF-89D3BD31B19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5 from the GOLD report 2025 is a table of symptoms, disorders and surgical and bronchoscopic interventions.">
            <a:extLst>
              <a:ext uri="{FF2B5EF4-FFF2-40B4-BE49-F238E27FC236}">
                <a16:creationId xmlns:a16="http://schemas.microsoft.com/office/drawing/2014/main" id="{26BC5912-2521-023F-7C5B-D96641837A8D}"/>
              </a:ext>
            </a:extLst>
          </p:cNvPr>
          <p:cNvPicPr>
            <a:picLocks noChangeAspect="1"/>
          </p:cNvPicPr>
          <p:nvPr/>
        </p:nvPicPr>
        <p:blipFill rotWithShape="1">
          <a:blip r:embed="rId5"/>
          <a:srcRect l="4392" t="12100" r="4260" b="33838"/>
          <a:stretch/>
        </p:blipFill>
        <p:spPr bwMode="auto">
          <a:xfrm>
            <a:off x="2855912" y="947420"/>
            <a:ext cx="6480175" cy="4963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42C1F8C-1EB8-AEB2-FB1E-C3AE816B215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37F43F02-D831-A9F9-C82E-F5CAA89CD55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Surgical and interventional therapies in advanced emphysema</a:t>
            </a:r>
          </a:p>
        </p:txBody>
      </p:sp>
      <p:grpSp>
        <p:nvGrpSpPr>
          <p:cNvPr id="8" name="Group 7">
            <a:extLst>
              <a:ext uri="{FF2B5EF4-FFF2-40B4-BE49-F238E27FC236}">
                <a16:creationId xmlns:a16="http://schemas.microsoft.com/office/drawing/2014/main" id="{4E8596F2-06C5-BE78-A86F-C47AFCF7A08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1A611E7-BD0C-B758-FDB8-002084A86A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D0757F8-0B58-504C-5F11-19898FDFE69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6 is a flow chart showing various surgical and interventional therapies in advanced emphysema ">
            <a:extLst>
              <a:ext uri="{FF2B5EF4-FFF2-40B4-BE49-F238E27FC236}">
                <a16:creationId xmlns:a16="http://schemas.microsoft.com/office/drawing/2014/main" id="{6F9EF370-3182-61F0-23B9-6ABD4F8FFDB9}"/>
              </a:ext>
            </a:extLst>
          </p:cNvPr>
          <p:cNvPicPr>
            <a:picLocks noChangeAspect="1"/>
          </p:cNvPicPr>
          <p:nvPr/>
        </p:nvPicPr>
        <p:blipFill rotWithShape="1">
          <a:blip r:embed="rId5"/>
          <a:srcRect l="3951" t="11988" r="4271" b="30336"/>
          <a:stretch/>
        </p:blipFill>
        <p:spPr bwMode="auto">
          <a:xfrm>
            <a:off x="2887662" y="819785"/>
            <a:ext cx="6416675" cy="5218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63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grpSp>
        <p:nvGrpSpPr>
          <p:cNvPr id="8" name="Group 7">
            <a:extLst>
              <a:ext uri="{FF2B5EF4-FFF2-40B4-BE49-F238E27FC236}">
                <a16:creationId xmlns:a16="http://schemas.microsoft.com/office/drawing/2014/main" id="{01DB4A74-5E82-D6BB-58E4-ED03BE6701A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A257D60-1E12-E6B2-5C82-27AC993888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89BF94-B70F-2178-B538-00F12BA9E95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3.27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611FDC60-A2C3-549E-718F-9967A27DE9F0}"/>
              </a:ext>
            </a:extLst>
          </p:cNvPr>
          <p:cNvPicPr>
            <a:picLocks noChangeAspect="1"/>
          </p:cNvPicPr>
          <p:nvPr/>
        </p:nvPicPr>
        <p:blipFill rotWithShape="1">
          <a:blip r:embed="rId5"/>
          <a:srcRect l="3805" t="11874" r="3974" b="25132"/>
          <a:stretch/>
        </p:blipFill>
        <p:spPr bwMode="auto">
          <a:xfrm>
            <a:off x="2863850" y="571500"/>
            <a:ext cx="64643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Confounders or contributors to be considered in patients presenting with suspected COPD exacerbation</a:t>
            </a:r>
          </a:p>
        </p:txBody>
      </p:sp>
      <p:pic>
        <p:nvPicPr>
          <p:cNvPr id="7" name="Picture 6" descr="Figure 4.1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B8F18384-98E7-4CAC-6BE7-CC3709EEFBB0}"/>
              </a:ext>
            </a:extLst>
          </p:cNvPr>
          <p:cNvPicPr>
            <a:picLocks noChangeAspect="1"/>
          </p:cNvPicPr>
          <p:nvPr/>
        </p:nvPicPr>
        <p:blipFill rotWithShape="1">
          <a:blip r:embed="rId4"/>
          <a:srcRect l="3931" t="12595" r="4724" b="22277"/>
          <a:stretch/>
        </p:blipFill>
        <p:spPr bwMode="auto">
          <a:xfrm>
            <a:off x="2545698" y="0"/>
            <a:ext cx="7100603" cy="6551497"/>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47355A0A-4FE4-B781-0521-6B05FDF5FF9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10FA9A0-2A60-1BA8-52D4-66720CE0F8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0E12D31-87E1-7A53-032F-4C8825E9BAEE}"/>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743019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grpSp>
        <p:nvGrpSpPr>
          <p:cNvPr id="8" name="Group 7">
            <a:extLst>
              <a:ext uri="{FF2B5EF4-FFF2-40B4-BE49-F238E27FC236}">
                <a16:creationId xmlns:a16="http://schemas.microsoft.com/office/drawing/2014/main" id="{6A353200-9544-B841-474F-930A9609119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2697AB4-F151-C856-FC42-1C16DE2AA04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6A673A8-C516-370C-BF2B-FEDD4159826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4.2 lists 4 steps in the diagnosis and assessment of COPD exacerbations">
            <a:extLst>
              <a:ext uri="{FF2B5EF4-FFF2-40B4-BE49-F238E27FC236}">
                <a16:creationId xmlns:a16="http://schemas.microsoft.com/office/drawing/2014/main" id="{E23EABAF-6C05-071F-7735-B50E019254A2}"/>
              </a:ext>
            </a:extLst>
          </p:cNvPr>
          <p:cNvPicPr>
            <a:picLocks noChangeAspect="1"/>
          </p:cNvPicPr>
          <p:nvPr/>
        </p:nvPicPr>
        <p:blipFill rotWithShape="1">
          <a:blip r:embed="rId5"/>
          <a:srcRect l="4156" t="12291" r="3984" b="35553"/>
          <a:stretch/>
        </p:blipFill>
        <p:spPr bwMode="auto">
          <a:xfrm>
            <a:off x="2764790" y="981075"/>
            <a:ext cx="6662420" cy="4895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pic>
        <p:nvPicPr>
          <p:cNvPr id="7" name="Picture 6" descr="Figure 4.3 is a flowchart outlining the classification of the severity of COPD exacerbations">
            <a:extLst>
              <a:ext uri="{FF2B5EF4-FFF2-40B4-BE49-F238E27FC236}">
                <a16:creationId xmlns:a16="http://schemas.microsoft.com/office/drawing/2014/main" id="{FFD4F0D6-D760-F7BC-0A38-51A57374D29D}"/>
              </a:ext>
            </a:extLst>
          </p:cNvPr>
          <p:cNvPicPr>
            <a:picLocks noChangeAspect="1"/>
          </p:cNvPicPr>
          <p:nvPr/>
        </p:nvPicPr>
        <p:blipFill rotWithShape="1">
          <a:blip r:embed="rId4"/>
          <a:srcRect l="3584" t="3484" r="3911" b="2360"/>
          <a:stretch/>
        </p:blipFill>
        <p:spPr bwMode="auto">
          <a:xfrm>
            <a:off x="3638588" y="76914"/>
            <a:ext cx="4914823" cy="647458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99183EDD-4F23-F6B4-2E9B-C567A12DA60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B9EF0A5-88EB-5FA5-9F1B-DD36DA96447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6A53CEF-3020-D7D2-3E9F-84FCA96848E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082465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E1DA2C3-223D-3A01-524C-2F39A6C5C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E06E38D9-CF69-A609-8803-55864CC7D03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indications for  hospitalization assessment</a:t>
            </a:r>
          </a:p>
        </p:txBody>
      </p:sp>
      <p:pic>
        <p:nvPicPr>
          <p:cNvPr id="5" name="Picture 4" descr="Figure 4.4 gives a list of potential indications for hospitalization assessment such as severe symptoms, sudden worsening of dyspnea, high respiratory rate etc and notes that local resources need to be considered">
            <a:extLst>
              <a:ext uri="{FF2B5EF4-FFF2-40B4-BE49-F238E27FC236}">
                <a16:creationId xmlns:a16="http://schemas.microsoft.com/office/drawing/2014/main" id="{4E32F347-79C2-FFD5-AE3D-25443C32272B}"/>
              </a:ext>
            </a:extLst>
          </p:cNvPr>
          <p:cNvPicPr>
            <a:picLocks noChangeAspect="1"/>
          </p:cNvPicPr>
          <p:nvPr/>
        </p:nvPicPr>
        <p:blipFill rotWithShape="1">
          <a:blip r:embed="rId4"/>
          <a:srcRect l="4278" t="12506" r="4023" b="53635"/>
          <a:stretch/>
        </p:blipFill>
        <p:spPr bwMode="auto">
          <a:xfrm>
            <a:off x="2214134" y="1486220"/>
            <a:ext cx="8130410" cy="3885559"/>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9680A5-2C25-2E20-B1FC-34FA3CEDEC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41617D4-8417-C8FA-3AA8-B225A1A5A73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EC90F0-1FF9-612A-3AD0-016C36300677}"/>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482520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 but not life-threatening exacerbations</a:t>
            </a:r>
          </a:p>
        </p:txBody>
      </p:sp>
      <p:pic>
        <p:nvPicPr>
          <p:cNvPr id="7" name="Picture 6" descr="Figure 4.5 gives a list of actions for the management of severe but not life-threatening exacerbations">
            <a:extLst>
              <a:ext uri="{FF2B5EF4-FFF2-40B4-BE49-F238E27FC236}">
                <a16:creationId xmlns:a16="http://schemas.microsoft.com/office/drawing/2014/main" id="{AE2D012D-1EFB-1D11-A639-998B412122A2}"/>
              </a:ext>
            </a:extLst>
          </p:cNvPr>
          <p:cNvPicPr>
            <a:picLocks noChangeAspect="1"/>
          </p:cNvPicPr>
          <p:nvPr/>
        </p:nvPicPr>
        <p:blipFill rotWithShape="1">
          <a:blip r:embed="rId4"/>
          <a:srcRect l="4278" t="11882" r="4258" b="28711"/>
          <a:stretch/>
        </p:blipFill>
        <p:spPr bwMode="auto">
          <a:xfrm>
            <a:off x="2501078" y="180856"/>
            <a:ext cx="7363252" cy="618978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1D80170A-A138-6470-6526-2E9F7ABB077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250C2-4D6C-74CC-FF68-84A45537FB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8AFBCE-165D-9C44-8FC7-FB249330764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087812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pic>
        <p:nvPicPr>
          <p:cNvPr id="7" name="Picture 6" descr="Figure 4.6 lists evidence based statements for the management of exacerbations">
            <a:extLst>
              <a:ext uri="{FF2B5EF4-FFF2-40B4-BE49-F238E27FC236}">
                <a16:creationId xmlns:a16="http://schemas.microsoft.com/office/drawing/2014/main" id="{AAAEF901-BC24-9C24-6994-C8D5E71B29EF}"/>
              </a:ext>
            </a:extLst>
          </p:cNvPr>
          <p:cNvPicPr>
            <a:picLocks noChangeAspect="1"/>
          </p:cNvPicPr>
          <p:nvPr/>
        </p:nvPicPr>
        <p:blipFill rotWithShape="1">
          <a:blip r:embed="rId4"/>
          <a:srcRect l="4509" t="12775" r="4603" b="49615"/>
          <a:stretch/>
        </p:blipFill>
        <p:spPr bwMode="auto">
          <a:xfrm>
            <a:off x="2224811" y="1384695"/>
            <a:ext cx="8023638" cy="429682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66294820-7366-E885-1B14-110C7CBEA6B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DB2367-FA3E-60CB-4AC7-858A86D55A7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A42959F-05DC-F38D-F109-075363991E6D}"/>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677550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7" name="Picture 6" descr="Clinical indicators for considering a diagnosis of COPD&#10;This slide lists when to consider the diagnosis of COPD and perform spirometry. A list of clinical indicators is given.&#10;">
            <a:extLst>
              <a:ext uri="{FF2B5EF4-FFF2-40B4-BE49-F238E27FC236}">
                <a16:creationId xmlns:a16="http://schemas.microsoft.com/office/drawing/2014/main" id="{43DEEAE0-0EC4-BA5E-C160-5158FE983D17}"/>
              </a:ext>
            </a:extLst>
          </p:cNvPr>
          <p:cNvPicPr>
            <a:picLocks noChangeAspect="1"/>
          </p:cNvPicPr>
          <p:nvPr/>
        </p:nvPicPr>
        <p:blipFill rotWithShape="1">
          <a:blip r:embed="rId3"/>
          <a:srcRect l="4509" t="12685" r="4371" b="33088"/>
          <a:stretch/>
        </p:blipFill>
        <p:spPr bwMode="auto">
          <a:xfrm>
            <a:off x="2313509" y="320734"/>
            <a:ext cx="7757940" cy="5974558"/>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108152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Indications for respiratory or medical intensive care unit admission</a:t>
            </a:r>
          </a:p>
        </p:txBody>
      </p:sp>
      <p:pic>
        <p:nvPicPr>
          <p:cNvPr id="5" name="Picture 4" descr="Figure 4.7 lists indications for respiratory or medical intensive care unit admission and notes that local resources need to be considered.">
            <a:extLst>
              <a:ext uri="{FF2B5EF4-FFF2-40B4-BE49-F238E27FC236}">
                <a16:creationId xmlns:a16="http://schemas.microsoft.com/office/drawing/2014/main" id="{F7623821-BD0B-18C1-F654-8B119AEB479F}"/>
              </a:ext>
            </a:extLst>
          </p:cNvPr>
          <p:cNvPicPr>
            <a:picLocks noChangeAspect="1"/>
          </p:cNvPicPr>
          <p:nvPr/>
        </p:nvPicPr>
        <p:blipFill rotWithShape="1">
          <a:blip r:embed="rId4"/>
          <a:srcRect l="4394" t="12775" r="4371" b="53992"/>
          <a:stretch/>
        </p:blipFill>
        <p:spPr bwMode="auto">
          <a:xfrm>
            <a:off x="1924436" y="1500464"/>
            <a:ext cx="8530079" cy="402110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2CE27C07-D273-D308-BE3F-1E7D5779088F}"/>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CEE82D3-42AE-24F0-C111-FC468BAD5C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358F405-EA67-8BC9-5D37-F0EF1BF5AAE9}"/>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209900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pic>
        <p:nvPicPr>
          <p:cNvPr id="7" name="Picture 6" descr="Figure 4.8 lists three criteria that are indications for NIV">
            <a:extLst>
              <a:ext uri="{FF2B5EF4-FFF2-40B4-BE49-F238E27FC236}">
                <a16:creationId xmlns:a16="http://schemas.microsoft.com/office/drawing/2014/main" id="{427412C6-5994-67C0-5826-B0F3DF9DBD7E}"/>
              </a:ext>
            </a:extLst>
          </p:cNvPr>
          <p:cNvPicPr>
            <a:picLocks noChangeAspect="1"/>
          </p:cNvPicPr>
          <p:nvPr/>
        </p:nvPicPr>
        <p:blipFill rotWithShape="1">
          <a:blip r:embed="rId4"/>
          <a:srcRect l="4394" t="12239" r="4710" b="60247"/>
          <a:stretch/>
        </p:blipFill>
        <p:spPr bwMode="auto">
          <a:xfrm>
            <a:off x="1542097" y="1699260"/>
            <a:ext cx="8950918" cy="350598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B8761174-323D-8D70-5FD5-AD727CABC46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ED7281-1BCE-F411-E51A-93C3F918B79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78FDC92-259B-7F3E-0AC4-676E44C042F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496438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pic>
        <p:nvPicPr>
          <p:cNvPr id="7" name="Picture 6" descr="Indications for invasive mechanical ventilation are listed in this figure.">
            <a:extLst>
              <a:ext uri="{FF2B5EF4-FFF2-40B4-BE49-F238E27FC236}">
                <a16:creationId xmlns:a16="http://schemas.microsoft.com/office/drawing/2014/main" id="{BA257C4F-51E5-A9B6-C16F-6C209E0CE289}"/>
              </a:ext>
            </a:extLst>
          </p:cNvPr>
          <p:cNvPicPr>
            <a:picLocks noChangeAspect="1"/>
          </p:cNvPicPr>
          <p:nvPr/>
        </p:nvPicPr>
        <p:blipFill rotWithShape="1">
          <a:blip r:embed="rId4"/>
          <a:srcRect l="4509" t="12328" r="4257" b="54351"/>
          <a:stretch/>
        </p:blipFill>
        <p:spPr bwMode="auto">
          <a:xfrm>
            <a:off x="1874561" y="1487362"/>
            <a:ext cx="8442878" cy="3990214"/>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9FC0236-59A3-5F36-C504-F8540C5387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1FB18FA-0D23-705C-9E46-B7275B9EFE0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E42489F-2E1B-D453-4BDA-A7D62BAB202A}"/>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12738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pic>
        <p:nvPicPr>
          <p:cNvPr id="7" name="Picture 6" descr="Figure 4.10 lists 8 criteria for discharge and a checklist for 1-4 weeks and 12-16 weeks follow-up">
            <a:extLst>
              <a:ext uri="{FF2B5EF4-FFF2-40B4-BE49-F238E27FC236}">
                <a16:creationId xmlns:a16="http://schemas.microsoft.com/office/drawing/2014/main" id="{6F35EB68-9AB3-2B6C-8218-35581803B0F3}"/>
              </a:ext>
            </a:extLst>
          </p:cNvPr>
          <p:cNvPicPr>
            <a:picLocks noChangeAspect="1"/>
          </p:cNvPicPr>
          <p:nvPr/>
        </p:nvPicPr>
        <p:blipFill rotWithShape="1">
          <a:blip r:embed="rId4"/>
          <a:srcRect l="3585" t="12776" r="3680" b="29156"/>
          <a:stretch/>
        </p:blipFill>
        <p:spPr bwMode="auto">
          <a:xfrm>
            <a:off x="2371322" y="411039"/>
            <a:ext cx="7449356" cy="6035921"/>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97C1BAB9-9D3C-B9F2-92A9-1E8C1C474ED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78A4D-0085-B551-6EDC-DD2A2FAC892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ECC045D-1A3A-8701-10D3-814B034DE0A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1997124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pic>
        <p:nvPicPr>
          <p:cNvPr id="7" name="Picture 6"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D59F5814-8703-D9C3-3365-0F10A9120A18}"/>
              </a:ext>
            </a:extLst>
          </p:cNvPr>
          <p:cNvPicPr>
            <a:picLocks noChangeAspect="1"/>
          </p:cNvPicPr>
          <p:nvPr/>
        </p:nvPicPr>
        <p:blipFill rotWithShape="1">
          <a:blip r:embed="rId4"/>
          <a:srcRect l="4395" t="12595" r="4602" b="30050"/>
          <a:stretch/>
        </p:blipFill>
        <p:spPr bwMode="auto">
          <a:xfrm>
            <a:off x="2195238" y="130296"/>
            <a:ext cx="7801523" cy="6362579"/>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795552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5.1 lists treatable trains in PH-COPD and suggested management. ">
            <a:extLst>
              <a:ext uri="{FF2B5EF4-FFF2-40B4-BE49-F238E27FC236}">
                <a16:creationId xmlns:a16="http://schemas.microsoft.com/office/drawing/2014/main" id="{20C8FE1A-5E35-F387-E0F5-7487A737F00A}"/>
              </a:ext>
            </a:extLst>
          </p:cNvPr>
          <p:cNvPicPr>
            <a:picLocks noChangeAspect="1"/>
          </p:cNvPicPr>
          <p:nvPr/>
        </p:nvPicPr>
        <p:blipFill rotWithShape="1">
          <a:blip r:embed="rId5"/>
          <a:srcRect l="3837" t="12368" r="4214" b="46641"/>
          <a:stretch/>
        </p:blipFill>
        <p:spPr bwMode="auto">
          <a:xfrm>
            <a:off x="2231601" y="1199627"/>
            <a:ext cx="7881483" cy="45468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7666-2020-41B7-1882-298C6D6DE1F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97DF7F0-9B52-6C46-9446-89D1EB18E622}"/>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ED1971AF-5190-3D44-9830-9CB9AAB0CB8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CA61A6C7-5B73-1D15-CBBD-80A9A89EB05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8EE43D8-EDB1-6143-DC5D-9ED4EF5A9F0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C5E37588-A317-C6B6-1F07-421EE8E66DD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89BF493-CF50-D8CB-D542-D8F7592FFF52}"/>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F9D4230-F588-AFE4-983E-25AEA4684179}"/>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3BA782-7832-B6B1-3613-810D6EDC8A3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295E07-02F9-C568-3E69-CAAA53F792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grpSp>
        <p:nvGrpSpPr>
          <p:cNvPr id="8" name="Group 7">
            <a:extLst>
              <a:ext uri="{FF2B5EF4-FFF2-40B4-BE49-F238E27FC236}">
                <a16:creationId xmlns:a16="http://schemas.microsoft.com/office/drawing/2014/main" id="{51D4780A-6163-219F-3EEE-49F37878BEB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5900BCB-7272-4930-4B29-E178B2C3F13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0DA4300-20DA-1174-8F70-805CBB9CE20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pic>
        <p:nvPicPr>
          <p:cNvPr id="11" name="Picture 10" descr="Figure 5.2 gives common risk factors for the development of lung cancer">
            <a:extLst>
              <a:ext uri="{FF2B5EF4-FFF2-40B4-BE49-F238E27FC236}">
                <a16:creationId xmlns:a16="http://schemas.microsoft.com/office/drawing/2014/main" id="{933AAD1B-1425-DE5A-B9B8-3BD630766F89}"/>
              </a:ext>
            </a:extLst>
          </p:cNvPr>
          <p:cNvPicPr>
            <a:picLocks noChangeAspect="1"/>
          </p:cNvPicPr>
          <p:nvPr/>
        </p:nvPicPr>
        <p:blipFill rotWithShape="1">
          <a:blip r:embed="rId5"/>
          <a:srcRect l="4099" t="11761" r="4108" b="56119"/>
          <a:stretch/>
        </p:blipFill>
        <p:spPr bwMode="auto">
          <a:xfrm>
            <a:off x="1842477" y="1522979"/>
            <a:ext cx="8418094" cy="3812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353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a:t>© 2023, 2024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7" name="Picture 6">
            <a:extLst>
              <a:ext uri="{FF2B5EF4-FFF2-40B4-BE49-F238E27FC236}">
                <a16:creationId xmlns:a16="http://schemas.microsoft.com/office/drawing/2014/main" id="{4BAD7B61-6085-C8CE-CB5F-0041719D47F3}"/>
              </a:ext>
              <a:ext uri="{C183D7F6-B498-43B3-948B-1728B52AA6E4}">
                <adec:decorative xmlns:adec="http://schemas.microsoft.com/office/drawing/2017/decorative" val="1"/>
              </a:ext>
            </a:extLst>
          </p:cNvPr>
          <p:cNvPicPr>
            <a:picLocks noChangeAspect="1"/>
          </p:cNvPicPr>
          <p:nvPr/>
        </p:nvPicPr>
        <p:blipFill rotWithShape="1">
          <a:blip r:embed="rId3"/>
          <a:srcRect t="-1" r="27419" b="-13408"/>
          <a:stretch/>
        </p:blipFill>
        <p:spPr>
          <a:xfrm>
            <a:off x="3724101" y="-4805"/>
            <a:ext cx="4871397" cy="652726"/>
          </a:xfrm>
          <a:prstGeom prst="rect">
            <a:avLst/>
          </a:prstGeom>
        </p:spPr>
      </p:pic>
      <p:pic>
        <p:nvPicPr>
          <p:cNvPr id="3" name="Picture 2">
            <a:extLst>
              <a:ext uri="{FF2B5EF4-FFF2-40B4-BE49-F238E27FC236}">
                <a16:creationId xmlns:a16="http://schemas.microsoft.com/office/drawing/2014/main" id="{A94F2A0E-2455-5B2C-B073-BDA1B38079A8}"/>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9" name="Title 8">
            <a:extLst>
              <a:ext uri="{FF2B5EF4-FFF2-40B4-BE49-F238E27FC236}">
                <a16:creationId xmlns:a16="http://schemas.microsoft.com/office/drawing/2014/main" id="{2C96706E-3348-E55C-B29A-13E3CB4ABE6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COPD follow-up checklist</a:t>
            </a:r>
          </a:p>
        </p:txBody>
      </p:sp>
      <p:pic>
        <p:nvPicPr>
          <p:cNvPr id="5" name="Picture 4" descr="This slide shows a suggested COPD follow-up checklist">
            <a:extLst>
              <a:ext uri="{FF2B5EF4-FFF2-40B4-BE49-F238E27FC236}">
                <a16:creationId xmlns:a16="http://schemas.microsoft.com/office/drawing/2014/main" id="{0E847D9C-DA38-90F9-9C65-A081D922BA50}"/>
              </a:ext>
              <a:ext uri="{C183D7F6-B498-43B3-948B-1728B52AA6E4}">
                <adec:decorative xmlns:adec="http://schemas.microsoft.com/office/drawing/2017/decorative" val="0"/>
              </a:ext>
            </a:extLst>
          </p:cNvPr>
          <p:cNvPicPr>
            <a:picLocks noChangeAspect="1"/>
          </p:cNvPicPr>
          <p:nvPr/>
        </p:nvPicPr>
        <p:blipFill rotWithShape="1">
          <a:blip r:embed="rId5"/>
          <a:srcRect t="5091"/>
          <a:stretch/>
        </p:blipFill>
        <p:spPr>
          <a:xfrm>
            <a:off x="3724101" y="515275"/>
            <a:ext cx="4871397" cy="6342724"/>
          </a:xfrm>
          <a:prstGeom prst="rect">
            <a:avLst/>
          </a:prstGeom>
        </p:spPr>
      </p:pic>
      <p:grpSp>
        <p:nvGrpSpPr>
          <p:cNvPr id="8" name="Group 7">
            <a:extLst>
              <a:ext uri="{FF2B5EF4-FFF2-40B4-BE49-F238E27FC236}">
                <a16:creationId xmlns:a16="http://schemas.microsoft.com/office/drawing/2014/main" id="{211080AF-B0A1-4C77-1312-DF8FC68AF22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90E761EB-0A76-0C62-294B-F7C34893C151}"/>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BE33DD62-404A-8B1D-9F6C-139D8EC30A47}"/>
                </a:ext>
              </a:extLst>
            </p:cNvPr>
            <p:cNvPicPr>
              <a:picLocks noChangeAspect="1"/>
            </p:cNvPicPr>
            <p:nvPr/>
          </p:nvPicPr>
          <p:blipFill>
            <a:blip r:embed="rId6"/>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566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5" name="Picture 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C98CF068-4AA8-B543-470C-BA499FE72B40}"/>
              </a:ext>
            </a:extLst>
          </p:cNvPr>
          <p:cNvPicPr>
            <a:picLocks noChangeAspect="1"/>
          </p:cNvPicPr>
          <p:nvPr/>
        </p:nvPicPr>
        <p:blipFill rotWithShape="1">
          <a:blip r:embed="rId3"/>
          <a:srcRect l="4740" t="12595" r="4606" b="45416"/>
          <a:stretch/>
        </p:blipFill>
        <p:spPr bwMode="auto">
          <a:xfrm>
            <a:off x="2161428" y="1099356"/>
            <a:ext cx="7869143" cy="4717000"/>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268941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7" name="Picture 6"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64388226-F97D-1C6A-99FC-6DA088F7B2E6}"/>
              </a:ext>
            </a:extLst>
          </p:cNvPr>
          <p:cNvPicPr>
            <a:picLocks noChangeAspect="1"/>
          </p:cNvPicPr>
          <p:nvPr/>
        </p:nvPicPr>
        <p:blipFill rotWithShape="1">
          <a:blip r:embed="rId3"/>
          <a:srcRect l="4444" t="3544" r="4557" b="13185"/>
          <a:stretch/>
        </p:blipFill>
        <p:spPr bwMode="auto">
          <a:xfrm>
            <a:off x="3202957" y="-13207"/>
            <a:ext cx="5697134" cy="6747266"/>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47E7807-10F3-9E3A-F414-9CA0B0C8D0E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EE1EA05-F49B-EFA5-DE20-6B8D0848C318}"/>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D1796E7-561F-F305-6FBA-26D4E5DD4636}"/>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2588566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5" name="Picture 4" descr="Considerations in performing spirometry are listed including preparation, performance, bronchodilation and evaluation.">
            <a:extLst>
              <a:ext uri="{FF2B5EF4-FFF2-40B4-BE49-F238E27FC236}">
                <a16:creationId xmlns:a16="http://schemas.microsoft.com/office/drawing/2014/main" id="{7D04D8A0-2E77-7A3D-E2DC-3AFA43FA0FA4}"/>
              </a:ext>
            </a:extLst>
          </p:cNvPr>
          <p:cNvPicPr>
            <a:picLocks noChangeAspect="1"/>
          </p:cNvPicPr>
          <p:nvPr/>
        </p:nvPicPr>
        <p:blipFill rotWithShape="1">
          <a:blip r:embed="rId3"/>
          <a:srcRect l="4394" t="12506" r="4265" b="11914"/>
          <a:stretch/>
        </p:blipFill>
        <p:spPr bwMode="auto">
          <a:xfrm>
            <a:off x="2985789" y="0"/>
            <a:ext cx="6232769" cy="6674457"/>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C998AFD3-B793-78FA-3367-2657077B02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4D10168-8BA0-53BE-93DB-178F7EF70F49}"/>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446931F-D125-582F-DAB6-E04B5D536810}"/>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417976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2024, 2025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pic>
        <p:nvPicPr>
          <p:cNvPr id="7" name="Picture 6" descr="This slide shows two graphs - a spirometry normal trace and one with airflow obstruction&#10;">
            <a:extLst>
              <a:ext uri="{FF2B5EF4-FFF2-40B4-BE49-F238E27FC236}">
                <a16:creationId xmlns:a16="http://schemas.microsoft.com/office/drawing/2014/main" id="{89A3C934-A0AA-E86C-5267-10939416CD24}"/>
              </a:ext>
            </a:extLst>
          </p:cNvPr>
          <p:cNvPicPr>
            <a:picLocks noChangeAspect="1"/>
          </p:cNvPicPr>
          <p:nvPr/>
        </p:nvPicPr>
        <p:blipFill rotWithShape="1">
          <a:blip r:embed="rId4"/>
          <a:srcRect l="4625" t="12595" r="4257" b="33802"/>
          <a:stretch/>
        </p:blipFill>
        <p:spPr bwMode="auto">
          <a:xfrm>
            <a:off x="2086294" y="263982"/>
            <a:ext cx="8314591" cy="6330035"/>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Tree>
    <p:extLst>
      <p:ext uri="{BB962C8B-B14F-4D97-AF65-F5344CB8AC3E}">
        <p14:creationId xmlns:p14="http://schemas.microsoft.com/office/powerpoint/2010/main" val="35815815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73196A8943B744970ED1FAFE6AF9B1" ma:contentTypeVersion="8" ma:contentTypeDescription="Create a new document." ma:contentTypeScope="" ma:versionID="a24c44bd189bc8f49d7dca57fc013019">
  <xsd:schema xmlns:xsd="http://www.w3.org/2001/XMLSchema" xmlns:xs="http://www.w3.org/2001/XMLSchema" xmlns:p="http://schemas.microsoft.com/office/2006/metadata/properties" xmlns:ns1="http://schemas.microsoft.com/sharepoint/v3" xmlns:ns2="71f35bc8-10e9-4b87-a469-ce23f02926c4" xmlns:ns3="1195da58-8d88-4f5b-be0e-2dc03f2e2e89" targetNamespace="http://schemas.microsoft.com/office/2006/metadata/properties" ma:root="true" ma:fieldsID="50ab0634aa311607e1c27474b3ad6ac0" ns1:_="" ns2:_="" ns3:_="">
    <xsd:import namespace="http://schemas.microsoft.com/sharepoint/v3"/>
    <xsd:import namespace="71f35bc8-10e9-4b87-a469-ce23f02926c4"/>
    <xsd:import namespace="1195da58-8d88-4f5b-be0e-2dc03f2e2e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1:_ip_UnifiedCompliancePolicyProperties" minOccurs="0"/>
                <xsd:element ref="ns1:_ip_UnifiedCompliancePolicyUIAc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35bc8-10e9-4b87-a469-ce23f02926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95da58-8d88-4f5b-be0e-2dc03f2e2e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AA9FA0D-4C09-4302-96EE-0A478123078A}"/>
</file>

<file path=customXml/itemProps2.xml><?xml version="1.0" encoding="utf-8"?>
<ds:datastoreItem xmlns:ds="http://schemas.openxmlformats.org/officeDocument/2006/customXml" ds:itemID="{FD760266-6331-4E2A-9B74-264AB9DCA085}"/>
</file>

<file path=customXml/itemProps3.xml><?xml version="1.0" encoding="utf-8"?>
<ds:datastoreItem xmlns:ds="http://schemas.openxmlformats.org/officeDocument/2006/customXml" ds:itemID="{EAD6E8E7-1801-454A-A345-D8690E0F2733}"/>
</file>

<file path=docProps/app.xml><?xml version="1.0" encoding="utf-8"?>
<Properties xmlns="http://schemas.openxmlformats.org/officeDocument/2006/extended-properties" xmlns:vt="http://schemas.openxmlformats.org/officeDocument/2006/docPropsVTypes">
  <Template>Office Theme</Template>
  <TotalTime>2610</TotalTime>
  <Words>1218</Words>
  <Application>Microsoft Office PowerPoint</Application>
  <PresentationFormat>Widescreen</PresentationFormat>
  <Paragraphs>230</Paragraphs>
  <Slides>57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Calibri Light</vt:lpstr>
      <vt:lpstr>Tahoma</vt:lpstr>
      <vt:lpstr>Office Theme</vt:lpstr>
      <vt:lpstr>Global Strategy for the Diagnosis, Management, and Prevention of  Chronic Obstructive Pulmonary Disease (GOLD) teaching slide set 2025 Title slide</vt:lpstr>
      <vt:lpstr>Description of levels of evidence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Pre- and Post- Bronchodilator Spirometry</vt:lpstr>
      <vt:lpstr>Role of spirometry in COPD</vt:lpstr>
      <vt:lpstr>GOLD grades and severity of airflow obstruction</vt:lpstr>
      <vt:lpstr>Modified MRC dyspnea scale</vt:lpstr>
      <vt:lpstr>CAT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Initial pharmacological treatment</vt:lpstr>
      <vt:lpstr>Management cycle</vt:lpstr>
      <vt:lpstr>Follow-up pharmacological treatment</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Palliative care, end of life, and hospice care in COPD</vt:lpstr>
      <vt:lpstr>Evidence supporting a reduction in mortality with pharmacotherapy and non-pharmacotherapy in COPD patients</vt:lpstr>
      <vt:lpstr>Commonly used maintenance medications in COPD</vt:lpstr>
      <vt:lpstr>Bronchodilators in stable COPD</vt:lpstr>
      <vt:lpstr>Anti-inflammatory therapy in stable COPD</vt:lpstr>
      <vt:lpstr>Factors to consider when initiating ICS treatment</vt:lpstr>
      <vt:lpstr>Management of patients currently on LABA plus ICS</vt:lpstr>
      <vt:lpstr>Other pharmacological treatments</vt:lpstr>
      <vt:lpstr>Pulmonary rehabilitation, self-management and integrative care in COPD</vt:lpstr>
      <vt:lpstr>Overview of current and proposed surgical and bronchoscopic interventions for people with COPD</vt:lpstr>
      <vt:lpstr>Surgical and interventional therapies in advanced emphysema</vt:lpstr>
      <vt:lpstr>Interventional therapy in stable COPD</vt:lpstr>
      <vt:lpstr>Confounders or contributors to be considered in patients presenting with suspected COPD exacerbation</vt:lpstr>
      <vt:lpstr>Diagnosis and assessment</vt:lpstr>
      <vt:lpstr>Classification of the severity of COPD exacerbations</vt:lpstr>
      <vt:lpstr>Potential indications for  hospitalization assessment</vt:lpstr>
      <vt:lpstr>Management of sever but not life-threatening exacerbations</vt:lpstr>
      <vt:lpstr>Key points for the management of exacerbations</vt:lpstr>
      <vt:lpstr>Indications for respiratory or medical intensive care unit admission</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Treatable traits in pulmonary hypertension-COPD (PH-COPD) and suggested management</vt:lpstr>
      <vt:lpstr>Common risk factors for the development of lung cancer</vt:lpstr>
      <vt:lpstr>COPD follow-up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Ruth Hadfield</cp:lastModifiedBy>
  <cp:revision>51</cp:revision>
  <dcterms:created xsi:type="dcterms:W3CDTF">2018-10-26T04:38:26Z</dcterms:created>
  <dcterms:modified xsi:type="dcterms:W3CDTF">2024-11-12T02:58:06Z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0x0101000C73196A8943B744970ED1FAFE6AF9B1</vt:lpwstr>
  </property>
</Properties>
</file>