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8"/>
  </p:notesMasterIdLst>
  <p:sldIdLst>
    <p:sldId id="257" r:id="rId2"/>
    <p:sldId id="260" r:id="rId3"/>
    <p:sldId id="256" r:id="rId4"/>
    <p:sldId id="258" r:id="rId5"/>
    <p:sldId id="259" r:id="rId6"/>
    <p:sldId id="271" r:id="rId7"/>
    <p:sldId id="274" r:id="rId8"/>
    <p:sldId id="261" r:id="rId9"/>
    <p:sldId id="273" r:id="rId10"/>
    <p:sldId id="272" r:id="rId11"/>
    <p:sldId id="275" r:id="rId12"/>
    <p:sldId id="262" r:id="rId13"/>
    <p:sldId id="263" r:id="rId14"/>
    <p:sldId id="276" r:id="rId15"/>
    <p:sldId id="277" r:id="rId16"/>
    <p:sldId id="278" r:id="rId17"/>
    <p:sldId id="279" r:id="rId18"/>
    <p:sldId id="280" r:id="rId19"/>
    <p:sldId id="281" r:id="rId20"/>
    <p:sldId id="264" r:id="rId21"/>
    <p:sldId id="282" r:id="rId22"/>
    <p:sldId id="283" r:id="rId23"/>
    <p:sldId id="284" r:id="rId24"/>
    <p:sldId id="265" r:id="rId25"/>
    <p:sldId id="310" r:id="rId26"/>
    <p:sldId id="311" r:id="rId27"/>
    <p:sldId id="312" r:id="rId28"/>
    <p:sldId id="313" r:id="rId29"/>
    <p:sldId id="285" r:id="rId30"/>
    <p:sldId id="266" r:id="rId31"/>
    <p:sldId id="31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315" r:id="rId40"/>
    <p:sldId id="316" r:id="rId41"/>
    <p:sldId id="317" r:id="rId42"/>
    <p:sldId id="293" r:id="rId43"/>
    <p:sldId id="318" r:id="rId44"/>
    <p:sldId id="319" r:id="rId45"/>
    <p:sldId id="320" r:id="rId46"/>
    <p:sldId id="294" r:id="rId47"/>
    <p:sldId id="295" r:id="rId48"/>
    <p:sldId id="267" r:id="rId49"/>
    <p:sldId id="321" r:id="rId50"/>
    <p:sldId id="268" r:id="rId51"/>
    <p:sldId id="269" r:id="rId52"/>
    <p:sldId id="322" r:id="rId53"/>
    <p:sldId id="323" r:id="rId54"/>
    <p:sldId id="324" r:id="rId55"/>
    <p:sldId id="325" r:id="rId56"/>
    <p:sldId id="326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EED27-985E-465B-B3D3-43096657739D}" type="datetimeFigureOut">
              <a:rPr lang="en-AU" smtClean="0"/>
              <a:t>15/11/2019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692CC-85C8-49BA-8BAE-B4D12AF4B6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420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64B2-E514-426F-891B-00310AE83863}" type="datetime1">
              <a:rPr lang="en-AU" smtClean="0"/>
              <a:t>15/11/2019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2020 Global Initiative for Chronic Obstructive Lung Disease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261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96C5-23DC-41EA-8594-36CD9270D301}" type="datetime1">
              <a:rPr lang="en-AU" smtClean="0"/>
              <a:t>15/11/2019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2020 Global Initiative for Chronic Obstructive Lung Disease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539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6B49-CD24-4D79-B3D9-8E6E0B4B8029}" type="datetime1">
              <a:rPr lang="en-AU" smtClean="0"/>
              <a:t>15/11/2019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2020 Global Initiative for Chronic Obstructive Lung Disease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081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92F1-6F6C-4B77-9DDB-E0202870095E}" type="datetime1">
              <a:rPr lang="en-AU" smtClean="0"/>
              <a:t>15/11/2019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2020 Global Initiative for Chronic Obstructive Lung Disease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48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17BB-F3EA-4F67-AB7F-B74C3326A9CB}" type="datetime1">
              <a:rPr lang="en-AU" smtClean="0"/>
              <a:t>15/11/2019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2020 Global Initiative for Chronic Obstructive Lung Disease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39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0B64-434B-447B-AFC7-FB6D39645D00}" type="datetime1">
              <a:rPr lang="en-AU" smtClean="0"/>
              <a:t>15/11/2019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2020 Global Initiative for Chronic Obstructive Lung Disease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459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4C8F3-E0D0-4661-8A00-9EDBEFB9F9E6}" type="datetime1">
              <a:rPr lang="en-AU" smtClean="0"/>
              <a:t>15/11/2019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2020 Global Initiative for Chronic Obstructive Lung Disease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023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CE54-5A9A-430F-8DB0-427A2B8CEA95}" type="datetime1">
              <a:rPr lang="en-AU" smtClean="0"/>
              <a:t>15/11/2019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2020 Global Initiative for Chronic Obstructive Lung Disease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621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52B-5F56-4895-B292-B6482CD4BA3E}" type="datetime1">
              <a:rPr lang="en-AU" smtClean="0"/>
              <a:t>15/11/2019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2020 Global Initiative for Chronic Obstructive Lung Disease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549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30110-A1D6-425F-9B12-62825B34D431}" type="datetime1">
              <a:rPr lang="en-AU" smtClean="0"/>
              <a:t>15/11/2019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2020 Global Initiative for Chronic Obstructive Lung Disease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057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58A2-EE71-464C-A011-FA8B9AFA94BA}" type="datetime1">
              <a:rPr lang="en-AU" smtClean="0"/>
              <a:t>15/11/2019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2020 Global Initiative for Chronic Obstructive Lung Disease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436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C2483-6051-49B1-8483-4B215A66900F}" type="datetime1">
              <a:rPr lang="en-AU" smtClean="0"/>
              <a:t>15/11/2019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© 2020 Global Initiative for Chronic Obstructive Lung Disease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2448D-6502-4295-B405-BDA4B517BFE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965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2492896"/>
          </a:xfrm>
          <a:prstGeom prst="rect">
            <a:avLst/>
          </a:prstGeom>
          <a:solidFill>
            <a:srgbClr val="F1CA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2270943" cy="2264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9" b="70079"/>
          <a:stretch/>
        </p:blipFill>
        <p:spPr bwMode="auto">
          <a:xfrm>
            <a:off x="173841" y="323844"/>
            <a:ext cx="3004989" cy="123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AF0102-7C4B-44BA-A167-7A7FFF91E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8505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B1AE49-5E92-41EC-91F8-57C7E1F9E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3B5E-E31F-4B3C-9F97-7F8A0D13ED65}"/>
              </a:ext>
            </a:extLst>
          </p:cNvPr>
          <p:cNvSpPr/>
          <p:nvPr/>
        </p:nvSpPr>
        <p:spPr>
          <a:xfrm>
            <a:off x="523165" y="3945214"/>
            <a:ext cx="8202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CC66"/>
                </a:solidFill>
                <a:latin typeface="Tahoma" pitchFamily="34" charset="0"/>
                <a:cs typeface="Tahoma" pitchFamily="34" charset="0"/>
              </a:rPr>
              <a:t>GLOBAL INITIATIVE FOR CHRONIC OBSTRUCTIVE LUNG DISEASE (GOLD):  </a:t>
            </a:r>
          </a:p>
          <a:p>
            <a:pPr algn="ctr"/>
            <a:r>
              <a:rPr lang="en-US" sz="3600" dirty="0">
                <a:solidFill>
                  <a:srgbClr val="FFCC66"/>
                </a:solidFill>
                <a:latin typeface="Tahoma" pitchFamily="34" charset="0"/>
                <a:cs typeface="Tahoma" pitchFamily="34" charset="0"/>
              </a:rPr>
              <a:t>TEACHING SLIDE SET</a:t>
            </a:r>
          </a:p>
          <a:p>
            <a:pPr algn="ctr"/>
            <a:r>
              <a:rPr lang="en-US" sz="3600" dirty="0">
                <a:solidFill>
                  <a:srgbClr val="FFCC66"/>
                </a:solidFill>
                <a:latin typeface="Tahoma" pitchFamily="34" charset="0"/>
                <a:cs typeface="Tahoma" pitchFamily="34" charset="0"/>
              </a:rPr>
              <a:t>2020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CA8EBF28-0A47-4ED3-AD79-DBEF68E19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17" y="5617687"/>
            <a:ext cx="5943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Tahoma" pitchFamily="34" charset="0"/>
                <a:cs typeface="Tahoma" pitchFamily="34" charset="0"/>
              </a:rPr>
              <a:t>This slide set is restricted for academic and educational purposes only.  Use of the slide set, or of individual slides, for commercial or promotional purposes requires approval from GOLD.    </a:t>
            </a:r>
          </a:p>
        </p:txBody>
      </p:sp>
    </p:spTree>
    <p:extLst>
      <p:ext uri="{BB962C8B-B14F-4D97-AF65-F5344CB8AC3E}">
        <p14:creationId xmlns:p14="http://schemas.microsoft.com/office/powerpoint/2010/main" val="673612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0FC2611-B8F0-441B-B530-D2377DD5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259574-4D74-426A-9B85-866BB24DD8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2075180"/>
            <a:ext cx="6659880" cy="270764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7697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FCEDF88-EB89-496A-AB2B-F2A2B245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C2ADB5-7707-47F3-82AE-38A8CA3205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1347787"/>
            <a:ext cx="6659880" cy="4162425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162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D0447128-6FB8-4560-9E4B-A15D96B6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04CB5F-E7B4-4CD1-A3E3-9DE8D55C9A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515302"/>
            <a:ext cx="6659880" cy="5827395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07791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7791F89-D097-4491-82AD-11A2966E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F649D752-A87E-4B7E-B7BA-8E1636649B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931862"/>
            <a:ext cx="6659880" cy="4994275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63088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1FD19B74-CDC3-4060-A6C5-118C19B6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5DAC75-E2B7-4C2B-BBD6-A42E8F4B54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1764030"/>
            <a:ext cx="6659880" cy="332994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216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D279F1B-BE5A-4066-85DA-ED1BDCF4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A2787E-17F1-449E-B00E-A341164ED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83" y="71447"/>
            <a:ext cx="6202486" cy="6786553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76657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7C407C1-B1E9-4A54-B012-016A99BE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8E49DD-644F-4AB5-877E-E87D4C8600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1347787"/>
            <a:ext cx="6659880" cy="4162425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9178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D270CBE-9940-4470-BC00-EE4567F2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567A46-95C7-4B18-83A4-9772FCC7DF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2283460"/>
            <a:ext cx="6659880" cy="229108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85075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07A0E2-A0B9-4219-9A1F-58D9EE7C4DD1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2078167" y="161290"/>
            <a:ext cx="4753033" cy="653542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89F1C0C0-05C6-4DE0-908C-4F7560C680C5}"/>
              </a:ext>
            </a:extLst>
          </p:cNvPr>
          <p:cNvSpPr txBox="1">
            <a:spLocks/>
          </p:cNvSpPr>
          <p:nvPr/>
        </p:nvSpPr>
        <p:spPr>
          <a:xfrm>
            <a:off x="1438382" y="6602867"/>
            <a:ext cx="6137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1094419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5C38C8-5E26-4C27-B767-934A56DC38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27" y="1454785"/>
            <a:ext cx="6646545" cy="394843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338D933-712A-48EC-A0D4-956849F825D6}"/>
              </a:ext>
            </a:extLst>
          </p:cNvPr>
          <p:cNvSpPr txBox="1">
            <a:spLocks/>
          </p:cNvSpPr>
          <p:nvPr/>
        </p:nvSpPr>
        <p:spPr>
          <a:xfrm>
            <a:off x="1458930" y="6551496"/>
            <a:ext cx="6137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4817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770BB3-A14A-47F9-835E-C16AB94F8D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41886" y="270702"/>
            <a:ext cx="6371273" cy="6148071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A0A8ED87-59BB-4D71-8D24-182072E1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1645236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3593831-EF1F-4FB7-AAB7-2CBDF562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ED2F798-751B-4F87-8D46-D9CC94CEDB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35661" y="55605"/>
            <a:ext cx="5472677" cy="6495891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31653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BD6F88-CC59-42F7-B9F0-881FFFE3F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2" y="1828796"/>
            <a:ext cx="7315215" cy="3200407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FBE59AB-1279-4A7C-95B1-2421271F5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541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49DDB9-BDB2-4DAE-9303-D8990358A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2" y="2057397"/>
            <a:ext cx="7315215" cy="2743206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09B2751-050C-4E9C-91B7-BE6EFC3B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91544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AB56B6-6758-4AEE-BBBB-416F1821B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2" y="1485896"/>
            <a:ext cx="7315215" cy="3886208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C7A25A5-7B18-4BD2-865C-7505D4A3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916103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42F9A28-DCD7-4A5E-B840-9F01AE78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C5913-5583-4EDF-8BBF-048364337355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1249338" y="1454785"/>
            <a:ext cx="6645323" cy="394843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64443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42F9A28-DCD7-4A5E-B840-9F01AE78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71CCC6-B6ED-46B0-AB4F-4B43286FCF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1972310"/>
            <a:ext cx="6659880" cy="291338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6689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42F9A28-DCD7-4A5E-B840-9F01AE78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9123DE6-51CF-4D30-9CF7-FCDF5D0064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2180590"/>
            <a:ext cx="6659880" cy="249682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80350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42F9A28-DCD7-4A5E-B840-9F01AE78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E09926-AB37-41AE-AC11-041D11F518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1450657"/>
            <a:ext cx="6659880" cy="3956685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71286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42F9A28-DCD7-4A5E-B840-9F01AE78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D513A4-4E79-4B95-867B-01E25D9F93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2283460"/>
            <a:ext cx="6659880" cy="229108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1341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5C88A6E8-6673-4912-A171-53348FA2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AB0103-8710-4C8E-90E4-5D5ECFE204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1764030"/>
            <a:ext cx="6659880" cy="332994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3682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8DE9F8F6-2BB6-41D9-BFB4-7A9A5CF879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74240" y="136524"/>
            <a:ext cx="4945380" cy="6002971"/>
          </a:xfrm>
          <a:prstGeom prst="rect">
            <a:avLst/>
          </a:prstGeom>
          <a:ln w="19050">
            <a:noFill/>
          </a:ln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4C59140A-7714-4066-A716-DC70D90E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4171386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B4E29D6-8310-4FD4-97DF-7AFC502B9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C66396-706D-4B5F-ADDB-013490AEEE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1347787"/>
            <a:ext cx="6659880" cy="4162425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83736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B4E29D6-8310-4FD4-97DF-7AFC502B9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4" name="Picture 3" descr="A close up of a book&#10;&#10;Description automatically generated">
            <a:extLst>
              <a:ext uri="{FF2B5EF4-FFF2-40B4-BE49-F238E27FC236}">
                <a16:creationId xmlns:a16="http://schemas.microsoft.com/office/drawing/2014/main" id="{8EF10C78-F652-4ACA-A045-22C9102EBE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515302"/>
            <a:ext cx="6659880" cy="5827395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184576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00B842F-6FB5-457C-8F0F-BD36C9DC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27294-78EE-497E-9561-92C1BBF4C6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27" y="2182812"/>
            <a:ext cx="6646545" cy="2492375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72495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5A9CFDF9-40D1-403C-938F-87D6FBB6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9CB557-4AC0-4173-86EE-2C592FC18F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1034732"/>
            <a:ext cx="6659880" cy="4788535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0132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F4BA8FC-9011-4703-9BE7-4C1245AD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058ECA-49C9-4B2C-8784-CE58D5DAB0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2388552"/>
            <a:ext cx="6659880" cy="2080895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65162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B07B126-B3CE-43F3-A709-9DC63712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04DA12-77AC-4443-A1C9-91CCF85718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2180590"/>
            <a:ext cx="6659880" cy="249682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9643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51CF412-8D2D-4DA1-BDBE-463978069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5A3CA99-92A9-4B75-B28B-0C5F659CE0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1972310"/>
            <a:ext cx="6659880" cy="291338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57542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B59D503A-2C25-4919-A347-02CC8164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8A2D44-C85F-4B01-9B01-222CA9EAA8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8727" y="1559560"/>
            <a:ext cx="6646545" cy="373888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10248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B5F2AE5-EEC5-49C5-B36B-1A90A1DD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C5C352-C72C-45F5-802E-15B12AAB69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2075180"/>
            <a:ext cx="6659880" cy="270764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70515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B5F2AE5-EEC5-49C5-B36B-1A90A1DD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DD807-028F-4E63-A53F-2919470AFC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8727" y="1975167"/>
            <a:ext cx="6646545" cy="2907665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5958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700BE24-3647-4A7A-8E39-A22B2A718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64" y="103393"/>
            <a:ext cx="5386271" cy="555459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292356-8E5B-44DE-9171-70FF8E8225F5}"/>
              </a:ext>
            </a:extLst>
          </p:cNvPr>
          <p:cNvSpPr txBox="1"/>
          <p:nvPr/>
        </p:nvSpPr>
        <p:spPr>
          <a:xfrm>
            <a:off x="91219" y="6059039"/>
            <a:ext cx="7402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2">
                    <a:lumMod val="25000"/>
                  </a:schemeClr>
                </a:solidFill>
              </a:rPr>
              <a:t>Note: </a:t>
            </a:r>
            <a:r>
              <a:rPr lang="en-GB" sz="1000" dirty="0">
                <a:solidFill>
                  <a:schemeClr val="bg2">
                    <a:lumMod val="25000"/>
                  </a:schemeClr>
                </a:solidFill>
              </a:rPr>
              <a:t>This is a simplified diagram of FEV</a:t>
            </a:r>
            <a:r>
              <a:rPr lang="en-GB" sz="1000" baseline="-25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GB" sz="1000" dirty="0">
                <a:solidFill>
                  <a:schemeClr val="bg2">
                    <a:lumMod val="25000"/>
                  </a:schemeClr>
                </a:solidFill>
              </a:rPr>
              <a:t> progression over time. In reality, there is tremendous heterogeneity in the rate of decline in FEV</a:t>
            </a:r>
            <a:r>
              <a:rPr lang="en-GB" sz="1000" baseline="-25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GB" sz="10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en-GB" sz="1000" dirty="0">
                <a:solidFill>
                  <a:schemeClr val="bg2">
                    <a:lumMod val="25000"/>
                  </a:schemeClr>
                </a:solidFill>
              </a:rPr>
              <a:t>owing to the complex interactions of genes with environmental exposures and  risk factors over an individual’s lifetime</a:t>
            </a:r>
            <a:r>
              <a:rPr lang="en-GB" sz="1000" b="1" dirty="0">
                <a:solidFill>
                  <a:schemeClr val="bg2">
                    <a:lumMod val="25000"/>
                  </a:schemeClr>
                </a:solidFill>
              </a:rPr>
              <a:t>  </a:t>
            </a:r>
          </a:p>
          <a:p>
            <a:r>
              <a:rPr lang="en-GB" sz="1000" dirty="0">
                <a:solidFill>
                  <a:schemeClr val="bg2">
                    <a:lumMod val="25000"/>
                  </a:schemeClr>
                </a:solidFill>
              </a:rPr>
              <a:t>[adapted from Lange et al. NEJM 2015;373:111-22].</a:t>
            </a:r>
            <a:endParaRPr lang="en-AU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B15474A-C543-4BE5-B60D-B947D1F4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4234523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B5F2AE5-EEC5-49C5-B36B-1A90A1DD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5A7CBA-F659-4EE8-94DC-A3F57B94F5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1971357"/>
            <a:ext cx="6659880" cy="2915285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650214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B5F2AE5-EEC5-49C5-B36B-1A90A1DD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D70EBE-6B50-4952-B667-D8C22ADA9F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307340"/>
            <a:ext cx="6659880" cy="624332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536638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216D73E-6BF7-414C-8BB0-92F535CA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67DC7-5FCD-4358-8A56-1D7369AB36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27" y="1870075"/>
            <a:ext cx="6646545" cy="311785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75554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216D73E-6BF7-414C-8BB0-92F535CA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01C5A-AB0D-4881-A689-CA02FA77A472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1249105" y="416242"/>
            <a:ext cx="6645788" cy="6025515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611345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216D73E-6BF7-414C-8BB0-92F535CA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343A7E-A38F-4302-82DF-77C5902C81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410210"/>
            <a:ext cx="6659880" cy="603758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139730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216D73E-6BF7-414C-8BB0-92F535CA7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4A3772-07D6-43F3-ADC1-D5650E7997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2060" y="307340"/>
            <a:ext cx="6659880" cy="624332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689602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B31633B8-A399-4CEC-B948-D7126984E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GB" dirty="0"/>
              <a:t>© 2020 Global Initiative for Chronic Obstructive Lung Disease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4CBE76-6DD3-4386-9B04-99AAE4D5C62B}"/>
              </a:ext>
            </a:extLst>
          </p:cNvPr>
          <p:cNvSpPr txBox="1"/>
          <p:nvPr/>
        </p:nvSpPr>
        <p:spPr>
          <a:xfrm>
            <a:off x="1592238" y="4922293"/>
            <a:ext cx="1326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bg2">
                    <a:lumMod val="50000"/>
                  </a:schemeClr>
                </a:solidFill>
              </a:rPr>
              <a:t>TABLE 4.10 (Part I)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7F4992-BAA9-486C-A9A2-FADAFB5C185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93"/>
          <a:stretch/>
        </p:blipFill>
        <p:spPr>
          <a:xfrm>
            <a:off x="1375948" y="1292639"/>
            <a:ext cx="6646545" cy="3509949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22086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3B56E1-F4C4-4B7B-8574-2E2F14CDF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270"/>
          <a:stretch/>
        </p:blipFill>
        <p:spPr>
          <a:xfrm>
            <a:off x="1193085" y="450872"/>
            <a:ext cx="6670755" cy="431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60D7D2-C7F6-426E-8CCA-1C256E8317C3}"/>
              </a:ext>
            </a:extLst>
          </p:cNvPr>
          <p:cNvSpPr txBox="1"/>
          <p:nvPr/>
        </p:nvSpPr>
        <p:spPr>
          <a:xfrm>
            <a:off x="1193085" y="6274497"/>
            <a:ext cx="1365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bg2">
                    <a:lumMod val="50000"/>
                  </a:schemeClr>
                </a:solidFill>
              </a:rPr>
              <a:t>TABLE 4.10 (Part II)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B01C17F3-4D99-4522-98F5-F40ADDF10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629A58-4B19-4FFC-B97A-27CA70D4DE1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68" b="3741"/>
          <a:stretch/>
        </p:blipFill>
        <p:spPr>
          <a:xfrm>
            <a:off x="1228460" y="882406"/>
            <a:ext cx="6635380" cy="5263952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80803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373E963-A324-465E-8FBB-714F8298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A12B91-C86E-4903-83F9-DD74EF05CB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8727" y="728980"/>
            <a:ext cx="6646545" cy="540004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694184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373E963-A324-465E-8FBB-714F8298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55F89-21DA-4172-A572-CFC5FC7D2F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27" y="2204085"/>
            <a:ext cx="6646545" cy="244983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2655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B86649-6741-4203-A50C-CBAAB799F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914395"/>
            <a:ext cx="7315215" cy="5029210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AD6E627-CAFC-4DE0-BF5A-C2817AF2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42772409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539E743C-198F-499F-AE4E-C936ACDA9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72B6B-0C2E-499D-B4A9-7DAE9BCBDA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8727" y="1351915"/>
            <a:ext cx="6646545" cy="415417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3070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7BE77E4-E8B7-4B01-8895-D798D0F4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8521B-8F1B-4003-9E6E-2C7F363707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8727" y="1975167"/>
            <a:ext cx="6646545" cy="2907665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35152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7BE77E4-E8B7-4B01-8895-D798D0F4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E0739-481D-4D83-A31E-F627B45A51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8727" y="2285365"/>
            <a:ext cx="6646545" cy="228727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649693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7BE77E4-E8B7-4B01-8895-D798D0F4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2EA02-7087-490F-9CF9-311D6977F9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8727" y="2390457"/>
            <a:ext cx="6646545" cy="2077085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464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7BE77E4-E8B7-4B01-8895-D798D0F4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7858B-F38F-42AC-B8AC-ED5C7D2AE7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8727" y="2182812"/>
            <a:ext cx="6646545" cy="2492375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78874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7BE77E4-E8B7-4B01-8895-D798D0F4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77AD4-0980-4B7A-B07B-F64A19598D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27" y="635"/>
            <a:ext cx="6646545" cy="6856730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21441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7BE77E4-E8B7-4B01-8895-D798D0F4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DD2CF-6F0A-4AA7-BCD2-EE5F3C2373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27" y="1246822"/>
            <a:ext cx="6646545" cy="4364355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9847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4ADA680-2E02-4547-80B3-806363DC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A9CED6D-1A73-4ABF-87C5-C26F29487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2" y="798570"/>
            <a:ext cx="7315215" cy="5260859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0594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4E5F4BA8-6B2F-4348-B31A-A3881B70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87B5DF-7591-4125-A878-B4DCB63B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1" y="1220605"/>
            <a:ext cx="7315215" cy="4803658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2391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625538-A217-4B92-B2F9-83AB673FD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18E40D0-D7E5-4559-8884-ECF90FFC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38776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A5165DD-D839-426A-96DF-D89B4B64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8930" y="6551496"/>
            <a:ext cx="6137187" cy="365125"/>
          </a:xfrm>
        </p:spPr>
        <p:txBody>
          <a:bodyPr/>
          <a:lstStyle/>
          <a:p>
            <a:r>
              <a:rPr lang="en-GB" sz="1000" dirty="0"/>
              <a:t>© 2020 Global Initiative for Chronic Obstructive Lung Disease</a:t>
            </a:r>
            <a:endParaRPr lang="en-AU" sz="1000" dirty="0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4E6D2F9-B4E8-4112-9610-2ACF8DDCF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29" y="40955"/>
            <a:ext cx="6510541" cy="6510541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89316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617</Words>
  <Application>Microsoft Office PowerPoint</Application>
  <PresentationFormat>On-screen Show (4:3)</PresentationFormat>
  <Paragraphs>65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ruth.m.hadfield@gmail.com</dc:creator>
  <cp:lastModifiedBy>Ruth Hadfield</cp:lastModifiedBy>
  <cp:revision>21</cp:revision>
  <dcterms:created xsi:type="dcterms:W3CDTF">2018-10-26T04:38:26Z</dcterms:created>
  <dcterms:modified xsi:type="dcterms:W3CDTF">2019-11-15T07:09:28Z</dcterms:modified>
</cp:coreProperties>
</file>