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137"/>
  </p:notesMasterIdLst>
  <p:sldIdLst>
    <p:sldId id="256" r:id="rId2"/>
    <p:sldId id="257" r:id="rId3"/>
    <p:sldId id="258" r:id="rId4"/>
    <p:sldId id="259" r:id="rId5"/>
    <p:sldId id="260" r:id="rId6"/>
    <p:sldId id="263" r:id="rId7"/>
    <p:sldId id="267" r:id="rId8"/>
    <p:sldId id="264" r:id="rId9"/>
    <p:sldId id="265" r:id="rId10"/>
    <p:sldId id="266" r:id="rId11"/>
    <p:sldId id="271" r:id="rId12"/>
    <p:sldId id="369" r:id="rId13"/>
    <p:sldId id="268" r:id="rId14"/>
    <p:sldId id="370" r:id="rId15"/>
    <p:sldId id="371" r:id="rId16"/>
    <p:sldId id="273" r:id="rId17"/>
    <p:sldId id="275" r:id="rId18"/>
    <p:sldId id="276" r:id="rId19"/>
    <p:sldId id="277" r:id="rId20"/>
    <p:sldId id="278" r:id="rId21"/>
    <p:sldId id="279" r:id="rId22"/>
    <p:sldId id="280" r:id="rId23"/>
    <p:sldId id="281" r:id="rId24"/>
    <p:sldId id="372" r:id="rId25"/>
    <p:sldId id="283" r:id="rId26"/>
    <p:sldId id="284" r:id="rId27"/>
    <p:sldId id="373" r:id="rId28"/>
    <p:sldId id="374" r:id="rId29"/>
    <p:sldId id="287" r:id="rId30"/>
    <p:sldId id="375" r:id="rId31"/>
    <p:sldId id="290" r:id="rId32"/>
    <p:sldId id="376" r:id="rId33"/>
    <p:sldId id="377" r:id="rId34"/>
    <p:sldId id="378" r:id="rId35"/>
    <p:sldId id="294" r:id="rId36"/>
    <p:sldId id="379" r:id="rId37"/>
    <p:sldId id="380" r:id="rId38"/>
    <p:sldId id="293" r:id="rId39"/>
    <p:sldId id="381" r:id="rId40"/>
    <p:sldId id="296" r:id="rId41"/>
    <p:sldId id="382" r:id="rId42"/>
    <p:sldId id="298" r:id="rId43"/>
    <p:sldId id="383" r:id="rId44"/>
    <p:sldId id="384" r:id="rId45"/>
    <p:sldId id="301" r:id="rId46"/>
    <p:sldId id="302" r:id="rId47"/>
    <p:sldId id="303" r:id="rId48"/>
    <p:sldId id="304" r:id="rId49"/>
    <p:sldId id="305" r:id="rId50"/>
    <p:sldId id="406" r:id="rId51"/>
    <p:sldId id="385" r:id="rId52"/>
    <p:sldId id="386" r:id="rId53"/>
    <p:sldId id="387" r:id="rId54"/>
    <p:sldId id="388" r:id="rId55"/>
    <p:sldId id="389" r:id="rId56"/>
    <p:sldId id="390" r:id="rId57"/>
    <p:sldId id="391" r:id="rId58"/>
    <p:sldId id="392" r:id="rId59"/>
    <p:sldId id="393" r:id="rId60"/>
    <p:sldId id="394" r:id="rId61"/>
    <p:sldId id="395" r:id="rId62"/>
    <p:sldId id="396" r:id="rId63"/>
    <p:sldId id="320" r:id="rId64"/>
    <p:sldId id="319" r:id="rId65"/>
    <p:sldId id="397" r:id="rId66"/>
    <p:sldId id="321" r:id="rId67"/>
    <p:sldId id="324" r:id="rId68"/>
    <p:sldId id="399" r:id="rId69"/>
    <p:sldId id="400" r:id="rId70"/>
    <p:sldId id="401" r:id="rId71"/>
    <p:sldId id="325" r:id="rId72"/>
    <p:sldId id="402" r:id="rId73"/>
    <p:sldId id="403" r:id="rId74"/>
    <p:sldId id="405" r:id="rId75"/>
    <p:sldId id="404" r:id="rId76"/>
    <p:sldId id="407" r:id="rId77"/>
    <p:sldId id="408" r:id="rId78"/>
    <p:sldId id="409" r:id="rId79"/>
    <p:sldId id="410" r:id="rId80"/>
    <p:sldId id="411" r:id="rId81"/>
    <p:sldId id="412" r:id="rId82"/>
    <p:sldId id="413" r:id="rId83"/>
    <p:sldId id="414" r:id="rId84"/>
    <p:sldId id="415" r:id="rId85"/>
    <p:sldId id="417" r:id="rId86"/>
    <p:sldId id="416" r:id="rId87"/>
    <p:sldId id="418" r:id="rId88"/>
    <p:sldId id="419" r:id="rId89"/>
    <p:sldId id="420" r:id="rId90"/>
    <p:sldId id="421" r:id="rId91"/>
    <p:sldId id="422" r:id="rId92"/>
    <p:sldId id="423" r:id="rId93"/>
    <p:sldId id="336" r:id="rId94"/>
    <p:sldId id="424" r:id="rId95"/>
    <p:sldId id="425" r:id="rId96"/>
    <p:sldId id="426" r:id="rId97"/>
    <p:sldId id="427" r:id="rId98"/>
    <p:sldId id="428" r:id="rId99"/>
    <p:sldId id="429" r:id="rId100"/>
    <p:sldId id="430" r:id="rId101"/>
    <p:sldId id="434" r:id="rId102"/>
    <p:sldId id="435" r:id="rId103"/>
    <p:sldId id="436" r:id="rId104"/>
    <p:sldId id="438" r:id="rId105"/>
    <p:sldId id="437" r:id="rId106"/>
    <p:sldId id="432" r:id="rId107"/>
    <p:sldId id="433" r:id="rId108"/>
    <p:sldId id="343" r:id="rId109"/>
    <p:sldId id="344" r:id="rId110"/>
    <p:sldId id="439" r:id="rId111"/>
    <p:sldId id="345" r:id="rId112"/>
    <p:sldId id="347" r:id="rId113"/>
    <p:sldId id="348" r:id="rId114"/>
    <p:sldId id="349" r:id="rId115"/>
    <p:sldId id="350" r:id="rId116"/>
    <p:sldId id="351" r:id="rId117"/>
    <p:sldId id="352" r:id="rId118"/>
    <p:sldId id="440" r:id="rId119"/>
    <p:sldId id="441" r:id="rId120"/>
    <p:sldId id="356" r:id="rId121"/>
    <p:sldId id="442" r:id="rId122"/>
    <p:sldId id="443" r:id="rId123"/>
    <p:sldId id="445" r:id="rId124"/>
    <p:sldId id="446" r:id="rId125"/>
    <p:sldId id="447" r:id="rId126"/>
    <p:sldId id="448" r:id="rId127"/>
    <p:sldId id="450" r:id="rId128"/>
    <p:sldId id="449" r:id="rId129"/>
    <p:sldId id="362" r:id="rId130"/>
    <p:sldId id="363" r:id="rId131"/>
    <p:sldId id="364" r:id="rId132"/>
    <p:sldId id="365" r:id="rId133"/>
    <p:sldId id="398" r:id="rId134"/>
    <p:sldId id="367" r:id="rId135"/>
    <p:sldId id="368" r:id="rId1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B516"/>
    <a:srgbClr val="424242"/>
    <a:srgbClr val="FFCCCC"/>
    <a:srgbClr val="FF0000"/>
    <a:srgbClr val="FFCC66"/>
    <a:srgbClr val="000000"/>
    <a:srgbClr val="F1CA7D"/>
    <a:srgbClr val="F8DEA5"/>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4" d="100"/>
          <a:sy n="124" d="100"/>
        </p:scale>
        <p:origin x="99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D377345-3658-4B47-905D-5AD37BBA03DE}" type="datetimeFigureOut">
              <a:rPr lang="en-AU" smtClean="0"/>
              <a:t>9/11/2018</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710AB4-F815-4727-9818-FC6E8391198B}" type="slidenum">
              <a:rPr lang="en-AU" smtClean="0"/>
              <a:t>‹#›</a:t>
            </a:fld>
            <a:endParaRPr lang="en-AU"/>
          </a:p>
        </p:txBody>
      </p:sp>
    </p:spTree>
    <p:extLst>
      <p:ext uri="{BB962C8B-B14F-4D97-AF65-F5344CB8AC3E}">
        <p14:creationId xmlns:p14="http://schemas.microsoft.com/office/powerpoint/2010/main" val="1007733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49710AB4-F815-4727-9818-FC6E8391198B}" type="slidenum">
              <a:rPr lang="en-AU" smtClean="0"/>
              <a:t>48</a:t>
            </a:fld>
            <a:endParaRPr lang="en-AU"/>
          </a:p>
        </p:txBody>
      </p:sp>
    </p:spTree>
    <p:extLst>
      <p:ext uri="{BB962C8B-B14F-4D97-AF65-F5344CB8AC3E}">
        <p14:creationId xmlns:p14="http://schemas.microsoft.com/office/powerpoint/2010/main" val="12294809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9710AB4-F815-4727-9818-FC6E8391198B}" type="slidenum">
              <a:rPr lang="en-AU" smtClean="0"/>
              <a:t>131</a:t>
            </a:fld>
            <a:endParaRPr lang="en-AU"/>
          </a:p>
        </p:txBody>
      </p:sp>
    </p:spTree>
    <p:extLst>
      <p:ext uri="{BB962C8B-B14F-4D97-AF65-F5344CB8AC3E}">
        <p14:creationId xmlns:p14="http://schemas.microsoft.com/office/powerpoint/2010/main" val="3742008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en-US"/>
              <a:t>Click to edit Master title style</a:t>
            </a:r>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E9DD3D82-9A17-4182-A9E9-FED9A9664DD5}" type="datetimeFigureOut">
              <a:rPr lang="en-AU" smtClean="0"/>
              <a:t>9/11/2018</a:t>
            </a:fld>
            <a:endParaRPr lang="en-AU"/>
          </a:p>
        </p:txBody>
      </p:sp>
      <p:sp>
        <p:nvSpPr>
          <p:cNvPr id="8" name="Slide Number Placeholder 7"/>
          <p:cNvSpPr>
            <a:spLocks noGrp="1"/>
          </p:cNvSpPr>
          <p:nvPr>
            <p:ph type="sldNum" sz="quarter" idx="11"/>
          </p:nvPr>
        </p:nvSpPr>
        <p:spPr/>
        <p:txBody>
          <a:bodyPr/>
          <a:lstStyle/>
          <a:p>
            <a:fld id="{A45709C9-D58C-4827-AC0B-FF003AC90AF1}" type="slidenum">
              <a:rPr lang="en-AU" smtClean="0"/>
              <a:t>‹#›</a:t>
            </a:fld>
            <a:endParaRPr lang="en-AU"/>
          </a:p>
        </p:txBody>
      </p:sp>
      <p:sp>
        <p:nvSpPr>
          <p:cNvPr id="9" name="Footer Placeholder 8"/>
          <p:cNvSpPr>
            <a:spLocks noGrp="1"/>
          </p:cNvSpPr>
          <p:nvPr>
            <p:ph type="ftr" sz="quarter" idx="12"/>
          </p:nvPr>
        </p:nvSpPr>
        <p:spPr/>
        <p:txBody>
          <a:bodyPr/>
          <a:lstStyle/>
          <a:p>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DD3D82-9A17-4182-A9E9-FED9A9664DD5}" type="datetimeFigureOut">
              <a:rPr lang="en-AU" smtClean="0"/>
              <a:t>9/11/2018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45709C9-D58C-4827-AC0B-FF003AC90AF1}" type="slidenum">
              <a:rPr lang="en-AU" smtClean="0"/>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DD3D82-9A17-4182-A9E9-FED9A9664DD5}" type="datetimeFigureOut">
              <a:rPr lang="en-AU" smtClean="0"/>
              <a:t>9/11/2018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45709C9-D58C-4827-AC0B-FF003AC90AF1}" type="slidenum">
              <a:rPr lang="en-AU" smtClean="0"/>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DD3D82-9A17-4182-A9E9-FED9A9664DD5}" type="datetimeFigureOut">
              <a:rPr lang="en-AU" smtClean="0"/>
              <a:t>9/11/2018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45709C9-D58C-4827-AC0B-FF003AC90AF1}" type="slidenum">
              <a:rPr lang="en-AU" smtClean="0"/>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9DD3D82-9A17-4182-A9E9-FED9A9664DD5}" type="datetimeFigureOut">
              <a:rPr lang="en-AU" smtClean="0"/>
              <a:t>9/11/2018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45709C9-D58C-4827-AC0B-FF003AC90AF1}" type="slidenum">
              <a:rPr lang="en-AU" smtClean="0"/>
              <a:t>‹#›</a:t>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9DD3D82-9A17-4182-A9E9-FED9A9664DD5}" type="datetimeFigureOut">
              <a:rPr lang="en-AU" smtClean="0"/>
              <a:t>9/11/2018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45709C9-D58C-4827-AC0B-FF003AC90AF1}" type="slidenum">
              <a:rPr lang="en-AU" smtClean="0"/>
              <a:t>‹#›</a:t>
            </a:fld>
            <a:endParaRPr lang="en-AU"/>
          </a:p>
        </p:txBody>
      </p:sp>
      <p:sp>
        <p:nvSpPr>
          <p:cNvPr id="9" name="Title 8"/>
          <p:cNvSpPr>
            <a:spLocks noGrp="1"/>
          </p:cNvSpPr>
          <p:nvPr>
            <p:ph type="title"/>
          </p:nvPr>
        </p:nvSpPr>
        <p:spPr>
          <a:xfrm>
            <a:off x="914400" y="1544715"/>
            <a:ext cx="7315200" cy="1154097"/>
          </a:xfrm>
        </p:spPr>
        <p:txBody>
          <a:bodyPr/>
          <a:lstStyle/>
          <a:p>
            <a:r>
              <a:rPr lang="en-US"/>
              <a:t>Click to edit Master title style</a:t>
            </a:r>
          </a:p>
        </p:txBody>
      </p:sp>
      <p:sp>
        <p:nvSpPr>
          <p:cNvPr id="8" name="Content Placeholder 7"/>
          <p:cNvSpPr>
            <a:spLocks noGrp="1"/>
          </p:cNvSpPr>
          <p:nvPr>
            <p:ph sz="quarter" idx="13"/>
          </p:nvPr>
        </p:nvSpPr>
        <p:spPr>
          <a:xfrm>
            <a:off x="914400" y="2743200"/>
            <a:ext cx="3566160" cy="35935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81728" y="2743200"/>
            <a:ext cx="3566160" cy="35956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E9DD3D82-9A17-4182-A9E9-FED9A9664DD5}" type="datetimeFigureOut">
              <a:rPr lang="en-AU" smtClean="0"/>
              <a:t>9/11/2018</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A45709C9-D58C-4827-AC0B-FF003AC90AF1}" type="slidenum">
              <a:rPr lang="en-AU" smtClean="0"/>
              <a:t>‹#›</a:t>
            </a:fld>
            <a:endParaRPr lang="en-AU"/>
          </a:p>
        </p:txBody>
      </p:sp>
      <p:sp>
        <p:nvSpPr>
          <p:cNvPr id="10" name="Title 9"/>
          <p:cNvSpPr>
            <a:spLocks noGrp="1"/>
          </p:cNvSpPr>
          <p:nvPr>
            <p:ph type="title"/>
          </p:nvPr>
        </p:nvSpPr>
        <p:spPr>
          <a:xfrm>
            <a:off x="914400" y="1544715"/>
            <a:ext cx="7315200" cy="1154097"/>
          </a:xfrm>
        </p:spPr>
        <p:txBody>
          <a:bodyPr/>
          <a:lstStyle/>
          <a:p>
            <a:r>
              <a:rPr lang="en-US"/>
              <a:t>Click to edit Master title style</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9DD3D82-9A17-4182-A9E9-FED9A9664DD5}" type="datetimeFigureOut">
              <a:rPr lang="en-AU" smtClean="0"/>
              <a:t>9/11/2018</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A45709C9-D58C-4827-AC0B-FF003AC90AF1}" type="slidenum">
              <a:rPr lang="en-AU" smtClean="0"/>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DD3D82-9A17-4182-A9E9-FED9A9664DD5}" type="datetimeFigureOut">
              <a:rPr lang="en-AU" smtClean="0"/>
              <a:t>9/11/2018</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A45709C9-D58C-4827-AC0B-FF003AC90AF1}" type="slidenum">
              <a:rPr lang="en-AU" smtClean="0"/>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chor="b">
            <a:normAutofit/>
          </a:bodyPr>
          <a:lstStyle>
            <a:lvl1pPr algn="l">
              <a:defRPr sz="2800" b="0"/>
            </a:lvl1pPr>
          </a:lstStyle>
          <a:p>
            <a:r>
              <a:rPr lang="en-US"/>
              <a:t>Click to edit Master title style</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9DD3D82-9A17-4182-A9E9-FED9A9664DD5}" type="datetimeFigureOut">
              <a:rPr lang="en-AU" smtClean="0"/>
              <a:t>9/11/2018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45709C9-D58C-4827-AC0B-FF003AC90AF1}" type="slidenum">
              <a:rPr lang="en-AU" smtClean="0"/>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chor="b">
            <a:normAutofit/>
          </a:bodyPr>
          <a:lstStyle>
            <a:lvl1pPr algn="l">
              <a:defRPr sz="2800" b="0"/>
            </a:lvl1pPr>
          </a:lstStyle>
          <a:p>
            <a:r>
              <a:rPr lang="en-US"/>
              <a:t>Click to edit Master title style</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9DD3D82-9A17-4182-A9E9-FED9A9664DD5}" type="datetimeFigureOut">
              <a:rPr lang="en-AU" smtClean="0"/>
              <a:t>9/11/2018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45709C9-D58C-4827-AC0B-FF003AC90AF1}" type="slidenum">
              <a:rPr lang="en-AU" smtClean="0"/>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Rectangle 9"/>
          <p:cNvSpPr/>
          <p:nvPr/>
        </p:nvSpPr>
        <p:spPr>
          <a:xfrm>
            <a:off x="8435268" y="573807"/>
            <a:ext cx="86236"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569419" y="573807"/>
            <a:ext cx="576072"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07690" y="548797"/>
            <a:ext cx="1189132" cy="297918"/>
          </a:xfrm>
          <a:prstGeom prst="rect">
            <a:avLst/>
          </a:prstGeom>
        </p:spPr>
        <p:txBody>
          <a:bodyPr vert="horz" lIns="91440" tIns="45720" rIns="91440" bIns="45720" rtlCol="0" anchor="ctr"/>
          <a:lstStyle>
            <a:lvl1pPr algn="l">
              <a:defRPr sz="1200">
                <a:solidFill>
                  <a:schemeClr val="tx1">
                    <a:alpha val="50000"/>
                  </a:schemeClr>
                </a:solidFill>
              </a:defRPr>
            </a:lvl1pPr>
          </a:lstStyle>
          <a:p>
            <a:fld id="{E9DD3D82-9A17-4182-A9E9-FED9A9664DD5}" type="datetimeFigureOut">
              <a:rPr lang="en-AU" smtClean="0"/>
              <a:t>9/11/2018</a:t>
            </a:fld>
            <a:endParaRPr lang="en-AU"/>
          </a:p>
        </p:txBody>
      </p:sp>
      <p:sp>
        <p:nvSpPr>
          <p:cNvPr id="6" name="Slide Number Placeholder 5"/>
          <p:cNvSpPr>
            <a:spLocks noGrp="1"/>
          </p:cNvSpPr>
          <p:nvPr>
            <p:ph type="sldNum" sz="quarter" idx="4"/>
          </p:nvPr>
        </p:nvSpPr>
        <p:spPr>
          <a:xfrm>
            <a:off x="7314415" y="548797"/>
            <a:ext cx="941203" cy="301752"/>
          </a:xfrm>
          <a:prstGeom prst="rect">
            <a:avLst/>
          </a:prstGeom>
        </p:spPr>
        <p:txBody>
          <a:bodyPr vert="horz" lIns="91440" tIns="45720" rIns="91440" bIns="45720" rtlCol="0" anchor="ctr"/>
          <a:lstStyle>
            <a:lvl1pPr algn="r">
              <a:defRPr sz="1200">
                <a:solidFill>
                  <a:schemeClr val="tx1"/>
                </a:solidFill>
              </a:defRPr>
            </a:lvl1pPr>
          </a:lstStyle>
          <a:p>
            <a:fld id="{A45709C9-D58C-4827-AC0B-FF003AC90AF1}" type="slidenum">
              <a:rPr lang="en-AU" smtClean="0"/>
              <a:t>‹#›</a:t>
            </a:fld>
            <a:endParaRPr lang="en-AU"/>
          </a:p>
        </p:txBody>
      </p:sp>
      <p:sp>
        <p:nvSpPr>
          <p:cNvPr id="5" name="Footer Placeholder 4"/>
          <p:cNvSpPr>
            <a:spLocks noGrp="1"/>
          </p:cNvSpPr>
          <p:nvPr>
            <p:ph type="ftr" sz="quarter" idx="3"/>
          </p:nvPr>
        </p:nvSpPr>
        <p:spPr>
          <a:xfrm>
            <a:off x="6008688" y="855956"/>
            <a:ext cx="2246489" cy="301227"/>
          </a:xfrm>
          <a:prstGeom prst="rect">
            <a:avLst/>
          </a:prstGeom>
        </p:spPr>
        <p:txBody>
          <a:bodyPr vert="horz" lIns="91440" tIns="0" rIns="91440" bIns="45720" rtlCol="0" anchor="t"/>
          <a:lstStyle>
            <a:lvl1pPr algn="l">
              <a:defRPr sz="1000">
                <a:solidFill>
                  <a:schemeClr val="tx1"/>
                </a:solidFill>
              </a:defRPr>
            </a:lvl1pPr>
          </a:lstStyle>
          <a:p>
            <a:endParaRPr lang="en-AU"/>
          </a:p>
        </p:txBody>
      </p:sp>
    </p:spTree>
  </p:cSld>
  <p:clrMap bg1="dk1" tx1="lt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4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6" name="Rectangle 5"/>
          <p:cNvSpPr/>
          <p:nvPr/>
        </p:nvSpPr>
        <p:spPr>
          <a:xfrm>
            <a:off x="0" y="0"/>
            <a:ext cx="9144000" cy="2492896"/>
          </a:xfrm>
          <a:prstGeom prst="rect">
            <a:avLst/>
          </a:prstGeom>
          <a:solidFill>
            <a:srgbClr val="F1C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Box 1"/>
          <p:cNvSpPr txBox="1">
            <a:spLocks noChangeArrowheads="1"/>
          </p:cNvSpPr>
          <p:nvPr/>
        </p:nvSpPr>
        <p:spPr bwMode="auto">
          <a:xfrm>
            <a:off x="501209" y="4077072"/>
            <a:ext cx="8136904" cy="1231106"/>
          </a:xfrm>
          <a:prstGeom prst="rect">
            <a:avLst/>
          </a:prstGeom>
          <a:noFill/>
          <a:ln w="9525">
            <a:noFill/>
            <a:miter lim="800000"/>
            <a:headEnd/>
            <a:tailEnd/>
          </a:ln>
        </p:spPr>
        <p:txBody>
          <a:bodyPr wrap="square">
            <a:spAutoFit/>
          </a:bodyPr>
          <a:lstStyle/>
          <a:p>
            <a:pPr algn="ctr"/>
            <a:r>
              <a:rPr lang="en-US" dirty="0">
                <a:solidFill>
                  <a:srgbClr val="FAB516"/>
                </a:solidFill>
                <a:latin typeface="Tahoma" pitchFamily="34" charset="0"/>
                <a:cs typeface="Tahoma" pitchFamily="34" charset="0"/>
              </a:rPr>
              <a:t>GLOBAL INITIATIVE FOR CHRONIC OBSTRUCTIVE LUNG DISEASE (GOLD)  </a:t>
            </a:r>
          </a:p>
          <a:p>
            <a:pPr algn="ctr"/>
            <a:r>
              <a:rPr lang="en-US" sz="2800" dirty="0">
                <a:solidFill>
                  <a:srgbClr val="FAB516"/>
                </a:solidFill>
                <a:latin typeface="Tahoma" pitchFamily="34" charset="0"/>
                <a:cs typeface="Tahoma" pitchFamily="34" charset="0"/>
              </a:rPr>
              <a:t>TEACHING SLIDE SET</a:t>
            </a:r>
          </a:p>
          <a:p>
            <a:pPr algn="ctr"/>
            <a:r>
              <a:rPr lang="en-US" sz="2800" dirty="0">
                <a:solidFill>
                  <a:srgbClr val="FAB516"/>
                </a:solidFill>
                <a:latin typeface="Tahoma" pitchFamily="34" charset="0"/>
                <a:cs typeface="Tahoma" pitchFamily="34" charset="0"/>
              </a:rPr>
              <a:t>2019</a:t>
            </a:r>
          </a:p>
        </p:txBody>
      </p:sp>
      <p:sp>
        <p:nvSpPr>
          <p:cNvPr id="8" name="TextBox 2"/>
          <p:cNvSpPr txBox="1">
            <a:spLocks noChangeArrowheads="1"/>
          </p:cNvSpPr>
          <p:nvPr/>
        </p:nvSpPr>
        <p:spPr bwMode="auto">
          <a:xfrm>
            <a:off x="1597861" y="5608327"/>
            <a:ext cx="5943600" cy="738664"/>
          </a:xfrm>
          <a:prstGeom prst="rect">
            <a:avLst/>
          </a:prstGeom>
          <a:noFill/>
          <a:ln w="9525">
            <a:noFill/>
            <a:miter lim="800000"/>
            <a:headEnd/>
            <a:tailEnd/>
          </a:ln>
        </p:spPr>
        <p:txBody>
          <a:bodyPr>
            <a:spAutoFit/>
          </a:bodyPr>
          <a:lstStyle/>
          <a:p>
            <a:pPr algn="ctr"/>
            <a:r>
              <a:rPr lang="en-US" sz="1400" dirty="0">
                <a:solidFill>
                  <a:srgbClr val="424242"/>
                </a:solidFill>
                <a:latin typeface="Calibri" panose="020F0502020204030204" pitchFamily="34" charset="0"/>
                <a:cs typeface="Calibri" panose="020F0502020204030204" pitchFamily="34" charset="0"/>
              </a:rPr>
              <a:t>This slide set is restricted for academic and educational purposes only.  Use of the slide set, or of individual slides, for commercial or promotional purposes requires approval from GOLD.    </a:t>
            </a:r>
          </a:p>
        </p:txBody>
      </p:sp>
      <p:sp>
        <p:nvSpPr>
          <p:cNvPr id="9" name="TextBox 1"/>
          <p:cNvSpPr txBox="1">
            <a:spLocks noChangeArrowheads="1"/>
          </p:cNvSpPr>
          <p:nvPr/>
        </p:nvSpPr>
        <p:spPr bwMode="auto">
          <a:xfrm>
            <a:off x="1521661" y="6509027"/>
            <a:ext cx="6096000" cy="276225"/>
          </a:xfrm>
          <a:prstGeom prst="rect">
            <a:avLst/>
          </a:prstGeom>
          <a:noFill/>
          <a:ln w="9525">
            <a:noFill/>
            <a:miter lim="800000"/>
            <a:headEnd/>
            <a:tailEnd/>
          </a:ln>
        </p:spPr>
        <p:txBody>
          <a:bodyPr>
            <a:spAutoFit/>
          </a:bodyPr>
          <a:lstStyle/>
          <a:p>
            <a:pPr algn="ctr"/>
            <a:r>
              <a:rPr lang="en-US" sz="1200" dirty="0">
                <a:solidFill>
                  <a:schemeClr val="accent6">
                    <a:lumMod val="40000"/>
                    <a:lumOff val="60000"/>
                  </a:schemeClr>
                </a:solidFill>
              </a:rPr>
              <a:t>© 2019 Global Initiative for Chronic Obstructive Lung Disease</a:t>
            </a:r>
          </a:p>
        </p:txBody>
      </p:sp>
      <p:pic>
        <p:nvPicPr>
          <p:cNvPr id="2" name="Picture 1">
            <a:extLst>
              <a:ext uri="{FF2B5EF4-FFF2-40B4-BE49-F238E27FC236}">
                <a16:creationId xmlns:a16="http://schemas.microsoft.com/office/drawing/2014/main" id="{D6C65254-CDC3-4DD9-B209-B265E108CB76}"/>
              </a:ext>
            </a:extLst>
          </p:cNvPr>
          <p:cNvPicPr>
            <a:picLocks noChangeAspect="1"/>
          </p:cNvPicPr>
          <p:nvPr/>
        </p:nvPicPr>
        <p:blipFill>
          <a:blip r:embed="rId2"/>
          <a:stretch>
            <a:fillRect/>
          </a:stretch>
        </p:blipFill>
        <p:spPr>
          <a:xfrm>
            <a:off x="0" y="47494"/>
            <a:ext cx="9144000" cy="3850525"/>
          </a:xfrm>
          <a:prstGeom prst="rect">
            <a:avLst/>
          </a:prstGeom>
        </p:spPr>
      </p:pic>
    </p:spTree>
    <p:extLst>
      <p:ext uri="{BB962C8B-B14F-4D97-AF65-F5344CB8AC3E}">
        <p14:creationId xmlns:p14="http://schemas.microsoft.com/office/powerpoint/2010/main" val="31503340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1"/>
          <p:cNvSpPr txBox="1">
            <a:spLocks noChangeArrowheads="1"/>
          </p:cNvSpPr>
          <p:nvPr/>
        </p:nvSpPr>
        <p:spPr bwMode="auto">
          <a:xfrm>
            <a:off x="1521661" y="6403091"/>
            <a:ext cx="6096000" cy="276225"/>
          </a:xfrm>
          <a:prstGeom prst="rect">
            <a:avLst/>
          </a:prstGeom>
          <a:noFill/>
          <a:ln w="9525">
            <a:noFill/>
            <a:miter lim="800000"/>
            <a:headEnd/>
            <a:tailEnd/>
          </a:ln>
        </p:spPr>
        <p:txBody>
          <a:bodyPr>
            <a:spAutoFit/>
          </a:bodyPr>
          <a:lstStyle/>
          <a:p>
            <a:pPr algn="ctr"/>
            <a:r>
              <a:rPr lang="en-US" sz="1200" dirty="0"/>
              <a:t>© 2017 Global Initiative for Chronic Obstructive Lung Disease</a:t>
            </a:r>
          </a:p>
        </p:txBody>
      </p:sp>
      <p:pic>
        <p:nvPicPr>
          <p:cNvPr id="5" name="Picture 4">
            <a:extLst>
              <a:ext uri="{FF2B5EF4-FFF2-40B4-BE49-F238E27FC236}">
                <a16:creationId xmlns:a16="http://schemas.microsoft.com/office/drawing/2014/main" id="{691984DC-EC29-417D-8685-8E28601FE2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63688" y="490364"/>
            <a:ext cx="6066862" cy="5877272"/>
          </a:xfrm>
          <a:prstGeom prst="rect">
            <a:avLst/>
          </a:prstGeom>
        </p:spPr>
      </p:pic>
      <p:sp>
        <p:nvSpPr>
          <p:cNvPr id="6" name="TextBox 1">
            <a:extLst>
              <a:ext uri="{FF2B5EF4-FFF2-40B4-BE49-F238E27FC236}">
                <a16:creationId xmlns:a16="http://schemas.microsoft.com/office/drawing/2014/main" id="{83A51639-B62E-4ABB-9A9E-C875B1D481BC}"/>
              </a:ext>
            </a:extLst>
          </p:cNvPr>
          <p:cNvSpPr txBox="1">
            <a:spLocks noChangeArrowheads="1"/>
          </p:cNvSpPr>
          <p:nvPr/>
        </p:nvSpPr>
        <p:spPr bwMode="auto">
          <a:xfrm>
            <a:off x="1782614" y="6509026"/>
            <a:ext cx="6096000" cy="276225"/>
          </a:xfrm>
          <a:prstGeom prst="rect">
            <a:avLst/>
          </a:prstGeom>
          <a:noFill/>
          <a:ln w="9525">
            <a:noFill/>
            <a:miter lim="800000"/>
            <a:headEnd/>
            <a:tailEnd/>
          </a:ln>
        </p:spPr>
        <p:txBody>
          <a:bodyPr>
            <a:spAutoFit/>
          </a:bodyPr>
          <a:lstStyle/>
          <a:p>
            <a:pPr algn="ctr"/>
            <a:r>
              <a:rPr lang="en-US" sz="1200" dirty="0">
                <a:solidFill>
                  <a:schemeClr val="accent6">
                    <a:lumMod val="40000"/>
                    <a:lumOff val="60000"/>
                  </a:schemeClr>
                </a:solidFill>
              </a:rPr>
              <a:t>© 2019 Global Initiative for Chronic Obstructive Lung Disease</a:t>
            </a:r>
          </a:p>
        </p:txBody>
      </p:sp>
    </p:spTree>
    <p:extLst>
      <p:ext uri="{BB962C8B-B14F-4D97-AF65-F5344CB8AC3E}">
        <p14:creationId xmlns:p14="http://schemas.microsoft.com/office/powerpoint/2010/main" val="426111355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1331640" y="395082"/>
            <a:ext cx="7056784" cy="523220"/>
          </a:xfrm>
          <a:prstGeom prst="rect">
            <a:avLst/>
          </a:prstGeom>
          <a:noFill/>
          <a:ln w="9525">
            <a:noFill/>
            <a:miter lim="800000"/>
            <a:headEnd/>
            <a:tailEnd/>
          </a:ln>
        </p:spPr>
        <p:txBody>
          <a:bodyPr wrap="square">
            <a:spAutoFit/>
          </a:bodyPr>
          <a:lstStyle/>
          <a:p>
            <a:pPr algn="ctr"/>
            <a:r>
              <a:rPr lang="en-US" sz="2800" dirty="0">
                <a:solidFill>
                  <a:srgbClr val="FAB516"/>
                </a:solidFill>
                <a:latin typeface="Tahoma" pitchFamily="34" charset="0"/>
                <a:cs typeface="Tahoma" pitchFamily="34" charset="0"/>
              </a:rPr>
              <a:t>Non-pharmacological treatment</a:t>
            </a:r>
          </a:p>
        </p:txBody>
      </p:sp>
      <p:sp>
        <p:nvSpPr>
          <p:cNvPr id="9" name="TextBox 1"/>
          <p:cNvSpPr txBox="1">
            <a:spLocks noChangeArrowheads="1"/>
          </p:cNvSpPr>
          <p:nvPr/>
        </p:nvSpPr>
        <p:spPr bwMode="auto">
          <a:xfrm>
            <a:off x="1521661" y="6403091"/>
            <a:ext cx="6096000" cy="276225"/>
          </a:xfrm>
          <a:prstGeom prst="rect">
            <a:avLst/>
          </a:prstGeom>
          <a:noFill/>
          <a:ln w="9525">
            <a:noFill/>
            <a:miter lim="800000"/>
            <a:headEnd/>
            <a:tailEnd/>
          </a:ln>
        </p:spPr>
        <p:txBody>
          <a:bodyPr>
            <a:spAutoFit/>
          </a:bodyPr>
          <a:lstStyle/>
          <a:p>
            <a:pPr algn="ctr"/>
            <a:r>
              <a:rPr lang="en-US" sz="1200" dirty="0"/>
              <a:t>© 2017 Global Initiative for Chronic Obstructive Lung Disease</a:t>
            </a:r>
          </a:p>
        </p:txBody>
      </p:sp>
      <p:sp>
        <p:nvSpPr>
          <p:cNvPr id="10" name="TextBox 1">
            <a:extLst>
              <a:ext uri="{FF2B5EF4-FFF2-40B4-BE49-F238E27FC236}">
                <a16:creationId xmlns:a16="http://schemas.microsoft.com/office/drawing/2014/main" id="{41967986-CFBC-4705-A182-2B82C53366A1}"/>
              </a:ext>
            </a:extLst>
          </p:cNvPr>
          <p:cNvSpPr txBox="1">
            <a:spLocks noChangeArrowheads="1"/>
          </p:cNvSpPr>
          <p:nvPr/>
        </p:nvSpPr>
        <p:spPr bwMode="auto">
          <a:xfrm>
            <a:off x="1763688" y="6525344"/>
            <a:ext cx="6096000" cy="276225"/>
          </a:xfrm>
          <a:prstGeom prst="rect">
            <a:avLst/>
          </a:prstGeom>
          <a:noFill/>
          <a:ln w="9525">
            <a:noFill/>
            <a:miter lim="800000"/>
            <a:headEnd/>
            <a:tailEnd/>
          </a:ln>
        </p:spPr>
        <p:txBody>
          <a:bodyPr>
            <a:spAutoFit/>
          </a:bodyPr>
          <a:lstStyle/>
          <a:p>
            <a:pPr algn="ctr"/>
            <a:r>
              <a:rPr lang="en-US" sz="1200" dirty="0">
                <a:solidFill>
                  <a:schemeClr val="accent6">
                    <a:lumMod val="40000"/>
                    <a:lumOff val="60000"/>
                  </a:schemeClr>
                </a:solidFill>
              </a:rPr>
              <a:t>© 2019 Global Initiative for Chronic Obstructive Lung Disease</a:t>
            </a:r>
          </a:p>
        </p:txBody>
      </p:sp>
      <p:sp>
        <p:nvSpPr>
          <p:cNvPr id="3" name="Rectangle 2">
            <a:extLst>
              <a:ext uri="{FF2B5EF4-FFF2-40B4-BE49-F238E27FC236}">
                <a16:creationId xmlns:a16="http://schemas.microsoft.com/office/drawing/2014/main" id="{E3211355-3C1A-44A0-8168-D073D3B4DF77}"/>
              </a:ext>
            </a:extLst>
          </p:cNvPr>
          <p:cNvSpPr/>
          <p:nvPr/>
        </p:nvSpPr>
        <p:spPr>
          <a:xfrm>
            <a:off x="827584" y="1340768"/>
            <a:ext cx="7488832" cy="3323987"/>
          </a:xfrm>
          <a:prstGeom prst="rect">
            <a:avLst/>
          </a:prstGeom>
        </p:spPr>
        <p:txBody>
          <a:bodyPr wrap="square">
            <a:spAutoFit/>
          </a:bodyPr>
          <a:lstStyle/>
          <a:p>
            <a:pPr>
              <a:spcAft>
                <a:spcPts val="1200"/>
              </a:spcAft>
              <a:buClr>
                <a:srgbClr val="FFCC66"/>
              </a:buClr>
            </a:pPr>
            <a:r>
              <a:rPr lang="en-GB" b="1" dirty="0">
                <a:solidFill>
                  <a:srgbClr val="FAB516"/>
                </a:solidFill>
                <a:latin typeface="Calibri" panose="020F0502020204030204" pitchFamily="34" charset="0"/>
                <a:cs typeface="Calibri" panose="020F0502020204030204" pitchFamily="34" charset="0"/>
              </a:rPr>
              <a:t>End-of-life and palliative care</a:t>
            </a:r>
          </a:p>
          <a:p>
            <a:pPr marL="342900" indent="-342900">
              <a:spcAft>
                <a:spcPts val="1200"/>
              </a:spcAft>
              <a:buClr>
                <a:srgbClr val="FFCC66"/>
              </a:buClr>
              <a:buFont typeface="Arial" panose="020B0604020202020204" pitchFamily="34" charset="0"/>
              <a:buChar char="►"/>
            </a:pPr>
            <a:r>
              <a:rPr lang="en-GB" dirty="0">
                <a:solidFill>
                  <a:srgbClr val="424242"/>
                </a:solidFill>
                <a:latin typeface="Calibri" panose="020F0502020204030204" pitchFamily="34" charset="0"/>
                <a:cs typeface="Calibri" panose="020F0502020204030204" pitchFamily="34" charset="0"/>
              </a:rPr>
              <a:t>The goal of palliative care is to relieve the suffering of patients and their families by the comprehensive assessment and treatment of physical, psychosocial, and spiritual symptoms experienced by patients.</a:t>
            </a:r>
          </a:p>
          <a:p>
            <a:pPr marL="342900" indent="-342900">
              <a:spcAft>
                <a:spcPts val="1200"/>
              </a:spcAft>
              <a:buClr>
                <a:srgbClr val="FFCC66"/>
              </a:buClr>
              <a:buFont typeface="Arial" panose="020B0604020202020204" pitchFamily="34" charset="0"/>
              <a:buChar char="►"/>
            </a:pPr>
            <a:r>
              <a:rPr lang="en-GB" dirty="0">
                <a:solidFill>
                  <a:srgbClr val="424242"/>
                </a:solidFill>
                <a:latin typeface="Calibri" panose="020F0502020204030204" pitchFamily="34" charset="0"/>
                <a:cs typeface="Calibri" panose="020F0502020204030204" pitchFamily="34" charset="0"/>
              </a:rPr>
              <a:t>Clinicians should develop and implement methods to help patients and their families to make informed choices that are consistent with patients’ values. </a:t>
            </a:r>
          </a:p>
          <a:p>
            <a:pPr marL="342900" indent="-342900">
              <a:spcAft>
                <a:spcPts val="1200"/>
              </a:spcAft>
              <a:buClr>
                <a:srgbClr val="FFCC66"/>
              </a:buClr>
              <a:buFont typeface="Arial" panose="020B0604020202020204" pitchFamily="34" charset="0"/>
              <a:buChar char="►"/>
            </a:pPr>
            <a:r>
              <a:rPr lang="en-GB" dirty="0">
                <a:solidFill>
                  <a:srgbClr val="424242"/>
                </a:solidFill>
                <a:latin typeface="Calibri" panose="020F0502020204030204" pitchFamily="34" charset="0"/>
                <a:cs typeface="Calibri" panose="020F0502020204030204" pitchFamily="34" charset="0"/>
              </a:rPr>
              <a:t>Simple, structured approaches to facilitate these conversations may help to improve the occurrence and quality of communication from the patients’ perspective.</a:t>
            </a:r>
          </a:p>
        </p:txBody>
      </p:sp>
    </p:spTree>
    <p:extLst>
      <p:ext uri="{BB962C8B-B14F-4D97-AF65-F5344CB8AC3E}">
        <p14:creationId xmlns:p14="http://schemas.microsoft.com/office/powerpoint/2010/main" val="352330528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1331640" y="395082"/>
            <a:ext cx="7056784" cy="523220"/>
          </a:xfrm>
          <a:prstGeom prst="rect">
            <a:avLst/>
          </a:prstGeom>
          <a:noFill/>
          <a:ln w="9525">
            <a:noFill/>
            <a:miter lim="800000"/>
            <a:headEnd/>
            <a:tailEnd/>
          </a:ln>
        </p:spPr>
        <p:txBody>
          <a:bodyPr wrap="square">
            <a:spAutoFit/>
          </a:bodyPr>
          <a:lstStyle/>
          <a:p>
            <a:pPr algn="ctr"/>
            <a:r>
              <a:rPr lang="en-US" sz="2800" dirty="0">
                <a:solidFill>
                  <a:srgbClr val="FAB516"/>
                </a:solidFill>
                <a:latin typeface="Tahoma" pitchFamily="34" charset="0"/>
                <a:cs typeface="Tahoma" pitchFamily="34" charset="0"/>
              </a:rPr>
              <a:t>Non-pharmacological treatment</a:t>
            </a:r>
          </a:p>
        </p:txBody>
      </p:sp>
      <p:sp>
        <p:nvSpPr>
          <p:cNvPr id="9" name="TextBox 1"/>
          <p:cNvSpPr txBox="1">
            <a:spLocks noChangeArrowheads="1"/>
          </p:cNvSpPr>
          <p:nvPr/>
        </p:nvSpPr>
        <p:spPr bwMode="auto">
          <a:xfrm>
            <a:off x="1521661" y="6403091"/>
            <a:ext cx="6096000" cy="276225"/>
          </a:xfrm>
          <a:prstGeom prst="rect">
            <a:avLst/>
          </a:prstGeom>
          <a:noFill/>
          <a:ln w="9525">
            <a:noFill/>
            <a:miter lim="800000"/>
            <a:headEnd/>
            <a:tailEnd/>
          </a:ln>
        </p:spPr>
        <p:txBody>
          <a:bodyPr>
            <a:spAutoFit/>
          </a:bodyPr>
          <a:lstStyle/>
          <a:p>
            <a:pPr algn="ctr"/>
            <a:r>
              <a:rPr lang="en-US" sz="1200" dirty="0"/>
              <a:t>© 2017 Global Initiative for Chronic Obstructive Lung Disease</a:t>
            </a:r>
          </a:p>
        </p:txBody>
      </p:sp>
      <p:sp>
        <p:nvSpPr>
          <p:cNvPr id="10" name="TextBox 1">
            <a:extLst>
              <a:ext uri="{FF2B5EF4-FFF2-40B4-BE49-F238E27FC236}">
                <a16:creationId xmlns:a16="http://schemas.microsoft.com/office/drawing/2014/main" id="{41967986-CFBC-4705-A182-2B82C53366A1}"/>
              </a:ext>
            </a:extLst>
          </p:cNvPr>
          <p:cNvSpPr txBox="1">
            <a:spLocks noChangeArrowheads="1"/>
          </p:cNvSpPr>
          <p:nvPr/>
        </p:nvSpPr>
        <p:spPr bwMode="auto">
          <a:xfrm>
            <a:off x="1763688" y="6525344"/>
            <a:ext cx="6096000" cy="276225"/>
          </a:xfrm>
          <a:prstGeom prst="rect">
            <a:avLst/>
          </a:prstGeom>
          <a:noFill/>
          <a:ln w="9525">
            <a:noFill/>
            <a:miter lim="800000"/>
            <a:headEnd/>
            <a:tailEnd/>
          </a:ln>
        </p:spPr>
        <p:txBody>
          <a:bodyPr>
            <a:spAutoFit/>
          </a:bodyPr>
          <a:lstStyle/>
          <a:p>
            <a:pPr algn="ctr"/>
            <a:r>
              <a:rPr lang="en-US" sz="1200" dirty="0">
                <a:solidFill>
                  <a:schemeClr val="accent6">
                    <a:lumMod val="40000"/>
                    <a:lumOff val="60000"/>
                  </a:schemeClr>
                </a:solidFill>
              </a:rPr>
              <a:t>© 2019 Global Initiative for Chronic Obstructive Lung Disease</a:t>
            </a:r>
          </a:p>
        </p:txBody>
      </p:sp>
      <p:sp>
        <p:nvSpPr>
          <p:cNvPr id="3" name="Rectangle 2">
            <a:extLst>
              <a:ext uri="{FF2B5EF4-FFF2-40B4-BE49-F238E27FC236}">
                <a16:creationId xmlns:a16="http://schemas.microsoft.com/office/drawing/2014/main" id="{E3211355-3C1A-44A0-8168-D073D3B4DF77}"/>
              </a:ext>
            </a:extLst>
          </p:cNvPr>
          <p:cNvSpPr/>
          <p:nvPr/>
        </p:nvSpPr>
        <p:spPr>
          <a:xfrm>
            <a:off x="827584" y="1340768"/>
            <a:ext cx="7488832" cy="4031873"/>
          </a:xfrm>
          <a:prstGeom prst="rect">
            <a:avLst/>
          </a:prstGeom>
        </p:spPr>
        <p:txBody>
          <a:bodyPr wrap="square">
            <a:spAutoFit/>
          </a:bodyPr>
          <a:lstStyle/>
          <a:p>
            <a:pPr>
              <a:spcAft>
                <a:spcPts val="1200"/>
              </a:spcAft>
              <a:buClr>
                <a:srgbClr val="FFCC66"/>
              </a:buClr>
            </a:pPr>
            <a:r>
              <a:rPr lang="en-GB" b="1" dirty="0">
                <a:solidFill>
                  <a:srgbClr val="FAB516"/>
                </a:solidFill>
                <a:latin typeface="Calibri" panose="020F0502020204030204" pitchFamily="34" charset="0"/>
                <a:cs typeface="Calibri" panose="020F0502020204030204" pitchFamily="34" charset="0"/>
              </a:rPr>
              <a:t>Oxygen therapy</a:t>
            </a:r>
          </a:p>
          <a:p>
            <a:pPr marL="342900" indent="-342900">
              <a:spcAft>
                <a:spcPts val="1200"/>
              </a:spcAft>
              <a:buClr>
                <a:srgbClr val="FFCC66"/>
              </a:buClr>
              <a:buFont typeface="Arial" panose="020B0604020202020204" pitchFamily="34" charset="0"/>
              <a:buChar char="►"/>
            </a:pPr>
            <a:r>
              <a:rPr lang="en-GB" dirty="0">
                <a:solidFill>
                  <a:srgbClr val="424242"/>
                </a:solidFill>
                <a:latin typeface="Calibri" panose="020F0502020204030204" pitchFamily="34" charset="0"/>
                <a:cs typeface="Calibri" panose="020F0502020204030204" pitchFamily="34" charset="0"/>
              </a:rPr>
              <a:t>Long-term oxygen therapy is indicated for stable patients who have:</a:t>
            </a:r>
          </a:p>
          <a:p>
            <a:pPr marL="800100" lvl="1" indent="-342900">
              <a:spcAft>
                <a:spcPts val="1200"/>
              </a:spcAft>
              <a:buClr>
                <a:srgbClr val="FFCC66"/>
              </a:buClr>
              <a:buFont typeface="Wingdings" panose="05000000000000000000" pitchFamily="2" charset="2"/>
              <a:buChar char="Ø"/>
            </a:pPr>
            <a:r>
              <a:rPr lang="en-GB" dirty="0">
                <a:solidFill>
                  <a:srgbClr val="424242"/>
                </a:solidFill>
                <a:latin typeface="Calibri" panose="020F0502020204030204" pitchFamily="34" charset="0"/>
                <a:cs typeface="Calibri" panose="020F0502020204030204" pitchFamily="34" charset="0"/>
              </a:rPr>
              <a:t>PaO</a:t>
            </a:r>
            <a:r>
              <a:rPr lang="en-GB" baseline="-25000" dirty="0">
                <a:solidFill>
                  <a:srgbClr val="424242"/>
                </a:solidFill>
                <a:latin typeface="Calibri" panose="020F0502020204030204" pitchFamily="34" charset="0"/>
                <a:cs typeface="Calibri" panose="020F0502020204030204" pitchFamily="34" charset="0"/>
              </a:rPr>
              <a:t>2</a:t>
            </a:r>
            <a:r>
              <a:rPr lang="en-GB" dirty="0">
                <a:solidFill>
                  <a:srgbClr val="424242"/>
                </a:solidFill>
                <a:latin typeface="Calibri" panose="020F0502020204030204" pitchFamily="34" charset="0"/>
                <a:cs typeface="Calibri" panose="020F0502020204030204" pitchFamily="34" charset="0"/>
              </a:rPr>
              <a:t> at or below 7.3 kPa (55 mmHg) or SaO</a:t>
            </a:r>
            <a:r>
              <a:rPr lang="en-GB" baseline="-25000" dirty="0">
                <a:solidFill>
                  <a:srgbClr val="424242"/>
                </a:solidFill>
                <a:latin typeface="Calibri" panose="020F0502020204030204" pitchFamily="34" charset="0"/>
                <a:cs typeface="Calibri" panose="020F0502020204030204" pitchFamily="34" charset="0"/>
              </a:rPr>
              <a:t>2</a:t>
            </a:r>
            <a:r>
              <a:rPr lang="en-GB" dirty="0">
                <a:solidFill>
                  <a:srgbClr val="424242"/>
                </a:solidFill>
                <a:latin typeface="Calibri" panose="020F0502020204030204" pitchFamily="34" charset="0"/>
                <a:cs typeface="Calibri" panose="020F0502020204030204" pitchFamily="34" charset="0"/>
              </a:rPr>
              <a:t> at or below 88%, with or without hypercapnia confirmed twice over a three-week period; or</a:t>
            </a:r>
          </a:p>
          <a:p>
            <a:pPr marL="800100" lvl="1" indent="-342900">
              <a:spcAft>
                <a:spcPts val="1200"/>
              </a:spcAft>
              <a:buClr>
                <a:srgbClr val="FFCC66"/>
              </a:buClr>
              <a:buFont typeface="Wingdings" panose="05000000000000000000" pitchFamily="2" charset="2"/>
              <a:buChar char="Ø"/>
            </a:pPr>
            <a:r>
              <a:rPr lang="en-GB" dirty="0">
                <a:solidFill>
                  <a:srgbClr val="424242"/>
                </a:solidFill>
                <a:latin typeface="Calibri" panose="020F0502020204030204" pitchFamily="34" charset="0"/>
                <a:cs typeface="Calibri" panose="020F0502020204030204" pitchFamily="34" charset="0"/>
              </a:rPr>
              <a:t>PaO</a:t>
            </a:r>
            <a:r>
              <a:rPr lang="en-GB" baseline="-25000" dirty="0">
                <a:solidFill>
                  <a:srgbClr val="424242"/>
                </a:solidFill>
                <a:latin typeface="Calibri" panose="020F0502020204030204" pitchFamily="34" charset="0"/>
                <a:cs typeface="Calibri" panose="020F0502020204030204" pitchFamily="34" charset="0"/>
              </a:rPr>
              <a:t>2</a:t>
            </a:r>
            <a:r>
              <a:rPr lang="en-GB" dirty="0">
                <a:solidFill>
                  <a:srgbClr val="424242"/>
                </a:solidFill>
                <a:latin typeface="Calibri" panose="020F0502020204030204" pitchFamily="34" charset="0"/>
                <a:cs typeface="Calibri" panose="020F0502020204030204" pitchFamily="34" charset="0"/>
              </a:rPr>
              <a:t> between 7.3 kPa (55 mmHg) and 8.0 kPa (60 mmHg), or SaO</a:t>
            </a:r>
            <a:r>
              <a:rPr lang="en-GB" baseline="-25000" dirty="0">
                <a:solidFill>
                  <a:srgbClr val="424242"/>
                </a:solidFill>
                <a:latin typeface="Calibri" panose="020F0502020204030204" pitchFamily="34" charset="0"/>
                <a:cs typeface="Calibri" panose="020F0502020204030204" pitchFamily="34" charset="0"/>
              </a:rPr>
              <a:t>2</a:t>
            </a:r>
            <a:r>
              <a:rPr lang="en-GB" dirty="0">
                <a:solidFill>
                  <a:srgbClr val="424242"/>
                </a:solidFill>
                <a:latin typeface="Calibri" panose="020F0502020204030204" pitchFamily="34" charset="0"/>
                <a:cs typeface="Calibri" panose="020F0502020204030204" pitchFamily="34" charset="0"/>
              </a:rPr>
              <a:t> of 88%, if there is evidence of pulmonary hypertension, peripheral </a:t>
            </a:r>
            <a:r>
              <a:rPr lang="en-GB" dirty="0" err="1">
                <a:solidFill>
                  <a:srgbClr val="424242"/>
                </a:solidFill>
                <a:latin typeface="Calibri" panose="020F0502020204030204" pitchFamily="34" charset="0"/>
                <a:cs typeface="Calibri" panose="020F0502020204030204" pitchFamily="34" charset="0"/>
              </a:rPr>
              <a:t>edema</a:t>
            </a:r>
            <a:r>
              <a:rPr lang="en-GB" dirty="0">
                <a:solidFill>
                  <a:srgbClr val="424242"/>
                </a:solidFill>
                <a:latin typeface="Calibri" panose="020F0502020204030204" pitchFamily="34" charset="0"/>
                <a:cs typeface="Calibri" panose="020F0502020204030204" pitchFamily="34" charset="0"/>
              </a:rPr>
              <a:t> suggesting congestive cardiac failure, or </a:t>
            </a:r>
            <a:r>
              <a:rPr lang="en-GB" dirty="0" err="1">
                <a:solidFill>
                  <a:srgbClr val="424242"/>
                </a:solidFill>
                <a:latin typeface="Calibri" panose="020F0502020204030204" pitchFamily="34" charset="0"/>
                <a:cs typeface="Calibri" panose="020F0502020204030204" pitchFamily="34" charset="0"/>
              </a:rPr>
              <a:t>polycythemia</a:t>
            </a:r>
            <a:r>
              <a:rPr lang="en-GB" dirty="0">
                <a:solidFill>
                  <a:srgbClr val="424242"/>
                </a:solidFill>
                <a:latin typeface="Calibri" panose="020F0502020204030204" pitchFamily="34" charset="0"/>
                <a:cs typeface="Calibri" panose="020F0502020204030204" pitchFamily="34" charset="0"/>
              </a:rPr>
              <a:t> (</a:t>
            </a:r>
            <a:r>
              <a:rPr lang="en-GB" dirty="0" err="1">
                <a:solidFill>
                  <a:srgbClr val="424242"/>
                </a:solidFill>
                <a:latin typeface="Calibri" panose="020F0502020204030204" pitchFamily="34" charset="0"/>
                <a:cs typeface="Calibri" panose="020F0502020204030204" pitchFamily="34" charset="0"/>
              </a:rPr>
              <a:t>hematocrit</a:t>
            </a:r>
            <a:r>
              <a:rPr lang="en-GB" dirty="0">
                <a:solidFill>
                  <a:srgbClr val="424242"/>
                </a:solidFill>
                <a:latin typeface="Calibri" panose="020F0502020204030204" pitchFamily="34" charset="0"/>
                <a:cs typeface="Calibri" panose="020F0502020204030204" pitchFamily="34" charset="0"/>
              </a:rPr>
              <a:t> &gt; 55%).</a:t>
            </a:r>
          </a:p>
          <a:p>
            <a:pPr marL="342900" indent="-342900">
              <a:spcAft>
                <a:spcPts val="1200"/>
              </a:spcAft>
              <a:buClr>
                <a:srgbClr val="FFCC66"/>
              </a:buClr>
              <a:buFont typeface="Arial" panose="020B0604020202020204" pitchFamily="34" charset="0"/>
              <a:buChar char="►"/>
            </a:pPr>
            <a:r>
              <a:rPr lang="en-GB" dirty="0">
                <a:solidFill>
                  <a:srgbClr val="424242"/>
                </a:solidFill>
                <a:latin typeface="Calibri" panose="020F0502020204030204" pitchFamily="34" charset="0"/>
                <a:cs typeface="Calibri" panose="020F0502020204030204" pitchFamily="34" charset="0"/>
              </a:rPr>
              <a:t>Once placed on long-term oxygen therapy (LTOT) the patient should be re-evaluated after 60 to 90 days with repeat arterial blood gas (ABG) or oxygen saturation while inspiring the same level of oxygen or room air to determine if oxygen is therapeutic and still indicated, respectively. </a:t>
            </a:r>
          </a:p>
        </p:txBody>
      </p:sp>
    </p:spTree>
    <p:extLst>
      <p:ext uri="{BB962C8B-B14F-4D97-AF65-F5344CB8AC3E}">
        <p14:creationId xmlns:p14="http://schemas.microsoft.com/office/powerpoint/2010/main" val="224299561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1"/>
          <p:cNvSpPr txBox="1">
            <a:spLocks noChangeArrowheads="1"/>
          </p:cNvSpPr>
          <p:nvPr/>
        </p:nvSpPr>
        <p:spPr bwMode="auto">
          <a:xfrm>
            <a:off x="1521661" y="6403091"/>
            <a:ext cx="6096000" cy="276225"/>
          </a:xfrm>
          <a:prstGeom prst="rect">
            <a:avLst/>
          </a:prstGeom>
          <a:noFill/>
          <a:ln w="9525">
            <a:noFill/>
            <a:miter lim="800000"/>
            <a:headEnd/>
            <a:tailEnd/>
          </a:ln>
        </p:spPr>
        <p:txBody>
          <a:bodyPr>
            <a:spAutoFit/>
          </a:bodyPr>
          <a:lstStyle/>
          <a:p>
            <a:pPr algn="ctr"/>
            <a:r>
              <a:rPr lang="en-US" sz="1200" dirty="0"/>
              <a:t>© 2017 Global Initiative for Chronic Obstructive Lung Disease</a:t>
            </a:r>
          </a:p>
        </p:txBody>
      </p:sp>
      <p:sp>
        <p:nvSpPr>
          <p:cNvPr id="10" name="TextBox 1">
            <a:extLst>
              <a:ext uri="{FF2B5EF4-FFF2-40B4-BE49-F238E27FC236}">
                <a16:creationId xmlns:a16="http://schemas.microsoft.com/office/drawing/2014/main" id="{41967986-CFBC-4705-A182-2B82C53366A1}"/>
              </a:ext>
            </a:extLst>
          </p:cNvPr>
          <p:cNvSpPr txBox="1">
            <a:spLocks noChangeArrowheads="1"/>
          </p:cNvSpPr>
          <p:nvPr/>
        </p:nvSpPr>
        <p:spPr bwMode="auto">
          <a:xfrm>
            <a:off x="1763688" y="6525344"/>
            <a:ext cx="6096000" cy="276225"/>
          </a:xfrm>
          <a:prstGeom prst="rect">
            <a:avLst/>
          </a:prstGeom>
          <a:noFill/>
          <a:ln w="9525">
            <a:noFill/>
            <a:miter lim="800000"/>
            <a:headEnd/>
            <a:tailEnd/>
          </a:ln>
        </p:spPr>
        <p:txBody>
          <a:bodyPr>
            <a:spAutoFit/>
          </a:bodyPr>
          <a:lstStyle/>
          <a:p>
            <a:pPr algn="ctr"/>
            <a:r>
              <a:rPr lang="en-US" sz="1200" dirty="0">
                <a:solidFill>
                  <a:schemeClr val="accent6">
                    <a:lumMod val="40000"/>
                    <a:lumOff val="60000"/>
                  </a:schemeClr>
                </a:solidFill>
              </a:rPr>
              <a:t>© 2019 Global Initiative for Chronic Obstructive Lung Disease</a:t>
            </a:r>
          </a:p>
        </p:txBody>
      </p:sp>
      <p:sp>
        <p:nvSpPr>
          <p:cNvPr id="13" name="TextBox 1">
            <a:extLst>
              <a:ext uri="{FF2B5EF4-FFF2-40B4-BE49-F238E27FC236}">
                <a16:creationId xmlns:a16="http://schemas.microsoft.com/office/drawing/2014/main" id="{3B33AFAA-58F2-451D-AC5F-1E69CFBA7FEC}"/>
              </a:ext>
            </a:extLst>
          </p:cNvPr>
          <p:cNvSpPr txBox="1">
            <a:spLocks noChangeArrowheads="1"/>
          </p:cNvSpPr>
          <p:nvPr/>
        </p:nvSpPr>
        <p:spPr bwMode="auto">
          <a:xfrm>
            <a:off x="1331640" y="395082"/>
            <a:ext cx="7056784" cy="523220"/>
          </a:xfrm>
          <a:prstGeom prst="rect">
            <a:avLst/>
          </a:prstGeom>
          <a:noFill/>
          <a:ln w="9525">
            <a:noFill/>
            <a:miter lim="800000"/>
            <a:headEnd/>
            <a:tailEnd/>
          </a:ln>
        </p:spPr>
        <p:txBody>
          <a:bodyPr wrap="square">
            <a:spAutoFit/>
          </a:bodyPr>
          <a:lstStyle/>
          <a:p>
            <a:pPr algn="ctr"/>
            <a:r>
              <a:rPr lang="en-US" sz="2800" dirty="0">
                <a:solidFill>
                  <a:srgbClr val="FAB516"/>
                </a:solidFill>
                <a:latin typeface="Tahoma" pitchFamily="34" charset="0"/>
                <a:cs typeface="Tahoma" pitchFamily="34" charset="0"/>
              </a:rPr>
              <a:t>Non-pharmacological treatment</a:t>
            </a:r>
          </a:p>
        </p:txBody>
      </p:sp>
      <p:pic>
        <p:nvPicPr>
          <p:cNvPr id="8" name="Picture 7">
            <a:extLst>
              <a:ext uri="{FF2B5EF4-FFF2-40B4-BE49-F238E27FC236}">
                <a16:creationId xmlns:a16="http://schemas.microsoft.com/office/drawing/2014/main" id="{9B9BE12E-C8B5-45D0-B704-82A368822CD1}"/>
              </a:ext>
            </a:extLst>
          </p:cNvPr>
          <p:cNvPicPr>
            <a:picLocks noChangeAspect="1"/>
          </p:cNvPicPr>
          <p:nvPr/>
        </p:nvPicPr>
        <p:blipFill>
          <a:blip r:embed="rId3"/>
          <a:stretch>
            <a:fillRect/>
          </a:stretch>
        </p:blipFill>
        <p:spPr>
          <a:xfrm>
            <a:off x="1691680" y="1100410"/>
            <a:ext cx="5973163" cy="5413178"/>
          </a:xfrm>
          <a:prstGeom prst="rect">
            <a:avLst/>
          </a:prstGeom>
        </p:spPr>
      </p:pic>
    </p:spTree>
    <p:extLst>
      <p:ext uri="{BB962C8B-B14F-4D97-AF65-F5344CB8AC3E}">
        <p14:creationId xmlns:p14="http://schemas.microsoft.com/office/powerpoint/2010/main" val="382446343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1331640" y="395082"/>
            <a:ext cx="7056784" cy="523220"/>
          </a:xfrm>
          <a:prstGeom prst="rect">
            <a:avLst/>
          </a:prstGeom>
          <a:noFill/>
          <a:ln w="9525">
            <a:noFill/>
            <a:miter lim="800000"/>
            <a:headEnd/>
            <a:tailEnd/>
          </a:ln>
        </p:spPr>
        <p:txBody>
          <a:bodyPr wrap="square">
            <a:spAutoFit/>
          </a:bodyPr>
          <a:lstStyle/>
          <a:p>
            <a:pPr algn="ctr"/>
            <a:r>
              <a:rPr lang="en-US" sz="2800" dirty="0">
                <a:solidFill>
                  <a:srgbClr val="FAB516"/>
                </a:solidFill>
                <a:latin typeface="Tahoma" pitchFamily="34" charset="0"/>
                <a:cs typeface="Tahoma" pitchFamily="34" charset="0"/>
              </a:rPr>
              <a:t>Non-pharmacological treatment</a:t>
            </a:r>
          </a:p>
        </p:txBody>
      </p:sp>
      <p:sp>
        <p:nvSpPr>
          <p:cNvPr id="9" name="TextBox 1"/>
          <p:cNvSpPr txBox="1">
            <a:spLocks noChangeArrowheads="1"/>
          </p:cNvSpPr>
          <p:nvPr/>
        </p:nvSpPr>
        <p:spPr bwMode="auto">
          <a:xfrm>
            <a:off x="1521661" y="6403091"/>
            <a:ext cx="6096000" cy="276225"/>
          </a:xfrm>
          <a:prstGeom prst="rect">
            <a:avLst/>
          </a:prstGeom>
          <a:noFill/>
          <a:ln w="9525">
            <a:noFill/>
            <a:miter lim="800000"/>
            <a:headEnd/>
            <a:tailEnd/>
          </a:ln>
        </p:spPr>
        <p:txBody>
          <a:bodyPr>
            <a:spAutoFit/>
          </a:bodyPr>
          <a:lstStyle/>
          <a:p>
            <a:pPr algn="ctr"/>
            <a:r>
              <a:rPr lang="en-US" sz="1200" dirty="0"/>
              <a:t>© 2017 Global Initiative for Chronic Obstructive Lung Disease</a:t>
            </a:r>
          </a:p>
        </p:txBody>
      </p:sp>
      <p:sp>
        <p:nvSpPr>
          <p:cNvPr id="10" name="TextBox 1">
            <a:extLst>
              <a:ext uri="{FF2B5EF4-FFF2-40B4-BE49-F238E27FC236}">
                <a16:creationId xmlns:a16="http://schemas.microsoft.com/office/drawing/2014/main" id="{41967986-CFBC-4705-A182-2B82C53366A1}"/>
              </a:ext>
            </a:extLst>
          </p:cNvPr>
          <p:cNvSpPr txBox="1">
            <a:spLocks noChangeArrowheads="1"/>
          </p:cNvSpPr>
          <p:nvPr/>
        </p:nvSpPr>
        <p:spPr bwMode="auto">
          <a:xfrm>
            <a:off x="1763688" y="6525344"/>
            <a:ext cx="6096000" cy="276225"/>
          </a:xfrm>
          <a:prstGeom prst="rect">
            <a:avLst/>
          </a:prstGeom>
          <a:noFill/>
          <a:ln w="9525">
            <a:noFill/>
            <a:miter lim="800000"/>
            <a:headEnd/>
            <a:tailEnd/>
          </a:ln>
        </p:spPr>
        <p:txBody>
          <a:bodyPr>
            <a:spAutoFit/>
          </a:bodyPr>
          <a:lstStyle/>
          <a:p>
            <a:pPr algn="ctr"/>
            <a:r>
              <a:rPr lang="en-US" sz="1200" dirty="0">
                <a:solidFill>
                  <a:schemeClr val="accent6">
                    <a:lumMod val="40000"/>
                    <a:lumOff val="60000"/>
                  </a:schemeClr>
                </a:solidFill>
              </a:rPr>
              <a:t>© 2019 Global Initiative for Chronic Obstructive Lung Disease</a:t>
            </a:r>
          </a:p>
        </p:txBody>
      </p:sp>
      <p:sp>
        <p:nvSpPr>
          <p:cNvPr id="3" name="Rectangle 2">
            <a:extLst>
              <a:ext uri="{FF2B5EF4-FFF2-40B4-BE49-F238E27FC236}">
                <a16:creationId xmlns:a16="http://schemas.microsoft.com/office/drawing/2014/main" id="{E3211355-3C1A-44A0-8168-D073D3B4DF77}"/>
              </a:ext>
            </a:extLst>
          </p:cNvPr>
          <p:cNvSpPr/>
          <p:nvPr/>
        </p:nvSpPr>
        <p:spPr>
          <a:xfrm>
            <a:off x="827584" y="1340768"/>
            <a:ext cx="7488832" cy="4031873"/>
          </a:xfrm>
          <a:prstGeom prst="rect">
            <a:avLst/>
          </a:prstGeom>
        </p:spPr>
        <p:txBody>
          <a:bodyPr wrap="square">
            <a:spAutoFit/>
          </a:bodyPr>
          <a:lstStyle/>
          <a:p>
            <a:pPr>
              <a:spcAft>
                <a:spcPts val="1200"/>
              </a:spcAft>
              <a:buClr>
                <a:srgbClr val="FFCC66"/>
              </a:buClr>
            </a:pPr>
            <a:r>
              <a:rPr lang="en-GB" b="1" dirty="0">
                <a:solidFill>
                  <a:srgbClr val="FAB516"/>
                </a:solidFill>
                <a:latin typeface="Calibri" panose="020F0502020204030204" pitchFamily="34" charset="0"/>
                <a:cs typeface="Calibri" panose="020F0502020204030204" pitchFamily="34" charset="0"/>
              </a:rPr>
              <a:t>Oxygen therapy</a:t>
            </a:r>
          </a:p>
          <a:p>
            <a:pPr marL="342900" indent="-342900">
              <a:spcAft>
                <a:spcPts val="1200"/>
              </a:spcAft>
              <a:buClr>
                <a:srgbClr val="FFCC66"/>
              </a:buClr>
              <a:buFont typeface="Arial" panose="020B0604020202020204" pitchFamily="34" charset="0"/>
              <a:buChar char="►"/>
            </a:pPr>
            <a:r>
              <a:rPr lang="en-GB" dirty="0">
                <a:solidFill>
                  <a:srgbClr val="424242"/>
                </a:solidFill>
                <a:latin typeface="Calibri" panose="020F0502020204030204" pitchFamily="34" charset="0"/>
                <a:cs typeface="Calibri" panose="020F0502020204030204" pitchFamily="34" charset="0"/>
              </a:rPr>
              <a:t>Long-term oxygen therapy is indicated for stable patients who have:</a:t>
            </a:r>
          </a:p>
          <a:p>
            <a:pPr marL="800100" lvl="1" indent="-342900">
              <a:spcAft>
                <a:spcPts val="1200"/>
              </a:spcAft>
              <a:buClr>
                <a:srgbClr val="FFCC66"/>
              </a:buClr>
              <a:buFont typeface="Wingdings" panose="05000000000000000000" pitchFamily="2" charset="2"/>
              <a:buChar char="Ø"/>
            </a:pPr>
            <a:r>
              <a:rPr lang="en-GB" dirty="0">
                <a:solidFill>
                  <a:srgbClr val="424242"/>
                </a:solidFill>
                <a:latin typeface="Calibri" panose="020F0502020204030204" pitchFamily="34" charset="0"/>
                <a:cs typeface="Calibri" panose="020F0502020204030204" pitchFamily="34" charset="0"/>
              </a:rPr>
              <a:t>PaO</a:t>
            </a:r>
            <a:r>
              <a:rPr lang="en-GB" baseline="-25000" dirty="0">
                <a:solidFill>
                  <a:srgbClr val="424242"/>
                </a:solidFill>
                <a:latin typeface="Calibri" panose="020F0502020204030204" pitchFamily="34" charset="0"/>
                <a:cs typeface="Calibri" panose="020F0502020204030204" pitchFamily="34" charset="0"/>
              </a:rPr>
              <a:t>2</a:t>
            </a:r>
            <a:r>
              <a:rPr lang="en-GB" dirty="0">
                <a:solidFill>
                  <a:srgbClr val="424242"/>
                </a:solidFill>
                <a:latin typeface="Calibri" panose="020F0502020204030204" pitchFamily="34" charset="0"/>
                <a:cs typeface="Calibri" panose="020F0502020204030204" pitchFamily="34" charset="0"/>
              </a:rPr>
              <a:t> at or below 7.3 kPa (55 mmHg) or SaO</a:t>
            </a:r>
            <a:r>
              <a:rPr lang="en-GB" baseline="-25000" dirty="0">
                <a:solidFill>
                  <a:srgbClr val="424242"/>
                </a:solidFill>
                <a:latin typeface="Calibri" panose="020F0502020204030204" pitchFamily="34" charset="0"/>
                <a:cs typeface="Calibri" panose="020F0502020204030204" pitchFamily="34" charset="0"/>
              </a:rPr>
              <a:t>2</a:t>
            </a:r>
            <a:r>
              <a:rPr lang="en-GB" dirty="0">
                <a:solidFill>
                  <a:srgbClr val="424242"/>
                </a:solidFill>
                <a:latin typeface="Calibri" panose="020F0502020204030204" pitchFamily="34" charset="0"/>
                <a:cs typeface="Calibri" panose="020F0502020204030204" pitchFamily="34" charset="0"/>
              </a:rPr>
              <a:t> at or below 88%, with or without hypercapnia confirmed twice over a three-week period; or</a:t>
            </a:r>
          </a:p>
          <a:p>
            <a:pPr marL="800100" lvl="1" indent="-342900">
              <a:spcAft>
                <a:spcPts val="1200"/>
              </a:spcAft>
              <a:buClr>
                <a:srgbClr val="FFCC66"/>
              </a:buClr>
              <a:buFont typeface="Wingdings" panose="05000000000000000000" pitchFamily="2" charset="2"/>
              <a:buChar char="Ø"/>
            </a:pPr>
            <a:r>
              <a:rPr lang="en-GB" dirty="0">
                <a:solidFill>
                  <a:srgbClr val="424242"/>
                </a:solidFill>
                <a:latin typeface="Calibri" panose="020F0502020204030204" pitchFamily="34" charset="0"/>
                <a:cs typeface="Calibri" panose="020F0502020204030204" pitchFamily="34" charset="0"/>
              </a:rPr>
              <a:t>PaO</a:t>
            </a:r>
            <a:r>
              <a:rPr lang="en-GB" baseline="-25000" dirty="0">
                <a:solidFill>
                  <a:srgbClr val="424242"/>
                </a:solidFill>
                <a:latin typeface="Calibri" panose="020F0502020204030204" pitchFamily="34" charset="0"/>
                <a:cs typeface="Calibri" panose="020F0502020204030204" pitchFamily="34" charset="0"/>
              </a:rPr>
              <a:t>2</a:t>
            </a:r>
            <a:r>
              <a:rPr lang="en-GB" dirty="0">
                <a:solidFill>
                  <a:srgbClr val="424242"/>
                </a:solidFill>
                <a:latin typeface="Calibri" panose="020F0502020204030204" pitchFamily="34" charset="0"/>
                <a:cs typeface="Calibri" panose="020F0502020204030204" pitchFamily="34" charset="0"/>
              </a:rPr>
              <a:t> between 7.3 kPa (55 mmHg) and 8.0 kPa (60 mmHg), or SaO</a:t>
            </a:r>
            <a:r>
              <a:rPr lang="en-GB" baseline="-25000" dirty="0">
                <a:solidFill>
                  <a:srgbClr val="424242"/>
                </a:solidFill>
                <a:latin typeface="Calibri" panose="020F0502020204030204" pitchFamily="34" charset="0"/>
                <a:cs typeface="Calibri" panose="020F0502020204030204" pitchFamily="34" charset="0"/>
              </a:rPr>
              <a:t>2</a:t>
            </a:r>
            <a:r>
              <a:rPr lang="en-GB" dirty="0">
                <a:solidFill>
                  <a:srgbClr val="424242"/>
                </a:solidFill>
                <a:latin typeface="Calibri" panose="020F0502020204030204" pitchFamily="34" charset="0"/>
                <a:cs typeface="Calibri" panose="020F0502020204030204" pitchFamily="34" charset="0"/>
              </a:rPr>
              <a:t> of 88%, if there is evidence of pulmonary hypertension, peripheral </a:t>
            </a:r>
            <a:r>
              <a:rPr lang="en-GB" dirty="0" err="1">
                <a:solidFill>
                  <a:srgbClr val="424242"/>
                </a:solidFill>
                <a:latin typeface="Calibri" panose="020F0502020204030204" pitchFamily="34" charset="0"/>
                <a:cs typeface="Calibri" panose="020F0502020204030204" pitchFamily="34" charset="0"/>
              </a:rPr>
              <a:t>edema</a:t>
            </a:r>
            <a:r>
              <a:rPr lang="en-GB" dirty="0">
                <a:solidFill>
                  <a:srgbClr val="424242"/>
                </a:solidFill>
                <a:latin typeface="Calibri" panose="020F0502020204030204" pitchFamily="34" charset="0"/>
                <a:cs typeface="Calibri" panose="020F0502020204030204" pitchFamily="34" charset="0"/>
              </a:rPr>
              <a:t> suggesting congestive cardiac failure, or </a:t>
            </a:r>
            <a:r>
              <a:rPr lang="en-GB" dirty="0" err="1">
                <a:solidFill>
                  <a:srgbClr val="424242"/>
                </a:solidFill>
                <a:latin typeface="Calibri" panose="020F0502020204030204" pitchFamily="34" charset="0"/>
                <a:cs typeface="Calibri" panose="020F0502020204030204" pitchFamily="34" charset="0"/>
              </a:rPr>
              <a:t>polycythemia</a:t>
            </a:r>
            <a:r>
              <a:rPr lang="en-GB" dirty="0">
                <a:solidFill>
                  <a:srgbClr val="424242"/>
                </a:solidFill>
                <a:latin typeface="Calibri" panose="020F0502020204030204" pitchFamily="34" charset="0"/>
                <a:cs typeface="Calibri" panose="020F0502020204030204" pitchFamily="34" charset="0"/>
              </a:rPr>
              <a:t> (</a:t>
            </a:r>
            <a:r>
              <a:rPr lang="en-GB" dirty="0" err="1">
                <a:solidFill>
                  <a:srgbClr val="424242"/>
                </a:solidFill>
                <a:latin typeface="Calibri" panose="020F0502020204030204" pitchFamily="34" charset="0"/>
                <a:cs typeface="Calibri" panose="020F0502020204030204" pitchFamily="34" charset="0"/>
              </a:rPr>
              <a:t>hematocrit</a:t>
            </a:r>
            <a:r>
              <a:rPr lang="en-GB" dirty="0">
                <a:solidFill>
                  <a:srgbClr val="424242"/>
                </a:solidFill>
                <a:latin typeface="Calibri" panose="020F0502020204030204" pitchFamily="34" charset="0"/>
                <a:cs typeface="Calibri" panose="020F0502020204030204" pitchFamily="34" charset="0"/>
              </a:rPr>
              <a:t> &gt; 55%).</a:t>
            </a:r>
          </a:p>
          <a:p>
            <a:pPr marL="342900" indent="-342900">
              <a:spcAft>
                <a:spcPts val="1200"/>
              </a:spcAft>
              <a:buClr>
                <a:srgbClr val="FFCC66"/>
              </a:buClr>
              <a:buFont typeface="Arial" panose="020B0604020202020204" pitchFamily="34" charset="0"/>
              <a:buChar char="►"/>
            </a:pPr>
            <a:r>
              <a:rPr lang="en-GB" dirty="0">
                <a:solidFill>
                  <a:srgbClr val="424242"/>
                </a:solidFill>
                <a:latin typeface="Calibri" panose="020F0502020204030204" pitchFamily="34" charset="0"/>
                <a:cs typeface="Calibri" panose="020F0502020204030204" pitchFamily="34" charset="0"/>
              </a:rPr>
              <a:t>Once placed on long-term oxygen therapy (LTOT) the patient should be re-evaluated after 60 to 90 days with repeat arterial blood gas (ABG) or oxygen saturation while inspiring the same level of oxygen or room air to determine if oxygen is therapeutic and still indicated, respectively. </a:t>
            </a:r>
          </a:p>
        </p:txBody>
      </p:sp>
    </p:spTree>
    <p:extLst>
      <p:ext uri="{BB962C8B-B14F-4D97-AF65-F5344CB8AC3E}">
        <p14:creationId xmlns:p14="http://schemas.microsoft.com/office/powerpoint/2010/main" val="69604521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1331640" y="395082"/>
            <a:ext cx="7056784" cy="523220"/>
          </a:xfrm>
          <a:prstGeom prst="rect">
            <a:avLst/>
          </a:prstGeom>
          <a:noFill/>
          <a:ln w="9525">
            <a:noFill/>
            <a:miter lim="800000"/>
            <a:headEnd/>
            <a:tailEnd/>
          </a:ln>
        </p:spPr>
        <p:txBody>
          <a:bodyPr wrap="square">
            <a:spAutoFit/>
          </a:bodyPr>
          <a:lstStyle/>
          <a:p>
            <a:pPr algn="ctr"/>
            <a:r>
              <a:rPr lang="en-US" sz="2800" dirty="0">
                <a:solidFill>
                  <a:srgbClr val="FAB516"/>
                </a:solidFill>
                <a:latin typeface="Tahoma" pitchFamily="34" charset="0"/>
                <a:cs typeface="Tahoma" pitchFamily="34" charset="0"/>
              </a:rPr>
              <a:t>Non-pharmacological treatment</a:t>
            </a:r>
          </a:p>
        </p:txBody>
      </p:sp>
      <p:sp>
        <p:nvSpPr>
          <p:cNvPr id="9" name="TextBox 1"/>
          <p:cNvSpPr txBox="1">
            <a:spLocks noChangeArrowheads="1"/>
          </p:cNvSpPr>
          <p:nvPr/>
        </p:nvSpPr>
        <p:spPr bwMode="auto">
          <a:xfrm>
            <a:off x="1521661" y="6403091"/>
            <a:ext cx="6096000" cy="276225"/>
          </a:xfrm>
          <a:prstGeom prst="rect">
            <a:avLst/>
          </a:prstGeom>
          <a:noFill/>
          <a:ln w="9525">
            <a:noFill/>
            <a:miter lim="800000"/>
            <a:headEnd/>
            <a:tailEnd/>
          </a:ln>
        </p:spPr>
        <p:txBody>
          <a:bodyPr>
            <a:spAutoFit/>
          </a:bodyPr>
          <a:lstStyle/>
          <a:p>
            <a:pPr algn="ctr"/>
            <a:r>
              <a:rPr lang="en-US" sz="1200" dirty="0"/>
              <a:t>© 2017 Global Initiative for Chronic Obstructive Lung Disease</a:t>
            </a:r>
          </a:p>
        </p:txBody>
      </p:sp>
      <p:sp>
        <p:nvSpPr>
          <p:cNvPr id="10" name="TextBox 1">
            <a:extLst>
              <a:ext uri="{FF2B5EF4-FFF2-40B4-BE49-F238E27FC236}">
                <a16:creationId xmlns:a16="http://schemas.microsoft.com/office/drawing/2014/main" id="{41967986-CFBC-4705-A182-2B82C53366A1}"/>
              </a:ext>
            </a:extLst>
          </p:cNvPr>
          <p:cNvSpPr txBox="1">
            <a:spLocks noChangeArrowheads="1"/>
          </p:cNvSpPr>
          <p:nvPr/>
        </p:nvSpPr>
        <p:spPr bwMode="auto">
          <a:xfrm>
            <a:off x="1763688" y="6525344"/>
            <a:ext cx="6096000" cy="276225"/>
          </a:xfrm>
          <a:prstGeom prst="rect">
            <a:avLst/>
          </a:prstGeom>
          <a:noFill/>
          <a:ln w="9525">
            <a:noFill/>
            <a:miter lim="800000"/>
            <a:headEnd/>
            <a:tailEnd/>
          </a:ln>
        </p:spPr>
        <p:txBody>
          <a:bodyPr>
            <a:spAutoFit/>
          </a:bodyPr>
          <a:lstStyle/>
          <a:p>
            <a:pPr algn="ctr"/>
            <a:r>
              <a:rPr lang="en-US" sz="1200" dirty="0">
                <a:solidFill>
                  <a:schemeClr val="accent6">
                    <a:lumMod val="40000"/>
                    <a:lumOff val="60000"/>
                  </a:schemeClr>
                </a:solidFill>
              </a:rPr>
              <a:t>© 2019 Global Initiative for Chronic Obstructive Lung Disease</a:t>
            </a:r>
          </a:p>
        </p:txBody>
      </p:sp>
      <p:sp>
        <p:nvSpPr>
          <p:cNvPr id="3" name="Rectangle 2">
            <a:extLst>
              <a:ext uri="{FF2B5EF4-FFF2-40B4-BE49-F238E27FC236}">
                <a16:creationId xmlns:a16="http://schemas.microsoft.com/office/drawing/2014/main" id="{E3211355-3C1A-44A0-8168-D073D3B4DF77}"/>
              </a:ext>
            </a:extLst>
          </p:cNvPr>
          <p:cNvSpPr/>
          <p:nvPr/>
        </p:nvSpPr>
        <p:spPr>
          <a:xfrm>
            <a:off x="827584" y="1340768"/>
            <a:ext cx="7488832" cy="3754874"/>
          </a:xfrm>
          <a:prstGeom prst="rect">
            <a:avLst/>
          </a:prstGeom>
        </p:spPr>
        <p:txBody>
          <a:bodyPr wrap="square">
            <a:spAutoFit/>
          </a:bodyPr>
          <a:lstStyle/>
          <a:p>
            <a:pPr>
              <a:spcAft>
                <a:spcPts val="1200"/>
              </a:spcAft>
              <a:buClr>
                <a:srgbClr val="FFCC66"/>
              </a:buClr>
            </a:pPr>
            <a:r>
              <a:rPr lang="en-GB" b="1" dirty="0">
                <a:solidFill>
                  <a:srgbClr val="FAB516"/>
                </a:solidFill>
                <a:latin typeface="Calibri" panose="020F0502020204030204" pitchFamily="34" charset="0"/>
                <a:cs typeface="Calibri" panose="020F0502020204030204" pitchFamily="34" charset="0"/>
              </a:rPr>
              <a:t>Interventional bronchoscopy &amp; surgery</a:t>
            </a:r>
          </a:p>
          <a:p>
            <a:pPr marL="342900" indent="-342900">
              <a:spcAft>
                <a:spcPts val="1200"/>
              </a:spcAft>
              <a:buClr>
                <a:srgbClr val="FFCC66"/>
              </a:buClr>
              <a:buFont typeface="Arial" panose="020B0604020202020204" pitchFamily="34" charset="0"/>
              <a:buChar char="►"/>
            </a:pPr>
            <a:r>
              <a:rPr lang="en-GB" dirty="0">
                <a:solidFill>
                  <a:srgbClr val="424242"/>
                </a:solidFill>
                <a:latin typeface="Calibri" panose="020F0502020204030204" pitchFamily="34" charset="0"/>
                <a:cs typeface="Calibri" panose="020F0502020204030204" pitchFamily="34" charset="0"/>
              </a:rPr>
              <a:t>In selected patients with heterogeneous or homogenous emphysema and significant hyperinflation refractory to optimized medical care, surgical or </a:t>
            </a:r>
            <a:r>
              <a:rPr lang="en-GB" dirty="0" err="1">
                <a:solidFill>
                  <a:srgbClr val="424242"/>
                </a:solidFill>
                <a:latin typeface="Calibri" panose="020F0502020204030204" pitchFamily="34" charset="0"/>
                <a:cs typeface="Calibri" panose="020F0502020204030204" pitchFamily="34" charset="0"/>
              </a:rPr>
              <a:t>bronchoscopic</a:t>
            </a:r>
            <a:r>
              <a:rPr lang="en-GB" dirty="0">
                <a:solidFill>
                  <a:srgbClr val="424242"/>
                </a:solidFill>
                <a:latin typeface="Calibri" panose="020F0502020204030204" pitchFamily="34" charset="0"/>
                <a:cs typeface="Calibri" panose="020F0502020204030204" pitchFamily="34" charset="0"/>
              </a:rPr>
              <a:t> modes of lung volume reduction (e.g., endobronchial one-way valves, lung coils or thermal ablation) may be considered. </a:t>
            </a:r>
          </a:p>
          <a:p>
            <a:pPr marL="342900" indent="-342900">
              <a:spcAft>
                <a:spcPts val="1200"/>
              </a:spcAft>
              <a:buClr>
                <a:srgbClr val="FFCC66"/>
              </a:buClr>
              <a:buFont typeface="Arial" panose="020B0604020202020204" pitchFamily="34" charset="0"/>
              <a:buChar char="►"/>
            </a:pPr>
            <a:r>
              <a:rPr lang="en-GB" dirty="0">
                <a:solidFill>
                  <a:srgbClr val="424242"/>
                </a:solidFill>
                <a:latin typeface="Calibri" panose="020F0502020204030204" pitchFamily="34" charset="0"/>
                <a:cs typeface="Calibri" panose="020F0502020204030204" pitchFamily="34" charset="0"/>
              </a:rPr>
              <a:t>Some of these therapies (vapor ablation and lung coils) are not widely available for clinical care in many countries.</a:t>
            </a:r>
          </a:p>
          <a:p>
            <a:pPr marL="342900" indent="-342900">
              <a:spcAft>
                <a:spcPts val="1200"/>
              </a:spcAft>
              <a:buClr>
                <a:srgbClr val="FFCC66"/>
              </a:buClr>
              <a:buFont typeface="Arial" panose="020B0604020202020204" pitchFamily="34" charset="0"/>
              <a:buChar char="►"/>
            </a:pPr>
            <a:r>
              <a:rPr lang="en-GB" dirty="0">
                <a:solidFill>
                  <a:srgbClr val="424242"/>
                </a:solidFill>
                <a:latin typeface="Calibri" panose="020F0502020204030204" pitchFamily="34" charset="0"/>
                <a:cs typeface="Calibri" panose="020F0502020204030204" pitchFamily="34" charset="0"/>
              </a:rPr>
              <a:t>In selected patients with a large bulla, surgical bullectomy may be considered.</a:t>
            </a:r>
          </a:p>
          <a:p>
            <a:pPr marL="342900" indent="-342900">
              <a:spcAft>
                <a:spcPts val="1200"/>
              </a:spcAft>
              <a:buClr>
                <a:srgbClr val="FFCC66"/>
              </a:buClr>
              <a:buFont typeface="Arial" panose="020B0604020202020204" pitchFamily="34" charset="0"/>
              <a:buChar char="►"/>
            </a:pPr>
            <a:r>
              <a:rPr lang="en-GB" dirty="0">
                <a:solidFill>
                  <a:srgbClr val="424242"/>
                </a:solidFill>
                <a:latin typeface="Calibri" panose="020F0502020204030204" pitchFamily="34" charset="0"/>
                <a:cs typeface="Calibri" panose="020F0502020204030204" pitchFamily="34" charset="0"/>
              </a:rPr>
              <a:t>In selected patients with very severe COPD and without relevant contraindications, lung transplantation may be considered. </a:t>
            </a:r>
          </a:p>
        </p:txBody>
      </p:sp>
    </p:spTree>
    <p:extLst>
      <p:ext uri="{BB962C8B-B14F-4D97-AF65-F5344CB8AC3E}">
        <p14:creationId xmlns:p14="http://schemas.microsoft.com/office/powerpoint/2010/main" val="383165937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1"/>
          <p:cNvSpPr txBox="1">
            <a:spLocks noChangeArrowheads="1"/>
          </p:cNvSpPr>
          <p:nvPr/>
        </p:nvSpPr>
        <p:spPr bwMode="auto">
          <a:xfrm>
            <a:off x="1521661" y="6403091"/>
            <a:ext cx="6096000" cy="276225"/>
          </a:xfrm>
          <a:prstGeom prst="rect">
            <a:avLst/>
          </a:prstGeom>
          <a:noFill/>
          <a:ln w="9525">
            <a:noFill/>
            <a:miter lim="800000"/>
            <a:headEnd/>
            <a:tailEnd/>
          </a:ln>
        </p:spPr>
        <p:txBody>
          <a:bodyPr>
            <a:spAutoFit/>
          </a:bodyPr>
          <a:lstStyle/>
          <a:p>
            <a:pPr algn="ctr"/>
            <a:r>
              <a:rPr lang="en-US" sz="1200" dirty="0"/>
              <a:t>© 2017 Global Initiative for Chronic Obstructive Lung Disease</a:t>
            </a:r>
          </a:p>
        </p:txBody>
      </p:sp>
      <p:sp>
        <p:nvSpPr>
          <p:cNvPr id="10" name="TextBox 1">
            <a:extLst>
              <a:ext uri="{FF2B5EF4-FFF2-40B4-BE49-F238E27FC236}">
                <a16:creationId xmlns:a16="http://schemas.microsoft.com/office/drawing/2014/main" id="{41967986-CFBC-4705-A182-2B82C53366A1}"/>
              </a:ext>
            </a:extLst>
          </p:cNvPr>
          <p:cNvSpPr txBox="1">
            <a:spLocks noChangeArrowheads="1"/>
          </p:cNvSpPr>
          <p:nvPr/>
        </p:nvSpPr>
        <p:spPr bwMode="auto">
          <a:xfrm>
            <a:off x="1763688" y="6525344"/>
            <a:ext cx="6096000" cy="276225"/>
          </a:xfrm>
          <a:prstGeom prst="rect">
            <a:avLst/>
          </a:prstGeom>
          <a:noFill/>
          <a:ln w="9525">
            <a:noFill/>
            <a:miter lim="800000"/>
            <a:headEnd/>
            <a:tailEnd/>
          </a:ln>
        </p:spPr>
        <p:txBody>
          <a:bodyPr>
            <a:spAutoFit/>
          </a:bodyPr>
          <a:lstStyle/>
          <a:p>
            <a:pPr algn="ctr"/>
            <a:r>
              <a:rPr lang="en-US" sz="1200" dirty="0">
                <a:solidFill>
                  <a:schemeClr val="accent6">
                    <a:lumMod val="40000"/>
                    <a:lumOff val="60000"/>
                  </a:schemeClr>
                </a:solidFill>
              </a:rPr>
              <a:t>© 2019 Global Initiative for Chronic Obstructive Lung Disease</a:t>
            </a:r>
          </a:p>
        </p:txBody>
      </p:sp>
      <p:pic>
        <p:nvPicPr>
          <p:cNvPr id="8" name="Picture 7">
            <a:extLst>
              <a:ext uri="{FF2B5EF4-FFF2-40B4-BE49-F238E27FC236}">
                <a16:creationId xmlns:a16="http://schemas.microsoft.com/office/drawing/2014/main" id="{CEE18A42-5C52-45AC-B6FD-91AFB048A827}"/>
              </a:ext>
            </a:extLst>
          </p:cNvPr>
          <p:cNvPicPr>
            <a:picLocks noChangeAspect="1"/>
          </p:cNvPicPr>
          <p:nvPr/>
        </p:nvPicPr>
        <p:blipFill>
          <a:blip r:embed="rId3"/>
          <a:stretch>
            <a:fillRect/>
          </a:stretch>
        </p:blipFill>
        <p:spPr>
          <a:xfrm>
            <a:off x="1479208" y="276944"/>
            <a:ext cx="6664960" cy="6248400"/>
          </a:xfrm>
          <a:prstGeom prst="rect">
            <a:avLst/>
          </a:prstGeom>
        </p:spPr>
      </p:pic>
    </p:spTree>
    <p:extLst>
      <p:ext uri="{BB962C8B-B14F-4D97-AF65-F5344CB8AC3E}">
        <p14:creationId xmlns:p14="http://schemas.microsoft.com/office/powerpoint/2010/main" val="86336591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1"/>
          <p:cNvSpPr txBox="1">
            <a:spLocks noChangeArrowheads="1"/>
          </p:cNvSpPr>
          <p:nvPr/>
        </p:nvSpPr>
        <p:spPr bwMode="auto">
          <a:xfrm>
            <a:off x="1521661" y="6403091"/>
            <a:ext cx="6096000" cy="276225"/>
          </a:xfrm>
          <a:prstGeom prst="rect">
            <a:avLst/>
          </a:prstGeom>
          <a:noFill/>
          <a:ln w="9525">
            <a:noFill/>
            <a:miter lim="800000"/>
            <a:headEnd/>
            <a:tailEnd/>
          </a:ln>
        </p:spPr>
        <p:txBody>
          <a:bodyPr>
            <a:spAutoFit/>
          </a:bodyPr>
          <a:lstStyle/>
          <a:p>
            <a:pPr algn="ctr"/>
            <a:r>
              <a:rPr lang="en-US" sz="1200" dirty="0"/>
              <a:t>© 2017 Global Initiative for Chronic Obstructive Lung Disease</a:t>
            </a:r>
          </a:p>
        </p:txBody>
      </p:sp>
      <p:sp>
        <p:nvSpPr>
          <p:cNvPr id="10" name="TextBox 1">
            <a:extLst>
              <a:ext uri="{FF2B5EF4-FFF2-40B4-BE49-F238E27FC236}">
                <a16:creationId xmlns:a16="http://schemas.microsoft.com/office/drawing/2014/main" id="{41967986-CFBC-4705-A182-2B82C53366A1}"/>
              </a:ext>
            </a:extLst>
          </p:cNvPr>
          <p:cNvSpPr txBox="1">
            <a:spLocks noChangeArrowheads="1"/>
          </p:cNvSpPr>
          <p:nvPr/>
        </p:nvSpPr>
        <p:spPr bwMode="auto">
          <a:xfrm>
            <a:off x="1763688" y="6525344"/>
            <a:ext cx="6096000" cy="276225"/>
          </a:xfrm>
          <a:prstGeom prst="rect">
            <a:avLst/>
          </a:prstGeom>
          <a:noFill/>
          <a:ln w="9525">
            <a:noFill/>
            <a:miter lim="800000"/>
            <a:headEnd/>
            <a:tailEnd/>
          </a:ln>
        </p:spPr>
        <p:txBody>
          <a:bodyPr>
            <a:spAutoFit/>
          </a:bodyPr>
          <a:lstStyle/>
          <a:p>
            <a:pPr algn="ctr"/>
            <a:r>
              <a:rPr lang="en-US" sz="1200" dirty="0">
                <a:solidFill>
                  <a:schemeClr val="accent6">
                    <a:lumMod val="40000"/>
                    <a:lumOff val="60000"/>
                  </a:schemeClr>
                </a:solidFill>
              </a:rPr>
              <a:t>© 2019 Global Initiative for Chronic Obstructive Lung Disease</a:t>
            </a:r>
          </a:p>
        </p:txBody>
      </p:sp>
      <p:pic>
        <p:nvPicPr>
          <p:cNvPr id="11" name="Picture 10">
            <a:extLst>
              <a:ext uri="{FF2B5EF4-FFF2-40B4-BE49-F238E27FC236}">
                <a16:creationId xmlns:a16="http://schemas.microsoft.com/office/drawing/2014/main" id="{E72A934A-AD07-4F73-8012-3AE9B02B8934}"/>
              </a:ext>
            </a:extLst>
          </p:cNvPr>
          <p:cNvPicPr>
            <a:picLocks noChangeAspect="1"/>
          </p:cNvPicPr>
          <p:nvPr/>
        </p:nvPicPr>
        <p:blipFill rotWithShape="1">
          <a:blip r:embed="rId3"/>
          <a:srcRect t="-1" b="59699"/>
          <a:stretch/>
        </p:blipFill>
        <p:spPr>
          <a:xfrm>
            <a:off x="695353" y="1556792"/>
            <a:ext cx="7705295" cy="4269892"/>
          </a:xfrm>
          <a:prstGeom prst="rect">
            <a:avLst/>
          </a:prstGeom>
        </p:spPr>
      </p:pic>
      <p:sp>
        <p:nvSpPr>
          <p:cNvPr id="13" name="TextBox 1">
            <a:extLst>
              <a:ext uri="{FF2B5EF4-FFF2-40B4-BE49-F238E27FC236}">
                <a16:creationId xmlns:a16="http://schemas.microsoft.com/office/drawing/2014/main" id="{3B33AFAA-58F2-451D-AC5F-1E69CFBA7FEC}"/>
              </a:ext>
            </a:extLst>
          </p:cNvPr>
          <p:cNvSpPr txBox="1">
            <a:spLocks noChangeArrowheads="1"/>
          </p:cNvSpPr>
          <p:nvPr/>
        </p:nvSpPr>
        <p:spPr bwMode="auto">
          <a:xfrm>
            <a:off x="1331640" y="395082"/>
            <a:ext cx="7056784" cy="954107"/>
          </a:xfrm>
          <a:prstGeom prst="rect">
            <a:avLst/>
          </a:prstGeom>
          <a:noFill/>
          <a:ln w="9525">
            <a:noFill/>
            <a:miter lim="800000"/>
            <a:headEnd/>
            <a:tailEnd/>
          </a:ln>
        </p:spPr>
        <p:txBody>
          <a:bodyPr wrap="square">
            <a:spAutoFit/>
          </a:bodyPr>
          <a:lstStyle/>
          <a:p>
            <a:pPr algn="ctr"/>
            <a:r>
              <a:rPr lang="en-US" sz="2800" dirty="0">
                <a:solidFill>
                  <a:srgbClr val="FAB516"/>
                </a:solidFill>
                <a:latin typeface="Tahoma" pitchFamily="34" charset="0"/>
                <a:cs typeface="Tahoma" pitchFamily="34" charset="0"/>
              </a:rPr>
              <a:t>Non-pharmacological treatment</a:t>
            </a:r>
          </a:p>
          <a:p>
            <a:pPr algn="ctr"/>
            <a:r>
              <a:rPr lang="en-US" sz="2800" dirty="0">
                <a:solidFill>
                  <a:srgbClr val="FAB516"/>
                </a:solidFill>
                <a:latin typeface="Tahoma" pitchFamily="34" charset="0"/>
                <a:cs typeface="Tahoma" pitchFamily="34" charset="0"/>
              </a:rPr>
              <a:t>Summary</a:t>
            </a:r>
          </a:p>
        </p:txBody>
      </p:sp>
    </p:spTree>
    <p:extLst>
      <p:ext uri="{BB962C8B-B14F-4D97-AF65-F5344CB8AC3E}">
        <p14:creationId xmlns:p14="http://schemas.microsoft.com/office/powerpoint/2010/main" val="324858567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1"/>
          <p:cNvSpPr txBox="1">
            <a:spLocks noChangeArrowheads="1"/>
          </p:cNvSpPr>
          <p:nvPr/>
        </p:nvSpPr>
        <p:spPr bwMode="auto">
          <a:xfrm>
            <a:off x="1521661" y="6403091"/>
            <a:ext cx="6096000" cy="276225"/>
          </a:xfrm>
          <a:prstGeom prst="rect">
            <a:avLst/>
          </a:prstGeom>
          <a:noFill/>
          <a:ln w="9525">
            <a:noFill/>
            <a:miter lim="800000"/>
            <a:headEnd/>
            <a:tailEnd/>
          </a:ln>
        </p:spPr>
        <p:txBody>
          <a:bodyPr>
            <a:spAutoFit/>
          </a:bodyPr>
          <a:lstStyle/>
          <a:p>
            <a:pPr algn="ctr"/>
            <a:r>
              <a:rPr lang="en-US" sz="1200" dirty="0"/>
              <a:t>© 2017 Global Initiative for Chronic Obstructive Lung Disease</a:t>
            </a:r>
          </a:p>
        </p:txBody>
      </p:sp>
      <p:sp>
        <p:nvSpPr>
          <p:cNvPr id="10" name="TextBox 1">
            <a:extLst>
              <a:ext uri="{FF2B5EF4-FFF2-40B4-BE49-F238E27FC236}">
                <a16:creationId xmlns:a16="http://schemas.microsoft.com/office/drawing/2014/main" id="{41967986-CFBC-4705-A182-2B82C53366A1}"/>
              </a:ext>
            </a:extLst>
          </p:cNvPr>
          <p:cNvSpPr txBox="1">
            <a:spLocks noChangeArrowheads="1"/>
          </p:cNvSpPr>
          <p:nvPr/>
        </p:nvSpPr>
        <p:spPr bwMode="auto">
          <a:xfrm>
            <a:off x="1763688" y="6525344"/>
            <a:ext cx="6096000" cy="276225"/>
          </a:xfrm>
          <a:prstGeom prst="rect">
            <a:avLst/>
          </a:prstGeom>
          <a:noFill/>
          <a:ln w="9525">
            <a:noFill/>
            <a:miter lim="800000"/>
            <a:headEnd/>
            <a:tailEnd/>
          </a:ln>
        </p:spPr>
        <p:txBody>
          <a:bodyPr>
            <a:spAutoFit/>
          </a:bodyPr>
          <a:lstStyle/>
          <a:p>
            <a:pPr algn="ctr"/>
            <a:r>
              <a:rPr lang="en-US" sz="1200" dirty="0">
                <a:solidFill>
                  <a:schemeClr val="accent6">
                    <a:lumMod val="40000"/>
                    <a:lumOff val="60000"/>
                  </a:schemeClr>
                </a:solidFill>
              </a:rPr>
              <a:t>© 2019 Global Initiative for Chronic Obstructive Lung Disease</a:t>
            </a:r>
          </a:p>
        </p:txBody>
      </p:sp>
      <p:sp>
        <p:nvSpPr>
          <p:cNvPr id="13" name="TextBox 1">
            <a:extLst>
              <a:ext uri="{FF2B5EF4-FFF2-40B4-BE49-F238E27FC236}">
                <a16:creationId xmlns:a16="http://schemas.microsoft.com/office/drawing/2014/main" id="{3B33AFAA-58F2-451D-AC5F-1E69CFBA7FEC}"/>
              </a:ext>
            </a:extLst>
          </p:cNvPr>
          <p:cNvSpPr txBox="1">
            <a:spLocks noChangeArrowheads="1"/>
          </p:cNvSpPr>
          <p:nvPr/>
        </p:nvSpPr>
        <p:spPr bwMode="auto">
          <a:xfrm>
            <a:off x="1331640" y="395082"/>
            <a:ext cx="7056784" cy="523220"/>
          </a:xfrm>
          <a:prstGeom prst="rect">
            <a:avLst/>
          </a:prstGeom>
          <a:noFill/>
          <a:ln w="9525">
            <a:noFill/>
            <a:miter lim="800000"/>
            <a:headEnd/>
            <a:tailEnd/>
          </a:ln>
        </p:spPr>
        <p:txBody>
          <a:bodyPr wrap="square">
            <a:spAutoFit/>
          </a:bodyPr>
          <a:lstStyle/>
          <a:p>
            <a:pPr algn="ctr"/>
            <a:r>
              <a:rPr lang="en-US" sz="2800" dirty="0">
                <a:solidFill>
                  <a:srgbClr val="FAB516"/>
                </a:solidFill>
                <a:latin typeface="Tahoma" pitchFamily="34" charset="0"/>
                <a:cs typeface="Tahoma" pitchFamily="34" charset="0"/>
              </a:rPr>
              <a:t>Summary</a:t>
            </a:r>
          </a:p>
        </p:txBody>
      </p:sp>
      <p:pic>
        <p:nvPicPr>
          <p:cNvPr id="7" name="Picture 6">
            <a:extLst>
              <a:ext uri="{FF2B5EF4-FFF2-40B4-BE49-F238E27FC236}">
                <a16:creationId xmlns:a16="http://schemas.microsoft.com/office/drawing/2014/main" id="{29A9286C-1AC0-4B8E-8D96-0A03C71B47A2}"/>
              </a:ext>
            </a:extLst>
          </p:cNvPr>
          <p:cNvPicPr>
            <a:picLocks noChangeAspect="1"/>
          </p:cNvPicPr>
          <p:nvPr/>
        </p:nvPicPr>
        <p:blipFill rotWithShape="1">
          <a:blip r:embed="rId3"/>
          <a:srcRect t="40292" b="2037"/>
          <a:stretch/>
        </p:blipFill>
        <p:spPr>
          <a:xfrm>
            <a:off x="1259472" y="949205"/>
            <a:ext cx="7056784" cy="5595864"/>
          </a:xfrm>
          <a:prstGeom prst="rect">
            <a:avLst/>
          </a:prstGeom>
        </p:spPr>
      </p:pic>
    </p:spTree>
    <p:extLst>
      <p:ext uri="{BB962C8B-B14F-4D97-AF65-F5344CB8AC3E}">
        <p14:creationId xmlns:p14="http://schemas.microsoft.com/office/powerpoint/2010/main" val="61427532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1619672" y="395082"/>
            <a:ext cx="6553200" cy="523220"/>
          </a:xfrm>
          <a:prstGeom prst="rect">
            <a:avLst/>
          </a:prstGeom>
          <a:noFill/>
          <a:ln w="9525">
            <a:noFill/>
            <a:miter lim="800000"/>
            <a:headEnd/>
            <a:tailEnd/>
          </a:ln>
        </p:spPr>
        <p:txBody>
          <a:bodyPr>
            <a:spAutoFit/>
          </a:bodyPr>
          <a:lstStyle/>
          <a:p>
            <a:pPr algn="ctr"/>
            <a:r>
              <a:rPr lang="en-US" sz="2800" dirty="0">
                <a:solidFill>
                  <a:srgbClr val="FAB516"/>
                </a:solidFill>
                <a:latin typeface="Tahoma" pitchFamily="34" charset="0"/>
                <a:cs typeface="Tahoma" pitchFamily="34" charset="0"/>
              </a:rPr>
              <a:t>Monitoring and Follow-up</a:t>
            </a:r>
          </a:p>
        </p:txBody>
      </p:sp>
      <p:sp>
        <p:nvSpPr>
          <p:cNvPr id="9" name="TextBox 1"/>
          <p:cNvSpPr txBox="1">
            <a:spLocks noChangeArrowheads="1"/>
          </p:cNvSpPr>
          <p:nvPr/>
        </p:nvSpPr>
        <p:spPr bwMode="auto">
          <a:xfrm>
            <a:off x="1521661" y="6403091"/>
            <a:ext cx="6096000" cy="276225"/>
          </a:xfrm>
          <a:prstGeom prst="rect">
            <a:avLst/>
          </a:prstGeom>
          <a:noFill/>
          <a:ln w="9525">
            <a:noFill/>
            <a:miter lim="800000"/>
            <a:headEnd/>
            <a:tailEnd/>
          </a:ln>
        </p:spPr>
        <p:txBody>
          <a:bodyPr>
            <a:spAutoFit/>
          </a:bodyPr>
          <a:lstStyle/>
          <a:p>
            <a:pPr algn="ctr"/>
            <a:r>
              <a:rPr lang="en-US" sz="1200" dirty="0"/>
              <a:t>© 2017 Global Initiative for Chronic Obstructive Lung Disease</a:t>
            </a:r>
          </a:p>
        </p:txBody>
      </p:sp>
      <p:sp>
        <p:nvSpPr>
          <p:cNvPr id="6" name="TextBox 1"/>
          <p:cNvSpPr txBox="1">
            <a:spLocks noChangeArrowheads="1"/>
          </p:cNvSpPr>
          <p:nvPr/>
        </p:nvSpPr>
        <p:spPr bwMode="auto">
          <a:xfrm>
            <a:off x="467545" y="1327776"/>
            <a:ext cx="8424934" cy="5539978"/>
          </a:xfrm>
          <a:prstGeom prst="rect">
            <a:avLst/>
          </a:prstGeom>
          <a:noFill/>
          <a:ln w="9525">
            <a:noFill/>
            <a:miter lim="800000"/>
            <a:headEnd/>
            <a:tailEnd/>
          </a:ln>
        </p:spPr>
        <p:txBody>
          <a:bodyPr wrap="square">
            <a:spAutoFit/>
          </a:bodyPr>
          <a:lstStyle/>
          <a:p>
            <a:pPr>
              <a:buClr>
                <a:srgbClr val="FFCC66"/>
              </a:buClr>
            </a:pPr>
            <a:r>
              <a:rPr lang="en-AU" sz="2000" b="1" dirty="0">
                <a:solidFill>
                  <a:srgbClr val="FAB516"/>
                </a:solidFill>
              </a:rPr>
              <a:t>Monitoring disease progression and development of complications and/or comorbidities </a:t>
            </a:r>
          </a:p>
          <a:p>
            <a:pPr>
              <a:buClr>
                <a:srgbClr val="FFCC66"/>
              </a:buClr>
            </a:pPr>
            <a:endParaRPr lang="en-AU" sz="2000" dirty="0"/>
          </a:p>
          <a:p>
            <a:pPr marL="342900" indent="-342900">
              <a:spcAft>
                <a:spcPts val="1200"/>
              </a:spcAft>
              <a:buClr>
                <a:srgbClr val="FFCC66"/>
              </a:buClr>
              <a:buFont typeface="Arial" panose="020B0604020202020204" pitchFamily="34" charset="0"/>
              <a:buChar char="►"/>
            </a:pPr>
            <a:r>
              <a:rPr lang="en-US" sz="2000" b="1" i="1" dirty="0">
                <a:solidFill>
                  <a:srgbClr val="424242"/>
                </a:solidFill>
                <a:latin typeface="Calibri" panose="020F0502020204030204" pitchFamily="34" charset="0"/>
                <a:cs typeface="Calibri" panose="020F0502020204030204" pitchFamily="34" charset="0"/>
              </a:rPr>
              <a:t>Measurements. </a:t>
            </a:r>
            <a:r>
              <a:rPr lang="en-US" sz="2000" dirty="0">
                <a:solidFill>
                  <a:srgbClr val="424242"/>
                </a:solidFill>
                <a:latin typeface="Calibri" panose="020F0502020204030204" pitchFamily="34" charset="0"/>
                <a:cs typeface="Calibri" panose="020F0502020204030204" pitchFamily="34" charset="0"/>
              </a:rPr>
              <a:t>Decline in FEV</a:t>
            </a:r>
            <a:r>
              <a:rPr lang="en-US" sz="2000" baseline="-25000" dirty="0">
                <a:solidFill>
                  <a:srgbClr val="424242"/>
                </a:solidFill>
                <a:latin typeface="Calibri" panose="020F0502020204030204" pitchFamily="34" charset="0"/>
                <a:cs typeface="Calibri" panose="020F0502020204030204" pitchFamily="34" charset="0"/>
              </a:rPr>
              <a:t>1</a:t>
            </a:r>
            <a:r>
              <a:rPr lang="en-US" sz="2000" dirty="0">
                <a:solidFill>
                  <a:srgbClr val="424242"/>
                </a:solidFill>
                <a:latin typeface="Calibri" panose="020F0502020204030204" pitchFamily="34" charset="0"/>
                <a:cs typeface="Calibri" panose="020F0502020204030204" pitchFamily="34" charset="0"/>
              </a:rPr>
              <a:t> can be tracked by spirometry performed at least once a year.</a:t>
            </a:r>
          </a:p>
          <a:p>
            <a:pPr marL="342900" indent="-342900">
              <a:spcAft>
                <a:spcPts val="1200"/>
              </a:spcAft>
              <a:buClr>
                <a:srgbClr val="FFCC66"/>
              </a:buClr>
              <a:buFont typeface="Arial" panose="020B0604020202020204" pitchFamily="34" charset="0"/>
              <a:buChar char="►"/>
            </a:pPr>
            <a:r>
              <a:rPr lang="en-US" sz="2000" b="1" i="1" dirty="0">
                <a:solidFill>
                  <a:srgbClr val="424242"/>
                </a:solidFill>
                <a:latin typeface="Calibri" panose="020F0502020204030204" pitchFamily="34" charset="0"/>
                <a:cs typeface="Calibri" panose="020F0502020204030204" pitchFamily="34" charset="0"/>
              </a:rPr>
              <a:t>Symptoms. </a:t>
            </a:r>
            <a:r>
              <a:rPr lang="en-US" sz="2000" dirty="0">
                <a:solidFill>
                  <a:srgbClr val="424242"/>
                </a:solidFill>
                <a:latin typeface="Calibri" panose="020F0502020204030204" pitchFamily="34" charset="0"/>
                <a:cs typeface="Calibri" panose="020F0502020204030204" pitchFamily="34" charset="0"/>
              </a:rPr>
              <a:t>At each visit, information on symptoms since the last visit should be collected, including cough and sputum, breathlessness, fatigue, activity limitation, and sleep disturbances. </a:t>
            </a:r>
            <a:endParaRPr lang="en-AU" sz="2000" dirty="0">
              <a:solidFill>
                <a:srgbClr val="424242"/>
              </a:solidFill>
              <a:latin typeface="Calibri" panose="020F0502020204030204" pitchFamily="34" charset="0"/>
              <a:cs typeface="Calibri" panose="020F0502020204030204" pitchFamily="34" charset="0"/>
            </a:endParaRPr>
          </a:p>
          <a:p>
            <a:pPr marL="342900" indent="-342900">
              <a:spcAft>
                <a:spcPts val="1200"/>
              </a:spcAft>
              <a:buClr>
                <a:srgbClr val="FFCC66"/>
              </a:buClr>
              <a:buFont typeface="Arial" panose="020B0604020202020204" pitchFamily="34" charset="0"/>
              <a:buChar char="►"/>
            </a:pPr>
            <a:r>
              <a:rPr lang="en-US" sz="2000" b="1" i="1" dirty="0">
                <a:solidFill>
                  <a:srgbClr val="424242"/>
                </a:solidFill>
                <a:latin typeface="Calibri" panose="020F0502020204030204" pitchFamily="34" charset="0"/>
                <a:cs typeface="Calibri" panose="020F0502020204030204" pitchFamily="34" charset="0"/>
              </a:rPr>
              <a:t>Exacerbations.</a:t>
            </a:r>
            <a:r>
              <a:rPr lang="en-US" sz="2000" b="1" dirty="0">
                <a:solidFill>
                  <a:srgbClr val="424242"/>
                </a:solidFill>
                <a:latin typeface="Calibri" panose="020F0502020204030204" pitchFamily="34" charset="0"/>
                <a:cs typeface="Calibri" panose="020F0502020204030204" pitchFamily="34" charset="0"/>
              </a:rPr>
              <a:t> </a:t>
            </a:r>
            <a:r>
              <a:rPr lang="en-US" sz="2000" dirty="0">
                <a:solidFill>
                  <a:srgbClr val="424242"/>
                </a:solidFill>
                <a:latin typeface="Calibri" panose="020F0502020204030204" pitchFamily="34" charset="0"/>
                <a:cs typeface="Calibri" panose="020F0502020204030204" pitchFamily="34" charset="0"/>
              </a:rPr>
              <a:t>The frequency, severity, type and likely causes of all exacerbations should be monitored.</a:t>
            </a:r>
          </a:p>
          <a:p>
            <a:pPr marL="342900" indent="-342900">
              <a:spcAft>
                <a:spcPts val="1200"/>
              </a:spcAft>
              <a:buClr>
                <a:srgbClr val="FFCC66"/>
              </a:buClr>
              <a:buFont typeface="Arial" panose="020B0604020202020204" pitchFamily="34" charset="0"/>
              <a:buChar char="►"/>
            </a:pPr>
            <a:r>
              <a:rPr lang="en-US" sz="2000" b="1" i="1" dirty="0">
                <a:solidFill>
                  <a:srgbClr val="424242"/>
                </a:solidFill>
                <a:latin typeface="Calibri" panose="020F0502020204030204" pitchFamily="34" charset="0"/>
                <a:cs typeface="Calibri" panose="020F0502020204030204" pitchFamily="34" charset="0"/>
              </a:rPr>
              <a:t>Imaging.</a:t>
            </a:r>
            <a:r>
              <a:rPr lang="en-US" sz="2000" dirty="0">
                <a:solidFill>
                  <a:srgbClr val="424242"/>
                </a:solidFill>
                <a:latin typeface="Calibri" panose="020F0502020204030204" pitchFamily="34" charset="0"/>
                <a:cs typeface="Calibri" panose="020F0502020204030204" pitchFamily="34" charset="0"/>
              </a:rPr>
              <a:t> If there is a clear worsening of symptoms, imaging may be indicated. </a:t>
            </a:r>
          </a:p>
          <a:p>
            <a:pPr marL="342900" indent="-342900">
              <a:spcAft>
                <a:spcPts val="1200"/>
              </a:spcAft>
              <a:buClr>
                <a:srgbClr val="FFCC66"/>
              </a:buClr>
              <a:buFont typeface="Arial" panose="020B0604020202020204" pitchFamily="34" charset="0"/>
              <a:buChar char="►"/>
            </a:pPr>
            <a:r>
              <a:rPr lang="en-US" sz="2000" b="1" i="1" dirty="0">
                <a:solidFill>
                  <a:srgbClr val="424242"/>
                </a:solidFill>
                <a:latin typeface="Calibri" panose="020F0502020204030204" pitchFamily="34" charset="0"/>
                <a:cs typeface="Calibri" panose="020F0502020204030204" pitchFamily="34" charset="0"/>
              </a:rPr>
              <a:t>Smoking status. </a:t>
            </a:r>
            <a:r>
              <a:rPr lang="en-US" sz="2000" dirty="0">
                <a:solidFill>
                  <a:srgbClr val="424242"/>
                </a:solidFill>
                <a:latin typeface="Calibri" panose="020F0502020204030204" pitchFamily="34" charset="0"/>
                <a:cs typeface="Calibri" panose="020F0502020204030204" pitchFamily="34" charset="0"/>
              </a:rPr>
              <a:t>At each visit, the current smoking status and smoke exposure should be determined followed </a:t>
            </a:r>
            <a:r>
              <a:rPr lang="en-US" sz="2000" dirty="0"/>
              <a:t>by appropriate action.</a:t>
            </a:r>
            <a:endParaRPr lang="en-AU" sz="2000" dirty="0"/>
          </a:p>
          <a:p>
            <a:pPr marL="342900" indent="-342900">
              <a:buClr>
                <a:srgbClr val="FFCC66"/>
              </a:buClr>
              <a:buFont typeface="Arial" panose="020B0604020202020204" pitchFamily="34" charset="0"/>
              <a:buChar char="►"/>
            </a:pPr>
            <a:endParaRPr lang="en-AU" sz="2400" dirty="0"/>
          </a:p>
        </p:txBody>
      </p:sp>
      <p:sp>
        <p:nvSpPr>
          <p:cNvPr id="8" name="TextBox 1">
            <a:extLst>
              <a:ext uri="{FF2B5EF4-FFF2-40B4-BE49-F238E27FC236}">
                <a16:creationId xmlns:a16="http://schemas.microsoft.com/office/drawing/2014/main" id="{5309E084-2D5D-4B6A-B19B-929FE706453C}"/>
              </a:ext>
            </a:extLst>
          </p:cNvPr>
          <p:cNvSpPr txBox="1">
            <a:spLocks noChangeArrowheads="1"/>
          </p:cNvSpPr>
          <p:nvPr/>
        </p:nvSpPr>
        <p:spPr bwMode="auto">
          <a:xfrm>
            <a:off x="1763688" y="6525344"/>
            <a:ext cx="6096000" cy="276225"/>
          </a:xfrm>
          <a:prstGeom prst="rect">
            <a:avLst/>
          </a:prstGeom>
          <a:noFill/>
          <a:ln w="9525">
            <a:noFill/>
            <a:miter lim="800000"/>
            <a:headEnd/>
            <a:tailEnd/>
          </a:ln>
        </p:spPr>
        <p:txBody>
          <a:bodyPr>
            <a:spAutoFit/>
          </a:bodyPr>
          <a:lstStyle/>
          <a:p>
            <a:pPr algn="ctr"/>
            <a:r>
              <a:rPr lang="en-US" sz="1200" dirty="0">
                <a:solidFill>
                  <a:schemeClr val="accent6">
                    <a:lumMod val="40000"/>
                    <a:lumOff val="60000"/>
                  </a:schemeClr>
                </a:solidFill>
              </a:rPr>
              <a:t>© 2019 Global Initiative for Chronic Obstructive Lung Disease</a:t>
            </a:r>
          </a:p>
        </p:txBody>
      </p:sp>
    </p:spTree>
    <p:extLst>
      <p:ext uri="{BB962C8B-B14F-4D97-AF65-F5344CB8AC3E}">
        <p14:creationId xmlns:p14="http://schemas.microsoft.com/office/powerpoint/2010/main" val="309366030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1619672" y="395082"/>
            <a:ext cx="6553200" cy="523220"/>
          </a:xfrm>
          <a:prstGeom prst="rect">
            <a:avLst/>
          </a:prstGeom>
          <a:noFill/>
          <a:ln w="9525">
            <a:noFill/>
            <a:miter lim="800000"/>
            <a:headEnd/>
            <a:tailEnd/>
          </a:ln>
        </p:spPr>
        <p:txBody>
          <a:bodyPr>
            <a:spAutoFit/>
          </a:bodyPr>
          <a:lstStyle/>
          <a:p>
            <a:pPr algn="ctr"/>
            <a:r>
              <a:rPr lang="en-US" sz="2800" dirty="0">
                <a:solidFill>
                  <a:srgbClr val="FAB516"/>
                </a:solidFill>
                <a:latin typeface="Tahoma" pitchFamily="34" charset="0"/>
                <a:cs typeface="Tahoma" pitchFamily="34" charset="0"/>
              </a:rPr>
              <a:t>Monitoring and Follow-up</a:t>
            </a:r>
          </a:p>
        </p:txBody>
      </p:sp>
      <p:sp>
        <p:nvSpPr>
          <p:cNvPr id="9" name="TextBox 1"/>
          <p:cNvSpPr txBox="1">
            <a:spLocks noChangeArrowheads="1"/>
          </p:cNvSpPr>
          <p:nvPr/>
        </p:nvSpPr>
        <p:spPr bwMode="auto">
          <a:xfrm>
            <a:off x="1521661" y="6403091"/>
            <a:ext cx="6096000" cy="276225"/>
          </a:xfrm>
          <a:prstGeom prst="rect">
            <a:avLst/>
          </a:prstGeom>
          <a:noFill/>
          <a:ln w="9525">
            <a:noFill/>
            <a:miter lim="800000"/>
            <a:headEnd/>
            <a:tailEnd/>
          </a:ln>
        </p:spPr>
        <p:txBody>
          <a:bodyPr>
            <a:spAutoFit/>
          </a:bodyPr>
          <a:lstStyle/>
          <a:p>
            <a:pPr algn="ctr"/>
            <a:r>
              <a:rPr lang="en-US" sz="1200" dirty="0"/>
              <a:t>© 2017 Global Initiative for Chronic Obstructive Lung Disease</a:t>
            </a:r>
          </a:p>
        </p:txBody>
      </p:sp>
      <p:sp>
        <p:nvSpPr>
          <p:cNvPr id="6" name="TextBox 1"/>
          <p:cNvSpPr txBox="1">
            <a:spLocks noChangeArrowheads="1"/>
          </p:cNvSpPr>
          <p:nvPr/>
        </p:nvSpPr>
        <p:spPr bwMode="auto">
          <a:xfrm>
            <a:off x="467545" y="1327776"/>
            <a:ext cx="8424934" cy="5078313"/>
          </a:xfrm>
          <a:prstGeom prst="rect">
            <a:avLst/>
          </a:prstGeom>
          <a:noFill/>
          <a:ln w="9525">
            <a:noFill/>
            <a:miter lim="800000"/>
            <a:headEnd/>
            <a:tailEnd/>
          </a:ln>
        </p:spPr>
        <p:txBody>
          <a:bodyPr wrap="square">
            <a:spAutoFit/>
          </a:bodyPr>
          <a:lstStyle/>
          <a:p>
            <a:pPr>
              <a:buClr>
                <a:srgbClr val="FFCC66"/>
              </a:buClr>
            </a:pPr>
            <a:r>
              <a:rPr lang="en-AU" sz="2000" b="1" dirty="0">
                <a:solidFill>
                  <a:srgbClr val="FAB516"/>
                </a:solidFill>
                <a:latin typeface="Calibri" panose="020F0502020204030204" pitchFamily="34" charset="0"/>
                <a:cs typeface="Calibri" panose="020F0502020204030204" pitchFamily="34" charset="0"/>
              </a:rPr>
              <a:t>Pharmacotherapy and other medical treatment</a:t>
            </a:r>
          </a:p>
          <a:p>
            <a:pPr>
              <a:buClr>
                <a:srgbClr val="FFCC66"/>
              </a:buClr>
            </a:pPr>
            <a:endParaRPr lang="en-AU" sz="2000" i="1" dirty="0">
              <a:solidFill>
                <a:srgbClr val="424242"/>
              </a:solidFill>
              <a:latin typeface="Calibri" panose="020F0502020204030204" pitchFamily="34" charset="0"/>
              <a:cs typeface="Calibri" panose="020F0502020204030204" pitchFamily="34" charset="0"/>
            </a:endParaRPr>
          </a:p>
          <a:p>
            <a:pPr>
              <a:spcAft>
                <a:spcPts val="1200"/>
              </a:spcAft>
              <a:buClr>
                <a:srgbClr val="FFCC66"/>
              </a:buClr>
            </a:pPr>
            <a:r>
              <a:rPr lang="en-AU" sz="2000" dirty="0">
                <a:solidFill>
                  <a:srgbClr val="424242"/>
                </a:solidFill>
                <a:latin typeface="Calibri" panose="020F0502020204030204" pitchFamily="34" charset="0"/>
                <a:cs typeface="Calibri" panose="020F0502020204030204" pitchFamily="34" charset="0"/>
              </a:rPr>
              <a:t>In order to adjust therapy appropriately as the disease progresses, each follow-up visit should include a discussion of the current therapeutic regimen. </a:t>
            </a:r>
          </a:p>
          <a:p>
            <a:pPr>
              <a:spcAft>
                <a:spcPts val="1200"/>
              </a:spcAft>
              <a:buClr>
                <a:srgbClr val="FFCC66"/>
              </a:buClr>
            </a:pPr>
            <a:r>
              <a:rPr lang="en-AU" sz="2000" dirty="0">
                <a:solidFill>
                  <a:srgbClr val="424242"/>
                </a:solidFill>
                <a:latin typeface="Calibri" panose="020F0502020204030204" pitchFamily="34" charset="0"/>
                <a:cs typeface="Calibri" panose="020F0502020204030204" pitchFamily="34" charset="0"/>
              </a:rPr>
              <a:t>Monitoring should focus on:</a:t>
            </a:r>
          </a:p>
          <a:p>
            <a:pPr marL="800100" lvl="1" indent="-342900">
              <a:spcAft>
                <a:spcPts val="1200"/>
              </a:spcAft>
              <a:buClr>
                <a:srgbClr val="FFCC66"/>
              </a:buClr>
              <a:buFont typeface="Arial" panose="020B0604020202020204" pitchFamily="34" charset="0"/>
              <a:buChar char="►"/>
            </a:pPr>
            <a:r>
              <a:rPr lang="en-AU" sz="2000" dirty="0">
                <a:solidFill>
                  <a:srgbClr val="424242"/>
                </a:solidFill>
                <a:latin typeface="Calibri" panose="020F0502020204030204" pitchFamily="34" charset="0"/>
                <a:cs typeface="Calibri" panose="020F0502020204030204" pitchFamily="34" charset="0"/>
              </a:rPr>
              <a:t>Dosages of prescribed medications. </a:t>
            </a:r>
          </a:p>
          <a:p>
            <a:pPr marL="800100" lvl="1" indent="-342900">
              <a:spcAft>
                <a:spcPts val="1200"/>
              </a:spcAft>
              <a:buClr>
                <a:srgbClr val="FFCC66"/>
              </a:buClr>
              <a:buFont typeface="Arial" panose="020B0604020202020204" pitchFamily="34" charset="0"/>
              <a:buChar char="►"/>
            </a:pPr>
            <a:r>
              <a:rPr lang="en-AU" sz="2000" dirty="0">
                <a:solidFill>
                  <a:srgbClr val="424242"/>
                </a:solidFill>
                <a:latin typeface="Calibri" panose="020F0502020204030204" pitchFamily="34" charset="0"/>
                <a:cs typeface="Calibri" panose="020F0502020204030204" pitchFamily="34" charset="0"/>
              </a:rPr>
              <a:t>Adherence to the regimen. </a:t>
            </a:r>
          </a:p>
          <a:p>
            <a:pPr marL="800100" lvl="1" indent="-342900">
              <a:spcAft>
                <a:spcPts val="1200"/>
              </a:spcAft>
              <a:buClr>
                <a:srgbClr val="FFCC66"/>
              </a:buClr>
              <a:buFont typeface="Arial" panose="020B0604020202020204" pitchFamily="34" charset="0"/>
              <a:buChar char="►"/>
            </a:pPr>
            <a:r>
              <a:rPr lang="en-AU" sz="2000" dirty="0">
                <a:solidFill>
                  <a:srgbClr val="424242"/>
                </a:solidFill>
                <a:latin typeface="Calibri" panose="020F0502020204030204" pitchFamily="34" charset="0"/>
                <a:cs typeface="Calibri" panose="020F0502020204030204" pitchFamily="34" charset="0"/>
              </a:rPr>
              <a:t>Inhaler technique.</a:t>
            </a:r>
          </a:p>
          <a:p>
            <a:pPr marL="800100" lvl="1" indent="-342900">
              <a:spcAft>
                <a:spcPts val="1200"/>
              </a:spcAft>
              <a:buClr>
                <a:srgbClr val="FFCC66"/>
              </a:buClr>
              <a:buFont typeface="Arial" panose="020B0604020202020204" pitchFamily="34" charset="0"/>
              <a:buChar char="►"/>
            </a:pPr>
            <a:r>
              <a:rPr lang="en-AU" sz="2000" dirty="0">
                <a:solidFill>
                  <a:srgbClr val="424242"/>
                </a:solidFill>
                <a:latin typeface="Calibri" panose="020F0502020204030204" pitchFamily="34" charset="0"/>
                <a:cs typeface="Calibri" panose="020F0502020204030204" pitchFamily="34" charset="0"/>
              </a:rPr>
              <a:t>Effectiveness of the current regime.</a:t>
            </a:r>
          </a:p>
          <a:p>
            <a:pPr marL="800100" lvl="1" indent="-342900">
              <a:spcAft>
                <a:spcPts val="1200"/>
              </a:spcAft>
              <a:buClr>
                <a:srgbClr val="FFCC66"/>
              </a:buClr>
              <a:buFont typeface="Arial" panose="020B0604020202020204" pitchFamily="34" charset="0"/>
              <a:buChar char="►"/>
            </a:pPr>
            <a:r>
              <a:rPr lang="en-AU" sz="2000" dirty="0">
                <a:solidFill>
                  <a:srgbClr val="424242"/>
                </a:solidFill>
                <a:latin typeface="Calibri" panose="020F0502020204030204" pitchFamily="34" charset="0"/>
                <a:cs typeface="Calibri" panose="020F0502020204030204" pitchFamily="34" charset="0"/>
              </a:rPr>
              <a:t>Side effects.</a:t>
            </a:r>
            <a:endParaRPr lang="en-AU" sz="2000" b="1" i="1" dirty="0">
              <a:solidFill>
                <a:srgbClr val="424242"/>
              </a:solidFill>
              <a:latin typeface="Calibri" panose="020F0502020204030204" pitchFamily="34" charset="0"/>
              <a:cs typeface="Calibri" panose="020F0502020204030204" pitchFamily="34" charset="0"/>
            </a:endParaRPr>
          </a:p>
          <a:p>
            <a:pPr>
              <a:spcAft>
                <a:spcPts val="1200"/>
              </a:spcAft>
              <a:buClr>
                <a:srgbClr val="FFCC66"/>
              </a:buClr>
            </a:pPr>
            <a:r>
              <a:rPr lang="en-AU" sz="2000" i="1" dirty="0">
                <a:solidFill>
                  <a:srgbClr val="424242"/>
                </a:solidFill>
                <a:latin typeface="Calibri" panose="020F0502020204030204" pitchFamily="34" charset="0"/>
                <a:cs typeface="Calibri" panose="020F0502020204030204" pitchFamily="34" charset="0"/>
              </a:rPr>
              <a:t>Treatment modifications should be recommended.</a:t>
            </a:r>
          </a:p>
          <a:p>
            <a:pPr marL="342900" indent="-342900">
              <a:buClr>
                <a:srgbClr val="FFCC66"/>
              </a:buClr>
              <a:buFont typeface="Arial" panose="020B0604020202020204" pitchFamily="34" charset="0"/>
              <a:buChar char="►"/>
            </a:pPr>
            <a:endParaRPr lang="en-AU" sz="2400" dirty="0"/>
          </a:p>
        </p:txBody>
      </p:sp>
      <p:sp>
        <p:nvSpPr>
          <p:cNvPr id="8" name="TextBox 1">
            <a:extLst>
              <a:ext uri="{FF2B5EF4-FFF2-40B4-BE49-F238E27FC236}">
                <a16:creationId xmlns:a16="http://schemas.microsoft.com/office/drawing/2014/main" id="{9B852671-2B81-46AE-A083-A68B1AA7D335}"/>
              </a:ext>
            </a:extLst>
          </p:cNvPr>
          <p:cNvSpPr txBox="1">
            <a:spLocks noChangeArrowheads="1"/>
          </p:cNvSpPr>
          <p:nvPr/>
        </p:nvSpPr>
        <p:spPr bwMode="auto">
          <a:xfrm>
            <a:off x="1782614" y="6509026"/>
            <a:ext cx="6096000" cy="276225"/>
          </a:xfrm>
          <a:prstGeom prst="rect">
            <a:avLst/>
          </a:prstGeom>
          <a:noFill/>
          <a:ln w="9525">
            <a:noFill/>
            <a:miter lim="800000"/>
            <a:headEnd/>
            <a:tailEnd/>
          </a:ln>
        </p:spPr>
        <p:txBody>
          <a:bodyPr>
            <a:spAutoFit/>
          </a:bodyPr>
          <a:lstStyle/>
          <a:p>
            <a:pPr algn="ctr"/>
            <a:r>
              <a:rPr lang="en-US" sz="1200" dirty="0">
                <a:solidFill>
                  <a:schemeClr val="accent6">
                    <a:lumMod val="40000"/>
                    <a:lumOff val="60000"/>
                  </a:schemeClr>
                </a:solidFill>
              </a:rPr>
              <a:t>© 2019 Global Initiative for Chronic Obstructive Lung Disease</a:t>
            </a:r>
          </a:p>
        </p:txBody>
      </p:sp>
    </p:spTree>
    <p:extLst>
      <p:ext uri="{BB962C8B-B14F-4D97-AF65-F5344CB8AC3E}">
        <p14:creationId xmlns:p14="http://schemas.microsoft.com/office/powerpoint/2010/main" val="5791957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1619672" y="395082"/>
            <a:ext cx="6553200" cy="523220"/>
          </a:xfrm>
          <a:prstGeom prst="rect">
            <a:avLst/>
          </a:prstGeom>
          <a:noFill/>
          <a:ln w="9525">
            <a:noFill/>
            <a:miter lim="800000"/>
            <a:headEnd/>
            <a:tailEnd/>
          </a:ln>
        </p:spPr>
        <p:txBody>
          <a:bodyPr>
            <a:spAutoFit/>
          </a:bodyPr>
          <a:lstStyle/>
          <a:p>
            <a:pPr algn="ctr"/>
            <a:r>
              <a:rPr lang="en-US" sz="2800" dirty="0">
                <a:solidFill>
                  <a:srgbClr val="FAB516"/>
                </a:solidFill>
                <a:latin typeface="Tahoma" pitchFamily="34" charset="0"/>
                <a:cs typeface="Tahoma" pitchFamily="34" charset="0"/>
              </a:rPr>
              <a:t>GOLD 2019 Report: Chapters</a:t>
            </a:r>
          </a:p>
        </p:txBody>
      </p:sp>
      <p:sp>
        <p:nvSpPr>
          <p:cNvPr id="6" name="TextBox 1"/>
          <p:cNvSpPr txBox="1">
            <a:spLocks noChangeArrowheads="1"/>
          </p:cNvSpPr>
          <p:nvPr/>
        </p:nvSpPr>
        <p:spPr bwMode="auto">
          <a:xfrm>
            <a:off x="4228619" y="1694109"/>
            <a:ext cx="4426840" cy="4093428"/>
          </a:xfrm>
          <a:prstGeom prst="rect">
            <a:avLst/>
          </a:prstGeom>
          <a:noFill/>
          <a:ln w="9525">
            <a:noFill/>
            <a:miter lim="800000"/>
            <a:headEnd/>
            <a:tailEnd/>
          </a:ln>
        </p:spPr>
        <p:txBody>
          <a:bodyPr wrap="square">
            <a:spAutoFit/>
          </a:bodyPr>
          <a:lstStyle/>
          <a:p>
            <a:pPr marL="457200" indent="-457200">
              <a:buClr>
                <a:srgbClr val="FAB516"/>
              </a:buClr>
              <a:buFont typeface="+mj-lt"/>
              <a:buAutoNum type="arabicPeriod"/>
            </a:pPr>
            <a:r>
              <a:rPr lang="en-AU" sz="2000" dirty="0">
                <a:solidFill>
                  <a:srgbClr val="424242"/>
                </a:solidFill>
              </a:rPr>
              <a:t>Definition and Overview</a:t>
            </a:r>
          </a:p>
          <a:p>
            <a:pPr marL="457200" indent="-457200">
              <a:buClr>
                <a:srgbClr val="FAB516"/>
              </a:buClr>
              <a:buFont typeface="+mj-lt"/>
              <a:buAutoNum type="arabicPeriod"/>
            </a:pPr>
            <a:endParaRPr lang="en-AU" sz="2000" dirty="0">
              <a:solidFill>
                <a:srgbClr val="424242"/>
              </a:solidFill>
            </a:endParaRPr>
          </a:p>
          <a:p>
            <a:pPr marL="457200" indent="-457200">
              <a:buClr>
                <a:srgbClr val="FAB516"/>
              </a:buClr>
              <a:buFont typeface="+mj-lt"/>
              <a:buAutoNum type="arabicPeriod"/>
            </a:pPr>
            <a:r>
              <a:rPr lang="en-AU" sz="2000" dirty="0">
                <a:solidFill>
                  <a:srgbClr val="424242"/>
                </a:solidFill>
              </a:rPr>
              <a:t>Diagnosis and Initial Assessment</a:t>
            </a:r>
          </a:p>
          <a:p>
            <a:pPr marL="457200" indent="-457200">
              <a:buClr>
                <a:srgbClr val="FAB516"/>
              </a:buClr>
              <a:buFont typeface="+mj-lt"/>
              <a:buAutoNum type="arabicPeriod"/>
            </a:pPr>
            <a:endParaRPr lang="en-AU" sz="2000" dirty="0">
              <a:solidFill>
                <a:srgbClr val="424242"/>
              </a:solidFill>
            </a:endParaRPr>
          </a:p>
          <a:p>
            <a:pPr marL="457200" indent="-457200">
              <a:buClr>
                <a:srgbClr val="FAB516"/>
              </a:buClr>
              <a:buFont typeface="+mj-lt"/>
              <a:buAutoNum type="arabicPeriod"/>
            </a:pPr>
            <a:r>
              <a:rPr lang="en-AU" sz="2000" dirty="0">
                <a:solidFill>
                  <a:srgbClr val="424242"/>
                </a:solidFill>
              </a:rPr>
              <a:t>Evidence Supporting Prevention &amp; Maintenance Therapy</a:t>
            </a:r>
          </a:p>
          <a:p>
            <a:pPr marL="457200" indent="-457200">
              <a:buClr>
                <a:srgbClr val="FAB516"/>
              </a:buClr>
              <a:buFont typeface="+mj-lt"/>
              <a:buAutoNum type="arabicPeriod"/>
            </a:pPr>
            <a:endParaRPr lang="en-AU" sz="2000" dirty="0">
              <a:solidFill>
                <a:srgbClr val="424242"/>
              </a:solidFill>
            </a:endParaRPr>
          </a:p>
          <a:p>
            <a:pPr marL="457200" indent="-457200">
              <a:buClr>
                <a:srgbClr val="FAB516"/>
              </a:buClr>
              <a:buFont typeface="+mj-lt"/>
              <a:buAutoNum type="arabicPeriod"/>
            </a:pPr>
            <a:r>
              <a:rPr lang="en-AU" sz="2000" dirty="0">
                <a:solidFill>
                  <a:srgbClr val="424242"/>
                </a:solidFill>
              </a:rPr>
              <a:t>Management of Stable COPD</a:t>
            </a:r>
          </a:p>
          <a:p>
            <a:pPr marL="457200" indent="-457200">
              <a:buClr>
                <a:srgbClr val="FAB516"/>
              </a:buClr>
              <a:buFont typeface="+mj-lt"/>
              <a:buAutoNum type="arabicPeriod"/>
            </a:pPr>
            <a:endParaRPr lang="en-AU" sz="2000" dirty="0">
              <a:solidFill>
                <a:srgbClr val="424242"/>
              </a:solidFill>
            </a:endParaRPr>
          </a:p>
          <a:p>
            <a:pPr marL="457200" indent="-457200">
              <a:buClr>
                <a:srgbClr val="FAB516"/>
              </a:buClr>
              <a:buFont typeface="+mj-lt"/>
              <a:buAutoNum type="arabicPeriod"/>
            </a:pPr>
            <a:r>
              <a:rPr lang="en-AU" sz="2000" dirty="0">
                <a:solidFill>
                  <a:srgbClr val="424242"/>
                </a:solidFill>
              </a:rPr>
              <a:t>Management of Exacerbations</a:t>
            </a:r>
          </a:p>
          <a:p>
            <a:pPr marL="457200" indent="-457200">
              <a:buClr>
                <a:srgbClr val="FAB516"/>
              </a:buClr>
              <a:buFont typeface="+mj-lt"/>
              <a:buAutoNum type="arabicPeriod"/>
            </a:pPr>
            <a:endParaRPr lang="en-AU" sz="2000" dirty="0">
              <a:solidFill>
                <a:srgbClr val="424242"/>
              </a:solidFill>
            </a:endParaRPr>
          </a:p>
          <a:p>
            <a:pPr marL="457200" indent="-457200">
              <a:buClr>
                <a:srgbClr val="FAB516"/>
              </a:buClr>
              <a:buFont typeface="+mj-lt"/>
              <a:buAutoNum type="arabicPeriod"/>
            </a:pPr>
            <a:r>
              <a:rPr lang="en-AU" sz="2000" dirty="0">
                <a:solidFill>
                  <a:srgbClr val="424242"/>
                </a:solidFill>
              </a:rPr>
              <a:t>COPD and Comorbidities</a:t>
            </a:r>
          </a:p>
          <a:p>
            <a:pPr marL="457200" indent="-457200">
              <a:buClr>
                <a:srgbClr val="FFCC66"/>
              </a:buClr>
              <a:buFont typeface="+mj-lt"/>
              <a:buAutoNum type="arabicPeriod"/>
            </a:pPr>
            <a:endParaRPr lang="en-AU" sz="2000" dirty="0"/>
          </a:p>
        </p:txBody>
      </p:sp>
      <p:sp>
        <p:nvSpPr>
          <p:cNvPr id="8" name="TextBox 1">
            <a:extLst>
              <a:ext uri="{FF2B5EF4-FFF2-40B4-BE49-F238E27FC236}">
                <a16:creationId xmlns:a16="http://schemas.microsoft.com/office/drawing/2014/main" id="{65B50F09-E760-45D4-BA2B-CFB4237AB117}"/>
              </a:ext>
            </a:extLst>
          </p:cNvPr>
          <p:cNvSpPr txBox="1">
            <a:spLocks noChangeArrowheads="1"/>
          </p:cNvSpPr>
          <p:nvPr/>
        </p:nvSpPr>
        <p:spPr bwMode="auto">
          <a:xfrm>
            <a:off x="1782614" y="6509026"/>
            <a:ext cx="6096000" cy="276225"/>
          </a:xfrm>
          <a:prstGeom prst="rect">
            <a:avLst/>
          </a:prstGeom>
          <a:noFill/>
          <a:ln w="9525">
            <a:noFill/>
            <a:miter lim="800000"/>
            <a:headEnd/>
            <a:tailEnd/>
          </a:ln>
        </p:spPr>
        <p:txBody>
          <a:bodyPr>
            <a:spAutoFit/>
          </a:bodyPr>
          <a:lstStyle/>
          <a:p>
            <a:pPr algn="ctr"/>
            <a:r>
              <a:rPr lang="en-US" sz="1200" dirty="0">
                <a:solidFill>
                  <a:schemeClr val="accent6">
                    <a:lumMod val="40000"/>
                    <a:lumOff val="60000"/>
                  </a:schemeClr>
                </a:solidFill>
              </a:rPr>
              <a:t>© 2019 Global Initiative for Chronic Obstructive Lung Disease</a:t>
            </a:r>
          </a:p>
        </p:txBody>
      </p:sp>
      <p:pic>
        <p:nvPicPr>
          <p:cNvPr id="2" name="Picture 1">
            <a:extLst>
              <a:ext uri="{FF2B5EF4-FFF2-40B4-BE49-F238E27FC236}">
                <a16:creationId xmlns:a16="http://schemas.microsoft.com/office/drawing/2014/main" id="{91C7F7CD-696F-4133-9A5B-33CC1587CF45}"/>
              </a:ext>
            </a:extLst>
          </p:cNvPr>
          <p:cNvPicPr>
            <a:picLocks noChangeAspect="1"/>
          </p:cNvPicPr>
          <p:nvPr/>
        </p:nvPicPr>
        <p:blipFill>
          <a:blip r:embed="rId3"/>
          <a:stretch>
            <a:fillRect/>
          </a:stretch>
        </p:blipFill>
        <p:spPr>
          <a:xfrm>
            <a:off x="323528" y="1340767"/>
            <a:ext cx="3744416" cy="4856911"/>
          </a:xfrm>
          <a:prstGeom prst="rect">
            <a:avLst/>
          </a:prstGeom>
        </p:spPr>
      </p:pic>
    </p:spTree>
    <p:extLst>
      <p:ext uri="{BB962C8B-B14F-4D97-AF65-F5344CB8AC3E}">
        <p14:creationId xmlns:p14="http://schemas.microsoft.com/office/powerpoint/2010/main" val="353250640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1619672" y="395082"/>
            <a:ext cx="6553200" cy="523220"/>
          </a:xfrm>
          <a:prstGeom prst="rect">
            <a:avLst/>
          </a:prstGeom>
          <a:noFill/>
          <a:ln w="9525">
            <a:noFill/>
            <a:miter lim="800000"/>
            <a:headEnd/>
            <a:tailEnd/>
          </a:ln>
        </p:spPr>
        <p:txBody>
          <a:bodyPr>
            <a:spAutoFit/>
          </a:bodyPr>
          <a:lstStyle/>
          <a:p>
            <a:pPr algn="ctr"/>
            <a:r>
              <a:rPr lang="en-US" sz="2800" dirty="0">
                <a:solidFill>
                  <a:srgbClr val="FAB516"/>
                </a:solidFill>
                <a:latin typeface="Tahoma" pitchFamily="34" charset="0"/>
                <a:cs typeface="Tahoma" pitchFamily="34" charset="0"/>
              </a:rPr>
              <a:t>GOLD 2019 Report: Chapters</a:t>
            </a:r>
          </a:p>
        </p:txBody>
      </p:sp>
      <p:sp>
        <p:nvSpPr>
          <p:cNvPr id="6" name="TextBox 1"/>
          <p:cNvSpPr txBox="1">
            <a:spLocks noChangeArrowheads="1"/>
          </p:cNvSpPr>
          <p:nvPr/>
        </p:nvSpPr>
        <p:spPr bwMode="auto">
          <a:xfrm>
            <a:off x="4228619" y="1694109"/>
            <a:ext cx="4426840" cy="4093428"/>
          </a:xfrm>
          <a:prstGeom prst="rect">
            <a:avLst/>
          </a:prstGeom>
          <a:noFill/>
          <a:ln w="9525">
            <a:noFill/>
            <a:miter lim="800000"/>
            <a:headEnd/>
            <a:tailEnd/>
          </a:ln>
        </p:spPr>
        <p:txBody>
          <a:bodyPr wrap="square">
            <a:spAutoFit/>
          </a:bodyPr>
          <a:lstStyle/>
          <a:p>
            <a:pPr marL="457200" indent="-457200">
              <a:buClr>
                <a:srgbClr val="FAB516"/>
              </a:buClr>
              <a:buFont typeface="+mj-lt"/>
              <a:buAutoNum type="arabicPeriod"/>
            </a:pPr>
            <a:r>
              <a:rPr lang="en-AU" sz="2000" dirty="0">
                <a:solidFill>
                  <a:srgbClr val="424242"/>
                </a:solidFill>
              </a:rPr>
              <a:t>Definition and Overview</a:t>
            </a:r>
          </a:p>
          <a:p>
            <a:pPr marL="457200" indent="-457200">
              <a:buClr>
                <a:srgbClr val="FAB516"/>
              </a:buClr>
              <a:buFont typeface="+mj-lt"/>
              <a:buAutoNum type="arabicPeriod"/>
            </a:pPr>
            <a:endParaRPr lang="en-AU" sz="2000" dirty="0">
              <a:solidFill>
                <a:srgbClr val="424242"/>
              </a:solidFill>
            </a:endParaRPr>
          </a:p>
          <a:p>
            <a:pPr marL="457200" indent="-457200">
              <a:buClr>
                <a:srgbClr val="FAB516"/>
              </a:buClr>
              <a:buFont typeface="+mj-lt"/>
              <a:buAutoNum type="arabicPeriod"/>
            </a:pPr>
            <a:r>
              <a:rPr lang="en-AU" sz="2000" dirty="0">
                <a:solidFill>
                  <a:srgbClr val="424242"/>
                </a:solidFill>
              </a:rPr>
              <a:t>Diagnosis and Initial Assessment</a:t>
            </a:r>
          </a:p>
          <a:p>
            <a:pPr marL="457200" indent="-457200">
              <a:buClr>
                <a:srgbClr val="FAB516"/>
              </a:buClr>
              <a:buFont typeface="+mj-lt"/>
              <a:buAutoNum type="arabicPeriod"/>
            </a:pPr>
            <a:endParaRPr lang="en-AU" sz="2000" dirty="0">
              <a:solidFill>
                <a:srgbClr val="424242"/>
              </a:solidFill>
            </a:endParaRPr>
          </a:p>
          <a:p>
            <a:pPr marL="457200" indent="-457200">
              <a:buClr>
                <a:srgbClr val="FAB516"/>
              </a:buClr>
              <a:buFont typeface="+mj-lt"/>
              <a:buAutoNum type="arabicPeriod"/>
            </a:pPr>
            <a:r>
              <a:rPr lang="en-AU" sz="2000" dirty="0">
                <a:solidFill>
                  <a:srgbClr val="424242"/>
                </a:solidFill>
              </a:rPr>
              <a:t>Evidence Supporting Prevention &amp; Maintenance Therapy</a:t>
            </a:r>
          </a:p>
          <a:p>
            <a:pPr marL="457200" indent="-457200">
              <a:buClr>
                <a:srgbClr val="FAB516"/>
              </a:buClr>
              <a:buFont typeface="+mj-lt"/>
              <a:buAutoNum type="arabicPeriod"/>
            </a:pPr>
            <a:endParaRPr lang="en-AU" sz="2000" dirty="0">
              <a:solidFill>
                <a:srgbClr val="424242"/>
              </a:solidFill>
            </a:endParaRPr>
          </a:p>
          <a:p>
            <a:pPr marL="457200" indent="-457200">
              <a:buClr>
                <a:srgbClr val="FAB516"/>
              </a:buClr>
              <a:buFont typeface="+mj-lt"/>
              <a:buAutoNum type="arabicPeriod"/>
            </a:pPr>
            <a:r>
              <a:rPr lang="en-AU" sz="2000" dirty="0">
                <a:solidFill>
                  <a:srgbClr val="424242"/>
                </a:solidFill>
              </a:rPr>
              <a:t>Management of Stable COPD</a:t>
            </a:r>
          </a:p>
          <a:p>
            <a:pPr marL="457200" indent="-457200">
              <a:buClr>
                <a:srgbClr val="FAB516"/>
              </a:buClr>
              <a:buFont typeface="+mj-lt"/>
              <a:buAutoNum type="arabicPeriod"/>
            </a:pPr>
            <a:endParaRPr lang="en-AU" sz="2000" dirty="0">
              <a:solidFill>
                <a:srgbClr val="424242"/>
              </a:solidFill>
            </a:endParaRPr>
          </a:p>
          <a:p>
            <a:pPr marL="457200" indent="-457200">
              <a:buClr>
                <a:srgbClr val="FAB516"/>
              </a:buClr>
              <a:buFont typeface="+mj-lt"/>
              <a:buAutoNum type="arabicPeriod"/>
            </a:pPr>
            <a:r>
              <a:rPr lang="en-AU" sz="2000" dirty="0">
                <a:solidFill>
                  <a:srgbClr val="424242"/>
                </a:solidFill>
              </a:rPr>
              <a:t>Management of Exacerbations</a:t>
            </a:r>
          </a:p>
          <a:p>
            <a:pPr marL="457200" indent="-457200">
              <a:buClr>
                <a:srgbClr val="FAB516"/>
              </a:buClr>
              <a:buFont typeface="+mj-lt"/>
              <a:buAutoNum type="arabicPeriod"/>
            </a:pPr>
            <a:endParaRPr lang="en-AU" sz="2000" dirty="0">
              <a:solidFill>
                <a:srgbClr val="424242"/>
              </a:solidFill>
            </a:endParaRPr>
          </a:p>
          <a:p>
            <a:pPr marL="457200" indent="-457200">
              <a:buClr>
                <a:srgbClr val="FAB516"/>
              </a:buClr>
              <a:buFont typeface="+mj-lt"/>
              <a:buAutoNum type="arabicPeriod"/>
            </a:pPr>
            <a:r>
              <a:rPr lang="en-AU" sz="2000" dirty="0">
                <a:solidFill>
                  <a:srgbClr val="424242"/>
                </a:solidFill>
              </a:rPr>
              <a:t>COPD and Comorbidities</a:t>
            </a:r>
          </a:p>
          <a:p>
            <a:pPr marL="457200" indent="-457200">
              <a:buClr>
                <a:srgbClr val="FFCC66"/>
              </a:buClr>
              <a:buFont typeface="+mj-lt"/>
              <a:buAutoNum type="arabicPeriod"/>
            </a:pPr>
            <a:endParaRPr lang="en-AU" sz="2000" dirty="0"/>
          </a:p>
        </p:txBody>
      </p:sp>
      <p:sp>
        <p:nvSpPr>
          <p:cNvPr id="8" name="TextBox 1">
            <a:extLst>
              <a:ext uri="{FF2B5EF4-FFF2-40B4-BE49-F238E27FC236}">
                <a16:creationId xmlns:a16="http://schemas.microsoft.com/office/drawing/2014/main" id="{65B50F09-E760-45D4-BA2B-CFB4237AB117}"/>
              </a:ext>
            </a:extLst>
          </p:cNvPr>
          <p:cNvSpPr txBox="1">
            <a:spLocks noChangeArrowheads="1"/>
          </p:cNvSpPr>
          <p:nvPr/>
        </p:nvSpPr>
        <p:spPr bwMode="auto">
          <a:xfrm>
            <a:off x="1782614" y="6509026"/>
            <a:ext cx="6096000" cy="276225"/>
          </a:xfrm>
          <a:prstGeom prst="rect">
            <a:avLst/>
          </a:prstGeom>
          <a:noFill/>
          <a:ln w="9525">
            <a:noFill/>
            <a:miter lim="800000"/>
            <a:headEnd/>
            <a:tailEnd/>
          </a:ln>
        </p:spPr>
        <p:txBody>
          <a:bodyPr>
            <a:spAutoFit/>
          </a:bodyPr>
          <a:lstStyle/>
          <a:p>
            <a:pPr algn="ctr"/>
            <a:r>
              <a:rPr lang="en-US" sz="1200" dirty="0">
                <a:solidFill>
                  <a:schemeClr val="accent6">
                    <a:lumMod val="40000"/>
                    <a:lumOff val="60000"/>
                  </a:schemeClr>
                </a:solidFill>
              </a:rPr>
              <a:t>© 2019 Global Initiative for Chronic Obstructive Lung Disease</a:t>
            </a:r>
          </a:p>
        </p:txBody>
      </p:sp>
      <p:pic>
        <p:nvPicPr>
          <p:cNvPr id="2" name="Picture 1">
            <a:extLst>
              <a:ext uri="{FF2B5EF4-FFF2-40B4-BE49-F238E27FC236}">
                <a16:creationId xmlns:a16="http://schemas.microsoft.com/office/drawing/2014/main" id="{91C7F7CD-696F-4133-9A5B-33CC1587CF45}"/>
              </a:ext>
            </a:extLst>
          </p:cNvPr>
          <p:cNvPicPr>
            <a:picLocks noChangeAspect="1"/>
          </p:cNvPicPr>
          <p:nvPr/>
        </p:nvPicPr>
        <p:blipFill>
          <a:blip r:embed="rId3"/>
          <a:stretch>
            <a:fillRect/>
          </a:stretch>
        </p:blipFill>
        <p:spPr>
          <a:xfrm>
            <a:off x="323528" y="1340767"/>
            <a:ext cx="3744416" cy="4856911"/>
          </a:xfrm>
          <a:prstGeom prst="rect">
            <a:avLst/>
          </a:prstGeom>
        </p:spPr>
      </p:pic>
      <p:sp>
        <p:nvSpPr>
          <p:cNvPr id="9" name="Rectangle 8">
            <a:extLst>
              <a:ext uri="{FF2B5EF4-FFF2-40B4-BE49-F238E27FC236}">
                <a16:creationId xmlns:a16="http://schemas.microsoft.com/office/drawing/2014/main" id="{8FFFBCAA-E70F-46D4-B3E7-5CE0236AA149}"/>
              </a:ext>
            </a:extLst>
          </p:cNvPr>
          <p:cNvSpPr/>
          <p:nvPr/>
        </p:nvSpPr>
        <p:spPr>
          <a:xfrm>
            <a:off x="4150929" y="4293096"/>
            <a:ext cx="4515507" cy="64807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6592598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1619672" y="395082"/>
            <a:ext cx="6553200" cy="523220"/>
          </a:xfrm>
          <a:prstGeom prst="rect">
            <a:avLst/>
          </a:prstGeom>
          <a:noFill/>
          <a:ln w="9525">
            <a:noFill/>
            <a:miter lim="800000"/>
            <a:headEnd/>
            <a:tailEnd/>
          </a:ln>
        </p:spPr>
        <p:txBody>
          <a:bodyPr>
            <a:spAutoFit/>
          </a:bodyPr>
          <a:lstStyle/>
          <a:p>
            <a:pPr algn="ctr"/>
            <a:r>
              <a:rPr lang="en-US" sz="2800" dirty="0">
                <a:solidFill>
                  <a:srgbClr val="FAB516"/>
                </a:solidFill>
                <a:latin typeface="Tahoma" pitchFamily="34" charset="0"/>
                <a:cs typeface="Tahoma" pitchFamily="34" charset="0"/>
              </a:rPr>
              <a:t>Management of Exacerbations</a:t>
            </a:r>
          </a:p>
        </p:txBody>
      </p:sp>
      <p:sp>
        <p:nvSpPr>
          <p:cNvPr id="9" name="TextBox 1"/>
          <p:cNvSpPr txBox="1">
            <a:spLocks noChangeArrowheads="1"/>
          </p:cNvSpPr>
          <p:nvPr/>
        </p:nvSpPr>
        <p:spPr bwMode="auto">
          <a:xfrm>
            <a:off x="1521661" y="6403091"/>
            <a:ext cx="6096000" cy="276225"/>
          </a:xfrm>
          <a:prstGeom prst="rect">
            <a:avLst/>
          </a:prstGeom>
          <a:noFill/>
          <a:ln w="9525">
            <a:noFill/>
            <a:miter lim="800000"/>
            <a:headEnd/>
            <a:tailEnd/>
          </a:ln>
        </p:spPr>
        <p:txBody>
          <a:bodyPr>
            <a:spAutoFit/>
          </a:bodyPr>
          <a:lstStyle/>
          <a:p>
            <a:pPr algn="ctr"/>
            <a:r>
              <a:rPr lang="en-US" sz="1200" dirty="0"/>
              <a:t>© 2017 Global Initiative for Chronic Obstructive Lung Disease</a:t>
            </a:r>
          </a:p>
        </p:txBody>
      </p:sp>
      <p:sp>
        <p:nvSpPr>
          <p:cNvPr id="6" name="TextBox 1"/>
          <p:cNvSpPr txBox="1">
            <a:spLocks noChangeArrowheads="1"/>
          </p:cNvSpPr>
          <p:nvPr/>
        </p:nvSpPr>
        <p:spPr bwMode="auto">
          <a:xfrm>
            <a:off x="467545" y="1327776"/>
            <a:ext cx="8424934" cy="4401205"/>
          </a:xfrm>
          <a:prstGeom prst="rect">
            <a:avLst/>
          </a:prstGeom>
          <a:noFill/>
          <a:ln w="9525">
            <a:noFill/>
            <a:miter lim="800000"/>
            <a:headEnd/>
            <a:tailEnd/>
          </a:ln>
        </p:spPr>
        <p:txBody>
          <a:bodyPr wrap="square">
            <a:spAutoFit/>
          </a:bodyPr>
          <a:lstStyle/>
          <a:p>
            <a:pPr>
              <a:buClr>
                <a:srgbClr val="FFCC66"/>
              </a:buClr>
            </a:pPr>
            <a:r>
              <a:rPr lang="en-AU" sz="2000" b="1" dirty="0">
                <a:solidFill>
                  <a:srgbClr val="FAB516"/>
                </a:solidFill>
              </a:rPr>
              <a:t>OVERALL KEY POINTS (1 of 3):</a:t>
            </a:r>
          </a:p>
          <a:p>
            <a:pPr>
              <a:buClr>
                <a:srgbClr val="FFCC66"/>
              </a:buClr>
            </a:pPr>
            <a:endParaRPr lang="en-AU" sz="2000" dirty="0"/>
          </a:p>
          <a:p>
            <a:pPr marL="342900" indent="-342900">
              <a:buClr>
                <a:srgbClr val="FFCC66"/>
              </a:buClr>
              <a:buFont typeface="Arial" panose="020B0604020202020204" pitchFamily="34" charset="0"/>
              <a:buChar char="►"/>
            </a:pPr>
            <a:r>
              <a:rPr lang="en-AU" sz="2000" dirty="0">
                <a:solidFill>
                  <a:srgbClr val="424242"/>
                </a:solidFill>
                <a:latin typeface="Calibri" panose="020F0502020204030204" pitchFamily="34" charset="0"/>
                <a:cs typeface="Calibri" panose="020F0502020204030204" pitchFamily="34" charset="0"/>
              </a:rPr>
              <a:t>An exacerbation of COPD is defined as an acute worsening of respiratory symptoms that results in additional therapy.</a:t>
            </a:r>
          </a:p>
          <a:p>
            <a:pPr marL="342900" indent="-342900">
              <a:buClr>
                <a:srgbClr val="FFCC66"/>
              </a:buClr>
              <a:buFont typeface="Arial" panose="020B0604020202020204" pitchFamily="34" charset="0"/>
              <a:buChar char="►"/>
            </a:pPr>
            <a:endParaRPr lang="en-AU" sz="2000" dirty="0">
              <a:solidFill>
                <a:srgbClr val="424242"/>
              </a:solidFill>
              <a:latin typeface="Calibri" panose="020F0502020204030204" pitchFamily="34" charset="0"/>
              <a:cs typeface="Calibri" panose="020F0502020204030204" pitchFamily="34" charset="0"/>
            </a:endParaRPr>
          </a:p>
          <a:p>
            <a:pPr marL="342900" indent="-342900">
              <a:buClr>
                <a:srgbClr val="FFCC66"/>
              </a:buClr>
              <a:buFont typeface="Arial" panose="020B0604020202020204" pitchFamily="34" charset="0"/>
              <a:buChar char="►"/>
            </a:pPr>
            <a:r>
              <a:rPr lang="en-AU" sz="2000" dirty="0">
                <a:solidFill>
                  <a:srgbClr val="424242"/>
                </a:solidFill>
                <a:latin typeface="Calibri" panose="020F0502020204030204" pitchFamily="34" charset="0"/>
                <a:cs typeface="Calibri" panose="020F0502020204030204" pitchFamily="34" charset="0"/>
              </a:rPr>
              <a:t>Exacerbations of COPD can be precipitated by several factors. The most common causes are respiratory tract infections.</a:t>
            </a:r>
          </a:p>
          <a:p>
            <a:pPr marL="342900" indent="-342900">
              <a:buClr>
                <a:srgbClr val="FFCC66"/>
              </a:buClr>
              <a:buFont typeface="Arial" panose="020B0604020202020204" pitchFamily="34" charset="0"/>
              <a:buChar char="►"/>
            </a:pPr>
            <a:endParaRPr lang="en-AU" sz="2000" dirty="0">
              <a:solidFill>
                <a:srgbClr val="424242"/>
              </a:solidFill>
              <a:latin typeface="Calibri" panose="020F0502020204030204" pitchFamily="34" charset="0"/>
              <a:cs typeface="Calibri" panose="020F0502020204030204" pitchFamily="34" charset="0"/>
            </a:endParaRPr>
          </a:p>
          <a:p>
            <a:pPr marL="342900" indent="-342900">
              <a:buClr>
                <a:srgbClr val="FFCC66"/>
              </a:buClr>
              <a:buFont typeface="Arial" panose="020B0604020202020204" pitchFamily="34" charset="0"/>
              <a:buChar char="►"/>
            </a:pPr>
            <a:r>
              <a:rPr lang="en-AU" sz="2000" dirty="0">
                <a:solidFill>
                  <a:srgbClr val="424242"/>
                </a:solidFill>
                <a:latin typeface="Calibri" panose="020F0502020204030204" pitchFamily="34" charset="0"/>
                <a:cs typeface="Calibri" panose="020F0502020204030204" pitchFamily="34" charset="0"/>
              </a:rPr>
              <a:t>The goal for treatment of COPD exacerbations is to minimize the negative impact of the current exacerbation and to prevent subsequent events.</a:t>
            </a:r>
          </a:p>
          <a:p>
            <a:pPr marL="342900" indent="-342900">
              <a:buClr>
                <a:srgbClr val="FFCC66"/>
              </a:buClr>
              <a:buFont typeface="Arial" panose="020B0604020202020204" pitchFamily="34" charset="0"/>
              <a:buChar char="►"/>
            </a:pPr>
            <a:endParaRPr lang="en-AU" sz="2000" dirty="0">
              <a:solidFill>
                <a:srgbClr val="424242"/>
              </a:solidFill>
              <a:latin typeface="Calibri" panose="020F0502020204030204" pitchFamily="34" charset="0"/>
              <a:cs typeface="Calibri" panose="020F0502020204030204" pitchFamily="34" charset="0"/>
            </a:endParaRPr>
          </a:p>
          <a:p>
            <a:pPr marL="342900" indent="-342900">
              <a:buClr>
                <a:srgbClr val="FFCC66"/>
              </a:buClr>
              <a:buFont typeface="Arial" panose="020B0604020202020204" pitchFamily="34" charset="0"/>
              <a:buChar char="►"/>
            </a:pPr>
            <a:r>
              <a:rPr lang="en-AU" sz="2000" dirty="0">
                <a:solidFill>
                  <a:srgbClr val="424242"/>
                </a:solidFill>
                <a:latin typeface="Calibri" panose="020F0502020204030204" pitchFamily="34" charset="0"/>
                <a:cs typeface="Calibri" panose="020F0502020204030204" pitchFamily="34" charset="0"/>
              </a:rPr>
              <a:t>Short-acting inhaled beta</a:t>
            </a:r>
            <a:r>
              <a:rPr lang="en-AU" sz="2000" baseline="-25000" dirty="0">
                <a:solidFill>
                  <a:srgbClr val="424242"/>
                </a:solidFill>
                <a:latin typeface="Calibri" panose="020F0502020204030204" pitchFamily="34" charset="0"/>
                <a:cs typeface="Calibri" panose="020F0502020204030204" pitchFamily="34" charset="0"/>
              </a:rPr>
              <a:t>2</a:t>
            </a:r>
            <a:r>
              <a:rPr lang="en-AU" sz="2000" dirty="0">
                <a:solidFill>
                  <a:srgbClr val="424242"/>
                </a:solidFill>
                <a:latin typeface="Calibri" panose="020F0502020204030204" pitchFamily="34" charset="0"/>
                <a:cs typeface="Calibri" panose="020F0502020204030204" pitchFamily="34" charset="0"/>
              </a:rPr>
              <a:t>-agonists, with or without short-acting anticholinergics, are recommended as the initial bronchodilators to treat an acute exacerbation.</a:t>
            </a:r>
          </a:p>
        </p:txBody>
      </p:sp>
      <p:sp>
        <p:nvSpPr>
          <p:cNvPr id="8" name="TextBox 1">
            <a:extLst>
              <a:ext uri="{FF2B5EF4-FFF2-40B4-BE49-F238E27FC236}">
                <a16:creationId xmlns:a16="http://schemas.microsoft.com/office/drawing/2014/main" id="{55D06993-F6E0-4D8A-BAE9-02940ADD740F}"/>
              </a:ext>
            </a:extLst>
          </p:cNvPr>
          <p:cNvSpPr txBox="1">
            <a:spLocks noChangeArrowheads="1"/>
          </p:cNvSpPr>
          <p:nvPr/>
        </p:nvSpPr>
        <p:spPr bwMode="auto">
          <a:xfrm>
            <a:off x="1782614" y="6509026"/>
            <a:ext cx="6096000" cy="276225"/>
          </a:xfrm>
          <a:prstGeom prst="rect">
            <a:avLst/>
          </a:prstGeom>
          <a:noFill/>
          <a:ln w="9525">
            <a:noFill/>
            <a:miter lim="800000"/>
            <a:headEnd/>
            <a:tailEnd/>
          </a:ln>
        </p:spPr>
        <p:txBody>
          <a:bodyPr>
            <a:spAutoFit/>
          </a:bodyPr>
          <a:lstStyle/>
          <a:p>
            <a:pPr algn="ctr"/>
            <a:r>
              <a:rPr lang="en-US" sz="1200" dirty="0">
                <a:solidFill>
                  <a:schemeClr val="accent6">
                    <a:lumMod val="40000"/>
                    <a:lumOff val="60000"/>
                  </a:schemeClr>
                </a:solidFill>
              </a:rPr>
              <a:t>© 2019 Global Initiative for Chronic Obstructive Lung Disease</a:t>
            </a:r>
          </a:p>
        </p:txBody>
      </p:sp>
    </p:spTree>
    <p:extLst>
      <p:ext uri="{BB962C8B-B14F-4D97-AF65-F5344CB8AC3E}">
        <p14:creationId xmlns:p14="http://schemas.microsoft.com/office/powerpoint/2010/main" val="265608077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1619672" y="395082"/>
            <a:ext cx="6553200" cy="523220"/>
          </a:xfrm>
          <a:prstGeom prst="rect">
            <a:avLst/>
          </a:prstGeom>
          <a:noFill/>
          <a:ln w="9525">
            <a:noFill/>
            <a:miter lim="800000"/>
            <a:headEnd/>
            <a:tailEnd/>
          </a:ln>
        </p:spPr>
        <p:txBody>
          <a:bodyPr>
            <a:spAutoFit/>
          </a:bodyPr>
          <a:lstStyle/>
          <a:p>
            <a:pPr algn="ctr"/>
            <a:r>
              <a:rPr lang="en-US" sz="2800" dirty="0">
                <a:solidFill>
                  <a:srgbClr val="FAB516"/>
                </a:solidFill>
                <a:latin typeface="Tahoma" pitchFamily="34" charset="0"/>
                <a:cs typeface="Tahoma" pitchFamily="34" charset="0"/>
              </a:rPr>
              <a:t>Management of Exacerbations</a:t>
            </a:r>
          </a:p>
        </p:txBody>
      </p:sp>
      <p:sp>
        <p:nvSpPr>
          <p:cNvPr id="6" name="TextBox 1"/>
          <p:cNvSpPr txBox="1">
            <a:spLocks noChangeArrowheads="1"/>
          </p:cNvSpPr>
          <p:nvPr/>
        </p:nvSpPr>
        <p:spPr bwMode="auto">
          <a:xfrm>
            <a:off x="467545" y="1327776"/>
            <a:ext cx="8424934" cy="4401205"/>
          </a:xfrm>
          <a:prstGeom prst="rect">
            <a:avLst/>
          </a:prstGeom>
          <a:noFill/>
          <a:ln w="9525">
            <a:noFill/>
            <a:miter lim="800000"/>
            <a:headEnd/>
            <a:tailEnd/>
          </a:ln>
        </p:spPr>
        <p:txBody>
          <a:bodyPr wrap="square">
            <a:spAutoFit/>
          </a:bodyPr>
          <a:lstStyle/>
          <a:p>
            <a:pPr>
              <a:buClr>
                <a:srgbClr val="FFCC66"/>
              </a:buClr>
            </a:pPr>
            <a:r>
              <a:rPr lang="en-AU" sz="2000" b="1" dirty="0">
                <a:solidFill>
                  <a:srgbClr val="FAB516"/>
                </a:solidFill>
              </a:rPr>
              <a:t>OVERALL KEY POINTS (2 of 3):</a:t>
            </a:r>
          </a:p>
          <a:p>
            <a:pPr>
              <a:buClr>
                <a:srgbClr val="FFCC66"/>
              </a:buClr>
            </a:pPr>
            <a:endParaRPr lang="en-AU" sz="2000" dirty="0"/>
          </a:p>
          <a:p>
            <a:pPr marL="342900" indent="-342900">
              <a:buClr>
                <a:srgbClr val="FFCC66"/>
              </a:buClr>
              <a:buFont typeface="Arial" panose="020B0604020202020204" pitchFamily="34" charset="0"/>
              <a:buChar char="►"/>
            </a:pPr>
            <a:r>
              <a:rPr lang="en-AU" sz="2000" dirty="0">
                <a:solidFill>
                  <a:srgbClr val="424242"/>
                </a:solidFill>
                <a:latin typeface="Calibri" panose="020F0502020204030204" pitchFamily="34" charset="0"/>
                <a:cs typeface="Calibri" panose="020F0502020204030204" pitchFamily="34" charset="0"/>
              </a:rPr>
              <a:t>Maintenance therapy with long-acting bronchodilators should be initiated as soon as possible before hospital discharge.</a:t>
            </a:r>
          </a:p>
          <a:p>
            <a:pPr marL="342900" indent="-342900">
              <a:buClr>
                <a:srgbClr val="FFCC66"/>
              </a:buClr>
              <a:buFont typeface="Arial" panose="020B0604020202020204" pitchFamily="34" charset="0"/>
              <a:buChar char="►"/>
            </a:pPr>
            <a:endParaRPr lang="en-AU" sz="2000" dirty="0">
              <a:solidFill>
                <a:srgbClr val="424242"/>
              </a:solidFill>
              <a:latin typeface="Calibri" panose="020F0502020204030204" pitchFamily="34" charset="0"/>
              <a:cs typeface="Calibri" panose="020F0502020204030204" pitchFamily="34" charset="0"/>
            </a:endParaRPr>
          </a:p>
          <a:p>
            <a:pPr marL="342900" indent="-342900">
              <a:buClr>
                <a:srgbClr val="FFCC66"/>
              </a:buClr>
              <a:buFont typeface="Arial" panose="020B0604020202020204" pitchFamily="34" charset="0"/>
              <a:buChar char="►"/>
            </a:pPr>
            <a:r>
              <a:rPr lang="en-AU" sz="2000" dirty="0">
                <a:solidFill>
                  <a:srgbClr val="424242"/>
                </a:solidFill>
                <a:latin typeface="Calibri" panose="020F0502020204030204" pitchFamily="34" charset="0"/>
                <a:cs typeface="Calibri" panose="020F0502020204030204" pitchFamily="34" charset="0"/>
              </a:rPr>
              <a:t>Systemic corticosteroids can improve lung function (FEV</a:t>
            </a:r>
            <a:r>
              <a:rPr lang="en-AU" sz="2000" baseline="-25000" dirty="0">
                <a:solidFill>
                  <a:srgbClr val="424242"/>
                </a:solidFill>
                <a:latin typeface="Calibri" panose="020F0502020204030204" pitchFamily="34" charset="0"/>
                <a:cs typeface="Calibri" panose="020F0502020204030204" pitchFamily="34" charset="0"/>
              </a:rPr>
              <a:t>1</a:t>
            </a:r>
            <a:r>
              <a:rPr lang="en-AU" sz="2000" dirty="0">
                <a:solidFill>
                  <a:srgbClr val="424242"/>
                </a:solidFill>
                <a:latin typeface="Calibri" panose="020F0502020204030204" pitchFamily="34" charset="0"/>
                <a:cs typeface="Calibri" panose="020F0502020204030204" pitchFamily="34" charset="0"/>
              </a:rPr>
              <a:t>), oxygenation and shorten recovery time and hospitalization duration. Duration of therapy should not be more than 5-7 days.</a:t>
            </a:r>
          </a:p>
          <a:p>
            <a:pPr marL="342900" indent="-342900">
              <a:buClr>
                <a:srgbClr val="FFCC66"/>
              </a:buClr>
              <a:buFont typeface="Arial" panose="020B0604020202020204" pitchFamily="34" charset="0"/>
              <a:buChar char="►"/>
            </a:pPr>
            <a:endParaRPr lang="en-AU" sz="2000" dirty="0">
              <a:solidFill>
                <a:srgbClr val="424242"/>
              </a:solidFill>
              <a:latin typeface="Calibri" panose="020F0502020204030204" pitchFamily="34" charset="0"/>
              <a:cs typeface="Calibri" panose="020F0502020204030204" pitchFamily="34" charset="0"/>
            </a:endParaRPr>
          </a:p>
          <a:p>
            <a:pPr marL="342900" indent="-342900">
              <a:buClr>
                <a:srgbClr val="FFCC66"/>
              </a:buClr>
              <a:buFont typeface="Arial" panose="020B0604020202020204" pitchFamily="34" charset="0"/>
              <a:buChar char="►"/>
            </a:pPr>
            <a:r>
              <a:rPr lang="en-AU" sz="2000" dirty="0">
                <a:solidFill>
                  <a:srgbClr val="424242"/>
                </a:solidFill>
                <a:latin typeface="Calibri" panose="020F0502020204030204" pitchFamily="34" charset="0"/>
                <a:cs typeface="Calibri" panose="020F0502020204030204" pitchFamily="34" charset="0"/>
              </a:rPr>
              <a:t>Antibiotics, when indicated, can shorten recovery time, reduce the risk of early relapse, treatment failure, and hospitalization duration. Duration of therapy should be 5-7 days.</a:t>
            </a:r>
          </a:p>
          <a:p>
            <a:pPr marL="342900" indent="-342900">
              <a:buClr>
                <a:srgbClr val="FFCC66"/>
              </a:buClr>
              <a:buFont typeface="Arial" panose="020B0604020202020204" pitchFamily="34" charset="0"/>
              <a:buChar char="►"/>
            </a:pPr>
            <a:endParaRPr lang="en-AU" sz="2000" dirty="0">
              <a:solidFill>
                <a:srgbClr val="424242"/>
              </a:solidFill>
              <a:latin typeface="Calibri" panose="020F0502020204030204" pitchFamily="34" charset="0"/>
              <a:cs typeface="Calibri" panose="020F0502020204030204" pitchFamily="34" charset="0"/>
            </a:endParaRPr>
          </a:p>
          <a:p>
            <a:pPr marL="342900" indent="-342900">
              <a:buClr>
                <a:srgbClr val="FFCC66"/>
              </a:buClr>
              <a:buFont typeface="Arial" panose="020B0604020202020204" pitchFamily="34" charset="0"/>
              <a:buChar char="►"/>
            </a:pPr>
            <a:r>
              <a:rPr lang="en-AU" sz="2000" dirty="0" err="1">
                <a:solidFill>
                  <a:srgbClr val="424242"/>
                </a:solidFill>
                <a:latin typeface="Calibri" panose="020F0502020204030204" pitchFamily="34" charset="0"/>
                <a:cs typeface="Calibri" panose="020F0502020204030204" pitchFamily="34" charset="0"/>
              </a:rPr>
              <a:t>Methylxanthines</a:t>
            </a:r>
            <a:r>
              <a:rPr lang="en-AU" sz="2000" dirty="0">
                <a:solidFill>
                  <a:srgbClr val="424242"/>
                </a:solidFill>
                <a:latin typeface="Calibri" panose="020F0502020204030204" pitchFamily="34" charset="0"/>
                <a:cs typeface="Calibri" panose="020F0502020204030204" pitchFamily="34" charset="0"/>
              </a:rPr>
              <a:t> are not recommended due to increased side effect profiles.</a:t>
            </a:r>
          </a:p>
        </p:txBody>
      </p:sp>
      <p:sp>
        <p:nvSpPr>
          <p:cNvPr id="8" name="TextBox 1">
            <a:extLst>
              <a:ext uri="{FF2B5EF4-FFF2-40B4-BE49-F238E27FC236}">
                <a16:creationId xmlns:a16="http://schemas.microsoft.com/office/drawing/2014/main" id="{BDA22D21-0C7B-4D4C-A3B2-1D2B6A0E5826}"/>
              </a:ext>
            </a:extLst>
          </p:cNvPr>
          <p:cNvSpPr txBox="1">
            <a:spLocks noChangeArrowheads="1"/>
          </p:cNvSpPr>
          <p:nvPr/>
        </p:nvSpPr>
        <p:spPr bwMode="auto">
          <a:xfrm>
            <a:off x="1782614" y="6509026"/>
            <a:ext cx="6096000" cy="276225"/>
          </a:xfrm>
          <a:prstGeom prst="rect">
            <a:avLst/>
          </a:prstGeom>
          <a:noFill/>
          <a:ln w="9525">
            <a:noFill/>
            <a:miter lim="800000"/>
            <a:headEnd/>
            <a:tailEnd/>
          </a:ln>
        </p:spPr>
        <p:txBody>
          <a:bodyPr>
            <a:spAutoFit/>
          </a:bodyPr>
          <a:lstStyle/>
          <a:p>
            <a:pPr algn="ctr"/>
            <a:r>
              <a:rPr lang="en-US" sz="1200" dirty="0">
                <a:solidFill>
                  <a:schemeClr val="accent6">
                    <a:lumMod val="40000"/>
                    <a:lumOff val="60000"/>
                  </a:schemeClr>
                </a:solidFill>
              </a:rPr>
              <a:t>© 2019 Global Initiative for Chronic Obstructive Lung Disease</a:t>
            </a:r>
          </a:p>
        </p:txBody>
      </p:sp>
    </p:spTree>
    <p:extLst>
      <p:ext uri="{BB962C8B-B14F-4D97-AF65-F5344CB8AC3E}">
        <p14:creationId xmlns:p14="http://schemas.microsoft.com/office/powerpoint/2010/main" val="36184251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1619672" y="395082"/>
            <a:ext cx="6553200" cy="523220"/>
          </a:xfrm>
          <a:prstGeom prst="rect">
            <a:avLst/>
          </a:prstGeom>
          <a:noFill/>
          <a:ln w="9525">
            <a:noFill/>
            <a:miter lim="800000"/>
            <a:headEnd/>
            <a:tailEnd/>
          </a:ln>
        </p:spPr>
        <p:txBody>
          <a:bodyPr>
            <a:spAutoFit/>
          </a:bodyPr>
          <a:lstStyle/>
          <a:p>
            <a:pPr algn="ctr"/>
            <a:r>
              <a:rPr lang="en-US" sz="2800" dirty="0">
                <a:solidFill>
                  <a:srgbClr val="FAB516"/>
                </a:solidFill>
                <a:latin typeface="Tahoma" pitchFamily="34" charset="0"/>
                <a:cs typeface="Tahoma" pitchFamily="34" charset="0"/>
              </a:rPr>
              <a:t>Management of Exacerbations</a:t>
            </a:r>
          </a:p>
        </p:txBody>
      </p:sp>
      <p:sp>
        <p:nvSpPr>
          <p:cNvPr id="6" name="TextBox 1"/>
          <p:cNvSpPr txBox="1">
            <a:spLocks noChangeArrowheads="1"/>
          </p:cNvSpPr>
          <p:nvPr/>
        </p:nvSpPr>
        <p:spPr bwMode="auto">
          <a:xfrm>
            <a:off x="467545" y="1327776"/>
            <a:ext cx="8424934" cy="3170099"/>
          </a:xfrm>
          <a:prstGeom prst="rect">
            <a:avLst/>
          </a:prstGeom>
          <a:noFill/>
          <a:ln w="9525">
            <a:noFill/>
            <a:miter lim="800000"/>
            <a:headEnd/>
            <a:tailEnd/>
          </a:ln>
        </p:spPr>
        <p:txBody>
          <a:bodyPr wrap="square">
            <a:spAutoFit/>
          </a:bodyPr>
          <a:lstStyle/>
          <a:p>
            <a:pPr>
              <a:buClr>
                <a:srgbClr val="FFCC66"/>
              </a:buClr>
            </a:pPr>
            <a:r>
              <a:rPr lang="en-AU" sz="2000" b="1" dirty="0">
                <a:solidFill>
                  <a:srgbClr val="FAB516"/>
                </a:solidFill>
              </a:rPr>
              <a:t>OVERALL KEY POINTS (3 of 3):</a:t>
            </a:r>
          </a:p>
          <a:p>
            <a:pPr>
              <a:buClr>
                <a:srgbClr val="FFCC66"/>
              </a:buClr>
            </a:pPr>
            <a:endParaRPr lang="en-AU" sz="2000" dirty="0"/>
          </a:p>
          <a:p>
            <a:pPr marL="342900" indent="-342900">
              <a:buClr>
                <a:srgbClr val="FFCC66"/>
              </a:buClr>
              <a:buFont typeface="Arial" panose="020B0604020202020204" pitchFamily="34" charset="0"/>
              <a:buChar char="►"/>
            </a:pPr>
            <a:r>
              <a:rPr lang="en-AU" sz="2000" dirty="0">
                <a:solidFill>
                  <a:srgbClr val="424242"/>
                </a:solidFill>
                <a:latin typeface="Calibri" panose="020F0502020204030204" pitchFamily="34" charset="0"/>
                <a:cs typeface="Calibri" panose="020F0502020204030204" pitchFamily="34" charset="0"/>
              </a:rPr>
              <a:t>Non-invasive mechanical ventilation should be the first mode of ventilation used in COPD patients with acute respiratory failure who have no absolute contraindication because it improves gas exchange, reduces work of breathing and the need for intubation, decreases hospitalization duration and improves survival. </a:t>
            </a:r>
          </a:p>
          <a:p>
            <a:pPr marL="342900" indent="-342900">
              <a:buClr>
                <a:srgbClr val="FFCC66"/>
              </a:buClr>
              <a:buFont typeface="Arial" panose="020B0604020202020204" pitchFamily="34" charset="0"/>
              <a:buChar char="►"/>
            </a:pPr>
            <a:endParaRPr lang="en-AU" sz="2000" dirty="0">
              <a:solidFill>
                <a:srgbClr val="424242"/>
              </a:solidFill>
              <a:latin typeface="Calibri" panose="020F0502020204030204" pitchFamily="34" charset="0"/>
              <a:cs typeface="Calibri" panose="020F0502020204030204" pitchFamily="34" charset="0"/>
            </a:endParaRPr>
          </a:p>
          <a:p>
            <a:pPr marL="342900" indent="-342900">
              <a:buClr>
                <a:srgbClr val="FFCC66"/>
              </a:buClr>
              <a:buFont typeface="Arial" panose="020B0604020202020204" pitchFamily="34" charset="0"/>
              <a:buChar char="►"/>
            </a:pPr>
            <a:r>
              <a:rPr lang="en-AU" sz="2000" dirty="0">
                <a:solidFill>
                  <a:srgbClr val="424242"/>
                </a:solidFill>
                <a:latin typeface="Calibri" panose="020F0502020204030204" pitchFamily="34" charset="0"/>
                <a:cs typeface="Calibri" panose="020F0502020204030204" pitchFamily="34" charset="0"/>
              </a:rPr>
              <a:t>Following an exacerbation, appropriate measures for exacerbation prevention should be initiated (see </a:t>
            </a:r>
            <a:r>
              <a:rPr lang="en-AU" sz="2000" b="1" dirty="0">
                <a:solidFill>
                  <a:srgbClr val="FAB516"/>
                </a:solidFill>
                <a:latin typeface="Calibri" panose="020F0502020204030204" pitchFamily="34" charset="0"/>
                <a:cs typeface="Calibri" panose="020F0502020204030204" pitchFamily="34" charset="0"/>
              </a:rPr>
              <a:t>GOLD 2019 </a:t>
            </a:r>
            <a:r>
              <a:rPr lang="en-AU" sz="2000" dirty="0">
                <a:solidFill>
                  <a:srgbClr val="424242"/>
                </a:solidFill>
                <a:latin typeface="Calibri" panose="020F0502020204030204" pitchFamily="34" charset="0"/>
                <a:cs typeface="Calibri" panose="020F0502020204030204" pitchFamily="34" charset="0"/>
              </a:rPr>
              <a:t>Chapter 3 and Chapter 4). </a:t>
            </a:r>
          </a:p>
        </p:txBody>
      </p:sp>
      <p:sp>
        <p:nvSpPr>
          <p:cNvPr id="8" name="TextBox 1">
            <a:extLst>
              <a:ext uri="{FF2B5EF4-FFF2-40B4-BE49-F238E27FC236}">
                <a16:creationId xmlns:a16="http://schemas.microsoft.com/office/drawing/2014/main" id="{E4D0242B-5710-4DD8-A89F-869FB5FA6DE0}"/>
              </a:ext>
            </a:extLst>
          </p:cNvPr>
          <p:cNvSpPr txBox="1">
            <a:spLocks noChangeArrowheads="1"/>
          </p:cNvSpPr>
          <p:nvPr/>
        </p:nvSpPr>
        <p:spPr bwMode="auto">
          <a:xfrm>
            <a:off x="1782614" y="6509026"/>
            <a:ext cx="6096000" cy="276225"/>
          </a:xfrm>
          <a:prstGeom prst="rect">
            <a:avLst/>
          </a:prstGeom>
          <a:noFill/>
          <a:ln w="9525">
            <a:noFill/>
            <a:miter lim="800000"/>
            <a:headEnd/>
            <a:tailEnd/>
          </a:ln>
        </p:spPr>
        <p:txBody>
          <a:bodyPr>
            <a:spAutoFit/>
          </a:bodyPr>
          <a:lstStyle/>
          <a:p>
            <a:pPr algn="ctr"/>
            <a:r>
              <a:rPr lang="en-US" sz="1200" dirty="0">
                <a:solidFill>
                  <a:schemeClr val="accent6">
                    <a:lumMod val="40000"/>
                    <a:lumOff val="60000"/>
                  </a:schemeClr>
                </a:solidFill>
              </a:rPr>
              <a:t>© 2019 Global Initiative for Chronic Obstructive Lung Disease</a:t>
            </a:r>
          </a:p>
        </p:txBody>
      </p:sp>
    </p:spTree>
    <p:extLst>
      <p:ext uri="{BB962C8B-B14F-4D97-AF65-F5344CB8AC3E}">
        <p14:creationId xmlns:p14="http://schemas.microsoft.com/office/powerpoint/2010/main" val="384060232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1619672" y="395082"/>
            <a:ext cx="6553200" cy="523220"/>
          </a:xfrm>
          <a:prstGeom prst="rect">
            <a:avLst/>
          </a:prstGeom>
          <a:noFill/>
          <a:ln w="9525">
            <a:noFill/>
            <a:miter lim="800000"/>
            <a:headEnd/>
            <a:tailEnd/>
          </a:ln>
        </p:spPr>
        <p:txBody>
          <a:bodyPr>
            <a:spAutoFit/>
          </a:bodyPr>
          <a:lstStyle/>
          <a:p>
            <a:pPr algn="ctr"/>
            <a:r>
              <a:rPr lang="en-US" sz="2800" dirty="0">
                <a:solidFill>
                  <a:srgbClr val="FAB516"/>
                </a:solidFill>
                <a:latin typeface="Tahoma" pitchFamily="34" charset="0"/>
                <a:cs typeface="Tahoma" pitchFamily="34" charset="0"/>
              </a:rPr>
              <a:t>Management of Exacerbations</a:t>
            </a:r>
          </a:p>
        </p:txBody>
      </p:sp>
      <p:sp>
        <p:nvSpPr>
          <p:cNvPr id="9" name="TextBox 1"/>
          <p:cNvSpPr txBox="1">
            <a:spLocks noChangeArrowheads="1"/>
          </p:cNvSpPr>
          <p:nvPr/>
        </p:nvSpPr>
        <p:spPr bwMode="auto">
          <a:xfrm>
            <a:off x="1521661" y="6403091"/>
            <a:ext cx="6096000" cy="276225"/>
          </a:xfrm>
          <a:prstGeom prst="rect">
            <a:avLst/>
          </a:prstGeom>
          <a:noFill/>
          <a:ln w="9525">
            <a:noFill/>
            <a:miter lim="800000"/>
            <a:headEnd/>
            <a:tailEnd/>
          </a:ln>
        </p:spPr>
        <p:txBody>
          <a:bodyPr>
            <a:spAutoFit/>
          </a:bodyPr>
          <a:lstStyle/>
          <a:p>
            <a:pPr algn="ctr"/>
            <a:r>
              <a:rPr lang="en-US" sz="1200" dirty="0"/>
              <a:t>© 2017 Global Initiative for Chronic Obstructive Lung Disease</a:t>
            </a:r>
          </a:p>
        </p:txBody>
      </p:sp>
      <p:sp>
        <p:nvSpPr>
          <p:cNvPr id="6" name="TextBox 1"/>
          <p:cNvSpPr txBox="1">
            <a:spLocks noChangeArrowheads="1"/>
          </p:cNvSpPr>
          <p:nvPr/>
        </p:nvSpPr>
        <p:spPr bwMode="auto">
          <a:xfrm>
            <a:off x="357194" y="1844824"/>
            <a:ext cx="8424934" cy="3600986"/>
          </a:xfrm>
          <a:prstGeom prst="rect">
            <a:avLst/>
          </a:prstGeom>
          <a:noFill/>
          <a:ln w="9525">
            <a:noFill/>
            <a:miter lim="800000"/>
            <a:headEnd/>
            <a:tailEnd/>
          </a:ln>
        </p:spPr>
        <p:txBody>
          <a:bodyPr wrap="square">
            <a:spAutoFit/>
          </a:bodyPr>
          <a:lstStyle/>
          <a:p>
            <a:pPr>
              <a:buClr>
                <a:srgbClr val="FFCC66"/>
              </a:buClr>
            </a:pPr>
            <a:r>
              <a:rPr lang="en-AU" sz="2000" b="1" dirty="0">
                <a:solidFill>
                  <a:srgbClr val="FAB516"/>
                </a:solidFill>
                <a:latin typeface="Calibri" panose="020F0502020204030204" pitchFamily="34" charset="0"/>
                <a:cs typeface="Calibri" panose="020F0502020204030204" pitchFamily="34" charset="0"/>
              </a:rPr>
              <a:t>COPD exacerbations </a:t>
            </a:r>
            <a:r>
              <a:rPr lang="en-AU" sz="2000" dirty="0">
                <a:solidFill>
                  <a:srgbClr val="424242"/>
                </a:solidFill>
                <a:latin typeface="Calibri" panose="020F0502020204030204" pitchFamily="34" charset="0"/>
                <a:cs typeface="Calibri" panose="020F0502020204030204" pitchFamily="34" charset="0"/>
              </a:rPr>
              <a:t>are defined as an acute worsening of respiratory symptoms that result in additional therapy.</a:t>
            </a:r>
          </a:p>
          <a:p>
            <a:pPr>
              <a:buClr>
                <a:srgbClr val="FFCC66"/>
              </a:buClr>
            </a:pPr>
            <a:endParaRPr lang="en-AU" sz="2000" dirty="0">
              <a:latin typeface="Calibri" panose="020F0502020204030204" pitchFamily="34" charset="0"/>
              <a:cs typeface="Calibri" panose="020F0502020204030204" pitchFamily="34" charset="0"/>
            </a:endParaRPr>
          </a:p>
          <a:p>
            <a:pPr marL="342900" indent="-342900">
              <a:buClr>
                <a:srgbClr val="FFCC66"/>
              </a:buClr>
              <a:buFont typeface="Arial" panose="020B0604020202020204" pitchFamily="34" charset="0"/>
              <a:buChar char="►"/>
            </a:pPr>
            <a:r>
              <a:rPr lang="en-AU" sz="2000" dirty="0">
                <a:solidFill>
                  <a:srgbClr val="424242"/>
                </a:solidFill>
                <a:latin typeface="Calibri" panose="020F0502020204030204" pitchFamily="34" charset="0"/>
                <a:cs typeface="Calibri" panose="020F0502020204030204" pitchFamily="34" charset="0"/>
              </a:rPr>
              <a:t>They are classified as:</a:t>
            </a:r>
          </a:p>
          <a:p>
            <a:pPr marL="342900" indent="-342900">
              <a:buClr>
                <a:srgbClr val="FFCC66"/>
              </a:buClr>
              <a:buFont typeface="Arial" panose="020B0604020202020204" pitchFamily="34" charset="0"/>
              <a:buChar char="►"/>
            </a:pPr>
            <a:endParaRPr lang="en-AU" sz="2000" dirty="0">
              <a:solidFill>
                <a:srgbClr val="424242"/>
              </a:solidFill>
              <a:latin typeface="Calibri" panose="020F0502020204030204" pitchFamily="34" charset="0"/>
              <a:cs typeface="Calibri" panose="020F0502020204030204" pitchFamily="34" charset="0"/>
            </a:endParaRPr>
          </a:p>
          <a:p>
            <a:pPr marL="800100" lvl="1" indent="-342900">
              <a:buClr>
                <a:srgbClr val="FFCC66"/>
              </a:buClr>
              <a:buFont typeface="Wingdings" panose="05000000000000000000" pitchFamily="2" charset="2"/>
              <a:buChar char="Ø"/>
            </a:pPr>
            <a:r>
              <a:rPr lang="en-AU" sz="2000" b="1" dirty="0">
                <a:solidFill>
                  <a:srgbClr val="FAB516"/>
                </a:solidFill>
                <a:latin typeface="Calibri" panose="020F0502020204030204" pitchFamily="34" charset="0"/>
                <a:cs typeface="Calibri" panose="020F0502020204030204" pitchFamily="34" charset="0"/>
              </a:rPr>
              <a:t>Mild</a:t>
            </a:r>
            <a:r>
              <a:rPr lang="en-AU" sz="2000" dirty="0">
                <a:solidFill>
                  <a:srgbClr val="424242"/>
                </a:solidFill>
                <a:latin typeface="Calibri" panose="020F0502020204030204" pitchFamily="34" charset="0"/>
                <a:cs typeface="Calibri" panose="020F0502020204030204" pitchFamily="34" charset="0"/>
              </a:rPr>
              <a:t> (treated with short acting bronchodilators only, SABDs) </a:t>
            </a:r>
          </a:p>
          <a:p>
            <a:pPr marL="800100" lvl="1" indent="-342900">
              <a:buClr>
                <a:srgbClr val="FFCC66"/>
              </a:buClr>
              <a:buFont typeface="Wingdings" panose="05000000000000000000" pitchFamily="2" charset="2"/>
              <a:buChar char="Ø"/>
            </a:pPr>
            <a:r>
              <a:rPr lang="en-AU" sz="2000" b="1" dirty="0">
                <a:solidFill>
                  <a:srgbClr val="FAB516"/>
                </a:solidFill>
                <a:latin typeface="Calibri" panose="020F0502020204030204" pitchFamily="34" charset="0"/>
                <a:cs typeface="Calibri" panose="020F0502020204030204" pitchFamily="34" charset="0"/>
              </a:rPr>
              <a:t>Moderate</a:t>
            </a:r>
            <a:r>
              <a:rPr lang="en-AU" sz="2000" dirty="0">
                <a:solidFill>
                  <a:srgbClr val="424242"/>
                </a:solidFill>
                <a:latin typeface="Calibri" panose="020F0502020204030204" pitchFamily="34" charset="0"/>
                <a:cs typeface="Calibri" panose="020F0502020204030204" pitchFamily="34" charset="0"/>
              </a:rPr>
              <a:t> (treated with SABDs plus antibiotics and/or oral corticosteroids) or </a:t>
            </a:r>
          </a:p>
          <a:p>
            <a:pPr marL="800100" lvl="1" indent="-342900">
              <a:buClr>
                <a:srgbClr val="FFCC66"/>
              </a:buClr>
              <a:buFont typeface="Wingdings" panose="05000000000000000000" pitchFamily="2" charset="2"/>
              <a:buChar char="Ø"/>
            </a:pPr>
            <a:r>
              <a:rPr lang="en-AU" sz="2000" b="1" dirty="0">
                <a:solidFill>
                  <a:srgbClr val="FAB516"/>
                </a:solidFill>
                <a:latin typeface="Calibri" panose="020F0502020204030204" pitchFamily="34" charset="0"/>
                <a:cs typeface="Calibri" panose="020F0502020204030204" pitchFamily="34" charset="0"/>
              </a:rPr>
              <a:t>Severe</a:t>
            </a:r>
            <a:r>
              <a:rPr lang="en-AU" sz="2000" dirty="0">
                <a:solidFill>
                  <a:srgbClr val="424242"/>
                </a:solidFill>
                <a:latin typeface="Calibri" panose="020F0502020204030204" pitchFamily="34" charset="0"/>
                <a:cs typeface="Calibri" panose="020F0502020204030204" pitchFamily="34" charset="0"/>
              </a:rPr>
              <a:t> (patient requires hospitalization or visits the emergency room). Severe exacerbations may also be associated with acute respiratory failure. </a:t>
            </a:r>
          </a:p>
        </p:txBody>
      </p:sp>
      <p:sp>
        <p:nvSpPr>
          <p:cNvPr id="8" name="TextBox 1">
            <a:extLst>
              <a:ext uri="{FF2B5EF4-FFF2-40B4-BE49-F238E27FC236}">
                <a16:creationId xmlns:a16="http://schemas.microsoft.com/office/drawing/2014/main" id="{D280C270-21AD-464C-88D9-C7DAD931FAD2}"/>
              </a:ext>
            </a:extLst>
          </p:cNvPr>
          <p:cNvSpPr txBox="1">
            <a:spLocks noChangeArrowheads="1"/>
          </p:cNvSpPr>
          <p:nvPr/>
        </p:nvSpPr>
        <p:spPr bwMode="auto">
          <a:xfrm>
            <a:off x="1782614" y="6509026"/>
            <a:ext cx="6096000" cy="276225"/>
          </a:xfrm>
          <a:prstGeom prst="rect">
            <a:avLst/>
          </a:prstGeom>
          <a:noFill/>
          <a:ln w="9525">
            <a:noFill/>
            <a:miter lim="800000"/>
            <a:headEnd/>
            <a:tailEnd/>
          </a:ln>
        </p:spPr>
        <p:txBody>
          <a:bodyPr>
            <a:spAutoFit/>
          </a:bodyPr>
          <a:lstStyle/>
          <a:p>
            <a:pPr algn="ctr"/>
            <a:r>
              <a:rPr lang="en-US" sz="1200" dirty="0">
                <a:solidFill>
                  <a:schemeClr val="accent6">
                    <a:lumMod val="40000"/>
                    <a:lumOff val="60000"/>
                  </a:schemeClr>
                </a:solidFill>
              </a:rPr>
              <a:t>© 2019 Global Initiative for Chronic Obstructive Lung Disease</a:t>
            </a:r>
          </a:p>
        </p:txBody>
      </p:sp>
    </p:spTree>
    <p:extLst>
      <p:ext uri="{BB962C8B-B14F-4D97-AF65-F5344CB8AC3E}">
        <p14:creationId xmlns:p14="http://schemas.microsoft.com/office/powerpoint/2010/main" val="314862094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1619672" y="395082"/>
            <a:ext cx="6553200" cy="523220"/>
          </a:xfrm>
          <a:prstGeom prst="rect">
            <a:avLst/>
          </a:prstGeom>
          <a:noFill/>
          <a:ln w="9525">
            <a:noFill/>
            <a:miter lim="800000"/>
            <a:headEnd/>
            <a:tailEnd/>
          </a:ln>
        </p:spPr>
        <p:txBody>
          <a:bodyPr>
            <a:spAutoFit/>
          </a:bodyPr>
          <a:lstStyle/>
          <a:p>
            <a:pPr algn="ctr"/>
            <a:r>
              <a:rPr lang="en-US" sz="2800" dirty="0">
                <a:solidFill>
                  <a:srgbClr val="FAB516"/>
                </a:solidFill>
                <a:latin typeface="Tahoma" pitchFamily="34" charset="0"/>
                <a:cs typeface="Tahoma" pitchFamily="34" charset="0"/>
              </a:rPr>
              <a:t>Management of Exacerbations</a:t>
            </a:r>
          </a:p>
        </p:txBody>
      </p:sp>
      <p:sp>
        <p:nvSpPr>
          <p:cNvPr id="6" name="TextBox 1"/>
          <p:cNvSpPr txBox="1">
            <a:spLocks noChangeArrowheads="1"/>
          </p:cNvSpPr>
          <p:nvPr/>
        </p:nvSpPr>
        <p:spPr bwMode="auto">
          <a:xfrm>
            <a:off x="340571" y="1700808"/>
            <a:ext cx="8424934" cy="3046988"/>
          </a:xfrm>
          <a:prstGeom prst="rect">
            <a:avLst/>
          </a:prstGeom>
          <a:noFill/>
          <a:ln w="9525">
            <a:noFill/>
            <a:miter lim="800000"/>
            <a:headEnd/>
            <a:tailEnd/>
          </a:ln>
        </p:spPr>
        <p:txBody>
          <a:bodyPr wrap="square">
            <a:spAutoFit/>
          </a:bodyPr>
          <a:lstStyle/>
          <a:p>
            <a:pPr>
              <a:buClr>
                <a:srgbClr val="FFCC66"/>
              </a:buClr>
            </a:pPr>
            <a:r>
              <a:rPr lang="en-AU" sz="2400" b="1" dirty="0">
                <a:solidFill>
                  <a:srgbClr val="FAB516"/>
                </a:solidFill>
                <a:latin typeface="Calibri" panose="020F0502020204030204" pitchFamily="34" charset="0"/>
                <a:cs typeface="Calibri" panose="020F0502020204030204" pitchFamily="34" charset="0"/>
              </a:rPr>
              <a:t>Classification of hospitalized patients</a:t>
            </a:r>
          </a:p>
          <a:p>
            <a:pPr>
              <a:buClr>
                <a:srgbClr val="FFCC66"/>
              </a:buClr>
            </a:pPr>
            <a:endParaRPr lang="en-AU" sz="2400" b="1" dirty="0">
              <a:solidFill>
                <a:srgbClr val="FFCC66"/>
              </a:solidFill>
              <a:latin typeface="Calibri" panose="020F0502020204030204" pitchFamily="34" charset="0"/>
              <a:cs typeface="Calibri" panose="020F0502020204030204" pitchFamily="34" charset="0"/>
            </a:endParaRPr>
          </a:p>
          <a:p>
            <a:r>
              <a:rPr lang="en-GB" sz="2400" b="1" i="1" dirty="0">
                <a:solidFill>
                  <a:srgbClr val="FAB516"/>
                </a:solidFill>
                <a:latin typeface="Calibri" panose="020F0502020204030204" pitchFamily="34" charset="0"/>
                <a:cs typeface="Calibri" panose="020F0502020204030204" pitchFamily="34" charset="0"/>
              </a:rPr>
              <a:t>No respiratory failure:</a:t>
            </a:r>
            <a:r>
              <a:rPr lang="de-DE" sz="2400" dirty="0">
                <a:solidFill>
                  <a:srgbClr val="FAB516"/>
                </a:solidFill>
                <a:latin typeface="Calibri" panose="020F0502020204030204" pitchFamily="34" charset="0"/>
                <a:cs typeface="Calibri" panose="020F0502020204030204" pitchFamily="34" charset="0"/>
              </a:rPr>
              <a:t> </a:t>
            </a:r>
          </a:p>
          <a:p>
            <a:r>
              <a:rPr lang="de-DE" sz="2400" dirty="0">
                <a:solidFill>
                  <a:srgbClr val="424242"/>
                </a:solidFill>
                <a:latin typeface="Calibri" panose="020F0502020204030204" pitchFamily="34" charset="0"/>
                <a:cs typeface="Calibri" panose="020F0502020204030204" pitchFamily="34" charset="0"/>
              </a:rPr>
              <a:t>Respiratory rate: 20-30 breaths per minute; no use of accessory respiratory muscles; no changes in mental status; hypoxemia improved with supplemental oxygen given via Venturi mask 28-35% inspired oxygen (FiO</a:t>
            </a:r>
            <a:r>
              <a:rPr lang="de-DE" sz="2400" baseline="-25000" dirty="0">
                <a:solidFill>
                  <a:srgbClr val="424242"/>
                </a:solidFill>
                <a:latin typeface="Calibri" panose="020F0502020204030204" pitchFamily="34" charset="0"/>
                <a:cs typeface="Calibri" panose="020F0502020204030204" pitchFamily="34" charset="0"/>
              </a:rPr>
              <a:t>2</a:t>
            </a:r>
            <a:r>
              <a:rPr lang="de-DE" sz="2400" dirty="0">
                <a:solidFill>
                  <a:srgbClr val="424242"/>
                </a:solidFill>
                <a:latin typeface="Calibri" panose="020F0502020204030204" pitchFamily="34" charset="0"/>
                <a:cs typeface="Calibri" panose="020F0502020204030204" pitchFamily="34" charset="0"/>
              </a:rPr>
              <a:t>); no increase in PaCO</a:t>
            </a:r>
            <a:r>
              <a:rPr lang="de-DE" sz="2400" baseline="-25000" dirty="0">
                <a:solidFill>
                  <a:srgbClr val="424242"/>
                </a:solidFill>
                <a:latin typeface="Calibri" panose="020F0502020204030204" pitchFamily="34" charset="0"/>
                <a:cs typeface="Calibri" panose="020F0502020204030204" pitchFamily="34" charset="0"/>
              </a:rPr>
              <a:t>2</a:t>
            </a:r>
            <a:r>
              <a:rPr lang="de-DE" sz="2400" dirty="0">
                <a:solidFill>
                  <a:srgbClr val="424242"/>
                </a:solidFill>
                <a:latin typeface="Calibri" panose="020F0502020204030204" pitchFamily="34" charset="0"/>
                <a:cs typeface="Calibri" panose="020F0502020204030204" pitchFamily="34" charset="0"/>
              </a:rPr>
              <a:t>.</a:t>
            </a:r>
            <a:endParaRPr lang="en-AU" sz="2400" dirty="0">
              <a:solidFill>
                <a:srgbClr val="424242"/>
              </a:solidFill>
              <a:latin typeface="Calibri" panose="020F0502020204030204" pitchFamily="34" charset="0"/>
              <a:cs typeface="Calibri" panose="020F0502020204030204" pitchFamily="34" charset="0"/>
            </a:endParaRPr>
          </a:p>
          <a:p>
            <a:r>
              <a:rPr lang="de-DE" sz="2400" dirty="0"/>
              <a:t> </a:t>
            </a:r>
            <a:endParaRPr lang="en-AU" sz="2400" dirty="0"/>
          </a:p>
        </p:txBody>
      </p:sp>
      <p:sp>
        <p:nvSpPr>
          <p:cNvPr id="8" name="TextBox 1">
            <a:extLst>
              <a:ext uri="{FF2B5EF4-FFF2-40B4-BE49-F238E27FC236}">
                <a16:creationId xmlns:a16="http://schemas.microsoft.com/office/drawing/2014/main" id="{AB23ED84-D0EC-4BB5-8F25-F9FE0ADEE0CB}"/>
              </a:ext>
            </a:extLst>
          </p:cNvPr>
          <p:cNvSpPr txBox="1">
            <a:spLocks noChangeArrowheads="1"/>
          </p:cNvSpPr>
          <p:nvPr/>
        </p:nvSpPr>
        <p:spPr bwMode="auto">
          <a:xfrm>
            <a:off x="1763688" y="6525344"/>
            <a:ext cx="6096000" cy="276225"/>
          </a:xfrm>
          <a:prstGeom prst="rect">
            <a:avLst/>
          </a:prstGeom>
          <a:noFill/>
          <a:ln w="9525">
            <a:noFill/>
            <a:miter lim="800000"/>
            <a:headEnd/>
            <a:tailEnd/>
          </a:ln>
        </p:spPr>
        <p:txBody>
          <a:bodyPr>
            <a:spAutoFit/>
          </a:bodyPr>
          <a:lstStyle/>
          <a:p>
            <a:pPr algn="ctr"/>
            <a:r>
              <a:rPr lang="en-US" sz="1200" dirty="0">
                <a:solidFill>
                  <a:schemeClr val="accent6">
                    <a:lumMod val="40000"/>
                    <a:lumOff val="60000"/>
                  </a:schemeClr>
                </a:solidFill>
              </a:rPr>
              <a:t>© 2019 Global Initiative for Chronic Obstructive Lung Disease</a:t>
            </a:r>
          </a:p>
        </p:txBody>
      </p:sp>
    </p:spTree>
    <p:extLst>
      <p:ext uri="{BB962C8B-B14F-4D97-AF65-F5344CB8AC3E}">
        <p14:creationId xmlns:p14="http://schemas.microsoft.com/office/powerpoint/2010/main" val="31213494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1619672" y="395082"/>
            <a:ext cx="6553200" cy="523220"/>
          </a:xfrm>
          <a:prstGeom prst="rect">
            <a:avLst/>
          </a:prstGeom>
          <a:noFill/>
          <a:ln w="9525">
            <a:noFill/>
            <a:miter lim="800000"/>
            <a:headEnd/>
            <a:tailEnd/>
          </a:ln>
        </p:spPr>
        <p:txBody>
          <a:bodyPr>
            <a:spAutoFit/>
          </a:bodyPr>
          <a:lstStyle/>
          <a:p>
            <a:pPr algn="ctr"/>
            <a:r>
              <a:rPr lang="en-US" sz="2800" dirty="0">
                <a:solidFill>
                  <a:srgbClr val="FAB516"/>
                </a:solidFill>
                <a:latin typeface="Tahoma" pitchFamily="34" charset="0"/>
                <a:cs typeface="Tahoma" pitchFamily="34" charset="0"/>
              </a:rPr>
              <a:t>Management of Exacerbations</a:t>
            </a:r>
          </a:p>
        </p:txBody>
      </p:sp>
      <p:sp>
        <p:nvSpPr>
          <p:cNvPr id="6" name="TextBox 1"/>
          <p:cNvSpPr txBox="1">
            <a:spLocks noChangeArrowheads="1"/>
          </p:cNvSpPr>
          <p:nvPr/>
        </p:nvSpPr>
        <p:spPr bwMode="auto">
          <a:xfrm>
            <a:off x="340571" y="1700808"/>
            <a:ext cx="8424934" cy="3416320"/>
          </a:xfrm>
          <a:prstGeom prst="rect">
            <a:avLst/>
          </a:prstGeom>
          <a:noFill/>
          <a:ln w="9525">
            <a:noFill/>
            <a:miter lim="800000"/>
            <a:headEnd/>
            <a:tailEnd/>
          </a:ln>
        </p:spPr>
        <p:txBody>
          <a:bodyPr wrap="square">
            <a:spAutoFit/>
          </a:bodyPr>
          <a:lstStyle/>
          <a:p>
            <a:pPr>
              <a:buClr>
                <a:srgbClr val="FFCC66"/>
              </a:buClr>
            </a:pPr>
            <a:r>
              <a:rPr lang="en-AU" sz="2400" b="1" dirty="0">
                <a:solidFill>
                  <a:srgbClr val="FAB516"/>
                </a:solidFill>
                <a:latin typeface="Calibri" panose="020F0502020204030204" pitchFamily="34" charset="0"/>
                <a:cs typeface="Calibri" panose="020F0502020204030204" pitchFamily="34" charset="0"/>
              </a:rPr>
              <a:t>Classification of hospitalized patients</a:t>
            </a:r>
          </a:p>
          <a:p>
            <a:pPr>
              <a:buClr>
                <a:srgbClr val="FFCC66"/>
              </a:buClr>
            </a:pPr>
            <a:endParaRPr lang="en-AU" sz="2400" b="1" dirty="0">
              <a:solidFill>
                <a:srgbClr val="FAB516"/>
              </a:solidFill>
              <a:latin typeface="Calibri" panose="020F0502020204030204" pitchFamily="34" charset="0"/>
              <a:cs typeface="Calibri" panose="020F0502020204030204" pitchFamily="34" charset="0"/>
            </a:endParaRPr>
          </a:p>
          <a:p>
            <a:r>
              <a:rPr lang="en-GB" sz="2400" b="1" i="1" dirty="0">
                <a:solidFill>
                  <a:srgbClr val="FAB516"/>
                </a:solidFill>
                <a:latin typeface="Calibri" panose="020F0502020204030204" pitchFamily="34" charset="0"/>
                <a:cs typeface="Calibri" panose="020F0502020204030204" pitchFamily="34" charset="0"/>
              </a:rPr>
              <a:t>Acute respiratory failure — non-life-threatening:</a:t>
            </a:r>
            <a:r>
              <a:rPr lang="de-DE" sz="2400" dirty="0">
                <a:solidFill>
                  <a:srgbClr val="FAB516"/>
                </a:solidFill>
                <a:latin typeface="Calibri" panose="020F0502020204030204" pitchFamily="34" charset="0"/>
                <a:cs typeface="Calibri" panose="020F0502020204030204" pitchFamily="34" charset="0"/>
              </a:rPr>
              <a:t> </a:t>
            </a:r>
            <a:r>
              <a:rPr lang="de-DE" sz="2400" dirty="0">
                <a:solidFill>
                  <a:srgbClr val="424242"/>
                </a:solidFill>
                <a:latin typeface="Calibri" panose="020F0502020204030204" pitchFamily="34" charset="0"/>
                <a:cs typeface="Calibri" panose="020F0502020204030204" pitchFamily="34" charset="0"/>
              </a:rPr>
              <a:t>Respiratory rate: &gt; 30 breaths per minute; using accessory respiratory muscles; no change in mental status; hypoxemia improved with supplemental oxygen via Venturi mask 25-30% FiO</a:t>
            </a:r>
            <a:r>
              <a:rPr lang="de-DE" sz="2400" baseline="-25000" dirty="0">
                <a:solidFill>
                  <a:srgbClr val="424242"/>
                </a:solidFill>
                <a:latin typeface="Calibri" panose="020F0502020204030204" pitchFamily="34" charset="0"/>
                <a:cs typeface="Calibri" panose="020F0502020204030204" pitchFamily="34" charset="0"/>
              </a:rPr>
              <a:t>2</a:t>
            </a:r>
            <a:r>
              <a:rPr lang="de-DE" sz="2400" dirty="0">
                <a:solidFill>
                  <a:srgbClr val="424242"/>
                </a:solidFill>
                <a:latin typeface="Calibri" panose="020F0502020204030204" pitchFamily="34" charset="0"/>
                <a:cs typeface="Calibri" panose="020F0502020204030204" pitchFamily="34" charset="0"/>
              </a:rPr>
              <a:t>; hypercarbia i.e., PaCO</a:t>
            </a:r>
            <a:r>
              <a:rPr lang="de-DE" sz="2400" baseline="-25000" dirty="0">
                <a:solidFill>
                  <a:srgbClr val="424242"/>
                </a:solidFill>
                <a:latin typeface="Calibri" panose="020F0502020204030204" pitchFamily="34" charset="0"/>
                <a:cs typeface="Calibri" panose="020F0502020204030204" pitchFamily="34" charset="0"/>
              </a:rPr>
              <a:t>2</a:t>
            </a:r>
            <a:r>
              <a:rPr lang="de-DE" sz="2400" dirty="0">
                <a:solidFill>
                  <a:srgbClr val="424242"/>
                </a:solidFill>
                <a:latin typeface="Calibri" panose="020F0502020204030204" pitchFamily="34" charset="0"/>
                <a:cs typeface="Calibri" panose="020F0502020204030204" pitchFamily="34" charset="0"/>
              </a:rPr>
              <a:t> increased compared with baseline or elevated 50-60 mmHg.</a:t>
            </a:r>
            <a:endParaRPr lang="en-AU" sz="2400" dirty="0">
              <a:solidFill>
                <a:srgbClr val="424242"/>
              </a:solidFill>
              <a:latin typeface="Calibri" panose="020F0502020204030204" pitchFamily="34" charset="0"/>
              <a:cs typeface="Calibri" panose="020F0502020204030204" pitchFamily="34" charset="0"/>
            </a:endParaRPr>
          </a:p>
          <a:p>
            <a:r>
              <a:rPr lang="de-DE" sz="2400" dirty="0"/>
              <a:t>  </a:t>
            </a:r>
            <a:endParaRPr lang="en-AU" sz="2400" dirty="0"/>
          </a:p>
        </p:txBody>
      </p:sp>
      <p:sp>
        <p:nvSpPr>
          <p:cNvPr id="8" name="TextBox 1">
            <a:extLst>
              <a:ext uri="{FF2B5EF4-FFF2-40B4-BE49-F238E27FC236}">
                <a16:creationId xmlns:a16="http://schemas.microsoft.com/office/drawing/2014/main" id="{78CD9E43-E36E-499B-B4BA-1B2A75951C17}"/>
              </a:ext>
            </a:extLst>
          </p:cNvPr>
          <p:cNvSpPr txBox="1">
            <a:spLocks noChangeArrowheads="1"/>
          </p:cNvSpPr>
          <p:nvPr/>
        </p:nvSpPr>
        <p:spPr bwMode="auto">
          <a:xfrm>
            <a:off x="1763688" y="6525344"/>
            <a:ext cx="6096000" cy="276225"/>
          </a:xfrm>
          <a:prstGeom prst="rect">
            <a:avLst/>
          </a:prstGeom>
          <a:noFill/>
          <a:ln w="9525">
            <a:noFill/>
            <a:miter lim="800000"/>
            <a:headEnd/>
            <a:tailEnd/>
          </a:ln>
        </p:spPr>
        <p:txBody>
          <a:bodyPr>
            <a:spAutoFit/>
          </a:bodyPr>
          <a:lstStyle/>
          <a:p>
            <a:pPr algn="ctr"/>
            <a:r>
              <a:rPr lang="en-US" sz="1200" dirty="0">
                <a:solidFill>
                  <a:schemeClr val="accent6">
                    <a:lumMod val="40000"/>
                    <a:lumOff val="60000"/>
                  </a:schemeClr>
                </a:solidFill>
              </a:rPr>
              <a:t>© 2019 Global Initiative for Chronic Obstructive Lung Disease</a:t>
            </a:r>
          </a:p>
        </p:txBody>
      </p:sp>
    </p:spTree>
    <p:extLst>
      <p:ext uri="{BB962C8B-B14F-4D97-AF65-F5344CB8AC3E}">
        <p14:creationId xmlns:p14="http://schemas.microsoft.com/office/powerpoint/2010/main" val="71181441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1619672" y="395082"/>
            <a:ext cx="6553200" cy="523220"/>
          </a:xfrm>
          <a:prstGeom prst="rect">
            <a:avLst/>
          </a:prstGeom>
          <a:noFill/>
          <a:ln w="9525">
            <a:noFill/>
            <a:miter lim="800000"/>
            <a:headEnd/>
            <a:tailEnd/>
          </a:ln>
        </p:spPr>
        <p:txBody>
          <a:bodyPr>
            <a:spAutoFit/>
          </a:bodyPr>
          <a:lstStyle/>
          <a:p>
            <a:pPr algn="ctr"/>
            <a:r>
              <a:rPr lang="en-US" sz="2800" dirty="0">
                <a:solidFill>
                  <a:srgbClr val="FAB516"/>
                </a:solidFill>
                <a:latin typeface="Tahoma" pitchFamily="34" charset="0"/>
                <a:cs typeface="Tahoma" pitchFamily="34" charset="0"/>
              </a:rPr>
              <a:t>Management of Exacerbations</a:t>
            </a:r>
          </a:p>
        </p:txBody>
      </p:sp>
      <p:sp>
        <p:nvSpPr>
          <p:cNvPr id="6" name="TextBox 1"/>
          <p:cNvSpPr txBox="1">
            <a:spLocks noChangeArrowheads="1"/>
          </p:cNvSpPr>
          <p:nvPr/>
        </p:nvSpPr>
        <p:spPr bwMode="auto">
          <a:xfrm>
            <a:off x="340571" y="1700808"/>
            <a:ext cx="8424934" cy="3785652"/>
          </a:xfrm>
          <a:prstGeom prst="rect">
            <a:avLst/>
          </a:prstGeom>
          <a:noFill/>
          <a:ln w="9525">
            <a:noFill/>
            <a:miter lim="800000"/>
            <a:headEnd/>
            <a:tailEnd/>
          </a:ln>
        </p:spPr>
        <p:txBody>
          <a:bodyPr wrap="square">
            <a:spAutoFit/>
          </a:bodyPr>
          <a:lstStyle/>
          <a:p>
            <a:pPr>
              <a:buClr>
                <a:srgbClr val="FFCC66"/>
              </a:buClr>
            </a:pPr>
            <a:r>
              <a:rPr lang="en-AU" sz="2400" b="1" dirty="0">
                <a:solidFill>
                  <a:srgbClr val="FAB516"/>
                </a:solidFill>
                <a:latin typeface="Calibri" panose="020F0502020204030204" pitchFamily="34" charset="0"/>
                <a:cs typeface="Calibri" panose="020F0502020204030204" pitchFamily="34" charset="0"/>
              </a:rPr>
              <a:t>Classification of hospitalized patients</a:t>
            </a:r>
          </a:p>
          <a:p>
            <a:endParaRPr lang="en-AU" sz="2400" dirty="0">
              <a:solidFill>
                <a:srgbClr val="FAB516"/>
              </a:solidFill>
              <a:latin typeface="Calibri" panose="020F0502020204030204" pitchFamily="34" charset="0"/>
              <a:cs typeface="Calibri" panose="020F0502020204030204" pitchFamily="34" charset="0"/>
            </a:endParaRPr>
          </a:p>
          <a:p>
            <a:r>
              <a:rPr lang="en-GB" sz="2400" b="1" i="1" dirty="0">
                <a:solidFill>
                  <a:srgbClr val="FAB516"/>
                </a:solidFill>
                <a:latin typeface="Calibri" panose="020F0502020204030204" pitchFamily="34" charset="0"/>
                <a:cs typeface="Calibri" panose="020F0502020204030204" pitchFamily="34" charset="0"/>
              </a:rPr>
              <a:t>Acute respiratory failure — life-threatening:</a:t>
            </a:r>
            <a:r>
              <a:rPr lang="en-GB" sz="2400" b="1" dirty="0">
                <a:solidFill>
                  <a:srgbClr val="FAB516"/>
                </a:solidFill>
                <a:latin typeface="Calibri" panose="020F0502020204030204" pitchFamily="34" charset="0"/>
                <a:cs typeface="Calibri" panose="020F0502020204030204" pitchFamily="34" charset="0"/>
              </a:rPr>
              <a:t> </a:t>
            </a:r>
          </a:p>
          <a:p>
            <a:r>
              <a:rPr lang="de-DE" sz="2400" dirty="0">
                <a:solidFill>
                  <a:srgbClr val="424242"/>
                </a:solidFill>
                <a:latin typeface="Calibri" panose="020F0502020204030204" pitchFamily="34" charset="0"/>
                <a:cs typeface="Calibri" panose="020F0502020204030204" pitchFamily="34" charset="0"/>
              </a:rPr>
              <a:t>Respiratory rate: &gt; 30 breaths per minute; using accessory respiratory muscles; acute changes in mental status; hypoxemia not improved with supplemental oxygen via Venturi mask or requiring FiO</a:t>
            </a:r>
            <a:r>
              <a:rPr lang="de-DE" sz="2400" baseline="-25000" dirty="0">
                <a:solidFill>
                  <a:srgbClr val="424242"/>
                </a:solidFill>
                <a:latin typeface="Calibri" panose="020F0502020204030204" pitchFamily="34" charset="0"/>
                <a:cs typeface="Calibri" panose="020F0502020204030204" pitchFamily="34" charset="0"/>
              </a:rPr>
              <a:t>2</a:t>
            </a:r>
            <a:r>
              <a:rPr lang="de-DE" sz="2400" dirty="0">
                <a:solidFill>
                  <a:srgbClr val="424242"/>
                </a:solidFill>
                <a:latin typeface="Calibri" panose="020F0502020204030204" pitchFamily="34" charset="0"/>
                <a:cs typeface="Calibri" panose="020F0502020204030204" pitchFamily="34" charset="0"/>
              </a:rPr>
              <a:t> &gt; 40%; hypercarbia i.e., PaCO</a:t>
            </a:r>
            <a:r>
              <a:rPr lang="de-DE" sz="2400" baseline="-25000" dirty="0">
                <a:solidFill>
                  <a:srgbClr val="424242"/>
                </a:solidFill>
                <a:latin typeface="Calibri" panose="020F0502020204030204" pitchFamily="34" charset="0"/>
                <a:cs typeface="Calibri" panose="020F0502020204030204" pitchFamily="34" charset="0"/>
              </a:rPr>
              <a:t>2</a:t>
            </a:r>
            <a:r>
              <a:rPr lang="de-DE" sz="2400" dirty="0">
                <a:solidFill>
                  <a:srgbClr val="424242"/>
                </a:solidFill>
                <a:latin typeface="Calibri" panose="020F0502020204030204" pitchFamily="34" charset="0"/>
                <a:cs typeface="Calibri" panose="020F0502020204030204" pitchFamily="34" charset="0"/>
              </a:rPr>
              <a:t> increased compared with baseline or elevated &gt; 60 mmHg or the presence of acidosis (pH ≤ 7.25). </a:t>
            </a:r>
            <a:endParaRPr lang="en-AU" sz="2400" dirty="0">
              <a:solidFill>
                <a:srgbClr val="424242"/>
              </a:solidFill>
              <a:latin typeface="Calibri" panose="020F0502020204030204" pitchFamily="34" charset="0"/>
              <a:cs typeface="Calibri" panose="020F0502020204030204" pitchFamily="34" charset="0"/>
            </a:endParaRPr>
          </a:p>
          <a:p>
            <a:r>
              <a:rPr lang="de-DE" sz="2400" dirty="0">
                <a:solidFill>
                  <a:srgbClr val="424242"/>
                </a:solidFill>
              </a:rPr>
              <a:t>  </a:t>
            </a:r>
            <a:endParaRPr lang="en-AU" sz="2400" dirty="0">
              <a:solidFill>
                <a:srgbClr val="424242"/>
              </a:solidFill>
            </a:endParaRPr>
          </a:p>
        </p:txBody>
      </p:sp>
      <p:sp>
        <p:nvSpPr>
          <p:cNvPr id="8" name="TextBox 1">
            <a:extLst>
              <a:ext uri="{FF2B5EF4-FFF2-40B4-BE49-F238E27FC236}">
                <a16:creationId xmlns:a16="http://schemas.microsoft.com/office/drawing/2014/main" id="{5E7654DC-69EB-4017-8B53-AE69CE541E92}"/>
              </a:ext>
            </a:extLst>
          </p:cNvPr>
          <p:cNvSpPr txBox="1">
            <a:spLocks noChangeArrowheads="1"/>
          </p:cNvSpPr>
          <p:nvPr/>
        </p:nvSpPr>
        <p:spPr bwMode="auto">
          <a:xfrm>
            <a:off x="1763688" y="6525344"/>
            <a:ext cx="6096000" cy="276225"/>
          </a:xfrm>
          <a:prstGeom prst="rect">
            <a:avLst/>
          </a:prstGeom>
          <a:noFill/>
          <a:ln w="9525">
            <a:noFill/>
            <a:miter lim="800000"/>
            <a:headEnd/>
            <a:tailEnd/>
          </a:ln>
        </p:spPr>
        <p:txBody>
          <a:bodyPr>
            <a:spAutoFit/>
          </a:bodyPr>
          <a:lstStyle/>
          <a:p>
            <a:pPr algn="ctr"/>
            <a:r>
              <a:rPr lang="en-US" sz="1200" dirty="0">
                <a:solidFill>
                  <a:schemeClr val="accent6">
                    <a:lumMod val="40000"/>
                    <a:lumOff val="60000"/>
                  </a:schemeClr>
                </a:solidFill>
              </a:rPr>
              <a:t>© 2019 Global Initiative for Chronic Obstructive Lung Disease</a:t>
            </a:r>
          </a:p>
        </p:txBody>
      </p:sp>
    </p:spTree>
    <p:extLst>
      <p:ext uri="{BB962C8B-B14F-4D97-AF65-F5344CB8AC3E}">
        <p14:creationId xmlns:p14="http://schemas.microsoft.com/office/powerpoint/2010/main" val="345451841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1"/>
          <p:cNvSpPr txBox="1">
            <a:spLocks noChangeArrowheads="1"/>
          </p:cNvSpPr>
          <p:nvPr/>
        </p:nvSpPr>
        <p:spPr bwMode="auto">
          <a:xfrm>
            <a:off x="1521661" y="6403091"/>
            <a:ext cx="6096000" cy="276225"/>
          </a:xfrm>
          <a:prstGeom prst="rect">
            <a:avLst/>
          </a:prstGeom>
          <a:noFill/>
          <a:ln w="9525">
            <a:noFill/>
            <a:miter lim="800000"/>
            <a:headEnd/>
            <a:tailEnd/>
          </a:ln>
        </p:spPr>
        <p:txBody>
          <a:bodyPr>
            <a:spAutoFit/>
          </a:bodyPr>
          <a:lstStyle/>
          <a:p>
            <a:pPr algn="ctr"/>
            <a:r>
              <a:rPr lang="en-US" sz="1200" dirty="0"/>
              <a:t>© 2017 Global Initiative for Chronic Obstructive Lung Disease</a:t>
            </a:r>
          </a:p>
        </p:txBody>
      </p:sp>
      <p:sp>
        <p:nvSpPr>
          <p:cNvPr id="10" name="TextBox 1">
            <a:extLst>
              <a:ext uri="{FF2B5EF4-FFF2-40B4-BE49-F238E27FC236}">
                <a16:creationId xmlns:a16="http://schemas.microsoft.com/office/drawing/2014/main" id="{41967986-CFBC-4705-A182-2B82C53366A1}"/>
              </a:ext>
            </a:extLst>
          </p:cNvPr>
          <p:cNvSpPr txBox="1">
            <a:spLocks noChangeArrowheads="1"/>
          </p:cNvSpPr>
          <p:nvPr/>
        </p:nvSpPr>
        <p:spPr bwMode="auto">
          <a:xfrm>
            <a:off x="1763688" y="6525344"/>
            <a:ext cx="6096000" cy="276225"/>
          </a:xfrm>
          <a:prstGeom prst="rect">
            <a:avLst/>
          </a:prstGeom>
          <a:noFill/>
          <a:ln w="9525">
            <a:noFill/>
            <a:miter lim="800000"/>
            <a:headEnd/>
            <a:tailEnd/>
          </a:ln>
        </p:spPr>
        <p:txBody>
          <a:bodyPr>
            <a:spAutoFit/>
          </a:bodyPr>
          <a:lstStyle/>
          <a:p>
            <a:pPr algn="ctr"/>
            <a:r>
              <a:rPr lang="en-US" sz="1200" dirty="0">
                <a:solidFill>
                  <a:schemeClr val="accent6">
                    <a:lumMod val="40000"/>
                    <a:lumOff val="60000"/>
                  </a:schemeClr>
                </a:solidFill>
              </a:rPr>
              <a:t>© 2019 Global Initiative for Chronic Obstructive Lung Disease</a:t>
            </a:r>
          </a:p>
        </p:txBody>
      </p:sp>
      <p:sp>
        <p:nvSpPr>
          <p:cNvPr id="8" name="TextBox 1">
            <a:extLst>
              <a:ext uri="{FF2B5EF4-FFF2-40B4-BE49-F238E27FC236}">
                <a16:creationId xmlns:a16="http://schemas.microsoft.com/office/drawing/2014/main" id="{AD7327DD-6B2F-45A9-9387-D7C041935757}"/>
              </a:ext>
            </a:extLst>
          </p:cNvPr>
          <p:cNvSpPr txBox="1">
            <a:spLocks noChangeArrowheads="1"/>
          </p:cNvSpPr>
          <p:nvPr/>
        </p:nvSpPr>
        <p:spPr bwMode="auto">
          <a:xfrm>
            <a:off x="1619672" y="395082"/>
            <a:ext cx="6553200" cy="523220"/>
          </a:xfrm>
          <a:prstGeom prst="rect">
            <a:avLst/>
          </a:prstGeom>
          <a:noFill/>
          <a:ln w="9525">
            <a:noFill/>
            <a:miter lim="800000"/>
            <a:headEnd/>
            <a:tailEnd/>
          </a:ln>
        </p:spPr>
        <p:txBody>
          <a:bodyPr>
            <a:spAutoFit/>
          </a:bodyPr>
          <a:lstStyle/>
          <a:p>
            <a:pPr algn="ctr"/>
            <a:r>
              <a:rPr lang="en-US" sz="2800" dirty="0">
                <a:solidFill>
                  <a:srgbClr val="FAB516"/>
                </a:solidFill>
                <a:latin typeface="Tahoma" pitchFamily="34" charset="0"/>
                <a:cs typeface="Tahoma" pitchFamily="34" charset="0"/>
              </a:rPr>
              <a:t>Management of Exacerbations</a:t>
            </a:r>
          </a:p>
        </p:txBody>
      </p:sp>
      <p:pic>
        <p:nvPicPr>
          <p:cNvPr id="11" name="Picture 10">
            <a:extLst>
              <a:ext uri="{FF2B5EF4-FFF2-40B4-BE49-F238E27FC236}">
                <a16:creationId xmlns:a16="http://schemas.microsoft.com/office/drawing/2014/main" id="{BCEE216F-F101-49C3-9396-D1454FA4F0C1}"/>
              </a:ext>
            </a:extLst>
          </p:cNvPr>
          <p:cNvPicPr/>
          <p:nvPr/>
        </p:nvPicPr>
        <p:blipFill>
          <a:blip r:embed="rId3">
            <a:extLst>
              <a:ext uri="{28A0092B-C50C-407E-A947-70E740481C1C}">
                <a14:useLocalDpi xmlns:a14="http://schemas.microsoft.com/office/drawing/2010/main"/>
              </a:ext>
            </a:extLst>
          </a:blip>
          <a:stretch>
            <a:fillRect/>
          </a:stretch>
        </p:blipFill>
        <p:spPr>
          <a:xfrm>
            <a:off x="899592" y="1556792"/>
            <a:ext cx="7488832" cy="4032448"/>
          </a:xfrm>
          <a:prstGeom prst="rect">
            <a:avLst/>
          </a:prstGeom>
        </p:spPr>
      </p:pic>
    </p:spTree>
    <p:extLst>
      <p:ext uri="{BB962C8B-B14F-4D97-AF65-F5344CB8AC3E}">
        <p14:creationId xmlns:p14="http://schemas.microsoft.com/office/powerpoint/2010/main" val="222664629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1"/>
          <p:cNvSpPr txBox="1">
            <a:spLocks noChangeArrowheads="1"/>
          </p:cNvSpPr>
          <p:nvPr/>
        </p:nvSpPr>
        <p:spPr bwMode="auto">
          <a:xfrm>
            <a:off x="1521661" y="6403091"/>
            <a:ext cx="6096000" cy="276225"/>
          </a:xfrm>
          <a:prstGeom prst="rect">
            <a:avLst/>
          </a:prstGeom>
          <a:noFill/>
          <a:ln w="9525">
            <a:noFill/>
            <a:miter lim="800000"/>
            <a:headEnd/>
            <a:tailEnd/>
          </a:ln>
        </p:spPr>
        <p:txBody>
          <a:bodyPr>
            <a:spAutoFit/>
          </a:bodyPr>
          <a:lstStyle/>
          <a:p>
            <a:pPr algn="ctr"/>
            <a:r>
              <a:rPr lang="en-US" sz="1200" dirty="0"/>
              <a:t>© 2017 Global Initiative for Chronic Obstructive Lung Disease</a:t>
            </a:r>
          </a:p>
        </p:txBody>
      </p:sp>
      <p:sp>
        <p:nvSpPr>
          <p:cNvPr id="10" name="TextBox 1">
            <a:extLst>
              <a:ext uri="{FF2B5EF4-FFF2-40B4-BE49-F238E27FC236}">
                <a16:creationId xmlns:a16="http://schemas.microsoft.com/office/drawing/2014/main" id="{41967986-CFBC-4705-A182-2B82C53366A1}"/>
              </a:ext>
            </a:extLst>
          </p:cNvPr>
          <p:cNvSpPr txBox="1">
            <a:spLocks noChangeArrowheads="1"/>
          </p:cNvSpPr>
          <p:nvPr/>
        </p:nvSpPr>
        <p:spPr bwMode="auto">
          <a:xfrm>
            <a:off x="1763688" y="6525344"/>
            <a:ext cx="6096000" cy="276225"/>
          </a:xfrm>
          <a:prstGeom prst="rect">
            <a:avLst/>
          </a:prstGeom>
          <a:noFill/>
          <a:ln w="9525">
            <a:noFill/>
            <a:miter lim="800000"/>
            <a:headEnd/>
            <a:tailEnd/>
          </a:ln>
        </p:spPr>
        <p:txBody>
          <a:bodyPr>
            <a:spAutoFit/>
          </a:bodyPr>
          <a:lstStyle/>
          <a:p>
            <a:pPr algn="ctr"/>
            <a:r>
              <a:rPr lang="en-US" sz="1200" dirty="0">
                <a:solidFill>
                  <a:schemeClr val="accent6">
                    <a:lumMod val="40000"/>
                    <a:lumOff val="60000"/>
                  </a:schemeClr>
                </a:solidFill>
              </a:rPr>
              <a:t>© 2019 Global Initiative for Chronic Obstructive Lung Disease</a:t>
            </a:r>
          </a:p>
        </p:txBody>
      </p:sp>
      <p:sp>
        <p:nvSpPr>
          <p:cNvPr id="8" name="TextBox 1">
            <a:extLst>
              <a:ext uri="{FF2B5EF4-FFF2-40B4-BE49-F238E27FC236}">
                <a16:creationId xmlns:a16="http://schemas.microsoft.com/office/drawing/2014/main" id="{AD7327DD-6B2F-45A9-9387-D7C041935757}"/>
              </a:ext>
            </a:extLst>
          </p:cNvPr>
          <p:cNvSpPr txBox="1">
            <a:spLocks noChangeArrowheads="1"/>
          </p:cNvSpPr>
          <p:nvPr/>
        </p:nvSpPr>
        <p:spPr bwMode="auto">
          <a:xfrm>
            <a:off x="1619672" y="395082"/>
            <a:ext cx="6553200" cy="523220"/>
          </a:xfrm>
          <a:prstGeom prst="rect">
            <a:avLst/>
          </a:prstGeom>
          <a:noFill/>
          <a:ln w="9525">
            <a:noFill/>
            <a:miter lim="800000"/>
            <a:headEnd/>
            <a:tailEnd/>
          </a:ln>
        </p:spPr>
        <p:txBody>
          <a:bodyPr>
            <a:spAutoFit/>
          </a:bodyPr>
          <a:lstStyle/>
          <a:p>
            <a:pPr algn="ctr"/>
            <a:r>
              <a:rPr lang="en-US" sz="2800" dirty="0">
                <a:solidFill>
                  <a:srgbClr val="FAB516"/>
                </a:solidFill>
                <a:latin typeface="Tahoma" pitchFamily="34" charset="0"/>
                <a:cs typeface="Tahoma" pitchFamily="34" charset="0"/>
              </a:rPr>
              <a:t>Management of Exacerbations</a:t>
            </a:r>
          </a:p>
        </p:txBody>
      </p:sp>
      <p:pic>
        <p:nvPicPr>
          <p:cNvPr id="7" name="Picture 6">
            <a:extLst>
              <a:ext uri="{FF2B5EF4-FFF2-40B4-BE49-F238E27FC236}">
                <a16:creationId xmlns:a16="http://schemas.microsoft.com/office/drawing/2014/main" id="{07E7A07B-1140-43EC-9C13-68EB0DCBA1C9}"/>
              </a:ext>
            </a:extLst>
          </p:cNvPr>
          <p:cNvPicPr>
            <a:picLocks noChangeAspect="1"/>
          </p:cNvPicPr>
          <p:nvPr/>
        </p:nvPicPr>
        <p:blipFill>
          <a:blip r:embed="rId3"/>
          <a:stretch>
            <a:fillRect/>
          </a:stretch>
        </p:blipFill>
        <p:spPr>
          <a:xfrm>
            <a:off x="1439888" y="1340768"/>
            <a:ext cx="6912768" cy="5184576"/>
          </a:xfrm>
          <a:prstGeom prst="rect">
            <a:avLst/>
          </a:prstGeom>
        </p:spPr>
      </p:pic>
    </p:spTree>
    <p:extLst>
      <p:ext uri="{BB962C8B-B14F-4D97-AF65-F5344CB8AC3E}">
        <p14:creationId xmlns:p14="http://schemas.microsoft.com/office/powerpoint/2010/main" val="32758241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1619672" y="395082"/>
            <a:ext cx="6553200" cy="523220"/>
          </a:xfrm>
          <a:prstGeom prst="rect">
            <a:avLst/>
          </a:prstGeom>
          <a:noFill/>
          <a:ln w="9525">
            <a:noFill/>
            <a:miter lim="800000"/>
            <a:headEnd/>
            <a:tailEnd/>
          </a:ln>
        </p:spPr>
        <p:txBody>
          <a:bodyPr>
            <a:spAutoFit/>
          </a:bodyPr>
          <a:lstStyle/>
          <a:p>
            <a:pPr algn="ctr"/>
            <a:r>
              <a:rPr lang="en-US" sz="2800" dirty="0">
                <a:solidFill>
                  <a:srgbClr val="FAB516"/>
                </a:solidFill>
                <a:latin typeface="Tahoma" pitchFamily="34" charset="0"/>
                <a:cs typeface="Tahoma" pitchFamily="34" charset="0"/>
              </a:rPr>
              <a:t>GOLD 2019 Report: Chapters</a:t>
            </a:r>
          </a:p>
        </p:txBody>
      </p:sp>
      <p:sp>
        <p:nvSpPr>
          <p:cNvPr id="6" name="TextBox 1"/>
          <p:cNvSpPr txBox="1">
            <a:spLocks noChangeArrowheads="1"/>
          </p:cNvSpPr>
          <p:nvPr/>
        </p:nvSpPr>
        <p:spPr bwMode="auto">
          <a:xfrm>
            <a:off x="4228619" y="1694109"/>
            <a:ext cx="4426840" cy="4093428"/>
          </a:xfrm>
          <a:prstGeom prst="rect">
            <a:avLst/>
          </a:prstGeom>
          <a:noFill/>
          <a:ln w="9525">
            <a:noFill/>
            <a:miter lim="800000"/>
            <a:headEnd/>
            <a:tailEnd/>
          </a:ln>
        </p:spPr>
        <p:txBody>
          <a:bodyPr wrap="square">
            <a:spAutoFit/>
          </a:bodyPr>
          <a:lstStyle/>
          <a:p>
            <a:pPr marL="457200" indent="-457200">
              <a:buClr>
                <a:srgbClr val="FAB516"/>
              </a:buClr>
              <a:buFont typeface="+mj-lt"/>
              <a:buAutoNum type="arabicPeriod"/>
            </a:pPr>
            <a:r>
              <a:rPr lang="en-AU" sz="2000" dirty="0">
                <a:solidFill>
                  <a:srgbClr val="424242"/>
                </a:solidFill>
              </a:rPr>
              <a:t>Definition and Overview</a:t>
            </a:r>
          </a:p>
          <a:p>
            <a:pPr marL="457200" indent="-457200">
              <a:buClr>
                <a:srgbClr val="FAB516"/>
              </a:buClr>
              <a:buFont typeface="+mj-lt"/>
              <a:buAutoNum type="arabicPeriod"/>
            </a:pPr>
            <a:endParaRPr lang="en-AU" sz="2000" dirty="0">
              <a:solidFill>
                <a:srgbClr val="424242"/>
              </a:solidFill>
            </a:endParaRPr>
          </a:p>
          <a:p>
            <a:pPr marL="457200" indent="-457200">
              <a:buClr>
                <a:srgbClr val="FAB516"/>
              </a:buClr>
              <a:buFont typeface="+mj-lt"/>
              <a:buAutoNum type="arabicPeriod"/>
            </a:pPr>
            <a:r>
              <a:rPr lang="en-AU" sz="2000" dirty="0">
                <a:solidFill>
                  <a:srgbClr val="424242"/>
                </a:solidFill>
              </a:rPr>
              <a:t>Diagnosis and Initial Assessment</a:t>
            </a:r>
          </a:p>
          <a:p>
            <a:pPr marL="457200" indent="-457200">
              <a:buClr>
                <a:srgbClr val="FAB516"/>
              </a:buClr>
              <a:buFont typeface="+mj-lt"/>
              <a:buAutoNum type="arabicPeriod"/>
            </a:pPr>
            <a:endParaRPr lang="en-AU" sz="2000" dirty="0">
              <a:solidFill>
                <a:srgbClr val="424242"/>
              </a:solidFill>
            </a:endParaRPr>
          </a:p>
          <a:p>
            <a:pPr marL="457200" indent="-457200">
              <a:buClr>
                <a:srgbClr val="FAB516"/>
              </a:buClr>
              <a:buFont typeface="+mj-lt"/>
              <a:buAutoNum type="arabicPeriod"/>
            </a:pPr>
            <a:r>
              <a:rPr lang="en-AU" sz="2000" dirty="0">
                <a:solidFill>
                  <a:srgbClr val="424242"/>
                </a:solidFill>
              </a:rPr>
              <a:t>Evidence Supporting Prevention &amp; Maintenance Therapy</a:t>
            </a:r>
          </a:p>
          <a:p>
            <a:pPr marL="457200" indent="-457200">
              <a:buClr>
                <a:srgbClr val="FAB516"/>
              </a:buClr>
              <a:buFont typeface="+mj-lt"/>
              <a:buAutoNum type="arabicPeriod"/>
            </a:pPr>
            <a:endParaRPr lang="en-AU" sz="2000" dirty="0">
              <a:solidFill>
                <a:srgbClr val="424242"/>
              </a:solidFill>
            </a:endParaRPr>
          </a:p>
          <a:p>
            <a:pPr marL="457200" indent="-457200">
              <a:buClr>
                <a:srgbClr val="FAB516"/>
              </a:buClr>
              <a:buFont typeface="+mj-lt"/>
              <a:buAutoNum type="arabicPeriod"/>
            </a:pPr>
            <a:r>
              <a:rPr lang="en-AU" sz="2000" dirty="0">
                <a:solidFill>
                  <a:srgbClr val="424242"/>
                </a:solidFill>
              </a:rPr>
              <a:t>Management of Stable COPD</a:t>
            </a:r>
          </a:p>
          <a:p>
            <a:pPr marL="457200" indent="-457200">
              <a:buClr>
                <a:srgbClr val="FAB516"/>
              </a:buClr>
              <a:buFont typeface="+mj-lt"/>
              <a:buAutoNum type="arabicPeriod"/>
            </a:pPr>
            <a:endParaRPr lang="en-AU" sz="2000" dirty="0">
              <a:solidFill>
                <a:srgbClr val="424242"/>
              </a:solidFill>
            </a:endParaRPr>
          </a:p>
          <a:p>
            <a:pPr marL="457200" indent="-457200">
              <a:buClr>
                <a:srgbClr val="FAB516"/>
              </a:buClr>
              <a:buFont typeface="+mj-lt"/>
              <a:buAutoNum type="arabicPeriod"/>
            </a:pPr>
            <a:r>
              <a:rPr lang="en-AU" sz="2000" dirty="0">
                <a:solidFill>
                  <a:srgbClr val="424242"/>
                </a:solidFill>
              </a:rPr>
              <a:t>Management of Exacerbations</a:t>
            </a:r>
          </a:p>
          <a:p>
            <a:pPr marL="457200" indent="-457200">
              <a:buClr>
                <a:srgbClr val="FAB516"/>
              </a:buClr>
              <a:buFont typeface="+mj-lt"/>
              <a:buAutoNum type="arabicPeriod"/>
            </a:pPr>
            <a:endParaRPr lang="en-AU" sz="2000" dirty="0">
              <a:solidFill>
                <a:srgbClr val="424242"/>
              </a:solidFill>
            </a:endParaRPr>
          </a:p>
          <a:p>
            <a:pPr marL="457200" indent="-457200">
              <a:buClr>
                <a:srgbClr val="FAB516"/>
              </a:buClr>
              <a:buFont typeface="+mj-lt"/>
              <a:buAutoNum type="arabicPeriod"/>
            </a:pPr>
            <a:r>
              <a:rPr lang="en-AU" sz="2000" dirty="0">
                <a:solidFill>
                  <a:srgbClr val="424242"/>
                </a:solidFill>
              </a:rPr>
              <a:t>COPD and Comorbidities</a:t>
            </a:r>
          </a:p>
          <a:p>
            <a:pPr marL="457200" indent="-457200">
              <a:buClr>
                <a:srgbClr val="FFCC66"/>
              </a:buClr>
              <a:buFont typeface="+mj-lt"/>
              <a:buAutoNum type="arabicPeriod"/>
            </a:pPr>
            <a:endParaRPr lang="en-AU" sz="2000" dirty="0"/>
          </a:p>
        </p:txBody>
      </p:sp>
      <p:sp>
        <p:nvSpPr>
          <p:cNvPr id="8" name="TextBox 1">
            <a:extLst>
              <a:ext uri="{FF2B5EF4-FFF2-40B4-BE49-F238E27FC236}">
                <a16:creationId xmlns:a16="http://schemas.microsoft.com/office/drawing/2014/main" id="{65B50F09-E760-45D4-BA2B-CFB4237AB117}"/>
              </a:ext>
            </a:extLst>
          </p:cNvPr>
          <p:cNvSpPr txBox="1">
            <a:spLocks noChangeArrowheads="1"/>
          </p:cNvSpPr>
          <p:nvPr/>
        </p:nvSpPr>
        <p:spPr bwMode="auto">
          <a:xfrm>
            <a:off x="1782614" y="6509026"/>
            <a:ext cx="6096000" cy="276225"/>
          </a:xfrm>
          <a:prstGeom prst="rect">
            <a:avLst/>
          </a:prstGeom>
          <a:noFill/>
          <a:ln w="9525">
            <a:noFill/>
            <a:miter lim="800000"/>
            <a:headEnd/>
            <a:tailEnd/>
          </a:ln>
        </p:spPr>
        <p:txBody>
          <a:bodyPr>
            <a:spAutoFit/>
          </a:bodyPr>
          <a:lstStyle/>
          <a:p>
            <a:pPr algn="ctr"/>
            <a:r>
              <a:rPr lang="en-US" sz="1200" dirty="0">
                <a:solidFill>
                  <a:schemeClr val="accent6">
                    <a:lumMod val="40000"/>
                    <a:lumOff val="60000"/>
                  </a:schemeClr>
                </a:solidFill>
              </a:rPr>
              <a:t>© 2019 Global Initiative for Chronic Obstructive Lung Disease</a:t>
            </a:r>
          </a:p>
        </p:txBody>
      </p:sp>
      <p:pic>
        <p:nvPicPr>
          <p:cNvPr id="2" name="Picture 1">
            <a:extLst>
              <a:ext uri="{FF2B5EF4-FFF2-40B4-BE49-F238E27FC236}">
                <a16:creationId xmlns:a16="http://schemas.microsoft.com/office/drawing/2014/main" id="{91C7F7CD-696F-4133-9A5B-33CC1587CF45}"/>
              </a:ext>
            </a:extLst>
          </p:cNvPr>
          <p:cNvPicPr>
            <a:picLocks noChangeAspect="1"/>
          </p:cNvPicPr>
          <p:nvPr/>
        </p:nvPicPr>
        <p:blipFill>
          <a:blip r:embed="rId3"/>
          <a:stretch>
            <a:fillRect/>
          </a:stretch>
        </p:blipFill>
        <p:spPr>
          <a:xfrm>
            <a:off x="323528" y="1340767"/>
            <a:ext cx="3744416" cy="4856911"/>
          </a:xfrm>
          <a:prstGeom prst="rect">
            <a:avLst/>
          </a:prstGeom>
        </p:spPr>
      </p:pic>
      <p:sp>
        <p:nvSpPr>
          <p:cNvPr id="9" name="Rectangle 8">
            <a:extLst>
              <a:ext uri="{FF2B5EF4-FFF2-40B4-BE49-F238E27FC236}">
                <a16:creationId xmlns:a16="http://schemas.microsoft.com/office/drawing/2014/main" id="{8FFFBCAA-E70F-46D4-B3E7-5CE0236AA149}"/>
              </a:ext>
            </a:extLst>
          </p:cNvPr>
          <p:cNvSpPr/>
          <p:nvPr/>
        </p:nvSpPr>
        <p:spPr>
          <a:xfrm>
            <a:off x="4184285" y="1579508"/>
            <a:ext cx="4515507" cy="64807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33937603"/>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1619672" y="395082"/>
            <a:ext cx="6553200" cy="523220"/>
          </a:xfrm>
          <a:prstGeom prst="rect">
            <a:avLst/>
          </a:prstGeom>
          <a:noFill/>
          <a:ln w="9525">
            <a:noFill/>
            <a:miter lim="800000"/>
            <a:headEnd/>
            <a:tailEnd/>
          </a:ln>
        </p:spPr>
        <p:txBody>
          <a:bodyPr>
            <a:spAutoFit/>
          </a:bodyPr>
          <a:lstStyle/>
          <a:p>
            <a:pPr algn="ctr"/>
            <a:r>
              <a:rPr lang="en-US" sz="2800" dirty="0">
                <a:solidFill>
                  <a:srgbClr val="FAB516"/>
                </a:solidFill>
                <a:latin typeface="Tahoma" pitchFamily="34" charset="0"/>
                <a:cs typeface="Tahoma" pitchFamily="34" charset="0"/>
              </a:rPr>
              <a:t>Management of Exacerbations</a:t>
            </a:r>
          </a:p>
        </p:txBody>
      </p:sp>
      <p:sp>
        <p:nvSpPr>
          <p:cNvPr id="9" name="TextBox 1"/>
          <p:cNvSpPr txBox="1">
            <a:spLocks noChangeArrowheads="1"/>
          </p:cNvSpPr>
          <p:nvPr/>
        </p:nvSpPr>
        <p:spPr bwMode="auto">
          <a:xfrm>
            <a:off x="1521661" y="6403091"/>
            <a:ext cx="6096000" cy="276225"/>
          </a:xfrm>
          <a:prstGeom prst="rect">
            <a:avLst/>
          </a:prstGeom>
          <a:noFill/>
          <a:ln w="9525">
            <a:noFill/>
            <a:miter lim="800000"/>
            <a:headEnd/>
            <a:tailEnd/>
          </a:ln>
        </p:spPr>
        <p:txBody>
          <a:bodyPr>
            <a:spAutoFit/>
          </a:bodyPr>
          <a:lstStyle/>
          <a:p>
            <a:pPr algn="ctr"/>
            <a:r>
              <a:rPr lang="en-US" sz="1200" dirty="0"/>
              <a:t>© 2017 Global Initiative for Chronic Obstructive Lung Disease</a:t>
            </a:r>
          </a:p>
        </p:txBody>
      </p:sp>
      <p:sp>
        <p:nvSpPr>
          <p:cNvPr id="6" name="TextBox 1"/>
          <p:cNvSpPr txBox="1">
            <a:spLocks noChangeArrowheads="1"/>
          </p:cNvSpPr>
          <p:nvPr/>
        </p:nvSpPr>
        <p:spPr bwMode="auto">
          <a:xfrm>
            <a:off x="357194" y="1209437"/>
            <a:ext cx="8424934" cy="5386090"/>
          </a:xfrm>
          <a:prstGeom prst="rect">
            <a:avLst/>
          </a:prstGeom>
          <a:noFill/>
          <a:ln w="9525">
            <a:noFill/>
            <a:miter lim="800000"/>
            <a:headEnd/>
            <a:tailEnd/>
          </a:ln>
        </p:spPr>
        <p:txBody>
          <a:bodyPr wrap="square">
            <a:spAutoFit/>
          </a:bodyPr>
          <a:lstStyle/>
          <a:p>
            <a:pPr>
              <a:buClr>
                <a:srgbClr val="FFCC66"/>
              </a:buClr>
            </a:pPr>
            <a:r>
              <a:rPr lang="en-AU" sz="2400" b="1" dirty="0">
                <a:solidFill>
                  <a:srgbClr val="FAB516"/>
                </a:solidFill>
                <a:latin typeface="Calibri" panose="020F0502020204030204" pitchFamily="34" charset="0"/>
                <a:cs typeface="Calibri" panose="020F0502020204030204" pitchFamily="34" charset="0"/>
              </a:rPr>
              <a:t>Pharmacological treatment</a:t>
            </a:r>
          </a:p>
          <a:p>
            <a:endParaRPr lang="en-AU" sz="1400" dirty="0">
              <a:solidFill>
                <a:srgbClr val="424242"/>
              </a:solidFill>
              <a:latin typeface="Calibri" panose="020F0502020204030204" pitchFamily="34" charset="0"/>
              <a:cs typeface="Calibri" panose="020F0502020204030204" pitchFamily="34" charset="0"/>
            </a:endParaRPr>
          </a:p>
          <a:p>
            <a:r>
              <a:rPr lang="en-AU" sz="2000" dirty="0">
                <a:solidFill>
                  <a:srgbClr val="424242"/>
                </a:solidFill>
                <a:latin typeface="Calibri" panose="020F0502020204030204" pitchFamily="34" charset="0"/>
                <a:cs typeface="Calibri" panose="020F0502020204030204" pitchFamily="34" charset="0"/>
              </a:rPr>
              <a:t>The three classes of medications most commonly used for COPD exacerbations are:</a:t>
            </a:r>
          </a:p>
          <a:p>
            <a:pPr marL="342900" indent="-342900">
              <a:buClr>
                <a:srgbClr val="FFCC66"/>
              </a:buClr>
              <a:buFont typeface="Arial" panose="020B0604020202020204" pitchFamily="34" charset="0"/>
              <a:buChar char="►"/>
            </a:pPr>
            <a:r>
              <a:rPr lang="en-AU" sz="2400" b="1" dirty="0">
                <a:solidFill>
                  <a:srgbClr val="424242"/>
                </a:solidFill>
                <a:latin typeface="Calibri" panose="020F0502020204030204" pitchFamily="34" charset="0"/>
                <a:cs typeface="Calibri" panose="020F0502020204030204" pitchFamily="34" charset="0"/>
              </a:rPr>
              <a:t>Bronchodilators </a:t>
            </a:r>
          </a:p>
          <a:p>
            <a:pPr marL="800100" lvl="1" indent="-342900">
              <a:buClr>
                <a:srgbClr val="FFCC66"/>
              </a:buClr>
              <a:buFont typeface="Wingdings" panose="05000000000000000000" pitchFamily="2" charset="2"/>
              <a:buChar char="Ø"/>
            </a:pPr>
            <a:r>
              <a:rPr lang="en-US" dirty="0">
                <a:solidFill>
                  <a:srgbClr val="424242"/>
                </a:solidFill>
                <a:latin typeface="Calibri" panose="020F0502020204030204" pitchFamily="34" charset="0"/>
                <a:cs typeface="Calibri" panose="020F0502020204030204" pitchFamily="34" charset="0"/>
              </a:rPr>
              <a:t>Although there is no high-quality evidence from RCTs, it is recommended that short-acting inhaled beta</a:t>
            </a:r>
            <a:r>
              <a:rPr lang="en-US" baseline="-25000" dirty="0">
                <a:solidFill>
                  <a:srgbClr val="424242"/>
                </a:solidFill>
                <a:latin typeface="Calibri" panose="020F0502020204030204" pitchFamily="34" charset="0"/>
                <a:cs typeface="Calibri" panose="020F0502020204030204" pitchFamily="34" charset="0"/>
              </a:rPr>
              <a:t>2</a:t>
            </a:r>
            <a:r>
              <a:rPr lang="en-US" dirty="0">
                <a:solidFill>
                  <a:srgbClr val="424242"/>
                </a:solidFill>
                <a:latin typeface="Calibri" panose="020F0502020204030204" pitchFamily="34" charset="0"/>
                <a:cs typeface="Calibri" panose="020F0502020204030204" pitchFamily="34" charset="0"/>
              </a:rPr>
              <a:t>-agonists, with or without short-acting anticholinergics, are the initial bronchodilators for acute treatment of a COPD exacerbation.</a:t>
            </a:r>
            <a:endParaRPr lang="en-AU" dirty="0">
              <a:solidFill>
                <a:srgbClr val="424242"/>
              </a:solidFill>
              <a:latin typeface="Calibri" panose="020F0502020204030204" pitchFamily="34" charset="0"/>
              <a:cs typeface="Calibri" panose="020F0502020204030204" pitchFamily="34" charset="0"/>
            </a:endParaRPr>
          </a:p>
          <a:p>
            <a:pPr marL="342900" indent="-342900">
              <a:buClr>
                <a:srgbClr val="FFCC66"/>
              </a:buClr>
              <a:buFont typeface="Arial" panose="020B0604020202020204" pitchFamily="34" charset="0"/>
              <a:buChar char="►"/>
            </a:pPr>
            <a:r>
              <a:rPr lang="en-AU" sz="2400" b="1" dirty="0">
                <a:solidFill>
                  <a:srgbClr val="424242"/>
                </a:solidFill>
                <a:latin typeface="Calibri" panose="020F0502020204030204" pitchFamily="34" charset="0"/>
                <a:cs typeface="Calibri" panose="020F0502020204030204" pitchFamily="34" charset="0"/>
              </a:rPr>
              <a:t>Corticosteroids</a:t>
            </a:r>
          </a:p>
          <a:p>
            <a:pPr marL="800100" lvl="1" indent="-342900">
              <a:buClr>
                <a:srgbClr val="FFCC66"/>
              </a:buClr>
              <a:buFont typeface="Wingdings" panose="05000000000000000000" pitchFamily="2" charset="2"/>
              <a:buChar char="Ø"/>
            </a:pPr>
            <a:r>
              <a:rPr lang="en-AU" dirty="0">
                <a:solidFill>
                  <a:srgbClr val="424242"/>
                </a:solidFill>
                <a:latin typeface="Calibri" panose="020F0502020204030204" pitchFamily="34" charset="0"/>
                <a:cs typeface="Calibri" panose="020F0502020204030204" pitchFamily="34" charset="0"/>
              </a:rPr>
              <a:t>Data from studies indicate that systemic glucocorticoids in COPD exacerbations shorten recovery time and improve lung function (FEV</a:t>
            </a:r>
            <a:r>
              <a:rPr lang="en-AU" baseline="-25000" dirty="0">
                <a:solidFill>
                  <a:srgbClr val="424242"/>
                </a:solidFill>
                <a:latin typeface="Calibri" panose="020F0502020204030204" pitchFamily="34" charset="0"/>
                <a:cs typeface="Calibri" panose="020F0502020204030204" pitchFamily="34" charset="0"/>
              </a:rPr>
              <a:t>1</a:t>
            </a:r>
            <a:r>
              <a:rPr lang="en-AU" dirty="0">
                <a:solidFill>
                  <a:srgbClr val="424242"/>
                </a:solidFill>
                <a:latin typeface="Calibri" panose="020F0502020204030204" pitchFamily="34" charset="0"/>
                <a:cs typeface="Calibri" panose="020F0502020204030204" pitchFamily="34" charset="0"/>
              </a:rPr>
              <a:t>). They also improve oxygenation, the risk of early relapse, treatment failure, and the length of hospitalization.</a:t>
            </a:r>
          </a:p>
          <a:p>
            <a:pPr marL="342900" indent="-342900">
              <a:buClr>
                <a:srgbClr val="FFCC66"/>
              </a:buClr>
              <a:buFont typeface="Arial" panose="020B0604020202020204" pitchFamily="34" charset="0"/>
              <a:buChar char="►"/>
            </a:pPr>
            <a:r>
              <a:rPr lang="en-AU" sz="2400" b="1" dirty="0">
                <a:solidFill>
                  <a:srgbClr val="424242"/>
                </a:solidFill>
                <a:latin typeface="Calibri" panose="020F0502020204030204" pitchFamily="34" charset="0"/>
                <a:cs typeface="Calibri" panose="020F0502020204030204" pitchFamily="34" charset="0"/>
              </a:rPr>
              <a:t>Antibiotics </a:t>
            </a:r>
          </a:p>
          <a:p>
            <a:endParaRPr lang="en-AU" sz="2400" b="1" i="1" dirty="0">
              <a:solidFill>
                <a:srgbClr val="FFCC66"/>
              </a:solidFill>
            </a:endParaRPr>
          </a:p>
          <a:p>
            <a:r>
              <a:rPr lang="de-DE" sz="2400" dirty="0"/>
              <a:t>  </a:t>
            </a:r>
            <a:endParaRPr lang="en-AU" sz="2400" dirty="0"/>
          </a:p>
        </p:txBody>
      </p:sp>
    </p:spTree>
    <p:extLst>
      <p:ext uri="{BB962C8B-B14F-4D97-AF65-F5344CB8AC3E}">
        <p14:creationId xmlns:p14="http://schemas.microsoft.com/office/powerpoint/2010/main" val="142202056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1"/>
          <p:cNvSpPr txBox="1">
            <a:spLocks noChangeArrowheads="1"/>
          </p:cNvSpPr>
          <p:nvPr/>
        </p:nvSpPr>
        <p:spPr bwMode="auto">
          <a:xfrm>
            <a:off x="1521661" y="6403091"/>
            <a:ext cx="6096000" cy="276225"/>
          </a:xfrm>
          <a:prstGeom prst="rect">
            <a:avLst/>
          </a:prstGeom>
          <a:noFill/>
          <a:ln w="9525">
            <a:noFill/>
            <a:miter lim="800000"/>
            <a:headEnd/>
            <a:tailEnd/>
          </a:ln>
        </p:spPr>
        <p:txBody>
          <a:bodyPr>
            <a:spAutoFit/>
          </a:bodyPr>
          <a:lstStyle/>
          <a:p>
            <a:pPr algn="ctr"/>
            <a:r>
              <a:rPr lang="en-US" sz="1200" dirty="0"/>
              <a:t>© 2017 Global Initiative for Chronic Obstructive Lung Disease</a:t>
            </a:r>
          </a:p>
        </p:txBody>
      </p:sp>
      <p:sp>
        <p:nvSpPr>
          <p:cNvPr id="10" name="TextBox 1">
            <a:extLst>
              <a:ext uri="{FF2B5EF4-FFF2-40B4-BE49-F238E27FC236}">
                <a16:creationId xmlns:a16="http://schemas.microsoft.com/office/drawing/2014/main" id="{41967986-CFBC-4705-A182-2B82C53366A1}"/>
              </a:ext>
            </a:extLst>
          </p:cNvPr>
          <p:cNvSpPr txBox="1">
            <a:spLocks noChangeArrowheads="1"/>
          </p:cNvSpPr>
          <p:nvPr/>
        </p:nvSpPr>
        <p:spPr bwMode="auto">
          <a:xfrm>
            <a:off x="1763688" y="6525344"/>
            <a:ext cx="6096000" cy="276225"/>
          </a:xfrm>
          <a:prstGeom prst="rect">
            <a:avLst/>
          </a:prstGeom>
          <a:noFill/>
          <a:ln w="9525">
            <a:noFill/>
            <a:miter lim="800000"/>
            <a:headEnd/>
            <a:tailEnd/>
          </a:ln>
        </p:spPr>
        <p:txBody>
          <a:bodyPr>
            <a:spAutoFit/>
          </a:bodyPr>
          <a:lstStyle/>
          <a:p>
            <a:pPr algn="ctr"/>
            <a:r>
              <a:rPr lang="en-US" sz="1200" dirty="0">
                <a:solidFill>
                  <a:schemeClr val="accent6">
                    <a:lumMod val="40000"/>
                    <a:lumOff val="60000"/>
                  </a:schemeClr>
                </a:solidFill>
              </a:rPr>
              <a:t>© 2019 Global Initiative for Chronic Obstructive Lung Disease</a:t>
            </a:r>
          </a:p>
        </p:txBody>
      </p:sp>
      <p:sp>
        <p:nvSpPr>
          <p:cNvPr id="8" name="TextBox 1">
            <a:extLst>
              <a:ext uri="{FF2B5EF4-FFF2-40B4-BE49-F238E27FC236}">
                <a16:creationId xmlns:a16="http://schemas.microsoft.com/office/drawing/2014/main" id="{AD7327DD-6B2F-45A9-9387-D7C041935757}"/>
              </a:ext>
            </a:extLst>
          </p:cNvPr>
          <p:cNvSpPr txBox="1">
            <a:spLocks noChangeArrowheads="1"/>
          </p:cNvSpPr>
          <p:nvPr/>
        </p:nvSpPr>
        <p:spPr bwMode="auto">
          <a:xfrm>
            <a:off x="1619672" y="395082"/>
            <a:ext cx="6553200" cy="523220"/>
          </a:xfrm>
          <a:prstGeom prst="rect">
            <a:avLst/>
          </a:prstGeom>
          <a:noFill/>
          <a:ln w="9525">
            <a:noFill/>
            <a:miter lim="800000"/>
            <a:headEnd/>
            <a:tailEnd/>
          </a:ln>
        </p:spPr>
        <p:txBody>
          <a:bodyPr>
            <a:spAutoFit/>
          </a:bodyPr>
          <a:lstStyle/>
          <a:p>
            <a:pPr algn="ctr"/>
            <a:r>
              <a:rPr lang="en-US" sz="2800" dirty="0">
                <a:solidFill>
                  <a:srgbClr val="FAB516"/>
                </a:solidFill>
                <a:latin typeface="Tahoma" pitchFamily="34" charset="0"/>
                <a:cs typeface="Tahoma" pitchFamily="34" charset="0"/>
              </a:rPr>
              <a:t>Management of Exacerbations</a:t>
            </a:r>
          </a:p>
        </p:txBody>
      </p:sp>
      <p:pic>
        <p:nvPicPr>
          <p:cNvPr id="11" name="Picture 10">
            <a:extLst>
              <a:ext uri="{FF2B5EF4-FFF2-40B4-BE49-F238E27FC236}">
                <a16:creationId xmlns:a16="http://schemas.microsoft.com/office/drawing/2014/main" id="{D7D8A2A0-C264-4522-BEFC-DEF2F2738DEE}"/>
              </a:ext>
            </a:extLst>
          </p:cNvPr>
          <p:cNvPicPr>
            <a:picLocks noChangeAspect="1"/>
          </p:cNvPicPr>
          <p:nvPr/>
        </p:nvPicPr>
        <p:blipFill>
          <a:blip r:embed="rId3"/>
          <a:stretch>
            <a:fillRect/>
          </a:stretch>
        </p:blipFill>
        <p:spPr>
          <a:xfrm>
            <a:off x="914392" y="1897377"/>
            <a:ext cx="7315215" cy="3063246"/>
          </a:xfrm>
          <a:prstGeom prst="rect">
            <a:avLst/>
          </a:prstGeom>
        </p:spPr>
      </p:pic>
    </p:spTree>
    <p:extLst>
      <p:ext uri="{BB962C8B-B14F-4D97-AF65-F5344CB8AC3E}">
        <p14:creationId xmlns:p14="http://schemas.microsoft.com/office/powerpoint/2010/main" val="53151674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1"/>
          <p:cNvSpPr txBox="1">
            <a:spLocks noChangeArrowheads="1"/>
          </p:cNvSpPr>
          <p:nvPr/>
        </p:nvSpPr>
        <p:spPr bwMode="auto">
          <a:xfrm>
            <a:off x="1521661" y="6403091"/>
            <a:ext cx="6096000" cy="276225"/>
          </a:xfrm>
          <a:prstGeom prst="rect">
            <a:avLst/>
          </a:prstGeom>
          <a:noFill/>
          <a:ln w="9525">
            <a:noFill/>
            <a:miter lim="800000"/>
            <a:headEnd/>
            <a:tailEnd/>
          </a:ln>
        </p:spPr>
        <p:txBody>
          <a:bodyPr>
            <a:spAutoFit/>
          </a:bodyPr>
          <a:lstStyle/>
          <a:p>
            <a:pPr algn="ctr"/>
            <a:r>
              <a:rPr lang="en-US" sz="1200" dirty="0"/>
              <a:t>© 2017 Global Initiative for Chronic Obstructive Lung Disease</a:t>
            </a:r>
          </a:p>
        </p:txBody>
      </p:sp>
      <p:sp>
        <p:nvSpPr>
          <p:cNvPr id="10" name="TextBox 1">
            <a:extLst>
              <a:ext uri="{FF2B5EF4-FFF2-40B4-BE49-F238E27FC236}">
                <a16:creationId xmlns:a16="http://schemas.microsoft.com/office/drawing/2014/main" id="{41967986-CFBC-4705-A182-2B82C53366A1}"/>
              </a:ext>
            </a:extLst>
          </p:cNvPr>
          <p:cNvSpPr txBox="1">
            <a:spLocks noChangeArrowheads="1"/>
          </p:cNvSpPr>
          <p:nvPr/>
        </p:nvSpPr>
        <p:spPr bwMode="auto">
          <a:xfrm>
            <a:off x="1763688" y="6525344"/>
            <a:ext cx="6096000" cy="276225"/>
          </a:xfrm>
          <a:prstGeom prst="rect">
            <a:avLst/>
          </a:prstGeom>
          <a:noFill/>
          <a:ln w="9525">
            <a:noFill/>
            <a:miter lim="800000"/>
            <a:headEnd/>
            <a:tailEnd/>
          </a:ln>
        </p:spPr>
        <p:txBody>
          <a:bodyPr>
            <a:spAutoFit/>
          </a:bodyPr>
          <a:lstStyle/>
          <a:p>
            <a:pPr algn="ctr"/>
            <a:r>
              <a:rPr lang="en-US" sz="1200" dirty="0">
                <a:solidFill>
                  <a:schemeClr val="accent6">
                    <a:lumMod val="40000"/>
                    <a:lumOff val="60000"/>
                  </a:schemeClr>
                </a:solidFill>
              </a:rPr>
              <a:t>© 2019 Global Initiative for Chronic Obstructive Lung Disease</a:t>
            </a:r>
          </a:p>
        </p:txBody>
      </p:sp>
      <p:sp>
        <p:nvSpPr>
          <p:cNvPr id="8" name="TextBox 1">
            <a:extLst>
              <a:ext uri="{FF2B5EF4-FFF2-40B4-BE49-F238E27FC236}">
                <a16:creationId xmlns:a16="http://schemas.microsoft.com/office/drawing/2014/main" id="{AD7327DD-6B2F-45A9-9387-D7C041935757}"/>
              </a:ext>
            </a:extLst>
          </p:cNvPr>
          <p:cNvSpPr txBox="1">
            <a:spLocks noChangeArrowheads="1"/>
          </p:cNvSpPr>
          <p:nvPr/>
        </p:nvSpPr>
        <p:spPr bwMode="auto">
          <a:xfrm>
            <a:off x="1619672" y="395082"/>
            <a:ext cx="6553200" cy="523220"/>
          </a:xfrm>
          <a:prstGeom prst="rect">
            <a:avLst/>
          </a:prstGeom>
          <a:noFill/>
          <a:ln w="9525">
            <a:noFill/>
            <a:miter lim="800000"/>
            <a:headEnd/>
            <a:tailEnd/>
          </a:ln>
        </p:spPr>
        <p:txBody>
          <a:bodyPr>
            <a:spAutoFit/>
          </a:bodyPr>
          <a:lstStyle/>
          <a:p>
            <a:pPr algn="ctr"/>
            <a:r>
              <a:rPr lang="en-US" sz="2800" dirty="0">
                <a:solidFill>
                  <a:srgbClr val="FAB516"/>
                </a:solidFill>
                <a:latin typeface="Tahoma" pitchFamily="34" charset="0"/>
                <a:cs typeface="Tahoma" pitchFamily="34" charset="0"/>
              </a:rPr>
              <a:t>Management of Exacerbations</a:t>
            </a:r>
          </a:p>
        </p:txBody>
      </p:sp>
      <p:pic>
        <p:nvPicPr>
          <p:cNvPr id="7" name="Picture 6">
            <a:extLst>
              <a:ext uri="{FF2B5EF4-FFF2-40B4-BE49-F238E27FC236}">
                <a16:creationId xmlns:a16="http://schemas.microsoft.com/office/drawing/2014/main" id="{DAB6084C-9F4E-4D8D-9EEC-3F6042587E3E}"/>
              </a:ext>
            </a:extLst>
          </p:cNvPr>
          <p:cNvPicPr>
            <a:picLocks noChangeAspect="1"/>
          </p:cNvPicPr>
          <p:nvPr/>
        </p:nvPicPr>
        <p:blipFill>
          <a:blip r:embed="rId3"/>
          <a:stretch>
            <a:fillRect/>
          </a:stretch>
        </p:blipFill>
        <p:spPr>
          <a:xfrm>
            <a:off x="914392" y="2057397"/>
            <a:ext cx="7315215" cy="2743206"/>
          </a:xfrm>
          <a:prstGeom prst="rect">
            <a:avLst/>
          </a:prstGeom>
        </p:spPr>
      </p:pic>
    </p:spTree>
    <p:extLst>
      <p:ext uri="{BB962C8B-B14F-4D97-AF65-F5344CB8AC3E}">
        <p14:creationId xmlns:p14="http://schemas.microsoft.com/office/powerpoint/2010/main" val="134337286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1"/>
          <p:cNvSpPr txBox="1">
            <a:spLocks noChangeArrowheads="1"/>
          </p:cNvSpPr>
          <p:nvPr/>
        </p:nvSpPr>
        <p:spPr bwMode="auto">
          <a:xfrm>
            <a:off x="1521661" y="6403091"/>
            <a:ext cx="6096000" cy="276225"/>
          </a:xfrm>
          <a:prstGeom prst="rect">
            <a:avLst/>
          </a:prstGeom>
          <a:noFill/>
          <a:ln w="9525">
            <a:noFill/>
            <a:miter lim="800000"/>
            <a:headEnd/>
            <a:tailEnd/>
          </a:ln>
        </p:spPr>
        <p:txBody>
          <a:bodyPr>
            <a:spAutoFit/>
          </a:bodyPr>
          <a:lstStyle/>
          <a:p>
            <a:pPr algn="ctr"/>
            <a:r>
              <a:rPr lang="en-US" sz="1200" dirty="0"/>
              <a:t>© 2017 Global Initiative for Chronic Obstructive Lung Disease</a:t>
            </a:r>
          </a:p>
        </p:txBody>
      </p:sp>
      <p:sp>
        <p:nvSpPr>
          <p:cNvPr id="10" name="TextBox 1">
            <a:extLst>
              <a:ext uri="{FF2B5EF4-FFF2-40B4-BE49-F238E27FC236}">
                <a16:creationId xmlns:a16="http://schemas.microsoft.com/office/drawing/2014/main" id="{41967986-CFBC-4705-A182-2B82C53366A1}"/>
              </a:ext>
            </a:extLst>
          </p:cNvPr>
          <p:cNvSpPr txBox="1">
            <a:spLocks noChangeArrowheads="1"/>
          </p:cNvSpPr>
          <p:nvPr/>
        </p:nvSpPr>
        <p:spPr bwMode="auto">
          <a:xfrm>
            <a:off x="1763688" y="6525344"/>
            <a:ext cx="6096000" cy="276225"/>
          </a:xfrm>
          <a:prstGeom prst="rect">
            <a:avLst/>
          </a:prstGeom>
          <a:noFill/>
          <a:ln w="9525">
            <a:noFill/>
            <a:miter lim="800000"/>
            <a:headEnd/>
            <a:tailEnd/>
          </a:ln>
        </p:spPr>
        <p:txBody>
          <a:bodyPr>
            <a:spAutoFit/>
          </a:bodyPr>
          <a:lstStyle/>
          <a:p>
            <a:pPr algn="ctr"/>
            <a:r>
              <a:rPr lang="en-US" sz="1200" dirty="0">
                <a:solidFill>
                  <a:schemeClr val="accent6">
                    <a:lumMod val="40000"/>
                    <a:lumOff val="60000"/>
                  </a:schemeClr>
                </a:solidFill>
              </a:rPr>
              <a:t>© 2019 Global Initiative for Chronic Obstructive Lung Disease</a:t>
            </a:r>
          </a:p>
        </p:txBody>
      </p:sp>
      <p:sp>
        <p:nvSpPr>
          <p:cNvPr id="8" name="TextBox 1">
            <a:extLst>
              <a:ext uri="{FF2B5EF4-FFF2-40B4-BE49-F238E27FC236}">
                <a16:creationId xmlns:a16="http://schemas.microsoft.com/office/drawing/2014/main" id="{AD7327DD-6B2F-45A9-9387-D7C041935757}"/>
              </a:ext>
            </a:extLst>
          </p:cNvPr>
          <p:cNvSpPr txBox="1">
            <a:spLocks noChangeArrowheads="1"/>
          </p:cNvSpPr>
          <p:nvPr/>
        </p:nvSpPr>
        <p:spPr bwMode="auto">
          <a:xfrm>
            <a:off x="1619672" y="395082"/>
            <a:ext cx="6553200" cy="523220"/>
          </a:xfrm>
          <a:prstGeom prst="rect">
            <a:avLst/>
          </a:prstGeom>
          <a:noFill/>
          <a:ln w="9525">
            <a:noFill/>
            <a:miter lim="800000"/>
            <a:headEnd/>
            <a:tailEnd/>
          </a:ln>
        </p:spPr>
        <p:txBody>
          <a:bodyPr>
            <a:spAutoFit/>
          </a:bodyPr>
          <a:lstStyle/>
          <a:p>
            <a:pPr algn="ctr"/>
            <a:r>
              <a:rPr lang="en-US" sz="2800" dirty="0">
                <a:solidFill>
                  <a:srgbClr val="FAB516"/>
                </a:solidFill>
                <a:latin typeface="Tahoma" pitchFamily="34" charset="0"/>
                <a:cs typeface="Tahoma" pitchFamily="34" charset="0"/>
              </a:rPr>
              <a:t>Management of Exacerbations</a:t>
            </a:r>
          </a:p>
        </p:txBody>
      </p:sp>
      <p:pic>
        <p:nvPicPr>
          <p:cNvPr id="11" name="Picture 10">
            <a:extLst>
              <a:ext uri="{FF2B5EF4-FFF2-40B4-BE49-F238E27FC236}">
                <a16:creationId xmlns:a16="http://schemas.microsoft.com/office/drawing/2014/main" id="{C22791B9-8F4C-4569-AA2C-73241F029772}"/>
              </a:ext>
            </a:extLst>
          </p:cNvPr>
          <p:cNvPicPr>
            <a:picLocks noChangeAspect="1"/>
          </p:cNvPicPr>
          <p:nvPr/>
        </p:nvPicPr>
        <p:blipFill>
          <a:blip r:embed="rId3"/>
          <a:stretch>
            <a:fillRect/>
          </a:stretch>
        </p:blipFill>
        <p:spPr>
          <a:xfrm>
            <a:off x="914392" y="1554476"/>
            <a:ext cx="7315215" cy="3749048"/>
          </a:xfrm>
          <a:prstGeom prst="rect">
            <a:avLst/>
          </a:prstGeom>
        </p:spPr>
      </p:pic>
    </p:spTree>
    <p:extLst>
      <p:ext uri="{BB962C8B-B14F-4D97-AF65-F5344CB8AC3E}">
        <p14:creationId xmlns:p14="http://schemas.microsoft.com/office/powerpoint/2010/main" val="3690076212"/>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1"/>
          <p:cNvSpPr txBox="1">
            <a:spLocks noChangeArrowheads="1"/>
          </p:cNvSpPr>
          <p:nvPr/>
        </p:nvSpPr>
        <p:spPr bwMode="auto">
          <a:xfrm>
            <a:off x="1521661" y="6403091"/>
            <a:ext cx="6096000" cy="276225"/>
          </a:xfrm>
          <a:prstGeom prst="rect">
            <a:avLst/>
          </a:prstGeom>
          <a:noFill/>
          <a:ln w="9525">
            <a:noFill/>
            <a:miter lim="800000"/>
            <a:headEnd/>
            <a:tailEnd/>
          </a:ln>
        </p:spPr>
        <p:txBody>
          <a:bodyPr>
            <a:spAutoFit/>
          </a:bodyPr>
          <a:lstStyle/>
          <a:p>
            <a:pPr algn="ctr"/>
            <a:r>
              <a:rPr lang="en-US" sz="1200" dirty="0"/>
              <a:t>© 2017 Global Initiative for Chronic Obstructive Lung Disease</a:t>
            </a:r>
          </a:p>
        </p:txBody>
      </p:sp>
      <p:sp>
        <p:nvSpPr>
          <p:cNvPr id="10" name="TextBox 1">
            <a:extLst>
              <a:ext uri="{FF2B5EF4-FFF2-40B4-BE49-F238E27FC236}">
                <a16:creationId xmlns:a16="http://schemas.microsoft.com/office/drawing/2014/main" id="{41967986-CFBC-4705-A182-2B82C53366A1}"/>
              </a:ext>
            </a:extLst>
          </p:cNvPr>
          <p:cNvSpPr txBox="1">
            <a:spLocks noChangeArrowheads="1"/>
          </p:cNvSpPr>
          <p:nvPr/>
        </p:nvSpPr>
        <p:spPr bwMode="auto">
          <a:xfrm>
            <a:off x="1763688" y="6525344"/>
            <a:ext cx="6096000" cy="276225"/>
          </a:xfrm>
          <a:prstGeom prst="rect">
            <a:avLst/>
          </a:prstGeom>
          <a:noFill/>
          <a:ln w="9525">
            <a:noFill/>
            <a:miter lim="800000"/>
            <a:headEnd/>
            <a:tailEnd/>
          </a:ln>
        </p:spPr>
        <p:txBody>
          <a:bodyPr>
            <a:spAutoFit/>
          </a:bodyPr>
          <a:lstStyle/>
          <a:p>
            <a:pPr algn="ctr"/>
            <a:r>
              <a:rPr lang="en-US" sz="1200" dirty="0">
                <a:solidFill>
                  <a:schemeClr val="accent6">
                    <a:lumMod val="40000"/>
                    <a:lumOff val="60000"/>
                  </a:schemeClr>
                </a:solidFill>
              </a:rPr>
              <a:t>© 2019 Global Initiative for Chronic Obstructive Lung Disease</a:t>
            </a:r>
          </a:p>
        </p:txBody>
      </p:sp>
      <p:pic>
        <p:nvPicPr>
          <p:cNvPr id="12" name="Picture 11">
            <a:extLst>
              <a:ext uri="{FF2B5EF4-FFF2-40B4-BE49-F238E27FC236}">
                <a16:creationId xmlns:a16="http://schemas.microsoft.com/office/drawing/2014/main" id="{F4574788-1B0E-4E28-B970-E926E85A820B}"/>
              </a:ext>
            </a:extLst>
          </p:cNvPr>
          <p:cNvPicPr>
            <a:picLocks noChangeAspect="1"/>
          </p:cNvPicPr>
          <p:nvPr/>
        </p:nvPicPr>
        <p:blipFill rotWithShape="1">
          <a:blip r:embed="rId3"/>
          <a:srcRect t="-1" b="66316"/>
          <a:stretch/>
        </p:blipFill>
        <p:spPr>
          <a:xfrm>
            <a:off x="846909" y="1578915"/>
            <a:ext cx="7445503" cy="3370083"/>
          </a:xfrm>
          <a:prstGeom prst="rect">
            <a:avLst/>
          </a:prstGeom>
          <a:ln>
            <a:solidFill>
              <a:schemeClr val="bg2">
                <a:lumMod val="25000"/>
              </a:schemeClr>
            </a:solidFill>
          </a:ln>
        </p:spPr>
      </p:pic>
      <p:sp>
        <p:nvSpPr>
          <p:cNvPr id="13" name="TextBox 12">
            <a:extLst>
              <a:ext uri="{FF2B5EF4-FFF2-40B4-BE49-F238E27FC236}">
                <a16:creationId xmlns:a16="http://schemas.microsoft.com/office/drawing/2014/main" id="{11EDD9EB-0F1B-45FA-9132-79A81C871AAF}"/>
              </a:ext>
            </a:extLst>
          </p:cNvPr>
          <p:cNvSpPr txBox="1"/>
          <p:nvPr/>
        </p:nvSpPr>
        <p:spPr>
          <a:xfrm>
            <a:off x="801580" y="5002086"/>
            <a:ext cx="1440161" cy="276999"/>
          </a:xfrm>
          <a:prstGeom prst="rect">
            <a:avLst/>
          </a:prstGeom>
          <a:noFill/>
        </p:spPr>
        <p:txBody>
          <a:bodyPr wrap="square" rtlCol="0">
            <a:spAutoFit/>
          </a:bodyPr>
          <a:lstStyle/>
          <a:p>
            <a:r>
              <a:rPr lang="en-AU" sz="1200" dirty="0">
                <a:solidFill>
                  <a:schemeClr val="bg2">
                    <a:lumMod val="50000"/>
                  </a:schemeClr>
                </a:solidFill>
              </a:rPr>
              <a:t>TABLE 5.7 (Part I)</a:t>
            </a:r>
          </a:p>
        </p:txBody>
      </p:sp>
    </p:spTree>
    <p:extLst>
      <p:ext uri="{BB962C8B-B14F-4D97-AF65-F5344CB8AC3E}">
        <p14:creationId xmlns:p14="http://schemas.microsoft.com/office/powerpoint/2010/main" val="235475228"/>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1"/>
          <p:cNvSpPr txBox="1">
            <a:spLocks noChangeArrowheads="1"/>
          </p:cNvSpPr>
          <p:nvPr/>
        </p:nvSpPr>
        <p:spPr bwMode="auto">
          <a:xfrm>
            <a:off x="1521661" y="6403091"/>
            <a:ext cx="6096000" cy="276225"/>
          </a:xfrm>
          <a:prstGeom prst="rect">
            <a:avLst/>
          </a:prstGeom>
          <a:noFill/>
          <a:ln w="9525">
            <a:noFill/>
            <a:miter lim="800000"/>
            <a:headEnd/>
            <a:tailEnd/>
          </a:ln>
        </p:spPr>
        <p:txBody>
          <a:bodyPr>
            <a:spAutoFit/>
          </a:bodyPr>
          <a:lstStyle/>
          <a:p>
            <a:pPr algn="ctr"/>
            <a:r>
              <a:rPr lang="en-US" sz="1200" dirty="0"/>
              <a:t>© 2017 Global Initiative for Chronic Obstructive Lung Disease</a:t>
            </a:r>
          </a:p>
        </p:txBody>
      </p:sp>
      <p:sp>
        <p:nvSpPr>
          <p:cNvPr id="10" name="TextBox 1">
            <a:extLst>
              <a:ext uri="{FF2B5EF4-FFF2-40B4-BE49-F238E27FC236}">
                <a16:creationId xmlns:a16="http://schemas.microsoft.com/office/drawing/2014/main" id="{41967986-CFBC-4705-A182-2B82C53366A1}"/>
              </a:ext>
            </a:extLst>
          </p:cNvPr>
          <p:cNvSpPr txBox="1">
            <a:spLocks noChangeArrowheads="1"/>
          </p:cNvSpPr>
          <p:nvPr/>
        </p:nvSpPr>
        <p:spPr bwMode="auto">
          <a:xfrm>
            <a:off x="1763688" y="6525344"/>
            <a:ext cx="6096000" cy="276225"/>
          </a:xfrm>
          <a:prstGeom prst="rect">
            <a:avLst/>
          </a:prstGeom>
          <a:noFill/>
          <a:ln w="9525">
            <a:noFill/>
            <a:miter lim="800000"/>
            <a:headEnd/>
            <a:tailEnd/>
          </a:ln>
        </p:spPr>
        <p:txBody>
          <a:bodyPr>
            <a:spAutoFit/>
          </a:bodyPr>
          <a:lstStyle/>
          <a:p>
            <a:pPr algn="ctr"/>
            <a:r>
              <a:rPr lang="en-US" sz="1200" dirty="0">
                <a:solidFill>
                  <a:schemeClr val="accent6">
                    <a:lumMod val="40000"/>
                    <a:lumOff val="60000"/>
                  </a:schemeClr>
                </a:solidFill>
              </a:rPr>
              <a:t>© 2019 Global Initiative for Chronic Obstructive Lung Disease</a:t>
            </a:r>
          </a:p>
        </p:txBody>
      </p:sp>
      <p:pic>
        <p:nvPicPr>
          <p:cNvPr id="7" name="Picture 6">
            <a:extLst>
              <a:ext uri="{FF2B5EF4-FFF2-40B4-BE49-F238E27FC236}">
                <a16:creationId xmlns:a16="http://schemas.microsoft.com/office/drawing/2014/main" id="{5D5CA47C-C7B4-4777-8643-F9CCC0054086}"/>
              </a:ext>
            </a:extLst>
          </p:cNvPr>
          <p:cNvPicPr>
            <a:picLocks noChangeAspect="1"/>
          </p:cNvPicPr>
          <p:nvPr/>
        </p:nvPicPr>
        <p:blipFill rotWithShape="1">
          <a:blip r:embed="rId3"/>
          <a:srcRect t="34468" b="36844"/>
          <a:stretch/>
        </p:blipFill>
        <p:spPr>
          <a:xfrm>
            <a:off x="866824" y="1706769"/>
            <a:ext cx="7104162" cy="2738650"/>
          </a:xfrm>
          <a:prstGeom prst="rect">
            <a:avLst/>
          </a:prstGeom>
          <a:ln>
            <a:solidFill>
              <a:schemeClr val="bg2">
                <a:lumMod val="25000"/>
              </a:schemeClr>
            </a:solidFill>
          </a:ln>
        </p:spPr>
      </p:pic>
      <p:sp>
        <p:nvSpPr>
          <p:cNvPr id="8" name="TextBox 7">
            <a:extLst>
              <a:ext uri="{FF2B5EF4-FFF2-40B4-BE49-F238E27FC236}">
                <a16:creationId xmlns:a16="http://schemas.microsoft.com/office/drawing/2014/main" id="{193F86D4-DA20-4C3E-A686-4B8D8F85C7A3}"/>
              </a:ext>
            </a:extLst>
          </p:cNvPr>
          <p:cNvSpPr txBox="1"/>
          <p:nvPr/>
        </p:nvSpPr>
        <p:spPr>
          <a:xfrm>
            <a:off x="785739" y="4540954"/>
            <a:ext cx="1286571" cy="276999"/>
          </a:xfrm>
          <a:prstGeom prst="rect">
            <a:avLst/>
          </a:prstGeom>
          <a:noFill/>
        </p:spPr>
        <p:txBody>
          <a:bodyPr wrap="none" rtlCol="0">
            <a:spAutoFit/>
          </a:bodyPr>
          <a:lstStyle/>
          <a:p>
            <a:r>
              <a:rPr lang="en-AU" sz="1200" dirty="0">
                <a:solidFill>
                  <a:schemeClr val="bg2">
                    <a:lumMod val="50000"/>
                  </a:schemeClr>
                </a:solidFill>
              </a:rPr>
              <a:t>TABLE 5.7 (Part II)</a:t>
            </a:r>
          </a:p>
        </p:txBody>
      </p:sp>
    </p:spTree>
    <p:extLst>
      <p:ext uri="{BB962C8B-B14F-4D97-AF65-F5344CB8AC3E}">
        <p14:creationId xmlns:p14="http://schemas.microsoft.com/office/powerpoint/2010/main" val="271112060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1"/>
          <p:cNvSpPr txBox="1">
            <a:spLocks noChangeArrowheads="1"/>
          </p:cNvSpPr>
          <p:nvPr/>
        </p:nvSpPr>
        <p:spPr bwMode="auto">
          <a:xfrm>
            <a:off x="1521661" y="6403091"/>
            <a:ext cx="6096000" cy="276225"/>
          </a:xfrm>
          <a:prstGeom prst="rect">
            <a:avLst/>
          </a:prstGeom>
          <a:noFill/>
          <a:ln w="9525">
            <a:noFill/>
            <a:miter lim="800000"/>
            <a:headEnd/>
            <a:tailEnd/>
          </a:ln>
        </p:spPr>
        <p:txBody>
          <a:bodyPr>
            <a:spAutoFit/>
          </a:bodyPr>
          <a:lstStyle/>
          <a:p>
            <a:pPr algn="ctr"/>
            <a:r>
              <a:rPr lang="en-US" sz="1200" dirty="0"/>
              <a:t>© 2017 Global Initiative for Chronic Obstructive Lung Disease</a:t>
            </a:r>
          </a:p>
        </p:txBody>
      </p:sp>
      <p:sp>
        <p:nvSpPr>
          <p:cNvPr id="10" name="TextBox 1">
            <a:extLst>
              <a:ext uri="{FF2B5EF4-FFF2-40B4-BE49-F238E27FC236}">
                <a16:creationId xmlns:a16="http://schemas.microsoft.com/office/drawing/2014/main" id="{41967986-CFBC-4705-A182-2B82C53366A1}"/>
              </a:ext>
            </a:extLst>
          </p:cNvPr>
          <p:cNvSpPr txBox="1">
            <a:spLocks noChangeArrowheads="1"/>
          </p:cNvSpPr>
          <p:nvPr/>
        </p:nvSpPr>
        <p:spPr bwMode="auto">
          <a:xfrm>
            <a:off x="1763688" y="6525344"/>
            <a:ext cx="6096000" cy="276225"/>
          </a:xfrm>
          <a:prstGeom prst="rect">
            <a:avLst/>
          </a:prstGeom>
          <a:noFill/>
          <a:ln w="9525">
            <a:noFill/>
            <a:miter lim="800000"/>
            <a:headEnd/>
            <a:tailEnd/>
          </a:ln>
        </p:spPr>
        <p:txBody>
          <a:bodyPr>
            <a:spAutoFit/>
          </a:bodyPr>
          <a:lstStyle/>
          <a:p>
            <a:pPr algn="ctr"/>
            <a:r>
              <a:rPr lang="en-US" sz="1200" dirty="0">
                <a:solidFill>
                  <a:schemeClr val="accent6">
                    <a:lumMod val="40000"/>
                    <a:lumOff val="60000"/>
                  </a:schemeClr>
                </a:solidFill>
              </a:rPr>
              <a:t>© 2019 Global Initiative for Chronic Obstructive Lung Disease</a:t>
            </a:r>
          </a:p>
        </p:txBody>
      </p:sp>
      <p:pic>
        <p:nvPicPr>
          <p:cNvPr id="13" name="Picture 12">
            <a:extLst>
              <a:ext uri="{FF2B5EF4-FFF2-40B4-BE49-F238E27FC236}">
                <a16:creationId xmlns:a16="http://schemas.microsoft.com/office/drawing/2014/main" id="{541E42C0-885F-4A2D-AF84-8BF3CFFFC123}"/>
              </a:ext>
            </a:extLst>
          </p:cNvPr>
          <p:cNvPicPr>
            <a:picLocks noChangeAspect="1"/>
          </p:cNvPicPr>
          <p:nvPr/>
        </p:nvPicPr>
        <p:blipFill rotWithShape="1">
          <a:blip r:embed="rId3"/>
          <a:srcRect t="63861" b="2512"/>
          <a:stretch/>
        </p:blipFill>
        <p:spPr>
          <a:xfrm>
            <a:off x="1043215" y="1246495"/>
            <a:ext cx="7057569" cy="3189028"/>
          </a:xfrm>
          <a:prstGeom prst="rect">
            <a:avLst/>
          </a:prstGeom>
          <a:ln>
            <a:solidFill>
              <a:schemeClr val="bg2">
                <a:lumMod val="25000"/>
              </a:schemeClr>
            </a:solidFill>
          </a:ln>
        </p:spPr>
      </p:pic>
      <p:sp>
        <p:nvSpPr>
          <p:cNvPr id="14" name="TextBox 13">
            <a:extLst>
              <a:ext uri="{FF2B5EF4-FFF2-40B4-BE49-F238E27FC236}">
                <a16:creationId xmlns:a16="http://schemas.microsoft.com/office/drawing/2014/main" id="{1BBDDDEF-EF85-49D6-8404-2F72522D2781}"/>
              </a:ext>
            </a:extLst>
          </p:cNvPr>
          <p:cNvSpPr txBox="1"/>
          <p:nvPr/>
        </p:nvSpPr>
        <p:spPr>
          <a:xfrm>
            <a:off x="961328" y="4535606"/>
            <a:ext cx="1325043" cy="276999"/>
          </a:xfrm>
          <a:prstGeom prst="rect">
            <a:avLst/>
          </a:prstGeom>
          <a:noFill/>
        </p:spPr>
        <p:txBody>
          <a:bodyPr wrap="none" rtlCol="0">
            <a:spAutoFit/>
          </a:bodyPr>
          <a:lstStyle/>
          <a:p>
            <a:r>
              <a:rPr lang="en-AU" sz="1200" dirty="0">
                <a:solidFill>
                  <a:schemeClr val="bg2">
                    <a:lumMod val="50000"/>
                  </a:schemeClr>
                </a:solidFill>
              </a:rPr>
              <a:t>TABLE 5.7 (Part III)</a:t>
            </a:r>
          </a:p>
        </p:txBody>
      </p:sp>
    </p:spTree>
    <p:extLst>
      <p:ext uri="{BB962C8B-B14F-4D97-AF65-F5344CB8AC3E}">
        <p14:creationId xmlns:p14="http://schemas.microsoft.com/office/powerpoint/2010/main" val="954383713"/>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1"/>
          <p:cNvSpPr txBox="1">
            <a:spLocks noChangeArrowheads="1"/>
          </p:cNvSpPr>
          <p:nvPr/>
        </p:nvSpPr>
        <p:spPr bwMode="auto">
          <a:xfrm>
            <a:off x="1521661" y="6403091"/>
            <a:ext cx="6096000" cy="276225"/>
          </a:xfrm>
          <a:prstGeom prst="rect">
            <a:avLst/>
          </a:prstGeom>
          <a:noFill/>
          <a:ln w="9525">
            <a:noFill/>
            <a:miter lim="800000"/>
            <a:headEnd/>
            <a:tailEnd/>
          </a:ln>
        </p:spPr>
        <p:txBody>
          <a:bodyPr>
            <a:spAutoFit/>
          </a:bodyPr>
          <a:lstStyle/>
          <a:p>
            <a:pPr algn="ctr"/>
            <a:r>
              <a:rPr lang="en-US" sz="1200" dirty="0"/>
              <a:t>© 2017 Global Initiative for Chronic Obstructive Lung Disease</a:t>
            </a:r>
          </a:p>
        </p:txBody>
      </p:sp>
      <p:sp>
        <p:nvSpPr>
          <p:cNvPr id="10" name="TextBox 1">
            <a:extLst>
              <a:ext uri="{FF2B5EF4-FFF2-40B4-BE49-F238E27FC236}">
                <a16:creationId xmlns:a16="http://schemas.microsoft.com/office/drawing/2014/main" id="{41967986-CFBC-4705-A182-2B82C53366A1}"/>
              </a:ext>
            </a:extLst>
          </p:cNvPr>
          <p:cNvSpPr txBox="1">
            <a:spLocks noChangeArrowheads="1"/>
          </p:cNvSpPr>
          <p:nvPr/>
        </p:nvSpPr>
        <p:spPr bwMode="auto">
          <a:xfrm>
            <a:off x="1763688" y="6525344"/>
            <a:ext cx="6096000" cy="276225"/>
          </a:xfrm>
          <a:prstGeom prst="rect">
            <a:avLst/>
          </a:prstGeom>
          <a:noFill/>
          <a:ln w="9525">
            <a:noFill/>
            <a:miter lim="800000"/>
            <a:headEnd/>
            <a:tailEnd/>
          </a:ln>
        </p:spPr>
        <p:txBody>
          <a:bodyPr>
            <a:spAutoFit/>
          </a:bodyPr>
          <a:lstStyle/>
          <a:p>
            <a:pPr algn="ctr"/>
            <a:r>
              <a:rPr lang="en-US" sz="1200" dirty="0">
                <a:solidFill>
                  <a:schemeClr val="accent6">
                    <a:lumMod val="40000"/>
                    <a:lumOff val="60000"/>
                  </a:schemeClr>
                </a:solidFill>
              </a:rPr>
              <a:t>© 2019 Global Initiative for Chronic Obstructive Lung Disease</a:t>
            </a:r>
          </a:p>
        </p:txBody>
      </p:sp>
      <p:sp>
        <p:nvSpPr>
          <p:cNvPr id="8" name="TextBox 1">
            <a:extLst>
              <a:ext uri="{FF2B5EF4-FFF2-40B4-BE49-F238E27FC236}">
                <a16:creationId xmlns:a16="http://schemas.microsoft.com/office/drawing/2014/main" id="{AD7327DD-6B2F-45A9-9387-D7C041935757}"/>
              </a:ext>
            </a:extLst>
          </p:cNvPr>
          <p:cNvSpPr txBox="1">
            <a:spLocks noChangeArrowheads="1"/>
          </p:cNvSpPr>
          <p:nvPr/>
        </p:nvSpPr>
        <p:spPr bwMode="auto">
          <a:xfrm>
            <a:off x="1619672" y="395082"/>
            <a:ext cx="6553200" cy="523220"/>
          </a:xfrm>
          <a:prstGeom prst="rect">
            <a:avLst/>
          </a:prstGeom>
          <a:noFill/>
          <a:ln w="9525">
            <a:noFill/>
            <a:miter lim="800000"/>
            <a:headEnd/>
            <a:tailEnd/>
          </a:ln>
        </p:spPr>
        <p:txBody>
          <a:bodyPr>
            <a:spAutoFit/>
          </a:bodyPr>
          <a:lstStyle/>
          <a:p>
            <a:pPr algn="ctr"/>
            <a:r>
              <a:rPr lang="en-US" sz="2800" dirty="0">
                <a:solidFill>
                  <a:srgbClr val="FAB516"/>
                </a:solidFill>
                <a:latin typeface="Tahoma" pitchFamily="34" charset="0"/>
                <a:cs typeface="Tahoma" pitchFamily="34" charset="0"/>
              </a:rPr>
              <a:t>Management of Exacerbations</a:t>
            </a:r>
          </a:p>
        </p:txBody>
      </p:sp>
      <p:pic>
        <p:nvPicPr>
          <p:cNvPr id="7" name="Picture 6">
            <a:extLst>
              <a:ext uri="{FF2B5EF4-FFF2-40B4-BE49-F238E27FC236}">
                <a16:creationId xmlns:a16="http://schemas.microsoft.com/office/drawing/2014/main" id="{39845524-997C-4887-BC35-A652F68B7F12}"/>
              </a:ext>
            </a:extLst>
          </p:cNvPr>
          <p:cNvPicPr/>
          <p:nvPr/>
        </p:nvPicPr>
        <p:blipFill>
          <a:blip r:embed="rId3">
            <a:extLst>
              <a:ext uri="{28A0092B-C50C-407E-A947-70E740481C1C}">
                <a14:useLocalDpi xmlns:a14="http://schemas.microsoft.com/office/drawing/2010/main"/>
              </a:ext>
            </a:extLst>
          </a:blip>
          <a:stretch>
            <a:fillRect/>
          </a:stretch>
        </p:blipFill>
        <p:spPr>
          <a:xfrm>
            <a:off x="1753261" y="1022972"/>
            <a:ext cx="6286021" cy="5380119"/>
          </a:xfrm>
          <a:prstGeom prst="rect">
            <a:avLst/>
          </a:prstGeom>
        </p:spPr>
      </p:pic>
    </p:spTree>
    <p:extLst>
      <p:ext uri="{BB962C8B-B14F-4D97-AF65-F5344CB8AC3E}">
        <p14:creationId xmlns:p14="http://schemas.microsoft.com/office/powerpoint/2010/main" val="174160524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1619672" y="395082"/>
            <a:ext cx="6553200" cy="523220"/>
          </a:xfrm>
          <a:prstGeom prst="rect">
            <a:avLst/>
          </a:prstGeom>
          <a:noFill/>
          <a:ln w="9525">
            <a:noFill/>
            <a:miter lim="800000"/>
            <a:headEnd/>
            <a:tailEnd/>
          </a:ln>
        </p:spPr>
        <p:txBody>
          <a:bodyPr>
            <a:spAutoFit/>
          </a:bodyPr>
          <a:lstStyle/>
          <a:p>
            <a:pPr algn="ctr"/>
            <a:r>
              <a:rPr lang="en-US" sz="2800" dirty="0">
                <a:solidFill>
                  <a:srgbClr val="FAB516"/>
                </a:solidFill>
                <a:latin typeface="Tahoma" pitchFamily="34" charset="0"/>
                <a:cs typeface="Tahoma" pitchFamily="34" charset="0"/>
              </a:rPr>
              <a:t>GOLD 2019 Report: Chapters</a:t>
            </a:r>
          </a:p>
        </p:txBody>
      </p:sp>
      <p:sp>
        <p:nvSpPr>
          <p:cNvPr id="6" name="TextBox 1"/>
          <p:cNvSpPr txBox="1">
            <a:spLocks noChangeArrowheads="1"/>
          </p:cNvSpPr>
          <p:nvPr/>
        </p:nvSpPr>
        <p:spPr bwMode="auto">
          <a:xfrm>
            <a:off x="4228619" y="1694109"/>
            <a:ext cx="4426840" cy="4093428"/>
          </a:xfrm>
          <a:prstGeom prst="rect">
            <a:avLst/>
          </a:prstGeom>
          <a:noFill/>
          <a:ln w="9525">
            <a:noFill/>
            <a:miter lim="800000"/>
            <a:headEnd/>
            <a:tailEnd/>
          </a:ln>
        </p:spPr>
        <p:txBody>
          <a:bodyPr wrap="square">
            <a:spAutoFit/>
          </a:bodyPr>
          <a:lstStyle/>
          <a:p>
            <a:pPr marL="457200" indent="-457200">
              <a:buClr>
                <a:srgbClr val="FAB516"/>
              </a:buClr>
              <a:buFont typeface="+mj-lt"/>
              <a:buAutoNum type="arabicPeriod"/>
            </a:pPr>
            <a:r>
              <a:rPr lang="en-AU" sz="2000" dirty="0">
                <a:solidFill>
                  <a:srgbClr val="424242"/>
                </a:solidFill>
              </a:rPr>
              <a:t>Definition and Overview</a:t>
            </a:r>
          </a:p>
          <a:p>
            <a:pPr marL="457200" indent="-457200">
              <a:buClr>
                <a:srgbClr val="FAB516"/>
              </a:buClr>
              <a:buFont typeface="+mj-lt"/>
              <a:buAutoNum type="arabicPeriod"/>
            </a:pPr>
            <a:endParaRPr lang="en-AU" sz="2000" dirty="0">
              <a:solidFill>
                <a:srgbClr val="424242"/>
              </a:solidFill>
            </a:endParaRPr>
          </a:p>
          <a:p>
            <a:pPr marL="457200" indent="-457200">
              <a:buClr>
                <a:srgbClr val="FAB516"/>
              </a:buClr>
              <a:buFont typeface="+mj-lt"/>
              <a:buAutoNum type="arabicPeriod"/>
            </a:pPr>
            <a:r>
              <a:rPr lang="en-AU" sz="2000" dirty="0">
                <a:solidFill>
                  <a:srgbClr val="424242"/>
                </a:solidFill>
              </a:rPr>
              <a:t>Diagnosis and Initial Assessment</a:t>
            </a:r>
          </a:p>
          <a:p>
            <a:pPr marL="457200" indent="-457200">
              <a:buClr>
                <a:srgbClr val="FAB516"/>
              </a:buClr>
              <a:buFont typeface="+mj-lt"/>
              <a:buAutoNum type="arabicPeriod"/>
            </a:pPr>
            <a:endParaRPr lang="en-AU" sz="2000" dirty="0">
              <a:solidFill>
                <a:srgbClr val="424242"/>
              </a:solidFill>
            </a:endParaRPr>
          </a:p>
          <a:p>
            <a:pPr marL="457200" indent="-457200">
              <a:buClr>
                <a:srgbClr val="FAB516"/>
              </a:buClr>
              <a:buFont typeface="+mj-lt"/>
              <a:buAutoNum type="arabicPeriod"/>
            </a:pPr>
            <a:r>
              <a:rPr lang="en-AU" sz="2000" dirty="0">
                <a:solidFill>
                  <a:srgbClr val="424242"/>
                </a:solidFill>
              </a:rPr>
              <a:t>Evidence Supporting Prevention &amp; Maintenance Therapy</a:t>
            </a:r>
          </a:p>
          <a:p>
            <a:pPr marL="457200" indent="-457200">
              <a:buClr>
                <a:srgbClr val="FAB516"/>
              </a:buClr>
              <a:buFont typeface="+mj-lt"/>
              <a:buAutoNum type="arabicPeriod"/>
            </a:pPr>
            <a:endParaRPr lang="en-AU" sz="2000" dirty="0">
              <a:solidFill>
                <a:srgbClr val="424242"/>
              </a:solidFill>
            </a:endParaRPr>
          </a:p>
          <a:p>
            <a:pPr marL="457200" indent="-457200">
              <a:buClr>
                <a:srgbClr val="FAB516"/>
              </a:buClr>
              <a:buFont typeface="+mj-lt"/>
              <a:buAutoNum type="arabicPeriod"/>
            </a:pPr>
            <a:r>
              <a:rPr lang="en-AU" sz="2000" dirty="0">
                <a:solidFill>
                  <a:srgbClr val="424242"/>
                </a:solidFill>
              </a:rPr>
              <a:t>Management of Stable COPD</a:t>
            </a:r>
          </a:p>
          <a:p>
            <a:pPr marL="457200" indent="-457200">
              <a:buClr>
                <a:srgbClr val="FAB516"/>
              </a:buClr>
              <a:buFont typeface="+mj-lt"/>
              <a:buAutoNum type="arabicPeriod"/>
            </a:pPr>
            <a:endParaRPr lang="en-AU" sz="2000" dirty="0">
              <a:solidFill>
                <a:srgbClr val="424242"/>
              </a:solidFill>
            </a:endParaRPr>
          </a:p>
          <a:p>
            <a:pPr marL="457200" indent="-457200">
              <a:buClr>
                <a:srgbClr val="FAB516"/>
              </a:buClr>
              <a:buFont typeface="+mj-lt"/>
              <a:buAutoNum type="arabicPeriod"/>
            </a:pPr>
            <a:r>
              <a:rPr lang="en-AU" sz="2000" dirty="0">
                <a:solidFill>
                  <a:srgbClr val="424242"/>
                </a:solidFill>
              </a:rPr>
              <a:t>Management of Exacerbations</a:t>
            </a:r>
          </a:p>
          <a:p>
            <a:pPr marL="457200" indent="-457200">
              <a:buClr>
                <a:srgbClr val="FAB516"/>
              </a:buClr>
              <a:buFont typeface="+mj-lt"/>
              <a:buAutoNum type="arabicPeriod"/>
            </a:pPr>
            <a:endParaRPr lang="en-AU" sz="2000" dirty="0">
              <a:solidFill>
                <a:srgbClr val="424242"/>
              </a:solidFill>
            </a:endParaRPr>
          </a:p>
          <a:p>
            <a:pPr marL="457200" indent="-457200">
              <a:buClr>
                <a:srgbClr val="FAB516"/>
              </a:buClr>
              <a:buFont typeface="+mj-lt"/>
              <a:buAutoNum type="arabicPeriod"/>
            </a:pPr>
            <a:r>
              <a:rPr lang="en-AU" sz="2000" dirty="0">
                <a:solidFill>
                  <a:srgbClr val="424242"/>
                </a:solidFill>
              </a:rPr>
              <a:t>COPD and Comorbidities</a:t>
            </a:r>
          </a:p>
          <a:p>
            <a:pPr marL="457200" indent="-457200">
              <a:buClr>
                <a:srgbClr val="FFCC66"/>
              </a:buClr>
              <a:buFont typeface="+mj-lt"/>
              <a:buAutoNum type="arabicPeriod"/>
            </a:pPr>
            <a:endParaRPr lang="en-AU" sz="2000" dirty="0"/>
          </a:p>
        </p:txBody>
      </p:sp>
      <p:sp>
        <p:nvSpPr>
          <p:cNvPr id="8" name="TextBox 1">
            <a:extLst>
              <a:ext uri="{FF2B5EF4-FFF2-40B4-BE49-F238E27FC236}">
                <a16:creationId xmlns:a16="http://schemas.microsoft.com/office/drawing/2014/main" id="{65B50F09-E760-45D4-BA2B-CFB4237AB117}"/>
              </a:ext>
            </a:extLst>
          </p:cNvPr>
          <p:cNvSpPr txBox="1">
            <a:spLocks noChangeArrowheads="1"/>
          </p:cNvSpPr>
          <p:nvPr/>
        </p:nvSpPr>
        <p:spPr bwMode="auto">
          <a:xfrm>
            <a:off x="1782614" y="6509026"/>
            <a:ext cx="6096000" cy="276225"/>
          </a:xfrm>
          <a:prstGeom prst="rect">
            <a:avLst/>
          </a:prstGeom>
          <a:noFill/>
          <a:ln w="9525">
            <a:noFill/>
            <a:miter lim="800000"/>
            <a:headEnd/>
            <a:tailEnd/>
          </a:ln>
        </p:spPr>
        <p:txBody>
          <a:bodyPr>
            <a:spAutoFit/>
          </a:bodyPr>
          <a:lstStyle/>
          <a:p>
            <a:pPr algn="ctr"/>
            <a:r>
              <a:rPr lang="en-US" sz="1200" dirty="0">
                <a:solidFill>
                  <a:schemeClr val="accent6">
                    <a:lumMod val="40000"/>
                    <a:lumOff val="60000"/>
                  </a:schemeClr>
                </a:solidFill>
              </a:rPr>
              <a:t>© 2019 Global Initiative for Chronic Obstructive Lung Disease</a:t>
            </a:r>
          </a:p>
        </p:txBody>
      </p:sp>
      <p:pic>
        <p:nvPicPr>
          <p:cNvPr id="2" name="Picture 1">
            <a:extLst>
              <a:ext uri="{FF2B5EF4-FFF2-40B4-BE49-F238E27FC236}">
                <a16:creationId xmlns:a16="http://schemas.microsoft.com/office/drawing/2014/main" id="{91C7F7CD-696F-4133-9A5B-33CC1587CF45}"/>
              </a:ext>
            </a:extLst>
          </p:cNvPr>
          <p:cNvPicPr>
            <a:picLocks noChangeAspect="1"/>
          </p:cNvPicPr>
          <p:nvPr/>
        </p:nvPicPr>
        <p:blipFill>
          <a:blip r:embed="rId3"/>
          <a:stretch>
            <a:fillRect/>
          </a:stretch>
        </p:blipFill>
        <p:spPr>
          <a:xfrm>
            <a:off x="323528" y="1340767"/>
            <a:ext cx="3744416" cy="4856911"/>
          </a:xfrm>
          <a:prstGeom prst="rect">
            <a:avLst/>
          </a:prstGeom>
        </p:spPr>
      </p:pic>
      <p:sp>
        <p:nvSpPr>
          <p:cNvPr id="9" name="Rectangle 8">
            <a:extLst>
              <a:ext uri="{FF2B5EF4-FFF2-40B4-BE49-F238E27FC236}">
                <a16:creationId xmlns:a16="http://schemas.microsoft.com/office/drawing/2014/main" id="{8FFFBCAA-E70F-46D4-B3E7-5CE0236AA149}"/>
              </a:ext>
            </a:extLst>
          </p:cNvPr>
          <p:cNvSpPr/>
          <p:nvPr/>
        </p:nvSpPr>
        <p:spPr>
          <a:xfrm>
            <a:off x="4200767" y="4941168"/>
            <a:ext cx="4515507" cy="64807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555069926"/>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1619672" y="395082"/>
            <a:ext cx="6553200" cy="523220"/>
          </a:xfrm>
          <a:prstGeom prst="rect">
            <a:avLst/>
          </a:prstGeom>
          <a:noFill/>
          <a:ln w="9525">
            <a:noFill/>
            <a:miter lim="800000"/>
            <a:headEnd/>
            <a:tailEnd/>
          </a:ln>
        </p:spPr>
        <p:txBody>
          <a:bodyPr>
            <a:spAutoFit/>
          </a:bodyPr>
          <a:lstStyle/>
          <a:p>
            <a:pPr algn="ctr"/>
            <a:r>
              <a:rPr lang="en-US" sz="2800" dirty="0">
                <a:solidFill>
                  <a:srgbClr val="FAB516"/>
                </a:solidFill>
                <a:latin typeface="Tahoma" pitchFamily="34" charset="0"/>
                <a:cs typeface="Tahoma" pitchFamily="34" charset="0"/>
              </a:rPr>
              <a:t>COPD and Comorbidities</a:t>
            </a:r>
          </a:p>
        </p:txBody>
      </p:sp>
      <p:sp>
        <p:nvSpPr>
          <p:cNvPr id="6" name="TextBox 1"/>
          <p:cNvSpPr txBox="1">
            <a:spLocks noChangeArrowheads="1"/>
          </p:cNvSpPr>
          <p:nvPr/>
        </p:nvSpPr>
        <p:spPr bwMode="auto">
          <a:xfrm>
            <a:off x="467545" y="1327776"/>
            <a:ext cx="8424934" cy="4093428"/>
          </a:xfrm>
          <a:prstGeom prst="rect">
            <a:avLst/>
          </a:prstGeom>
          <a:solidFill>
            <a:schemeClr val="tx1"/>
          </a:solidFill>
          <a:ln w="9525">
            <a:noFill/>
            <a:miter lim="800000"/>
            <a:headEnd/>
            <a:tailEnd/>
          </a:ln>
        </p:spPr>
        <p:txBody>
          <a:bodyPr wrap="square">
            <a:spAutoFit/>
          </a:bodyPr>
          <a:lstStyle/>
          <a:p>
            <a:pPr>
              <a:buClr>
                <a:srgbClr val="FFCC66"/>
              </a:buClr>
            </a:pPr>
            <a:r>
              <a:rPr lang="en-AU" sz="2000" b="1" dirty="0">
                <a:solidFill>
                  <a:srgbClr val="FAB516"/>
                </a:solidFill>
                <a:latin typeface="Calibri" panose="020F0502020204030204" pitchFamily="34" charset="0"/>
                <a:cs typeface="Calibri" panose="020F0502020204030204" pitchFamily="34" charset="0"/>
              </a:rPr>
              <a:t>OVERALL KEY POINTS (1 of 2):</a:t>
            </a:r>
          </a:p>
          <a:p>
            <a:pPr>
              <a:buClr>
                <a:srgbClr val="FFCC66"/>
              </a:buClr>
            </a:pPr>
            <a:endParaRPr lang="en-AU" sz="2000" dirty="0">
              <a:solidFill>
                <a:srgbClr val="424242"/>
              </a:solidFill>
              <a:latin typeface="Calibri" panose="020F0502020204030204" pitchFamily="34" charset="0"/>
              <a:cs typeface="Calibri" panose="020F0502020204030204" pitchFamily="34" charset="0"/>
            </a:endParaRPr>
          </a:p>
          <a:p>
            <a:pPr marL="342900" indent="-342900">
              <a:buClr>
                <a:srgbClr val="FFCC66"/>
              </a:buClr>
              <a:buFont typeface="Arial" panose="020B0604020202020204" pitchFamily="34" charset="0"/>
              <a:buChar char="►"/>
            </a:pPr>
            <a:r>
              <a:rPr lang="en-AU" sz="2000" dirty="0">
                <a:solidFill>
                  <a:srgbClr val="424242"/>
                </a:solidFill>
                <a:latin typeface="Calibri" panose="020F0502020204030204" pitchFamily="34" charset="0"/>
                <a:cs typeface="Calibri" panose="020F0502020204030204" pitchFamily="34" charset="0"/>
              </a:rPr>
              <a:t>COPD often coexists with other diseases (comorbidities) that may have a significant impact on disease course.</a:t>
            </a:r>
          </a:p>
          <a:p>
            <a:pPr marL="342900" indent="-342900">
              <a:buClr>
                <a:srgbClr val="FFCC66"/>
              </a:buClr>
              <a:buFont typeface="Arial" panose="020B0604020202020204" pitchFamily="34" charset="0"/>
              <a:buChar char="►"/>
            </a:pPr>
            <a:endParaRPr lang="en-AU" sz="2000" dirty="0">
              <a:solidFill>
                <a:srgbClr val="424242"/>
              </a:solidFill>
              <a:latin typeface="Calibri" panose="020F0502020204030204" pitchFamily="34" charset="0"/>
              <a:cs typeface="Calibri" panose="020F0502020204030204" pitchFamily="34" charset="0"/>
            </a:endParaRPr>
          </a:p>
          <a:p>
            <a:pPr marL="342900" indent="-342900">
              <a:buClr>
                <a:srgbClr val="FFCC66"/>
              </a:buClr>
              <a:buFont typeface="Arial" panose="020B0604020202020204" pitchFamily="34" charset="0"/>
              <a:buChar char="►"/>
            </a:pPr>
            <a:r>
              <a:rPr lang="en-AU" sz="2000" dirty="0">
                <a:solidFill>
                  <a:srgbClr val="424242"/>
                </a:solidFill>
                <a:latin typeface="Calibri" panose="020F0502020204030204" pitchFamily="34" charset="0"/>
                <a:cs typeface="Calibri" panose="020F0502020204030204" pitchFamily="34" charset="0"/>
              </a:rPr>
              <a:t>In general, the presence of comorbidities should not alter COPD treatment and comorbidities should be treated per usual standards regardless of the presence of COPD.</a:t>
            </a:r>
          </a:p>
          <a:p>
            <a:pPr marL="342900" indent="-342900">
              <a:buClr>
                <a:srgbClr val="FFCC66"/>
              </a:buClr>
              <a:buFont typeface="Arial" panose="020B0604020202020204" pitchFamily="34" charset="0"/>
              <a:buChar char="►"/>
            </a:pPr>
            <a:endParaRPr lang="en-AU" sz="2000" dirty="0">
              <a:solidFill>
                <a:srgbClr val="424242"/>
              </a:solidFill>
              <a:latin typeface="Calibri" panose="020F0502020204030204" pitchFamily="34" charset="0"/>
              <a:cs typeface="Calibri" panose="020F0502020204030204" pitchFamily="34" charset="0"/>
            </a:endParaRPr>
          </a:p>
          <a:p>
            <a:pPr marL="342900" indent="-342900">
              <a:buClr>
                <a:srgbClr val="FFCC66"/>
              </a:buClr>
              <a:buFont typeface="Arial" panose="020B0604020202020204" pitchFamily="34" charset="0"/>
              <a:buChar char="►"/>
            </a:pPr>
            <a:r>
              <a:rPr lang="en-AU" sz="2000" dirty="0">
                <a:solidFill>
                  <a:srgbClr val="424242"/>
                </a:solidFill>
                <a:latin typeface="Calibri" panose="020F0502020204030204" pitchFamily="34" charset="0"/>
                <a:cs typeface="Calibri" panose="020F0502020204030204" pitchFamily="34" charset="0"/>
              </a:rPr>
              <a:t>Lung cancer is frequently seen in patients with COPD and is a main cause of death.</a:t>
            </a:r>
          </a:p>
          <a:p>
            <a:pPr marL="342900" indent="-342900">
              <a:buClr>
                <a:srgbClr val="FFCC66"/>
              </a:buClr>
              <a:buFont typeface="Arial" panose="020B0604020202020204" pitchFamily="34" charset="0"/>
              <a:buChar char="►"/>
            </a:pPr>
            <a:endParaRPr lang="en-AU" sz="2000" dirty="0">
              <a:solidFill>
                <a:srgbClr val="424242"/>
              </a:solidFill>
              <a:latin typeface="Calibri" panose="020F0502020204030204" pitchFamily="34" charset="0"/>
              <a:cs typeface="Calibri" panose="020F0502020204030204" pitchFamily="34" charset="0"/>
            </a:endParaRPr>
          </a:p>
          <a:p>
            <a:pPr marL="342900" indent="-342900">
              <a:buClr>
                <a:srgbClr val="FFCC66"/>
              </a:buClr>
              <a:buFont typeface="Arial" panose="020B0604020202020204" pitchFamily="34" charset="0"/>
              <a:buChar char="►"/>
            </a:pPr>
            <a:r>
              <a:rPr lang="en-AU" sz="2000" dirty="0">
                <a:solidFill>
                  <a:srgbClr val="424242"/>
                </a:solidFill>
                <a:latin typeface="Calibri" panose="020F0502020204030204" pitchFamily="34" charset="0"/>
                <a:cs typeface="Calibri" panose="020F0502020204030204" pitchFamily="34" charset="0"/>
              </a:rPr>
              <a:t>Cardiovascular diseases are common and important comorbidities in COPD.</a:t>
            </a:r>
          </a:p>
        </p:txBody>
      </p:sp>
      <p:sp>
        <p:nvSpPr>
          <p:cNvPr id="10" name="TextBox 1">
            <a:extLst>
              <a:ext uri="{FF2B5EF4-FFF2-40B4-BE49-F238E27FC236}">
                <a16:creationId xmlns:a16="http://schemas.microsoft.com/office/drawing/2014/main" id="{0C59264D-56DD-4237-83C0-57B193489501}"/>
              </a:ext>
            </a:extLst>
          </p:cNvPr>
          <p:cNvSpPr txBox="1">
            <a:spLocks noChangeArrowheads="1"/>
          </p:cNvSpPr>
          <p:nvPr/>
        </p:nvSpPr>
        <p:spPr bwMode="auto">
          <a:xfrm>
            <a:off x="1782614" y="6509026"/>
            <a:ext cx="6096000" cy="276225"/>
          </a:xfrm>
          <a:prstGeom prst="rect">
            <a:avLst/>
          </a:prstGeom>
          <a:noFill/>
          <a:ln w="9525">
            <a:noFill/>
            <a:miter lim="800000"/>
            <a:headEnd/>
            <a:tailEnd/>
          </a:ln>
        </p:spPr>
        <p:txBody>
          <a:bodyPr>
            <a:spAutoFit/>
          </a:bodyPr>
          <a:lstStyle/>
          <a:p>
            <a:pPr algn="ctr"/>
            <a:r>
              <a:rPr lang="en-US" sz="1200" dirty="0">
                <a:solidFill>
                  <a:schemeClr val="accent6">
                    <a:lumMod val="40000"/>
                    <a:lumOff val="60000"/>
                  </a:schemeClr>
                </a:solidFill>
              </a:rPr>
              <a:t>© 2019 Global Initiative for Chronic Obstructive Lung Disease</a:t>
            </a:r>
          </a:p>
        </p:txBody>
      </p:sp>
    </p:spTree>
    <p:extLst>
      <p:ext uri="{BB962C8B-B14F-4D97-AF65-F5344CB8AC3E}">
        <p14:creationId xmlns:p14="http://schemas.microsoft.com/office/powerpoint/2010/main" val="1523768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1619672" y="395082"/>
            <a:ext cx="6553200" cy="523220"/>
          </a:xfrm>
          <a:prstGeom prst="rect">
            <a:avLst/>
          </a:prstGeom>
          <a:noFill/>
          <a:ln w="9525">
            <a:noFill/>
            <a:miter lim="800000"/>
            <a:headEnd/>
            <a:tailEnd/>
          </a:ln>
        </p:spPr>
        <p:txBody>
          <a:bodyPr>
            <a:spAutoFit/>
          </a:bodyPr>
          <a:lstStyle/>
          <a:p>
            <a:pPr algn="ctr"/>
            <a:r>
              <a:rPr lang="en-US" sz="2800" dirty="0">
                <a:solidFill>
                  <a:srgbClr val="FAB516"/>
                </a:solidFill>
                <a:latin typeface="Tahoma" pitchFamily="34" charset="0"/>
                <a:cs typeface="Tahoma" pitchFamily="34" charset="0"/>
              </a:rPr>
              <a:t>COPD Definition</a:t>
            </a:r>
          </a:p>
        </p:txBody>
      </p:sp>
      <p:sp>
        <p:nvSpPr>
          <p:cNvPr id="8" name="TextBox 1"/>
          <p:cNvSpPr txBox="1">
            <a:spLocks noChangeArrowheads="1"/>
          </p:cNvSpPr>
          <p:nvPr/>
        </p:nvSpPr>
        <p:spPr bwMode="auto">
          <a:xfrm>
            <a:off x="1527818" y="1988840"/>
            <a:ext cx="6553200" cy="1938992"/>
          </a:xfrm>
          <a:prstGeom prst="rect">
            <a:avLst/>
          </a:prstGeom>
          <a:noFill/>
          <a:ln w="9525">
            <a:noFill/>
            <a:miter lim="800000"/>
            <a:headEnd/>
            <a:tailEnd/>
          </a:ln>
        </p:spPr>
        <p:txBody>
          <a:bodyPr>
            <a:spAutoFit/>
          </a:bodyPr>
          <a:lstStyle/>
          <a:p>
            <a:pPr marL="342900" indent="-342900">
              <a:buClr>
                <a:srgbClr val="FAB516"/>
              </a:buClr>
              <a:buFont typeface="Arial" panose="020B0604020202020204" pitchFamily="34" charset="0"/>
              <a:buChar char="►"/>
            </a:pPr>
            <a:r>
              <a:rPr lang="en-AU" sz="2000" dirty="0">
                <a:solidFill>
                  <a:srgbClr val="424242"/>
                </a:solidFill>
              </a:rPr>
              <a:t>Chronic Obstructive Pulmonary Disease (COPD) is a common, preventable and treatable disease that is characterized by persistent respiratory symptoms and airflow limitation that is due to airway and/or alveolar abnormalities usually caused by significant exposure to noxious particles or gases. </a:t>
            </a:r>
            <a:endParaRPr lang="de-DE" sz="2000" dirty="0">
              <a:solidFill>
                <a:srgbClr val="424242"/>
              </a:solidFill>
            </a:endParaRPr>
          </a:p>
        </p:txBody>
      </p:sp>
      <p:sp>
        <p:nvSpPr>
          <p:cNvPr id="6" name="TextBox 1">
            <a:extLst>
              <a:ext uri="{FF2B5EF4-FFF2-40B4-BE49-F238E27FC236}">
                <a16:creationId xmlns:a16="http://schemas.microsoft.com/office/drawing/2014/main" id="{1F6E54B4-3772-4CAF-8BE7-2B1FB0176743}"/>
              </a:ext>
            </a:extLst>
          </p:cNvPr>
          <p:cNvSpPr txBox="1">
            <a:spLocks noChangeArrowheads="1"/>
          </p:cNvSpPr>
          <p:nvPr/>
        </p:nvSpPr>
        <p:spPr bwMode="auto">
          <a:xfrm>
            <a:off x="1782614" y="6509026"/>
            <a:ext cx="6096000" cy="276225"/>
          </a:xfrm>
          <a:prstGeom prst="rect">
            <a:avLst/>
          </a:prstGeom>
          <a:noFill/>
          <a:ln w="9525">
            <a:noFill/>
            <a:miter lim="800000"/>
            <a:headEnd/>
            <a:tailEnd/>
          </a:ln>
        </p:spPr>
        <p:txBody>
          <a:bodyPr>
            <a:spAutoFit/>
          </a:bodyPr>
          <a:lstStyle/>
          <a:p>
            <a:pPr algn="ctr"/>
            <a:r>
              <a:rPr lang="en-US" sz="1200" dirty="0">
                <a:solidFill>
                  <a:schemeClr val="accent6">
                    <a:lumMod val="40000"/>
                    <a:lumOff val="60000"/>
                  </a:schemeClr>
                </a:solidFill>
              </a:rPr>
              <a:t>© 2019 Global Initiative for Chronic Obstructive Lung Disease</a:t>
            </a:r>
          </a:p>
        </p:txBody>
      </p:sp>
    </p:spTree>
    <p:extLst>
      <p:ext uri="{BB962C8B-B14F-4D97-AF65-F5344CB8AC3E}">
        <p14:creationId xmlns:p14="http://schemas.microsoft.com/office/powerpoint/2010/main" val="586884583"/>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1619672" y="395082"/>
            <a:ext cx="6553200" cy="523220"/>
          </a:xfrm>
          <a:prstGeom prst="rect">
            <a:avLst/>
          </a:prstGeom>
          <a:noFill/>
          <a:ln w="9525">
            <a:noFill/>
            <a:miter lim="800000"/>
            <a:headEnd/>
            <a:tailEnd/>
          </a:ln>
        </p:spPr>
        <p:txBody>
          <a:bodyPr>
            <a:spAutoFit/>
          </a:bodyPr>
          <a:lstStyle/>
          <a:p>
            <a:pPr algn="ctr"/>
            <a:r>
              <a:rPr lang="en-US" sz="2800" dirty="0">
                <a:solidFill>
                  <a:srgbClr val="FAB516"/>
                </a:solidFill>
                <a:latin typeface="Tahoma" pitchFamily="34" charset="0"/>
                <a:cs typeface="Tahoma" pitchFamily="34" charset="0"/>
              </a:rPr>
              <a:t>COPD and Comorbidities</a:t>
            </a:r>
          </a:p>
        </p:txBody>
      </p:sp>
      <p:sp>
        <p:nvSpPr>
          <p:cNvPr id="6" name="TextBox 1"/>
          <p:cNvSpPr txBox="1">
            <a:spLocks noChangeArrowheads="1"/>
          </p:cNvSpPr>
          <p:nvPr/>
        </p:nvSpPr>
        <p:spPr bwMode="auto">
          <a:xfrm>
            <a:off x="467545" y="1327776"/>
            <a:ext cx="8424934" cy="3477875"/>
          </a:xfrm>
          <a:prstGeom prst="rect">
            <a:avLst/>
          </a:prstGeom>
          <a:noFill/>
          <a:ln w="9525">
            <a:noFill/>
            <a:miter lim="800000"/>
            <a:headEnd/>
            <a:tailEnd/>
          </a:ln>
        </p:spPr>
        <p:txBody>
          <a:bodyPr wrap="square">
            <a:spAutoFit/>
          </a:bodyPr>
          <a:lstStyle/>
          <a:p>
            <a:pPr>
              <a:buClr>
                <a:srgbClr val="FFCC66"/>
              </a:buClr>
            </a:pPr>
            <a:r>
              <a:rPr lang="en-AU" sz="2000" b="1" dirty="0">
                <a:solidFill>
                  <a:srgbClr val="FAB516"/>
                </a:solidFill>
                <a:latin typeface="Calibri" panose="020F0502020204030204" pitchFamily="34" charset="0"/>
                <a:cs typeface="Calibri" panose="020F0502020204030204" pitchFamily="34" charset="0"/>
              </a:rPr>
              <a:t>OVERALL KEY POINTS (2 of 2):</a:t>
            </a:r>
          </a:p>
          <a:p>
            <a:pPr>
              <a:buClr>
                <a:srgbClr val="FFCC66"/>
              </a:buClr>
            </a:pPr>
            <a:endParaRPr lang="en-AU" sz="2000" dirty="0">
              <a:latin typeface="Calibri" panose="020F0502020204030204" pitchFamily="34" charset="0"/>
              <a:cs typeface="Calibri" panose="020F0502020204030204" pitchFamily="34" charset="0"/>
            </a:endParaRPr>
          </a:p>
          <a:p>
            <a:pPr marL="342900" indent="-342900">
              <a:buClr>
                <a:srgbClr val="FFCC66"/>
              </a:buClr>
              <a:buFont typeface="Arial" panose="020B0604020202020204" pitchFamily="34" charset="0"/>
              <a:buChar char="►"/>
            </a:pPr>
            <a:r>
              <a:rPr lang="en-AU" sz="2000" dirty="0">
                <a:solidFill>
                  <a:srgbClr val="424242"/>
                </a:solidFill>
                <a:latin typeface="Calibri" panose="020F0502020204030204" pitchFamily="34" charset="0"/>
                <a:cs typeface="Calibri" panose="020F0502020204030204" pitchFamily="34" charset="0"/>
              </a:rPr>
              <a:t>Osteoporosis and depression/anxiety are frequent, important comorbidities in COPD, are often under-diagnosed, and are associated with poor health status and prognosis.</a:t>
            </a:r>
          </a:p>
          <a:p>
            <a:pPr marL="342900" indent="-342900">
              <a:buClr>
                <a:srgbClr val="FFCC66"/>
              </a:buClr>
              <a:buFont typeface="Arial" panose="020B0604020202020204" pitchFamily="34" charset="0"/>
              <a:buChar char="►"/>
            </a:pPr>
            <a:endParaRPr lang="en-AU" sz="2000" dirty="0">
              <a:solidFill>
                <a:srgbClr val="424242"/>
              </a:solidFill>
              <a:latin typeface="Calibri" panose="020F0502020204030204" pitchFamily="34" charset="0"/>
              <a:cs typeface="Calibri" panose="020F0502020204030204" pitchFamily="34" charset="0"/>
            </a:endParaRPr>
          </a:p>
          <a:p>
            <a:pPr marL="342900" indent="-342900">
              <a:buClr>
                <a:srgbClr val="FFCC66"/>
              </a:buClr>
              <a:buFont typeface="Arial" panose="020B0604020202020204" pitchFamily="34" charset="0"/>
              <a:buChar char="►"/>
            </a:pPr>
            <a:r>
              <a:rPr lang="en-AU" sz="2000" dirty="0">
                <a:solidFill>
                  <a:srgbClr val="424242"/>
                </a:solidFill>
                <a:latin typeface="Calibri" panose="020F0502020204030204" pitchFamily="34" charset="0"/>
                <a:cs typeface="Calibri" panose="020F0502020204030204" pitchFamily="34" charset="0"/>
              </a:rPr>
              <a:t>Gastroesophageal reflux (GERD) is associated with an increased risk of exacerbations and poorer health status.</a:t>
            </a:r>
          </a:p>
          <a:p>
            <a:pPr marL="342900" indent="-342900">
              <a:buClr>
                <a:srgbClr val="FFCC66"/>
              </a:buClr>
              <a:buFont typeface="Arial" panose="020B0604020202020204" pitchFamily="34" charset="0"/>
              <a:buChar char="►"/>
            </a:pPr>
            <a:endParaRPr lang="en-AU" sz="2000" dirty="0">
              <a:solidFill>
                <a:srgbClr val="424242"/>
              </a:solidFill>
              <a:latin typeface="Calibri" panose="020F0502020204030204" pitchFamily="34" charset="0"/>
              <a:cs typeface="Calibri" panose="020F0502020204030204" pitchFamily="34" charset="0"/>
            </a:endParaRPr>
          </a:p>
          <a:p>
            <a:pPr marL="342900" indent="-342900">
              <a:buClr>
                <a:srgbClr val="FFCC66"/>
              </a:buClr>
              <a:buFont typeface="Arial" panose="020B0604020202020204" pitchFamily="34" charset="0"/>
              <a:buChar char="►"/>
            </a:pPr>
            <a:r>
              <a:rPr lang="en-AU" sz="2000" dirty="0">
                <a:solidFill>
                  <a:srgbClr val="424242"/>
                </a:solidFill>
                <a:latin typeface="Calibri" panose="020F0502020204030204" pitchFamily="34" charset="0"/>
                <a:cs typeface="Calibri" panose="020F0502020204030204" pitchFamily="34" charset="0"/>
              </a:rPr>
              <a:t>When COPD is part of a </a:t>
            </a:r>
            <a:r>
              <a:rPr lang="en-AU" sz="2000" dirty="0" err="1">
                <a:solidFill>
                  <a:srgbClr val="424242"/>
                </a:solidFill>
                <a:latin typeface="Calibri" panose="020F0502020204030204" pitchFamily="34" charset="0"/>
                <a:cs typeface="Calibri" panose="020F0502020204030204" pitchFamily="34" charset="0"/>
              </a:rPr>
              <a:t>multimorbidity</a:t>
            </a:r>
            <a:r>
              <a:rPr lang="en-AU" sz="2000" dirty="0">
                <a:solidFill>
                  <a:srgbClr val="424242"/>
                </a:solidFill>
                <a:latin typeface="Calibri" panose="020F0502020204030204" pitchFamily="34" charset="0"/>
                <a:cs typeface="Calibri" panose="020F0502020204030204" pitchFamily="34" charset="0"/>
              </a:rPr>
              <a:t> care plan, attention should be directed to ensure simplicity of treatment and to minimize polypharmacy.</a:t>
            </a:r>
          </a:p>
        </p:txBody>
      </p:sp>
      <p:sp>
        <p:nvSpPr>
          <p:cNvPr id="8" name="TextBox 1">
            <a:extLst>
              <a:ext uri="{FF2B5EF4-FFF2-40B4-BE49-F238E27FC236}">
                <a16:creationId xmlns:a16="http://schemas.microsoft.com/office/drawing/2014/main" id="{F959AAEA-D76B-47ED-97C0-C209EBFE8D88}"/>
              </a:ext>
            </a:extLst>
          </p:cNvPr>
          <p:cNvSpPr txBox="1">
            <a:spLocks noChangeArrowheads="1"/>
          </p:cNvSpPr>
          <p:nvPr/>
        </p:nvSpPr>
        <p:spPr bwMode="auto">
          <a:xfrm>
            <a:off x="1782614" y="6509026"/>
            <a:ext cx="6096000" cy="276225"/>
          </a:xfrm>
          <a:prstGeom prst="rect">
            <a:avLst/>
          </a:prstGeom>
          <a:noFill/>
          <a:ln w="9525">
            <a:noFill/>
            <a:miter lim="800000"/>
            <a:headEnd/>
            <a:tailEnd/>
          </a:ln>
        </p:spPr>
        <p:txBody>
          <a:bodyPr>
            <a:spAutoFit/>
          </a:bodyPr>
          <a:lstStyle/>
          <a:p>
            <a:pPr algn="ctr"/>
            <a:r>
              <a:rPr lang="en-US" sz="1200" dirty="0">
                <a:solidFill>
                  <a:schemeClr val="accent6">
                    <a:lumMod val="40000"/>
                    <a:lumOff val="60000"/>
                  </a:schemeClr>
                </a:solidFill>
              </a:rPr>
              <a:t>© 2019 Global Initiative for Chronic Obstructive Lung Disease</a:t>
            </a:r>
          </a:p>
        </p:txBody>
      </p:sp>
    </p:spTree>
    <p:extLst>
      <p:ext uri="{BB962C8B-B14F-4D97-AF65-F5344CB8AC3E}">
        <p14:creationId xmlns:p14="http://schemas.microsoft.com/office/powerpoint/2010/main" val="709273310"/>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1619672" y="395082"/>
            <a:ext cx="6553200" cy="523220"/>
          </a:xfrm>
          <a:prstGeom prst="rect">
            <a:avLst/>
          </a:prstGeom>
          <a:noFill/>
          <a:ln w="9525">
            <a:noFill/>
            <a:miter lim="800000"/>
            <a:headEnd/>
            <a:tailEnd/>
          </a:ln>
        </p:spPr>
        <p:txBody>
          <a:bodyPr>
            <a:spAutoFit/>
          </a:bodyPr>
          <a:lstStyle/>
          <a:p>
            <a:pPr algn="ctr"/>
            <a:r>
              <a:rPr lang="en-US" sz="2800" dirty="0">
                <a:solidFill>
                  <a:srgbClr val="FAB516"/>
                </a:solidFill>
                <a:latin typeface="Tahoma" pitchFamily="34" charset="0"/>
                <a:cs typeface="Tahoma" pitchFamily="34" charset="0"/>
              </a:rPr>
              <a:t>COPD and Comorbidities</a:t>
            </a:r>
          </a:p>
        </p:txBody>
      </p:sp>
      <p:sp>
        <p:nvSpPr>
          <p:cNvPr id="6" name="TextBox 1"/>
          <p:cNvSpPr txBox="1">
            <a:spLocks noChangeArrowheads="1"/>
          </p:cNvSpPr>
          <p:nvPr/>
        </p:nvSpPr>
        <p:spPr bwMode="auto">
          <a:xfrm>
            <a:off x="467545" y="1327776"/>
            <a:ext cx="8424934" cy="5293757"/>
          </a:xfrm>
          <a:prstGeom prst="rect">
            <a:avLst/>
          </a:prstGeom>
          <a:noFill/>
          <a:ln w="9525">
            <a:noFill/>
            <a:miter lim="800000"/>
            <a:headEnd/>
            <a:tailEnd/>
          </a:ln>
        </p:spPr>
        <p:txBody>
          <a:bodyPr wrap="square">
            <a:spAutoFit/>
          </a:bodyPr>
          <a:lstStyle/>
          <a:p>
            <a:pPr>
              <a:buClr>
                <a:srgbClr val="FFCC66"/>
              </a:buClr>
            </a:pPr>
            <a:r>
              <a:rPr lang="en-AU" sz="2000" b="1" dirty="0">
                <a:solidFill>
                  <a:srgbClr val="FAB516"/>
                </a:solidFill>
                <a:latin typeface="Calibri" panose="020F0502020204030204" pitchFamily="34" charset="0"/>
                <a:cs typeface="Calibri" panose="020F0502020204030204" pitchFamily="34" charset="0"/>
              </a:rPr>
              <a:t>Some common comorbidities occurring in patients with COPD with stable disease include:</a:t>
            </a:r>
            <a:endParaRPr lang="en-AU" sz="2000" dirty="0">
              <a:solidFill>
                <a:srgbClr val="FAB516"/>
              </a:solidFill>
              <a:latin typeface="Calibri" panose="020F0502020204030204" pitchFamily="34" charset="0"/>
              <a:cs typeface="Calibri" panose="020F0502020204030204" pitchFamily="34" charset="0"/>
            </a:endParaRPr>
          </a:p>
          <a:p>
            <a:pPr marL="2171700" lvl="4" indent="-342900">
              <a:buClr>
                <a:srgbClr val="FFCC66"/>
              </a:buClr>
              <a:buFont typeface="Arial" panose="020B0604020202020204" pitchFamily="34" charset="0"/>
              <a:buChar char="►"/>
            </a:pPr>
            <a:r>
              <a:rPr lang="en-AU" sz="2000" dirty="0">
                <a:solidFill>
                  <a:srgbClr val="424242"/>
                </a:solidFill>
                <a:latin typeface="Calibri" panose="020F0502020204030204" pitchFamily="34" charset="0"/>
                <a:cs typeface="Calibri" panose="020F0502020204030204" pitchFamily="34" charset="0"/>
              </a:rPr>
              <a:t>Cardiovascular disease (CVD)</a:t>
            </a:r>
          </a:p>
          <a:p>
            <a:pPr marL="2171700" lvl="4" indent="-342900">
              <a:buClr>
                <a:srgbClr val="FFCC66"/>
              </a:buClr>
              <a:buFont typeface="Arial" panose="020B0604020202020204" pitchFamily="34" charset="0"/>
              <a:buChar char="►"/>
            </a:pPr>
            <a:r>
              <a:rPr lang="en-AU" sz="2000" dirty="0">
                <a:solidFill>
                  <a:srgbClr val="424242"/>
                </a:solidFill>
                <a:latin typeface="Calibri" panose="020F0502020204030204" pitchFamily="34" charset="0"/>
                <a:cs typeface="Calibri" panose="020F0502020204030204" pitchFamily="34" charset="0"/>
              </a:rPr>
              <a:t>Heart failure</a:t>
            </a:r>
          </a:p>
          <a:p>
            <a:pPr marL="2171700" lvl="4" indent="-342900">
              <a:buClr>
                <a:srgbClr val="FFCC66"/>
              </a:buClr>
              <a:buFont typeface="Arial" panose="020B0604020202020204" pitchFamily="34" charset="0"/>
              <a:buChar char="►"/>
            </a:pPr>
            <a:r>
              <a:rPr lang="en-AU" sz="2000" dirty="0">
                <a:solidFill>
                  <a:srgbClr val="424242"/>
                </a:solidFill>
                <a:latin typeface="Calibri" panose="020F0502020204030204" pitchFamily="34" charset="0"/>
                <a:cs typeface="Calibri" panose="020F0502020204030204" pitchFamily="34" charset="0"/>
              </a:rPr>
              <a:t>Ischaemic heart disease (IHD) </a:t>
            </a:r>
          </a:p>
          <a:p>
            <a:pPr marL="2171700" lvl="4" indent="-342900">
              <a:buClr>
                <a:srgbClr val="FFCC66"/>
              </a:buClr>
              <a:buFont typeface="Arial" panose="020B0604020202020204" pitchFamily="34" charset="0"/>
              <a:buChar char="►"/>
            </a:pPr>
            <a:r>
              <a:rPr lang="en-AU" sz="2000" dirty="0">
                <a:solidFill>
                  <a:srgbClr val="424242"/>
                </a:solidFill>
                <a:latin typeface="Calibri" panose="020F0502020204030204" pitchFamily="34" charset="0"/>
                <a:cs typeface="Calibri" panose="020F0502020204030204" pitchFamily="34" charset="0"/>
              </a:rPr>
              <a:t>Arrhythmias</a:t>
            </a:r>
          </a:p>
          <a:p>
            <a:pPr marL="2171700" lvl="4" indent="-342900">
              <a:buClr>
                <a:srgbClr val="FFCC66"/>
              </a:buClr>
              <a:buFont typeface="Arial" panose="020B0604020202020204" pitchFamily="34" charset="0"/>
              <a:buChar char="►"/>
            </a:pPr>
            <a:r>
              <a:rPr lang="de-DE" sz="2000" dirty="0">
                <a:solidFill>
                  <a:srgbClr val="424242"/>
                </a:solidFill>
                <a:latin typeface="Calibri" panose="020F0502020204030204" pitchFamily="34" charset="0"/>
                <a:cs typeface="Calibri" panose="020F0502020204030204" pitchFamily="34" charset="0"/>
              </a:rPr>
              <a:t>Peripheral vascular disease</a:t>
            </a:r>
          </a:p>
          <a:p>
            <a:pPr marL="2171700" lvl="4" indent="-342900">
              <a:buClr>
                <a:srgbClr val="FFCC66"/>
              </a:buClr>
              <a:buFont typeface="Arial" panose="020B0604020202020204" pitchFamily="34" charset="0"/>
              <a:buChar char="►"/>
            </a:pPr>
            <a:r>
              <a:rPr lang="de-DE" sz="2000" dirty="0">
                <a:solidFill>
                  <a:srgbClr val="424242"/>
                </a:solidFill>
                <a:latin typeface="Calibri" panose="020F0502020204030204" pitchFamily="34" charset="0"/>
                <a:cs typeface="Calibri" panose="020F0502020204030204" pitchFamily="34" charset="0"/>
              </a:rPr>
              <a:t>Hypertension</a:t>
            </a:r>
          </a:p>
          <a:p>
            <a:pPr marL="2171700" lvl="4" indent="-342900">
              <a:buClr>
                <a:srgbClr val="FFCC66"/>
              </a:buClr>
              <a:buFont typeface="Arial" panose="020B0604020202020204" pitchFamily="34" charset="0"/>
              <a:buChar char="►"/>
            </a:pPr>
            <a:r>
              <a:rPr lang="de-DE" sz="2000" dirty="0">
                <a:solidFill>
                  <a:srgbClr val="424242"/>
                </a:solidFill>
                <a:latin typeface="Calibri" panose="020F0502020204030204" pitchFamily="34" charset="0"/>
                <a:cs typeface="Calibri" panose="020F0502020204030204" pitchFamily="34" charset="0"/>
              </a:rPr>
              <a:t>Osteoporosis</a:t>
            </a:r>
            <a:endParaRPr lang="en-AU" sz="2000" dirty="0">
              <a:solidFill>
                <a:srgbClr val="424242"/>
              </a:solidFill>
              <a:latin typeface="Calibri" panose="020F0502020204030204" pitchFamily="34" charset="0"/>
              <a:cs typeface="Calibri" panose="020F0502020204030204" pitchFamily="34" charset="0"/>
            </a:endParaRPr>
          </a:p>
          <a:p>
            <a:pPr marL="2171700" lvl="4" indent="-342900">
              <a:buClr>
                <a:srgbClr val="FFCC66"/>
              </a:buClr>
              <a:buFont typeface="Arial" panose="020B0604020202020204" pitchFamily="34" charset="0"/>
              <a:buChar char="►"/>
            </a:pPr>
            <a:r>
              <a:rPr lang="de-DE" sz="2000" dirty="0">
                <a:solidFill>
                  <a:srgbClr val="424242"/>
                </a:solidFill>
                <a:latin typeface="Calibri" panose="020F0502020204030204" pitchFamily="34" charset="0"/>
                <a:cs typeface="Calibri" panose="020F0502020204030204" pitchFamily="34" charset="0"/>
              </a:rPr>
              <a:t>Anxiety and depression</a:t>
            </a:r>
            <a:endParaRPr lang="en-AU" sz="2000" dirty="0">
              <a:solidFill>
                <a:srgbClr val="424242"/>
              </a:solidFill>
              <a:latin typeface="Calibri" panose="020F0502020204030204" pitchFamily="34" charset="0"/>
              <a:cs typeface="Calibri" panose="020F0502020204030204" pitchFamily="34" charset="0"/>
            </a:endParaRPr>
          </a:p>
          <a:p>
            <a:pPr marL="2171700" lvl="4" indent="-342900">
              <a:buClr>
                <a:srgbClr val="FFCC66"/>
              </a:buClr>
              <a:buFont typeface="Arial" panose="020B0604020202020204" pitchFamily="34" charset="0"/>
              <a:buChar char="►"/>
            </a:pPr>
            <a:r>
              <a:rPr lang="de-DE" sz="2000" dirty="0">
                <a:solidFill>
                  <a:srgbClr val="424242"/>
                </a:solidFill>
                <a:latin typeface="Calibri" panose="020F0502020204030204" pitchFamily="34" charset="0"/>
                <a:cs typeface="Calibri" panose="020F0502020204030204" pitchFamily="34" charset="0"/>
              </a:rPr>
              <a:t>COPD and lung cancer</a:t>
            </a:r>
            <a:endParaRPr lang="en-AU" sz="2000" dirty="0">
              <a:solidFill>
                <a:srgbClr val="424242"/>
              </a:solidFill>
              <a:latin typeface="Calibri" panose="020F0502020204030204" pitchFamily="34" charset="0"/>
              <a:cs typeface="Calibri" panose="020F0502020204030204" pitchFamily="34" charset="0"/>
            </a:endParaRPr>
          </a:p>
          <a:p>
            <a:pPr marL="2171700" lvl="4" indent="-342900">
              <a:buClr>
                <a:srgbClr val="FFCC66"/>
              </a:buClr>
              <a:buFont typeface="Arial" panose="020B0604020202020204" pitchFamily="34" charset="0"/>
              <a:buChar char="►"/>
            </a:pPr>
            <a:r>
              <a:rPr lang="de-DE" sz="2000" dirty="0">
                <a:solidFill>
                  <a:srgbClr val="424242"/>
                </a:solidFill>
                <a:latin typeface="Calibri" panose="020F0502020204030204" pitchFamily="34" charset="0"/>
                <a:cs typeface="Calibri" panose="020F0502020204030204" pitchFamily="34" charset="0"/>
              </a:rPr>
              <a:t>Metabolic syndrome and diabetes</a:t>
            </a:r>
            <a:endParaRPr lang="en-AU" sz="2000" dirty="0">
              <a:solidFill>
                <a:srgbClr val="424242"/>
              </a:solidFill>
              <a:latin typeface="Calibri" panose="020F0502020204030204" pitchFamily="34" charset="0"/>
              <a:cs typeface="Calibri" panose="020F0502020204030204" pitchFamily="34" charset="0"/>
            </a:endParaRPr>
          </a:p>
          <a:p>
            <a:pPr marL="2171700" lvl="4" indent="-342900">
              <a:buClr>
                <a:srgbClr val="FFCC66"/>
              </a:buClr>
              <a:buFont typeface="Arial" panose="020B0604020202020204" pitchFamily="34" charset="0"/>
              <a:buChar char="►"/>
            </a:pPr>
            <a:r>
              <a:rPr lang="de-DE" sz="2000" dirty="0">
                <a:solidFill>
                  <a:srgbClr val="424242"/>
                </a:solidFill>
                <a:latin typeface="Calibri" panose="020F0502020204030204" pitchFamily="34" charset="0"/>
                <a:cs typeface="Calibri" panose="020F0502020204030204" pitchFamily="34" charset="0"/>
              </a:rPr>
              <a:t>Gastroesophageal reflux (GERD) </a:t>
            </a:r>
            <a:endParaRPr lang="en-AU" sz="2000" dirty="0">
              <a:solidFill>
                <a:srgbClr val="424242"/>
              </a:solidFill>
              <a:latin typeface="Calibri" panose="020F0502020204030204" pitchFamily="34" charset="0"/>
              <a:cs typeface="Calibri" panose="020F0502020204030204" pitchFamily="34" charset="0"/>
            </a:endParaRPr>
          </a:p>
          <a:p>
            <a:pPr marL="2171700" lvl="4" indent="-342900">
              <a:buClr>
                <a:srgbClr val="FFCC66"/>
              </a:buClr>
              <a:buFont typeface="Arial" panose="020B0604020202020204" pitchFamily="34" charset="0"/>
              <a:buChar char="►"/>
            </a:pPr>
            <a:r>
              <a:rPr lang="de-DE" sz="2000" dirty="0">
                <a:solidFill>
                  <a:srgbClr val="424242"/>
                </a:solidFill>
                <a:latin typeface="Calibri" panose="020F0502020204030204" pitchFamily="34" charset="0"/>
                <a:cs typeface="Calibri" panose="020F0502020204030204" pitchFamily="34" charset="0"/>
              </a:rPr>
              <a:t>Bronchiectasis</a:t>
            </a:r>
            <a:endParaRPr lang="en-AU" sz="2000" dirty="0">
              <a:solidFill>
                <a:srgbClr val="424242"/>
              </a:solidFill>
              <a:latin typeface="Calibri" panose="020F0502020204030204" pitchFamily="34" charset="0"/>
              <a:cs typeface="Calibri" panose="020F0502020204030204" pitchFamily="34" charset="0"/>
            </a:endParaRPr>
          </a:p>
          <a:p>
            <a:pPr marL="2171700" lvl="4" indent="-342900">
              <a:buClr>
                <a:srgbClr val="FFCC66"/>
              </a:buClr>
              <a:buFont typeface="Arial" panose="020B0604020202020204" pitchFamily="34" charset="0"/>
              <a:buChar char="►"/>
            </a:pPr>
            <a:r>
              <a:rPr lang="en-US" sz="2000" dirty="0">
                <a:solidFill>
                  <a:srgbClr val="424242"/>
                </a:solidFill>
                <a:latin typeface="Calibri" panose="020F0502020204030204" pitchFamily="34" charset="0"/>
                <a:cs typeface="Calibri" panose="020F0502020204030204" pitchFamily="34" charset="0"/>
              </a:rPr>
              <a:t>Obstructive sleep apnea</a:t>
            </a:r>
            <a:endParaRPr lang="en-AU" sz="2000" dirty="0">
              <a:solidFill>
                <a:srgbClr val="424242"/>
              </a:solidFill>
              <a:latin typeface="Calibri" panose="020F0502020204030204" pitchFamily="34" charset="0"/>
              <a:cs typeface="Calibri" panose="020F0502020204030204" pitchFamily="34" charset="0"/>
            </a:endParaRPr>
          </a:p>
          <a:p>
            <a:pPr marL="342900" indent="-342900">
              <a:buClr>
                <a:srgbClr val="FFCC66"/>
              </a:buClr>
              <a:buFont typeface="Arial" panose="020B0604020202020204" pitchFamily="34" charset="0"/>
              <a:buChar char="►"/>
            </a:pPr>
            <a:endParaRPr lang="en-AU" sz="2000" dirty="0"/>
          </a:p>
          <a:p>
            <a:pPr marL="342900" indent="-342900">
              <a:buClr>
                <a:srgbClr val="FFCC66"/>
              </a:buClr>
              <a:buFont typeface="Arial" panose="020B0604020202020204" pitchFamily="34" charset="0"/>
              <a:buChar char="►"/>
            </a:pPr>
            <a:endParaRPr lang="en-AU" sz="2000" dirty="0"/>
          </a:p>
        </p:txBody>
      </p:sp>
      <p:sp>
        <p:nvSpPr>
          <p:cNvPr id="8" name="TextBox 1">
            <a:extLst>
              <a:ext uri="{FF2B5EF4-FFF2-40B4-BE49-F238E27FC236}">
                <a16:creationId xmlns:a16="http://schemas.microsoft.com/office/drawing/2014/main" id="{094C3C47-D26D-4C93-894A-3CDEA07A721E}"/>
              </a:ext>
            </a:extLst>
          </p:cNvPr>
          <p:cNvSpPr txBox="1">
            <a:spLocks noChangeArrowheads="1"/>
          </p:cNvSpPr>
          <p:nvPr/>
        </p:nvSpPr>
        <p:spPr bwMode="auto">
          <a:xfrm>
            <a:off x="1782614" y="6509026"/>
            <a:ext cx="6096000" cy="276225"/>
          </a:xfrm>
          <a:prstGeom prst="rect">
            <a:avLst/>
          </a:prstGeom>
          <a:noFill/>
          <a:ln w="9525">
            <a:noFill/>
            <a:miter lim="800000"/>
            <a:headEnd/>
            <a:tailEnd/>
          </a:ln>
        </p:spPr>
        <p:txBody>
          <a:bodyPr>
            <a:spAutoFit/>
          </a:bodyPr>
          <a:lstStyle/>
          <a:p>
            <a:pPr algn="ctr"/>
            <a:r>
              <a:rPr lang="en-US" sz="1200" dirty="0">
                <a:solidFill>
                  <a:schemeClr val="accent6">
                    <a:lumMod val="40000"/>
                    <a:lumOff val="60000"/>
                  </a:schemeClr>
                </a:solidFill>
              </a:rPr>
              <a:t>© 2019 Global Initiative for Chronic Obstructive Lung Disease</a:t>
            </a:r>
          </a:p>
        </p:txBody>
      </p:sp>
    </p:spTree>
    <p:extLst>
      <p:ext uri="{BB962C8B-B14F-4D97-AF65-F5344CB8AC3E}">
        <p14:creationId xmlns:p14="http://schemas.microsoft.com/office/powerpoint/2010/main" val="2258903642"/>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1619672" y="395082"/>
            <a:ext cx="6553200" cy="523220"/>
          </a:xfrm>
          <a:prstGeom prst="rect">
            <a:avLst/>
          </a:prstGeom>
          <a:noFill/>
          <a:ln w="9525">
            <a:noFill/>
            <a:miter lim="800000"/>
            <a:headEnd/>
            <a:tailEnd/>
          </a:ln>
        </p:spPr>
        <p:txBody>
          <a:bodyPr>
            <a:spAutoFit/>
          </a:bodyPr>
          <a:lstStyle/>
          <a:p>
            <a:pPr algn="ctr"/>
            <a:r>
              <a:rPr lang="en-US" sz="2800" dirty="0">
                <a:solidFill>
                  <a:srgbClr val="FAB516"/>
                </a:solidFill>
                <a:latin typeface="Tahoma" pitchFamily="34" charset="0"/>
                <a:cs typeface="Tahoma" pitchFamily="34" charset="0"/>
              </a:rPr>
              <a:t>COPD and Comorbidities</a:t>
            </a:r>
          </a:p>
        </p:txBody>
      </p:sp>
      <p:sp>
        <p:nvSpPr>
          <p:cNvPr id="9" name="TextBox 1"/>
          <p:cNvSpPr txBox="1">
            <a:spLocks noChangeArrowheads="1"/>
          </p:cNvSpPr>
          <p:nvPr/>
        </p:nvSpPr>
        <p:spPr bwMode="auto">
          <a:xfrm>
            <a:off x="1521661" y="6403091"/>
            <a:ext cx="6096000" cy="276225"/>
          </a:xfrm>
          <a:prstGeom prst="rect">
            <a:avLst/>
          </a:prstGeom>
          <a:noFill/>
          <a:ln w="9525">
            <a:noFill/>
            <a:miter lim="800000"/>
            <a:headEnd/>
            <a:tailEnd/>
          </a:ln>
        </p:spPr>
        <p:txBody>
          <a:bodyPr>
            <a:spAutoFit/>
          </a:bodyPr>
          <a:lstStyle/>
          <a:p>
            <a:pPr algn="ctr"/>
            <a:r>
              <a:rPr lang="en-US" sz="1200" dirty="0"/>
              <a:t>© 2017 Global Initiative for Chronic Obstructive Lung Disease</a:t>
            </a:r>
          </a:p>
        </p:txBody>
      </p:sp>
      <p:sp>
        <p:nvSpPr>
          <p:cNvPr id="6" name="TextBox 1"/>
          <p:cNvSpPr txBox="1">
            <a:spLocks noChangeArrowheads="1"/>
          </p:cNvSpPr>
          <p:nvPr/>
        </p:nvSpPr>
        <p:spPr bwMode="auto">
          <a:xfrm>
            <a:off x="467545" y="1327776"/>
            <a:ext cx="8424934" cy="5201424"/>
          </a:xfrm>
          <a:prstGeom prst="rect">
            <a:avLst/>
          </a:prstGeom>
          <a:noFill/>
          <a:ln w="9525">
            <a:noFill/>
            <a:miter lim="800000"/>
            <a:headEnd/>
            <a:tailEnd/>
          </a:ln>
        </p:spPr>
        <p:txBody>
          <a:bodyPr wrap="square">
            <a:spAutoFit/>
          </a:bodyPr>
          <a:lstStyle/>
          <a:p>
            <a:r>
              <a:rPr lang="de-DE" sz="2000" b="1" dirty="0">
                <a:solidFill>
                  <a:srgbClr val="FAB516"/>
                </a:solidFill>
              </a:rPr>
              <a:t>COPD as part of multimorbidity</a:t>
            </a:r>
          </a:p>
          <a:p>
            <a:endParaRPr lang="en-AU" sz="2000" b="1" dirty="0">
              <a:solidFill>
                <a:srgbClr val="424242"/>
              </a:solidFill>
              <a:latin typeface="Calibri" panose="020F0502020204030204" pitchFamily="34" charset="0"/>
              <a:cs typeface="Calibri" panose="020F0502020204030204" pitchFamily="34" charset="0"/>
            </a:endParaRPr>
          </a:p>
          <a:p>
            <a:pPr marL="342900" indent="-342900">
              <a:buClr>
                <a:srgbClr val="FFCC66"/>
              </a:buClr>
              <a:buFont typeface="Arial" panose="020B0604020202020204" pitchFamily="34" charset="0"/>
              <a:buChar char="►"/>
            </a:pPr>
            <a:r>
              <a:rPr lang="en-AU" dirty="0">
                <a:solidFill>
                  <a:srgbClr val="424242"/>
                </a:solidFill>
                <a:latin typeface="Calibri" panose="020F0502020204030204" pitchFamily="34" charset="0"/>
                <a:cs typeface="Calibri" panose="020F0502020204030204" pitchFamily="34" charset="0"/>
              </a:rPr>
              <a:t>An increasing number of people in any aging population will suffer from multi-morbidity, defined as the presence of two or more chronic conditions, and COPD is present in the majority of multi-morbid patients. </a:t>
            </a:r>
          </a:p>
          <a:p>
            <a:pPr marL="342900" indent="-342900">
              <a:buClr>
                <a:srgbClr val="FFCC66"/>
              </a:buClr>
              <a:buFont typeface="Arial" panose="020B0604020202020204" pitchFamily="34" charset="0"/>
              <a:buChar char="►"/>
            </a:pPr>
            <a:endParaRPr lang="en-AU" dirty="0">
              <a:solidFill>
                <a:srgbClr val="424242"/>
              </a:solidFill>
              <a:latin typeface="Calibri" panose="020F0502020204030204" pitchFamily="34" charset="0"/>
              <a:cs typeface="Calibri" panose="020F0502020204030204" pitchFamily="34" charset="0"/>
            </a:endParaRPr>
          </a:p>
          <a:p>
            <a:pPr marL="342900" indent="-342900">
              <a:buClr>
                <a:srgbClr val="FFCC66"/>
              </a:buClr>
              <a:buFont typeface="Arial" panose="020B0604020202020204" pitchFamily="34" charset="0"/>
              <a:buChar char="►"/>
            </a:pPr>
            <a:r>
              <a:rPr lang="en-AU" dirty="0">
                <a:solidFill>
                  <a:srgbClr val="424242"/>
                </a:solidFill>
                <a:latin typeface="Calibri" panose="020F0502020204030204" pitchFamily="34" charset="0"/>
                <a:cs typeface="Calibri" panose="020F0502020204030204" pitchFamily="34" charset="0"/>
              </a:rPr>
              <a:t>Multi-morbid patients have symptoms from multiple diseases and thus symptoms and signs are complex and most often attributable to several causes in the chronic state as well as during acute events. </a:t>
            </a:r>
          </a:p>
          <a:p>
            <a:pPr marL="342900" indent="-342900">
              <a:buClr>
                <a:srgbClr val="FFCC66"/>
              </a:buClr>
              <a:buFont typeface="Arial" panose="020B0604020202020204" pitchFamily="34" charset="0"/>
              <a:buChar char="►"/>
            </a:pPr>
            <a:endParaRPr lang="en-AU" dirty="0">
              <a:solidFill>
                <a:srgbClr val="424242"/>
              </a:solidFill>
              <a:latin typeface="Calibri" panose="020F0502020204030204" pitchFamily="34" charset="0"/>
              <a:cs typeface="Calibri" panose="020F0502020204030204" pitchFamily="34" charset="0"/>
            </a:endParaRPr>
          </a:p>
          <a:p>
            <a:pPr marL="342900" indent="-342900">
              <a:buClr>
                <a:srgbClr val="FFCC66"/>
              </a:buClr>
              <a:buFont typeface="Arial" panose="020B0604020202020204" pitchFamily="34" charset="0"/>
              <a:buChar char="►"/>
            </a:pPr>
            <a:r>
              <a:rPr lang="en-AU" dirty="0">
                <a:solidFill>
                  <a:srgbClr val="424242"/>
                </a:solidFill>
                <a:latin typeface="Calibri" panose="020F0502020204030204" pitchFamily="34" charset="0"/>
                <a:cs typeface="Calibri" panose="020F0502020204030204" pitchFamily="34" charset="0"/>
              </a:rPr>
              <a:t>There is no evidence that COPD should be treated differently when part of multi-morbidity; however, it should be kept in mind that most evidence comes from trials in patients with COPD as the only significant disease. </a:t>
            </a:r>
          </a:p>
          <a:p>
            <a:pPr marL="342900" indent="-342900">
              <a:buClr>
                <a:srgbClr val="FFCC66"/>
              </a:buClr>
              <a:buFont typeface="Arial" panose="020B0604020202020204" pitchFamily="34" charset="0"/>
              <a:buChar char="►"/>
            </a:pPr>
            <a:endParaRPr lang="en-AU" dirty="0">
              <a:solidFill>
                <a:srgbClr val="424242"/>
              </a:solidFill>
              <a:latin typeface="Calibri" panose="020F0502020204030204" pitchFamily="34" charset="0"/>
              <a:cs typeface="Calibri" panose="020F0502020204030204" pitchFamily="34" charset="0"/>
            </a:endParaRPr>
          </a:p>
          <a:p>
            <a:pPr marL="342900" indent="-342900">
              <a:buClr>
                <a:srgbClr val="FFCC66"/>
              </a:buClr>
              <a:buFont typeface="Arial" panose="020B0604020202020204" pitchFamily="34" charset="0"/>
              <a:buChar char="►"/>
            </a:pPr>
            <a:r>
              <a:rPr lang="en-AU" dirty="0">
                <a:solidFill>
                  <a:srgbClr val="424242"/>
                </a:solidFill>
                <a:latin typeface="Calibri" panose="020F0502020204030204" pitchFamily="34" charset="0"/>
                <a:cs typeface="Calibri" panose="020F0502020204030204" pitchFamily="34" charset="0"/>
              </a:rPr>
              <a:t>Treatments should be kept simple in the light of the unbearable polypharmacy that these patients are often exposed to.</a:t>
            </a:r>
          </a:p>
          <a:p>
            <a:pPr marL="342900" indent="-342900">
              <a:buClr>
                <a:srgbClr val="FFCC66"/>
              </a:buClr>
              <a:buFont typeface="Arial" panose="020B0604020202020204" pitchFamily="34" charset="0"/>
              <a:buChar char="►"/>
            </a:pPr>
            <a:endParaRPr lang="en-AU" sz="2000" dirty="0"/>
          </a:p>
          <a:p>
            <a:pPr marL="342900" indent="-342900">
              <a:buClr>
                <a:srgbClr val="FFCC66"/>
              </a:buClr>
              <a:buFont typeface="Arial" panose="020B0604020202020204" pitchFamily="34" charset="0"/>
              <a:buChar char="►"/>
            </a:pPr>
            <a:endParaRPr lang="en-AU" sz="2000" dirty="0"/>
          </a:p>
        </p:txBody>
      </p:sp>
      <p:sp>
        <p:nvSpPr>
          <p:cNvPr id="8" name="TextBox 1">
            <a:extLst>
              <a:ext uri="{FF2B5EF4-FFF2-40B4-BE49-F238E27FC236}">
                <a16:creationId xmlns:a16="http://schemas.microsoft.com/office/drawing/2014/main" id="{40F357F5-1118-4EBA-8BD3-56F71A39FDCD}"/>
              </a:ext>
            </a:extLst>
          </p:cNvPr>
          <p:cNvSpPr txBox="1">
            <a:spLocks noChangeArrowheads="1"/>
          </p:cNvSpPr>
          <p:nvPr/>
        </p:nvSpPr>
        <p:spPr bwMode="auto">
          <a:xfrm>
            <a:off x="1782614" y="6509026"/>
            <a:ext cx="6096000" cy="276225"/>
          </a:xfrm>
          <a:prstGeom prst="rect">
            <a:avLst/>
          </a:prstGeom>
          <a:noFill/>
          <a:ln w="9525">
            <a:noFill/>
            <a:miter lim="800000"/>
            <a:headEnd/>
            <a:tailEnd/>
          </a:ln>
        </p:spPr>
        <p:txBody>
          <a:bodyPr>
            <a:spAutoFit/>
          </a:bodyPr>
          <a:lstStyle/>
          <a:p>
            <a:pPr algn="ctr"/>
            <a:r>
              <a:rPr lang="en-US" sz="1200" dirty="0">
                <a:solidFill>
                  <a:schemeClr val="accent6">
                    <a:lumMod val="40000"/>
                    <a:lumOff val="60000"/>
                  </a:schemeClr>
                </a:solidFill>
              </a:rPr>
              <a:t>© 2019 Global Initiative for Chronic Obstructive Lung Disease</a:t>
            </a:r>
          </a:p>
        </p:txBody>
      </p:sp>
    </p:spTree>
    <p:extLst>
      <p:ext uri="{BB962C8B-B14F-4D97-AF65-F5344CB8AC3E}">
        <p14:creationId xmlns:p14="http://schemas.microsoft.com/office/powerpoint/2010/main" val="2160614325"/>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1619672" y="395082"/>
            <a:ext cx="6553200" cy="646331"/>
          </a:xfrm>
          <a:prstGeom prst="rect">
            <a:avLst/>
          </a:prstGeom>
          <a:noFill/>
          <a:ln w="9525">
            <a:noFill/>
            <a:miter lim="800000"/>
            <a:headEnd/>
            <a:tailEnd/>
          </a:ln>
        </p:spPr>
        <p:txBody>
          <a:bodyPr>
            <a:spAutoFit/>
          </a:bodyPr>
          <a:lstStyle/>
          <a:p>
            <a:pPr algn="ctr"/>
            <a:r>
              <a:rPr lang="en-US" sz="3600" b="1" dirty="0">
                <a:solidFill>
                  <a:srgbClr val="FAB516"/>
                </a:solidFill>
                <a:latin typeface="Tahoma" pitchFamily="34" charset="0"/>
                <a:cs typeface="Tahoma" pitchFamily="34" charset="0"/>
              </a:rPr>
              <a:t>GOLD WEBSITE</a:t>
            </a:r>
          </a:p>
        </p:txBody>
      </p:sp>
      <p:sp>
        <p:nvSpPr>
          <p:cNvPr id="10" name="TextBox 1"/>
          <p:cNvSpPr txBox="1">
            <a:spLocks noChangeArrowheads="1"/>
          </p:cNvSpPr>
          <p:nvPr/>
        </p:nvSpPr>
        <p:spPr bwMode="auto">
          <a:xfrm>
            <a:off x="1643797" y="1196752"/>
            <a:ext cx="6553200" cy="584775"/>
          </a:xfrm>
          <a:prstGeom prst="rect">
            <a:avLst/>
          </a:prstGeom>
          <a:noFill/>
          <a:ln w="9525">
            <a:noFill/>
            <a:miter lim="800000"/>
            <a:headEnd/>
            <a:tailEnd/>
          </a:ln>
        </p:spPr>
        <p:txBody>
          <a:bodyPr>
            <a:spAutoFit/>
          </a:bodyPr>
          <a:lstStyle/>
          <a:p>
            <a:pPr algn="ctr"/>
            <a:r>
              <a:rPr lang="en-US" sz="3200" dirty="0">
                <a:solidFill>
                  <a:srgbClr val="424242"/>
                </a:solidFill>
                <a:latin typeface="Tahoma" pitchFamily="34" charset="0"/>
                <a:cs typeface="Tahoma" pitchFamily="34" charset="0"/>
              </a:rPr>
              <a:t>www.goldcopd.org</a:t>
            </a:r>
            <a:endParaRPr lang="en-US" sz="2400" dirty="0">
              <a:solidFill>
                <a:srgbClr val="424242"/>
              </a:solidFill>
              <a:latin typeface="Tahoma" pitchFamily="34" charset="0"/>
              <a:cs typeface="Tahoma" pitchFamily="34" charset="0"/>
            </a:endParaRPr>
          </a:p>
        </p:txBody>
      </p:sp>
      <p:pic>
        <p:nvPicPr>
          <p:cNvPr id="2" name="Picture 1">
            <a:extLst>
              <a:ext uri="{FF2B5EF4-FFF2-40B4-BE49-F238E27FC236}">
                <a16:creationId xmlns:a16="http://schemas.microsoft.com/office/drawing/2014/main" id="{36E497F7-BC29-42DA-934F-CA0242323536}"/>
              </a:ext>
            </a:extLst>
          </p:cNvPr>
          <p:cNvPicPr>
            <a:picLocks noChangeAspect="1"/>
          </p:cNvPicPr>
          <p:nvPr/>
        </p:nvPicPr>
        <p:blipFill>
          <a:blip r:embed="rId3"/>
          <a:stretch>
            <a:fillRect/>
          </a:stretch>
        </p:blipFill>
        <p:spPr>
          <a:xfrm>
            <a:off x="1475656" y="1916832"/>
            <a:ext cx="6840760" cy="4429007"/>
          </a:xfrm>
          <a:prstGeom prst="rect">
            <a:avLst/>
          </a:prstGeom>
        </p:spPr>
      </p:pic>
      <p:sp>
        <p:nvSpPr>
          <p:cNvPr id="8" name="TextBox 1">
            <a:extLst>
              <a:ext uri="{FF2B5EF4-FFF2-40B4-BE49-F238E27FC236}">
                <a16:creationId xmlns:a16="http://schemas.microsoft.com/office/drawing/2014/main" id="{A0915852-4FD9-4E71-98BD-0417647CE5D0}"/>
              </a:ext>
            </a:extLst>
          </p:cNvPr>
          <p:cNvSpPr txBox="1">
            <a:spLocks noChangeArrowheads="1"/>
          </p:cNvSpPr>
          <p:nvPr/>
        </p:nvSpPr>
        <p:spPr bwMode="auto">
          <a:xfrm>
            <a:off x="1782614" y="6509026"/>
            <a:ext cx="6096000" cy="276225"/>
          </a:xfrm>
          <a:prstGeom prst="rect">
            <a:avLst/>
          </a:prstGeom>
          <a:noFill/>
          <a:ln w="9525">
            <a:noFill/>
            <a:miter lim="800000"/>
            <a:headEnd/>
            <a:tailEnd/>
          </a:ln>
        </p:spPr>
        <p:txBody>
          <a:bodyPr>
            <a:spAutoFit/>
          </a:bodyPr>
          <a:lstStyle/>
          <a:p>
            <a:pPr algn="ctr"/>
            <a:r>
              <a:rPr lang="en-US" sz="1200" dirty="0">
                <a:solidFill>
                  <a:schemeClr val="accent6">
                    <a:lumMod val="40000"/>
                    <a:lumOff val="60000"/>
                  </a:schemeClr>
                </a:solidFill>
              </a:rPr>
              <a:t>© 2019 Global Initiative for Chronic Obstructive Lung Disease</a:t>
            </a:r>
          </a:p>
        </p:txBody>
      </p:sp>
    </p:spTree>
    <p:extLst>
      <p:ext uri="{BB962C8B-B14F-4D97-AF65-F5344CB8AC3E}">
        <p14:creationId xmlns:p14="http://schemas.microsoft.com/office/powerpoint/2010/main" val="2321318978"/>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7" name="TextBox 1"/>
          <p:cNvSpPr txBox="1">
            <a:spLocks noChangeArrowheads="1"/>
          </p:cNvSpPr>
          <p:nvPr/>
        </p:nvSpPr>
        <p:spPr bwMode="auto">
          <a:xfrm>
            <a:off x="1295400" y="404664"/>
            <a:ext cx="6553200" cy="3662541"/>
          </a:xfrm>
          <a:prstGeom prst="rect">
            <a:avLst/>
          </a:prstGeom>
          <a:noFill/>
          <a:ln w="9525">
            <a:noFill/>
            <a:miter lim="800000"/>
            <a:headEnd/>
            <a:tailEnd/>
          </a:ln>
        </p:spPr>
        <p:txBody>
          <a:bodyPr>
            <a:spAutoFit/>
          </a:bodyPr>
          <a:lstStyle/>
          <a:p>
            <a:pPr algn="ctr"/>
            <a:r>
              <a:rPr lang="en-US" sz="3600" b="1" dirty="0">
                <a:solidFill>
                  <a:schemeClr val="bg1"/>
                </a:solidFill>
                <a:latin typeface="Tahoma" pitchFamily="34" charset="0"/>
                <a:cs typeface="Tahoma" pitchFamily="34" charset="0"/>
              </a:rPr>
              <a:t>WORLD</a:t>
            </a:r>
            <a:r>
              <a:rPr lang="en-US" sz="3600" b="1" dirty="0">
                <a:solidFill>
                  <a:srgbClr val="FAB516"/>
                </a:solidFill>
                <a:latin typeface="Tahoma" pitchFamily="34" charset="0"/>
                <a:cs typeface="Tahoma" pitchFamily="34" charset="0"/>
              </a:rPr>
              <a:t>COPD</a:t>
            </a:r>
            <a:r>
              <a:rPr lang="en-US" sz="3600" b="1" dirty="0">
                <a:solidFill>
                  <a:schemeClr val="bg1"/>
                </a:solidFill>
                <a:latin typeface="Tahoma" pitchFamily="34" charset="0"/>
                <a:cs typeface="Tahoma" pitchFamily="34" charset="0"/>
              </a:rPr>
              <a:t>DAY</a:t>
            </a:r>
          </a:p>
          <a:p>
            <a:pPr algn="ctr"/>
            <a:endParaRPr lang="en-US" sz="2800" dirty="0">
              <a:solidFill>
                <a:srgbClr val="FFCC66"/>
              </a:solidFill>
              <a:latin typeface="Tahoma" pitchFamily="34" charset="0"/>
              <a:cs typeface="Tahoma" pitchFamily="34" charset="0"/>
            </a:endParaRPr>
          </a:p>
          <a:p>
            <a:pPr algn="ctr"/>
            <a:endParaRPr lang="en-US" sz="2800" dirty="0">
              <a:solidFill>
                <a:srgbClr val="FFCC66"/>
              </a:solidFill>
              <a:latin typeface="Tahoma" pitchFamily="34" charset="0"/>
              <a:cs typeface="Tahoma" pitchFamily="34" charset="0"/>
            </a:endParaRPr>
          </a:p>
          <a:p>
            <a:pPr algn="ctr"/>
            <a:endParaRPr lang="en-US" sz="2800" dirty="0">
              <a:solidFill>
                <a:srgbClr val="FFCC66"/>
              </a:solidFill>
              <a:latin typeface="Tahoma" pitchFamily="34" charset="0"/>
              <a:cs typeface="Tahoma" pitchFamily="34" charset="0"/>
            </a:endParaRPr>
          </a:p>
          <a:p>
            <a:pPr algn="ctr"/>
            <a:endParaRPr lang="en-US" sz="2800" dirty="0">
              <a:solidFill>
                <a:srgbClr val="FFCC66"/>
              </a:solidFill>
              <a:latin typeface="Tahoma" pitchFamily="34" charset="0"/>
              <a:cs typeface="Tahoma" pitchFamily="34" charset="0"/>
            </a:endParaRPr>
          </a:p>
          <a:p>
            <a:pPr algn="ctr"/>
            <a:endParaRPr lang="en-US" sz="2800" dirty="0">
              <a:solidFill>
                <a:srgbClr val="FFCC66"/>
              </a:solidFill>
              <a:latin typeface="Tahoma" pitchFamily="34" charset="0"/>
              <a:cs typeface="Tahoma" pitchFamily="34" charset="0"/>
            </a:endParaRPr>
          </a:p>
          <a:p>
            <a:pPr algn="ctr"/>
            <a:r>
              <a:rPr lang="en-US" sz="2800" dirty="0">
                <a:solidFill>
                  <a:srgbClr val="FFCC66"/>
                </a:solidFill>
                <a:latin typeface="Tahoma" pitchFamily="34" charset="0"/>
                <a:cs typeface="Tahoma" pitchFamily="34" charset="0"/>
              </a:rPr>
              <a:t>Keep updated here:</a:t>
            </a:r>
          </a:p>
          <a:p>
            <a:pPr algn="ctr"/>
            <a:endParaRPr lang="en-US" sz="2800" dirty="0">
              <a:solidFill>
                <a:srgbClr val="FFCC66"/>
              </a:solidFill>
              <a:latin typeface="Tahoma" pitchFamily="34" charset="0"/>
              <a:cs typeface="Tahoma" pitchFamily="34" charset="0"/>
            </a:endParaRPr>
          </a:p>
        </p:txBody>
      </p:sp>
      <p:sp>
        <p:nvSpPr>
          <p:cNvPr id="9" name="TextBox 1"/>
          <p:cNvSpPr txBox="1">
            <a:spLocks noChangeArrowheads="1"/>
          </p:cNvSpPr>
          <p:nvPr/>
        </p:nvSpPr>
        <p:spPr bwMode="auto">
          <a:xfrm>
            <a:off x="1521661" y="6403091"/>
            <a:ext cx="6096000" cy="276225"/>
          </a:xfrm>
          <a:prstGeom prst="rect">
            <a:avLst/>
          </a:prstGeom>
          <a:noFill/>
          <a:ln w="9525">
            <a:noFill/>
            <a:miter lim="800000"/>
            <a:headEnd/>
            <a:tailEnd/>
          </a:ln>
        </p:spPr>
        <p:txBody>
          <a:bodyPr>
            <a:spAutoFit/>
          </a:bodyPr>
          <a:lstStyle/>
          <a:p>
            <a:pPr algn="ctr"/>
            <a:r>
              <a:rPr lang="en-US" sz="1200" dirty="0"/>
              <a:t>© 2017 Global Initiative for Chronic Obstructive Lung Disease</a:t>
            </a:r>
          </a:p>
        </p:txBody>
      </p:sp>
      <p:pic>
        <p:nvPicPr>
          <p:cNvPr id="1026" name="Picture 2" descr="https://goldcopd.org/wp-content/uploads/2016/04/World-COPD-Day-Logo-2018_nov-21.jpg">
            <a:extLst>
              <a:ext uri="{FF2B5EF4-FFF2-40B4-BE49-F238E27FC236}">
                <a16:creationId xmlns:a16="http://schemas.microsoft.com/office/drawing/2014/main" id="{C549A312-5A18-48AF-B2E8-AF0DB3BA8C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1484784"/>
            <a:ext cx="5486400" cy="41148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1">
            <a:extLst>
              <a:ext uri="{FF2B5EF4-FFF2-40B4-BE49-F238E27FC236}">
                <a16:creationId xmlns:a16="http://schemas.microsoft.com/office/drawing/2014/main" id="{88CA80C9-B50A-486F-BC8D-C3F652B7B4B2}"/>
              </a:ext>
            </a:extLst>
          </p:cNvPr>
          <p:cNvSpPr txBox="1">
            <a:spLocks noChangeArrowheads="1"/>
          </p:cNvSpPr>
          <p:nvPr/>
        </p:nvSpPr>
        <p:spPr bwMode="auto">
          <a:xfrm>
            <a:off x="1782614" y="6509026"/>
            <a:ext cx="6096000" cy="276225"/>
          </a:xfrm>
          <a:prstGeom prst="rect">
            <a:avLst/>
          </a:prstGeom>
          <a:noFill/>
          <a:ln w="9525">
            <a:noFill/>
            <a:miter lim="800000"/>
            <a:headEnd/>
            <a:tailEnd/>
          </a:ln>
        </p:spPr>
        <p:txBody>
          <a:bodyPr>
            <a:spAutoFit/>
          </a:bodyPr>
          <a:lstStyle/>
          <a:p>
            <a:pPr algn="ctr"/>
            <a:r>
              <a:rPr lang="en-US" sz="1200" dirty="0">
                <a:solidFill>
                  <a:schemeClr val="accent6">
                    <a:lumMod val="40000"/>
                    <a:lumOff val="60000"/>
                  </a:schemeClr>
                </a:solidFill>
              </a:rPr>
              <a:t>© 2019 Global Initiative for Chronic Obstructive Lung Disease</a:t>
            </a:r>
          </a:p>
        </p:txBody>
      </p:sp>
    </p:spTree>
    <p:extLst>
      <p:ext uri="{BB962C8B-B14F-4D97-AF65-F5344CB8AC3E}">
        <p14:creationId xmlns:p14="http://schemas.microsoft.com/office/powerpoint/2010/main" val="630521814"/>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47829" y="764704"/>
            <a:ext cx="7315200" cy="1154097"/>
          </a:xfrm>
        </p:spPr>
        <p:txBody>
          <a:bodyPr>
            <a:noAutofit/>
          </a:bodyPr>
          <a:lstStyle/>
          <a:p>
            <a:pPr algn="ctr"/>
            <a:r>
              <a:rPr lang="en-US" sz="3200" dirty="0">
                <a:solidFill>
                  <a:srgbClr val="FAB516"/>
                </a:solidFill>
                <a:latin typeface="Calibri" panose="020F0502020204030204" pitchFamily="34" charset="0"/>
                <a:cs typeface="Calibri" panose="020F0502020204030204" pitchFamily="34" charset="0"/>
              </a:rPr>
              <a:t>Journals that published the </a:t>
            </a:r>
            <a:br>
              <a:rPr lang="en-US" sz="3200" dirty="0">
                <a:solidFill>
                  <a:srgbClr val="FAB516"/>
                </a:solidFill>
                <a:latin typeface="Calibri" panose="020F0502020204030204" pitchFamily="34" charset="0"/>
                <a:cs typeface="Calibri" panose="020F0502020204030204" pitchFamily="34" charset="0"/>
              </a:rPr>
            </a:br>
            <a:r>
              <a:rPr lang="en-US" sz="3200" dirty="0">
                <a:solidFill>
                  <a:srgbClr val="FAB516"/>
                </a:solidFill>
                <a:latin typeface="Calibri" panose="020F0502020204030204" pitchFamily="34" charset="0"/>
                <a:cs typeface="Calibri" panose="020F0502020204030204" pitchFamily="34" charset="0"/>
              </a:rPr>
              <a:t>GOLD 2017 Executive Summary </a:t>
            </a:r>
          </a:p>
        </p:txBody>
      </p:sp>
      <p:sp>
        <p:nvSpPr>
          <p:cNvPr id="3" name="Content Placeholder 2"/>
          <p:cNvSpPr>
            <a:spLocks noGrp="1"/>
          </p:cNvSpPr>
          <p:nvPr>
            <p:ph idx="1"/>
          </p:nvPr>
        </p:nvSpPr>
        <p:spPr>
          <a:xfrm>
            <a:off x="2339752" y="2348880"/>
            <a:ext cx="4752528" cy="3539527"/>
          </a:xfrm>
        </p:spPr>
        <p:txBody>
          <a:bodyPr/>
          <a:lstStyle/>
          <a:p>
            <a:pPr>
              <a:buClr>
                <a:srgbClr val="FAB516"/>
              </a:buClr>
              <a:buFont typeface="Wingdings" panose="05000000000000000000" pitchFamily="2" charset="2"/>
              <a:buChar char="Ø"/>
            </a:pPr>
            <a:r>
              <a:rPr lang="en-US" i="1" dirty="0">
                <a:solidFill>
                  <a:srgbClr val="424242"/>
                </a:solidFill>
              </a:rPr>
              <a:t>American Journal of Respiratory and Critical Care Medicine</a:t>
            </a:r>
          </a:p>
          <a:p>
            <a:pPr>
              <a:buClr>
                <a:srgbClr val="FAB516"/>
              </a:buClr>
              <a:buFont typeface="Wingdings" panose="05000000000000000000" pitchFamily="2" charset="2"/>
              <a:buChar char="Ø"/>
            </a:pPr>
            <a:r>
              <a:rPr lang="en-US" i="1" dirty="0">
                <a:solidFill>
                  <a:srgbClr val="424242"/>
                </a:solidFill>
              </a:rPr>
              <a:t>European Respiratory Journal </a:t>
            </a:r>
          </a:p>
          <a:p>
            <a:pPr>
              <a:buClr>
                <a:srgbClr val="FAB516"/>
              </a:buClr>
              <a:buFont typeface="Wingdings" panose="05000000000000000000" pitchFamily="2" charset="2"/>
              <a:buChar char="Ø"/>
            </a:pPr>
            <a:r>
              <a:rPr lang="en-US" i="1" dirty="0" err="1">
                <a:solidFill>
                  <a:srgbClr val="424242"/>
                </a:solidFill>
              </a:rPr>
              <a:t>Respirology</a:t>
            </a:r>
            <a:endParaRPr lang="en-US" i="1" dirty="0">
              <a:solidFill>
                <a:srgbClr val="424242"/>
              </a:solidFill>
            </a:endParaRPr>
          </a:p>
          <a:p>
            <a:pPr>
              <a:buClr>
                <a:srgbClr val="FAB516"/>
              </a:buClr>
              <a:buFont typeface="Wingdings" panose="05000000000000000000" pitchFamily="2" charset="2"/>
              <a:buChar char="Ø"/>
            </a:pPr>
            <a:r>
              <a:rPr lang="en-US" i="1" dirty="0" err="1">
                <a:solidFill>
                  <a:srgbClr val="424242"/>
                </a:solidFill>
              </a:rPr>
              <a:t>Archivos</a:t>
            </a:r>
            <a:r>
              <a:rPr lang="en-US" i="1" dirty="0">
                <a:solidFill>
                  <a:srgbClr val="424242"/>
                </a:solidFill>
              </a:rPr>
              <a:t> de </a:t>
            </a:r>
            <a:r>
              <a:rPr lang="en-US" i="1" dirty="0" err="1">
                <a:solidFill>
                  <a:srgbClr val="424242"/>
                </a:solidFill>
              </a:rPr>
              <a:t>Bronconeumología</a:t>
            </a:r>
            <a:r>
              <a:rPr lang="en-US" i="1" dirty="0">
                <a:solidFill>
                  <a:srgbClr val="424242"/>
                </a:solidFill>
              </a:rPr>
              <a:t> </a:t>
            </a:r>
          </a:p>
        </p:txBody>
      </p:sp>
      <p:sp>
        <p:nvSpPr>
          <p:cNvPr id="4" name="TextBox 1">
            <a:extLst>
              <a:ext uri="{FF2B5EF4-FFF2-40B4-BE49-F238E27FC236}">
                <a16:creationId xmlns:a16="http://schemas.microsoft.com/office/drawing/2014/main" id="{BCF6AFFD-6E17-4989-8362-5DCB3A33065B}"/>
              </a:ext>
            </a:extLst>
          </p:cNvPr>
          <p:cNvSpPr txBox="1">
            <a:spLocks noChangeArrowheads="1"/>
          </p:cNvSpPr>
          <p:nvPr/>
        </p:nvSpPr>
        <p:spPr bwMode="auto">
          <a:xfrm>
            <a:off x="1782614" y="6509026"/>
            <a:ext cx="6096000" cy="276225"/>
          </a:xfrm>
          <a:prstGeom prst="rect">
            <a:avLst/>
          </a:prstGeom>
          <a:noFill/>
          <a:ln w="9525">
            <a:noFill/>
            <a:miter lim="800000"/>
            <a:headEnd/>
            <a:tailEnd/>
          </a:ln>
        </p:spPr>
        <p:txBody>
          <a:bodyPr>
            <a:spAutoFit/>
          </a:bodyPr>
          <a:lstStyle/>
          <a:p>
            <a:pPr algn="ctr"/>
            <a:r>
              <a:rPr lang="en-US" sz="1200" dirty="0">
                <a:solidFill>
                  <a:schemeClr val="accent6">
                    <a:lumMod val="40000"/>
                    <a:lumOff val="60000"/>
                  </a:schemeClr>
                </a:solidFill>
              </a:rPr>
              <a:t>© 2019 Global Initiative for Chronic Obstructive Lung Disease</a:t>
            </a:r>
          </a:p>
        </p:txBody>
      </p:sp>
    </p:spTree>
    <p:extLst>
      <p:ext uri="{BB962C8B-B14F-4D97-AF65-F5344CB8AC3E}">
        <p14:creationId xmlns:p14="http://schemas.microsoft.com/office/powerpoint/2010/main" val="28835694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748183" y="184503"/>
            <a:ext cx="8388424" cy="830997"/>
          </a:xfrm>
          <a:prstGeom prst="rect">
            <a:avLst/>
          </a:prstGeom>
          <a:noFill/>
          <a:ln w="9525">
            <a:noFill/>
            <a:miter lim="800000"/>
            <a:headEnd/>
            <a:tailEnd/>
          </a:ln>
        </p:spPr>
        <p:txBody>
          <a:bodyPr wrap="square">
            <a:spAutoFit/>
          </a:bodyPr>
          <a:lstStyle/>
          <a:p>
            <a:pPr algn="ctr"/>
            <a:r>
              <a:rPr lang="en-US" sz="2400" dirty="0">
                <a:solidFill>
                  <a:srgbClr val="FAB516"/>
                </a:solidFill>
                <a:latin typeface="Tahoma" pitchFamily="34" charset="0"/>
                <a:cs typeface="Tahoma" pitchFamily="34" charset="0"/>
              </a:rPr>
              <a:t>Etiology, pathobiology &amp; pathology of COPD leading to airflow limitation &amp; clinical manifestations</a:t>
            </a:r>
          </a:p>
        </p:txBody>
      </p:sp>
      <p:sp>
        <p:nvSpPr>
          <p:cNvPr id="6" name="TextBox 1">
            <a:extLst>
              <a:ext uri="{FF2B5EF4-FFF2-40B4-BE49-F238E27FC236}">
                <a16:creationId xmlns:a16="http://schemas.microsoft.com/office/drawing/2014/main" id="{1F6E54B4-3772-4CAF-8BE7-2B1FB0176743}"/>
              </a:ext>
            </a:extLst>
          </p:cNvPr>
          <p:cNvSpPr txBox="1">
            <a:spLocks noChangeArrowheads="1"/>
          </p:cNvSpPr>
          <p:nvPr/>
        </p:nvSpPr>
        <p:spPr bwMode="auto">
          <a:xfrm>
            <a:off x="1782614" y="6509026"/>
            <a:ext cx="6096000" cy="276225"/>
          </a:xfrm>
          <a:prstGeom prst="rect">
            <a:avLst/>
          </a:prstGeom>
          <a:noFill/>
          <a:ln w="9525">
            <a:noFill/>
            <a:miter lim="800000"/>
            <a:headEnd/>
            <a:tailEnd/>
          </a:ln>
        </p:spPr>
        <p:txBody>
          <a:bodyPr>
            <a:spAutoFit/>
          </a:bodyPr>
          <a:lstStyle/>
          <a:p>
            <a:pPr algn="ctr"/>
            <a:r>
              <a:rPr lang="en-US" sz="1200" dirty="0">
                <a:solidFill>
                  <a:schemeClr val="accent6">
                    <a:lumMod val="40000"/>
                    <a:lumOff val="60000"/>
                  </a:schemeClr>
                </a:solidFill>
              </a:rPr>
              <a:t>© 2019 Global Initiative for Chronic Obstructive Lung Disease</a:t>
            </a:r>
          </a:p>
        </p:txBody>
      </p:sp>
      <p:pic>
        <p:nvPicPr>
          <p:cNvPr id="9" name="Picture 8">
            <a:extLst>
              <a:ext uri="{FF2B5EF4-FFF2-40B4-BE49-F238E27FC236}">
                <a16:creationId xmlns:a16="http://schemas.microsoft.com/office/drawing/2014/main" id="{DF06F0CB-6869-4214-9A99-B37F418076B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973"/>
          <a:stretch/>
        </p:blipFill>
        <p:spPr>
          <a:xfrm>
            <a:off x="2522276" y="1082877"/>
            <a:ext cx="4616675" cy="5426149"/>
          </a:xfrm>
          <a:prstGeom prst="rect">
            <a:avLst/>
          </a:prstGeom>
        </p:spPr>
      </p:pic>
    </p:spTree>
    <p:extLst>
      <p:ext uri="{BB962C8B-B14F-4D97-AF65-F5344CB8AC3E}">
        <p14:creationId xmlns:p14="http://schemas.microsoft.com/office/powerpoint/2010/main" val="12238203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755540" y="425859"/>
            <a:ext cx="8388424" cy="461665"/>
          </a:xfrm>
          <a:prstGeom prst="rect">
            <a:avLst/>
          </a:prstGeom>
          <a:noFill/>
          <a:ln w="9525">
            <a:noFill/>
            <a:miter lim="800000"/>
            <a:headEnd/>
            <a:tailEnd/>
          </a:ln>
        </p:spPr>
        <p:txBody>
          <a:bodyPr wrap="square">
            <a:spAutoFit/>
          </a:bodyPr>
          <a:lstStyle/>
          <a:p>
            <a:pPr algn="ctr"/>
            <a:r>
              <a:rPr lang="en-US" sz="2400" dirty="0">
                <a:solidFill>
                  <a:srgbClr val="FAB516"/>
                </a:solidFill>
                <a:latin typeface="Tahoma" pitchFamily="34" charset="0"/>
                <a:cs typeface="Tahoma" pitchFamily="34" charset="0"/>
              </a:rPr>
              <a:t>FEV</a:t>
            </a:r>
            <a:r>
              <a:rPr lang="en-US" sz="2400" baseline="-25000" dirty="0">
                <a:solidFill>
                  <a:srgbClr val="FAB516"/>
                </a:solidFill>
                <a:latin typeface="Tahoma" pitchFamily="34" charset="0"/>
                <a:cs typeface="Tahoma" pitchFamily="34" charset="0"/>
              </a:rPr>
              <a:t>1</a:t>
            </a:r>
            <a:r>
              <a:rPr lang="en-US" sz="2400" dirty="0">
                <a:solidFill>
                  <a:srgbClr val="FAB516"/>
                </a:solidFill>
                <a:latin typeface="Tahoma" pitchFamily="34" charset="0"/>
                <a:cs typeface="Tahoma" pitchFamily="34" charset="0"/>
              </a:rPr>
              <a:t> progression over time</a:t>
            </a:r>
          </a:p>
        </p:txBody>
      </p:sp>
      <p:sp>
        <p:nvSpPr>
          <p:cNvPr id="6" name="TextBox 1">
            <a:extLst>
              <a:ext uri="{FF2B5EF4-FFF2-40B4-BE49-F238E27FC236}">
                <a16:creationId xmlns:a16="http://schemas.microsoft.com/office/drawing/2014/main" id="{1F6E54B4-3772-4CAF-8BE7-2B1FB0176743}"/>
              </a:ext>
            </a:extLst>
          </p:cNvPr>
          <p:cNvSpPr txBox="1">
            <a:spLocks noChangeArrowheads="1"/>
          </p:cNvSpPr>
          <p:nvPr/>
        </p:nvSpPr>
        <p:spPr bwMode="auto">
          <a:xfrm>
            <a:off x="1782614" y="6509026"/>
            <a:ext cx="6096000" cy="276225"/>
          </a:xfrm>
          <a:prstGeom prst="rect">
            <a:avLst/>
          </a:prstGeom>
          <a:noFill/>
          <a:ln w="9525">
            <a:noFill/>
            <a:miter lim="800000"/>
            <a:headEnd/>
            <a:tailEnd/>
          </a:ln>
        </p:spPr>
        <p:txBody>
          <a:bodyPr>
            <a:spAutoFit/>
          </a:bodyPr>
          <a:lstStyle/>
          <a:p>
            <a:pPr algn="ctr"/>
            <a:r>
              <a:rPr lang="en-US" sz="1200" dirty="0">
                <a:solidFill>
                  <a:schemeClr val="accent6">
                    <a:lumMod val="40000"/>
                    <a:lumOff val="60000"/>
                  </a:schemeClr>
                </a:solidFill>
              </a:rPr>
              <a:t>© 2019 Global Initiative for Chronic Obstructive Lung Disease</a:t>
            </a:r>
          </a:p>
        </p:txBody>
      </p:sp>
      <p:pic>
        <p:nvPicPr>
          <p:cNvPr id="10" name="Content Placeholder 5">
            <a:extLst>
              <a:ext uri="{FF2B5EF4-FFF2-40B4-BE49-F238E27FC236}">
                <a16:creationId xmlns:a16="http://schemas.microsoft.com/office/drawing/2014/main" id="{C5A96D14-D048-44B8-85D3-EC0DCF5E5E8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960"/>
          <a:stretch/>
        </p:blipFill>
        <p:spPr>
          <a:xfrm>
            <a:off x="2339752" y="1196044"/>
            <a:ext cx="5386271" cy="5056870"/>
          </a:xfrm>
          <a:prstGeom prst="rect">
            <a:avLst/>
          </a:prstGeom>
        </p:spPr>
      </p:pic>
    </p:spTree>
    <p:extLst>
      <p:ext uri="{BB962C8B-B14F-4D97-AF65-F5344CB8AC3E}">
        <p14:creationId xmlns:p14="http://schemas.microsoft.com/office/powerpoint/2010/main" val="21156938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1619672" y="395082"/>
            <a:ext cx="6553200" cy="523220"/>
          </a:xfrm>
          <a:prstGeom prst="rect">
            <a:avLst/>
          </a:prstGeom>
          <a:noFill/>
          <a:ln w="9525">
            <a:noFill/>
            <a:miter lim="800000"/>
            <a:headEnd/>
            <a:tailEnd/>
          </a:ln>
        </p:spPr>
        <p:txBody>
          <a:bodyPr>
            <a:spAutoFit/>
          </a:bodyPr>
          <a:lstStyle/>
          <a:p>
            <a:pPr algn="ctr"/>
            <a:r>
              <a:rPr lang="en-US" sz="2800" dirty="0">
                <a:solidFill>
                  <a:srgbClr val="FAB516"/>
                </a:solidFill>
                <a:latin typeface="Tahoma" pitchFamily="34" charset="0"/>
                <a:cs typeface="Tahoma" pitchFamily="34" charset="0"/>
              </a:rPr>
              <a:t>Definition and Overview</a:t>
            </a:r>
          </a:p>
        </p:txBody>
      </p:sp>
      <p:sp>
        <p:nvSpPr>
          <p:cNvPr id="6" name="TextBox 1"/>
          <p:cNvSpPr txBox="1">
            <a:spLocks noChangeArrowheads="1"/>
          </p:cNvSpPr>
          <p:nvPr/>
        </p:nvSpPr>
        <p:spPr bwMode="auto">
          <a:xfrm>
            <a:off x="1475656" y="1196752"/>
            <a:ext cx="6553200" cy="5016758"/>
          </a:xfrm>
          <a:prstGeom prst="rect">
            <a:avLst/>
          </a:prstGeom>
          <a:noFill/>
          <a:ln w="9525">
            <a:noFill/>
            <a:miter lim="800000"/>
            <a:headEnd/>
            <a:tailEnd/>
          </a:ln>
        </p:spPr>
        <p:txBody>
          <a:bodyPr>
            <a:spAutoFit/>
          </a:bodyPr>
          <a:lstStyle/>
          <a:p>
            <a:pPr>
              <a:buClr>
                <a:srgbClr val="FFCC66"/>
              </a:buClr>
            </a:pPr>
            <a:r>
              <a:rPr lang="en-AU" sz="2000" b="1" dirty="0">
                <a:solidFill>
                  <a:srgbClr val="FAB516"/>
                </a:solidFill>
              </a:rPr>
              <a:t>OVERALL KEY POINTS (1 of 2):</a:t>
            </a:r>
          </a:p>
          <a:p>
            <a:pPr>
              <a:buClr>
                <a:srgbClr val="FFCC66"/>
              </a:buClr>
            </a:pPr>
            <a:endParaRPr lang="en-AU" sz="2000" dirty="0">
              <a:solidFill>
                <a:srgbClr val="424242"/>
              </a:solidFill>
            </a:endParaRPr>
          </a:p>
          <a:p>
            <a:pPr marL="342900" indent="-342900">
              <a:buClr>
                <a:srgbClr val="FFCC66"/>
              </a:buClr>
              <a:buFont typeface="Arial" panose="020B0604020202020204" pitchFamily="34" charset="0"/>
              <a:buChar char="►"/>
            </a:pPr>
            <a:r>
              <a:rPr lang="en-AU" sz="2000" dirty="0">
                <a:solidFill>
                  <a:srgbClr val="424242"/>
                </a:solidFill>
                <a:latin typeface="Calibri" panose="020F0502020204030204" pitchFamily="34" charset="0"/>
                <a:cs typeface="Calibri" panose="020F0502020204030204" pitchFamily="34" charset="0"/>
              </a:rPr>
              <a:t>Chronic Obstructive Pulmonary Disease (COPD) is a common, preventable and treatable disease that is characterized by persistent respiratory symptoms and airflow limitation that is due to airway and/or alveolar abnormalities usually caused by significant exposure to noxious particles or gases.</a:t>
            </a:r>
          </a:p>
          <a:p>
            <a:pPr>
              <a:buClr>
                <a:srgbClr val="FFCC66"/>
              </a:buClr>
            </a:pPr>
            <a:endParaRPr lang="en-AU" sz="2000" dirty="0">
              <a:solidFill>
                <a:srgbClr val="424242"/>
              </a:solidFill>
              <a:latin typeface="Calibri" panose="020F0502020204030204" pitchFamily="34" charset="0"/>
              <a:cs typeface="Calibri" panose="020F0502020204030204" pitchFamily="34" charset="0"/>
            </a:endParaRPr>
          </a:p>
          <a:p>
            <a:pPr marL="342900" indent="-342900">
              <a:buClr>
                <a:srgbClr val="FFCC66"/>
              </a:buClr>
              <a:buFont typeface="Arial" panose="020B0604020202020204" pitchFamily="34" charset="0"/>
              <a:buChar char="►"/>
            </a:pPr>
            <a:r>
              <a:rPr lang="en-AU" sz="2000" dirty="0">
                <a:solidFill>
                  <a:srgbClr val="424242"/>
                </a:solidFill>
                <a:latin typeface="Calibri" panose="020F0502020204030204" pitchFamily="34" charset="0"/>
                <a:cs typeface="Calibri" panose="020F0502020204030204" pitchFamily="34" charset="0"/>
              </a:rPr>
              <a:t>The most common respiratory symptoms include </a:t>
            </a:r>
            <a:r>
              <a:rPr lang="en-AU" sz="2000" dirty="0" err="1">
                <a:solidFill>
                  <a:srgbClr val="424242"/>
                </a:solidFill>
                <a:latin typeface="Calibri" panose="020F0502020204030204" pitchFamily="34" charset="0"/>
                <a:cs typeface="Calibri" panose="020F0502020204030204" pitchFamily="34" charset="0"/>
              </a:rPr>
              <a:t>dyspnea</a:t>
            </a:r>
            <a:r>
              <a:rPr lang="en-AU" sz="2000" dirty="0">
                <a:solidFill>
                  <a:srgbClr val="424242"/>
                </a:solidFill>
                <a:latin typeface="Calibri" panose="020F0502020204030204" pitchFamily="34" charset="0"/>
                <a:cs typeface="Calibri" panose="020F0502020204030204" pitchFamily="34" charset="0"/>
              </a:rPr>
              <a:t>, cough and/or sputum production. These symptoms may be under-reported by patients. </a:t>
            </a:r>
          </a:p>
          <a:p>
            <a:pPr>
              <a:buClr>
                <a:srgbClr val="FFCC66"/>
              </a:buClr>
            </a:pPr>
            <a:endParaRPr lang="en-AU" sz="2000" dirty="0">
              <a:solidFill>
                <a:srgbClr val="424242"/>
              </a:solidFill>
              <a:latin typeface="Calibri" panose="020F0502020204030204" pitchFamily="34" charset="0"/>
              <a:cs typeface="Calibri" panose="020F0502020204030204" pitchFamily="34" charset="0"/>
            </a:endParaRPr>
          </a:p>
          <a:p>
            <a:pPr marL="342900" indent="-342900">
              <a:buClr>
                <a:srgbClr val="FFCC66"/>
              </a:buClr>
              <a:buFont typeface="Arial" panose="020B0604020202020204" pitchFamily="34" charset="0"/>
              <a:buChar char="►"/>
            </a:pPr>
            <a:r>
              <a:rPr lang="en-AU" sz="2000" dirty="0">
                <a:solidFill>
                  <a:srgbClr val="424242"/>
                </a:solidFill>
                <a:latin typeface="Calibri" panose="020F0502020204030204" pitchFamily="34" charset="0"/>
                <a:cs typeface="Calibri" panose="020F0502020204030204" pitchFamily="34" charset="0"/>
              </a:rPr>
              <a:t>The main risk factor for COPD is tobacco smoking but other environmental exposures such as biomass fuel exposure and air pollution may contribute. </a:t>
            </a:r>
          </a:p>
        </p:txBody>
      </p:sp>
      <p:sp>
        <p:nvSpPr>
          <p:cNvPr id="8" name="TextBox 1">
            <a:extLst>
              <a:ext uri="{FF2B5EF4-FFF2-40B4-BE49-F238E27FC236}">
                <a16:creationId xmlns:a16="http://schemas.microsoft.com/office/drawing/2014/main" id="{00D0CE08-13A3-4B39-B7F6-7601C898063C}"/>
              </a:ext>
            </a:extLst>
          </p:cNvPr>
          <p:cNvSpPr txBox="1">
            <a:spLocks noChangeArrowheads="1"/>
          </p:cNvSpPr>
          <p:nvPr/>
        </p:nvSpPr>
        <p:spPr bwMode="auto">
          <a:xfrm>
            <a:off x="1782614" y="6509026"/>
            <a:ext cx="6096000" cy="276225"/>
          </a:xfrm>
          <a:prstGeom prst="rect">
            <a:avLst/>
          </a:prstGeom>
          <a:noFill/>
          <a:ln w="9525">
            <a:noFill/>
            <a:miter lim="800000"/>
            <a:headEnd/>
            <a:tailEnd/>
          </a:ln>
        </p:spPr>
        <p:txBody>
          <a:bodyPr>
            <a:spAutoFit/>
          </a:bodyPr>
          <a:lstStyle/>
          <a:p>
            <a:pPr algn="ctr"/>
            <a:r>
              <a:rPr lang="en-US" sz="1200" dirty="0">
                <a:solidFill>
                  <a:schemeClr val="accent6">
                    <a:lumMod val="40000"/>
                    <a:lumOff val="60000"/>
                  </a:schemeClr>
                </a:solidFill>
              </a:rPr>
              <a:t>© 2019 Global Initiative for Chronic Obstructive Lung Disease</a:t>
            </a:r>
          </a:p>
        </p:txBody>
      </p:sp>
    </p:spTree>
    <p:extLst>
      <p:ext uri="{BB962C8B-B14F-4D97-AF65-F5344CB8AC3E}">
        <p14:creationId xmlns:p14="http://schemas.microsoft.com/office/powerpoint/2010/main" val="25070704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1619672" y="395082"/>
            <a:ext cx="6553200" cy="523220"/>
          </a:xfrm>
          <a:prstGeom prst="rect">
            <a:avLst/>
          </a:prstGeom>
          <a:noFill/>
          <a:ln w="9525">
            <a:noFill/>
            <a:miter lim="800000"/>
            <a:headEnd/>
            <a:tailEnd/>
          </a:ln>
        </p:spPr>
        <p:txBody>
          <a:bodyPr>
            <a:spAutoFit/>
          </a:bodyPr>
          <a:lstStyle/>
          <a:p>
            <a:pPr algn="ctr"/>
            <a:r>
              <a:rPr lang="en-US" sz="2800" dirty="0">
                <a:solidFill>
                  <a:srgbClr val="FAB516"/>
                </a:solidFill>
                <a:latin typeface="Tahoma" pitchFamily="34" charset="0"/>
                <a:cs typeface="Tahoma" pitchFamily="34" charset="0"/>
              </a:rPr>
              <a:t>Definition and Overview</a:t>
            </a:r>
          </a:p>
        </p:txBody>
      </p:sp>
      <p:sp>
        <p:nvSpPr>
          <p:cNvPr id="6" name="TextBox 1"/>
          <p:cNvSpPr txBox="1">
            <a:spLocks noChangeArrowheads="1"/>
          </p:cNvSpPr>
          <p:nvPr/>
        </p:nvSpPr>
        <p:spPr bwMode="auto">
          <a:xfrm>
            <a:off x="1475656" y="1196752"/>
            <a:ext cx="6553200" cy="3785652"/>
          </a:xfrm>
          <a:prstGeom prst="rect">
            <a:avLst/>
          </a:prstGeom>
          <a:noFill/>
          <a:ln w="9525">
            <a:noFill/>
            <a:miter lim="800000"/>
            <a:headEnd/>
            <a:tailEnd/>
          </a:ln>
        </p:spPr>
        <p:txBody>
          <a:bodyPr>
            <a:spAutoFit/>
          </a:bodyPr>
          <a:lstStyle/>
          <a:p>
            <a:pPr>
              <a:buClr>
                <a:srgbClr val="FFCC66"/>
              </a:buClr>
            </a:pPr>
            <a:r>
              <a:rPr lang="en-AU" sz="2000" b="1" dirty="0">
                <a:solidFill>
                  <a:srgbClr val="FAB516"/>
                </a:solidFill>
              </a:rPr>
              <a:t>OVERALL KEY POINTS (2 of 2):</a:t>
            </a:r>
          </a:p>
          <a:p>
            <a:pPr>
              <a:buClr>
                <a:srgbClr val="FFCC66"/>
              </a:buClr>
            </a:pPr>
            <a:endParaRPr lang="en-AU" sz="2000" dirty="0">
              <a:solidFill>
                <a:srgbClr val="424242"/>
              </a:solidFill>
            </a:endParaRPr>
          </a:p>
          <a:p>
            <a:pPr marL="342900" indent="-342900">
              <a:buClr>
                <a:srgbClr val="FFCC66"/>
              </a:buClr>
              <a:buFont typeface="Arial" panose="020B0604020202020204" pitchFamily="34" charset="0"/>
              <a:buChar char="►"/>
            </a:pPr>
            <a:r>
              <a:rPr lang="en-AU" sz="2000" dirty="0">
                <a:solidFill>
                  <a:srgbClr val="424242"/>
                </a:solidFill>
                <a:latin typeface="Calibri" panose="020F0502020204030204" pitchFamily="34" charset="0"/>
                <a:cs typeface="Calibri" panose="020F0502020204030204" pitchFamily="34" charset="0"/>
              </a:rPr>
              <a:t>Besides exposures, host factors predispose individuals to develop COPD. These include genetic abnormalities, abnormal lung development and accelerated aging. </a:t>
            </a:r>
          </a:p>
          <a:p>
            <a:pPr marL="342900" indent="-342900">
              <a:buClr>
                <a:srgbClr val="FFCC66"/>
              </a:buClr>
              <a:buFont typeface="Arial" panose="020B0604020202020204" pitchFamily="34" charset="0"/>
              <a:buChar char="►"/>
            </a:pPr>
            <a:endParaRPr lang="en-AU" sz="2000" dirty="0">
              <a:solidFill>
                <a:srgbClr val="424242"/>
              </a:solidFill>
              <a:latin typeface="Calibri" panose="020F0502020204030204" pitchFamily="34" charset="0"/>
              <a:cs typeface="Calibri" panose="020F0502020204030204" pitchFamily="34" charset="0"/>
            </a:endParaRPr>
          </a:p>
          <a:p>
            <a:pPr marL="342900" indent="-342900">
              <a:buClr>
                <a:srgbClr val="FFCC66"/>
              </a:buClr>
              <a:buFont typeface="Arial" panose="020B0604020202020204" pitchFamily="34" charset="0"/>
              <a:buChar char="►"/>
            </a:pPr>
            <a:r>
              <a:rPr lang="en-AU" sz="2000" dirty="0">
                <a:solidFill>
                  <a:srgbClr val="424242"/>
                </a:solidFill>
                <a:latin typeface="Calibri" panose="020F0502020204030204" pitchFamily="34" charset="0"/>
                <a:cs typeface="Calibri" panose="020F0502020204030204" pitchFamily="34" charset="0"/>
              </a:rPr>
              <a:t>COPD may be punctuated by periods of acute worsening of respiratory symptoms, called exacerbations. </a:t>
            </a:r>
          </a:p>
          <a:p>
            <a:pPr marL="342900" indent="-342900">
              <a:buClr>
                <a:srgbClr val="FFCC66"/>
              </a:buClr>
              <a:buFont typeface="Arial" panose="020B0604020202020204" pitchFamily="34" charset="0"/>
              <a:buChar char="►"/>
            </a:pPr>
            <a:endParaRPr lang="en-AU" sz="2000" dirty="0">
              <a:solidFill>
                <a:srgbClr val="424242"/>
              </a:solidFill>
              <a:latin typeface="Calibri" panose="020F0502020204030204" pitchFamily="34" charset="0"/>
              <a:cs typeface="Calibri" panose="020F0502020204030204" pitchFamily="34" charset="0"/>
            </a:endParaRPr>
          </a:p>
          <a:p>
            <a:pPr marL="342900" indent="-342900">
              <a:buClr>
                <a:srgbClr val="FFCC66"/>
              </a:buClr>
              <a:buFont typeface="Arial" panose="020B0604020202020204" pitchFamily="34" charset="0"/>
              <a:buChar char="►"/>
            </a:pPr>
            <a:r>
              <a:rPr lang="en-AU" sz="2000" dirty="0">
                <a:solidFill>
                  <a:srgbClr val="424242"/>
                </a:solidFill>
                <a:latin typeface="Calibri" panose="020F0502020204030204" pitchFamily="34" charset="0"/>
                <a:cs typeface="Calibri" panose="020F0502020204030204" pitchFamily="34" charset="0"/>
              </a:rPr>
              <a:t>In most patients, COPD is associated with significant concomitant chronic diseases, which increase its morbidity and mortality. </a:t>
            </a:r>
          </a:p>
        </p:txBody>
      </p:sp>
      <p:sp>
        <p:nvSpPr>
          <p:cNvPr id="8" name="TextBox 1">
            <a:extLst>
              <a:ext uri="{FF2B5EF4-FFF2-40B4-BE49-F238E27FC236}">
                <a16:creationId xmlns:a16="http://schemas.microsoft.com/office/drawing/2014/main" id="{6994B5D8-FDB3-4301-A5A8-AB1FB69A28A9}"/>
              </a:ext>
            </a:extLst>
          </p:cNvPr>
          <p:cNvSpPr txBox="1">
            <a:spLocks noChangeArrowheads="1"/>
          </p:cNvSpPr>
          <p:nvPr/>
        </p:nvSpPr>
        <p:spPr bwMode="auto">
          <a:xfrm>
            <a:off x="1763688" y="6482167"/>
            <a:ext cx="6096000" cy="276225"/>
          </a:xfrm>
          <a:prstGeom prst="rect">
            <a:avLst/>
          </a:prstGeom>
          <a:noFill/>
          <a:ln w="9525">
            <a:noFill/>
            <a:miter lim="800000"/>
            <a:headEnd/>
            <a:tailEnd/>
          </a:ln>
        </p:spPr>
        <p:txBody>
          <a:bodyPr>
            <a:spAutoFit/>
          </a:bodyPr>
          <a:lstStyle/>
          <a:p>
            <a:pPr algn="ctr"/>
            <a:r>
              <a:rPr lang="en-US" sz="1200" dirty="0">
                <a:solidFill>
                  <a:schemeClr val="accent6">
                    <a:lumMod val="40000"/>
                    <a:lumOff val="60000"/>
                  </a:schemeClr>
                </a:solidFill>
              </a:rPr>
              <a:t>© 2019 Global Initiative for Chronic Obstructive Lung Disease</a:t>
            </a:r>
          </a:p>
        </p:txBody>
      </p:sp>
    </p:spTree>
    <p:extLst>
      <p:ext uri="{BB962C8B-B14F-4D97-AF65-F5344CB8AC3E}">
        <p14:creationId xmlns:p14="http://schemas.microsoft.com/office/powerpoint/2010/main" val="12767429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1619672" y="395082"/>
            <a:ext cx="6553200" cy="523220"/>
          </a:xfrm>
          <a:prstGeom prst="rect">
            <a:avLst/>
          </a:prstGeom>
          <a:noFill/>
          <a:ln w="9525">
            <a:noFill/>
            <a:miter lim="800000"/>
            <a:headEnd/>
            <a:tailEnd/>
          </a:ln>
        </p:spPr>
        <p:txBody>
          <a:bodyPr>
            <a:spAutoFit/>
          </a:bodyPr>
          <a:lstStyle/>
          <a:p>
            <a:pPr algn="ctr"/>
            <a:r>
              <a:rPr lang="en-US" sz="2800" dirty="0">
                <a:solidFill>
                  <a:srgbClr val="FAB516"/>
                </a:solidFill>
                <a:latin typeface="Tahoma" pitchFamily="34" charset="0"/>
                <a:cs typeface="Tahoma" pitchFamily="34" charset="0"/>
              </a:rPr>
              <a:t>Prevalence</a:t>
            </a:r>
          </a:p>
        </p:txBody>
      </p:sp>
      <p:sp>
        <p:nvSpPr>
          <p:cNvPr id="9" name="TextBox 1"/>
          <p:cNvSpPr txBox="1">
            <a:spLocks noChangeArrowheads="1"/>
          </p:cNvSpPr>
          <p:nvPr/>
        </p:nvSpPr>
        <p:spPr bwMode="auto">
          <a:xfrm>
            <a:off x="1521661" y="6403091"/>
            <a:ext cx="6096000" cy="276225"/>
          </a:xfrm>
          <a:prstGeom prst="rect">
            <a:avLst/>
          </a:prstGeom>
          <a:noFill/>
          <a:ln w="9525">
            <a:noFill/>
            <a:miter lim="800000"/>
            <a:headEnd/>
            <a:tailEnd/>
          </a:ln>
        </p:spPr>
        <p:txBody>
          <a:bodyPr>
            <a:spAutoFit/>
          </a:bodyPr>
          <a:lstStyle/>
          <a:p>
            <a:pPr algn="ctr"/>
            <a:r>
              <a:rPr lang="en-US" sz="1200" dirty="0"/>
              <a:t>© 2017 Global Initiative for Chronic Obstructive Lung Disease</a:t>
            </a:r>
          </a:p>
        </p:txBody>
      </p:sp>
      <p:sp>
        <p:nvSpPr>
          <p:cNvPr id="6" name="TextBox 1"/>
          <p:cNvSpPr txBox="1">
            <a:spLocks noChangeArrowheads="1"/>
          </p:cNvSpPr>
          <p:nvPr/>
        </p:nvSpPr>
        <p:spPr bwMode="auto">
          <a:xfrm>
            <a:off x="1475656" y="1196752"/>
            <a:ext cx="6553200" cy="4093428"/>
          </a:xfrm>
          <a:prstGeom prst="rect">
            <a:avLst/>
          </a:prstGeom>
          <a:noFill/>
          <a:ln w="9525">
            <a:noFill/>
            <a:miter lim="800000"/>
            <a:headEnd/>
            <a:tailEnd/>
          </a:ln>
        </p:spPr>
        <p:txBody>
          <a:bodyPr>
            <a:spAutoFit/>
          </a:bodyPr>
          <a:lstStyle/>
          <a:p>
            <a:pPr>
              <a:buClr>
                <a:srgbClr val="FFCC66"/>
              </a:buClr>
            </a:pPr>
            <a:r>
              <a:rPr lang="en-AU" sz="2000" b="1" dirty="0">
                <a:solidFill>
                  <a:srgbClr val="FAB516"/>
                </a:solidFill>
                <a:latin typeface="Calibri" panose="020F0502020204030204" pitchFamily="34" charset="0"/>
                <a:cs typeface="Calibri" panose="020F0502020204030204" pitchFamily="34" charset="0"/>
              </a:rPr>
              <a:t>Prevalence of COPD</a:t>
            </a:r>
          </a:p>
          <a:p>
            <a:pPr>
              <a:buClr>
                <a:srgbClr val="FFCC66"/>
              </a:buClr>
            </a:pPr>
            <a:endParaRPr lang="en-AU" sz="2000" dirty="0">
              <a:solidFill>
                <a:srgbClr val="424242"/>
              </a:solidFill>
              <a:latin typeface="Calibri" panose="020F0502020204030204" pitchFamily="34" charset="0"/>
              <a:cs typeface="Calibri" panose="020F0502020204030204" pitchFamily="34" charset="0"/>
            </a:endParaRPr>
          </a:p>
          <a:p>
            <a:pPr marL="342900" indent="-342900">
              <a:buClr>
                <a:srgbClr val="FAB516"/>
              </a:buClr>
              <a:buFont typeface="Arial" panose="020B0604020202020204" pitchFamily="34" charset="0"/>
              <a:buChar char="►"/>
            </a:pPr>
            <a:r>
              <a:rPr lang="en-US" sz="2000" dirty="0">
                <a:solidFill>
                  <a:srgbClr val="424242"/>
                </a:solidFill>
                <a:latin typeface="Calibri" panose="020F0502020204030204" pitchFamily="34" charset="0"/>
                <a:cs typeface="Calibri" panose="020F0502020204030204" pitchFamily="34" charset="0"/>
              </a:rPr>
              <a:t>Systematic review and meta-analysis (</a:t>
            </a:r>
            <a:r>
              <a:rPr lang="en-US" sz="2000" dirty="0" err="1">
                <a:solidFill>
                  <a:srgbClr val="424242"/>
                </a:solidFill>
                <a:latin typeface="Calibri" panose="020F0502020204030204" pitchFamily="34" charset="0"/>
                <a:cs typeface="Calibri" panose="020F0502020204030204" pitchFamily="34" charset="0"/>
              </a:rPr>
              <a:t>Halbert</a:t>
            </a:r>
            <a:r>
              <a:rPr lang="en-US" sz="2000" dirty="0">
                <a:solidFill>
                  <a:srgbClr val="424242"/>
                </a:solidFill>
                <a:latin typeface="Calibri" panose="020F0502020204030204" pitchFamily="34" charset="0"/>
                <a:cs typeface="Calibri" panose="020F0502020204030204" pitchFamily="34" charset="0"/>
              </a:rPr>
              <a:t> et al, 2006)</a:t>
            </a:r>
            <a:endParaRPr lang="en-AU" sz="2000" dirty="0">
              <a:solidFill>
                <a:srgbClr val="424242"/>
              </a:solidFill>
              <a:latin typeface="Calibri" panose="020F0502020204030204" pitchFamily="34" charset="0"/>
              <a:cs typeface="Calibri" panose="020F0502020204030204" pitchFamily="34" charset="0"/>
            </a:endParaRPr>
          </a:p>
          <a:p>
            <a:pPr marL="342900" indent="-342900">
              <a:buClr>
                <a:srgbClr val="FAB516"/>
              </a:buClr>
              <a:buFont typeface="Arial" panose="020B0604020202020204" pitchFamily="34" charset="0"/>
              <a:buChar char="►"/>
            </a:pPr>
            <a:endParaRPr lang="en-US" sz="2000" dirty="0">
              <a:solidFill>
                <a:srgbClr val="424242"/>
              </a:solidFill>
              <a:latin typeface="Calibri" panose="020F0502020204030204" pitchFamily="34" charset="0"/>
              <a:cs typeface="Calibri" panose="020F0502020204030204" pitchFamily="34" charset="0"/>
            </a:endParaRPr>
          </a:p>
          <a:p>
            <a:pPr marL="342900" indent="-342900">
              <a:buClr>
                <a:srgbClr val="FAB516"/>
              </a:buClr>
              <a:buFont typeface="Arial" panose="020B0604020202020204" pitchFamily="34" charset="0"/>
              <a:buChar char="►"/>
            </a:pPr>
            <a:r>
              <a:rPr lang="en-US" sz="2000" dirty="0">
                <a:solidFill>
                  <a:srgbClr val="424242"/>
                </a:solidFill>
                <a:latin typeface="Calibri" panose="020F0502020204030204" pitchFamily="34" charset="0"/>
                <a:cs typeface="Calibri" panose="020F0502020204030204" pitchFamily="34" charset="0"/>
              </a:rPr>
              <a:t>Included studies carried out in 28 countries between 1990 and 2004 </a:t>
            </a:r>
          </a:p>
          <a:p>
            <a:pPr marL="342900" indent="-342900">
              <a:buClr>
                <a:srgbClr val="FAB516"/>
              </a:buClr>
              <a:buFont typeface="Arial" panose="020B0604020202020204" pitchFamily="34" charset="0"/>
              <a:buChar char="►"/>
            </a:pPr>
            <a:endParaRPr lang="en-US" sz="2000" dirty="0">
              <a:solidFill>
                <a:srgbClr val="424242"/>
              </a:solidFill>
              <a:latin typeface="Calibri" panose="020F0502020204030204" pitchFamily="34" charset="0"/>
              <a:cs typeface="Calibri" panose="020F0502020204030204" pitchFamily="34" charset="0"/>
            </a:endParaRPr>
          </a:p>
          <a:p>
            <a:pPr marL="342900" indent="-342900">
              <a:buClr>
                <a:srgbClr val="FAB516"/>
              </a:buClr>
              <a:buFont typeface="Arial" panose="020B0604020202020204" pitchFamily="34" charset="0"/>
              <a:buChar char="►"/>
            </a:pPr>
            <a:r>
              <a:rPr lang="en-US" sz="2000" dirty="0">
                <a:solidFill>
                  <a:srgbClr val="424242"/>
                </a:solidFill>
                <a:latin typeface="Calibri" panose="020F0502020204030204" pitchFamily="34" charset="0"/>
                <a:cs typeface="Calibri" panose="020F0502020204030204" pitchFamily="34" charset="0"/>
              </a:rPr>
              <a:t>Prevalence of COPD was higher in smokers and ex-smokers compared to non-smokers</a:t>
            </a:r>
          </a:p>
          <a:p>
            <a:pPr marL="342900" indent="-342900">
              <a:buClr>
                <a:srgbClr val="FAB516"/>
              </a:buClr>
              <a:buFont typeface="Arial" panose="020B0604020202020204" pitchFamily="34" charset="0"/>
              <a:buChar char="►"/>
            </a:pPr>
            <a:endParaRPr lang="en-US" sz="2000" dirty="0">
              <a:solidFill>
                <a:srgbClr val="424242"/>
              </a:solidFill>
              <a:latin typeface="Calibri" panose="020F0502020204030204" pitchFamily="34" charset="0"/>
              <a:cs typeface="Calibri" panose="020F0502020204030204" pitchFamily="34" charset="0"/>
            </a:endParaRPr>
          </a:p>
          <a:p>
            <a:pPr marL="342900" indent="-342900">
              <a:buClr>
                <a:srgbClr val="FAB516"/>
              </a:buClr>
              <a:buFont typeface="Arial" panose="020B0604020202020204" pitchFamily="34" charset="0"/>
              <a:buChar char="►"/>
            </a:pPr>
            <a:r>
              <a:rPr lang="en-US" sz="2000" dirty="0">
                <a:solidFill>
                  <a:srgbClr val="424242"/>
                </a:solidFill>
                <a:latin typeface="Calibri" panose="020F0502020204030204" pitchFamily="34" charset="0"/>
                <a:cs typeface="Calibri" panose="020F0502020204030204" pitchFamily="34" charset="0"/>
              </a:rPr>
              <a:t>Higher in ≥ 40 year group compared to those &lt; 40 </a:t>
            </a:r>
          </a:p>
          <a:p>
            <a:pPr marL="342900" indent="-342900">
              <a:buClr>
                <a:srgbClr val="FAB516"/>
              </a:buClr>
              <a:buFont typeface="Arial" panose="020B0604020202020204" pitchFamily="34" charset="0"/>
              <a:buChar char="►"/>
            </a:pPr>
            <a:endParaRPr lang="en-US" sz="2000" dirty="0">
              <a:solidFill>
                <a:srgbClr val="424242"/>
              </a:solidFill>
              <a:latin typeface="Calibri" panose="020F0502020204030204" pitchFamily="34" charset="0"/>
              <a:cs typeface="Calibri" panose="020F0502020204030204" pitchFamily="34" charset="0"/>
            </a:endParaRPr>
          </a:p>
          <a:p>
            <a:pPr marL="342900" indent="-342900">
              <a:buClr>
                <a:srgbClr val="FAB516"/>
              </a:buClr>
              <a:buFont typeface="Arial" panose="020B0604020202020204" pitchFamily="34" charset="0"/>
              <a:buChar char="►"/>
            </a:pPr>
            <a:r>
              <a:rPr lang="en-US" sz="2000" dirty="0">
                <a:solidFill>
                  <a:srgbClr val="424242"/>
                </a:solidFill>
                <a:latin typeface="Calibri" panose="020F0502020204030204" pitchFamily="34" charset="0"/>
                <a:cs typeface="Calibri" panose="020F0502020204030204" pitchFamily="34" charset="0"/>
              </a:rPr>
              <a:t>Higher in men than women </a:t>
            </a:r>
            <a:endParaRPr lang="en-AU" sz="2000" dirty="0">
              <a:solidFill>
                <a:srgbClr val="42424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732270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1619672" y="395082"/>
            <a:ext cx="6553200" cy="523220"/>
          </a:xfrm>
          <a:prstGeom prst="rect">
            <a:avLst/>
          </a:prstGeom>
          <a:noFill/>
          <a:ln w="9525">
            <a:noFill/>
            <a:miter lim="800000"/>
            <a:headEnd/>
            <a:tailEnd/>
          </a:ln>
        </p:spPr>
        <p:txBody>
          <a:bodyPr>
            <a:spAutoFit/>
          </a:bodyPr>
          <a:lstStyle/>
          <a:p>
            <a:pPr algn="ctr"/>
            <a:r>
              <a:rPr lang="en-US" sz="2800" dirty="0">
                <a:solidFill>
                  <a:srgbClr val="FAB516"/>
                </a:solidFill>
                <a:latin typeface="Tahoma" pitchFamily="34" charset="0"/>
                <a:cs typeface="Tahoma" pitchFamily="34" charset="0"/>
              </a:rPr>
              <a:t>Prevalence</a:t>
            </a:r>
          </a:p>
        </p:txBody>
      </p:sp>
      <p:sp>
        <p:nvSpPr>
          <p:cNvPr id="6" name="TextBox 1"/>
          <p:cNvSpPr txBox="1">
            <a:spLocks noChangeArrowheads="1"/>
          </p:cNvSpPr>
          <p:nvPr/>
        </p:nvSpPr>
        <p:spPr bwMode="auto">
          <a:xfrm>
            <a:off x="1475656" y="1196752"/>
            <a:ext cx="6553200" cy="5016758"/>
          </a:xfrm>
          <a:prstGeom prst="rect">
            <a:avLst/>
          </a:prstGeom>
          <a:noFill/>
          <a:ln w="9525">
            <a:noFill/>
            <a:miter lim="800000"/>
            <a:headEnd/>
            <a:tailEnd/>
          </a:ln>
        </p:spPr>
        <p:txBody>
          <a:bodyPr>
            <a:spAutoFit/>
          </a:bodyPr>
          <a:lstStyle/>
          <a:p>
            <a:pPr>
              <a:buClr>
                <a:srgbClr val="FFCC66"/>
              </a:buClr>
            </a:pPr>
            <a:r>
              <a:rPr lang="en-AU" sz="2000" b="1" dirty="0">
                <a:solidFill>
                  <a:srgbClr val="FAB516"/>
                </a:solidFill>
                <a:latin typeface="Calibri" panose="020F0502020204030204" pitchFamily="34" charset="0"/>
                <a:cs typeface="Calibri" panose="020F0502020204030204" pitchFamily="34" charset="0"/>
              </a:rPr>
              <a:t>Prevalence of COPD</a:t>
            </a:r>
          </a:p>
          <a:p>
            <a:pPr>
              <a:buClr>
                <a:srgbClr val="FFCC66"/>
              </a:buClr>
            </a:pPr>
            <a:endParaRPr lang="en-AU" sz="2000" dirty="0">
              <a:solidFill>
                <a:srgbClr val="424242"/>
              </a:solidFill>
              <a:latin typeface="Calibri" panose="020F0502020204030204" pitchFamily="34" charset="0"/>
              <a:cs typeface="Calibri" panose="020F0502020204030204" pitchFamily="34" charset="0"/>
            </a:endParaRPr>
          </a:p>
          <a:p>
            <a:pPr marL="342900" indent="-342900">
              <a:buClr>
                <a:srgbClr val="FAB516"/>
              </a:buClr>
              <a:buFont typeface="Arial" panose="020B0604020202020204" pitchFamily="34" charset="0"/>
              <a:buChar char="►"/>
            </a:pPr>
            <a:r>
              <a:rPr lang="en-US" sz="2000" dirty="0">
                <a:solidFill>
                  <a:srgbClr val="424242"/>
                </a:solidFill>
                <a:latin typeface="Calibri" panose="020F0502020204030204" pitchFamily="34" charset="0"/>
                <a:cs typeface="Calibri" panose="020F0502020204030204" pitchFamily="34" charset="0"/>
              </a:rPr>
              <a:t>Estimated 384 million COPD cases in 2010. </a:t>
            </a:r>
          </a:p>
          <a:p>
            <a:pPr marL="342900" indent="-342900">
              <a:buClr>
                <a:srgbClr val="FAB516"/>
              </a:buClr>
              <a:buFont typeface="Arial" panose="020B0604020202020204" pitchFamily="34" charset="0"/>
              <a:buChar char="►"/>
            </a:pPr>
            <a:endParaRPr lang="en-US" sz="2000" dirty="0">
              <a:solidFill>
                <a:srgbClr val="424242"/>
              </a:solidFill>
              <a:latin typeface="Calibri" panose="020F0502020204030204" pitchFamily="34" charset="0"/>
              <a:cs typeface="Calibri" panose="020F0502020204030204" pitchFamily="34" charset="0"/>
            </a:endParaRPr>
          </a:p>
          <a:p>
            <a:pPr marL="342900" indent="-342900">
              <a:buClr>
                <a:srgbClr val="FAB516"/>
              </a:buClr>
              <a:buFont typeface="Arial" panose="020B0604020202020204" pitchFamily="34" charset="0"/>
              <a:buChar char="►"/>
            </a:pPr>
            <a:r>
              <a:rPr lang="en-US" sz="2000" dirty="0">
                <a:solidFill>
                  <a:srgbClr val="424242"/>
                </a:solidFill>
                <a:latin typeface="Calibri" panose="020F0502020204030204" pitchFamily="34" charset="0"/>
                <a:cs typeface="Calibri" panose="020F0502020204030204" pitchFamily="34" charset="0"/>
              </a:rPr>
              <a:t>Estimated global prevalence of 11.7% (95% CI 8.4%–15.0%). </a:t>
            </a:r>
          </a:p>
          <a:p>
            <a:pPr marL="342900" indent="-342900">
              <a:buClr>
                <a:srgbClr val="FAB516"/>
              </a:buClr>
              <a:buFont typeface="Arial" panose="020B0604020202020204" pitchFamily="34" charset="0"/>
              <a:buChar char="►"/>
            </a:pPr>
            <a:endParaRPr lang="en-US" sz="2000" dirty="0">
              <a:solidFill>
                <a:srgbClr val="424242"/>
              </a:solidFill>
              <a:latin typeface="Calibri" panose="020F0502020204030204" pitchFamily="34" charset="0"/>
              <a:cs typeface="Calibri" panose="020F0502020204030204" pitchFamily="34" charset="0"/>
            </a:endParaRPr>
          </a:p>
          <a:p>
            <a:pPr marL="342900" indent="-342900">
              <a:buClr>
                <a:srgbClr val="FAB516"/>
              </a:buClr>
              <a:buFont typeface="Arial" panose="020B0604020202020204" pitchFamily="34" charset="0"/>
              <a:buChar char="►"/>
            </a:pPr>
            <a:r>
              <a:rPr lang="en-US" sz="2000" dirty="0">
                <a:solidFill>
                  <a:srgbClr val="424242"/>
                </a:solidFill>
                <a:latin typeface="Calibri" panose="020F0502020204030204" pitchFamily="34" charset="0"/>
                <a:cs typeface="Calibri" panose="020F0502020204030204" pitchFamily="34" charset="0"/>
              </a:rPr>
              <a:t>Three million deaths annually. </a:t>
            </a:r>
          </a:p>
          <a:p>
            <a:pPr marL="342900" indent="-342900">
              <a:buClr>
                <a:srgbClr val="FAB516"/>
              </a:buClr>
              <a:buFont typeface="Arial" panose="020B0604020202020204" pitchFamily="34" charset="0"/>
              <a:buChar char="►"/>
            </a:pPr>
            <a:endParaRPr lang="en-US" sz="2000" dirty="0">
              <a:solidFill>
                <a:srgbClr val="424242"/>
              </a:solidFill>
              <a:latin typeface="Calibri" panose="020F0502020204030204" pitchFamily="34" charset="0"/>
              <a:cs typeface="Calibri" panose="020F0502020204030204" pitchFamily="34" charset="0"/>
            </a:endParaRPr>
          </a:p>
          <a:p>
            <a:pPr marL="342900" indent="-342900">
              <a:buClr>
                <a:srgbClr val="FAB516"/>
              </a:buClr>
              <a:buFont typeface="Arial" panose="020B0604020202020204" pitchFamily="34" charset="0"/>
              <a:buChar char="►"/>
            </a:pPr>
            <a:r>
              <a:rPr lang="en-US" sz="2000" dirty="0">
                <a:solidFill>
                  <a:srgbClr val="424242"/>
                </a:solidFill>
                <a:latin typeface="Calibri" panose="020F0502020204030204" pitchFamily="34" charset="0"/>
                <a:cs typeface="Calibri" panose="020F0502020204030204" pitchFamily="34" charset="0"/>
              </a:rPr>
              <a:t>With increasing prevalence of smoking in developing countries, and aging populations in high-income countries, the prevalence of COPD is expected to rise over the next 30 years. </a:t>
            </a:r>
          </a:p>
          <a:p>
            <a:pPr marL="342900" indent="-342900">
              <a:buClr>
                <a:srgbClr val="FAB516"/>
              </a:buClr>
              <a:buFont typeface="Arial" panose="020B0604020202020204" pitchFamily="34" charset="0"/>
              <a:buChar char="►"/>
            </a:pPr>
            <a:endParaRPr lang="en-US" sz="2000" dirty="0">
              <a:solidFill>
                <a:srgbClr val="424242"/>
              </a:solidFill>
              <a:latin typeface="Calibri" panose="020F0502020204030204" pitchFamily="34" charset="0"/>
              <a:cs typeface="Calibri" panose="020F0502020204030204" pitchFamily="34" charset="0"/>
            </a:endParaRPr>
          </a:p>
          <a:p>
            <a:pPr marL="342900" indent="-342900">
              <a:buClr>
                <a:srgbClr val="FAB516"/>
              </a:buClr>
              <a:buFont typeface="Arial" panose="020B0604020202020204" pitchFamily="34" charset="0"/>
              <a:buChar char="►"/>
            </a:pPr>
            <a:r>
              <a:rPr lang="en-US" sz="2000" dirty="0">
                <a:solidFill>
                  <a:srgbClr val="424242"/>
                </a:solidFill>
                <a:latin typeface="Calibri" panose="020F0502020204030204" pitchFamily="34" charset="0"/>
                <a:cs typeface="Calibri" panose="020F0502020204030204" pitchFamily="34" charset="0"/>
              </a:rPr>
              <a:t>By 2030 predicted 4.5 million COPD related deaths annually.</a:t>
            </a:r>
            <a:endParaRPr lang="en-AU" sz="2000" dirty="0">
              <a:solidFill>
                <a:srgbClr val="424242"/>
              </a:solidFill>
              <a:latin typeface="Calibri" panose="020F0502020204030204" pitchFamily="34" charset="0"/>
              <a:cs typeface="Calibri" panose="020F0502020204030204" pitchFamily="34" charset="0"/>
            </a:endParaRPr>
          </a:p>
        </p:txBody>
      </p:sp>
      <p:sp>
        <p:nvSpPr>
          <p:cNvPr id="8" name="TextBox 1">
            <a:extLst>
              <a:ext uri="{FF2B5EF4-FFF2-40B4-BE49-F238E27FC236}">
                <a16:creationId xmlns:a16="http://schemas.microsoft.com/office/drawing/2014/main" id="{D0311B31-9098-4A1C-8C38-1A5A27917047}"/>
              </a:ext>
            </a:extLst>
          </p:cNvPr>
          <p:cNvSpPr txBox="1">
            <a:spLocks noChangeArrowheads="1"/>
          </p:cNvSpPr>
          <p:nvPr/>
        </p:nvSpPr>
        <p:spPr bwMode="auto">
          <a:xfrm>
            <a:off x="1763688" y="6482167"/>
            <a:ext cx="6096000" cy="276225"/>
          </a:xfrm>
          <a:prstGeom prst="rect">
            <a:avLst/>
          </a:prstGeom>
          <a:noFill/>
          <a:ln w="9525">
            <a:noFill/>
            <a:miter lim="800000"/>
            <a:headEnd/>
            <a:tailEnd/>
          </a:ln>
        </p:spPr>
        <p:txBody>
          <a:bodyPr>
            <a:spAutoFit/>
          </a:bodyPr>
          <a:lstStyle/>
          <a:p>
            <a:pPr algn="ctr"/>
            <a:r>
              <a:rPr lang="en-US" sz="1200" dirty="0">
                <a:solidFill>
                  <a:schemeClr val="accent6">
                    <a:lumMod val="40000"/>
                    <a:lumOff val="60000"/>
                  </a:schemeClr>
                </a:solidFill>
              </a:rPr>
              <a:t>© 2019 Global Initiative for Chronic Obstructive Lung Disease</a:t>
            </a:r>
          </a:p>
        </p:txBody>
      </p:sp>
    </p:spTree>
    <p:extLst>
      <p:ext uri="{BB962C8B-B14F-4D97-AF65-F5344CB8AC3E}">
        <p14:creationId xmlns:p14="http://schemas.microsoft.com/office/powerpoint/2010/main" val="3666061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6" name="Rectangle 5"/>
          <p:cNvSpPr/>
          <p:nvPr/>
        </p:nvSpPr>
        <p:spPr>
          <a:xfrm>
            <a:off x="0" y="0"/>
            <a:ext cx="9144000" cy="2492896"/>
          </a:xfrm>
          <a:prstGeom prst="rect">
            <a:avLst/>
          </a:prstGeom>
          <a:solidFill>
            <a:srgbClr val="F1C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888" y="116632"/>
            <a:ext cx="2270943" cy="22648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78138" b="7701"/>
          <a:stretch/>
        </p:blipFill>
        <p:spPr bwMode="auto">
          <a:xfrm>
            <a:off x="2051720" y="5517232"/>
            <a:ext cx="4824536" cy="8561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8689" b="70079"/>
          <a:stretch/>
        </p:blipFill>
        <p:spPr bwMode="auto">
          <a:xfrm>
            <a:off x="3067166" y="4112109"/>
            <a:ext cx="3004989" cy="12339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a:extLst>
              <a:ext uri="{FF2B5EF4-FFF2-40B4-BE49-F238E27FC236}">
                <a16:creationId xmlns:a16="http://schemas.microsoft.com/office/drawing/2014/main" id="{D1AF0102-7C4B-44BA-A167-7A7FFF91E3B0}"/>
              </a:ext>
            </a:extLst>
          </p:cNvPr>
          <p:cNvPicPr>
            <a:picLocks noChangeAspect="1"/>
          </p:cNvPicPr>
          <p:nvPr/>
        </p:nvPicPr>
        <p:blipFill>
          <a:blip r:embed="rId4"/>
          <a:stretch>
            <a:fillRect/>
          </a:stretch>
        </p:blipFill>
        <p:spPr>
          <a:xfrm>
            <a:off x="0" y="47494"/>
            <a:ext cx="9144000" cy="3850525"/>
          </a:xfrm>
          <a:prstGeom prst="rect">
            <a:avLst/>
          </a:prstGeom>
        </p:spPr>
      </p:pic>
      <p:sp>
        <p:nvSpPr>
          <p:cNvPr id="8" name="TextBox 1">
            <a:extLst>
              <a:ext uri="{FF2B5EF4-FFF2-40B4-BE49-F238E27FC236}">
                <a16:creationId xmlns:a16="http://schemas.microsoft.com/office/drawing/2014/main" id="{E7093326-B93E-46D7-92BD-E643A1453E47}"/>
              </a:ext>
            </a:extLst>
          </p:cNvPr>
          <p:cNvSpPr txBox="1">
            <a:spLocks noChangeArrowheads="1"/>
          </p:cNvSpPr>
          <p:nvPr/>
        </p:nvSpPr>
        <p:spPr bwMode="auto">
          <a:xfrm>
            <a:off x="1521661" y="6509027"/>
            <a:ext cx="6096000" cy="276225"/>
          </a:xfrm>
          <a:prstGeom prst="rect">
            <a:avLst/>
          </a:prstGeom>
          <a:noFill/>
          <a:ln w="9525">
            <a:noFill/>
            <a:miter lim="800000"/>
            <a:headEnd/>
            <a:tailEnd/>
          </a:ln>
        </p:spPr>
        <p:txBody>
          <a:bodyPr>
            <a:spAutoFit/>
          </a:bodyPr>
          <a:lstStyle/>
          <a:p>
            <a:pPr algn="ctr"/>
            <a:r>
              <a:rPr lang="en-US" sz="1200" dirty="0">
                <a:solidFill>
                  <a:schemeClr val="accent6">
                    <a:lumMod val="40000"/>
                    <a:lumOff val="60000"/>
                  </a:schemeClr>
                </a:solidFill>
              </a:rPr>
              <a:t>© 2019 Global Initiative for Chronic Obstructive Lung Disease</a:t>
            </a:r>
          </a:p>
        </p:txBody>
      </p:sp>
    </p:spTree>
    <p:extLst>
      <p:ext uri="{BB962C8B-B14F-4D97-AF65-F5344CB8AC3E}">
        <p14:creationId xmlns:p14="http://schemas.microsoft.com/office/powerpoint/2010/main" val="6736123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1619672" y="395082"/>
            <a:ext cx="6553200" cy="523220"/>
          </a:xfrm>
          <a:prstGeom prst="rect">
            <a:avLst/>
          </a:prstGeom>
          <a:noFill/>
          <a:ln w="9525">
            <a:noFill/>
            <a:miter lim="800000"/>
            <a:headEnd/>
            <a:tailEnd/>
          </a:ln>
        </p:spPr>
        <p:txBody>
          <a:bodyPr>
            <a:spAutoFit/>
          </a:bodyPr>
          <a:lstStyle/>
          <a:p>
            <a:pPr algn="ctr"/>
            <a:r>
              <a:rPr lang="en-US" sz="2800" dirty="0">
                <a:solidFill>
                  <a:srgbClr val="FAB516"/>
                </a:solidFill>
                <a:latin typeface="Tahoma" pitchFamily="34" charset="0"/>
                <a:cs typeface="Tahoma" pitchFamily="34" charset="0"/>
              </a:rPr>
              <a:t>Economic and Social Burden</a:t>
            </a:r>
          </a:p>
        </p:txBody>
      </p:sp>
      <p:sp>
        <p:nvSpPr>
          <p:cNvPr id="6" name="TextBox 1"/>
          <p:cNvSpPr txBox="1">
            <a:spLocks noChangeArrowheads="1"/>
          </p:cNvSpPr>
          <p:nvPr/>
        </p:nvSpPr>
        <p:spPr bwMode="auto">
          <a:xfrm>
            <a:off x="1475656" y="1196752"/>
            <a:ext cx="6553200" cy="4708981"/>
          </a:xfrm>
          <a:prstGeom prst="rect">
            <a:avLst/>
          </a:prstGeom>
          <a:noFill/>
          <a:ln w="9525">
            <a:noFill/>
            <a:miter lim="800000"/>
            <a:headEnd/>
            <a:tailEnd/>
          </a:ln>
        </p:spPr>
        <p:txBody>
          <a:bodyPr>
            <a:spAutoFit/>
          </a:bodyPr>
          <a:lstStyle/>
          <a:p>
            <a:pPr>
              <a:buClr>
                <a:srgbClr val="FFCC66"/>
              </a:buClr>
            </a:pPr>
            <a:r>
              <a:rPr lang="en-AU" sz="2000" b="1" dirty="0">
                <a:solidFill>
                  <a:srgbClr val="FAB516"/>
                </a:solidFill>
                <a:latin typeface="Calibri" panose="020F0502020204030204" pitchFamily="34" charset="0"/>
                <a:cs typeface="Calibri" panose="020F0502020204030204" pitchFamily="34" charset="0"/>
              </a:rPr>
              <a:t>Economic burden of COPD</a:t>
            </a:r>
          </a:p>
          <a:p>
            <a:pPr>
              <a:buClr>
                <a:srgbClr val="FFCC66"/>
              </a:buClr>
            </a:pPr>
            <a:endParaRPr lang="en-AU" sz="2000" dirty="0">
              <a:latin typeface="Calibri" panose="020F0502020204030204" pitchFamily="34" charset="0"/>
              <a:cs typeface="Calibri" panose="020F0502020204030204" pitchFamily="34" charset="0"/>
            </a:endParaRPr>
          </a:p>
          <a:p>
            <a:pPr marL="342900" indent="-342900">
              <a:buClr>
                <a:srgbClr val="FFCC66"/>
              </a:buClr>
              <a:buFont typeface="Arial" panose="020B0604020202020204" pitchFamily="34" charset="0"/>
              <a:buChar char="►"/>
            </a:pPr>
            <a:r>
              <a:rPr lang="en-US" sz="2000" dirty="0">
                <a:solidFill>
                  <a:srgbClr val="424242"/>
                </a:solidFill>
                <a:latin typeface="Calibri" panose="020F0502020204030204" pitchFamily="34" charset="0"/>
                <a:cs typeface="Calibri" panose="020F0502020204030204" pitchFamily="34" charset="0"/>
              </a:rPr>
              <a:t>COPD is associated with significant economic burden. </a:t>
            </a:r>
          </a:p>
          <a:p>
            <a:pPr marL="342900" lvl="1" indent="-342900">
              <a:buClr>
                <a:srgbClr val="FFCC66"/>
              </a:buClr>
              <a:buFont typeface="Arial" panose="020B0604020202020204" pitchFamily="34" charset="0"/>
              <a:buChar char="►"/>
            </a:pPr>
            <a:r>
              <a:rPr lang="en-US" sz="2000" dirty="0">
                <a:solidFill>
                  <a:srgbClr val="424242"/>
                </a:solidFill>
                <a:latin typeface="Calibri" panose="020F0502020204030204" pitchFamily="34" charset="0"/>
                <a:cs typeface="Calibri" panose="020F0502020204030204" pitchFamily="34" charset="0"/>
              </a:rPr>
              <a:t>COPD exacerbations account for the greatest proportion of the total COPD burden. </a:t>
            </a:r>
            <a:endParaRPr lang="en-AU" sz="2000" dirty="0">
              <a:solidFill>
                <a:srgbClr val="424242"/>
              </a:solidFill>
              <a:latin typeface="Calibri" panose="020F0502020204030204" pitchFamily="34" charset="0"/>
              <a:cs typeface="Calibri" panose="020F0502020204030204" pitchFamily="34" charset="0"/>
            </a:endParaRPr>
          </a:p>
          <a:p>
            <a:pPr marL="342900" indent="-342900">
              <a:buClr>
                <a:srgbClr val="FFCC66"/>
              </a:buClr>
              <a:buFont typeface="Arial" panose="020B0604020202020204" pitchFamily="34" charset="0"/>
              <a:buChar char="►"/>
            </a:pPr>
            <a:endParaRPr lang="en-US" sz="2000" dirty="0">
              <a:solidFill>
                <a:srgbClr val="424242"/>
              </a:solidFill>
              <a:latin typeface="Calibri" panose="020F0502020204030204" pitchFamily="34" charset="0"/>
              <a:cs typeface="Calibri" panose="020F0502020204030204" pitchFamily="34" charset="0"/>
            </a:endParaRPr>
          </a:p>
          <a:p>
            <a:pPr marL="342900" indent="-342900">
              <a:buClr>
                <a:srgbClr val="FFCC66"/>
              </a:buClr>
              <a:buFont typeface="Arial" panose="020B0604020202020204" pitchFamily="34" charset="0"/>
              <a:buChar char="►"/>
            </a:pPr>
            <a:r>
              <a:rPr lang="en-US" sz="2000" dirty="0">
                <a:solidFill>
                  <a:srgbClr val="424242"/>
                </a:solidFill>
                <a:latin typeface="Calibri" panose="020F0502020204030204" pitchFamily="34" charset="0"/>
                <a:cs typeface="Calibri" panose="020F0502020204030204" pitchFamily="34" charset="0"/>
              </a:rPr>
              <a:t>European Union:</a:t>
            </a:r>
          </a:p>
          <a:p>
            <a:pPr marL="800100" lvl="1" indent="-342900">
              <a:buClr>
                <a:srgbClr val="FFCC66"/>
              </a:buClr>
              <a:buFont typeface="Wingdings" panose="05000000000000000000" pitchFamily="2" charset="2"/>
              <a:buChar char="Ø"/>
            </a:pPr>
            <a:r>
              <a:rPr lang="en-US" sz="2000" dirty="0">
                <a:solidFill>
                  <a:srgbClr val="424242"/>
                </a:solidFill>
                <a:latin typeface="Calibri" panose="020F0502020204030204" pitchFamily="34" charset="0"/>
                <a:cs typeface="Calibri" panose="020F0502020204030204" pitchFamily="34" charset="0"/>
              </a:rPr>
              <a:t>Direct costs of respiratory disease ~6% of the total healthcare budget</a:t>
            </a:r>
          </a:p>
          <a:p>
            <a:pPr marL="800100" lvl="1" indent="-342900">
              <a:buClr>
                <a:srgbClr val="FFCC66"/>
              </a:buClr>
              <a:buFont typeface="Wingdings" panose="05000000000000000000" pitchFamily="2" charset="2"/>
              <a:buChar char="Ø"/>
            </a:pPr>
            <a:r>
              <a:rPr lang="en-US" sz="2000" dirty="0">
                <a:solidFill>
                  <a:srgbClr val="424242"/>
                </a:solidFill>
                <a:latin typeface="Calibri" panose="020F0502020204030204" pitchFamily="34" charset="0"/>
                <a:cs typeface="Calibri" panose="020F0502020204030204" pitchFamily="34" charset="0"/>
              </a:rPr>
              <a:t>COPD accounting for 56% (38.6 billion Euros) of the cost of respiratory disease. </a:t>
            </a:r>
          </a:p>
          <a:p>
            <a:pPr marL="800100" lvl="1" indent="-342900">
              <a:buClr>
                <a:srgbClr val="FFCC66"/>
              </a:buClr>
              <a:buFont typeface="Arial" panose="020B0604020202020204" pitchFamily="34" charset="0"/>
              <a:buChar char="►"/>
            </a:pPr>
            <a:endParaRPr lang="en-US" sz="2000" dirty="0">
              <a:solidFill>
                <a:srgbClr val="424242"/>
              </a:solidFill>
              <a:latin typeface="Calibri" panose="020F0502020204030204" pitchFamily="34" charset="0"/>
              <a:cs typeface="Calibri" panose="020F0502020204030204" pitchFamily="34" charset="0"/>
            </a:endParaRPr>
          </a:p>
          <a:p>
            <a:pPr marL="342900" indent="-342900">
              <a:buClr>
                <a:srgbClr val="FFCC66"/>
              </a:buClr>
              <a:buFont typeface="Arial" panose="020B0604020202020204" pitchFamily="34" charset="0"/>
              <a:buChar char="►"/>
            </a:pPr>
            <a:r>
              <a:rPr lang="en-US" sz="2000" dirty="0">
                <a:solidFill>
                  <a:srgbClr val="424242"/>
                </a:solidFill>
                <a:latin typeface="Calibri" panose="020F0502020204030204" pitchFamily="34" charset="0"/>
                <a:cs typeface="Calibri" panose="020F0502020204030204" pitchFamily="34" charset="0"/>
              </a:rPr>
              <a:t>USA:</a:t>
            </a:r>
          </a:p>
          <a:p>
            <a:pPr marL="800100" lvl="1" indent="-342900">
              <a:buClr>
                <a:srgbClr val="FFCC66"/>
              </a:buClr>
              <a:buFont typeface="Wingdings" panose="05000000000000000000" pitchFamily="2" charset="2"/>
              <a:buChar char="Ø"/>
            </a:pPr>
            <a:r>
              <a:rPr lang="en-US" sz="2000" dirty="0">
                <a:solidFill>
                  <a:srgbClr val="424242"/>
                </a:solidFill>
                <a:latin typeface="Calibri" panose="020F0502020204030204" pitchFamily="34" charset="0"/>
                <a:cs typeface="Calibri" panose="020F0502020204030204" pitchFamily="34" charset="0"/>
              </a:rPr>
              <a:t>Direct costs of COPD are $32 billion </a:t>
            </a:r>
          </a:p>
          <a:p>
            <a:pPr marL="800100" lvl="1" indent="-342900">
              <a:buClr>
                <a:srgbClr val="FFCC66"/>
              </a:buClr>
              <a:buFont typeface="Wingdings" panose="05000000000000000000" pitchFamily="2" charset="2"/>
              <a:buChar char="Ø"/>
            </a:pPr>
            <a:r>
              <a:rPr lang="en-US" sz="2000" dirty="0">
                <a:solidFill>
                  <a:srgbClr val="424242"/>
                </a:solidFill>
                <a:latin typeface="Calibri" panose="020F0502020204030204" pitchFamily="34" charset="0"/>
                <a:cs typeface="Calibri" panose="020F0502020204030204" pitchFamily="34" charset="0"/>
              </a:rPr>
              <a:t>Indirect costs $20.4 billion.</a:t>
            </a:r>
            <a:endParaRPr lang="en-US" sz="2000" u="sng" baseline="30000" dirty="0">
              <a:solidFill>
                <a:srgbClr val="424242"/>
              </a:solidFill>
              <a:latin typeface="Calibri" panose="020F0502020204030204" pitchFamily="34" charset="0"/>
              <a:cs typeface="Calibri" panose="020F0502020204030204" pitchFamily="34" charset="0"/>
            </a:endParaRPr>
          </a:p>
        </p:txBody>
      </p:sp>
      <p:sp>
        <p:nvSpPr>
          <p:cNvPr id="8" name="TextBox 1">
            <a:extLst>
              <a:ext uri="{FF2B5EF4-FFF2-40B4-BE49-F238E27FC236}">
                <a16:creationId xmlns:a16="http://schemas.microsoft.com/office/drawing/2014/main" id="{31D629B5-403F-45CF-ACB2-693E8BF0081B}"/>
              </a:ext>
            </a:extLst>
          </p:cNvPr>
          <p:cNvSpPr txBox="1">
            <a:spLocks noChangeArrowheads="1"/>
          </p:cNvSpPr>
          <p:nvPr/>
        </p:nvSpPr>
        <p:spPr bwMode="auto">
          <a:xfrm>
            <a:off x="1763688" y="6482167"/>
            <a:ext cx="6096000" cy="276225"/>
          </a:xfrm>
          <a:prstGeom prst="rect">
            <a:avLst/>
          </a:prstGeom>
          <a:noFill/>
          <a:ln w="9525">
            <a:noFill/>
            <a:miter lim="800000"/>
            <a:headEnd/>
            <a:tailEnd/>
          </a:ln>
        </p:spPr>
        <p:txBody>
          <a:bodyPr>
            <a:spAutoFit/>
          </a:bodyPr>
          <a:lstStyle/>
          <a:p>
            <a:pPr algn="ctr"/>
            <a:r>
              <a:rPr lang="en-US" sz="1200" dirty="0">
                <a:solidFill>
                  <a:schemeClr val="accent6">
                    <a:lumMod val="40000"/>
                    <a:lumOff val="60000"/>
                  </a:schemeClr>
                </a:solidFill>
              </a:rPr>
              <a:t>© 2019 Global Initiative for Chronic Obstructive Lung Disease</a:t>
            </a:r>
          </a:p>
        </p:txBody>
      </p:sp>
    </p:spTree>
    <p:extLst>
      <p:ext uri="{BB962C8B-B14F-4D97-AF65-F5344CB8AC3E}">
        <p14:creationId xmlns:p14="http://schemas.microsoft.com/office/powerpoint/2010/main" val="13831391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1619672" y="395082"/>
            <a:ext cx="6553200" cy="523220"/>
          </a:xfrm>
          <a:prstGeom prst="rect">
            <a:avLst/>
          </a:prstGeom>
          <a:noFill/>
          <a:ln w="9525">
            <a:noFill/>
            <a:miter lim="800000"/>
            <a:headEnd/>
            <a:tailEnd/>
          </a:ln>
        </p:spPr>
        <p:txBody>
          <a:bodyPr>
            <a:spAutoFit/>
          </a:bodyPr>
          <a:lstStyle/>
          <a:p>
            <a:pPr algn="ctr"/>
            <a:r>
              <a:rPr lang="en-US" sz="2800" dirty="0">
                <a:solidFill>
                  <a:srgbClr val="FAB516"/>
                </a:solidFill>
                <a:latin typeface="Tahoma" pitchFamily="34" charset="0"/>
                <a:cs typeface="Tahoma" pitchFamily="34" charset="0"/>
              </a:rPr>
              <a:t>Economic and Social Burden</a:t>
            </a:r>
          </a:p>
        </p:txBody>
      </p:sp>
      <p:sp>
        <p:nvSpPr>
          <p:cNvPr id="6" name="TextBox 1"/>
          <p:cNvSpPr txBox="1">
            <a:spLocks noChangeArrowheads="1"/>
          </p:cNvSpPr>
          <p:nvPr/>
        </p:nvSpPr>
        <p:spPr bwMode="auto">
          <a:xfrm>
            <a:off x="1475656" y="1196752"/>
            <a:ext cx="6553200" cy="4093428"/>
          </a:xfrm>
          <a:prstGeom prst="rect">
            <a:avLst/>
          </a:prstGeom>
          <a:noFill/>
          <a:ln w="9525">
            <a:noFill/>
            <a:miter lim="800000"/>
            <a:headEnd/>
            <a:tailEnd/>
          </a:ln>
        </p:spPr>
        <p:txBody>
          <a:bodyPr>
            <a:spAutoFit/>
          </a:bodyPr>
          <a:lstStyle/>
          <a:p>
            <a:pPr marL="342900" indent="-342900">
              <a:buClr>
                <a:srgbClr val="FAB516"/>
              </a:buClr>
              <a:buFont typeface="Arial" panose="020B0604020202020204" pitchFamily="34" charset="0"/>
              <a:buChar char="►"/>
            </a:pPr>
            <a:r>
              <a:rPr lang="en-US" sz="2000" dirty="0">
                <a:solidFill>
                  <a:srgbClr val="424242"/>
                </a:solidFill>
                <a:latin typeface="Calibri" panose="020F0502020204030204" pitchFamily="34" charset="0"/>
                <a:cs typeface="Calibri" panose="020F0502020204030204" pitchFamily="34" charset="0"/>
              </a:rPr>
              <a:t>Global Burden of Disease (GBD) study </a:t>
            </a:r>
          </a:p>
          <a:p>
            <a:pPr marL="342900" indent="-342900">
              <a:buClr>
                <a:srgbClr val="FAB516"/>
              </a:buClr>
              <a:buFont typeface="Arial" panose="020B0604020202020204" pitchFamily="34" charset="0"/>
              <a:buChar char="►"/>
            </a:pPr>
            <a:endParaRPr lang="en-US" sz="2000" dirty="0">
              <a:solidFill>
                <a:srgbClr val="424242"/>
              </a:solidFill>
              <a:latin typeface="Calibri" panose="020F0502020204030204" pitchFamily="34" charset="0"/>
              <a:cs typeface="Calibri" panose="020F0502020204030204" pitchFamily="34" charset="0"/>
            </a:endParaRPr>
          </a:p>
          <a:p>
            <a:pPr marL="342900" indent="-342900">
              <a:buClr>
                <a:srgbClr val="FAB516"/>
              </a:buClr>
              <a:buFont typeface="Arial" panose="020B0604020202020204" pitchFamily="34" charset="0"/>
              <a:buChar char="►"/>
            </a:pPr>
            <a:r>
              <a:rPr lang="en-US" sz="2000" dirty="0">
                <a:solidFill>
                  <a:srgbClr val="424242"/>
                </a:solidFill>
                <a:latin typeface="Calibri" panose="020F0502020204030204" pitchFamily="34" charset="0"/>
                <a:cs typeface="Calibri" panose="020F0502020204030204" pitchFamily="34" charset="0"/>
              </a:rPr>
              <a:t>Disability-Adjusted Life Year (DALY)</a:t>
            </a:r>
            <a:r>
              <a:rPr lang="en-US" sz="2000" baseline="30000" dirty="0">
                <a:solidFill>
                  <a:srgbClr val="424242"/>
                </a:solidFill>
                <a:latin typeface="Calibri" panose="020F0502020204030204" pitchFamily="34" charset="0"/>
                <a:cs typeface="Calibri" panose="020F0502020204030204" pitchFamily="34" charset="0"/>
              </a:rPr>
              <a:t> </a:t>
            </a:r>
            <a:r>
              <a:rPr lang="en-US" sz="2000" i="1" dirty="0">
                <a:solidFill>
                  <a:srgbClr val="424242"/>
                </a:solidFill>
                <a:latin typeface="Calibri" panose="020F0502020204030204" pitchFamily="34" charset="0"/>
                <a:cs typeface="Calibri" panose="020F0502020204030204" pitchFamily="34" charset="0"/>
              </a:rPr>
              <a:t>= </a:t>
            </a:r>
            <a:r>
              <a:rPr lang="en-US" sz="2000" dirty="0">
                <a:solidFill>
                  <a:srgbClr val="424242"/>
                </a:solidFill>
                <a:latin typeface="Calibri" panose="020F0502020204030204" pitchFamily="34" charset="0"/>
                <a:cs typeface="Calibri" panose="020F0502020204030204" pitchFamily="34" charset="0"/>
              </a:rPr>
              <a:t>sum of years lost because of premature mortality and years of life lived with disability, adjusted for the severity of disability. </a:t>
            </a:r>
          </a:p>
          <a:p>
            <a:pPr marL="342900" indent="-342900">
              <a:buClr>
                <a:srgbClr val="FAB516"/>
              </a:buClr>
              <a:buFont typeface="Arial" panose="020B0604020202020204" pitchFamily="34" charset="0"/>
              <a:buChar char="►"/>
            </a:pPr>
            <a:endParaRPr lang="en-US" sz="2000" dirty="0">
              <a:solidFill>
                <a:srgbClr val="424242"/>
              </a:solidFill>
              <a:latin typeface="Calibri" panose="020F0502020204030204" pitchFamily="34" charset="0"/>
              <a:cs typeface="Calibri" panose="020F0502020204030204" pitchFamily="34" charset="0"/>
            </a:endParaRPr>
          </a:p>
          <a:p>
            <a:pPr marL="342900" indent="-342900">
              <a:buClr>
                <a:srgbClr val="FAB516"/>
              </a:buClr>
              <a:buFont typeface="Arial" panose="020B0604020202020204" pitchFamily="34" charset="0"/>
              <a:buChar char="►"/>
            </a:pPr>
            <a:r>
              <a:rPr lang="en-US" sz="2000" dirty="0">
                <a:solidFill>
                  <a:srgbClr val="424242"/>
                </a:solidFill>
                <a:latin typeface="Calibri" panose="020F0502020204030204" pitchFamily="34" charset="0"/>
                <a:cs typeface="Calibri" panose="020F0502020204030204" pitchFamily="34" charset="0"/>
              </a:rPr>
              <a:t>COPD is an increasing contributor to disability and mortality around the world. </a:t>
            </a:r>
          </a:p>
          <a:p>
            <a:pPr marL="342900" indent="-342900">
              <a:buClr>
                <a:srgbClr val="FAB516"/>
              </a:buClr>
              <a:buFont typeface="Arial" panose="020B0604020202020204" pitchFamily="34" charset="0"/>
              <a:buChar char="►"/>
            </a:pPr>
            <a:endParaRPr lang="en-US" sz="2000" dirty="0">
              <a:solidFill>
                <a:srgbClr val="424242"/>
              </a:solidFill>
              <a:latin typeface="Calibri" panose="020F0502020204030204" pitchFamily="34" charset="0"/>
              <a:cs typeface="Calibri" panose="020F0502020204030204" pitchFamily="34" charset="0"/>
            </a:endParaRPr>
          </a:p>
          <a:p>
            <a:pPr marL="342900" indent="-342900">
              <a:buClr>
                <a:srgbClr val="FAB516"/>
              </a:buClr>
              <a:buFont typeface="Arial" panose="020B0604020202020204" pitchFamily="34" charset="0"/>
              <a:buChar char="►"/>
            </a:pPr>
            <a:r>
              <a:rPr lang="en-US" sz="2000" dirty="0">
                <a:solidFill>
                  <a:srgbClr val="424242"/>
                </a:solidFill>
                <a:latin typeface="Calibri" panose="020F0502020204030204" pitchFamily="34" charset="0"/>
                <a:cs typeface="Calibri" panose="020F0502020204030204" pitchFamily="34" charset="0"/>
              </a:rPr>
              <a:t>In 2013 COPD was 5</a:t>
            </a:r>
            <a:r>
              <a:rPr lang="en-US" sz="2000" baseline="30000" dirty="0">
                <a:solidFill>
                  <a:srgbClr val="424242"/>
                </a:solidFill>
                <a:latin typeface="Calibri" panose="020F0502020204030204" pitchFamily="34" charset="0"/>
                <a:cs typeface="Calibri" panose="020F0502020204030204" pitchFamily="34" charset="0"/>
              </a:rPr>
              <a:t>th</a:t>
            </a:r>
            <a:r>
              <a:rPr lang="en-US" sz="2000" dirty="0">
                <a:solidFill>
                  <a:srgbClr val="424242"/>
                </a:solidFill>
                <a:latin typeface="Calibri" panose="020F0502020204030204" pitchFamily="34" charset="0"/>
                <a:cs typeface="Calibri" panose="020F0502020204030204" pitchFamily="34" charset="0"/>
              </a:rPr>
              <a:t> leading cause of DALYs lost.</a:t>
            </a:r>
            <a:endParaRPr lang="en-US" sz="2000" u="sng" baseline="30000" dirty="0">
              <a:solidFill>
                <a:srgbClr val="424242"/>
              </a:solidFill>
              <a:latin typeface="Calibri" panose="020F0502020204030204" pitchFamily="34" charset="0"/>
              <a:cs typeface="Calibri" panose="020F0502020204030204" pitchFamily="34" charset="0"/>
            </a:endParaRPr>
          </a:p>
          <a:p>
            <a:pPr marL="342900" indent="-342900">
              <a:buClr>
                <a:srgbClr val="FAB516"/>
              </a:buClr>
              <a:buFont typeface="Arial" panose="020B0604020202020204" pitchFamily="34" charset="0"/>
              <a:buChar char="►"/>
            </a:pPr>
            <a:endParaRPr lang="en-US" sz="2000" dirty="0">
              <a:solidFill>
                <a:srgbClr val="424242"/>
              </a:solidFill>
              <a:latin typeface="Calibri" panose="020F0502020204030204" pitchFamily="34" charset="0"/>
              <a:cs typeface="Calibri" panose="020F0502020204030204" pitchFamily="34" charset="0"/>
            </a:endParaRPr>
          </a:p>
          <a:p>
            <a:pPr marL="342900" indent="-342900">
              <a:buClr>
                <a:srgbClr val="FAB516"/>
              </a:buClr>
              <a:buFont typeface="Arial" panose="020B0604020202020204" pitchFamily="34" charset="0"/>
              <a:buChar char="►"/>
            </a:pPr>
            <a:r>
              <a:rPr lang="en-US" sz="2000" dirty="0">
                <a:solidFill>
                  <a:srgbClr val="424242"/>
                </a:solidFill>
                <a:latin typeface="Calibri" panose="020F0502020204030204" pitchFamily="34" charset="0"/>
                <a:cs typeface="Calibri" panose="020F0502020204030204" pitchFamily="34" charset="0"/>
              </a:rPr>
              <a:t>In the United States, COPD is the second leading cause of reduced DALYs, trailing only ischemic heart disease</a:t>
            </a:r>
            <a:endParaRPr lang="en-US" sz="2000" u="sng" baseline="30000" dirty="0">
              <a:solidFill>
                <a:srgbClr val="424242"/>
              </a:solidFill>
              <a:latin typeface="Calibri" panose="020F0502020204030204" pitchFamily="34" charset="0"/>
              <a:cs typeface="Calibri" panose="020F0502020204030204" pitchFamily="34" charset="0"/>
            </a:endParaRPr>
          </a:p>
        </p:txBody>
      </p:sp>
      <p:sp>
        <p:nvSpPr>
          <p:cNvPr id="8" name="TextBox 1">
            <a:extLst>
              <a:ext uri="{FF2B5EF4-FFF2-40B4-BE49-F238E27FC236}">
                <a16:creationId xmlns:a16="http://schemas.microsoft.com/office/drawing/2014/main" id="{D11298D7-D5CA-497D-8811-D8DE7AA54243}"/>
              </a:ext>
            </a:extLst>
          </p:cNvPr>
          <p:cNvSpPr txBox="1">
            <a:spLocks noChangeArrowheads="1"/>
          </p:cNvSpPr>
          <p:nvPr/>
        </p:nvSpPr>
        <p:spPr bwMode="auto">
          <a:xfrm>
            <a:off x="1763688" y="6482167"/>
            <a:ext cx="6096000" cy="276225"/>
          </a:xfrm>
          <a:prstGeom prst="rect">
            <a:avLst/>
          </a:prstGeom>
          <a:noFill/>
          <a:ln w="9525">
            <a:noFill/>
            <a:miter lim="800000"/>
            <a:headEnd/>
            <a:tailEnd/>
          </a:ln>
        </p:spPr>
        <p:txBody>
          <a:bodyPr>
            <a:spAutoFit/>
          </a:bodyPr>
          <a:lstStyle/>
          <a:p>
            <a:pPr algn="ctr"/>
            <a:r>
              <a:rPr lang="en-US" sz="1200" dirty="0">
                <a:solidFill>
                  <a:schemeClr val="accent6">
                    <a:lumMod val="40000"/>
                    <a:lumOff val="60000"/>
                  </a:schemeClr>
                </a:solidFill>
              </a:rPr>
              <a:t>© 2019 Global Initiative for Chronic Obstructive Lung Disease</a:t>
            </a:r>
          </a:p>
        </p:txBody>
      </p:sp>
    </p:spTree>
    <p:extLst>
      <p:ext uri="{BB962C8B-B14F-4D97-AF65-F5344CB8AC3E}">
        <p14:creationId xmlns:p14="http://schemas.microsoft.com/office/powerpoint/2010/main" val="22270054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1331640" y="395082"/>
            <a:ext cx="7056784" cy="523220"/>
          </a:xfrm>
          <a:prstGeom prst="rect">
            <a:avLst/>
          </a:prstGeom>
          <a:noFill/>
          <a:ln w="9525">
            <a:noFill/>
            <a:miter lim="800000"/>
            <a:headEnd/>
            <a:tailEnd/>
          </a:ln>
        </p:spPr>
        <p:txBody>
          <a:bodyPr wrap="square">
            <a:spAutoFit/>
          </a:bodyPr>
          <a:lstStyle/>
          <a:p>
            <a:pPr algn="ctr"/>
            <a:r>
              <a:rPr lang="en-US" sz="2800" dirty="0">
                <a:solidFill>
                  <a:srgbClr val="FAB516"/>
                </a:solidFill>
                <a:latin typeface="Tahoma" pitchFamily="34" charset="0"/>
                <a:cs typeface="Tahoma" pitchFamily="34" charset="0"/>
              </a:rPr>
              <a:t>Factors that influence disease progression</a:t>
            </a:r>
          </a:p>
        </p:txBody>
      </p:sp>
      <p:sp>
        <p:nvSpPr>
          <p:cNvPr id="6" name="TextBox 1"/>
          <p:cNvSpPr txBox="1">
            <a:spLocks noChangeArrowheads="1"/>
          </p:cNvSpPr>
          <p:nvPr/>
        </p:nvSpPr>
        <p:spPr bwMode="auto">
          <a:xfrm>
            <a:off x="2265550" y="1283741"/>
            <a:ext cx="5328592" cy="4196020"/>
          </a:xfrm>
          <a:prstGeom prst="rect">
            <a:avLst/>
          </a:prstGeom>
          <a:noFill/>
          <a:ln w="9525">
            <a:noFill/>
            <a:miter lim="800000"/>
            <a:headEnd/>
            <a:tailEnd/>
          </a:ln>
        </p:spPr>
        <p:txBody>
          <a:bodyPr wrap="square">
            <a:spAutoFit/>
          </a:bodyPr>
          <a:lstStyle/>
          <a:p>
            <a:pPr marL="342900" indent="-342900">
              <a:spcAft>
                <a:spcPts val="1200"/>
              </a:spcAft>
              <a:buClr>
                <a:srgbClr val="FAB516"/>
              </a:buClr>
              <a:buFont typeface="Arial" panose="020B0604020202020204" pitchFamily="34" charset="0"/>
              <a:buChar char="►"/>
            </a:pPr>
            <a:r>
              <a:rPr lang="en-US" sz="2000" dirty="0">
                <a:solidFill>
                  <a:srgbClr val="424242"/>
                </a:solidFill>
                <a:latin typeface="Calibri" panose="020F0502020204030204" pitchFamily="34" charset="0"/>
                <a:cs typeface="Calibri" panose="020F0502020204030204" pitchFamily="34" charset="0"/>
              </a:rPr>
              <a:t>Genetic factors</a:t>
            </a:r>
          </a:p>
          <a:p>
            <a:pPr marL="342900" indent="-342900">
              <a:spcAft>
                <a:spcPts val="1200"/>
              </a:spcAft>
              <a:buClr>
                <a:srgbClr val="FAB516"/>
              </a:buClr>
              <a:buFont typeface="Arial" panose="020B0604020202020204" pitchFamily="34" charset="0"/>
              <a:buChar char="►"/>
            </a:pPr>
            <a:r>
              <a:rPr lang="en-US" sz="2000" dirty="0">
                <a:solidFill>
                  <a:srgbClr val="424242"/>
                </a:solidFill>
                <a:latin typeface="Calibri" panose="020F0502020204030204" pitchFamily="34" charset="0"/>
                <a:cs typeface="Calibri" panose="020F0502020204030204" pitchFamily="34" charset="0"/>
              </a:rPr>
              <a:t>Age and gender</a:t>
            </a:r>
          </a:p>
          <a:p>
            <a:pPr marL="342900" indent="-342900">
              <a:spcAft>
                <a:spcPts val="1200"/>
              </a:spcAft>
              <a:buClr>
                <a:srgbClr val="FAB516"/>
              </a:buClr>
              <a:buFont typeface="Arial" panose="020B0604020202020204" pitchFamily="34" charset="0"/>
              <a:buChar char="►"/>
            </a:pPr>
            <a:r>
              <a:rPr lang="en-US" sz="2000" dirty="0">
                <a:solidFill>
                  <a:srgbClr val="424242"/>
                </a:solidFill>
                <a:latin typeface="Calibri" panose="020F0502020204030204" pitchFamily="34" charset="0"/>
                <a:cs typeface="Calibri" panose="020F0502020204030204" pitchFamily="34" charset="0"/>
              </a:rPr>
              <a:t>Lung growth and development</a:t>
            </a:r>
          </a:p>
          <a:p>
            <a:pPr marL="342900" indent="-342900">
              <a:spcAft>
                <a:spcPts val="1200"/>
              </a:spcAft>
              <a:buClr>
                <a:srgbClr val="FAB516"/>
              </a:buClr>
              <a:buFont typeface="Arial" panose="020B0604020202020204" pitchFamily="34" charset="0"/>
              <a:buChar char="►"/>
            </a:pPr>
            <a:r>
              <a:rPr lang="en-US" sz="2000" dirty="0">
                <a:solidFill>
                  <a:srgbClr val="424242"/>
                </a:solidFill>
                <a:latin typeface="Calibri" panose="020F0502020204030204" pitchFamily="34" charset="0"/>
                <a:cs typeface="Calibri" panose="020F0502020204030204" pitchFamily="34" charset="0"/>
              </a:rPr>
              <a:t>Exposure to particles</a:t>
            </a:r>
          </a:p>
          <a:p>
            <a:pPr marL="342900" indent="-342900">
              <a:spcAft>
                <a:spcPts val="1200"/>
              </a:spcAft>
              <a:buClr>
                <a:srgbClr val="FAB516"/>
              </a:buClr>
              <a:buFont typeface="Arial" panose="020B0604020202020204" pitchFamily="34" charset="0"/>
              <a:buChar char="►"/>
            </a:pPr>
            <a:r>
              <a:rPr lang="en-US" sz="2000" dirty="0">
                <a:solidFill>
                  <a:srgbClr val="424242"/>
                </a:solidFill>
                <a:latin typeface="Calibri" panose="020F0502020204030204" pitchFamily="34" charset="0"/>
                <a:cs typeface="Calibri" panose="020F0502020204030204" pitchFamily="34" charset="0"/>
              </a:rPr>
              <a:t>Socioeconomic status</a:t>
            </a:r>
          </a:p>
          <a:p>
            <a:pPr marL="342900" indent="-342900">
              <a:spcAft>
                <a:spcPts val="1200"/>
              </a:spcAft>
              <a:buClr>
                <a:srgbClr val="FAB516"/>
              </a:buClr>
              <a:buFont typeface="Arial" panose="020B0604020202020204" pitchFamily="34" charset="0"/>
              <a:buChar char="►"/>
            </a:pPr>
            <a:r>
              <a:rPr lang="en-US" sz="2000" dirty="0">
                <a:solidFill>
                  <a:srgbClr val="424242"/>
                </a:solidFill>
                <a:latin typeface="Calibri" panose="020F0502020204030204" pitchFamily="34" charset="0"/>
                <a:cs typeface="Calibri" panose="020F0502020204030204" pitchFamily="34" charset="0"/>
              </a:rPr>
              <a:t>Asthma &amp; airway hyper-reactivity</a:t>
            </a:r>
          </a:p>
          <a:p>
            <a:pPr marL="342900" indent="-342900">
              <a:spcAft>
                <a:spcPts val="1200"/>
              </a:spcAft>
              <a:buClr>
                <a:srgbClr val="FAB516"/>
              </a:buClr>
              <a:buFont typeface="Arial" panose="020B0604020202020204" pitchFamily="34" charset="0"/>
              <a:buChar char="►"/>
            </a:pPr>
            <a:r>
              <a:rPr lang="en-US" sz="2000" dirty="0">
                <a:solidFill>
                  <a:srgbClr val="424242"/>
                </a:solidFill>
                <a:latin typeface="Calibri" panose="020F0502020204030204" pitchFamily="34" charset="0"/>
                <a:cs typeface="Calibri" panose="020F0502020204030204" pitchFamily="34" charset="0"/>
              </a:rPr>
              <a:t>Chronic bronchitis</a:t>
            </a:r>
          </a:p>
          <a:p>
            <a:pPr marL="342900" indent="-342900">
              <a:spcAft>
                <a:spcPts val="1200"/>
              </a:spcAft>
              <a:buClr>
                <a:srgbClr val="FAB516"/>
              </a:buClr>
              <a:buFont typeface="Arial" panose="020B0604020202020204" pitchFamily="34" charset="0"/>
              <a:buChar char="►"/>
            </a:pPr>
            <a:r>
              <a:rPr lang="en-US" sz="2000" dirty="0">
                <a:solidFill>
                  <a:srgbClr val="424242"/>
                </a:solidFill>
                <a:latin typeface="Calibri" panose="020F0502020204030204" pitchFamily="34" charset="0"/>
                <a:cs typeface="Calibri" panose="020F0502020204030204" pitchFamily="34" charset="0"/>
              </a:rPr>
              <a:t>Infections</a:t>
            </a:r>
          </a:p>
          <a:p>
            <a:pPr marL="342900" indent="-342900">
              <a:buClr>
                <a:srgbClr val="FFCC66"/>
              </a:buClr>
              <a:buFont typeface="Arial" panose="020B0604020202020204" pitchFamily="34" charset="0"/>
              <a:buChar char="►"/>
            </a:pPr>
            <a:endParaRPr lang="en-US" sz="2000" u="sng" baseline="30000" dirty="0">
              <a:solidFill>
                <a:srgbClr val="424242"/>
              </a:solidFill>
            </a:endParaRPr>
          </a:p>
          <a:p>
            <a:pPr marL="342900" indent="-342900">
              <a:buClr>
                <a:srgbClr val="FFCC66"/>
              </a:buClr>
              <a:buFont typeface="Arial" panose="020B0604020202020204" pitchFamily="34" charset="0"/>
              <a:buChar char="►"/>
            </a:pPr>
            <a:endParaRPr lang="en-US" sz="2000" u="sng" baseline="30000" dirty="0"/>
          </a:p>
        </p:txBody>
      </p:sp>
      <p:sp>
        <p:nvSpPr>
          <p:cNvPr id="8" name="TextBox 1">
            <a:extLst>
              <a:ext uri="{FF2B5EF4-FFF2-40B4-BE49-F238E27FC236}">
                <a16:creationId xmlns:a16="http://schemas.microsoft.com/office/drawing/2014/main" id="{6FB158CB-0584-4993-9FB5-419EF68A68CE}"/>
              </a:ext>
            </a:extLst>
          </p:cNvPr>
          <p:cNvSpPr txBox="1">
            <a:spLocks noChangeArrowheads="1"/>
          </p:cNvSpPr>
          <p:nvPr/>
        </p:nvSpPr>
        <p:spPr bwMode="auto">
          <a:xfrm>
            <a:off x="1763688" y="6482167"/>
            <a:ext cx="6096000" cy="276225"/>
          </a:xfrm>
          <a:prstGeom prst="rect">
            <a:avLst/>
          </a:prstGeom>
          <a:noFill/>
          <a:ln w="9525">
            <a:noFill/>
            <a:miter lim="800000"/>
            <a:headEnd/>
            <a:tailEnd/>
          </a:ln>
        </p:spPr>
        <p:txBody>
          <a:bodyPr>
            <a:spAutoFit/>
          </a:bodyPr>
          <a:lstStyle/>
          <a:p>
            <a:pPr algn="ctr"/>
            <a:r>
              <a:rPr lang="en-US" sz="1200" dirty="0">
                <a:solidFill>
                  <a:schemeClr val="accent6">
                    <a:lumMod val="40000"/>
                    <a:lumOff val="60000"/>
                  </a:schemeClr>
                </a:solidFill>
              </a:rPr>
              <a:t>© 2019 Global Initiative for Chronic Obstructive Lung Disease</a:t>
            </a:r>
          </a:p>
        </p:txBody>
      </p:sp>
    </p:spTree>
    <p:extLst>
      <p:ext uri="{BB962C8B-B14F-4D97-AF65-F5344CB8AC3E}">
        <p14:creationId xmlns:p14="http://schemas.microsoft.com/office/powerpoint/2010/main" val="40588632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1331640" y="395082"/>
            <a:ext cx="7056784" cy="523220"/>
          </a:xfrm>
          <a:prstGeom prst="rect">
            <a:avLst/>
          </a:prstGeom>
          <a:noFill/>
          <a:ln w="9525">
            <a:noFill/>
            <a:miter lim="800000"/>
            <a:headEnd/>
            <a:tailEnd/>
          </a:ln>
        </p:spPr>
        <p:txBody>
          <a:bodyPr wrap="square">
            <a:spAutoFit/>
          </a:bodyPr>
          <a:lstStyle/>
          <a:p>
            <a:pPr algn="ctr"/>
            <a:r>
              <a:rPr lang="en-US" sz="2800" dirty="0">
                <a:solidFill>
                  <a:srgbClr val="FAB516"/>
                </a:solidFill>
                <a:latin typeface="Tahoma" pitchFamily="34" charset="0"/>
                <a:cs typeface="Tahoma" pitchFamily="34" charset="0"/>
              </a:rPr>
              <a:t>Pathology, pathogenesis &amp; pathophysiology</a:t>
            </a:r>
          </a:p>
        </p:txBody>
      </p:sp>
      <p:sp>
        <p:nvSpPr>
          <p:cNvPr id="6" name="TextBox 1"/>
          <p:cNvSpPr txBox="1">
            <a:spLocks noChangeArrowheads="1"/>
          </p:cNvSpPr>
          <p:nvPr/>
        </p:nvSpPr>
        <p:spPr bwMode="auto">
          <a:xfrm>
            <a:off x="1763688" y="1167508"/>
            <a:ext cx="5328592" cy="6350456"/>
          </a:xfrm>
          <a:prstGeom prst="rect">
            <a:avLst/>
          </a:prstGeom>
          <a:noFill/>
          <a:ln w="9525">
            <a:noFill/>
            <a:miter lim="800000"/>
            <a:headEnd/>
            <a:tailEnd/>
          </a:ln>
        </p:spPr>
        <p:txBody>
          <a:bodyPr wrap="square">
            <a:spAutoFit/>
          </a:bodyPr>
          <a:lstStyle/>
          <a:p>
            <a:pPr marL="342900" indent="-342900">
              <a:buClr>
                <a:srgbClr val="FAB516"/>
              </a:buClr>
              <a:buFont typeface="Arial" panose="020B0604020202020204" pitchFamily="34" charset="0"/>
              <a:buChar char="►"/>
            </a:pPr>
            <a:r>
              <a:rPr lang="en-US" sz="2000" dirty="0">
                <a:solidFill>
                  <a:srgbClr val="424242"/>
                </a:solidFill>
                <a:latin typeface="Calibri" panose="020F0502020204030204" pitchFamily="34" charset="0"/>
                <a:cs typeface="Calibri" panose="020F0502020204030204" pitchFamily="34" charset="0"/>
              </a:rPr>
              <a:t>Pathology</a:t>
            </a:r>
          </a:p>
          <a:p>
            <a:pPr marL="800100" lvl="1" indent="-342900">
              <a:buClr>
                <a:srgbClr val="FAB516"/>
              </a:buClr>
              <a:buFont typeface="Wingdings" panose="05000000000000000000" pitchFamily="2" charset="2"/>
              <a:buChar char="Ø"/>
            </a:pPr>
            <a:r>
              <a:rPr lang="en-US" sz="2000" dirty="0">
                <a:solidFill>
                  <a:srgbClr val="424242"/>
                </a:solidFill>
                <a:latin typeface="Calibri" panose="020F0502020204030204" pitchFamily="34" charset="0"/>
                <a:cs typeface="Calibri" panose="020F0502020204030204" pitchFamily="34" charset="0"/>
              </a:rPr>
              <a:t>Chronic inflammation</a:t>
            </a:r>
          </a:p>
          <a:p>
            <a:pPr marL="800100" lvl="1" indent="-342900">
              <a:buClr>
                <a:srgbClr val="FAB516"/>
              </a:buClr>
              <a:buFont typeface="Wingdings" panose="05000000000000000000" pitchFamily="2" charset="2"/>
              <a:buChar char="Ø"/>
            </a:pPr>
            <a:r>
              <a:rPr lang="en-US" sz="2000" dirty="0">
                <a:solidFill>
                  <a:srgbClr val="424242"/>
                </a:solidFill>
                <a:latin typeface="Calibri" panose="020F0502020204030204" pitchFamily="34" charset="0"/>
                <a:cs typeface="Calibri" panose="020F0502020204030204" pitchFamily="34" charset="0"/>
              </a:rPr>
              <a:t>Structural changes</a:t>
            </a:r>
          </a:p>
          <a:p>
            <a:pPr marL="800100" lvl="1" indent="-342900">
              <a:buClr>
                <a:srgbClr val="FFCC66"/>
              </a:buClr>
              <a:buFont typeface="Wingdings" panose="05000000000000000000" pitchFamily="2" charset="2"/>
              <a:buChar char="§"/>
            </a:pPr>
            <a:endParaRPr lang="en-US" sz="2000" dirty="0">
              <a:solidFill>
                <a:srgbClr val="424242"/>
              </a:solidFill>
              <a:latin typeface="Calibri" panose="020F0502020204030204" pitchFamily="34" charset="0"/>
              <a:cs typeface="Calibri" panose="020F0502020204030204" pitchFamily="34" charset="0"/>
            </a:endParaRPr>
          </a:p>
          <a:p>
            <a:pPr marL="342900" indent="-342900">
              <a:buClr>
                <a:srgbClr val="FAB516"/>
              </a:buClr>
              <a:buFont typeface="Arial" panose="020B0604020202020204" pitchFamily="34" charset="0"/>
              <a:buChar char="►"/>
            </a:pPr>
            <a:r>
              <a:rPr lang="en-US" sz="2000" dirty="0">
                <a:solidFill>
                  <a:srgbClr val="424242"/>
                </a:solidFill>
                <a:latin typeface="Calibri" panose="020F0502020204030204" pitchFamily="34" charset="0"/>
                <a:cs typeface="Calibri" panose="020F0502020204030204" pitchFamily="34" charset="0"/>
              </a:rPr>
              <a:t>Pathogenesis</a:t>
            </a:r>
          </a:p>
          <a:p>
            <a:pPr marL="800100" lvl="1" indent="-342900">
              <a:buClr>
                <a:srgbClr val="FAB516"/>
              </a:buClr>
              <a:buFont typeface="Wingdings" panose="05000000000000000000" pitchFamily="2" charset="2"/>
              <a:buChar char="Ø"/>
            </a:pPr>
            <a:r>
              <a:rPr lang="en-US" sz="2000" dirty="0">
                <a:solidFill>
                  <a:srgbClr val="424242"/>
                </a:solidFill>
                <a:latin typeface="Calibri" panose="020F0502020204030204" pitchFamily="34" charset="0"/>
                <a:cs typeface="Calibri" panose="020F0502020204030204" pitchFamily="34" charset="0"/>
              </a:rPr>
              <a:t>Oxidative stress</a:t>
            </a:r>
          </a:p>
          <a:p>
            <a:pPr marL="800100" lvl="1" indent="-342900">
              <a:buClr>
                <a:srgbClr val="FAB516"/>
              </a:buClr>
              <a:buFont typeface="Wingdings" panose="05000000000000000000" pitchFamily="2" charset="2"/>
              <a:buChar char="Ø"/>
            </a:pPr>
            <a:r>
              <a:rPr lang="en-US" sz="2000" dirty="0">
                <a:solidFill>
                  <a:srgbClr val="424242"/>
                </a:solidFill>
                <a:latin typeface="Calibri" panose="020F0502020204030204" pitchFamily="34" charset="0"/>
                <a:cs typeface="Calibri" panose="020F0502020204030204" pitchFamily="34" charset="0"/>
              </a:rPr>
              <a:t>Protease-</a:t>
            </a:r>
            <a:r>
              <a:rPr lang="en-US" sz="2000" dirty="0" err="1">
                <a:solidFill>
                  <a:srgbClr val="424242"/>
                </a:solidFill>
                <a:latin typeface="Calibri" panose="020F0502020204030204" pitchFamily="34" charset="0"/>
                <a:cs typeface="Calibri" panose="020F0502020204030204" pitchFamily="34" charset="0"/>
              </a:rPr>
              <a:t>antiprotease</a:t>
            </a:r>
            <a:r>
              <a:rPr lang="en-US" sz="2000" dirty="0">
                <a:solidFill>
                  <a:srgbClr val="424242"/>
                </a:solidFill>
                <a:latin typeface="Calibri" panose="020F0502020204030204" pitchFamily="34" charset="0"/>
                <a:cs typeface="Calibri" panose="020F0502020204030204" pitchFamily="34" charset="0"/>
              </a:rPr>
              <a:t> imbalance</a:t>
            </a:r>
          </a:p>
          <a:p>
            <a:pPr marL="800100" lvl="1" indent="-342900">
              <a:buClr>
                <a:srgbClr val="FAB516"/>
              </a:buClr>
              <a:buFont typeface="Wingdings" panose="05000000000000000000" pitchFamily="2" charset="2"/>
              <a:buChar char="Ø"/>
            </a:pPr>
            <a:r>
              <a:rPr lang="en-US" sz="2000" dirty="0">
                <a:solidFill>
                  <a:srgbClr val="424242"/>
                </a:solidFill>
                <a:latin typeface="Calibri" panose="020F0502020204030204" pitchFamily="34" charset="0"/>
                <a:cs typeface="Calibri" panose="020F0502020204030204" pitchFamily="34" charset="0"/>
              </a:rPr>
              <a:t>Inflammatory cells</a:t>
            </a:r>
          </a:p>
          <a:p>
            <a:pPr marL="800100" lvl="1" indent="-342900">
              <a:buClr>
                <a:srgbClr val="FAB516"/>
              </a:buClr>
              <a:buFont typeface="Wingdings" panose="05000000000000000000" pitchFamily="2" charset="2"/>
              <a:buChar char="Ø"/>
            </a:pPr>
            <a:r>
              <a:rPr lang="en-US" sz="2000" dirty="0">
                <a:solidFill>
                  <a:srgbClr val="424242"/>
                </a:solidFill>
                <a:latin typeface="Calibri" panose="020F0502020204030204" pitchFamily="34" charset="0"/>
                <a:cs typeface="Calibri" panose="020F0502020204030204" pitchFamily="34" charset="0"/>
              </a:rPr>
              <a:t>Inflammatory mediators</a:t>
            </a:r>
          </a:p>
          <a:p>
            <a:pPr marL="800100" lvl="1" indent="-342900">
              <a:buClr>
                <a:srgbClr val="FAB516"/>
              </a:buClr>
              <a:buFont typeface="Wingdings" panose="05000000000000000000" pitchFamily="2" charset="2"/>
              <a:buChar char="Ø"/>
            </a:pPr>
            <a:r>
              <a:rPr lang="en-US" sz="2000" dirty="0">
                <a:solidFill>
                  <a:srgbClr val="424242"/>
                </a:solidFill>
                <a:latin typeface="Calibri" panose="020F0502020204030204" pitchFamily="34" charset="0"/>
                <a:cs typeface="Calibri" panose="020F0502020204030204" pitchFamily="34" charset="0"/>
              </a:rPr>
              <a:t>Peribronchiolar and interstitial fibrosis</a:t>
            </a:r>
          </a:p>
          <a:p>
            <a:pPr marL="800100" lvl="1" indent="-342900">
              <a:buClr>
                <a:srgbClr val="FFCC66"/>
              </a:buClr>
              <a:buFont typeface="Wingdings" panose="05000000000000000000" pitchFamily="2" charset="2"/>
              <a:buChar char="§"/>
            </a:pPr>
            <a:endParaRPr lang="en-US" sz="2000" dirty="0">
              <a:solidFill>
                <a:srgbClr val="424242"/>
              </a:solidFill>
              <a:latin typeface="Calibri" panose="020F0502020204030204" pitchFamily="34" charset="0"/>
              <a:cs typeface="Calibri" panose="020F0502020204030204" pitchFamily="34" charset="0"/>
            </a:endParaRPr>
          </a:p>
          <a:p>
            <a:pPr marL="342900" indent="-342900">
              <a:buClr>
                <a:srgbClr val="FAB516"/>
              </a:buClr>
              <a:buFont typeface="Arial" panose="020B0604020202020204" pitchFamily="34" charset="0"/>
              <a:buChar char="►"/>
            </a:pPr>
            <a:r>
              <a:rPr lang="en-US" sz="2000" dirty="0">
                <a:solidFill>
                  <a:srgbClr val="424242"/>
                </a:solidFill>
                <a:latin typeface="Calibri" panose="020F0502020204030204" pitchFamily="34" charset="0"/>
                <a:cs typeface="Calibri" panose="020F0502020204030204" pitchFamily="34" charset="0"/>
              </a:rPr>
              <a:t>Pathophysiology</a:t>
            </a:r>
          </a:p>
          <a:p>
            <a:pPr marL="800100" lvl="1" indent="-342900">
              <a:buClr>
                <a:srgbClr val="FAB516"/>
              </a:buClr>
              <a:buFont typeface="Wingdings" panose="05000000000000000000" pitchFamily="2" charset="2"/>
              <a:buChar char="Ø"/>
            </a:pPr>
            <a:r>
              <a:rPr lang="en-US" sz="2000" dirty="0">
                <a:solidFill>
                  <a:srgbClr val="424242"/>
                </a:solidFill>
                <a:latin typeface="Calibri" panose="020F0502020204030204" pitchFamily="34" charset="0"/>
                <a:cs typeface="Calibri" panose="020F0502020204030204" pitchFamily="34" charset="0"/>
              </a:rPr>
              <a:t>Airflow limitation and gas trapping</a:t>
            </a:r>
          </a:p>
          <a:p>
            <a:pPr marL="800100" lvl="1" indent="-342900">
              <a:buClr>
                <a:srgbClr val="FAB516"/>
              </a:buClr>
              <a:buFont typeface="Wingdings" panose="05000000000000000000" pitchFamily="2" charset="2"/>
              <a:buChar char="Ø"/>
            </a:pPr>
            <a:r>
              <a:rPr lang="en-US" sz="2000" dirty="0">
                <a:solidFill>
                  <a:srgbClr val="424242"/>
                </a:solidFill>
                <a:latin typeface="Calibri" panose="020F0502020204030204" pitchFamily="34" charset="0"/>
                <a:cs typeface="Calibri" panose="020F0502020204030204" pitchFamily="34" charset="0"/>
              </a:rPr>
              <a:t>Gas exchange abnormalities</a:t>
            </a:r>
          </a:p>
          <a:p>
            <a:pPr marL="800100" lvl="1" indent="-342900">
              <a:buClr>
                <a:srgbClr val="FAB516"/>
              </a:buClr>
              <a:buFont typeface="Wingdings" panose="05000000000000000000" pitchFamily="2" charset="2"/>
              <a:buChar char="Ø"/>
            </a:pPr>
            <a:r>
              <a:rPr lang="en-US" sz="2000" dirty="0">
                <a:solidFill>
                  <a:srgbClr val="424242"/>
                </a:solidFill>
                <a:latin typeface="Calibri" panose="020F0502020204030204" pitchFamily="34" charset="0"/>
                <a:cs typeface="Calibri" panose="020F0502020204030204" pitchFamily="34" charset="0"/>
              </a:rPr>
              <a:t>Mucus hypersecretion</a:t>
            </a:r>
          </a:p>
          <a:p>
            <a:pPr marL="800100" lvl="1" indent="-342900">
              <a:buClr>
                <a:srgbClr val="FAB516"/>
              </a:buClr>
              <a:buFont typeface="Wingdings" panose="05000000000000000000" pitchFamily="2" charset="2"/>
              <a:buChar char="Ø"/>
            </a:pPr>
            <a:r>
              <a:rPr lang="en-US" sz="2000" dirty="0">
                <a:solidFill>
                  <a:srgbClr val="424242"/>
                </a:solidFill>
                <a:latin typeface="Calibri" panose="020F0502020204030204" pitchFamily="34" charset="0"/>
                <a:cs typeface="Calibri" panose="020F0502020204030204" pitchFamily="34" charset="0"/>
              </a:rPr>
              <a:t>Pulmonary hypertension</a:t>
            </a:r>
          </a:p>
          <a:p>
            <a:pPr marL="800100" lvl="1" indent="-342900">
              <a:buClr>
                <a:srgbClr val="FFCC66"/>
              </a:buClr>
              <a:buFont typeface="Wingdings" panose="05000000000000000000" pitchFamily="2" charset="2"/>
              <a:buChar char="§"/>
            </a:pPr>
            <a:endParaRPr lang="en-US" sz="2000" u="sng" baseline="30000" dirty="0"/>
          </a:p>
          <a:p>
            <a:pPr marL="800100" lvl="1" indent="-342900">
              <a:buClr>
                <a:srgbClr val="FFCC66"/>
              </a:buClr>
              <a:buFont typeface="Wingdings" panose="05000000000000000000" pitchFamily="2" charset="2"/>
              <a:buChar char="§"/>
            </a:pPr>
            <a:endParaRPr lang="en-US" sz="2000" dirty="0"/>
          </a:p>
          <a:p>
            <a:pPr marL="342900" indent="-342900">
              <a:buClr>
                <a:srgbClr val="FFCC66"/>
              </a:buClr>
              <a:buFont typeface="Wingdings" panose="05000000000000000000" pitchFamily="2" charset="2"/>
              <a:buChar char="§"/>
            </a:pPr>
            <a:endParaRPr lang="en-US" sz="2000" dirty="0"/>
          </a:p>
          <a:p>
            <a:pPr>
              <a:buClr>
                <a:srgbClr val="FFCC66"/>
              </a:buClr>
            </a:pPr>
            <a:endParaRPr lang="en-US" sz="2000" dirty="0"/>
          </a:p>
          <a:p>
            <a:pPr marL="342900" indent="-342900">
              <a:buClr>
                <a:srgbClr val="FFCC66"/>
              </a:buClr>
              <a:buFont typeface="Arial" panose="020B0604020202020204" pitchFamily="34" charset="0"/>
              <a:buChar char="►"/>
            </a:pPr>
            <a:endParaRPr lang="en-US" sz="2000" u="sng" baseline="30000" dirty="0"/>
          </a:p>
        </p:txBody>
      </p:sp>
      <p:sp>
        <p:nvSpPr>
          <p:cNvPr id="8" name="TextBox 1">
            <a:extLst>
              <a:ext uri="{FF2B5EF4-FFF2-40B4-BE49-F238E27FC236}">
                <a16:creationId xmlns:a16="http://schemas.microsoft.com/office/drawing/2014/main" id="{CD3E2B74-2955-4520-9A99-C2586D82A263}"/>
              </a:ext>
            </a:extLst>
          </p:cNvPr>
          <p:cNvSpPr txBox="1">
            <a:spLocks noChangeArrowheads="1"/>
          </p:cNvSpPr>
          <p:nvPr/>
        </p:nvSpPr>
        <p:spPr bwMode="auto">
          <a:xfrm>
            <a:off x="1763688" y="6482167"/>
            <a:ext cx="6096000" cy="276225"/>
          </a:xfrm>
          <a:prstGeom prst="rect">
            <a:avLst/>
          </a:prstGeom>
          <a:noFill/>
          <a:ln w="9525">
            <a:noFill/>
            <a:miter lim="800000"/>
            <a:headEnd/>
            <a:tailEnd/>
          </a:ln>
        </p:spPr>
        <p:txBody>
          <a:bodyPr>
            <a:spAutoFit/>
          </a:bodyPr>
          <a:lstStyle/>
          <a:p>
            <a:pPr algn="ctr"/>
            <a:r>
              <a:rPr lang="en-US" sz="1200" dirty="0">
                <a:solidFill>
                  <a:schemeClr val="accent6">
                    <a:lumMod val="40000"/>
                    <a:lumOff val="60000"/>
                  </a:schemeClr>
                </a:solidFill>
              </a:rPr>
              <a:t>© 2019 Global Initiative for Chronic Obstructive Lung Disease</a:t>
            </a:r>
          </a:p>
        </p:txBody>
      </p:sp>
    </p:spTree>
    <p:extLst>
      <p:ext uri="{BB962C8B-B14F-4D97-AF65-F5344CB8AC3E}">
        <p14:creationId xmlns:p14="http://schemas.microsoft.com/office/powerpoint/2010/main" val="14005780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1619672" y="395082"/>
            <a:ext cx="6553200" cy="523220"/>
          </a:xfrm>
          <a:prstGeom prst="rect">
            <a:avLst/>
          </a:prstGeom>
          <a:noFill/>
          <a:ln w="9525">
            <a:noFill/>
            <a:miter lim="800000"/>
            <a:headEnd/>
            <a:tailEnd/>
          </a:ln>
        </p:spPr>
        <p:txBody>
          <a:bodyPr>
            <a:spAutoFit/>
          </a:bodyPr>
          <a:lstStyle/>
          <a:p>
            <a:pPr algn="ctr"/>
            <a:r>
              <a:rPr lang="en-US" sz="2800" dirty="0">
                <a:solidFill>
                  <a:srgbClr val="FAB516"/>
                </a:solidFill>
                <a:latin typeface="Tahoma" pitchFamily="34" charset="0"/>
                <a:cs typeface="Tahoma" pitchFamily="34" charset="0"/>
              </a:rPr>
              <a:t>GOLD 2019 Report: Chapters</a:t>
            </a:r>
          </a:p>
        </p:txBody>
      </p:sp>
      <p:sp>
        <p:nvSpPr>
          <p:cNvPr id="6" name="TextBox 1"/>
          <p:cNvSpPr txBox="1">
            <a:spLocks noChangeArrowheads="1"/>
          </p:cNvSpPr>
          <p:nvPr/>
        </p:nvSpPr>
        <p:spPr bwMode="auto">
          <a:xfrm>
            <a:off x="4228619" y="1694109"/>
            <a:ext cx="4426840" cy="4093428"/>
          </a:xfrm>
          <a:prstGeom prst="rect">
            <a:avLst/>
          </a:prstGeom>
          <a:noFill/>
          <a:ln w="9525">
            <a:noFill/>
            <a:miter lim="800000"/>
            <a:headEnd/>
            <a:tailEnd/>
          </a:ln>
        </p:spPr>
        <p:txBody>
          <a:bodyPr wrap="square">
            <a:spAutoFit/>
          </a:bodyPr>
          <a:lstStyle/>
          <a:p>
            <a:pPr marL="457200" indent="-457200">
              <a:buClr>
                <a:srgbClr val="FAB516"/>
              </a:buClr>
              <a:buFont typeface="+mj-lt"/>
              <a:buAutoNum type="arabicPeriod"/>
            </a:pPr>
            <a:r>
              <a:rPr lang="en-AU" sz="2000" dirty="0">
                <a:solidFill>
                  <a:srgbClr val="424242"/>
                </a:solidFill>
              </a:rPr>
              <a:t>Definition and Overview</a:t>
            </a:r>
          </a:p>
          <a:p>
            <a:pPr marL="457200" indent="-457200">
              <a:buClr>
                <a:srgbClr val="FAB516"/>
              </a:buClr>
              <a:buFont typeface="+mj-lt"/>
              <a:buAutoNum type="arabicPeriod"/>
            </a:pPr>
            <a:endParaRPr lang="en-AU" sz="2000" dirty="0">
              <a:solidFill>
                <a:srgbClr val="424242"/>
              </a:solidFill>
            </a:endParaRPr>
          </a:p>
          <a:p>
            <a:pPr marL="457200" indent="-457200">
              <a:buClr>
                <a:srgbClr val="FAB516"/>
              </a:buClr>
              <a:buFont typeface="+mj-lt"/>
              <a:buAutoNum type="arabicPeriod"/>
            </a:pPr>
            <a:r>
              <a:rPr lang="en-AU" sz="2000" dirty="0">
                <a:solidFill>
                  <a:srgbClr val="424242"/>
                </a:solidFill>
              </a:rPr>
              <a:t>Diagnosis and Initial Assessment</a:t>
            </a:r>
          </a:p>
          <a:p>
            <a:pPr marL="457200" indent="-457200">
              <a:buClr>
                <a:srgbClr val="FAB516"/>
              </a:buClr>
              <a:buFont typeface="+mj-lt"/>
              <a:buAutoNum type="arabicPeriod"/>
            </a:pPr>
            <a:endParaRPr lang="en-AU" sz="2000" dirty="0">
              <a:solidFill>
                <a:srgbClr val="424242"/>
              </a:solidFill>
            </a:endParaRPr>
          </a:p>
          <a:p>
            <a:pPr marL="457200" indent="-457200">
              <a:buClr>
                <a:srgbClr val="FAB516"/>
              </a:buClr>
              <a:buFont typeface="+mj-lt"/>
              <a:buAutoNum type="arabicPeriod"/>
            </a:pPr>
            <a:r>
              <a:rPr lang="en-AU" sz="2000" dirty="0">
                <a:solidFill>
                  <a:srgbClr val="424242"/>
                </a:solidFill>
              </a:rPr>
              <a:t>Evidence Supporting Prevention &amp; Maintenance Therapy</a:t>
            </a:r>
          </a:p>
          <a:p>
            <a:pPr marL="457200" indent="-457200">
              <a:buClr>
                <a:srgbClr val="FAB516"/>
              </a:buClr>
              <a:buFont typeface="+mj-lt"/>
              <a:buAutoNum type="arabicPeriod"/>
            </a:pPr>
            <a:endParaRPr lang="en-AU" sz="2000" dirty="0">
              <a:solidFill>
                <a:srgbClr val="424242"/>
              </a:solidFill>
            </a:endParaRPr>
          </a:p>
          <a:p>
            <a:pPr marL="457200" indent="-457200">
              <a:buClr>
                <a:srgbClr val="FAB516"/>
              </a:buClr>
              <a:buFont typeface="+mj-lt"/>
              <a:buAutoNum type="arabicPeriod"/>
            </a:pPr>
            <a:r>
              <a:rPr lang="en-AU" sz="2000" dirty="0">
                <a:solidFill>
                  <a:srgbClr val="424242"/>
                </a:solidFill>
              </a:rPr>
              <a:t>Management of Stable COPD</a:t>
            </a:r>
          </a:p>
          <a:p>
            <a:pPr marL="457200" indent="-457200">
              <a:buClr>
                <a:srgbClr val="FAB516"/>
              </a:buClr>
              <a:buFont typeface="+mj-lt"/>
              <a:buAutoNum type="arabicPeriod"/>
            </a:pPr>
            <a:endParaRPr lang="en-AU" sz="2000" dirty="0">
              <a:solidFill>
                <a:srgbClr val="424242"/>
              </a:solidFill>
            </a:endParaRPr>
          </a:p>
          <a:p>
            <a:pPr marL="457200" indent="-457200">
              <a:buClr>
                <a:srgbClr val="FAB516"/>
              </a:buClr>
              <a:buFont typeface="+mj-lt"/>
              <a:buAutoNum type="arabicPeriod"/>
            </a:pPr>
            <a:r>
              <a:rPr lang="en-AU" sz="2000" dirty="0">
                <a:solidFill>
                  <a:srgbClr val="424242"/>
                </a:solidFill>
              </a:rPr>
              <a:t>Management of Exacerbations</a:t>
            </a:r>
          </a:p>
          <a:p>
            <a:pPr marL="457200" indent="-457200">
              <a:buClr>
                <a:srgbClr val="FAB516"/>
              </a:buClr>
              <a:buFont typeface="+mj-lt"/>
              <a:buAutoNum type="arabicPeriod"/>
            </a:pPr>
            <a:endParaRPr lang="en-AU" sz="2000" dirty="0">
              <a:solidFill>
                <a:srgbClr val="424242"/>
              </a:solidFill>
            </a:endParaRPr>
          </a:p>
          <a:p>
            <a:pPr marL="457200" indent="-457200">
              <a:buClr>
                <a:srgbClr val="FAB516"/>
              </a:buClr>
              <a:buFont typeface="+mj-lt"/>
              <a:buAutoNum type="arabicPeriod"/>
            </a:pPr>
            <a:r>
              <a:rPr lang="en-AU" sz="2000" dirty="0">
                <a:solidFill>
                  <a:srgbClr val="424242"/>
                </a:solidFill>
              </a:rPr>
              <a:t>COPD and Comorbidities</a:t>
            </a:r>
          </a:p>
          <a:p>
            <a:pPr marL="457200" indent="-457200">
              <a:buClr>
                <a:srgbClr val="FFCC66"/>
              </a:buClr>
              <a:buFont typeface="+mj-lt"/>
              <a:buAutoNum type="arabicPeriod"/>
            </a:pPr>
            <a:endParaRPr lang="en-AU" sz="2000" dirty="0"/>
          </a:p>
        </p:txBody>
      </p:sp>
      <p:sp>
        <p:nvSpPr>
          <p:cNvPr id="8" name="TextBox 1">
            <a:extLst>
              <a:ext uri="{FF2B5EF4-FFF2-40B4-BE49-F238E27FC236}">
                <a16:creationId xmlns:a16="http://schemas.microsoft.com/office/drawing/2014/main" id="{65B50F09-E760-45D4-BA2B-CFB4237AB117}"/>
              </a:ext>
            </a:extLst>
          </p:cNvPr>
          <p:cNvSpPr txBox="1">
            <a:spLocks noChangeArrowheads="1"/>
          </p:cNvSpPr>
          <p:nvPr/>
        </p:nvSpPr>
        <p:spPr bwMode="auto">
          <a:xfrm>
            <a:off x="1782614" y="6509026"/>
            <a:ext cx="6096000" cy="276225"/>
          </a:xfrm>
          <a:prstGeom prst="rect">
            <a:avLst/>
          </a:prstGeom>
          <a:noFill/>
          <a:ln w="9525">
            <a:noFill/>
            <a:miter lim="800000"/>
            <a:headEnd/>
            <a:tailEnd/>
          </a:ln>
        </p:spPr>
        <p:txBody>
          <a:bodyPr>
            <a:spAutoFit/>
          </a:bodyPr>
          <a:lstStyle/>
          <a:p>
            <a:pPr algn="ctr"/>
            <a:r>
              <a:rPr lang="en-US" sz="1200" dirty="0">
                <a:solidFill>
                  <a:schemeClr val="accent6">
                    <a:lumMod val="40000"/>
                    <a:lumOff val="60000"/>
                  </a:schemeClr>
                </a:solidFill>
              </a:rPr>
              <a:t>© 2019 Global Initiative for Chronic Obstructive Lung Disease</a:t>
            </a:r>
          </a:p>
        </p:txBody>
      </p:sp>
      <p:pic>
        <p:nvPicPr>
          <p:cNvPr id="2" name="Picture 1">
            <a:extLst>
              <a:ext uri="{FF2B5EF4-FFF2-40B4-BE49-F238E27FC236}">
                <a16:creationId xmlns:a16="http://schemas.microsoft.com/office/drawing/2014/main" id="{91C7F7CD-696F-4133-9A5B-33CC1587CF45}"/>
              </a:ext>
            </a:extLst>
          </p:cNvPr>
          <p:cNvPicPr>
            <a:picLocks noChangeAspect="1"/>
          </p:cNvPicPr>
          <p:nvPr/>
        </p:nvPicPr>
        <p:blipFill>
          <a:blip r:embed="rId3"/>
          <a:stretch>
            <a:fillRect/>
          </a:stretch>
        </p:blipFill>
        <p:spPr>
          <a:xfrm>
            <a:off x="323528" y="1340767"/>
            <a:ext cx="3744416" cy="4856911"/>
          </a:xfrm>
          <a:prstGeom prst="rect">
            <a:avLst/>
          </a:prstGeom>
        </p:spPr>
      </p:pic>
      <p:sp>
        <p:nvSpPr>
          <p:cNvPr id="10" name="Rectangle 9">
            <a:extLst>
              <a:ext uri="{FF2B5EF4-FFF2-40B4-BE49-F238E27FC236}">
                <a16:creationId xmlns:a16="http://schemas.microsoft.com/office/drawing/2014/main" id="{646D1112-FFA5-4AB6-9B21-1BC7721ED73E}"/>
              </a:ext>
            </a:extLst>
          </p:cNvPr>
          <p:cNvSpPr/>
          <p:nvPr/>
        </p:nvSpPr>
        <p:spPr>
          <a:xfrm>
            <a:off x="4166485" y="2132856"/>
            <a:ext cx="4515507" cy="64807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4736060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1619672" y="395082"/>
            <a:ext cx="6553200" cy="523220"/>
          </a:xfrm>
          <a:prstGeom prst="rect">
            <a:avLst/>
          </a:prstGeom>
          <a:noFill/>
          <a:ln w="9525">
            <a:noFill/>
            <a:miter lim="800000"/>
            <a:headEnd/>
            <a:tailEnd/>
          </a:ln>
        </p:spPr>
        <p:txBody>
          <a:bodyPr>
            <a:spAutoFit/>
          </a:bodyPr>
          <a:lstStyle/>
          <a:p>
            <a:pPr algn="ctr"/>
            <a:r>
              <a:rPr lang="en-US" sz="2800" dirty="0">
                <a:solidFill>
                  <a:srgbClr val="FAB516"/>
                </a:solidFill>
                <a:latin typeface="Tahoma" pitchFamily="34" charset="0"/>
                <a:cs typeface="Tahoma" pitchFamily="34" charset="0"/>
              </a:rPr>
              <a:t>Diagnosis and Initial Assessment</a:t>
            </a:r>
          </a:p>
        </p:txBody>
      </p:sp>
      <p:sp>
        <p:nvSpPr>
          <p:cNvPr id="6" name="TextBox 1"/>
          <p:cNvSpPr txBox="1">
            <a:spLocks noChangeArrowheads="1"/>
          </p:cNvSpPr>
          <p:nvPr/>
        </p:nvSpPr>
        <p:spPr bwMode="auto">
          <a:xfrm>
            <a:off x="1475656" y="1196752"/>
            <a:ext cx="6553200" cy="4708981"/>
          </a:xfrm>
          <a:prstGeom prst="rect">
            <a:avLst/>
          </a:prstGeom>
          <a:noFill/>
          <a:ln w="9525">
            <a:noFill/>
            <a:miter lim="800000"/>
            <a:headEnd/>
            <a:tailEnd/>
          </a:ln>
        </p:spPr>
        <p:txBody>
          <a:bodyPr>
            <a:spAutoFit/>
          </a:bodyPr>
          <a:lstStyle/>
          <a:p>
            <a:pPr>
              <a:buClr>
                <a:srgbClr val="FFCC66"/>
              </a:buClr>
            </a:pPr>
            <a:r>
              <a:rPr lang="en-AU" sz="2000" b="1" dirty="0">
                <a:solidFill>
                  <a:srgbClr val="FAB516"/>
                </a:solidFill>
                <a:latin typeface="Calibri" panose="020F0502020204030204" pitchFamily="34" charset="0"/>
                <a:cs typeface="Calibri" panose="020F0502020204030204" pitchFamily="34" charset="0"/>
              </a:rPr>
              <a:t>OVERALL KEY POINTS (1 of 2):</a:t>
            </a:r>
          </a:p>
          <a:p>
            <a:pPr>
              <a:buClr>
                <a:srgbClr val="FFCC66"/>
              </a:buClr>
            </a:pPr>
            <a:endParaRPr lang="en-AU" sz="2000" dirty="0">
              <a:solidFill>
                <a:srgbClr val="424242"/>
              </a:solidFill>
              <a:latin typeface="Calibri" panose="020F0502020204030204" pitchFamily="34" charset="0"/>
              <a:cs typeface="Calibri" panose="020F0502020204030204" pitchFamily="34" charset="0"/>
            </a:endParaRPr>
          </a:p>
          <a:p>
            <a:pPr marL="342900" indent="-342900">
              <a:buClr>
                <a:srgbClr val="FAB516"/>
              </a:buClr>
              <a:buFont typeface="Arial" panose="020B0604020202020204" pitchFamily="34" charset="0"/>
              <a:buChar char="►"/>
            </a:pPr>
            <a:r>
              <a:rPr lang="en-AU" sz="2000" dirty="0">
                <a:solidFill>
                  <a:srgbClr val="424242"/>
                </a:solidFill>
                <a:latin typeface="Calibri" panose="020F0502020204030204" pitchFamily="34" charset="0"/>
                <a:cs typeface="Calibri" panose="020F0502020204030204" pitchFamily="34" charset="0"/>
              </a:rPr>
              <a:t>COPD should be considered in any patient who has </a:t>
            </a:r>
            <a:r>
              <a:rPr lang="en-AU" sz="2000" dirty="0" err="1">
                <a:solidFill>
                  <a:srgbClr val="424242"/>
                </a:solidFill>
                <a:latin typeface="Calibri" panose="020F0502020204030204" pitchFamily="34" charset="0"/>
                <a:cs typeface="Calibri" panose="020F0502020204030204" pitchFamily="34" charset="0"/>
              </a:rPr>
              <a:t>dyspnea</a:t>
            </a:r>
            <a:r>
              <a:rPr lang="en-AU" sz="2000" dirty="0">
                <a:solidFill>
                  <a:srgbClr val="424242"/>
                </a:solidFill>
                <a:latin typeface="Calibri" panose="020F0502020204030204" pitchFamily="34" charset="0"/>
                <a:cs typeface="Calibri" panose="020F0502020204030204" pitchFamily="34" charset="0"/>
              </a:rPr>
              <a:t>, chronic cough or sputum production, and/or a history of exposure to risk factors for the disease.</a:t>
            </a:r>
          </a:p>
          <a:p>
            <a:pPr marL="342900" indent="-342900">
              <a:buClr>
                <a:srgbClr val="FAB516"/>
              </a:buClr>
              <a:buFont typeface="Arial" panose="020B0604020202020204" pitchFamily="34" charset="0"/>
              <a:buChar char="►"/>
            </a:pPr>
            <a:endParaRPr lang="en-AU" sz="2000" dirty="0">
              <a:solidFill>
                <a:srgbClr val="424242"/>
              </a:solidFill>
              <a:latin typeface="Calibri" panose="020F0502020204030204" pitchFamily="34" charset="0"/>
              <a:cs typeface="Calibri" panose="020F0502020204030204" pitchFamily="34" charset="0"/>
            </a:endParaRPr>
          </a:p>
          <a:p>
            <a:pPr marL="342900" indent="-342900">
              <a:buClr>
                <a:srgbClr val="FAB516"/>
              </a:buClr>
              <a:buFont typeface="Arial" panose="020B0604020202020204" pitchFamily="34" charset="0"/>
              <a:buChar char="►"/>
            </a:pPr>
            <a:r>
              <a:rPr lang="en-AU" sz="2000" dirty="0">
                <a:solidFill>
                  <a:srgbClr val="424242"/>
                </a:solidFill>
                <a:latin typeface="Calibri" panose="020F0502020204030204" pitchFamily="34" charset="0"/>
                <a:cs typeface="Calibri" panose="020F0502020204030204" pitchFamily="34" charset="0"/>
              </a:rPr>
              <a:t>Spirometry is required to make the diagnosis; the presence of a post-bronchodilator FEV1/FVC &lt; 0.70 confirms the presence of persistent airflow limitation.</a:t>
            </a:r>
          </a:p>
          <a:p>
            <a:pPr marL="342900" indent="-342900">
              <a:buClr>
                <a:srgbClr val="FAB516"/>
              </a:buClr>
              <a:buFont typeface="Arial" panose="020B0604020202020204" pitchFamily="34" charset="0"/>
              <a:buChar char="►"/>
            </a:pPr>
            <a:endParaRPr lang="en-AU" sz="2000" dirty="0">
              <a:solidFill>
                <a:srgbClr val="424242"/>
              </a:solidFill>
              <a:latin typeface="Calibri" panose="020F0502020204030204" pitchFamily="34" charset="0"/>
              <a:cs typeface="Calibri" panose="020F0502020204030204" pitchFamily="34" charset="0"/>
            </a:endParaRPr>
          </a:p>
          <a:p>
            <a:pPr marL="342900" indent="-342900">
              <a:buClr>
                <a:srgbClr val="FAB516"/>
              </a:buClr>
              <a:buFont typeface="Arial" panose="020B0604020202020204" pitchFamily="34" charset="0"/>
              <a:buChar char="►"/>
            </a:pPr>
            <a:r>
              <a:rPr lang="en-AU" sz="2000" dirty="0">
                <a:solidFill>
                  <a:srgbClr val="424242"/>
                </a:solidFill>
                <a:latin typeface="Calibri" panose="020F0502020204030204" pitchFamily="34" charset="0"/>
                <a:cs typeface="Calibri" panose="020F0502020204030204" pitchFamily="34" charset="0"/>
              </a:rPr>
              <a:t>The goals of COPD assessment are to determine the level of airflow limitation, the impact of disease on the patient’s health status, and the risk of future events (such as exacerbations, hospital admissions, or death), in order to guide therapy.</a:t>
            </a:r>
          </a:p>
        </p:txBody>
      </p:sp>
      <p:sp>
        <p:nvSpPr>
          <p:cNvPr id="8" name="TextBox 1">
            <a:extLst>
              <a:ext uri="{FF2B5EF4-FFF2-40B4-BE49-F238E27FC236}">
                <a16:creationId xmlns:a16="http://schemas.microsoft.com/office/drawing/2014/main" id="{AF4FD708-2D43-4A86-A85A-E08AAE4FD35B}"/>
              </a:ext>
            </a:extLst>
          </p:cNvPr>
          <p:cNvSpPr txBox="1">
            <a:spLocks noChangeArrowheads="1"/>
          </p:cNvSpPr>
          <p:nvPr/>
        </p:nvSpPr>
        <p:spPr bwMode="auto">
          <a:xfrm>
            <a:off x="1782614" y="6509026"/>
            <a:ext cx="6096000" cy="276225"/>
          </a:xfrm>
          <a:prstGeom prst="rect">
            <a:avLst/>
          </a:prstGeom>
          <a:noFill/>
          <a:ln w="9525">
            <a:noFill/>
            <a:miter lim="800000"/>
            <a:headEnd/>
            <a:tailEnd/>
          </a:ln>
        </p:spPr>
        <p:txBody>
          <a:bodyPr>
            <a:spAutoFit/>
          </a:bodyPr>
          <a:lstStyle/>
          <a:p>
            <a:pPr algn="ctr"/>
            <a:r>
              <a:rPr lang="en-US" sz="1200" dirty="0">
                <a:solidFill>
                  <a:schemeClr val="accent6">
                    <a:lumMod val="40000"/>
                    <a:lumOff val="60000"/>
                  </a:schemeClr>
                </a:solidFill>
              </a:rPr>
              <a:t>© 2019 Global Initiative for Chronic Obstructive Lung Disease</a:t>
            </a:r>
          </a:p>
        </p:txBody>
      </p:sp>
    </p:spTree>
    <p:extLst>
      <p:ext uri="{BB962C8B-B14F-4D97-AF65-F5344CB8AC3E}">
        <p14:creationId xmlns:p14="http://schemas.microsoft.com/office/powerpoint/2010/main" val="14394463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1619672" y="395082"/>
            <a:ext cx="6553200" cy="523220"/>
          </a:xfrm>
          <a:prstGeom prst="rect">
            <a:avLst/>
          </a:prstGeom>
          <a:noFill/>
          <a:ln w="9525">
            <a:noFill/>
            <a:miter lim="800000"/>
            <a:headEnd/>
            <a:tailEnd/>
          </a:ln>
        </p:spPr>
        <p:txBody>
          <a:bodyPr>
            <a:spAutoFit/>
          </a:bodyPr>
          <a:lstStyle/>
          <a:p>
            <a:pPr algn="ctr"/>
            <a:r>
              <a:rPr lang="en-US" sz="2800" dirty="0">
                <a:solidFill>
                  <a:srgbClr val="FAB516"/>
                </a:solidFill>
                <a:latin typeface="Tahoma" pitchFamily="34" charset="0"/>
                <a:cs typeface="Tahoma" pitchFamily="34" charset="0"/>
              </a:rPr>
              <a:t>Diagnosis and Initial Assessment</a:t>
            </a:r>
          </a:p>
        </p:txBody>
      </p:sp>
      <p:sp>
        <p:nvSpPr>
          <p:cNvPr id="6" name="TextBox 1"/>
          <p:cNvSpPr txBox="1">
            <a:spLocks noChangeArrowheads="1"/>
          </p:cNvSpPr>
          <p:nvPr/>
        </p:nvSpPr>
        <p:spPr bwMode="auto">
          <a:xfrm>
            <a:off x="1475656" y="1196752"/>
            <a:ext cx="6553200" cy="2862322"/>
          </a:xfrm>
          <a:prstGeom prst="rect">
            <a:avLst/>
          </a:prstGeom>
          <a:noFill/>
          <a:ln w="9525">
            <a:noFill/>
            <a:miter lim="800000"/>
            <a:headEnd/>
            <a:tailEnd/>
          </a:ln>
        </p:spPr>
        <p:txBody>
          <a:bodyPr>
            <a:spAutoFit/>
          </a:bodyPr>
          <a:lstStyle/>
          <a:p>
            <a:pPr>
              <a:buClr>
                <a:srgbClr val="FFCC66"/>
              </a:buClr>
            </a:pPr>
            <a:r>
              <a:rPr lang="en-AU" sz="2000" b="1" dirty="0">
                <a:solidFill>
                  <a:srgbClr val="FAB516"/>
                </a:solidFill>
                <a:latin typeface="Calibri" panose="020F0502020204030204" pitchFamily="34" charset="0"/>
                <a:cs typeface="Calibri" panose="020F0502020204030204" pitchFamily="34" charset="0"/>
              </a:rPr>
              <a:t>OVERALL KEY POINTS (2 of 2):</a:t>
            </a:r>
          </a:p>
          <a:p>
            <a:pPr>
              <a:buClr>
                <a:srgbClr val="FFCC66"/>
              </a:buClr>
            </a:pPr>
            <a:endParaRPr lang="en-AU" sz="2000" dirty="0">
              <a:solidFill>
                <a:srgbClr val="424242"/>
              </a:solidFill>
              <a:latin typeface="Calibri" panose="020F0502020204030204" pitchFamily="34" charset="0"/>
              <a:cs typeface="Calibri" panose="020F0502020204030204" pitchFamily="34" charset="0"/>
            </a:endParaRPr>
          </a:p>
          <a:p>
            <a:pPr marL="342900" indent="-342900">
              <a:buClr>
                <a:srgbClr val="FAB516"/>
              </a:buClr>
              <a:buFont typeface="Arial" panose="020B0604020202020204" pitchFamily="34" charset="0"/>
              <a:buChar char="►"/>
            </a:pPr>
            <a:r>
              <a:rPr lang="en-AU" sz="2000" dirty="0">
                <a:solidFill>
                  <a:srgbClr val="424242"/>
                </a:solidFill>
                <a:latin typeface="Calibri" panose="020F0502020204030204" pitchFamily="34" charset="0"/>
                <a:cs typeface="Calibri" panose="020F0502020204030204" pitchFamily="34" charset="0"/>
              </a:rPr>
              <a:t>Concomitant chronic diseases occur frequently in COPD patients, including cardiovascular disease, skeletal muscle dysfunction, metabolic syndrome, osteoporosis, depression, anxiety, and lung cancer. These comorbidities should be actively sought and treated appropriately when present as they can influence mortality and hospitalizations independently.</a:t>
            </a:r>
          </a:p>
        </p:txBody>
      </p:sp>
      <p:sp>
        <p:nvSpPr>
          <p:cNvPr id="8" name="TextBox 1">
            <a:extLst>
              <a:ext uri="{FF2B5EF4-FFF2-40B4-BE49-F238E27FC236}">
                <a16:creationId xmlns:a16="http://schemas.microsoft.com/office/drawing/2014/main" id="{B4B68272-A353-4514-848E-E8E4464BFBAF}"/>
              </a:ext>
            </a:extLst>
          </p:cNvPr>
          <p:cNvSpPr txBox="1">
            <a:spLocks noChangeArrowheads="1"/>
          </p:cNvSpPr>
          <p:nvPr/>
        </p:nvSpPr>
        <p:spPr bwMode="auto">
          <a:xfrm>
            <a:off x="1782614" y="6509026"/>
            <a:ext cx="6096000" cy="276225"/>
          </a:xfrm>
          <a:prstGeom prst="rect">
            <a:avLst/>
          </a:prstGeom>
          <a:noFill/>
          <a:ln w="9525">
            <a:noFill/>
            <a:miter lim="800000"/>
            <a:headEnd/>
            <a:tailEnd/>
          </a:ln>
        </p:spPr>
        <p:txBody>
          <a:bodyPr>
            <a:spAutoFit/>
          </a:bodyPr>
          <a:lstStyle/>
          <a:p>
            <a:pPr algn="ctr"/>
            <a:r>
              <a:rPr lang="en-US" sz="1200" dirty="0">
                <a:solidFill>
                  <a:schemeClr val="accent6">
                    <a:lumMod val="40000"/>
                    <a:lumOff val="60000"/>
                  </a:schemeClr>
                </a:solidFill>
              </a:rPr>
              <a:t>© 2019 Global Initiative for Chronic Obstructive Lung Disease</a:t>
            </a:r>
          </a:p>
        </p:txBody>
      </p:sp>
    </p:spTree>
    <p:extLst>
      <p:ext uri="{BB962C8B-B14F-4D97-AF65-F5344CB8AC3E}">
        <p14:creationId xmlns:p14="http://schemas.microsoft.com/office/powerpoint/2010/main" val="17627361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755540" y="425859"/>
            <a:ext cx="8388424" cy="523220"/>
          </a:xfrm>
          <a:prstGeom prst="rect">
            <a:avLst/>
          </a:prstGeom>
          <a:noFill/>
          <a:ln w="9525">
            <a:noFill/>
            <a:miter lim="800000"/>
            <a:headEnd/>
            <a:tailEnd/>
          </a:ln>
        </p:spPr>
        <p:txBody>
          <a:bodyPr wrap="square">
            <a:spAutoFit/>
          </a:bodyPr>
          <a:lstStyle/>
          <a:p>
            <a:pPr algn="ctr"/>
            <a:r>
              <a:rPr lang="en-US" sz="2800" dirty="0">
                <a:solidFill>
                  <a:srgbClr val="FAB516"/>
                </a:solidFill>
                <a:latin typeface="Tahoma" pitchFamily="34" charset="0"/>
                <a:cs typeface="Tahoma" pitchFamily="34" charset="0"/>
              </a:rPr>
              <a:t>Diagnosis and Initial Assessment</a:t>
            </a:r>
          </a:p>
        </p:txBody>
      </p:sp>
      <p:sp>
        <p:nvSpPr>
          <p:cNvPr id="6" name="TextBox 1">
            <a:extLst>
              <a:ext uri="{FF2B5EF4-FFF2-40B4-BE49-F238E27FC236}">
                <a16:creationId xmlns:a16="http://schemas.microsoft.com/office/drawing/2014/main" id="{1F6E54B4-3772-4CAF-8BE7-2B1FB0176743}"/>
              </a:ext>
            </a:extLst>
          </p:cNvPr>
          <p:cNvSpPr txBox="1">
            <a:spLocks noChangeArrowheads="1"/>
          </p:cNvSpPr>
          <p:nvPr/>
        </p:nvSpPr>
        <p:spPr bwMode="auto">
          <a:xfrm>
            <a:off x="1782614" y="6509026"/>
            <a:ext cx="6096000" cy="276225"/>
          </a:xfrm>
          <a:prstGeom prst="rect">
            <a:avLst/>
          </a:prstGeom>
          <a:noFill/>
          <a:ln w="9525">
            <a:noFill/>
            <a:miter lim="800000"/>
            <a:headEnd/>
            <a:tailEnd/>
          </a:ln>
        </p:spPr>
        <p:txBody>
          <a:bodyPr>
            <a:spAutoFit/>
          </a:bodyPr>
          <a:lstStyle/>
          <a:p>
            <a:pPr algn="ctr"/>
            <a:r>
              <a:rPr lang="en-US" sz="1200" dirty="0">
                <a:solidFill>
                  <a:schemeClr val="accent6">
                    <a:lumMod val="40000"/>
                    <a:lumOff val="60000"/>
                  </a:schemeClr>
                </a:solidFill>
              </a:rPr>
              <a:t>© 2019 Global Initiative for Chronic Obstructive Lung Disease</a:t>
            </a:r>
          </a:p>
        </p:txBody>
      </p:sp>
      <p:pic>
        <p:nvPicPr>
          <p:cNvPr id="8" name="Picture 7">
            <a:extLst>
              <a:ext uri="{FF2B5EF4-FFF2-40B4-BE49-F238E27FC236}">
                <a16:creationId xmlns:a16="http://schemas.microsoft.com/office/drawing/2014/main" id="{C27C18F9-459B-4E97-A023-12F468C5FF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3998" y="1484784"/>
            <a:ext cx="5933232" cy="4079097"/>
          </a:xfrm>
          <a:prstGeom prst="rect">
            <a:avLst/>
          </a:prstGeom>
        </p:spPr>
      </p:pic>
    </p:spTree>
    <p:extLst>
      <p:ext uri="{BB962C8B-B14F-4D97-AF65-F5344CB8AC3E}">
        <p14:creationId xmlns:p14="http://schemas.microsoft.com/office/powerpoint/2010/main" val="5588726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755540" y="425859"/>
            <a:ext cx="8388424" cy="523220"/>
          </a:xfrm>
          <a:prstGeom prst="rect">
            <a:avLst/>
          </a:prstGeom>
          <a:noFill/>
          <a:ln w="9525">
            <a:noFill/>
            <a:miter lim="800000"/>
            <a:headEnd/>
            <a:tailEnd/>
          </a:ln>
        </p:spPr>
        <p:txBody>
          <a:bodyPr wrap="square">
            <a:spAutoFit/>
          </a:bodyPr>
          <a:lstStyle/>
          <a:p>
            <a:pPr algn="ctr"/>
            <a:r>
              <a:rPr lang="en-US" sz="2800" dirty="0">
                <a:solidFill>
                  <a:srgbClr val="FAB516"/>
                </a:solidFill>
                <a:latin typeface="Tahoma" pitchFamily="34" charset="0"/>
                <a:cs typeface="Tahoma" pitchFamily="34" charset="0"/>
              </a:rPr>
              <a:t>Diagnosis and Initial Assessment</a:t>
            </a:r>
          </a:p>
        </p:txBody>
      </p:sp>
      <p:sp>
        <p:nvSpPr>
          <p:cNvPr id="6" name="TextBox 1">
            <a:extLst>
              <a:ext uri="{FF2B5EF4-FFF2-40B4-BE49-F238E27FC236}">
                <a16:creationId xmlns:a16="http://schemas.microsoft.com/office/drawing/2014/main" id="{1F6E54B4-3772-4CAF-8BE7-2B1FB0176743}"/>
              </a:ext>
            </a:extLst>
          </p:cNvPr>
          <p:cNvSpPr txBox="1">
            <a:spLocks noChangeArrowheads="1"/>
          </p:cNvSpPr>
          <p:nvPr/>
        </p:nvSpPr>
        <p:spPr bwMode="auto">
          <a:xfrm>
            <a:off x="1782614" y="6509026"/>
            <a:ext cx="6096000" cy="276225"/>
          </a:xfrm>
          <a:prstGeom prst="rect">
            <a:avLst/>
          </a:prstGeom>
          <a:noFill/>
          <a:ln w="9525">
            <a:noFill/>
            <a:miter lim="800000"/>
            <a:headEnd/>
            <a:tailEnd/>
          </a:ln>
        </p:spPr>
        <p:txBody>
          <a:bodyPr>
            <a:spAutoFit/>
          </a:bodyPr>
          <a:lstStyle/>
          <a:p>
            <a:pPr algn="ctr"/>
            <a:r>
              <a:rPr lang="en-US" sz="1200" dirty="0">
                <a:solidFill>
                  <a:schemeClr val="accent6">
                    <a:lumMod val="40000"/>
                    <a:lumOff val="60000"/>
                  </a:schemeClr>
                </a:solidFill>
              </a:rPr>
              <a:t>© 2019 Global Initiative for Chronic Obstructive Lung Disease</a:t>
            </a:r>
          </a:p>
        </p:txBody>
      </p:sp>
      <p:pic>
        <p:nvPicPr>
          <p:cNvPr id="9" name="Picture 8">
            <a:extLst>
              <a:ext uri="{FF2B5EF4-FFF2-40B4-BE49-F238E27FC236}">
                <a16:creationId xmlns:a16="http://schemas.microsoft.com/office/drawing/2014/main" id="{5722F750-B980-4547-88CA-145C683FB4EA}"/>
              </a:ext>
            </a:extLst>
          </p:cNvPr>
          <p:cNvPicPr>
            <a:picLocks noChangeAspect="1"/>
          </p:cNvPicPr>
          <p:nvPr/>
        </p:nvPicPr>
        <p:blipFill>
          <a:blip r:embed="rId3"/>
          <a:stretch>
            <a:fillRect/>
          </a:stretch>
        </p:blipFill>
        <p:spPr>
          <a:xfrm>
            <a:off x="1043608" y="1347820"/>
            <a:ext cx="7315215" cy="5257811"/>
          </a:xfrm>
          <a:prstGeom prst="rect">
            <a:avLst/>
          </a:prstGeom>
        </p:spPr>
      </p:pic>
    </p:spTree>
    <p:extLst>
      <p:ext uri="{BB962C8B-B14F-4D97-AF65-F5344CB8AC3E}">
        <p14:creationId xmlns:p14="http://schemas.microsoft.com/office/powerpoint/2010/main" val="3214221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1331640" y="395082"/>
            <a:ext cx="7056784" cy="523220"/>
          </a:xfrm>
          <a:prstGeom prst="rect">
            <a:avLst/>
          </a:prstGeom>
          <a:noFill/>
          <a:ln w="9525">
            <a:noFill/>
            <a:miter lim="800000"/>
            <a:headEnd/>
            <a:tailEnd/>
          </a:ln>
        </p:spPr>
        <p:txBody>
          <a:bodyPr wrap="square">
            <a:spAutoFit/>
          </a:bodyPr>
          <a:lstStyle/>
          <a:p>
            <a:pPr algn="ctr"/>
            <a:r>
              <a:rPr lang="en-US" sz="2800" dirty="0">
                <a:solidFill>
                  <a:srgbClr val="FAB516"/>
                </a:solidFill>
                <a:latin typeface="Tahoma" pitchFamily="34" charset="0"/>
                <a:cs typeface="Tahoma" pitchFamily="34" charset="0"/>
              </a:rPr>
              <a:t>Diagnosis and Initial Assessment</a:t>
            </a:r>
          </a:p>
        </p:txBody>
      </p:sp>
      <p:sp>
        <p:nvSpPr>
          <p:cNvPr id="9" name="TextBox 1"/>
          <p:cNvSpPr txBox="1">
            <a:spLocks noChangeArrowheads="1"/>
          </p:cNvSpPr>
          <p:nvPr/>
        </p:nvSpPr>
        <p:spPr bwMode="auto">
          <a:xfrm>
            <a:off x="1521661" y="6403091"/>
            <a:ext cx="6096000" cy="276225"/>
          </a:xfrm>
          <a:prstGeom prst="rect">
            <a:avLst/>
          </a:prstGeom>
          <a:noFill/>
          <a:ln w="9525">
            <a:noFill/>
            <a:miter lim="800000"/>
            <a:headEnd/>
            <a:tailEnd/>
          </a:ln>
        </p:spPr>
        <p:txBody>
          <a:bodyPr>
            <a:spAutoFit/>
          </a:bodyPr>
          <a:lstStyle/>
          <a:p>
            <a:pPr algn="ctr"/>
            <a:r>
              <a:rPr lang="en-US" sz="1200" dirty="0"/>
              <a:t>© 2017 Global Initiative for Chronic Obstructive Lung Disease</a:t>
            </a:r>
          </a:p>
        </p:txBody>
      </p:sp>
      <p:sp>
        <p:nvSpPr>
          <p:cNvPr id="6" name="TextBox 1"/>
          <p:cNvSpPr txBox="1">
            <a:spLocks noChangeArrowheads="1"/>
          </p:cNvSpPr>
          <p:nvPr/>
        </p:nvSpPr>
        <p:spPr bwMode="auto">
          <a:xfrm>
            <a:off x="2195736" y="1556792"/>
            <a:ext cx="5328592" cy="3683060"/>
          </a:xfrm>
          <a:prstGeom prst="rect">
            <a:avLst/>
          </a:prstGeom>
          <a:noFill/>
          <a:ln w="9525">
            <a:noFill/>
            <a:miter lim="800000"/>
            <a:headEnd/>
            <a:tailEnd/>
          </a:ln>
        </p:spPr>
        <p:txBody>
          <a:bodyPr wrap="square">
            <a:spAutoFit/>
          </a:bodyPr>
          <a:lstStyle/>
          <a:p>
            <a:pPr marL="342900" indent="-342900">
              <a:buClr>
                <a:srgbClr val="FAB516"/>
              </a:buClr>
              <a:buFont typeface="Arial" panose="020B0604020202020204" pitchFamily="34" charset="0"/>
              <a:buChar char="►"/>
            </a:pPr>
            <a:r>
              <a:rPr lang="en-US" sz="2000" b="1" dirty="0">
                <a:solidFill>
                  <a:srgbClr val="FAB516"/>
                </a:solidFill>
                <a:latin typeface="Calibri" panose="020F0502020204030204" pitchFamily="34" charset="0"/>
                <a:cs typeface="Calibri" panose="020F0502020204030204" pitchFamily="34" charset="0"/>
              </a:rPr>
              <a:t>Symptoms of COPD</a:t>
            </a:r>
          </a:p>
          <a:p>
            <a:pPr marL="342900" indent="-342900">
              <a:buClr>
                <a:srgbClr val="FFCC66"/>
              </a:buClr>
              <a:buFont typeface="Arial" panose="020B0604020202020204" pitchFamily="34" charset="0"/>
              <a:buChar char="►"/>
            </a:pPr>
            <a:endParaRPr lang="en-US" sz="2000" dirty="0">
              <a:solidFill>
                <a:srgbClr val="424242"/>
              </a:solidFill>
              <a:latin typeface="Calibri" panose="020F0502020204030204" pitchFamily="34" charset="0"/>
              <a:cs typeface="Calibri" panose="020F0502020204030204" pitchFamily="34" charset="0"/>
            </a:endParaRPr>
          </a:p>
          <a:p>
            <a:pPr marL="800100" lvl="1" indent="-342900">
              <a:buClr>
                <a:srgbClr val="FAB516"/>
              </a:buClr>
              <a:buFont typeface="Wingdings" panose="05000000000000000000" pitchFamily="2" charset="2"/>
              <a:buChar char="Ø"/>
            </a:pPr>
            <a:r>
              <a:rPr lang="en-US" sz="2000" dirty="0">
                <a:solidFill>
                  <a:srgbClr val="424242"/>
                </a:solidFill>
                <a:latin typeface="Calibri" panose="020F0502020204030204" pitchFamily="34" charset="0"/>
                <a:cs typeface="Calibri" panose="020F0502020204030204" pitchFamily="34" charset="0"/>
              </a:rPr>
              <a:t>Chronic and progressive dyspnea</a:t>
            </a:r>
          </a:p>
          <a:p>
            <a:pPr marL="800100" lvl="1" indent="-342900">
              <a:buClr>
                <a:srgbClr val="FAB516"/>
              </a:buClr>
              <a:buFont typeface="Wingdings" panose="05000000000000000000" pitchFamily="2" charset="2"/>
              <a:buChar char="Ø"/>
            </a:pPr>
            <a:r>
              <a:rPr lang="en-US" sz="2000" dirty="0">
                <a:solidFill>
                  <a:srgbClr val="424242"/>
                </a:solidFill>
                <a:latin typeface="Calibri" panose="020F0502020204030204" pitchFamily="34" charset="0"/>
                <a:cs typeface="Calibri" panose="020F0502020204030204" pitchFamily="34" charset="0"/>
              </a:rPr>
              <a:t>Cough</a:t>
            </a:r>
          </a:p>
          <a:p>
            <a:pPr marL="800100" lvl="1" indent="-342900">
              <a:buClr>
                <a:srgbClr val="FAB516"/>
              </a:buClr>
              <a:buFont typeface="Wingdings" panose="05000000000000000000" pitchFamily="2" charset="2"/>
              <a:buChar char="Ø"/>
            </a:pPr>
            <a:r>
              <a:rPr lang="en-US" sz="2000" dirty="0">
                <a:solidFill>
                  <a:srgbClr val="424242"/>
                </a:solidFill>
                <a:latin typeface="Calibri" panose="020F0502020204030204" pitchFamily="34" charset="0"/>
                <a:cs typeface="Calibri" panose="020F0502020204030204" pitchFamily="34" charset="0"/>
              </a:rPr>
              <a:t>Sputum production</a:t>
            </a:r>
          </a:p>
          <a:p>
            <a:pPr marL="800100" lvl="1" indent="-342900">
              <a:buClr>
                <a:srgbClr val="FAB516"/>
              </a:buClr>
              <a:buFont typeface="Wingdings" panose="05000000000000000000" pitchFamily="2" charset="2"/>
              <a:buChar char="Ø"/>
            </a:pPr>
            <a:r>
              <a:rPr lang="en-US" sz="2000" dirty="0">
                <a:solidFill>
                  <a:srgbClr val="424242"/>
                </a:solidFill>
                <a:latin typeface="Calibri" panose="020F0502020204030204" pitchFamily="34" charset="0"/>
                <a:cs typeface="Calibri" panose="020F0502020204030204" pitchFamily="34" charset="0"/>
              </a:rPr>
              <a:t>Wheezing and chest tightness</a:t>
            </a:r>
          </a:p>
          <a:p>
            <a:pPr marL="800100" lvl="1" indent="-342900">
              <a:buClr>
                <a:srgbClr val="FAB516"/>
              </a:buClr>
              <a:buFont typeface="Wingdings" panose="05000000000000000000" pitchFamily="2" charset="2"/>
              <a:buChar char="Ø"/>
            </a:pPr>
            <a:r>
              <a:rPr lang="en-US" sz="2000" dirty="0">
                <a:solidFill>
                  <a:srgbClr val="424242"/>
                </a:solidFill>
                <a:latin typeface="Calibri" panose="020F0502020204030204" pitchFamily="34" charset="0"/>
                <a:cs typeface="Calibri" panose="020F0502020204030204" pitchFamily="34" charset="0"/>
              </a:rPr>
              <a:t>Others – including fatigue, weight loss, anorexia, syncope, rib fractures, ankle swelling, depression, anxiety.</a:t>
            </a:r>
          </a:p>
          <a:p>
            <a:pPr marL="342900" indent="-342900">
              <a:buClr>
                <a:srgbClr val="FFCC66"/>
              </a:buClr>
              <a:buFont typeface="Wingdings" panose="05000000000000000000" pitchFamily="2" charset="2"/>
              <a:buChar char="§"/>
            </a:pPr>
            <a:endParaRPr lang="en-US" sz="2000" dirty="0"/>
          </a:p>
          <a:p>
            <a:pPr>
              <a:buClr>
                <a:srgbClr val="FFCC66"/>
              </a:buClr>
            </a:pPr>
            <a:endParaRPr lang="en-US" sz="2000" dirty="0"/>
          </a:p>
          <a:p>
            <a:pPr marL="342900" indent="-342900">
              <a:buClr>
                <a:srgbClr val="FFCC66"/>
              </a:buClr>
              <a:buFont typeface="Arial" panose="020B0604020202020204" pitchFamily="34" charset="0"/>
              <a:buChar char="►"/>
            </a:pPr>
            <a:endParaRPr lang="en-US" sz="2000" u="sng" baseline="30000" dirty="0"/>
          </a:p>
        </p:txBody>
      </p:sp>
      <p:sp>
        <p:nvSpPr>
          <p:cNvPr id="8" name="TextBox 1">
            <a:extLst>
              <a:ext uri="{FF2B5EF4-FFF2-40B4-BE49-F238E27FC236}">
                <a16:creationId xmlns:a16="http://schemas.microsoft.com/office/drawing/2014/main" id="{E9C56B1B-F4BF-4CD4-AF5D-543CF975AD2D}"/>
              </a:ext>
            </a:extLst>
          </p:cNvPr>
          <p:cNvSpPr txBox="1">
            <a:spLocks noChangeArrowheads="1"/>
          </p:cNvSpPr>
          <p:nvPr/>
        </p:nvSpPr>
        <p:spPr bwMode="auto">
          <a:xfrm>
            <a:off x="1782614" y="6509026"/>
            <a:ext cx="6096000" cy="276225"/>
          </a:xfrm>
          <a:prstGeom prst="rect">
            <a:avLst/>
          </a:prstGeom>
          <a:noFill/>
          <a:ln w="9525">
            <a:noFill/>
            <a:miter lim="800000"/>
            <a:headEnd/>
            <a:tailEnd/>
          </a:ln>
        </p:spPr>
        <p:txBody>
          <a:bodyPr>
            <a:spAutoFit/>
          </a:bodyPr>
          <a:lstStyle/>
          <a:p>
            <a:pPr algn="ctr"/>
            <a:r>
              <a:rPr lang="en-US" sz="1200" dirty="0">
                <a:solidFill>
                  <a:schemeClr val="accent6">
                    <a:lumMod val="40000"/>
                    <a:lumOff val="60000"/>
                  </a:schemeClr>
                </a:solidFill>
              </a:rPr>
              <a:t>© 2019 Global Initiative for Chronic Obstructive Lung Disease</a:t>
            </a:r>
          </a:p>
        </p:txBody>
      </p:sp>
    </p:spTree>
    <p:extLst>
      <p:ext uri="{BB962C8B-B14F-4D97-AF65-F5344CB8AC3E}">
        <p14:creationId xmlns:p14="http://schemas.microsoft.com/office/powerpoint/2010/main" val="738192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1619672" y="395082"/>
            <a:ext cx="6553200" cy="523220"/>
          </a:xfrm>
          <a:prstGeom prst="rect">
            <a:avLst/>
          </a:prstGeom>
          <a:noFill/>
          <a:ln w="9525">
            <a:noFill/>
            <a:miter lim="800000"/>
            <a:headEnd/>
            <a:tailEnd/>
          </a:ln>
        </p:spPr>
        <p:txBody>
          <a:bodyPr>
            <a:spAutoFit/>
          </a:bodyPr>
          <a:lstStyle/>
          <a:p>
            <a:pPr algn="ctr"/>
            <a:r>
              <a:rPr lang="en-US" sz="2800" dirty="0">
                <a:solidFill>
                  <a:srgbClr val="FAB516"/>
                </a:solidFill>
                <a:latin typeface="Tahoma" pitchFamily="34" charset="0"/>
                <a:cs typeface="Tahoma" pitchFamily="34" charset="0"/>
              </a:rPr>
              <a:t>GOLD Board of Directors 2018</a:t>
            </a:r>
          </a:p>
        </p:txBody>
      </p:sp>
      <p:sp>
        <p:nvSpPr>
          <p:cNvPr id="9" name="TextBox 1"/>
          <p:cNvSpPr txBox="1">
            <a:spLocks noChangeArrowheads="1"/>
          </p:cNvSpPr>
          <p:nvPr/>
        </p:nvSpPr>
        <p:spPr bwMode="auto">
          <a:xfrm>
            <a:off x="1521661" y="6403091"/>
            <a:ext cx="6096000" cy="276225"/>
          </a:xfrm>
          <a:prstGeom prst="rect">
            <a:avLst/>
          </a:prstGeom>
          <a:noFill/>
          <a:ln w="9525">
            <a:noFill/>
            <a:miter lim="800000"/>
            <a:headEnd/>
            <a:tailEnd/>
          </a:ln>
        </p:spPr>
        <p:txBody>
          <a:bodyPr>
            <a:spAutoFit/>
          </a:bodyPr>
          <a:lstStyle/>
          <a:p>
            <a:pPr algn="ctr"/>
            <a:r>
              <a:rPr lang="en-US" sz="1200" dirty="0"/>
              <a:t>© 2019 Global Initiative for Chronic Obstructive Lung Disease</a:t>
            </a:r>
          </a:p>
        </p:txBody>
      </p:sp>
      <p:sp>
        <p:nvSpPr>
          <p:cNvPr id="2" name="TextBox 1">
            <a:extLst>
              <a:ext uri="{FF2B5EF4-FFF2-40B4-BE49-F238E27FC236}">
                <a16:creationId xmlns:a16="http://schemas.microsoft.com/office/drawing/2014/main" id="{CFF697F5-D661-424B-A750-32011DE88096}"/>
              </a:ext>
            </a:extLst>
          </p:cNvPr>
          <p:cNvSpPr txBox="1"/>
          <p:nvPr/>
        </p:nvSpPr>
        <p:spPr>
          <a:xfrm>
            <a:off x="1907704" y="1268760"/>
            <a:ext cx="6696744" cy="4001469"/>
          </a:xfrm>
          <a:prstGeom prst="rect">
            <a:avLst/>
          </a:prstGeom>
          <a:noFill/>
        </p:spPr>
        <p:txBody>
          <a:bodyPr wrap="none" numCol="2" spcCol="360000" rtlCol="0">
            <a:noAutofit/>
          </a:bodyPr>
          <a:lstStyle/>
          <a:p>
            <a:r>
              <a:rPr lang="en-US" sz="1400" dirty="0">
                <a:solidFill>
                  <a:srgbClr val="FAB516"/>
                </a:solidFill>
                <a:latin typeface="Calibri" panose="020F0502020204030204" pitchFamily="34" charset="0"/>
                <a:cs typeface="Calibri" panose="020F0502020204030204" pitchFamily="34" charset="0"/>
              </a:rPr>
              <a:t>Alvar </a:t>
            </a:r>
            <a:r>
              <a:rPr lang="en-US" sz="1400" dirty="0" err="1">
                <a:solidFill>
                  <a:srgbClr val="FAB516"/>
                </a:solidFill>
                <a:latin typeface="Calibri" panose="020F0502020204030204" pitchFamily="34" charset="0"/>
                <a:cs typeface="Calibri" panose="020F0502020204030204" pitchFamily="34" charset="0"/>
              </a:rPr>
              <a:t>Agusti</a:t>
            </a:r>
            <a:r>
              <a:rPr lang="en-US" sz="1400" dirty="0">
                <a:solidFill>
                  <a:srgbClr val="FAB516"/>
                </a:solidFill>
                <a:latin typeface="Calibri" panose="020F0502020204030204" pitchFamily="34" charset="0"/>
                <a:cs typeface="Calibri" panose="020F0502020204030204" pitchFamily="34" charset="0"/>
              </a:rPr>
              <a:t>, MD, </a:t>
            </a:r>
            <a:r>
              <a:rPr lang="en-US" sz="1400" i="1" dirty="0">
                <a:solidFill>
                  <a:srgbClr val="FAB516"/>
                </a:solidFill>
                <a:latin typeface="Calibri" panose="020F0502020204030204" pitchFamily="34" charset="0"/>
                <a:cs typeface="Calibri" panose="020F0502020204030204" pitchFamily="34" charset="0"/>
              </a:rPr>
              <a:t>Chair</a:t>
            </a:r>
            <a:r>
              <a:rPr lang="en-US" sz="1400" dirty="0">
                <a:solidFill>
                  <a:srgbClr val="FAB516"/>
                </a:solidFill>
                <a:latin typeface="Calibri" panose="020F0502020204030204" pitchFamily="34" charset="0"/>
                <a:cs typeface="Calibri" panose="020F0502020204030204" pitchFamily="34" charset="0"/>
              </a:rPr>
              <a:t> </a:t>
            </a:r>
            <a:endParaRPr lang="en-AU" sz="1400" dirty="0">
              <a:solidFill>
                <a:srgbClr val="FAB516"/>
              </a:solidFill>
              <a:latin typeface="Calibri" panose="020F0502020204030204" pitchFamily="34" charset="0"/>
              <a:cs typeface="Calibri" panose="020F0502020204030204" pitchFamily="34" charset="0"/>
            </a:endParaRPr>
          </a:p>
          <a:p>
            <a:r>
              <a:rPr lang="en-US" sz="1400" dirty="0">
                <a:solidFill>
                  <a:srgbClr val="424242"/>
                </a:solidFill>
                <a:latin typeface="Calibri" panose="020F0502020204030204" pitchFamily="34" charset="0"/>
                <a:cs typeface="Calibri" panose="020F0502020204030204" pitchFamily="34" charset="0"/>
              </a:rPr>
              <a:t>Respiratory Institute, </a:t>
            </a:r>
            <a:endParaRPr lang="en-AU" sz="1400" dirty="0">
              <a:solidFill>
                <a:srgbClr val="424242"/>
              </a:solidFill>
              <a:latin typeface="Calibri" panose="020F0502020204030204" pitchFamily="34" charset="0"/>
              <a:cs typeface="Calibri" panose="020F0502020204030204" pitchFamily="34" charset="0"/>
            </a:endParaRPr>
          </a:p>
          <a:p>
            <a:r>
              <a:rPr lang="en-US" sz="1400" dirty="0">
                <a:solidFill>
                  <a:srgbClr val="424242"/>
                </a:solidFill>
                <a:latin typeface="Calibri" panose="020F0502020204030204" pitchFamily="34" charset="0"/>
                <a:cs typeface="Calibri" panose="020F0502020204030204" pitchFamily="34" charset="0"/>
              </a:rPr>
              <a:t>Hospital Clinic, IDIBAPS</a:t>
            </a:r>
            <a:endParaRPr lang="en-AU" sz="1400" dirty="0">
              <a:solidFill>
                <a:srgbClr val="424242"/>
              </a:solidFill>
              <a:latin typeface="Calibri" panose="020F0502020204030204" pitchFamily="34" charset="0"/>
              <a:cs typeface="Calibri" panose="020F0502020204030204" pitchFamily="34" charset="0"/>
            </a:endParaRPr>
          </a:p>
          <a:p>
            <a:r>
              <a:rPr lang="en-US" sz="1400" dirty="0">
                <a:solidFill>
                  <a:srgbClr val="424242"/>
                </a:solidFill>
                <a:latin typeface="Calibri" panose="020F0502020204030204" pitchFamily="34" charset="0"/>
                <a:cs typeface="Calibri" panose="020F0502020204030204" pitchFamily="34" charset="0"/>
              </a:rPr>
              <a:t>Univ. Barcelona and </a:t>
            </a:r>
            <a:r>
              <a:rPr lang="en-US" sz="1400" dirty="0" err="1">
                <a:solidFill>
                  <a:srgbClr val="424242"/>
                </a:solidFill>
                <a:latin typeface="Calibri" panose="020F0502020204030204" pitchFamily="34" charset="0"/>
                <a:cs typeface="Calibri" panose="020F0502020204030204" pitchFamily="34" charset="0"/>
              </a:rPr>
              <a:t>Ciberes</a:t>
            </a:r>
            <a:endParaRPr lang="en-AU" sz="1400" dirty="0">
              <a:solidFill>
                <a:srgbClr val="424242"/>
              </a:solidFill>
              <a:latin typeface="Calibri" panose="020F0502020204030204" pitchFamily="34" charset="0"/>
              <a:cs typeface="Calibri" panose="020F0502020204030204" pitchFamily="34" charset="0"/>
            </a:endParaRPr>
          </a:p>
          <a:p>
            <a:r>
              <a:rPr lang="en-US" sz="1400" i="1" dirty="0">
                <a:solidFill>
                  <a:srgbClr val="424242"/>
                </a:solidFill>
                <a:latin typeface="Calibri" panose="020F0502020204030204" pitchFamily="34" charset="0"/>
                <a:cs typeface="Calibri" panose="020F0502020204030204" pitchFamily="34" charset="0"/>
              </a:rPr>
              <a:t>Barcelona, Spain</a:t>
            </a:r>
            <a:r>
              <a:rPr lang="en-US" sz="1400" dirty="0">
                <a:solidFill>
                  <a:srgbClr val="424242"/>
                </a:solidFill>
                <a:latin typeface="Calibri" panose="020F0502020204030204" pitchFamily="34" charset="0"/>
                <a:cs typeface="Calibri" panose="020F0502020204030204" pitchFamily="34" charset="0"/>
              </a:rPr>
              <a:t> </a:t>
            </a:r>
            <a:endParaRPr lang="en-AU" sz="1400" dirty="0">
              <a:solidFill>
                <a:srgbClr val="424242"/>
              </a:solidFill>
              <a:latin typeface="Calibri" panose="020F0502020204030204" pitchFamily="34" charset="0"/>
              <a:cs typeface="Calibri" panose="020F0502020204030204" pitchFamily="34" charset="0"/>
            </a:endParaRPr>
          </a:p>
          <a:p>
            <a:r>
              <a:rPr lang="en-US" sz="1400" dirty="0">
                <a:solidFill>
                  <a:srgbClr val="424242"/>
                </a:solidFill>
                <a:latin typeface="Calibri" panose="020F0502020204030204" pitchFamily="34" charset="0"/>
                <a:cs typeface="Calibri" panose="020F0502020204030204" pitchFamily="34" charset="0"/>
              </a:rPr>
              <a:t> </a:t>
            </a:r>
            <a:endParaRPr lang="en-AU" sz="1400" dirty="0">
              <a:solidFill>
                <a:srgbClr val="424242"/>
              </a:solidFill>
              <a:latin typeface="Calibri" panose="020F0502020204030204" pitchFamily="34" charset="0"/>
              <a:cs typeface="Calibri" panose="020F0502020204030204" pitchFamily="34" charset="0"/>
            </a:endParaRPr>
          </a:p>
          <a:p>
            <a:r>
              <a:rPr lang="en-US" sz="1400" dirty="0">
                <a:solidFill>
                  <a:srgbClr val="FAB516"/>
                </a:solidFill>
                <a:latin typeface="Calibri" panose="020F0502020204030204" pitchFamily="34" charset="0"/>
                <a:cs typeface="Calibri" panose="020F0502020204030204" pitchFamily="34" charset="0"/>
              </a:rPr>
              <a:t>Bartolome R. Celli, MD </a:t>
            </a:r>
            <a:endParaRPr lang="en-AU" sz="1400" dirty="0">
              <a:solidFill>
                <a:srgbClr val="FAB516"/>
              </a:solidFill>
              <a:latin typeface="Calibri" panose="020F0502020204030204" pitchFamily="34" charset="0"/>
              <a:cs typeface="Calibri" panose="020F0502020204030204" pitchFamily="34" charset="0"/>
            </a:endParaRPr>
          </a:p>
          <a:p>
            <a:r>
              <a:rPr lang="en-US" sz="1400" dirty="0">
                <a:solidFill>
                  <a:srgbClr val="424242"/>
                </a:solidFill>
                <a:latin typeface="Calibri" panose="020F0502020204030204" pitchFamily="34" charset="0"/>
                <a:cs typeface="Calibri" panose="020F0502020204030204" pitchFamily="34" charset="0"/>
              </a:rPr>
              <a:t>Brigham and Women’s Hospital </a:t>
            </a:r>
            <a:endParaRPr lang="en-AU" sz="1400" dirty="0">
              <a:solidFill>
                <a:srgbClr val="424242"/>
              </a:solidFill>
              <a:latin typeface="Calibri" panose="020F0502020204030204" pitchFamily="34" charset="0"/>
              <a:cs typeface="Calibri" panose="020F0502020204030204" pitchFamily="34" charset="0"/>
            </a:endParaRPr>
          </a:p>
          <a:p>
            <a:r>
              <a:rPr lang="en-US" sz="1400" i="1" dirty="0">
                <a:solidFill>
                  <a:srgbClr val="424242"/>
                </a:solidFill>
                <a:latin typeface="Calibri" panose="020F0502020204030204" pitchFamily="34" charset="0"/>
                <a:cs typeface="Calibri" panose="020F0502020204030204" pitchFamily="34" charset="0"/>
              </a:rPr>
              <a:t>Boston,</a:t>
            </a:r>
            <a:r>
              <a:rPr lang="en-US" sz="1400" dirty="0">
                <a:solidFill>
                  <a:srgbClr val="424242"/>
                </a:solidFill>
                <a:latin typeface="Calibri" panose="020F0502020204030204" pitchFamily="34" charset="0"/>
                <a:cs typeface="Calibri" panose="020F0502020204030204" pitchFamily="34" charset="0"/>
              </a:rPr>
              <a:t> </a:t>
            </a:r>
            <a:r>
              <a:rPr lang="en-US" sz="1400" i="1" dirty="0">
                <a:solidFill>
                  <a:srgbClr val="424242"/>
                </a:solidFill>
                <a:latin typeface="Calibri" panose="020F0502020204030204" pitchFamily="34" charset="0"/>
                <a:cs typeface="Calibri" panose="020F0502020204030204" pitchFamily="34" charset="0"/>
              </a:rPr>
              <a:t>Massachusetts, USA</a:t>
            </a:r>
            <a:endParaRPr lang="en-AU" sz="1400" dirty="0">
              <a:solidFill>
                <a:srgbClr val="424242"/>
              </a:solidFill>
              <a:latin typeface="Calibri" panose="020F0502020204030204" pitchFamily="34" charset="0"/>
              <a:cs typeface="Calibri" panose="020F0502020204030204" pitchFamily="34" charset="0"/>
            </a:endParaRPr>
          </a:p>
          <a:p>
            <a:r>
              <a:rPr lang="en-US" sz="1400" dirty="0">
                <a:solidFill>
                  <a:srgbClr val="424242"/>
                </a:solidFill>
                <a:latin typeface="Calibri" panose="020F0502020204030204" pitchFamily="34" charset="0"/>
                <a:cs typeface="Calibri" panose="020F0502020204030204" pitchFamily="34" charset="0"/>
              </a:rPr>
              <a:t> </a:t>
            </a:r>
            <a:endParaRPr lang="en-AU" sz="1400" dirty="0">
              <a:solidFill>
                <a:srgbClr val="424242"/>
              </a:solidFill>
              <a:latin typeface="Calibri" panose="020F0502020204030204" pitchFamily="34" charset="0"/>
              <a:cs typeface="Calibri" panose="020F0502020204030204" pitchFamily="34" charset="0"/>
            </a:endParaRPr>
          </a:p>
          <a:p>
            <a:r>
              <a:rPr lang="en-US" sz="1400" dirty="0" err="1">
                <a:solidFill>
                  <a:srgbClr val="FAB516"/>
                </a:solidFill>
                <a:latin typeface="Calibri" panose="020F0502020204030204" pitchFamily="34" charset="0"/>
                <a:cs typeface="Calibri" panose="020F0502020204030204" pitchFamily="34" charset="0"/>
              </a:rPr>
              <a:t>Rongchang</a:t>
            </a:r>
            <a:r>
              <a:rPr lang="en-US" sz="1400" dirty="0">
                <a:solidFill>
                  <a:srgbClr val="FAB516"/>
                </a:solidFill>
                <a:latin typeface="Calibri" panose="020F0502020204030204" pitchFamily="34" charset="0"/>
                <a:cs typeface="Calibri" panose="020F0502020204030204" pitchFamily="34" charset="0"/>
              </a:rPr>
              <a:t> Chen, MD</a:t>
            </a:r>
            <a:endParaRPr lang="en-AU" sz="1400" dirty="0">
              <a:solidFill>
                <a:srgbClr val="FAB516"/>
              </a:solidFill>
              <a:latin typeface="Calibri" panose="020F0502020204030204" pitchFamily="34" charset="0"/>
              <a:cs typeface="Calibri" panose="020F0502020204030204" pitchFamily="34" charset="0"/>
            </a:endParaRPr>
          </a:p>
          <a:p>
            <a:r>
              <a:rPr lang="en-US" sz="1400" dirty="0">
                <a:solidFill>
                  <a:srgbClr val="424242"/>
                </a:solidFill>
                <a:latin typeface="Calibri" panose="020F0502020204030204" pitchFamily="34" charset="0"/>
                <a:cs typeface="Calibri" panose="020F0502020204030204" pitchFamily="34" charset="0"/>
              </a:rPr>
              <a:t>Guangzhou Institute of Respiratory Disease</a:t>
            </a:r>
            <a:endParaRPr lang="en-AU" sz="1400" dirty="0">
              <a:solidFill>
                <a:srgbClr val="424242"/>
              </a:solidFill>
              <a:latin typeface="Calibri" panose="020F0502020204030204" pitchFamily="34" charset="0"/>
              <a:cs typeface="Calibri" panose="020F0502020204030204" pitchFamily="34" charset="0"/>
            </a:endParaRPr>
          </a:p>
          <a:p>
            <a:r>
              <a:rPr lang="en-US" sz="1400" i="1" dirty="0">
                <a:solidFill>
                  <a:srgbClr val="424242"/>
                </a:solidFill>
                <a:latin typeface="Calibri" panose="020F0502020204030204" pitchFamily="34" charset="0"/>
                <a:cs typeface="Calibri" panose="020F0502020204030204" pitchFamily="34" charset="0"/>
              </a:rPr>
              <a:t>Guangzhou, PRC</a:t>
            </a:r>
            <a:endParaRPr lang="en-AU" sz="1400" dirty="0">
              <a:solidFill>
                <a:srgbClr val="424242"/>
              </a:solidFill>
              <a:latin typeface="Calibri" panose="020F0502020204030204" pitchFamily="34" charset="0"/>
              <a:cs typeface="Calibri" panose="020F0502020204030204" pitchFamily="34" charset="0"/>
            </a:endParaRPr>
          </a:p>
          <a:p>
            <a:r>
              <a:rPr lang="en-US" sz="1400" dirty="0">
                <a:solidFill>
                  <a:srgbClr val="424242"/>
                </a:solidFill>
                <a:latin typeface="Calibri" panose="020F0502020204030204" pitchFamily="34" charset="0"/>
                <a:cs typeface="Calibri" panose="020F0502020204030204" pitchFamily="34" charset="0"/>
              </a:rPr>
              <a:t> </a:t>
            </a:r>
            <a:endParaRPr lang="en-AU" sz="1400" dirty="0">
              <a:solidFill>
                <a:srgbClr val="424242"/>
              </a:solidFill>
              <a:latin typeface="Calibri" panose="020F0502020204030204" pitchFamily="34" charset="0"/>
              <a:cs typeface="Calibri" panose="020F0502020204030204" pitchFamily="34" charset="0"/>
            </a:endParaRPr>
          </a:p>
          <a:p>
            <a:r>
              <a:rPr lang="en-US" sz="1400" dirty="0">
                <a:solidFill>
                  <a:srgbClr val="FAB516"/>
                </a:solidFill>
                <a:latin typeface="Calibri" panose="020F0502020204030204" pitchFamily="34" charset="0"/>
                <a:cs typeface="Calibri" panose="020F0502020204030204" pitchFamily="34" charset="0"/>
              </a:rPr>
              <a:t>Gerard </a:t>
            </a:r>
            <a:r>
              <a:rPr lang="en-US" sz="1400" dirty="0" err="1">
                <a:solidFill>
                  <a:srgbClr val="FAB516"/>
                </a:solidFill>
                <a:latin typeface="Calibri" panose="020F0502020204030204" pitchFamily="34" charset="0"/>
                <a:cs typeface="Calibri" panose="020F0502020204030204" pitchFamily="34" charset="0"/>
              </a:rPr>
              <a:t>Criner</a:t>
            </a:r>
            <a:r>
              <a:rPr lang="en-US" sz="1400" dirty="0">
                <a:solidFill>
                  <a:srgbClr val="FAB516"/>
                </a:solidFill>
                <a:latin typeface="Calibri" panose="020F0502020204030204" pitchFamily="34" charset="0"/>
                <a:cs typeface="Calibri" panose="020F0502020204030204" pitchFamily="34" charset="0"/>
              </a:rPr>
              <a:t>, MD</a:t>
            </a:r>
            <a:endParaRPr lang="en-AU" sz="1400" dirty="0">
              <a:solidFill>
                <a:srgbClr val="FAB516"/>
              </a:solidFill>
              <a:latin typeface="Calibri" panose="020F0502020204030204" pitchFamily="34" charset="0"/>
              <a:cs typeface="Calibri" panose="020F0502020204030204" pitchFamily="34" charset="0"/>
            </a:endParaRPr>
          </a:p>
          <a:p>
            <a:r>
              <a:rPr lang="en-US" sz="1400" dirty="0">
                <a:solidFill>
                  <a:srgbClr val="424242"/>
                </a:solidFill>
                <a:latin typeface="Calibri" panose="020F0502020204030204" pitchFamily="34" charset="0"/>
                <a:cs typeface="Calibri" panose="020F0502020204030204" pitchFamily="34" charset="0"/>
              </a:rPr>
              <a:t>Temple University School of Medicine</a:t>
            </a:r>
            <a:endParaRPr lang="en-AU" sz="1400" dirty="0">
              <a:solidFill>
                <a:srgbClr val="424242"/>
              </a:solidFill>
              <a:latin typeface="Calibri" panose="020F0502020204030204" pitchFamily="34" charset="0"/>
              <a:cs typeface="Calibri" panose="020F0502020204030204" pitchFamily="34" charset="0"/>
            </a:endParaRPr>
          </a:p>
          <a:p>
            <a:r>
              <a:rPr lang="en-US" sz="1400" i="1" dirty="0">
                <a:solidFill>
                  <a:srgbClr val="424242"/>
                </a:solidFill>
                <a:latin typeface="Calibri" panose="020F0502020204030204" pitchFamily="34" charset="0"/>
                <a:cs typeface="Calibri" panose="020F0502020204030204" pitchFamily="34" charset="0"/>
              </a:rPr>
              <a:t>Philadelphia, Pennsylvania, USA</a:t>
            </a:r>
            <a:endParaRPr lang="en-AU" sz="1400" dirty="0">
              <a:solidFill>
                <a:srgbClr val="424242"/>
              </a:solidFill>
              <a:latin typeface="Calibri" panose="020F0502020204030204" pitchFamily="34" charset="0"/>
              <a:cs typeface="Calibri" panose="020F0502020204030204" pitchFamily="34" charset="0"/>
            </a:endParaRPr>
          </a:p>
          <a:p>
            <a:r>
              <a:rPr lang="en-US" sz="1400" dirty="0">
                <a:solidFill>
                  <a:srgbClr val="424242"/>
                </a:solidFill>
                <a:latin typeface="Calibri" panose="020F0502020204030204" pitchFamily="34" charset="0"/>
                <a:cs typeface="Calibri" panose="020F0502020204030204" pitchFamily="34" charset="0"/>
              </a:rPr>
              <a:t> </a:t>
            </a:r>
            <a:endParaRPr lang="en-AU" sz="1400" dirty="0">
              <a:solidFill>
                <a:srgbClr val="424242"/>
              </a:solidFill>
              <a:latin typeface="Calibri" panose="020F0502020204030204" pitchFamily="34" charset="0"/>
              <a:cs typeface="Calibri" panose="020F0502020204030204" pitchFamily="34" charset="0"/>
            </a:endParaRPr>
          </a:p>
          <a:p>
            <a:r>
              <a:rPr lang="en-US" sz="1400" dirty="0">
                <a:solidFill>
                  <a:srgbClr val="FAB516"/>
                </a:solidFill>
                <a:latin typeface="Calibri" panose="020F0502020204030204" pitchFamily="34" charset="0"/>
                <a:cs typeface="Calibri" panose="020F0502020204030204" pitchFamily="34" charset="0"/>
              </a:rPr>
              <a:t>Peter </a:t>
            </a:r>
            <a:r>
              <a:rPr lang="en-US" sz="1400" dirty="0" err="1">
                <a:solidFill>
                  <a:srgbClr val="FAB516"/>
                </a:solidFill>
                <a:latin typeface="Calibri" panose="020F0502020204030204" pitchFamily="34" charset="0"/>
                <a:cs typeface="Calibri" panose="020F0502020204030204" pitchFamily="34" charset="0"/>
              </a:rPr>
              <a:t>Frith</a:t>
            </a:r>
            <a:r>
              <a:rPr lang="en-US" sz="1400" dirty="0">
                <a:solidFill>
                  <a:srgbClr val="FAB516"/>
                </a:solidFill>
                <a:latin typeface="Calibri" panose="020F0502020204030204" pitchFamily="34" charset="0"/>
                <a:cs typeface="Calibri" panose="020F0502020204030204" pitchFamily="34" charset="0"/>
              </a:rPr>
              <a:t>, MD</a:t>
            </a:r>
            <a:endParaRPr lang="en-AU" sz="1400" dirty="0">
              <a:solidFill>
                <a:srgbClr val="FAB516"/>
              </a:solidFill>
              <a:latin typeface="Calibri" panose="020F0502020204030204" pitchFamily="34" charset="0"/>
              <a:cs typeface="Calibri" panose="020F0502020204030204" pitchFamily="34" charset="0"/>
            </a:endParaRPr>
          </a:p>
          <a:p>
            <a:r>
              <a:rPr lang="en-US" sz="1400" dirty="0">
                <a:solidFill>
                  <a:srgbClr val="424242"/>
                </a:solidFill>
                <a:latin typeface="Calibri" panose="020F0502020204030204" pitchFamily="34" charset="0"/>
                <a:cs typeface="Calibri" panose="020F0502020204030204" pitchFamily="34" charset="0"/>
              </a:rPr>
              <a:t>Flinders University </a:t>
            </a:r>
            <a:endParaRPr lang="en-AU" sz="1400" dirty="0">
              <a:solidFill>
                <a:srgbClr val="424242"/>
              </a:solidFill>
              <a:latin typeface="Calibri" panose="020F0502020204030204" pitchFamily="34" charset="0"/>
              <a:cs typeface="Calibri" panose="020F0502020204030204" pitchFamily="34" charset="0"/>
            </a:endParaRPr>
          </a:p>
          <a:p>
            <a:r>
              <a:rPr lang="en-US" sz="1400" i="1" dirty="0">
                <a:solidFill>
                  <a:srgbClr val="424242"/>
                </a:solidFill>
                <a:latin typeface="Calibri" panose="020F0502020204030204" pitchFamily="34" charset="0"/>
                <a:cs typeface="Calibri" panose="020F0502020204030204" pitchFamily="34" charset="0"/>
              </a:rPr>
              <a:t>Adelaide,</a:t>
            </a:r>
            <a:r>
              <a:rPr lang="en-US" sz="1400" dirty="0">
                <a:solidFill>
                  <a:srgbClr val="424242"/>
                </a:solidFill>
                <a:latin typeface="Calibri" panose="020F0502020204030204" pitchFamily="34" charset="0"/>
                <a:cs typeface="Calibri" panose="020F0502020204030204" pitchFamily="34" charset="0"/>
              </a:rPr>
              <a:t> </a:t>
            </a:r>
            <a:r>
              <a:rPr lang="en-US" sz="1400" i="1" dirty="0">
                <a:solidFill>
                  <a:srgbClr val="424242"/>
                </a:solidFill>
                <a:latin typeface="Calibri" panose="020F0502020204030204" pitchFamily="34" charset="0"/>
                <a:cs typeface="Calibri" panose="020F0502020204030204" pitchFamily="34" charset="0"/>
              </a:rPr>
              <a:t>Australia</a:t>
            </a:r>
            <a:endParaRPr lang="en-AU" sz="1400" dirty="0">
              <a:solidFill>
                <a:srgbClr val="424242"/>
              </a:solidFill>
              <a:latin typeface="Calibri" panose="020F0502020204030204" pitchFamily="34" charset="0"/>
              <a:cs typeface="Calibri" panose="020F0502020204030204" pitchFamily="34" charset="0"/>
            </a:endParaRPr>
          </a:p>
          <a:p>
            <a:r>
              <a:rPr lang="en-US" sz="1400" dirty="0">
                <a:solidFill>
                  <a:srgbClr val="424242"/>
                </a:solidFill>
                <a:latin typeface="Calibri" panose="020F0502020204030204" pitchFamily="34" charset="0"/>
                <a:cs typeface="Calibri" panose="020F0502020204030204" pitchFamily="34" charset="0"/>
              </a:rPr>
              <a:t> </a:t>
            </a:r>
            <a:endParaRPr lang="en-AU" sz="1400" dirty="0">
              <a:solidFill>
                <a:srgbClr val="424242"/>
              </a:solidFill>
              <a:latin typeface="Calibri" panose="020F0502020204030204" pitchFamily="34" charset="0"/>
              <a:cs typeface="Calibri" panose="020F0502020204030204" pitchFamily="34" charset="0"/>
            </a:endParaRPr>
          </a:p>
          <a:p>
            <a:r>
              <a:rPr lang="en-US" sz="1400" dirty="0">
                <a:solidFill>
                  <a:srgbClr val="FAB516"/>
                </a:solidFill>
                <a:latin typeface="Calibri" panose="020F0502020204030204" pitchFamily="34" charset="0"/>
                <a:cs typeface="Calibri" panose="020F0502020204030204" pitchFamily="34" charset="0"/>
              </a:rPr>
              <a:t>David Halpin, MD</a:t>
            </a:r>
            <a:endParaRPr lang="en-AU" sz="1400" dirty="0">
              <a:solidFill>
                <a:srgbClr val="FAB516"/>
              </a:solidFill>
              <a:latin typeface="Calibri" panose="020F0502020204030204" pitchFamily="34" charset="0"/>
              <a:cs typeface="Calibri" panose="020F0502020204030204" pitchFamily="34" charset="0"/>
            </a:endParaRPr>
          </a:p>
          <a:p>
            <a:r>
              <a:rPr lang="en-US" sz="1400" dirty="0">
                <a:solidFill>
                  <a:srgbClr val="424242"/>
                </a:solidFill>
                <a:latin typeface="Calibri" panose="020F0502020204030204" pitchFamily="34" charset="0"/>
                <a:cs typeface="Calibri" panose="020F0502020204030204" pitchFamily="34" charset="0"/>
              </a:rPr>
              <a:t>Royal Devon and Exeter Hospital</a:t>
            </a:r>
            <a:endParaRPr lang="en-AU" sz="1400" dirty="0">
              <a:solidFill>
                <a:srgbClr val="424242"/>
              </a:solidFill>
              <a:latin typeface="Calibri" panose="020F0502020204030204" pitchFamily="34" charset="0"/>
              <a:cs typeface="Calibri" panose="020F0502020204030204" pitchFamily="34" charset="0"/>
            </a:endParaRPr>
          </a:p>
          <a:p>
            <a:r>
              <a:rPr lang="it-IT" sz="1400" i="1" dirty="0">
                <a:solidFill>
                  <a:srgbClr val="424242"/>
                </a:solidFill>
                <a:latin typeface="Calibri" panose="020F0502020204030204" pitchFamily="34" charset="0"/>
                <a:cs typeface="Calibri" panose="020F0502020204030204" pitchFamily="34" charset="0"/>
              </a:rPr>
              <a:t>Devon, UK</a:t>
            </a:r>
            <a:endParaRPr lang="en-AU" sz="1400" dirty="0">
              <a:solidFill>
                <a:srgbClr val="424242"/>
              </a:solidFill>
              <a:latin typeface="Calibri" panose="020F0502020204030204" pitchFamily="34" charset="0"/>
              <a:cs typeface="Calibri" panose="020F0502020204030204" pitchFamily="34" charset="0"/>
            </a:endParaRPr>
          </a:p>
          <a:p>
            <a:r>
              <a:rPr lang="it-IT" sz="1400" dirty="0">
                <a:solidFill>
                  <a:srgbClr val="424242"/>
                </a:solidFill>
                <a:latin typeface="Calibri" panose="020F0502020204030204" pitchFamily="34" charset="0"/>
                <a:cs typeface="Calibri" panose="020F0502020204030204" pitchFamily="34" charset="0"/>
              </a:rPr>
              <a:t> </a:t>
            </a:r>
            <a:endParaRPr lang="en-AU" sz="1400" dirty="0">
              <a:solidFill>
                <a:srgbClr val="424242"/>
              </a:solidFill>
              <a:latin typeface="Calibri" panose="020F0502020204030204" pitchFamily="34" charset="0"/>
              <a:cs typeface="Calibri" panose="020F0502020204030204" pitchFamily="34" charset="0"/>
            </a:endParaRPr>
          </a:p>
          <a:p>
            <a:r>
              <a:rPr lang="it-IT" sz="1400" dirty="0">
                <a:solidFill>
                  <a:srgbClr val="FAB516"/>
                </a:solidFill>
                <a:latin typeface="Calibri" panose="020F0502020204030204" pitchFamily="34" charset="0"/>
                <a:cs typeface="Calibri" panose="020F0502020204030204" pitchFamily="34" charset="0"/>
              </a:rPr>
              <a:t>M. Victorina López Varela, MD </a:t>
            </a:r>
            <a:endParaRPr lang="en-AU" sz="1400" dirty="0">
              <a:solidFill>
                <a:srgbClr val="FAB516"/>
              </a:solidFill>
              <a:latin typeface="Calibri" panose="020F0502020204030204" pitchFamily="34" charset="0"/>
              <a:cs typeface="Calibri" panose="020F0502020204030204" pitchFamily="34" charset="0"/>
            </a:endParaRPr>
          </a:p>
          <a:p>
            <a:r>
              <a:rPr lang="es-ES" sz="1400" dirty="0">
                <a:solidFill>
                  <a:srgbClr val="424242"/>
                </a:solidFill>
                <a:latin typeface="Calibri" panose="020F0502020204030204" pitchFamily="34" charset="0"/>
                <a:cs typeface="Calibri" panose="020F0502020204030204" pitchFamily="34" charset="0"/>
              </a:rPr>
              <a:t>Universidad de la República</a:t>
            </a:r>
            <a:endParaRPr lang="en-AU" sz="1400" dirty="0">
              <a:solidFill>
                <a:srgbClr val="424242"/>
              </a:solidFill>
              <a:latin typeface="Calibri" panose="020F0502020204030204" pitchFamily="34" charset="0"/>
              <a:cs typeface="Calibri" panose="020F0502020204030204" pitchFamily="34" charset="0"/>
            </a:endParaRPr>
          </a:p>
          <a:p>
            <a:r>
              <a:rPr lang="es-ES" sz="1400" i="1" dirty="0">
                <a:solidFill>
                  <a:srgbClr val="424242"/>
                </a:solidFill>
                <a:latin typeface="Calibri" panose="020F0502020204030204" pitchFamily="34" charset="0"/>
                <a:cs typeface="Calibri" panose="020F0502020204030204" pitchFamily="34" charset="0"/>
              </a:rPr>
              <a:t>Montevideo,</a:t>
            </a:r>
            <a:r>
              <a:rPr lang="es-ES" sz="1400" dirty="0">
                <a:solidFill>
                  <a:srgbClr val="424242"/>
                </a:solidFill>
                <a:latin typeface="Calibri" panose="020F0502020204030204" pitchFamily="34" charset="0"/>
                <a:cs typeface="Calibri" panose="020F0502020204030204" pitchFamily="34" charset="0"/>
              </a:rPr>
              <a:t> </a:t>
            </a:r>
            <a:r>
              <a:rPr lang="es-ES" sz="1400" i="1" dirty="0">
                <a:solidFill>
                  <a:srgbClr val="424242"/>
                </a:solidFill>
                <a:latin typeface="Calibri" panose="020F0502020204030204" pitchFamily="34" charset="0"/>
                <a:cs typeface="Calibri" panose="020F0502020204030204" pitchFamily="34" charset="0"/>
              </a:rPr>
              <a:t>Uruguay</a:t>
            </a:r>
            <a:endParaRPr lang="en-AU" sz="1400" dirty="0">
              <a:solidFill>
                <a:srgbClr val="424242"/>
              </a:solidFill>
              <a:latin typeface="Calibri" panose="020F0502020204030204" pitchFamily="34" charset="0"/>
              <a:cs typeface="Calibri" panose="020F0502020204030204" pitchFamily="34" charset="0"/>
            </a:endParaRPr>
          </a:p>
          <a:p>
            <a:r>
              <a:rPr lang="es-ES" sz="1400" dirty="0">
                <a:solidFill>
                  <a:srgbClr val="424242"/>
                </a:solidFill>
                <a:latin typeface="Calibri" panose="020F0502020204030204" pitchFamily="34" charset="0"/>
                <a:cs typeface="Calibri" panose="020F0502020204030204" pitchFamily="34" charset="0"/>
              </a:rPr>
              <a:t> </a:t>
            </a:r>
            <a:endParaRPr lang="en-AU" sz="1400" dirty="0">
              <a:solidFill>
                <a:srgbClr val="424242"/>
              </a:solidFill>
              <a:latin typeface="Calibri" panose="020F0502020204030204" pitchFamily="34" charset="0"/>
              <a:cs typeface="Calibri" panose="020F0502020204030204" pitchFamily="34" charset="0"/>
            </a:endParaRPr>
          </a:p>
          <a:p>
            <a:r>
              <a:rPr lang="en-US" sz="1400" dirty="0">
                <a:solidFill>
                  <a:srgbClr val="FAB516"/>
                </a:solidFill>
                <a:latin typeface="Calibri" panose="020F0502020204030204" pitchFamily="34" charset="0"/>
                <a:cs typeface="Calibri" panose="020F0502020204030204" pitchFamily="34" charset="0"/>
              </a:rPr>
              <a:t>Masaharu Nishimura, MD </a:t>
            </a:r>
          </a:p>
          <a:p>
            <a:r>
              <a:rPr lang="en-US" sz="1400" dirty="0">
                <a:solidFill>
                  <a:srgbClr val="424242"/>
                </a:solidFill>
                <a:latin typeface="Calibri" panose="020F0502020204030204" pitchFamily="34" charset="0"/>
                <a:cs typeface="Calibri" panose="020F0502020204030204" pitchFamily="34" charset="0"/>
              </a:rPr>
              <a:t>(retired May, 2018)</a:t>
            </a:r>
            <a:endParaRPr lang="en-AU" sz="1400" dirty="0">
              <a:solidFill>
                <a:srgbClr val="424242"/>
              </a:solidFill>
              <a:latin typeface="Calibri" panose="020F0502020204030204" pitchFamily="34" charset="0"/>
              <a:cs typeface="Calibri" panose="020F0502020204030204" pitchFamily="34" charset="0"/>
            </a:endParaRPr>
          </a:p>
          <a:p>
            <a:r>
              <a:rPr lang="en-US" sz="1400" dirty="0">
                <a:solidFill>
                  <a:srgbClr val="424242"/>
                </a:solidFill>
                <a:latin typeface="Calibri" panose="020F0502020204030204" pitchFamily="34" charset="0"/>
                <a:cs typeface="Calibri" panose="020F0502020204030204" pitchFamily="34" charset="0"/>
              </a:rPr>
              <a:t>Hokkaido University School of Medicine </a:t>
            </a:r>
            <a:endParaRPr lang="en-AU" sz="1400" dirty="0">
              <a:solidFill>
                <a:srgbClr val="424242"/>
              </a:solidFill>
              <a:latin typeface="Calibri" panose="020F0502020204030204" pitchFamily="34" charset="0"/>
              <a:cs typeface="Calibri" panose="020F0502020204030204" pitchFamily="34" charset="0"/>
            </a:endParaRPr>
          </a:p>
          <a:p>
            <a:r>
              <a:rPr lang="nl-NL" sz="1400" i="1" dirty="0">
                <a:solidFill>
                  <a:srgbClr val="424242"/>
                </a:solidFill>
                <a:latin typeface="Calibri" panose="020F0502020204030204" pitchFamily="34" charset="0"/>
                <a:cs typeface="Calibri" panose="020F0502020204030204" pitchFamily="34" charset="0"/>
              </a:rPr>
              <a:t>Sapporo, Japan</a:t>
            </a:r>
            <a:endParaRPr lang="en-AU" sz="1400" dirty="0">
              <a:solidFill>
                <a:srgbClr val="424242"/>
              </a:solidFill>
              <a:latin typeface="Calibri" panose="020F0502020204030204" pitchFamily="34" charset="0"/>
              <a:cs typeface="Calibri" panose="020F0502020204030204" pitchFamily="34" charset="0"/>
            </a:endParaRPr>
          </a:p>
          <a:p>
            <a:r>
              <a:rPr lang="nl-NL" sz="1400" dirty="0">
                <a:solidFill>
                  <a:srgbClr val="424242"/>
                </a:solidFill>
                <a:latin typeface="Calibri" panose="020F0502020204030204" pitchFamily="34" charset="0"/>
                <a:cs typeface="Calibri" panose="020F0502020204030204" pitchFamily="34" charset="0"/>
              </a:rPr>
              <a:t> </a:t>
            </a:r>
            <a:endParaRPr lang="en-AU" sz="1400" dirty="0">
              <a:solidFill>
                <a:srgbClr val="424242"/>
              </a:solidFill>
              <a:latin typeface="Calibri" panose="020F0502020204030204" pitchFamily="34" charset="0"/>
              <a:cs typeface="Calibri" panose="020F0502020204030204" pitchFamily="34" charset="0"/>
            </a:endParaRPr>
          </a:p>
          <a:p>
            <a:r>
              <a:rPr lang="en-US" sz="1400" dirty="0">
                <a:solidFill>
                  <a:srgbClr val="FAB516"/>
                </a:solidFill>
                <a:latin typeface="Calibri" panose="020F0502020204030204" pitchFamily="34" charset="0"/>
                <a:cs typeface="Calibri" panose="020F0502020204030204" pitchFamily="34" charset="0"/>
              </a:rPr>
              <a:t>Sundeep Salvi, MD</a:t>
            </a:r>
            <a:endParaRPr lang="en-AU" sz="1400" dirty="0">
              <a:solidFill>
                <a:srgbClr val="FAB516"/>
              </a:solidFill>
              <a:latin typeface="Calibri" panose="020F0502020204030204" pitchFamily="34" charset="0"/>
              <a:cs typeface="Calibri" panose="020F0502020204030204" pitchFamily="34" charset="0"/>
            </a:endParaRPr>
          </a:p>
          <a:p>
            <a:r>
              <a:rPr lang="en-US" sz="1400" dirty="0">
                <a:solidFill>
                  <a:srgbClr val="424242"/>
                </a:solidFill>
                <a:latin typeface="Calibri" panose="020F0502020204030204" pitchFamily="34" charset="0"/>
                <a:cs typeface="Calibri" panose="020F0502020204030204" pitchFamily="34" charset="0"/>
              </a:rPr>
              <a:t>Chest Research Foundation</a:t>
            </a:r>
            <a:endParaRPr lang="en-AU" sz="1400" dirty="0">
              <a:solidFill>
                <a:srgbClr val="424242"/>
              </a:solidFill>
              <a:latin typeface="Calibri" panose="020F0502020204030204" pitchFamily="34" charset="0"/>
              <a:cs typeface="Calibri" panose="020F0502020204030204" pitchFamily="34" charset="0"/>
            </a:endParaRPr>
          </a:p>
          <a:p>
            <a:r>
              <a:rPr lang="en-US" sz="1400" i="1" dirty="0">
                <a:solidFill>
                  <a:srgbClr val="424242"/>
                </a:solidFill>
                <a:latin typeface="Calibri" panose="020F0502020204030204" pitchFamily="34" charset="0"/>
                <a:cs typeface="Calibri" panose="020F0502020204030204" pitchFamily="34" charset="0"/>
              </a:rPr>
              <a:t>Pune, India </a:t>
            </a:r>
            <a:endParaRPr lang="en-AU" sz="1400" dirty="0">
              <a:solidFill>
                <a:srgbClr val="424242"/>
              </a:solidFill>
              <a:latin typeface="Calibri" panose="020F0502020204030204" pitchFamily="34" charset="0"/>
              <a:cs typeface="Calibri" panose="020F0502020204030204" pitchFamily="34" charset="0"/>
            </a:endParaRPr>
          </a:p>
          <a:p>
            <a:r>
              <a:rPr lang="nl-NL" sz="1400" dirty="0">
                <a:solidFill>
                  <a:srgbClr val="424242"/>
                </a:solidFill>
                <a:latin typeface="Calibri" panose="020F0502020204030204" pitchFamily="34" charset="0"/>
                <a:cs typeface="Calibri" panose="020F0502020204030204" pitchFamily="34" charset="0"/>
              </a:rPr>
              <a:t> </a:t>
            </a:r>
            <a:endParaRPr lang="en-AU" sz="1400" dirty="0">
              <a:solidFill>
                <a:srgbClr val="424242"/>
              </a:solidFill>
              <a:latin typeface="Calibri" panose="020F0502020204030204" pitchFamily="34" charset="0"/>
              <a:cs typeface="Calibri" panose="020F0502020204030204" pitchFamily="34" charset="0"/>
            </a:endParaRPr>
          </a:p>
          <a:p>
            <a:r>
              <a:rPr lang="nl-NL" sz="1400" dirty="0">
                <a:solidFill>
                  <a:srgbClr val="FAB516"/>
                </a:solidFill>
                <a:latin typeface="Calibri" panose="020F0502020204030204" pitchFamily="34" charset="0"/>
                <a:cs typeface="Calibri" panose="020F0502020204030204" pitchFamily="34" charset="0"/>
              </a:rPr>
              <a:t>Claus Vogelmeier, MD</a:t>
            </a:r>
            <a:endParaRPr lang="en-AU" sz="1400" dirty="0">
              <a:solidFill>
                <a:srgbClr val="FAB516"/>
              </a:solidFill>
              <a:latin typeface="Calibri" panose="020F0502020204030204" pitchFamily="34" charset="0"/>
              <a:cs typeface="Calibri" panose="020F0502020204030204" pitchFamily="34" charset="0"/>
            </a:endParaRPr>
          </a:p>
          <a:p>
            <a:r>
              <a:rPr lang="nl-NL" sz="1400" dirty="0">
                <a:solidFill>
                  <a:srgbClr val="424242"/>
                </a:solidFill>
                <a:latin typeface="Calibri" panose="020F0502020204030204" pitchFamily="34" charset="0"/>
                <a:cs typeface="Calibri" panose="020F0502020204030204" pitchFamily="34" charset="0"/>
              </a:rPr>
              <a:t>University of Marburg</a:t>
            </a:r>
            <a:endParaRPr lang="en-AU" sz="1400" dirty="0">
              <a:solidFill>
                <a:srgbClr val="424242"/>
              </a:solidFill>
              <a:latin typeface="Calibri" panose="020F0502020204030204" pitchFamily="34" charset="0"/>
              <a:cs typeface="Calibri" panose="020F0502020204030204" pitchFamily="34" charset="0"/>
            </a:endParaRPr>
          </a:p>
          <a:p>
            <a:r>
              <a:rPr lang="en-US" sz="1400" i="1" dirty="0">
                <a:solidFill>
                  <a:srgbClr val="424242"/>
                </a:solidFill>
                <a:latin typeface="Calibri" panose="020F0502020204030204" pitchFamily="34" charset="0"/>
                <a:cs typeface="Calibri" panose="020F0502020204030204" pitchFamily="34" charset="0"/>
              </a:rPr>
              <a:t>Marburg, Germany</a:t>
            </a:r>
            <a:endParaRPr lang="en-AU" sz="1600" dirty="0">
              <a:solidFill>
                <a:srgbClr val="424242"/>
              </a:solidFill>
              <a:latin typeface="Calibri" panose="020F0502020204030204" pitchFamily="34" charset="0"/>
              <a:cs typeface="Calibri" panose="020F0502020204030204" pitchFamily="34" charset="0"/>
            </a:endParaRPr>
          </a:p>
        </p:txBody>
      </p:sp>
      <p:sp>
        <p:nvSpPr>
          <p:cNvPr id="10" name="TextBox 1">
            <a:extLst>
              <a:ext uri="{FF2B5EF4-FFF2-40B4-BE49-F238E27FC236}">
                <a16:creationId xmlns:a16="http://schemas.microsoft.com/office/drawing/2014/main" id="{EC47F9EF-F792-4B21-8252-F7691FF346A3}"/>
              </a:ext>
            </a:extLst>
          </p:cNvPr>
          <p:cNvSpPr txBox="1">
            <a:spLocks noChangeArrowheads="1"/>
          </p:cNvSpPr>
          <p:nvPr/>
        </p:nvSpPr>
        <p:spPr bwMode="auto">
          <a:xfrm>
            <a:off x="1521661" y="6509027"/>
            <a:ext cx="6096000" cy="276225"/>
          </a:xfrm>
          <a:prstGeom prst="rect">
            <a:avLst/>
          </a:prstGeom>
          <a:noFill/>
          <a:ln w="9525">
            <a:noFill/>
            <a:miter lim="800000"/>
            <a:headEnd/>
            <a:tailEnd/>
          </a:ln>
        </p:spPr>
        <p:txBody>
          <a:bodyPr>
            <a:spAutoFit/>
          </a:bodyPr>
          <a:lstStyle/>
          <a:p>
            <a:pPr algn="ctr"/>
            <a:r>
              <a:rPr lang="en-US" sz="1200" dirty="0">
                <a:solidFill>
                  <a:schemeClr val="accent6">
                    <a:lumMod val="40000"/>
                    <a:lumOff val="60000"/>
                  </a:schemeClr>
                </a:solidFill>
              </a:rPr>
              <a:t>© 2019 Global Initiative for Chronic Obstructive Lung Disease</a:t>
            </a:r>
          </a:p>
        </p:txBody>
      </p:sp>
    </p:spTree>
    <p:extLst>
      <p:ext uri="{BB962C8B-B14F-4D97-AF65-F5344CB8AC3E}">
        <p14:creationId xmlns:p14="http://schemas.microsoft.com/office/powerpoint/2010/main" val="6984334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755540" y="425859"/>
            <a:ext cx="8388424" cy="523220"/>
          </a:xfrm>
          <a:prstGeom prst="rect">
            <a:avLst/>
          </a:prstGeom>
          <a:noFill/>
          <a:ln w="9525">
            <a:noFill/>
            <a:miter lim="800000"/>
            <a:headEnd/>
            <a:tailEnd/>
          </a:ln>
        </p:spPr>
        <p:txBody>
          <a:bodyPr wrap="square">
            <a:spAutoFit/>
          </a:bodyPr>
          <a:lstStyle/>
          <a:p>
            <a:pPr algn="ctr"/>
            <a:r>
              <a:rPr lang="en-US" sz="2800" dirty="0">
                <a:solidFill>
                  <a:srgbClr val="FAB516"/>
                </a:solidFill>
                <a:latin typeface="Tahoma" pitchFamily="34" charset="0"/>
                <a:cs typeface="Tahoma" pitchFamily="34" charset="0"/>
              </a:rPr>
              <a:t>Diagnosis and Initial Assessment</a:t>
            </a:r>
          </a:p>
        </p:txBody>
      </p:sp>
      <p:sp>
        <p:nvSpPr>
          <p:cNvPr id="6" name="TextBox 1">
            <a:extLst>
              <a:ext uri="{FF2B5EF4-FFF2-40B4-BE49-F238E27FC236}">
                <a16:creationId xmlns:a16="http://schemas.microsoft.com/office/drawing/2014/main" id="{1F6E54B4-3772-4CAF-8BE7-2B1FB0176743}"/>
              </a:ext>
            </a:extLst>
          </p:cNvPr>
          <p:cNvSpPr txBox="1">
            <a:spLocks noChangeArrowheads="1"/>
          </p:cNvSpPr>
          <p:nvPr/>
        </p:nvSpPr>
        <p:spPr bwMode="auto">
          <a:xfrm>
            <a:off x="1782614" y="6509026"/>
            <a:ext cx="6096000" cy="276225"/>
          </a:xfrm>
          <a:prstGeom prst="rect">
            <a:avLst/>
          </a:prstGeom>
          <a:noFill/>
          <a:ln w="9525">
            <a:noFill/>
            <a:miter lim="800000"/>
            <a:headEnd/>
            <a:tailEnd/>
          </a:ln>
        </p:spPr>
        <p:txBody>
          <a:bodyPr>
            <a:spAutoFit/>
          </a:bodyPr>
          <a:lstStyle/>
          <a:p>
            <a:pPr algn="ctr"/>
            <a:r>
              <a:rPr lang="en-US" sz="1200" dirty="0">
                <a:solidFill>
                  <a:schemeClr val="accent6">
                    <a:lumMod val="40000"/>
                    <a:lumOff val="60000"/>
                  </a:schemeClr>
                </a:solidFill>
              </a:rPr>
              <a:t>© 2019 Global Initiative for Chronic Obstructive Lung Disease</a:t>
            </a:r>
          </a:p>
        </p:txBody>
      </p:sp>
      <p:pic>
        <p:nvPicPr>
          <p:cNvPr id="8" name="Picture 7">
            <a:extLst>
              <a:ext uri="{FF2B5EF4-FFF2-40B4-BE49-F238E27FC236}">
                <a16:creationId xmlns:a16="http://schemas.microsoft.com/office/drawing/2014/main" id="{38140C9D-4EB1-47FB-B54F-90F7BBDCF9CD}"/>
              </a:ext>
            </a:extLst>
          </p:cNvPr>
          <p:cNvPicPr>
            <a:picLocks noChangeAspect="1"/>
          </p:cNvPicPr>
          <p:nvPr/>
        </p:nvPicPr>
        <p:blipFill>
          <a:blip r:embed="rId3"/>
          <a:stretch>
            <a:fillRect/>
          </a:stretch>
        </p:blipFill>
        <p:spPr>
          <a:xfrm>
            <a:off x="914392" y="1328747"/>
            <a:ext cx="7315215" cy="4800610"/>
          </a:xfrm>
          <a:prstGeom prst="rect">
            <a:avLst/>
          </a:prstGeom>
        </p:spPr>
      </p:pic>
    </p:spTree>
    <p:extLst>
      <p:ext uri="{BB962C8B-B14F-4D97-AF65-F5344CB8AC3E}">
        <p14:creationId xmlns:p14="http://schemas.microsoft.com/office/powerpoint/2010/main" val="16400914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1521661" y="395082"/>
            <a:ext cx="7056784" cy="523220"/>
          </a:xfrm>
          <a:prstGeom prst="rect">
            <a:avLst/>
          </a:prstGeom>
          <a:noFill/>
          <a:ln w="9525">
            <a:noFill/>
            <a:miter lim="800000"/>
            <a:headEnd/>
            <a:tailEnd/>
          </a:ln>
        </p:spPr>
        <p:txBody>
          <a:bodyPr wrap="square">
            <a:spAutoFit/>
          </a:bodyPr>
          <a:lstStyle/>
          <a:p>
            <a:pPr algn="ctr"/>
            <a:r>
              <a:rPr lang="en-US" sz="2800" dirty="0">
                <a:solidFill>
                  <a:srgbClr val="FAB516"/>
                </a:solidFill>
                <a:latin typeface="Tahoma" pitchFamily="34" charset="0"/>
                <a:cs typeface="Tahoma" pitchFamily="34" charset="0"/>
              </a:rPr>
              <a:t>Medical History</a:t>
            </a:r>
          </a:p>
        </p:txBody>
      </p:sp>
      <p:sp>
        <p:nvSpPr>
          <p:cNvPr id="6" name="TextBox 1"/>
          <p:cNvSpPr txBox="1">
            <a:spLocks noChangeArrowheads="1"/>
          </p:cNvSpPr>
          <p:nvPr/>
        </p:nvSpPr>
        <p:spPr bwMode="auto">
          <a:xfrm>
            <a:off x="1043608" y="1102693"/>
            <a:ext cx="7652460" cy="4914166"/>
          </a:xfrm>
          <a:prstGeom prst="rect">
            <a:avLst/>
          </a:prstGeom>
          <a:noFill/>
          <a:ln w="9525">
            <a:noFill/>
            <a:miter lim="800000"/>
            <a:headEnd/>
            <a:tailEnd/>
          </a:ln>
        </p:spPr>
        <p:txBody>
          <a:bodyPr wrap="square">
            <a:spAutoFit/>
          </a:bodyPr>
          <a:lstStyle/>
          <a:p>
            <a:pPr marL="342900" indent="-342900">
              <a:buClr>
                <a:srgbClr val="FFCC66"/>
              </a:buClr>
              <a:buFont typeface="Arial" panose="020B0604020202020204" pitchFamily="34" charset="0"/>
              <a:buChar char="►"/>
            </a:pPr>
            <a:endParaRPr lang="en-AU" sz="2000" dirty="0"/>
          </a:p>
          <a:p>
            <a:pPr marL="342900" indent="-342900">
              <a:buClr>
                <a:srgbClr val="FFCC66"/>
              </a:buClr>
              <a:buFont typeface="Arial" panose="020B0604020202020204" pitchFamily="34" charset="0"/>
              <a:buChar char="►"/>
            </a:pPr>
            <a:r>
              <a:rPr lang="en-AU" sz="2000" dirty="0">
                <a:solidFill>
                  <a:srgbClr val="424242"/>
                </a:solidFill>
                <a:latin typeface="Calibri" panose="020F0502020204030204" pitchFamily="34" charset="0"/>
                <a:cs typeface="Calibri" panose="020F0502020204030204" pitchFamily="34" charset="0"/>
              </a:rPr>
              <a:t>Patient’s exposure to risk factors</a:t>
            </a:r>
          </a:p>
          <a:p>
            <a:pPr marL="342900" indent="-342900">
              <a:buClr>
                <a:srgbClr val="FFCC66"/>
              </a:buClr>
              <a:buFont typeface="Arial" panose="020B0604020202020204" pitchFamily="34" charset="0"/>
              <a:buChar char="►"/>
            </a:pPr>
            <a:endParaRPr lang="en-AU" sz="1000" dirty="0">
              <a:solidFill>
                <a:srgbClr val="424242"/>
              </a:solidFill>
              <a:latin typeface="Calibri" panose="020F0502020204030204" pitchFamily="34" charset="0"/>
              <a:cs typeface="Calibri" panose="020F0502020204030204" pitchFamily="34" charset="0"/>
            </a:endParaRPr>
          </a:p>
          <a:p>
            <a:pPr marL="342900" indent="-342900">
              <a:buClr>
                <a:srgbClr val="FFCC66"/>
              </a:buClr>
              <a:buFont typeface="Arial" panose="020B0604020202020204" pitchFamily="34" charset="0"/>
              <a:buChar char="►"/>
            </a:pPr>
            <a:r>
              <a:rPr lang="en-AU" sz="2000" dirty="0">
                <a:solidFill>
                  <a:srgbClr val="424242"/>
                </a:solidFill>
                <a:latin typeface="Calibri" panose="020F0502020204030204" pitchFamily="34" charset="0"/>
                <a:cs typeface="Calibri" panose="020F0502020204030204" pitchFamily="34" charset="0"/>
              </a:rPr>
              <a:t>Past medical history</a:t>
            </a:r>
          </a:p>
          <a:p>
            <a:pPr marL="342900" indent="-342900">
              <a:buClr>
                <a:srgbClr val="FFCC66"/>
              </a:buClr>
              <a:buFont typeface="Arial" panose="020B0604020202020204" pitchFamily="34" charset="0"/>
              <a:buChar char="►"/>
            </a:pPr>
            <a:endParaRPr lang="en-AU" sz="1000" dirty="0">
              <a:solidFill>
                <a:srgbClr val="424242"/>
              </a:solidFill>
              <a:latin typeface="Calibri" panose="020F0502020204030204" pitchFamily="34" charset="0"/>
              <a:cs typeface="Calibri" panose="020F0502020204030204" pitchFamily="34" charset="0"/>
            </a:endParaRPr>
          </a:p>
          <a:p>
            <a:pPr marL="342900" indent="-342900">
              <a:buClr>
                <a:srgbClr val="FFCC66"/>
              </a:buClr>
              <a:buFont typeface="Arial" panose="020B0604020202020204" pitchFamily="34" charset="0"/>
              <a:buChar char="►"/>
            </a:pPr>
            <a:r>
              <a:rPr lang="en-AU" sz="2000" dirty="0">
                <a:solidFill>
                  <a:srgbClr val="424242"/>
                </a:solidFill>
                <a:latin typeface="Calibri" panose="020F0502020204030204" pitchFamily="34" charset="0"/>
                <a:cs typeface="Calibri" panose="020F0502020204030204" pitchFamily="34" charset="0"/>
              </a:rPr>
              <a:t>Family history of COPD or other chronic respiratory disease.</a:t>
            </a:r>
          </a:p>
          <a:p>
            <a:pPr marL="342900" indent="-342900">
              <a:buClr>
                <a:srgbClr val="FFCC66"/>
              </a:buClr>
              <a:buFont typeface="Arial" panose="020B0604020202020204" pitchFamily="34" charset="0"/>
              <a:buChar char="►"/>
            </a:pPr>
            <a:endParaRPr lang="en-AU" sz="1000" dirty="0">
              <a:solidFill>
                <a:srgbClr val="424242"/>
              </a:solidFill>
              <a:latin typeface="Calibri" panose="020F0502020204030204" pitchFamily="34" charset="0"/>
              <a:cs typeface="Calibri" panose="020F0502020204030204" pitchFamily="34" charset="0"/>
            </a:endParaRPr>
          </a:p>
          <a:p>
            <a:pPr marL="342900" indent="-342900">
              <a:buClr>
                <a:srgbClr val="FFCC66"/>
              </a:buClr>
              <a:buFont typeface="Arial" panose="020B0604020202020204" pitchFamily="34" charset="0"/>
              <a:buChar char="►"/>
            </a:pPr>
            <a:r>
              <a:rPr lang="en-AU" sz="2000" dirty="0">
                <a:solidFill>
                  <a:srgbClr val="424242"/>
                </a:solidFill>
                <a:latin typeface="Calibri" panose="020F0502020204030204" pitchFamily="34" charset="0"/>
                <a:cs typeface="Calibri" panose="020F0502020204030204" pitchFamily="34" charset="0"/>
              </a:rPr>
              <a:t>Pattern of symptom development </a:t>
            </a:r>
          </a:p>
          <a:p>
            <a:pPr marL="342900" indent="-342900">
              <a:buClr>
                <a:srgbClr val="FFCC66"/>
              </a:buClr>
              <a:buFont typeface="Arial" panose="020B0604020202020204" pitchFamily="34" charset="0"/>
              <a:buChar char="►"/>
            </a:pPr>
            <a:endParaRPr lang="en-AU" sz="1000" dirty="0">
              <a:solidFill>
                <a:srgbClr val="424242"/>
              </a:solidFill>
              <a:latin typeface="Calibri" panose="020F0502020204030204" pitchFamily="34" charset="0"/>
              <a:cs typeface="Calibri" panose="020F0502020204030204" pitchFamily="34" charset="0"/>
            </a:endParaRPr>
          </a:p>
          <a:p>
            <a:pPr marL="342900" indent="-342900">
              <a:buClr>
                <a:srgbClr val="FFCC66"/>
              </a:buClr>
              <a:buFont typeface="Arial" panose="020B0604020202020204" pitchFamily="34" charset="0"/>
              <a:buChar char="►"/>
            </a:pPr>
            <a:r>
              <a:rPr lang="en-AU" sz="2000" dirty="0">
                <a:solidFill>
                  <a:srgbClr val="424242"/>
                </a:solidFill>
                <a:latin typeface="Calibri" panose="020F0502020204030204" pitchFamily="34" charset="0"/>
                <a:cs typeface="Calibri" panose="020F0502020204030204" pitchFamily="34" charset="0"/>
              </a:rPr>
              <a:t>History of exacerbations or previous hospitalizations for respiratory disorder</a:t>
            </a:r>
          </a:p>
          <a:p>
            <a:pPr marL="342900" indent="-342900">
              <a:buClr>
                <a:srgbClr val="FFCC66"/>
              </a:buClr>
              <a:buFont typeface="Arial" panose="020B0604020202020204" pitchFamily="34" charset="0"/>
              <a:buChar char="►"/>
            </a:pPr>
            <a:endParaRPr lang="en-AU" sz="1000" dirty="0">
              <a:solidFill>
                <a:srgbClr val="424242"/>
              </a:solidFill>
              <a:latin typeface="Calibri" panose="020F0502020204030204" pitchFamily="34" charset="0"/>
              <a:cs typeface="Calibri" panose="020F0502020204030204" pitchFamily="34" charset="0"/>
            </a:endParaRPr>
          </a:p>
          <a:p>
            <a:pPr marL="342900" indent="-342900">
              <a:buClr>
                <a:srgbClr val="FFCC66"/>
              </a:buClr>
              <a:buFont typeface="Arial" panose="020B0604020202020204" pitchFamily="34" charset="0"/>
              <a:buChar char="►"/>
            </a:pPr>
            <a:r>
              <a:rPr lang="en-AU" sz="2000" dirty="0">
                <a:solidFill>
                  <a:srgbClr val="424242"/>
                </a:solidFill>
                <a:latin typeface="Calibri" panose="020F0502020204030204" pitchFamily="34" charset="0"/>
                <a:cs typeface="Calibri" panose="020F0502020204030204" pitchFamily="34" charset="0"/>
              </a:rPr>
              <a:t>Presence of comorbidities</a:t>
            </a:r>
          </a:p>
          <a:p>
            <a:pPr marL="342900" indent="-342900">
              <a:buClr>
                <a:srgbClr val="FFCC66"/>
              </a:buClr>
              <a:buFont typeface="Arial" panose="020B0604020202020204" pitchFamily="34" charset="0"/>
              <a:buChar char="►"/>
            </a:pPr>
            <a:endParaRPr lang="en-AU" sz="1000" dirty="0">
              <a:solidFill>
                <a:srgbClr val="424242"/>
              </a:solidFill>
              <a:latin typeface="Calibri" panose="020F0502020204030204" pitchFamily="34" charset="0"/>
              <a:cs typeface="Calibri" panose="020F0502020204030204" pitchFamily="34" charset="0"/>
            </a:endParaRPr>
          </a:p>
          <a:p>
            <a:pPr marL="342900" indent="-342900">
              <a:buClr>
                <a:srgbClr val="FFCC66"/>
              </a:buClr>
              <a:buFont typeface="Arial" panose="020B0604020202020204" pitchFamily="34" charset="0"/>
              <a:buChar char="►"/>
            </a:pPr>
            <a:r>
              <a:rPr lang="en-AU" sz="2000" dirty="0">
                <a:solidFill>
                  <a:srgbClr val="424242"/>
                </a:solidFill>
                <a:latin typeface="Calibri" panose="020F0502020204030204" pitchFamily="34" charset="0"/>
                <a:cs typeface="Calibri" panose="020F0502020204030204" pitchFamily="34" charset="0"/>
              </a:rPr>
              <a:t>Impact of disease on patient’s life</a:t>
            </a:r>
          </a:p>
          <a:p>
            <a:pPr marL="342900" indent="-342900">
              <a:buClr>
                <a:srgbClr val="FFCC66"/>
              </a:buClr>
              <a:buFont typeface="Arial" panose="020B0604020202020204" pitchFamily="34" charset="0"/>
              <a:buChar char="►"/>
            </a:pPr>
            <a:endParaRPr lang="en-AU" sz="1000" dirty="0">
              <a:solidFill>
                <a:srgbClr val="424242"/>
              </a:solidFill>
              <a:latin typeface="Calibri" panose="020F0502020204030204" pitchFamily="34" charset="0"/>
              <a:cs typeface="Calibri" panose="020F0502020204030204" pitchFamily="34" charset="0"/>
            </a:endParaRPr>
          </a:p>
          <a:p>
            <a:pPr marL="342900" indent="-342900">
              <a:buClr>
                <a:srgbClr val="FFCC66"/>
              </a:buClr>
              <a:buFont typeface="Arial" panose="020B0604020202020204" pitchFamily="34" charset="0"/>
              <a:buChar char="►"/>
            </a:pPr>
            <a:r>
              <a:rPr lang="en-AU" sz="2000" dirty="0">
                <a:solidFill>
                  <a:srgbClr val="424242"/>
                </a:solidFill>
                <a:latin typeface="Calibri" panose="020F0502020204030204" pitchFamily="34" charset="0"/>
                <a:cs typeface="Calibri" panose="020F0502020204030204" pitchFamily="34" charset="0"/>
              </a:rPr>
              <a:t>Social and family support available to the patient.</a:t>
            </a:r>
          </a:p>
          <a:p>
            <a:pPr marL="342900" indent="-342900">
              <a:buClr>
                <a:srgbClr val="FFCC66"/>
              </a:buClr>
              <a:buFont typeface="Arial" panose="020B0604020202020204" pitchFamily="34" charset="0"/>
              <a:buChar char="►"/>
            </a:pPr>
            <a:endParaRPr lang="en-AU" sz="1000" dirty="0">
              <a:solidFill>
                <a:srgbClr val="424242"/>
              </a:solidFill>
              <a:latin typeface="Calibri" panose="020F0502020204030204" pitchFamily="34" charset="0"/>
              <a:cs typeface="Calibri" panose="020F0502020204030204" pitchFamily="34" charset="0"/>
            </a:endParaRPr>
          </a:p>
          <a:p>
            <a:pPr marL="342900" indent="-342900">
              <a:buClr>
                <a:srgbClr val="FFCC66"/>
              </a:buClr>
              <a:buFont typeface="Arial" panose="020B0604020202020204" pitchFamily="34" charset="0"/>
              <a:buChar char="►"/>
            </a:pPr>
            <a:r>
              <a:rPr lang="en-AU" sz="2000" dirty="0">
                <a:solidFill>
                  <a:srgbClr val="424242"/>
                </a:solidFill>
                <a:latin typeface="Calibri" panose="020F0502020204030204" pitchFamily="34" charset="0"/>
                <a:cs typeface="Calibri" panose="020F0502020204030204" pitchFamily="34" charset="0"/>
              </a:rPr>
              <a:t>Possibilities for reducing risk factors, especially smoking cessation.</a:t>
            </a:r>
            <a:endParaRPr lang="en-US" sz="2000" dirty="0">
              <a:solidFill>
                <a:srgbClr val="424242"/>
              </a:solidFill>
              <a:latin typeface="Calibri" panose="020F0502020204030204" pitchFamily="34" charset="0"/>
              <a:cs typeface="Calibri" panose="020F0502020204030204" pitchFamily="34" charset="0"/>
            </a:endParaRPr>
          </a:p>
          <a:p>
            <a:pPr marL="342900" indent="-342900">
              <a:buClr>
                <a:srgbClr val="FFCC66"/>
              </a:buClr>
              <a:buFont typeface="Arial" panose="020B0604020202020204" pitchFamily="34" charset="0"/>
              <a:buChar char="►"/>
            </a:pPr>
            <a:endParaRPr lang="en-US" sz="2000" u="sng" baseline="30000" dirty="0"/>
          </a:p>
        </p:txBody>
      </p:sp>
      <p:sp>
        <p:nvSpPr>
          <p:cNvPr id="8" name="TextBox 1">
            <a:extLst>
              <a:ext uri="{FF2B5EF4-FFF2-40B4-BE49-F238E27FC236}">
                <a16:creationId xmlns:a16="http://schemas.microsoft.com/office/drawing/2014/main" id="{B97AE1CA-5348-480A-B048-C60248EC1763}"/>
              </a:ext>
            </a:extLst>
          </p:cNvPr>
          <p:cNvSpPr txBox="1">
            <a:spLocks noChangeArrowheads="1"/>
          </p:cNvSpPr>
          <p:nvPr/>
        </p:nvSpPr>
        <p:spPr bwMode="auto">
          <a:xfrm>
            <a:off x="1782614" y="6509026"/>
            <a:ext cx="6096000" cy="276225"/>
          </a:xfrm>
          <a:prstGeom prst="rect">
            <a:avLst/>
          </a:prstGeom>
          <a:noFill/>
          <a:ln w="9525">
            <a:noFill/>
            <a:miter lim="800000"/>
            <a:headEnd/>
            <a:tailEnd/>
          </a:ln>
        </p:spPr>
        <p:txBody>
          <a:bodyPr>
            <a:spAutoFit/>
          </a:bodyPr>
          <a:lstStyle/>
          <a:p>
            <a:pPr algn="ctr"/>
            <a:r>
              <a:rPr lang="en-US" sz="1200" dirty="0">
                <a:solidFill>
                  <a:schemeClr val="accent6">
                    <a:lumMod val="40000"/>
                    <a:lumOff val="60000"/>
                  </a:schemeClr>
                </a:solidFill>
              </a:rPr>
              <a:t>© 2019 Global Initiative for Chronic Obstructive Lung Disease</a:t>
            </a:r>
          </a:p>
        </p:txBody>
      </p:sp>
    </p:spTree>
    <p:extLst>
      <p:ext uri="{BB962C8B-B14F-4D97-AF65-F5344CB8AC3E}">
        <p14:creationId xmlns:p14="http://schemas.microsoft.com/office/powerpoint/2010/main" val="24586429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755540" y="425859"/>
            <a:ext cx="8388424" cy="523220"/>
          </a:xfrm>
          <a:prstGeom prst="rect">
            <a:avLst/>
          </a:prstGeom>
          <a:noFill/>
          <a:ln w="9525">
            <a:noFill/>
            <a:miter lim="800000"/>
            <a:headEnd/>
            <a:tailEnd/>
          </a:ln>
        </p:spPr>
        <p:txBody>
          <a:bodyPr wrap="square">
            <a:spAutoFit/>
          </a:bodyPr>
          <a:lstStyle/>
          <a:p>
            <a:pPr algn="ctr"/>
            <a:r>
              <a:rPr lang="en-US" sz="2800" dirty="0">
                <a:solidFill>
                  <a:srgbClr val="FAB516"/>
                </a:solidFill>
                <a:latin typeface="Tahoma" pitchFamily="34" charset="0"/>
                <a:cs typeface="Tahoma" pitchFamily="34" charset="0"/>
              </a:rPr>
              <a:t>Diagnosis and Initial Assessment</a:t>
            </a:r>
          </a:p>
        </p:txBody>
      </p:sp>
      <p:sp>
        <p:nvSpPr>
          <p:cNvPr id="6" name="TextBox 1">
            <a:extLst>
              <a:ext uri="{FF2B5EF4-FFF2-40B4-BE49-F238E27FC236}">
                <a16:creationId xmlns:a16="http://schemas.microsoft.com/office/drawing/2014/main" id="{1F6E54B4-3772-4CAF-8BE7-2B1FB0176743}"/>
              </a:ext>
            </a:extLst>
          </p:cNvPr>
          <p:cNvSpPr txBox="1">
            <a:spLocks noChangeArrowheads="1"/>
          </p:cNvSpPr>
          <p:nvPr/>
        </p:nvSpPr>
        <p:spPr bwMode="auto">
          <a:xfrm>
            <a:off x="1782614" y="6509026"/>
            <a:ext cx="6096000" cy="276225"/>
          </a:xfrm>
          <a:prstGeom prst="rect">
            <a:avLst/>
          </a:prstGeom>
          <a:noFill/>
          <a:ln w="9525">
            <a:noFill/>
            <a:miter lim="800000"/>
            <a:headEnd/>
            <a:tailEnd/>
          </a:ln>
        </p:spPr>
        <p:txBody>
          <a:bodyPr>
            <a:spAutoFit/>
          </a:bodyPr>
          <a:lstStyle/>
          <a:p>
            <a:pPr algn="ctr"/>
            <a:r>
              <a:rPr lang="en-US" sz="1200" dirty="0">
                <a:solidFill>
                  <a:schemeClr val="accent6">
                    <a:lumMod val="40000"/>
                    <a:lumOff val="60000"/>
                  </a:schemeClr>
                </a:solidFill>
              </a:rPr>
              <a:t>© 2019 Global Initiative for Chronic Obstructive Lung Disease</a:t>
            </a:r>
          </a:p>
        </p:txBody>
      </p:sp>
      <p:pic>
        <p:nvPicPr>
          <p:cNvPr id="8" name="Picture 7">
            <a:extLst>
              <a:ext uri="{FF2B5EF4-FFF2-40B4-BE49-F238E27FC236}">
                <a16:creationId xmlns:a16="http://schemas.microsoft.com/office/drawing/2014/main" id="{AF7E29EF-32C2-49FD-A99B-73AA4DD006EB}"/>
              </a:ext>
            </a:extLst>
          </p:cNvPr>
          <p:cNvPicPr>
            <a:picLocks noChangeAspect="1"/>
          </p:cNvPicPr>
          <p:nvPr/>
        </p:nvPicPr>
        <p:blipFill>
          <a:blip r:embed="rId3"/>
          <a:stretch>
            <a:fillRect/>
          </a:stretch>
        </p:blipFill>
        <p:spPr>
          <a:xfrm>
            <a:off x="2052982" y="1091875"/>
            <a:ext cx="5555263" cy="5555263"/>
          </a:xfrm>
          <a:prstGeom prst="rect">
            <a:avLst/>
          </a:prstGeom>
        </p:spPr>
      </p:pic>
    </p:spTree>
    <p:extLst>
      <p:ext uri="{BB962C8B-B14F-4D97-AF65-F5344CB8AC3E}">
        <p14:creationId xmlns:p14="http://schemas.microsoft.com/office/powerpoint/2010/main" val="10843931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755540" y="425859"/>
            <a:ext cx="8388424" cy="523220"/>
          </a:xfrm>
          <a:prstGeom prst="rect">
            <a:avLst/>
          </a:prstGeom>
          <a:noFill/>
          <a:ln w="9525">
            <a:noFill/>
            <a:miter lim="800000"/>
            <a:headEnd/>
            <a:tailEnd/>
          </a:ln>
        </p:spPr>
        <p:txBody>
          <a:bodyPr wrap="square">
            <a:spAutoFit/>
          </a:bodyPr>
          <a:lstStyle/>
          <a:p>
            <a:pPr algn="ctr"/>
            <a:r>
              <a:rPr lang="en-US" sz="2800" dirty="0">
                <a:solidFill>
                  <a:srgbClr val="FAB516"/>
                </a:solidFill>
                <a:latin typeface="Tahoma" pitchFamily="34" charset="0"/>
                <a:cs typeface="Tahoma" pitchFamily="34" charset="0"/>
              </a:rPr>
              <a:t>Spirometry</a:t>
            </a:r>
          </a:p>
        </p:txBody>
      </p:sp>
      <p:sp>
        <p:nvSpPr>
          <p:cNvPr id="6" name="TextBox 1">
            <a:extLst>
              <a:ext uri="{FF2B5EF4-FFF2-40B4-BE49-F238E27FC236}">
                <a16:creationId xmlns:a16="http://schemas.microsoft.com/office/drawing/2014/main" id="{1F6E54B4-3772-4CAF-8BE7-2B1FB0176743}"/>
              </a:ext>
            </a:extLst>
          </p:cNvPr>
          <p:cNvSpPr txBox="1">
            <a:spLocks noChangeArrowheads="1"/>
          </p:cNvSpPr>
          <p:nvPr/>
        </p:nvSpPr>
        <p:spPr bwMode="auto">
          <a:xfrm>
            <a:off x="1782614" y="6509026"/>
            <a:ext cx="6096000" cy="276225"/>
          </a:xfrm>
          <a:prstGeom prst="rect">
            <a:avLst/>
          </a:prstGeom>
          <a:noFill/>
          <a:ln w="9525">
            <a:noFill/>
            <a:miter lim="800000"/>
            <a:headEnd/>
            <a:tailEnd/>
          </a:ln>
        </p:spPr>
        <p:txBody>
          <a:bodyPr>
            <a:spAutoFit/>
          </a:bodyPr>
          <a:lstStyle/>
          <a:p>
            <a:pPr algn="ctr"/>
            <a:r>
              <a:rPr lang="en-US" sz="1200" dirty="0">
                <a:solidFill>
                  <a:schemeClr val="accent6">
                    <a:lumMod val="40000"/>
                    <a:lumOff val="60000"/>
                  </a:schemeClr>
                </a:solidFill>
              </a:rPr>
              <a:t>© 2019 Global Initiative for Chronic Obstructive Lung Disease</a:t>
            </a:r>
          </a:p>
        </p:txBody>
      </p:sp>
      <p:pic>
        <p:nvPicPr>
          <p:cNvPr id="9" name="Picture 8">
            <a:extLst>
              <a:ext uri="{FF2B5EF4-FFF2-40B4-BE49-F238E27FC236}">
                <a16:creationId xmlns:a16="http://schemas.microsoft.com/office/drawing/2014/main" id="{583EA0A8-1C21-4CAA-BC47-8F388FB16CE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3648" y="985847"/>
            <a:ext cx="7315215" cy="5486411"/>
          </a:xfrm>
          <a:prstGeom prst="rect">
            <a:avLst/>
          </a:prstGeom>
        </p:spPr>
      </p:pic>
    </p:spTree>
    <p:extLst>
      <p:ext uri="{BB962C8B-B14F-4D97-AF65-F5344CB8AC3E}">
        <p14:creationId xmlns:p14="http://schemas.microsoft.com/office/powerpoint/2010/main" val="3415416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755576" y="404664"/>
            <a:ext cx="8388424" cy="523220"/>
          </a:xfrm>
          <a:prstGeom prst="rect">
            <a:avLst/>
          </a:prstGeom>
          <a:noFill/>
          <a:ln w="9525">
            <a:noFill/>
            <a:miter lim="800000"/>
            <a:headEnd/>
            <a:tailEnd/>
          </a:ln>
        </p:spPr>
        <p:txBody>
          <a:bodyPr wrap="square">
            <a:spAutoFit/>
          </a:bodyPr>
          <a:lstStyle/>
          <a:p>
            <a:pPr algn="ctr"/>
            <a:r>
              <a:rPr lang="en-US" sz="2800" dirty="0">
                <a:solidFill>
                  <a:srgbClr val="FAB516"/>
                </a:solidFill>
                <a:latin typeface="Tahoma" pitchFamily="34" charset="0"/>
                <a:cs typeface="Tahoma" pitchFamily="34" charset="0"/>
              </a:rPr>
              <a:t>Post-bronchodilator FEV</a:t>
            </a:r>
            <a:r>
              <a:rPr lang="en-US" sz="2800" baseline="-25000" dirty="0">
                <a:solidFill>
                  <a:srgbClr val="FAB516"/>
                </a:solidFill>
                <a:latin typeface="Tahoma" pitchFamily="34" charset="0"/>
                <a:cs typeface="Tahoma" pitchFamily="34" charset="0"/>
              </a:rPr>
              <a:t>1</a:t>
            </a:r>
          </a:p>
        </p:txBody>
      </p:sp>
      <p:sp>
        <p:nvSpPr>
          <p:cNvPr id="6" name="TextBox 1">
            <a:extLst>
              <a:ext uri="{FF2B5EF4-FFF2-40B4-BE49-F238E27FC236}">
                <a16:creationId xmlns:a16="http://schemas.microsoft.com/office/drawing/2014/main" id="{1F6E54B4-3772-4CAF-8BE7-2B1FB0176743}"/>
              </a:ext>
            </a:extLst>
          </p:cNvPr>
          <p:cNvSpPr txBox="1">
            <a:spLocks noChangeArrowheads="1"/>
          </p:cNvSpPr>
          <p:nvPr/>
        </p:nvSpPr>
        <p:spPr bwMode="auto">
          <a:xfrm>
            <a:off x="1782614" y="6509026"/>
            <a:ext cx="6096000" cy="276225"/>
          </a:xfrm>
          <a:prstGeom prst="rect">
            <a:avLst/>
          </a:prstGeom>
          <a:noFill/>
          <a:ln w="9525">
            <a:noFill/>
            <a:miter lim="800000"/>
            <a:headEnd/>
            <a:tailEnd/>
          </a:ln>
        </p:spPr>
        <p:txBody>
          <a:bodyPr>
            <a:spAutoFit/>
          </a:bodyPr>
          <a:lstStyle/>
          <a:p>
            <a:pPr algn="ctr"/>
            <a:r>
              <a:rPr lang="en-US" sz="1200" dirty="0">
                <a:solidFill>
                  <a:schemeClr val="accent6">
                    <a:lumMod val="40000"/>
                    <a:lumOff val="60000"/>
                  </a:schemeClr>
                </a:solidFill>
              </a:rPr>
              <a:t>© 2019 Global Initiative for Chronic Obstructive Lung Disease</a:t>
            </a:r>
          </a:p>
        </p:txBody>
      </p:sp>
      <p:pic>
        <p:nvPicPr>
          <p:cNvPr id="8" name="Picture 7">
            <a:extLst>
              <a:ext uri="{FF2B5EF4-FFF2-40B4-BE49-F238E27FC236}">
                <a16:creationId xmlns:a16="http://schemas.microsoft.com/office/drawing/2014/main" id="{D59DFE63-7F0E-4847-B219-4A10231FF6C6}"/>
              </a:ext>
            </a:extLst>
          </p:cNvPr>
          <p:cNvPicPr>
            <a:picLocks noChangeAspect="1"/>
          </p:cNvPicPr>
          <p:nvPr/>
        </p:nvPicPr>
        <p:blipFill>
          <a:blip r:embed="rId3"/>
          <a:stretch>
            <a:fillRect/>
          </a:stretch>
        </p:blipFill>
        <p:spPr>
          <a:xfrm>
            <a:off x="914392" y="1943097"/>
            <a:ext cx="7315215" cy="2971806"/>
          </a:xfrm>
          <a:prstGeom prst="rect">
            <a:avLst/>
          </a:prstGeom>
        </p:spPr>
      </p:pic>
    </p:spTree>
    <p:extLst>
      <p:ext uri="{BB962C8B-B14F-4D97-AF65-F5344CB8AC3E}">
        <p14:creationId xmlns:p14="http://schemas.microsoft.com/office/powerpoint/2010/main" val="24807855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1331640" y="395082"/>
            <a:ext cx="7056784" cy="523220"/>
          </a:xfrm>
          <a:prstGeom prst="rect">
            <a:avLst/>
          </a:prstGeom>
          <a:noFill/>
          <a:ln w="9525">
            <a:noFill/>
            <a:miter lim="800000"/>
            <a:headEnd/>
            <a:tailEnd/>
          </a:ln>
        </p:spPr>
        <p:txBody>
          <a:bodyPr wrap="square">
            <a:spAutoFit/>
          </a:bodyPr>
          <a:lstStyle/>
          <a:p>
            <a:pPr algn="ctr"/>
            <a:r>
              <a:rPr lang="en-US" sz="2800" dirty="0">
                <a:solidFill>
                  <a:srgbClr val="FAB516"/>
                </a:solidFill>
                <a:latin typeface="Tahoma" pitchFamily="34" charset="0"/>
                <a:cs typeface="Tahoma" pitchFamily="34" charset="0"/>
              </a:rPr>
              <a:t>Choice of thresholds</a:t>
            </a:r>
          </a:p>
        </p:txBody>
      </p:sp>
      <p:sp>
        <p:nvSpPr>
          <p:cNvPr id="8" name="TextBox 1"/>
          <p:cNvSpPr txBox="1">
            <a:spLocks noChangeArrowheads="1"/>
          </p:cNvSpPr>
          <p:nvPr/>
        </p:nvSpPr>
        <p:spPr bwMode="auto">
          <a:xfrm>
            <a:off x="1218145" y="1916832"/>
            <a:ext cx="7652460" cy="2246769"/>
          </a:xfrm>
          <a:prstGeom prst="rect">
            <a:avLst/>
          </a:prstGeom>
          <a:noFill/>
          <a:ln w="9525">
            <a:noFill/>
            <a:miter lim="800000"/>
            <a:headEnd/>
            <a:tailEnd/>
          </a:ln>
        </p:spPr>
        <p:txBody>
          <a:bodyPr wrap="square">
            <a:spAutoFit/>
          </a:bodyPr>
          <a:lstStyle/>
          <a:p>
            <a:pPr marL="342900" indent="-342900">
              <a:spcAft>
                <a:spcPts val="1200"/>
              </a:spcAft>
              <a:buClr>
                <a:srgbClr val="FAB516"/>
              </a:buClr>
              <a:buFont typeface="Arial" panose="020B0604020202020204" pitchFamily="34" charset="0"/>
              <a:buChar char="►"/>
            </a:pPr>
            <a:r>
              <a:rPr lang="en-AU" sz="2000" dirty="0">
                <a:solidFill>
                  <a:srgbClr val="424242"/>
                </a:solidFill>
              </a:rPr>
              <a:t>COPD Assessment Test (CAT</a:t>
            </a:r>
            <a:r>
              <a:rPr lang="en-AU" sz="2000" baseline="30000" dirty="0">
                <a:solidFill>
                  <a:srgbClr val="424242"/>
                </a:solidFill>
              </a:rPr>
              <a:t>TM</a:t>
            </a:r>
            <a:r>
              <a:rPr lang="en-AU" sz="2000" dirty="0">
                <a:solidFill>
                  <a:srgbClr val="424242"/>
                </a:solidFill>
              </a:rPr>
              <a:t>)</a:t>
            </a:r>
            <a:endParaRPr lang="en-AU" sz="2000" baseline="30000" dirty="0">
              <a:solidFill>
                <a:srgbClr val="424242"/>
              </a:solidFill>
            </a:endParaRPr>
          </a:p>
          <a:p>
            <a:pPr marL="342900" indent="-342900">
              <a:spcAft>
                <a:spcPts val="1200"/>
              </a:spcAft>
              <a:buClr>
                <a:srgbClr val="FAB516"/>
              </a:buClr>
              <a:buFont typeface="Arial" panose="020B0604020202020204" pitchFamily="34" charset="0"/>
              <a:buChar char="►"/>
            </a:pPr>
            <a:r>
              <a:rPr lang="en-AU" sz="2000" dirty="0">
                <a:solidFill>
                  <a:srgbClr val="424242"/>
                </a:solidFill>
              </a:rPr>
              <a:t>Chronic Respiratory Questionnaire (CCQ</a:t>
            </a:r>
            <a:r>
              <a:rPr lang="en-AU" sz="2000" baseline="30000" dirty="0">
                <a:solidFill>
                  <a:srgbClr val="424242"/>
                </a:solidFill>
              </a:rPr>
              <a:t>® </a:t>
            </a:r>
            <a:r>
              <a:rPr lang="en-AU" sz="2000" dirty="0">
                <a:solidFill>
                  <a:srgbClr val="424242"/>
                </a:solidFill>
              </a:rPr>
              <a:t>)</a:t>
            </a:r>
          </a:p>
          <a:p>
            <a:pPr marL="342900" indent="-342900">
              <a:spcAft>
                <a:spcPts val="1200"/>
              </a:spcAft>
              <a:buClr>
                <a:srgbClr val="FAB516"/>
              </a:buClr>
              <a:buFont typeface="Arial" panose="020B0604020202020204" pitchFamily="34" charset="0"/>
              <a:buChar char="►"/>
            </a:pPr>
            <a:r>
              <a:rPr lang="en-US" sz="2000" dirty="0">
                <a:solidFill>
                  <a:srgbClr val="424242"/>
                </a:solidFill>
              </a:rPr>
              <a:t>St George’s Respiratory Questionnaire (SGRQ)</a:t>
            </a:r>
          </a:p>
          <a:p>
            <a:pPr marL="342900" indent="-342900">
              <a:spcAft>
                <a:spcPts val="1200"/>
              </a:spcAft>
              <a:buClr>
                <a:srgbClr val="FAB516"/>
              </a:buClr>
              <a:buFont typeface="Arial" panose="020B0604020202020204" pitchFamily="34" charset="0"/>
              <a:buChar char="►"/>
            </a:pPr>
            <a:r>
              <a:rPr lang="en-US" sz="2000" dirty="0">
                <a:solidFill>
                  <a:srgbClr val="424242"/>
                </a:solidFill>
              </a:rPr>
              <a:t>Chronic Respiratory Questionnaire (CRQ)</a:t>
            </a:r>
          </a:p>
          <a:p>
            <a:pPr marL="342900" indent="-342900">
              <a:spcAft>
                <a:spcPts val="1200"/>
              </a:spcAft>
              <a:buClr>
                <a:srgbClr val="FAB516"/>
              </a:buClr>
              <a:buFont typeface="Arial" panose="020B0604020202020204" pitchFamily="34" charset="0"/>
              <a:buChar char="►"/>
            </a:pPr>
            <a:r>
              <a:rPr lang="en-US" sz="2000" dirty="0">
                <a:solidFill>
                  <a:srgbClr val="424242"/>
                </a:solidFill>
              </a:rPr>
              <a:t>Modified Medical Research Council (</a:t>
            </a:r>
            <a:r>
              <a:rPr lang="en-US" sz="2000" dirty="0" err="1">
                <a:solidFill>
                  <a:srgbClr val="424242"/>
                </a:solidFill>
              </a:rPr>
              <a:t>mMRC</a:t>
            </a:r>
            <a:r>
              <a:rPr lang="en-US" sz="2000" dirty="0">
                <a:solidFill>
                  <a:srgbClr val="424242"/>
                </a:solidFill>
              </a:rPr>
              <a:t>) questionnaire</a:t>
            </a:r>
          </a:p>
        </p:txBody>
      </p:sp>
      <p:sp>
        <p:nvSpPr>
          <p:cNvPr id="11" name="TextBox 1">
            <a:extLst>
              <a:ext uri="{FF2B5EF4-FFF2-40B4-BE49-F238E27FC236}">
                <a16:creationId xmlns:a16="http://schemas.microsoft.com/office/drawing/2014/main" id="{74F6461F-34FB-4880-BA00-E4E0D4D738D5}"/>
              </a:ext>
            </a:extLst>
          </p:cNvPr>
          <p:cNvSpPr txBox="1">
            <a:spLocks noChangeArrowheads="1"/>
          </p:cNvSpPr>
          <p:nvPr/>
        </p:nvSpPr>
        <p:spPr bwMode="auto">
          <a:xfrm>
            <a:off x="1782614" y="6509026"/>
            <a:ext cx="6096000" cy="276225"/>
          </a:xfrm>
          <a:prstGeom prst="rect">
            <a:avLst/>
          </a:prstGeom>
          <a:noFill/>
          <a:ln w="9525">
            <a:noFill/>
            <a:miter lim="800000"/>
            <a:headEnd/>
            <a:tailEnd/>
          </a:ln>
        </p:spPr>
        <p:txBody>
          <a:bodyPr>
            <a:spAutoFit/>
          </a:bodyPr>
          <a:lstStyle/>
          <a:p>
            <a:pPr algn="ctr"/>
            <a:r>
              <a:rPr lang="en-US" sz="1200" dirty="0">
                <a:solidFill>
                  <a:schemeClr val="accent6">
                    <a:lumMod val="40000"/>
                    <a:lumOff val="60000"/>
                  </a:schemeClr>
                </a:solidFill>
              </a:rPr>
              <a:t>© 2019 Global Initiative for Chronic Obstructive Lung Disease</a:t>
            </a:r>
          </a:p>
        </p:txBody>
      </p:sp>
    </p:spTree>
    <p:extLst>
      <p:ext uri="{BB962C8B-B14F-4D97-AF65-F5344CB8AC3E}">
        <p14:creationId xmlns:p14="http://schemas.microsoft.com/office/powerpoint/2010/main" val="19553812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755540" y="425859"/>
            <a:ext cx="8388424" cy="523220"/>
          </a:xfrm>
          <a:prstGeom prst="rect">
            <a:avLst/>
          </a:prstGeom>
          <a:noFill/>
          <a:ln w="9525">
            <a:noFill/>
            <a:miter lim="800000"/>
            <a:headEnd/>
            <a:tailEnd/>
          </a:ln>
        </p:spPr>
        <p:txBody>
          <a:bodyPr wrap="square">
            <a:spAutoFit/>
          </a:bodyPr>
          <a:lstStyle/>
          <a:p>
            <a:pPr algn="ctr"/>
            <a:r>
              <a:rPr lang="en-US" sz="2800" dirty="0">
                <a:solidFill>
                  <a:srgbClr val="FAB516"/>
                </a:solidFill>
                <a:latin typeface="Tahoma" pitchFamily="34" charset="0"/>
                <a:cs typeface="Tahoma" pitchFamily="34" charset="0"/>
              </a:rPr>
              <a:t>COPD Assessment Test (CAT</a:t>
            </a:r>
            <a:r>
              <a:rPr lang="en-US" sz="2800" baseline="30000" dirty="0">
                <a:solidFill>
                  <a:srgbClr val="FAB516"/>
                </a:solidFill>
                <a:latin typeface="Tahoma" pitchFamily="34" charset="0"/>
                <a:cs typeface="Tahoma" pitchFamily="34" charset="0"/>
              </a:rPr>
              <a:t>TM</a:t>
            </a:r>
            <a:r>
              <a:rPr lang="en-US" sz="2800" dirty="0">
                <a:solidFill>
                  <a:srgbClr val="FAB516"/>
                </a:solidFill>
                <a:latin typeface="Tahoma" pitchFamily="34" charset="0"/>
                <a:cs typeface="Tahoma" pitchFamily="34" charset="0"/>
              </a:rPr>
              <a:t>)</a:t>
            </a:r>
          </a:p>
        </p:txBody>
      </p:sp>
      <p:sp>
        <p:nvSpPr>
          <p:cNvPr id="6" name="TextBox 1">
            <a:extLst>
              <a:ext uri="{FF2B5EF4-FFF2-40B4-BE49-F238E27FC236}">
                <a16:creationId xmlns:a16="http://schemas.microsoft.com/office/drawing/2014/main" id="{1F6E54B4-3772-4CAF-8BE7-2B1FB0176743}"/>
              </a:ext>
            </a:extLst>
          </p:cNvPr>
          <p:cNvSpPr txBox="1">
            <a:spLocks noChangeArrowheads="1"/>
          </p:cNvSpPr>
          <p:nvPr/>
        </p:nvSpPr>
        <p:spPr bwMode="auto">
          <a:xfrm>
            <a:off x="1782614" y="6509026"/>
            <a:ext cx="6096000" cy="276225"/>
          </a:xfrm>
          <a:prstGeom prst="rect">
            <a:avLst/>
          </a:prstGeom>
          <a:noFill/>
          <a:ln w="9525">
            <a:noFill/>
            <a:miter lim="800000"/>
            <a:headEnd/>
            <a:tailEnd/>
          </a:ln>
        </p:spPr>
        <p:txBody>
          <a:bodyPr>
            <a:spAutoFit/>
          </a:bodyPr>
          <a:lstStyle/>
          <a:p>
            <a:pPr algn="ctr"/>
            <a:r>
              <a:rPr lang="en-US" sz="1200" dirty="0">
                <a:solidFill>
                  <a:schemeClr val="accent6">
                    <a:lumMod val="40000"/>
                    <a:lumOff val="60000"/>
                  </a:schemeClr>
                </a:solidFill>
              </a:rPr>
              <a:t>© 2019 Global Initiative for Chronic Obstructive Lung Disease</a:t>
            </a:r>
          </a:p>
        </p:txBody>
      </p:sp>
      <p:pic>
        <p:nvPicPr>
          <p:cNvPr id="10" name="Picture 9">
            <a:extLst>
              <a:ext uri="{FF2B5EF4-FFF2-40B4-BE49-F238E27FC236}">
                <a16:creationId xmlns:a16="http://schemas.microsoft.com/office/drawing/2014/main" id="{CC23FAF7-6254-4D42-9542-E0B6F92D1B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63083" y="1070468"/>
            <a:ext cx="6373337" cy="5576670"/>
          </a:xfrm>
          <a:prstGeom prst="rect">
            <a:avLst/>
          </a:prstGeom>
        </p:spPr>
      </p:pic>
    </p:spTree>
    <p:extLst>
      <p:ext uri="{BB962C8B-B14F-4D97-AF65-F5344CB8AC3E}">
        <p14:creationId xmlns:p14="http://schemas.microsoft.com/office/powerpoint/2010/main" val="29746622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755540" y="425859"/>
            <a:ext cx="8388424" cy="523220"/>
          </a:xfrm>
          <a:prstGeom prst="rect">
            <a:avLst/>
          </a:prstGeom>
          <a:noFill/>
          <a:ln w="9525">
            <a:noFill/>
            <a:miter lim="800000"/>
            <a:headEnd/>
            <a:tailEnd/>
          </a:ln>
        </p:spPr>
        <p:txBody>
          <a:bodyPr wrap="square">
            <a:spAutoFit/>
          </a:bodyPr>
          <a:lstStyle/>
          <a:p>
            <a:pPr algn="ctr"/>
            <a:r>
              <a:rPr lang="en-US" sz="2800" dirty="0">
                <a:solidFill>
                  <a:srgbClr val="FAB516"/>
                </a:solidFill>
                <a:latin typeface="Tahoma" pitchFamily="34" charset="0"/>
                <a:cs typeface="Tahoma" pitchFamily="34" charset="0"/>
              </a:rPr>
              <a:t>Modified MRC dyspnea scale</a:t>
            </a:r>
          </a:p>
        </p:txBody>
      </p:sp>
      <p:sp>
        <p:nvSpPr>
          <p:cNvPr id="6" name="TextBox 1">
            <a:extLst>
              <a:ext uri="{FF2B5EF4-FFF2-40B4-BE49-F238E27FC236}">
                <a16:creationId xmlns:a16="http://schemas.microsoft.com/office/drawing/2014/main" id="{1F6E54B4-3772-4CAF-8BE7-2B1FB0176743}"/>
              </a:ext>
            </a:extLst>
          </p:cNvPr>
          <p:cNvSpPr txBox="1">
            <a:spLocks noChangeArrowheads="1"/>
          </p:cNvSpPr>
          <p:nvPr/>
        </p:nvSpPr>
        <p:spPr bwMode="auto">
          <a:xfrm>
            <a:off x="1782614" y="6509026"/>
            <a:ext cx="6096000" cy="276225"/>
          </a:xfrm>
          <a:prstGeom prst="rect">
            <a:avLst/>
          </a:prstGeom>
          <a:noFill/>
          <a:ln w="9525">
            <a:noFill/>
            <a:miter lim="800000"/>
            <a:headEnd/>
            <a:tailEnd/>
          </a:ln>
        </p:spPr>
        <p:txBody>
          <a:bodyPr>
            <a:spAutoFit/>
          </a:bodyPr>
          <a:lstStyle/>
          <a:p>
            <a:pPr algn="ctr"/>
            <a:r>
              <a:rPr lang="en-US" sz="1200" dirty="0">
                <a:solidFill>
                  <a:schemeClr val="accent6">
                    <a:lumMod val="40000"/>
                    <a:lumOff val="60000"/>
                  </a:schemeClr>
                </a:solidFill>
              </a:rPr>
              <a:t>© 2019 Global Initiative for Chronic Obstructive Lung Disease</a:t>
            </a:r>
          </a:p>
        </p:txBody>
      </p:sp>
      <p:pic>
        <p:nvPicPr>
          <p:cNvPr id="8" name="Picture 7">
            <a:extLst>
              <a:ext uri="{FF2B5EF4-FFF2-40B4-BE49-F238E27FC236}">
                <a16:creationId xmlns:a16="http://schemas.microsoft.com/office/drawing/2014/main" id="{AAFCFC1E-6256-4A64-9CDD-21B32102BEC8}"/>
              </a:ext>
            </a:extLst>
          </p:cNvPr>
          <p:cNvPicPr>
            <a:picLocks noChangeAspect="1"/>
          </p:cNvPicPr>
          <p:nvPr/>
        </p:nvPicPr>
        <p:blipFill>
          <a:blip r:embed="rId3"/>
          <a:stretch>
            <a:fillRect/>
          </a:stretch>
        </p:blipFill>
        <p:spPr>
          <a:xfrm>
            <a:off x="1167307" y="1412776"/>
            <a:ext cx="7315215" cy="4572009"/>
          </a:xfrm>
          <a:prstGeom prst="rect">
            <a:avLst/>
          </a:prstGeom>
        </p:spPr>
      </p:pic>
    </p:spTree>
    <p:extLst>
      <p:ext uri="{BB962C8B-B14F-4D97-AF65-F5344CB8AC3E}">
        <p14:creationId xmlns:p14="http://schemas.microsoft.com/office/powerpoint/2010/main" val="5465204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1331640" y="395082"/>
            <a:ext cx="7056784" cy="523220"/>
          </a:xfrm>
          <a:prstGeom prst="rect">
            <a:avLst/>
          </a:prstGeom>
          <a:noFill/>
          <a:ln w="9525">
            <a:noFill/>
            <a:miter lim="800000"/>
            <a:headEnd/>
            <a:tailEnd/>
          </a:ln>
        </p:spPr>
        <p:txBody>
          <a:bodyPr wrap="square">
            <a:spAutoFit/>
          </a:bodyPr>
          <a:lstStyle/>
          <a:p>
            <a:pPr algn="ctr"/>
            <a:r>
              <a:rPr lang="en-US" sz="2800" dirty="0">
                <a:solidFill>
                  <a:srgbClr val="FAB516"/>
                </a:solidFill>
                <a:latin typeface="Tahoma" pitchFamily="34" charset="0"/>
                <a:cs typeface="Tahoma" pitchFamily="34" charset="0"/>
              </a:rPr>
              <a:t>Assessment of Exacerbation Risk</a:t>
            </a:r>
          </a:p>
        </p:txBody>
      </p:sp>
      <p:sp>
        <p:nvSpPr>
          <p:cNvPr id="8" name="TextBox 1"/>
          <p:cNvSpPr txBox="1">
            <a:spLocks noChangeArrowheads="1"/>
          </p:cNvSpPr>
          <p:nvPr/>
        </p:nvSpPr>
        <p:spPr bwMode="auto">
          <a:xfrm>
            <a:off x="1299955" y="1196752"/>
            <a:ext cx="7652460" cy="4606389"/>
          </a:xfrm>
          <a:prstGeom prst="rect">
            <a:avLst/>
          </a:prstGeom>
          <a:noFill/>
          <a:ln w="9525">
            <a:noFill/>
            <a:miter lim="800000"/>
            <a:headEnd/>
            <a:tailEnd/>
          </a:ln>
        </p:spPr>
        <p:txBody>
          <a:bodyPr wrap="square">
            <a:spAutoFit/>
          </a:bodyPr>
          <a:lstStyle/>
          <a:p>
            <a:pPr marL="342900" indent="-342900">
              <a:buClr>
                <a:srgbClr val="FFCC66"/>
              </a:buClr>
              <a:buFont typeface="Arial" panose="020B0604020202020204" pitchFamily="34" charset="0"/>
              <a:buChar char="►"/>
            </a:pPr>
            <a:endParaRPr lang="en-AU" sz="2000" dirty="0"/>
          </a:p>
          <a:p>
            <a:pPr marL="342900" indent="-342900">
              <a:buClr>
                <a:srgbClr val="FAB516"/>
              </a:buClr>
              <a:buFont typeface="Arial" panose="020B0604020202020204" pitchFamily="34" charset="0"/>
              <a:buChar char="►"/>
            </a:pPr>
            <a:r>
              <a:rPr lang="en-GB" sz="2000" dirty="0">
                <a:solidFill>
                  <a:srgbClr val="424242"/>
                </a:solidFill>
                <a:latin typeface="Calibri" panose="020F0502020204030204" pitchFamily="34" charset="0"/>
                <a:cs typeface="Calibri" panose="020F0502020204030204" pitchFamily="34" charset="0"/>
              </a:rPr>
              <a:t>COPD exacerbations are defined as an acute worsening of respiratory symptoms that result in additional therapy.</a:t>
            </a:r>
          </a:p>
          <a:p>
            <a:pPr marL="342900" indent="-342900">
              <a:buClr>
                <a:srgbClr val="FAB516"/>
              </a:buClr>
              <a:buFont typeface="Arial" panose="020B0604020202020204" pitchFamily="34" charset="0"/>
              <a:buChar char="►"/>
            </a:pPr>
            <a:endParaRPr lang="en-GB" sz="2000" dirty="0">
              <a:solidFill>
                <a:srgbClr val="424242"/>
              </a:solidFill>
              <a:latin typeface="Calibri" panose="020F0502020204030204" pitchFamily="34" charset="0"/>
              <a:cs typeface="Calibri" panose="020F0502020204030204" pitchFamily="34" charset="0"/>
            </a:endParaRPr>
          </a:p>
          <a:p>
            <a:pPr marL="342900" indent="-342900">
              <a:buClr>
                <a:srgbClr val="FAB516"/>
              </a:buClr>
              <a:buFont typeface="Arial" panose="020B0604020202020204" pitchFamily="34" charset="0"/>
              <a:buChar char="►"/>
            </a:pPr>
            <a:r>
              <a:rPr lang="en-GB" sz="2000" dirty="0">
                <a:solidFill>
                  <a:srgbClr val="424242"/>
                </a:solidFill>
                <a:latin typeface="Calibri" panose="020F0502020204030204" pitchFamily="34" charset="0"/>
                <a:cs typeface="Calibri" panose="020F0502020204030204" pitchFamily="34" charset="0"/>
              </a:rPr>
              <a:t>Classified as:</a:t>
            </a:r>
          </a:p>
          <a:p>
            <a:pPr marL="800100" lvl="1" indent="-342900">
              <a:buClr>
                <a:srgbClr val="FAB516"/>
              </a:buClr>
              <a:buFont typeface="Wingdings" panose="05000000000000000000" pitchFamily="2" charset="2"/>
              <a:buChar char="Ø"/>
            </a:pPr>
            <a:r>
              <a:rPr lang="en-GB" sz="2000" dirty="0">
                <a:solidFill>
                  <a:srgbClr val="FAB516"/>
                </a:solidFill>
                <a:latin typeface="Calibri" panose="020F0502020204030204" pitchFamily="34" charset="0"/>
                <a:cs typeface="Calibri" panose="020F0502020204030204" pitchFamily="34" charset="0"/>
              </a:rPr>
              <a:t>Mild </a:t>
            </a:r>
            <a:r>
              <a:rPr lang="en-GB" sz="2000" dirty="0">
                <a:solidFill>
                  <a:srgbClr val="424242"/>
                </a:solidFill>
                <a:latin typeface="Calibri" panose="020F0502020204030204" pitchFamily="34" charset="0"/>
                <a:cs typeface="Calibri" panose="020F0502020204030204" pitchFamily="34" charset="0"/>
              </a:rPr>
              <a:t>(treated with SABDs only)</a:t>
            </a:r>
          </a:p>
          <a:p>
            <a:pPr marL="800100" lvl="1" indent="-342900">
              <a:buClr>
                <a:srgbClr val="FAB516"/>
              </a:buClr>
              <a:buFont typeface="Wingdings" panose="05000000000000000000" pitchFamily="2" charset="2"/>
              <a:buChar char="Ø"/>
            </a:pPr>
            <a:r>
              <a:rPr lang="en-GB" sz="2000" dirty="0">
                <a:solidFill>
                  <a:srgbClr val="FAB516"/>
                </a:solidFill>
                <a:latin typeface="Calibri" panose="020F0502020204030204" pitchFamily="34" charset="0"/>
                <a:cs typeface="Calibri" panose="020F0502020204030204" pitchFamily="34" charset="0"/>
              </a:rPr>
              <a:t>Moderate </a:t>
            </a:r>
            <a:r>
              <a:rPr lang="en-GB" sz="2000" dirty="0">
                <a:solidFill>
                  <a:srgbClr val="424242"/>
                </a:solidFill>
                <a:latin typeface="Calibri" panose="020F0502020204030204" pitchFamily="34" charset="0"/>
                <a:cs typeface="Calibri" panose="020F0502020204030204" pitchFamily="34" charset="0"/>
              </a:rPr>
              <a:t>(treated with SABDs plus antibiotics and/or oral corticosteroids) or </a:t>
            </a:r>
          </a:p>
          <a:p>
            <a:pPr marL="800100" lvl="1" indent="-342900">
              <a:buClr>
                <a:srgbClr val="FAB516"/>
              </a:buClr>
              <a:buFont typeface="Wingdings" panose="05000000000000000000" pitchFamily="2" charset="2"/>
              <a:buChar char="Ø"/>
            </a:pPr>
            <a:r>
              <a:rPr lang="en-GB" sz="2000" dirty="0">
                <a:solidFill>
                  <a:srgbClr val="FAB516"/>
                </a:solidFill>
                <a:latin typeface="Calibri" panose="020F0502020204030204" pitchFamily="34" charset="0"/>
                <a:cs typeface="Calibri" panose="020F0502020204030204" pitchFamily="34" charset="0"/>
              </a:rPr>
              <a:t>Severe</a:t>
            </a:r>
            <a:r>
              <a:rPr lang="en-GB" sz="2000" dirty="0">
                <a:solidFill>
                  <a:srgbClr val="424242"/>
                </a:solidFill>
                <a:latin typeface="Calibri" panose="020F0502020204030204" pitchFamily="34" charset="0"/>
                <a:cs typeface="Calibri" panose="020F0502020204030204" pitchFamily="34" charset="0"/>
              </a:rPr>
              <a:t> (patient requires hospitalization or visits the emergency room). Severe exacerbations may also be associated with acute respiratory failure.</a:t>
            </a:r>
          </a:p>
          <a:p>
            <a:pPr marL="342900" indent="-342900">
              <a:buClr>
                <a:srgbClr val="FFCC66"/>
              </a:buClr>
              <a:buFont typeface="Arial" panose="020B0604020202020204" pitchFamily="34" charset="0"/>
              <a:buChar char="►"/>
            </a:pPr>
            <a:endParaRPr lang="en-AU" sz="1000" dirty="0">
              <a:solidFill>
                <a:srgbClr val="424242"/>
              </a:solidFill>
              <a:latin typeface="Calibri" panose="020F0502020204030204" pitchFamily="34" charset="0"/>
              <a:cs typeface="Calibri" panose="020F0502020204030204" pitchFamily="34" charset="0"/>
            </a:endParaRPr>
          </a:p>
          <a:p>
            <a:pPr marL="342900" indent="-342900">
              <a:buClr>
                <a:srgbClr val="FAB516"/>
              </a:buClr>
              <a:buFont typeface="Arial" panose="020B0604020202020204" pitchFamily="34" charset="0"/>
              <a:buChar char="►"/>
            </a:pPr>
            <a:r>
              <a:rPr lang="en-AU" sz="2000" dirty="0">
                <a:solidFill>
                  <a:srgbClr val="424242"/>
                </a:solidFill>
                <a:latin typeface="Calibri" panose="020F0502020204030204" pitchFamily="34" charset="0"/>
                <a:cs typeface="Calibri" panose="020F0502020204030204" pitchFamily="34" charset="0"/>
              </a:rPr>
              <a:t>Blood eosinophil count may also predict exacerbation rates (in patients treated with LABA without ICS).</a:t>
            </a:r>
          </a:p>
          <a:p>
            <a:pPr marL="342900" indent="-342900">
              <a:buClr>
                <a:srgbClr val="FFCC66"/>
              </a:buClr>
              <a:buFont typeface="Arial" panose="020B0604020202020204" pitchFamily="34" charset="0"/>
              <a:buChar char="►"/>
            </a:pPr>
            <a:endParaRPr lang="en-AU" sz="1000" dirty="0"/>
          </a:p>
          <a:p>
            <a:pPr marL="342900" indent="-342900">
              <a:buClr>
                <a:srgbClr val="FFCC66"/>
              </a:buClr>
              <a:buFont typeface="Arial" panose="020B0604020202020204" pitchFamily="34" charset="0"/>
              <a:buChar char="►"/>
            </a:pPr>
            <a:endParaRPr lang="en-US" sz="2000" u="sng" baseline="30000" dirty="0"/>
          </a:p>
        </p:txBody>
      </p:sp>
      <p:sp>
        <p:nvSpPr>
          <p:cNvPr id="6" name="TextBox 1">
            <a:extLst>
              <a:ext uri="{FF2B5EF4-FFF2-40B4-BE49-F238E27FC236}">
                <a16:creationId xmlns:a16="http://schemas.microsoft.com/office/drawing/2014/main" id="{32444AE5-8A6B-41A1-96C0-5C9DA8C4CAE7}"/>
              </a:ext>
            </a:extLst>
          </p:cNvPr>
          <p:cNvSpPr txBox="1">
            <a:spLocks noChangeArrowheads="1"/>
          </p:cNvSpPr>
          <p:nvPr/>
        </p:nvSpPr>
        <p:spPr bwMode="auto">
          <a:xfrm>
            <a:off x="1782614" y="6509026"/>
            <a:ext cx="6096000" cy="276225"/>
          </a:xfrm>
          <a:prstGeom prst="rect">
            <a:avLst/>
          </a:prstGeom>
          <a:noFill/>
          <a:ln w="9525">
            <a:noFill/>
            <a:miter lim="800000"/>
            <a:headEnd/>
            <a:tailEnd/>
          </a:ln>
        </p:spPr>
        <p:txBody>
          <a:bodyPr>
            <a:spAutoFit/>
          </a:bodyPr>
          <a:lstStyle/>
          <a:p>
            <a:pPr algn="ctr"/>
            <a:r>
              <a:rPr lang="en-US" sz="1200" dirty="0">
                <a:solidFill>
                  <a:schemeClr val="accent6">
                    <a:lumMod val="40000"/>
                    <a:lumOff val="60000"/>
                  </a:schemeClr>
                </a:solidFill>
              </a:rPr>
              <a:t>© 2019 Global Initiative for Chronic Obstructive Lung Disease</a:t>
            </a:r>
          </a:p>
        </p:txBody>
      </p:sp>
    </p:spTree>
    <p:extLst>
      <p:ext uri="{BB962C8B-B14F-4D97-AF65-F5344CB8AC3E}">
        <p14:creationId xmlns:p14="http://schemas.microsoft.com/office/powerpoint/2010/main" val="18054095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755540" y="425859"/>
            <a:ext cx="8388424" cy="523220"/>
          </a:xfrm>
          <a:prstGeom prst="rect">
            <a:avLst/>
          </a:prstGeom>
          <a:noFill/>
          <a:ln w="9525">
            <a:noFill/>
            <a:miter lim="800000"/>
            <a:headEnd/>
            <a:tailEnd/>
          </a:ln>
        </p:spPr>
        <p:txBody>
          <a:bodyPr wrap="square">
            <a:spAutoFit/>
          </a:bodyPr>
          <a:lstStyle/>
          <a:p>
            <a:pPr algn="ctr"/>
            <a:r>
              <a:rPr lang="en-US" sz="2800" dirty="0">
                <a:solidFill>
                  <a:srgbClr val="FAB516"/>
                </a:solidFill>
                <a:latin typeface="Tahoma" pitchFamily="34" charset="0"/>
                <a:cs typeface="Tahoma" pitchFamily="34" charset="0"/>
              </a:rPr>
              <a:t>ABCD assessment tool</a:t>
            </a:r>
          </a:p>
        </p:txBody>
      </p:sp>
      <p:sp>
        <p:nvSpPr>
          <p:cNvPr id="6" name="TextBox 1">
            <a:extLst>
              <a:ext uri="{FF2B5EF4-FFF2-40B4-BE49-F238E27FC236}">
                <a16:creationId xmlns:a16="http://schemas.microsoft.com/office/drawing/2014/main" id="{1F6E54B4-3772-4CAF-8BE7-2B1FB0176743}"/>
              </a:ext>
            </a:extLst>
          </p:cNvPr>
          <p:cNvSpPr txBox="1">
            <a:spLocks noChangeArrowheads="1"/>
          </p:cNvSpPr>
          <p:nvPr/>
        </p:nvSpPr>
        <p:spPr bwMode="auto">
          <a:xfrm>
            <a:off x="1782614" y="6509026"/>
            <a:ext cx="6096000" cy="276225"/>
          </a:xfrm>
          <a:prstGeom prst="rect">
            <a:avLst/>
          </a:prstGeom>
          <a:noFill/>
          <a:ln w="9525">
            <a:noFill/>
            <a:miter lim="800000"/>
            <a:headEnd/>
            <a:tailEnd/>
          </a:ln>
        </p:spPr>
        <p:txBody>
          <a:bodyPr>
            <a:spAutoFit/>
          </a:bodyPr>
          <a:lstStyle/>
          <a:p>
            <a:pPr algn="ctr"/>
            <a:r>
              <a:rPr lang="en-US" sz="1200" dirty="0">
                <a:solidFill>
                  <a:schemeClr val="accent6">
                    <a:lumMod val="40000"/>
                    <a:lumOff val="60000"/>
                  </a:schemeClr>
                </a:solidFill>
              </a:rPr>
              <a:t>© 2019 Global Initiative for Chronic Obstructive Lung Disease</a:t>
            </a:r>
          </a:p>
        </p:txBody>
      </p:sp>
      <p:pic>
        <p:nvPicPr>
          <p:cNvPr id="9" name="Picture 8">
            <a:extLst>
              <a:ext uri="{FF2B5EF4-FFF2-40B4-BE49-F238E27FC236}">
                <a16:creationId xmlns:a16="http://schemas.microsoft.com/office/drawing/2014/main" id="{0AF7A0BD-6839-4609-9939-8CB3E93004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3340" y="1258306"/>
            <a:ext cx="7078561" cy="5308921"/>
          </a:xfrm>
          <a:prstGeom prst="rect">
            <a:avLst/>
          </a:prstGeom>
        </p:spPr>
      </p:pic>
    </p:spTree>
    <p:extLst>
      <p:ext uri="{BB962C8B-B14F-4D97-AF65-F5344CB8AC3E}">
        <p14:creationId xmlns:p14="http://schemas.microsoft.com/office/powerpoint/2010/main" val="40070830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1619672" y="395082"/>
            <a:ext cx="6553200" cy="523220"/>
          </a:xfrm>
          <a:prstGeom prst="rect">
            <a:avLst/>
          </a:prstGeom>
          <a:noFill/>
          <a:ln w="9525">
            <a:noFill/>
            <a:miter lim="800000"/>
            <a:headEnd/>
            <a:tailEnd/>
          </a:ln>
        </p:spPr>
        <p:txBody>
          <a:bodyPr>
            <a:spAutoFit/>
          </a:bodyPr>
          <a:lstStyle/>
          <a:p>
            <a:pPr algn="ctr"/>
            <a:r>
              <a:rPr lang="en-US" sz="2800" dirty="0">
                <a:solidFill>
                  <a:srgbClr val="FFCC66"/>
                </a:solidFill>
                <a:latin typeface="Tahoma" pitchFamily="34" charset="0"/>
                <a:cs typeface="Tahoma" pitchFamily="34" charset="0"/>
              </a:rPr>
              <a:t>GOLD Science Committee 2018</a:t>
            </a:r>
          </a:p>
        </p:txBody>
      </p:sp>
      <p:sp>
        <p:nvSpPr>
          <p:cNvPr id="6" name="TextBox 1">
            <a:extLst>
              <a:ext uri="{FF2B5EF4-FFF2-40B4-BE49-F238E27FC236}">
                <a16:creationId xmlns:a16="http://schemas.microsoft.com/office/drawing/2014/main" id="{5BFC47A2-836D-443E-96A6-D5241677B041}"/>
              </a:ext>
            </a:extLst>
          </p:cNvPr>
          <p:cNvSpPr txBox="1">
            <a:spLocks noChangeArrowheads="1"/>
          </p:cNvSpPr>
          <p:nvPr/>
        </p:nvSpPr>
        <p:spPr bwMode="auto">
          <a:xfrm>
            <a:off x="1521661" y="6509027"/>
            <a:ext cx="6096000" cy="276225"/>
          </a:xfrm>
          <a:prstGeom prst="rect">
            <a:avLst/>
          </a:prstGeom>
          <a:noFill/>
          <a:ln w="9525">
            <a:noFill/>
            <a:miter lim="800000"/>
            <a:headEnd/>
            <a:tailEnd/>
          </a:ln>
        </p:spPr>
        <p:txBody>
          <a:bodyPr>
            <a:spAutoFit/>
          </a:bodyPr>
          <a:lstStyle/>
          <a:p>
            <a:pPr algn="ctr"/>
            <a:r>
              <a:rPr lang="en-US" sz="1200" dirty="0">
                <a:solidFill>
                  <a:schemeClr val="accent6">
                    <a:lumMod val="40000"/>
                    <a:lumOff val="60000"/>
                  </a:schemeClr>
                </a:solidFill>
              </a:rPr>
              <a:t>© 2019 Global Initiative for Chronic Obstructive Lung Disease</a:t>
            </a:r>
          </a:p>
        </p:txBody>
      </p:sp>
      <p:sp>
        <p:nvSpPr>
          <p:cNvPr id="10" name="TextBox 9">
            <a:extLst>
              <a:ext uri="{FF2B5EF4-FFF2-40B4-BE49-F238E27FC236}">
                <a16:creationId xmlns:a16="http://schemas.microsoft.com/office/drawing/2014/main" id="{63391DD7-6432-4CD6-9C97-3096667371FE}"/>
              </a:ext>
            </a:extLst>
          </p:cNvPr>
          <p:cNvSpPr txBox="1"/>
          <p:nvPr/>
        </p:nvSpPr>
        <p:spPr>
          <a:xfrm>
            <a:off x="1302003" y="1305341"/>
            <a:ext cx="2321469" cy="5016758"/>
          </a:xfrm>
          <a:prstGeom prst="rect">
            <a:avLst/>
          </a:prstGeom>
          <a:noFill/>
        </p:spPr>
        <p:txBody>
          <a:bodyPr wrap="none" rtlCol="0">
            <a:spAutoFit/>
          </a:bodyPr>
          <a:lstStyle/>
          <a:p>
            <a:r>
              <a:rPr lang="en-US" sz="1000" dirty="0">
                <a:solidFill>
                  <a:srgbClr val="FAB516"/>
                </a:solidFill>
              </a:rPr>
              <a:t>Claus </a:t>
            </a:r>
            <a:r>
              <a:rPr lang="en-US" sz="1000" dirty="0" err="1">
                <a:solidFill>
                  <a:srgbClr val="FAB516"/>
                </a:solidFill>
              </a:rPr>
              <a:t>Vogelmeier</a:t>
            </a:r>
            <a:r>
              <a:rPr lang="en-US" sz="1000" dirty="0">
                <a:solidFill>
                  <a:srgbClr val="FAB516"/>
                </a:solidFill>
              </a:rPr>
              <a:t>, MD, </a:t>
            </a:r>
            <a:r>
              <a:rPr lang="en-US" sz="1000" i="1" dirty="0">
                <a:solidFill>
                  <a:srgbClr val="FAB516"/>
                </a:solidFill>
              </a:rPr>
              <a:t>Chair</a:t>
            </a:r>
            <a:endParaRPr lang="en-AU" sz="1000" dirty="0">
              <a:solidFill>
                <a:srgbClr val="FAB516"/>
              </a:solidFill>
            </a:endParaRPr>
          </a:p>
          <a:p>
            <a:r>
              <a:rPr lang="en-US" sz="1000" dirty="0">
                <a:solidFill>
                  <a:srgbClr val="424242"/>
                </a:solidFill>
              </a:rPr>
              <a:t>University of Marburg</a:t>
            </a:r>
            <a:endParaRPr lang="en-AU" sz="1000" dirty="0">
              <a:solidFill>
                <a:srgbClr val="424242"/>
              </a:solidFill>
            </a:endParaRPr>
          </a:p>
          <a:p>
            <a:r>
              <a:rPr lang="en-US" sz="1000" i="1" dirty="0">
                <a:solidFill>
                  <a:srgbClr val="424242"/>
                </a:solidFill>
              </a:rPr>
              <a:t>Marburg, Germany</a:t>
            </a:r>
            <a:endParaRPr lang="en-AU" sz="1000" dirty="0">
              <a:solidFill>
                <a:srgbClr val="424242"/>
              </a:solidFill>
            </a:endParaRPr>
          </a:p>
          <a:p>
            <a:r>
              <a:rPr lang="en-US" sz="1000" dirty="0">
                <a:solidFill>
                  <a:srgbClr val="424242"/>
                </a:solidFill>
              </a:rPr>
              <a:t> </a:t>
            </a:r>
            <a:endParaRPr lang="en-AU" sz="1000" dirty="0">
              <a:solidFill>
                <a:srgbClr val="424242"/>
              </a:solidFill>
            </a:endParaRPr>
          </a:p>
          <a:p>
            <a:r>
              <a:rPr lang="en-US" sz="1000" dirty="0">
                <a:solidFill>
                  <a:srgbClr val="FAB516"/>
                </a:solidFill>
              </a:rPr>
              <a:t>Alvar </a:t>
            </a:r>
            <a:r>
              <a:rPr lang="en-US" sz="1000" dirty="0" err="1">
                <a:solidFill>
                  <a:srgbClr val="FAB516"/>
                </a:solidFill>
              </a:rPr>
              <a:t>Agusti</a:t>
            </a:r>
            <a:r>
              <a:rPr lang="en-US" sz="1000" dirty="0">
                <a:solidFill>
                  <a:srgbClr val="FAB516"/>
                </a:solidFill>
              </a:rPr>
              <a:t>, MD</a:t>
            </a:r>
            <a:endParaRPr lang="en-AU" sz="1000" dirty="0">
              <a:solidFill>
                <a:srgbClr val="FAB516"/>
              </a:solidFill>
            </a:endParaRPr>
          </a:p>
          <a:p>
            <a:r>
              <a:rPr lang="en-US" sz="1000" dirty="0">
                <a:solidFill>
                  <a:srgbClr val="424242"/>
                </a:solidFill>
              </a:rPr>
              <a:t>Respiratory Institute, Hospital</a:t>
            </a:r>
            <a:endParaRPr lang="en-AU" sz="1000" dirty="0">
              <a:solidFill>
                <a:srgbClr val="424242"/>
              </a:solidFill>
            </a:endParaRPr>
          </a:p>
          <a:p>
            <a:r>
              <a:rPr lang="en-US" sz="1000" dirty="0">
                <a:solidFill>
                  <a:srgbClr val="424242"/>
                </a:solidFill>
              </a:rPr>
              <a:t>Clinic, IDIBAPS</a:t>
            </a:r>
            <a:endParaRPr lang="en-AU" sz="1000" dirty="0">
              <a:solidFill>
                <a:srgbClr val="424242"/>
              </a:solidFill>
            </a:endParaRPr>
          </a:p>
          <a:p>
            <a:r>
              <a:rPr lang="en-US" sz="1000" dirty="0">
                <a:solidFill>
                  <a:srgbClr val="424242"/>
                </a:solidFill>
              </a:rPr>
              <a:t>Univ. </a:t>
            </a:r>
            <a:r>
              <a:rPr lang="es-ES" sz="1000" dirty="0">
                <a:solidFill>
                  <a:srgbClr val="424242"/>
                </a:solidFill>
              </a:rPr>
              <a:t>Barcelona and </a:t>
            </a:r>
            <a:r>
              <a:rPr lang="es-ES" sz="1000" dirty="0" err="1">
                <a:solidFill>
                  <a:srgbClr val="424242"/>
                </a:solidFill>
              </a:rPr>
              <a:t>Ciberes</a:t>
            </a:r>
            <a:endParaRPr lang="en-AU" sz="1000" dirty="0">
              <a:solidFill>
                <a:srgbClr val="424242"/>
              </a:solidFill>
            </a:endParaRPr>
          </a:p>
          <a:p>
            <a:r>
              <a:rPr lang="es-ES" sz="1000" i="1" dirty="0">
                <a:solidFill>
                  <a:srgbClr val="424242"/>
                </a:solidFill>
              </a:rPr>
              <a:t>Barcelona, </a:t>
            </a:r>
            <a:r>
              <a:rPr lang="es-ES" sz="1000" i="1" dirty="0" err="1">
                <a:solidFill>
                  <a:srgbClr val="424242"/>
                </a:solidFill>
              </a:rPr>
              <a:t>Spain</a:t>
            </a:r>
            <a:endParaRPr lang="en-AU" sz="1000" dirty="0">
              <a:solidFill>
                <a:srgbClr val="424242"/>
              </a:solidFill>
            </a:endParaRPr>
          </a:p>
          <a:p>
            <a:r>
              <a:rPr lang="es-ES" sz="1000" dirty="0">
                <a:solidFill>
                  <a:srgbClr val="424242"/>
                </a:solidFill>
              </a:rPr>
              <a:t> </a:t>
            </a:r>
            <a:endParaRPr lang="en-AU" sz="1000" dirty="0">
              <a:solidFill>
                <a:srgbClr val="FAB516"/>
              </a:solidFill>
            </a:endParaRPr>
          </a:p>
          <a:p>
            <a:r>
              <a:rPr lang="es-ES" sz="1000" dirty="0">
                <a:solidFill>
                  <a:srgbClr val="FAB516"/>
                </a:solidFill>
              </a:rPr>
              <a:t>Antonio Anzueto, MD</a:t>
            </a:r>
            <a:endParaRPr lang="en-AU" sz="1000" dirty="0">
              <a:solidFill>
                <a:srgbClr val="FAB516"/>
              </a:solidFill>
            </a:endParaRPr>
          </a:p>
          <a:p>
            <a:r>
              <a:rPr lang="en-US" sz="1000" dirty="0">
                <a:solidFill>
                  <a:srgbClr val="424242"/>
                </a:solidFill>
              </a:rPr>
              <a:t>University of Texas </a:t>
            </a:r>
            <a:endParaRPr lang="en-AU" sz="1000" dirty="0">
              <a:solidFill>
                <a:srgbClr val="424242"/>
              </a:solidFill>
            </a:endParaRPr>
          </a:p>
          <a:p>
            <a:r>
              <a:rPr lang="en-US" sz="1000" dirty="0">
                <a:solidFill>
                  <a:srgbClr val="424242"/>
                </a:solidFill>
              </a:rPr>
              <a:t>Health Science Center</a:t>
            </a:r>
            <a:endParaRPr lang="en-AU" sz="1000" dirty="0">
              <a:solidFill>
                <a:srgbClr val="424242"/>
              </a:solidFill>
            </a:endParaRPr>
          </a:p>
          <a:p>
            <a:r>
              <a:rPr lang="es-ES" sz="1000" i="1" dirty="0">
                <a:solidFill>
                  <a:srgbClr val="424242"/>
                </a:solidFill>
              </a:rPr>
              <a:t>San Antonio, Texas, USA</a:t>
            </a:r>
            <a:endParaRPr lang="en-AU" sz="1000" dirty="0">
              <a:solidFill>
                <a:srgbClr val="424242"/>
              </a:solidFill>
            </a:endParaRPr>
          </a:p>
          <a:p>
            <a:r>
              <a:rPr lang="es-ES" sz="1000" dirty="0">
                <a:solidFill>
                  <a:srgbClr val="424242"/>
                </a:solidFill>
              </a:rPr>
              <a:t> </a:t>
            </a:r>
            <a:endParaRPr lang="en-AU" sz="1000" dirty="0">
              <a:solidFill>
                <a:srgbClr val="FAB516"/>
              </a:solidFill>
            </a:endParaRPr>
          </a:p>
          <a:p>
            <a:r>
              <a:rPr lang="es-ES" sz="1000" dirty="0">
                <a:solidFill>
                  <a:srgbClr val="FAB516"/>
                </a:solidFill>
              </a:rPr>
              <a:t>Peter Barnes, MD</a:t>
            </a:r>
            <a:endParaRPr lang="en-AU" sz="1000" dirty="0">
              <a:solidFill>
                <a:srgbClr val="FAB516"/>
              </a:solidFill>
            </a:endParaRPr>
          </a:p>
          <a:p>
            <a:r>
              <a:rPr lang="en-US" sz="1000" dirty="0">
                <a:solidFill>
                  <a:srgbClr val="424242"/>
                </a:solidFill>
              </a:rPr>
              <a:t>National Heart and Lung Institute</a:t>
            </a:r>
            <a:endParaRPr lang="en-AU" sz="1000" dirty="0">
              <a:solidFill>
                <a:srgbClr val="424242"/>
              </a:solidFill>
            </a:endParaRPr>
          </a:p>
          <a:p>
            <a:r>
              <a:rPr lang="en-US" sz="1000" i="1" dirty="0">
                <a:solidFill>
                  <a:srgbClr val="424242"/>
                </a:solidFill>
              </a:rPr>
              <a:t>London, United Kingdom</a:t>
            </a:r>
            <a:endParaRPr lang="en-AU" sz="1000" dirty="0">
              <a:solidFill>
                <a:srgbClr val="424242"/>
              </a:solidFill>
            </a:endParaRPr>
          </a:p>
          <a:p>
            <a:r>
              <a:rPr lang="en-US" sz="1000" dirty="0">
                <a:solidFill>
                  <a:srgbClr val="424242"/>
                </a:solidFill>
              </a:rPr>
              <a:t> </a:t>
            </a:r>
            <a:endParaRPr lang="en-AU" sz="1000" dirty="0">
              <a:solidFill>
                <a:srgbClr val="424242"/>
              </a:solidFill>
            </a:endParaRPr>
          </a:p>
          <a:p>
            <a:r>
              <a:rPr lang="en-US" sz="1000" dirty="0">
                <a:solidFill>
                  <a:srgbClr val="FAB516"/>
                </a:solidFill>
              </a:rPr>
              <a:t>Jean Bourbeau, MD</a:t>
            </a:r>
            <a:endParaRPr lang="en-AU" sz="1000" dirty="0">
              <a:solidFill>
                <a:srgbClr val="FAB516"/>
              </a:solidFill>
            </a:endParaRPr>
          </a:p>
          <a:p>
            <a:r>
              <a:rPr lang="en-US" sz="1000" dirty="0">
                <a:solidFill>
                  <a:srgbClr val="424242"/>
                </a:solidFill>
              </a:rPr>
              <a:t>McGill University Health Centre</a:t>
            </a:r>
            <a:endParaRPr lang="en-AU" sz="1000" dirty="0">
              <a:solidFill>
                <a:srgbClr val="424242"/>
              </a:solidFill>
            </a:endParaRPr>
          </a:p>
          <a:p>
            <a:r>
              <a:rPr lang="en-US" sz="1000" i="1" dirty="0">
                <a:solidFill>
                  <a:srgbClr val="424242"/>
                </a:solidFill>
              </a:rPr>
              <a:t>Montreal, Canada </a:t>
            </a:r>
            <a:endParaRPr lang="en-AU" sz="1000" dirty="0">
              <a:solidFill>
                <a:srgbClr val="424242"/>
              </a:solidFill>
            </a:endParaRPr>
          </a:p>
          <a:p>
            <a:r>
              <a:rPr lang="en-US" sz="1000" dirty="0">
                <a:solidFill>
                  <a:srgbClr val="424242"/>
                </a:solidFill>
              </a:rPr>
              <a:t> </a:t>
            </a:r>
            <a:endParaRPr lang="en-AU" sz="1000" dirty="0">
              <a:solidFill>
                <a:srgbClr val="424242"/>
              </a:solidFill>
            </a:endParaRPr>
          </a:p>
          <a:p>
            <a:r>
              <a:rPr lang="en-US" sz="1000" dirty="0">
                <a:solidFill>
                  <a:srgbClr val="FAB516"/>
                </a:solidFill>
              </a:rPr>
              <a:t>Gerard </a:t>
            </a:r>
            <a:r>
              <a:rPr lang="en-US" sz="1000" dirty="0" err="1">
                <a:solidFill>
                  <a:srgbClr val="FAB516"/>
                </a:solidFill>
              </a:rPr>
              <a:t>Criner</a:t>
            </a:r>
            <a:r>
              <a:rPr lang="en-US" sz="1000" dirty="0">
                <a:solidFill>
                  <a:srgbClr val="FAB516"/>
                </a:solidFill>
              </a:rPr>
              <a:t>, MD </a:t>
            </a:r>
            <a:endParaRPr lang="en-AU" sz="1000" dirty="0">
              <a:solidFill>
                <a:srgbClr val="FAB516"/>
              </a:solidFill>
            </a:endParaRPr>
          </a:p>
          <a:p>
            <a:r>
              <a:rPr lang="en-US" sz="1000" dirty="0">
                <a:solidFill>
                  <a:srgbClr val="424242"/>
                </a:solidFill>
              </a:rPr>
              <a:t>Temple University School of Medicine</a:t>
            </a:r>
            <a:endParaRPr lang="en-AU" sz="1000" dirty="0">
              <a:solidFill>
                <a:srgbClr val="424242"/>
              </a:solidFill>
            </a:endParaRPr>
          </a:p>
          <a:p>
            <a:r>
              <a:rPr lang="it-IT" sz="1000" i="1" dirty="0">
                <a:solidFill>
                  <a:srgbClr val="424242"/>
                </a:solidFill>
              </a:rPr>
              <a:t>Philadelphia, Pennsylvania, USA</a:t>
            </a:r>
          </a:p>
          <a:p>
            <a:endParaRPr lang="it-IT" sz="1000" i="1" dirty="0">
              <a:solidFill>
                <a:srgbClr val="424242"/>
              </a:solidFill>
            </a:endParaRPr>
          </a:p>
          <a:p>
            <a:r>
              <a:rPr lang="en-AU" sz="1000" dirty="0">
                <a:solidFill>
                  <a:srgbClr val="FAB516"/>
                </a:solidFill>
              </a:rPr>
              <a:t>Maria Montes de </a:t>
            </a:r>
            <a:r>
              <a:rPr lang="en-AU" sz="1000" dirty="0" err="1">
                <a:solidFill>
                  <a:srgbClr val="FAB516"/>
                </a:solidFill>
              </a:rPr>
              <a:t>Oca</a:t>
            </a:r>
            <a:r>
              <a:rPr lang="en-AU" sz="1000" dirty="0">
                <a:solidFill>
                  <a:srgbClr val="FAB516"/>
                </a:solidFill>
              </a:rPr>
              <a:t>, MD</a:t>
            </a:r>
          </a:p>
          <a:p>
            <a:r>
              <a:rPr lang="en-AU" sz="1000" dirty="0">
                <a:solidFill>
                  <a:srgbClr val="424242"/>
                </a:solidFill>
              </a:rPr>
              <a:t>Hospital Universitario de Caracas</a:t>
            </a:r>
          </a:p>
          <a:p>
            <a:r>
              <a:rPr lang="en-AU" sz="1000" i="1" dirty="0">
                <a:solidFill>
                  <a:srgbClr val="424242"/>
                </a:solidFill>
              </a:rPr>
              <a:t>Caracas, Venezuela</a:t>
            </a:r>
          </a:p>
          <a:p>
            <a:endParaRPr lang="en-AU" sz="1000" dirty="0">
              <a:solidFill>
                <a:srgbClr val="424242"/>
              </a:solidFill>
            </a:endParaRPr>
          </a:p>
          <a:p>
            <a:r>
              <a:rPr lang="it-IT" sz="1000" dirty="0">
                <a:solidFill>
                  <a:srgbClr val="424242"/>
                </a:solidFill>
              </a:rPr>
              <a:t> </a:t>
            </a:r>
            <a:endParaRPr lang="en-AU" sz="1000" dirty="0">
              <a:solidFill>
                <a:srgbClr val="424242"/>
              </a:solidFill>
            </a:endParaRPr>
          </a:p>
        </p:txBody>
      </p:sp>
      <p:sp>
        <p:nvSpPr>
          <p:cNvPr id="12" name="TextBox 11">
            <a:extLst>
              <a:ext uri="{FF2B5EF4-FFF2-40B4-BE49-F238E27FC236}">
                <a16:creationId xmlns:a16="http://schemas.microsoft.com/office/drawing/2014/main" id="{C8438403-F361-4576-B2A7-C1310CEFFE6E}"/>
              </a:ext>
            </a:extLst>
          </p:cNvPr>
          <p:cNvSpPr txBox="1"/>
          <p:nvPr/>
        </p:nvSpPr>
        <p:spPr>
          <a:xfrm>
            <a:off x="3779912" y="1309501"/>
            <a:ext cx="2063385" cy="5016758"/>
          </a:xfrm>
          <a:prstGeom prst="rect">
            <a:avLst/>
          </a:prstGeom>
          <a:noFill/>
        </p:spPr>
        <p:txBody>
          <a:bodyPr wrap="none" rtlCol="0">
            <a:spAutoFit/>
          </a:bodyPr>
          <a:lstStyle/>
          <a:p>
            <a:r>
              <a:rPr lang="en-US" sz="1000" dirty="0">
                <a:solidFill>
                  <a:srgbClr val="FAB516"/>
                </a:solidFill>
              </a:rPr>
              <a:t>Peter </a:t>
            </a:r>
            <a:r>
              <a:rPr lang="en-US" sz="1000" dirty="0" err="1">
                <a:solidFill>
                  <a:srgbClr val="FAB516"/>
                </a:solidFill>
              </a:rPr>
              <a:t>Frith</a:t>
            </a:r>
            <a:r>
              <a:rPr lang="en-US" sz="1000" dirty="0">
                <a:solidFill>
                  <a:srgbClr val="FAB516"/>
                </a:solidFill>
              </a:rPr>
              <a:t>, MD</a:t>
            </a:r>
            <a:endParaRPr lang="en-AU" sz="1000" dirty="0">
              <a:solidFill>
                <a:srgbClr val="FAB516"/>
              </a:solidFill>
            </a:endParaRPr>
          </a:p>
          <a:p>
            <a:r>
              <a:rPr lang="en-US" sz="1000" dirty="0">
                <a:solidFill>
                  <a:srgbClr val="424242"/>
                </a:solidFill>
              </a:rPr>
              <a:t>Repatriation General Hospital</a:t>
            </a:r>
            <a:endParaRPr lang="en-AU" sz="1000" dirty="0">
              <a:solidFill>
                <a:srgbClr val="424242"/>
              </a:solidFill>
            </a:endParaRPr>
          </a:p>
          <a:p>
            <a:r>
              <a:rPr lang="en-US" sz="1000" i="1" dirty="0">
                <a:solidFill>
                  <a:srgbClr val="424242"/>
                </a:solidFill>
              </a:rPr>
              <a:t>Adelaide,</a:t>
            </a:r>
            <a:r>
              <a:rPr lang="en-US" sz="1000" dirty="0">
                <a:solidFill>
                  <a:srgbClr val="424242"/>
                </a:solidFill>
              </a:rPr>
              <a:t> </a:t>
            </a:r>
            <a:r>
              <a:rPr lang="en-US" sz="1000" i="1" dirty="0">
                <a:solidFill>
                  <a:srgbClr val="424242"/>
                </a:solidFill>
              </a:rPr>
              <a:t>Australia</a:t>
            </a:r>
            <a:endParaRPr lang="en-AU" sz="1000" dirty="0">
              <a:solidFill>
                <a:srgbClr val="424242"/>
              </a:solidFill>
            </a:endParaRPr>
          </a:p>
          <a:p>
            <a:r>
              <a:rPr lang="en-US" sz="1000" dirty="0">
                <a:solidFill>
                  <a:srgbClr val="424242"/>
                </a:solidFill>
              </a:rPr>
              <a:t> </a:t>
            </a:r>
            <a:endParaRPr lang="en-AU" sz="1000" dirty="0">
              <a:solidFill>
                <a:srgbClr val="424242"/>
              </a:solidFill>
            </a:endParaRPr>
          </a:p>
          <a:p>
            <a:r>
              <a:rPr lang="en-US" sz="1000" dirty="0">
                <a:solidFill>
                  <a:srgbClr val="FAB516"/>
                </a:solidFill>
              </a:rPr>
              <a:t>David Halpin, MD</a:t>
            </a:r>
            <a:endParaRPr lang="en-AU" sz="1000" dirty="0">
              <a:solidFill>
                <a:srgbClr val="FAB516"/>
              </a:solidFill>
            </a:endParaRPr>
          </a:p>
          <a:p>
            <a:r>
              <a:rPr lang="en-US" sz="1000" dirty="0">
                <a:solidFill>
                  <a:srgbClr val="424242"/>
                </a:solidFill>
              </a:rPr>
              <a:t>Royal Devon and Exeter Hospital</a:t>
            </a:r>
            <a:endParaRPr lang="en-AU" sz="1000" dirty="0">
              <a:solidFill>
                <a:srgbClr val="424242"/>
              </a:solidFill>
            </a:endParaRPr>
          </a:p>
          <a:p>
            <a:r>
              <a:rPr lang="en-US" sz="1000" i="1" dirty="0">
                <a:solidFill>
                  <a:srgbClr val="424242"/>
                </a:solidFill>
              </a:rPr>
              <a:t>Devon, United Kingdom</a:t>
            </a:r>
            <a:endParaRPr lang="en-AU" sz="1000" dirty="0">
              <a:solidFill>
                <a:srgbClr val="424242"/>
              </a:solidFill>
            </a:endParaRPr>
          </a:p>
          <a:p>
            <a:r>
              <a:rPr lang="en-US" sz="1000" dirty="0">
                <a:solidFill>
                  <a:srgbClr val="424242"/>
                </a:solidFill>
              </a:rPr>
              <a:t> </a:t>
            </a:r>
            <a:endParaRPr lang="en-AU" sz="1000" dirty="0">
              <a:solidFill>
                <a:srgbClr val="424242"/>
              </a:solidFill>
            </a:endParaRPr>
          </a:p>
          <a:p>
            <a:r>
              <a:rPr lang="en-US" sz="1000" dirty="0" err="1">
                <a:solidFill>
                  <a:srgbClr val="FAB516"/>
                </a:solidFill>
              </a:rPr>
              <a:t>MeiLan</a:t>
            </a:r>
            <a:r>
              <a:rPr lang="en-US" sz="1000" dirty="0">
                <a:solidFill>
                  <a:srgbClr val="FAB516"/>
                </a:solidFill>
              </a:rPr>
              <a:t> Han, MD MS</a:t>
            </a:r>
            <a:endParaRPr lang="en-AU" sz="1000" dirty="0">
              <a:solidFill>
                <a:srgbClr val="FAB516"/>
              </a:solidFill>
            </a:endParaRPr>
          </a:p>
          <a:p>
            <a:r>
              <a:rPr lang="en-US" sz="1000" dirty="0">
                <a:solidFill>
                  <a:srgbClr val="424242"/>
                </a:solidFill>
              </a:rPr>
              <a:t>University of Michigan</a:t>
            </a:r>
            <a:r>
              <a:rPr lang="en-US" sz="1000" i="1" dirty="0">
                <a:solidFill>
                  <a:srgbClr val="424242"/>
                </a:solidFill>
              </a:rPr>
              <a:t> </a:t>
            </a:r>
            <a:endParaRPr lang="en-AU" sz="1000" dirty="0">
              <a:solidFill>
                <a:srgbClr val="424242"/>
              </a:solidFill>
            </a:endParaRPr>
          </a:p>
          <a:p>
            <a:r>
              <a:rPr lang="en-US" sz="1000" i="1" dirty="0">
                <a:solidFill>
                  <a:srgbClr val="424242"/>
                </a:solidFill>
              </a:rPr>
              <a:t>Ann Arbor, MI, USA</a:t>
            </a:r>
            <a:endParaRPr lang="en-AU" sz="1000" dirty="0">
              <a:solidFill>
                <a:srgbClr val="424242"/>
              </a:solidFill>
            </a:endParaRPr>
          </a:p>
          <a:p>
            <a:r>
              <a:rPr lang="en-US" sz="1000" dirty="0">
                <a:solidFill>
                  <a:srgbClr val="424242"/>
                </a:solidFill>
              </a:rPr>
              <a:t> </a:t>
            </a:r>
            <a:endParaRPr lang="en-AU" sz="1000" dirty="0">
              <a:solidFill>
                <a:srgbClr val="424242"/>
              </a:solidFill>
            </a:endParaRPr>
          </a:p>
          <a:p>
            <a:r>
              <a:rPr lang="en-US" sz="1000" dirty="0">
                <a:solidFill>
                  <a:srgbClr val="FAB516"/>
                </a:solidFill>
              </a:rPr>
              <a:t>Fernando J. Martinez, MD MS</a:t>
            </a:r>
            <a:endParaRPr lang="en-AU" sz="1000" dirty="0">
              <a:solidFill>
                <a:srgbClr val="FAB516"/>
              </a:solidFill>
            </a:endParaRPr>
          </a:p>
          <a:p>
            <a:r>
              <a:rPr lang="en-US" sz="1000" dirty="0">
                <a:solidFill>
                  <a:srgbClr val="424242"/>
                </a:solidFill>
              </a:rPr>
              <a:t>New York-Presbyterian Hospital/</a:t>
            </a:r>
            <a:endParaRPr lang="en-AU" sz="1000" dirty="0">
              <a:solidFill>
                <a:srgbClr val="424242"/>
              </a:solidFill>
            </a:endParaRPr>
          </a:p>
          <a:p>
            <a:r>
              <a:rPr lang="en-US" sz="1000" dirty="0">
                <a:solidFill>
                  <a:srgbClr val="424242"/>
                </a:solidFill>
              </a:rPr>
              <a:t>Weill Cornell Medical Center</a:t>
            </a:r>
            <a:endParaRPr lang="en-AU" sz="1000" dirty="0">
              <a:solidFill>
                <a:srgbClr val="424242"/>
              </a:solidFill>
            </a:endParaRPr>
          </a:p>
          <a:p>
            <a:r>
              <a:rPr lang="en-US" sz="1000" i="1" dirty="0">
                <a:solidFill>
                  <a:srgbClr val="424242"/>
                </a:solidFill>
              </a:rPr>
              <a:t>New York, NY, USA</a:t>
            </a:r>
          </a:p>
          <a:p>
            <a:endParaRPr lang="en-US" sz="1000" i="1" dirty="0">
              <a:solidFill>
                <a:srgbClr val="424242"/>
              </a:solidFill>
            </a:endParaRPr>
          </a:p>
          <a:p>
            <a:r>
              <a:rPr lang="en-US" sz="1000" dirty="0">
                <a:solidFill>
                  <a:srgbClr val="FAB516"/>
                </a:solidFill>
              </a:rPr>
              <a:t>Alberto </a:t>
            </a:r>
            <a:r>
              <a:rPr lang="en-US" sz="1000" dirty="0" err="1">
                <a:solidFill>
                  <a:srgbClr val="FAB516"/>
                </a:solidFill>
              </a:rPr>
              <a:t>Papi</a:t>
            </a:r>
            <a:r>
              <a:rPr lang="en-US" sz="1000" dirty="0">
                <a:solidFill>
                  <a:srgbClr val="FAB516"/>
                </a:solidFill>
              </a:rPr>
              <a:t>, MD</a:t>
            </a:r>
          </a:p>
          <a:p>
            <a:r>
              <a:rPr lang="en-US" sz="1000" dirty="0">
                <a:solidFill>
                  <a:srgbClr val="424242"/>
                </a:solidFill>
              </a:rPr>
              <a:t>University of Ferrara </a:t>
            </a:r>
          </a:p>
          <a:p>
            <a:r>
              <a:rPr lang="en-US" sz="1000" i="1" dirty="0">
                <a:solidFill>
                  <a:srgbClr val="424242"/>
                </a:solidFill>
              </a:rPr>
              <a:t>Ferrara, Italy</a:t>
            </a:r>
          </a:p>
          <a:p>
            <a:endParaRPr lang="en-US" sz="1000" dirty="0">
              <a:solidFill>
                <a:srgbClr val="424242"/>
              </a:solidFill>
            </a:endParaRPr>
          </a:p>
          <a:p>
            <a:r>
              <a:rPr lang="en-US" sz="1000" dirty="0">
                <a:solidFill>
                  <a:srgbClr val="FAB516"/>
                </a:solidFill>
              </a:rPr>
              <a:t>Ian </a:t>
            </a:r>
            <a:r>
              <a:rPr lang="en-US" sz="1000" dirty="0" err="1">
                <a:solidFill>
                  <a:srgbClr val="FAB516"/>
                </a:solidFill>
              </a:rPr>
              <a:t>Pavord</a:t>
            </a:r>
            <a:r>
              <a:rPr lang="en-US" sz="1000" dirty="0">
                <a:solidFill>
                  <a:srgbClr val="FAB516"/>
                </a:solidFill>
              </a:rPr>
              <a:t>, MA DM</a:t>
            </a:r>
          </a:p>
          <a:p>
            <a:r>
              <a:rPr lang="en-US" sz="1000" dirty="0">
                <a:solidFill>
                  <a:srgbClr val="424242"/>
                </a:solidFill>
              </a:rPr>
              <a:t>University of Oxford</a:t>
            </a:r>
          </a:p>
          <a:p>
            <a:r>
              <a:rPr lang="en-US" sz="1000" i="1" dirty="0">
                <a:solidFill>
                  <a:srgbClr val="424242"/>
                </a:solidFill>
              </a:rPr>
              <a:t>Oxford, UK </a:t>
            </a:r>
          </a:p>
          <a:p>
            <a:endParaRPr lang="en-US" sz="1000" dirty="0">
              <a:solidFill>
                <a:srgbClr val="424242"/>
              </a:solidFill>
            </a:endParaRPr>
          </a:p>
          <a:p>
            <a:r>
              <a:rPr lang="en-US" sz="1000" dirty="0">
                <a:solidFill>
                  <a:srgbClr val="FAB516"/>
                </a:solidFill>
              </a:rPr>
              <a:t>Nicolas Roche, MD </a:t>
            </a:r>
          </a:p>
          <a:p>
            <a:r>
              <a:rPr lang="en-US" sz="1000" dirty="0">
                <a:solidFill>
                  <a:srgbClr val="424242"/>
                </a:solidFill>
              </a:rPr>
              <a:t>University Paris Descartes</a:t>
            </a:r>
          </a:p>
          <a:p>
            <a:r>
              <a:rPr lang="en-US" sz="1000" dirty="0" err="1">
                <a:solidFill>
                  <a:srgbClr val="424242"/>
                </a:solidFill>
              </a:rPr>
              <a:t>Hôpital</a:t>
            </a:r>
            <a:r>
              <a:rPr lang="en-US" sz="1000" dirty="0">
                <a:solidFill>
                  <a:srgbClr val="424242"/>
                </a:solidFill>
              </a:rPr>
              <a:t> Cochin APHP</a:t>
            </a:r>
          </a:p>
          <a:p>
            <a:r>
              <a:rPr lang="en-US" sz="1000" i="1" dirty="0">
                <a:solidFill>
                  <a:srgbClr val="424242"/>
                </a:solidFill>
              </a:rPr>
              <a:t>Paris, France</a:t>
            </a:r>
          </a:p>
          <a:p>
            <a:endParaRPr lang="en-US" sz="1000" i="1" dirty="0">
              <a:solidFill>
                <a:srgbClr val="424242"/>
              </a:solidFill>
            </a:endParaRPr>
          </a:p>
          <a:p>
            <a:endParaRPr lang="en-US" sz="1000" i="1" dirty="0">
              <a:solidFill>
                <a:srgbClr val="424242"/>
              </a:solidFill>
            </a:endParaRPr>
          </a:p>
          <a:p>
            <a:endParaRPr lang="en-AU" sz="1000" dirty="0">
              <a:solidFill>
                <a:srgbClr val="424242"/>
              </a:solidFill>
            </a:endParaRPr>
          </a:p>
        </p:txBody>
      </p:sp>
      <p:sp>
        <p:nvSpPr>
          <p:cNvPr id="13" name="TextBox 12">
            <a:extLst>
              <a:ext uri="{FF2B5EF4-FFF2-40B4-BE49-F238E27FC236}">
                <a16:creationId xmlns:a16="http://schemas.microsoft.com/office/drawing/2014/main" id="{C60EDC5C-B7C9-4C99-9F2D-F4F3152AE3A1}"/>
              </a:ext>
            </a:extLst>
          </p:cNvPr>
          <p:cNvSpPr txBox="1"/>
          <p:nvPr/>
        </p:nvSpPr>
        <p:spPr>
          <a:xfrm>
            <a:off x="6156176" y="1305341"/>
            <a:ext cx="2520280" cy="4862870"/>
          </a:xfrm>
          <a:prstGeom prst="rect">
            <a:avLst/>
          </a:prstGeom>
          <a:noFill/>
        </p:spPr>
        <p:txBody>
          <a:bodyPr wrap="square" rtlCol="0">
            <a:spAutoFit/>
          </a:bodyPr>
          <a:lstStyle/>
          <a:p>
            <a:r>
              <a:rPr lang="en-US" sz="1000" dirty="0">
                <a:solidFill>
                  <a:srgbClr val="FAB516"/>
                </a:solidFill>
              </a:rPr>
              <a:t>Donald Sin, MD </a:t>
            </a:r>
          </a:p>
          <a:p>
            <a:r>
              <a:rPr lang="en-US" sz="1000" dirty="0">
                <a:solidFill>
                  <a:srgbClr val="424242"/>
                </a:solidFill>
              </a:rPr>
              <a:t>St. Paul’s Hospital, University of British Columbia </a:t>
            </a:r>
          </a:p>
          <a:p>
            <a:r>
              <a:rPr lang="en-US" sz="1000" i="1" dirty="0">
                <a:solidFill>
                  <a:srgbClr val="424242"/>
                </a:solidFill>
              </a:rPr>
              <a:t>Vancouver, Canada</a:t>
            </a:r>
          </a:p>
          <a:p>
            <a:endParaRPr lang="en-US" sz="1000" dirty="0">
              <a:solidFill>
                <a:srgbClr val="424242"/>
              </a:solidFill>
            </a:endParaRPr>
          </a:p>
          <a:p>
            <a:r>
              <a:rPr lang="en-US" sz="1000" dirty="0">
                <a:solidFill>
                  <a:srgbClr val="FAB516"/>
                </a:solidFill>
              </a:rPr>
              <a:t>Dave Singh, MD </a:t>
            </a:r>
          </a:p>
          <a:p>
            <a:r>
              <a:rPr lang="en-US" sz="1000" dirty="0">
                <a:solidFill>
                  <a:srgbClr val="424242"/>
                </a:solidFill>
              </a:rPr>
              <a:t>University of Manchester </a:t>
            </a:r>
          </a:p>
          <a:p>
            <a:r>
              <a:rPr lang="en-US" sz="1000" i="1" dirty="0">
                <a:solidFill>
                  <a:srgbClr val="424242"/>
                </a:solidFill>
              </a:rPr>
              <a:t>Manchester, UK</a:t>
            </a:r>
          </a:p>
          <a:p>
            <a:endParaRPr lang="en-US" sz="1000" dirty="0">
              <a:solidFill>
                <a:srgbClr val="FAB516"/>
              </a:solidFill>
            </a:endParaRPr>
          </a:p>
          <a:p>
            <a:r>
              <a:rPr lang="en-US" sz="1000" dirty="0">
                <a:solidFill>
                  <a:srgbClr val="FAB516"/>
                </a:solidFill>
              </a:rPr>
              <a:t>Robert Stockley, MD </a:t>
            </a:r>
          </a:p>
          <a:p>
            <a:r>
              <a:rPr lang="en-US" sz="1000" dirty="0">
                <a:solidFill>
                  <a:srgbClr val="424242"/>
                </a:solidFill>
              </a:rPr>
              <a:t>University Hospital </a:t>
            </a:r>
          </a:p>
          <a:p>
            <a:r>
              <a:rPr lang="en-US" sz="1000" i="1" dirty="0">
                <a:solidFill>
                  <a:srgbClr val="424242"/>
                </a:solidFill>
              </a:rPr>
              <a:t>Birmingham, UK</a:t>
            </a:r>
          </a:p>
          <a:p>
            <a:endParaRPr lang="en-US" sz="1000" dirty="0">
              <a:solidFill>
                <a:srgbClr val="FAB516"/>
              </a:solidFill>
            </a:endParaRPr>
          </a:p>
          <a:p>
            <a:r>
              <a:rPr lang="en-US" sz="1000" dirty="0">
                <a:solidFill>
                  <a:srgbClr val="FAB516"/>
                </a:solidFill>
              </a:rPr>
              <a:t>M. Victorina López </a:t>
            </a:r>
            <a:r>
              <a:rPr lang="en-US" sz="1000" dirty="0" err="1">
                <a:solidFill>
                  <a:srgbClr val="FAB516"/>
                </a:solidFill>
              </a:rPr>
              <a:t>Varela,MD</a:t>
            </a:r>
            <a:endParaRPr lang="en-US" sz="1000" dirty="0">
              <a:solidFill>
                <a:srgbClr val="FAB516"/>
              </a:solidFill>
            </a:endParaRPr>
          </a:p>
          <a:p>
            <a:r>
              <a:rPr lang="en-US" sz="1000" dirty="0">
                <a:solidFill>
                  <a:srgbClr val="424242"/>
                </a:solidFill>
              </a:rPr>
              <a:t>Universidad de la </a:t>
            </a:r>
            <a:r>
              <a:rPr lang="en-US" sz="1000" dirty="0" err="1">
                <a:solidFill>
                  <a:srgbClr val="424242"/>
                </a:solidFill>
              </a:rPr>
              <a:t>República</a:t>
            </a:r>
            <a:endParaRPr lang="en-US" sz="1000" dirty="0">
              <a:solidFill>
                <a:srgbClr val="424242"/>
              </a:solidFill>
            </a:endParaRPr>
          </a:p>
          <a:p>
            <a:r>
              <a:rPr lang="en-US" sz="1000" dirty="0">
                <a:solidFill>
                  <a:srgbClr val="424242"/>
                </a:solidFill>
              </a:rPr>
              <a:t>Hospital </a:t>
            </a:r>
            <a:r>
              <a:rPr lang="en-US" sz="1000" dirty="0" err="1">
                <a:solidFill>
                  <a:srgbClr val="424242"/>
                </a:solidFill>
              </a:rPr>
              <a:t>Maciel</a:t>
            </a:r>
            <a:endParaRPr lang="en-US" sz="1000" dirty="0">
              <a:solidFill>
                <a:srgbClr val="424242"/>
              </a:solidFill>
            </a:endParaRPr>
          </a:p>
          <a:p>
            <a:r>
              <a:rPr lang="en-US" sz="1000" i="1" dirty="0">
                <a:solidFill>
                  <a:srgbClr val="424242"/>
                </a:solidFill>
              </a:rPr>
              <a:t>Montevideo, Uruguay</a:t>
            </a:r>
          </a:p>
          <a:p>
            <a:endParaRPr lang="en-US" sz="1000" dirty="0">
              <a:solidFill>
                <a:srgbClr val="FAB516"/>
              </a:solidFill>
            </a:endParaRPr>
          </a:p>
          <a:p>
            <a:r>
              <a:rPr lang="en-US" sz="1000" dirty="0" err="1">
                <a:solidFill>
                  <a:srgbClr val="FAB516"/>
                </a:solidFill>
              </a:rPr>
              <a:t>Jørgen</a:t>
            </a:r>
            <a:r>
              <a:rPr lang="en-US" sz="1000" dirty="0">
                <a:solidFill>
                  <a:srgbClr val="FAB516"/>
                </a:solidFill>
              </a:rPr>
              <a:t> </a:t>
            </a:r>
            <a:r>
              <a:rPr lang="en-US" sz="1000" dirty="0" err="1">
                <a:solidFill>
                  <a:srgbClr val="FAB516"/>
                </a:solidFill>
              </a:rPr>
              <a:t>Vestbo</a:t>
            </a:r>
            <a:r>
              <a:rPr lang="en-US" sz="1000" dirty="0">
                <a:solidFill>
                  <a:srgbClr val="FAB516"/>
                </a:solidFill>
              </a:rPr>
              <a:t>, MD</a:t>
            </a:r>
          </a:p>
          <a:p>
            <a:r>
              <a:rPr lang="en-US" sz="1000" dirty="0">
                <a:solidFill>
                  <a:srgbClr val="424242"/>
                </a:solidFill>
              </a:rPr>
              <a:t>University of Manchester</a:t>
            </a:r>
          </a:p>
          <a:p>
            <a:r>
              <a:rPr lang="en-US" sz="1000" i="1" dirty="0">
                <a:solidFill>
                  <a:srgbClr val="424242"/>
                </a:solidFill>
              </a:rPr>
              <a:t>Manchester, England, UK</a:t>
            </a:r>
          </a:p>
          <a:p>
            <a:endParaRPr lang="en-US" sz="1000" dirty="0">
              <a:solidFill>
                <a:srgbClr val="424242"/>
              </a:solidFill>
            </a:endParaRPr>
          </a:p>
          <a:p>
            <a:r>
              <a:rPr lang="en-US" sz="1000" dirty="0">
                <a:solidFill>
                  <a:srgbClr val="FAB516"/>
                </a:solidFill>
              </a:rPr>
              <a:t>Jadwiga A. </a:t>
            </a:r>
            <a:r>
              <a:rPr lang="en-US" sz="1000" dirty="0" err="1">
                <a:solidFill>
                  <a:srgbClr val="FAB516"/>
                </a:solidFill>
              </a:rPr>
              <a:t>Wedzicha</a:t>
            </a:r>
            <a:r>
              <a:rPr lang="en-US" sz="1000" dirty="0">
                <a:solidFill>
                  <a:srgbClr val="FAB516"/>
                </a:solidFill>
              </a:rPr>
              <a:t>, MD </a:t>
            </a:r>
          </a:p>
          <a:p>
            <a:r>
              <a:rPr lang="en-US" sz="1000" dirty="0">
                <a:solidFill>
                  <a:srgbClr val="424242"/>
                </a:solidFill>
              </a:rPr>
              <a:t>Imperial College London </a:t>
            </a:r>
          </a:p>
          <a:p>
            <a:r>
              <a:rPr lang="en-US" sz="1000" i="1" dirty="0">
                <a:solidFill>
                  <a:srgbClr val="424242"/>
                </a:solidFill>
              </a:rPr>
              <a:t>London, UK</a:t>
            </a:r>
          </a:p>
          <a:p>
            <a:endParaRPr lang="en-US" sz="1000" b="1" i="1" dirty="0">
              <a:solidFill>
                <a:srgbClr val="FAB516"/>
              </a:solidFill>
            </a:endParaRPr>
          </a:p>
          <a:p>
            <a:r>
              <a:rPr lang="en-US" sz="1000" b="1" dirty="0">
                <a:solidFill>
                  <a:srgbClr val="FAB516"/>
                </a:solidFill>
              </a:rPr>
              <a:t>GOLD PROGRAM DIRECTOR</a:t>
            </a:r>
          </a:p>
          <a:p>
            <a:r>
              <a:rPr lang="en-US" sz="1000" dirty="0">
                <a:solidFill>
                  <a:srgbClr val="FAB516"/>
                </a:solidFill>
              </a:rPr>
              <a:t>Rebecca Decker, MSJ</a:t>
            </a:r>
          </a:p>
          <a:p>
            <a:r>
              <a:rPr lang="en-US" sz="1000" i="1" dirty="0">
                <a:solidFill>
                  <a:srgbClr val="424242"/>
                </a:solidFill>
              </a:rPr>
              <a:t>Fontana, Wisconsin, USA</a:t>
            </a:r>
          </a:p>
          <a:p>
            <a:endParaRPr lang="en-US" sz="1000" dirty="0">
              <a:solidFill>
                <a:srgbClr val="424242"/>
              </a:solidFill>
            </a:endParaRPr>
          </a:p>
        </p:txBody>
      </p:sp>
    </p:spTree>
    <p:extLst>
      <p:ext uri="{BB962C8B-B14F-4D97-AF65-F5344CB8AC3E}">
        <p14:creationId xmlns:p14="http://schemas.microsoft.com/office/powerpoint/2010/main" val="6155280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1331640" y="395082"/>
            <a:ext cx="7056784" cy="523220"/>
          </a:xfrm>
          <a:prstGeom prst="rect">
            <a:avLst/>
          </a:prstGeom>
          <a:noFill/>
          <a:ln w="9525">
            <a:noFill/>
            <a:miter lim="800000"/>
            <a:headEnd/>
            <a:tailEnd/>
          </a:ln>
        </p:spPr>
        <p:txBody>
          <a:bodyPr wrap="square">
            <a:spAutoFit/>
          </a:bodyPr>
          <a:lstStyle/>
          <a:p>
            <a:pPr algn="ctr"/>
            <a:r>
              <a:rPr lang="en-US" sz="2800" dirty="0">
                <a:solidFill>
                  <a:srgbClr val="FAB516"/>
                </a:solidFill>
                <a:latin typeface="Tahoma" pitchFamily="34" charset="0"/>
                <a:cs typeface="Tahoma" pitchFamily="34" charset="0"/>
              </a:rPr>
              <a:t>ABCD Assessment Tool</a:t>
            </a:r>
          </a:p>
        </p:txBody>
      </p:sp>
      <p:sp>
        <p:nvSpPr>
          <p:cNvPr id="8" name="TextBox 1"/>
          <p:cNvSpPr txBox="1">
            <a:spLocks noChangeArrowheads="1"/>
          </p:cNvSpPr>
          <p:nvPr/>
        </p:nvSpPr>
        <p:spPr bwMode="auto">
          <a:xfrm>
            <a:off x="1299955" y="1196752"/>
            <a:ext cx="7652460" cy="4914166"/>
          </a:xfrm>
          <a:prstGeom prst="rect">
            <a:avLst/>
          </a:prstGeom>
          <a:noFill/>
          <a:ln w="9525">
            <a:noFill/>
            <a:miter lim="800000"/>
            <a:headEnd/>
            <a:tailEnd/>
          </a:ln>
        </p:spPr>
        <p:txBody>
          <a:bodyPr wrap="square">
            <a:spAutoFit/>
          </a:bodyPr>
          <a:lstStyle/>
          <a:p>
            <a:pPr marL="342900" indent="-342900">
              <a:buClr>
                <a:srgbClr val="FFCC66"/>
              </a:buClr>
              <a:buFont typeface="Arial" panose="020B0604020202020204" pitchFamily="34" charset="0"/>
              <a:buChar char="►"/>
            </a:pPr>
            <a:endParaRPr lang="en-AU" sz="2000" dirty="0"/>
          </a:p>
          <a:p>
            <a:pPr>
              <a:buClr>
                <a:srgbClr val="FFCC66"/>
              </a:buClr>
            </a:pPr>
            <a:r>
              <a:rPr lang="en-GB" sz="2000" b="1" dirty="0">
                <a:solidFill>
                  <a:srgbClr val="FAB516"/>
                </a:solidFill>
                <a:latin typeface="Calibri" panose="020F0502020204030204" pitchFamily="34" charset="0"/>
                <a:cs typeface="Calibri" panose="020F0502020204030204" pitchFamily="34" charset="0"/>
              </a:rPr>
              <a:t>Example</a:t>
            </a:r>
          </a:p>
          <a:p>
            <a:pPr>
              <a:buClr>
                <a:srgbClr val="FFCC66"/>
              </a:buClr>
            </a:pPr>
            <a:endParaRPr lang="en-GB" sz="2000" dirty="0">
              <a:solidFill>
                <a:srgbClr val="424242"/>
              </a:solidFill>
              <a:latin typeface="Calibri" panose="020F0502020204030204" pitchFamily="34" charset="0"/>
              <a:cs typeface="Calibri" panose="020F0502020204030204" pitchFamily="34" charset="0"/>
            </a:endParaRPr>
          </a:p>
          <a:p>
            <a:pPr marL="342900" indent="-342900">
              <a:buClr>
                <a:srgbClr val="FFCC66"/>
              </a:buClr>
              <a:buFont typeface="Arial" panose="020B0604020202020204" pitchFamily="34" charset="0"/>
              <a:buChar char="►"/>
            </a:pPr>
            <a:r>
              <a:rPr lang="en-GB" sz="2000" dirty="0">
                <a:solidFill>
                  <a:srgbClr val="424242"/>
                </a:solidFill>
                <a:latin typeface="Calibri" panose="020F0502020204030204" pitchFamily="34" charset="0"/>
                <a:cs typeface="Calibri" panose="020F0502020204030204" pitchFamily="34" charset="0"/>
              </a:rPr>
              <a:t>Consider two patients:</a:t>
            </a:r>
          </a:p>
          <a:p>
            <a:pPr marL="800100" lvl="1" indent="-342900">
              <a:buClr>
                <a:srgbClr val="FFCC66"/>
              </a:buClr>
              <a:buFont typeface="Wingdings" panose="05000000000000000000" pitchFamily="2" charset="2"/>
              <a:buChar char="Ø"/>
            </a:pPr>
            <a:r>
              <a:rPr lang="en-GB" sz="2000" dirty="0">
                <a:solidFill>
                  <a:srgbClr val="424242"/>
                </a:solidFill>
                <a:latin typeface="Calibri" panose="020F0502020204030204" pitchFamily="34" charset="0"/>
                <a:cs typeface="Calibri" panose="020F0502020204030204" pitchFamily="34" charset="0"/>
              </a:rPr>
              <a:t>Both patients with FEV</a:t>
            </a:r>
            <a:r>
              <a:rPr lang="en-GB" sz="2000" baseline="-25000" dirty="0">
                <a:solidFill>
                  <a:srgbClr val="424242"/>
                </a:solidFill>
                <a:latin typeface="Calibri" panose="020F0502020204030204" pitchFamily="34" charset="0"/>
                <a:cs typeface="Calibri" panose="020F0502020204030204" pitchFamily="34" charset="0"/>
              </a:rPr>
              <a:t>1</a:t>
            </a:r>
            <a:r>
              <a:rPr lang="en-GB" sz="2000" dirty="0">
                <a:solidFill>
                  <a:srgbClr val="424242"/>
                </a:solidFill>
                <a:latin typeface="Calibri" panose="020F0502020204030204" pitchFamily="34" charset="0"/>
                <a:cs typeface="Calibri" panose="020F0502020204030204" pitchFamily="34" charset="0"/>
              </a:rPr>
              <a:t> &lt; 30% of predicted</a:t>
            </a:r>
          </a:p>
          <a:p>
            <a:pPr marL="800100" lvl="1" indent="-342900">
              <a:buClr>
                <a:srgbClr val="FFCC66"/>
              </a:buClr>
              <a:buFont typeface="Wingdings" panose="05000000000000000000" pitchFamily="2" charset="2"/>
              <a:buChar char="Ø"/>
            </a:pPr>
            <a:r>
              <a:rPr lang="en-GB" sz="2000" dirty="0">
                <a:solidFill>
                  <a:srgbClr val="424242"/>
                </a:solidFill>
                <a:latin typeface="Calibri" panose="020F0502020204030204" pitchFamily="34" charset="0"/>
                <a:cs typeface="Calibri" panose="020F0502020204030204" pitchFamily="34" charset="0"/>
              </a:rPr>
              <a:t>Both with CAT scores of 18</a:t>
            </a:r>
          </a:p>
          <a:p>
            <a:pPr marL="800100" lvl="1" indent="-342900">
              <a:buClr>
                <a:srgbClr val="FFCC66"/>
              </a:buClr>
              <a:buFont typeface="Wingdings" panose="05000000000000000000" pitchFamily="2" charset="2"/>
              <a:buChar char="Ø"/>
            </a:pPr>
            <a:r>
              <a:rPr lang="en-GB" sz="2000" dirty="0">
                <a:solidFill>
                  <a:srgbClr val="424242"/>
                </a:solidFill>
                <a:latin typeface="Calibri" panose="020F0502020204030204" pitchFamily="34" charset="0"/>
                <a:cs typeface="Calibri" panose="020F0502020204030204" pitchFamily="34" charset="0"/>
              </a:rPr>
              <a:t>But, one with </a:t>
            </a:r>
            <a:r>
              <a:rPr lang="en-GB" sz="2000" b="1" dirty="0">
                <a:solidFill>
                  <a:srgbClr val="FAB516"/>
                </a:solidFill>
                <a:latin typeface="Calibri" panose="020F0502020204030204" pitchFamily="34" charset="0"/>
                <a:cs typeface="Calibri" panose="020F0502020204030204" pitchFamily="34" charset="0"/>
              </a:rPr>
              <a:t>0 exacerbations </a:t>
            </a:r>
            <a:r>
              <a:rPr lang="en-GB" sz="2000" dirty="0">
                <a:solidFill>
                  <a:srgbClr val="424242"/>
                </a:solidFill>
                <a:latin typeface="Calibri" panose="020F0502020204030204" pitchFamily="34" charset="0"/>
                <a:cs typeface="Calibri" panose="020F0502020204030204" pitchFamily="34" charset="0"/>
              </a:rPr>
              <a:t>in the past year and the other with </a:t>
            </a:r>
            <a:r>
              <a:rPr lang="en-GB" sz="2000" b="1" dirty="0">
                <a:solidFill>
                  <a:srgbClr val="FAB516"/>
                </a:solidFill>
                <a:latin typeface="Calibri" panose="020F0502020204030204" pitchFamily="34" charset="0"/>
                <a:cs typeface="Calibri" panose="020F0502020204030204" pitchFamily="34" charset="0"/>
              </a:rPr>
              <a:t>3 exacerbations </a:t>
            </a:r>
            <a:r>
              <a:rPr lang="en-GB" sz="2000" dirty="0">
                <a:solidFill>
                  <a:srgbClr val="424242"/>
                </a:solidFill>
                <a:latin typeface="Calibri" panose="020F0502020204030204" pitchFamily="34" charset="0"/>
                <a:cs typeface="Calibri" panose="020F0502020204030204" pitchFamily="34" charset="0"/>
              </a:rPr>
              <a:t>in the past year. </a:t>
            </a:r>
          </a:p>
          <a:p>
            <a:pPr marL="800100" lvl="1" indent="-342900">
              <a:buClr>
                <a:srgbClr val="FFCC66"/>
              </a:buClr>
              <a:buFont typeface="Wingdings" panose="05000000000000000000" pitchFamily="2" charset="2"/>
              <a:buChar char="§"/>
            </a:pPr>
            <a:endParaRPr lang="en-GB" sz="2000" dirty="0">
              <a:solidFill>
                <a:srgbClr val="424242"/>
              </a:solidFill>
              <a:latin typeface="Calibri" panose="020F0502020204030204" pitchFamily="34" charset="0"/>
              <a:cs typeface="Calibri" panose="020F0502020204030204" pitchFamily="34" charset="0"/>
            </a:endParaRPr>
          </a:p>
          <a:p>
            <a:pPr marL="342900" indent="-342900">
              <a:buClr>
                <a:srgbClr val="FFCC66"/>
              </a:buClr>
              <a:buFont typeface="Arial" panose="020B0604020202020204" pitchFamily="34" charset="0"/>
              <a:buChar char="►"/>
            </a:pPr>
            <a:r>
              <a:rPr lang="en-GB" sz="2000" dirty="0">
                <a:solidFill>
                  <a:srgbClr val="424242"/>
                </a:solidFill>
                <a:latin typeface="Calibri" panose="020F0502020204030204" pitchFamily="34" charset="0"/>
                <a:cs typeface="Calibri" panose="020F0502020204030204" pitchFamily="34" charset="0"/>
              </a:rPr>
              <a:t>Both would have been labelled </a:t>
            </a:r>
            <a:r>
              <a:rPr lang="en-GB" sz="2000" b="1" dirty="0">
                <a:solidFill>
                  <a:srgbClr val="FAB516"/>
                </a:solidFill>
                <a:latin typeface="Calibri" panose="020F0502020204030204" pitchFamily="34" charset="0"/>
                <a:cs typeface="Calibri" panose="020F0502020204030204" pitchFamily="34" charset="0"/>
              </a:rPr>
              <a:t>GOLD D</a:t>
            </a:r>
            <a:r>
              <a:rPr lang="en-GB" sz="2000" dirty="0">
                <a:solidFill>
                  <a:srgbClr val="424242"/>
                </a:solidFill>
                <a:latin typeface="Calibri" panose="020F0502020204030204" pitchFamily="34" charset="0"/>
                <a:cs typeface="Calibri" panose="020F0502020204030204" pitchFamily="34" charset="0"/>
              </a:rPr>
              <a:t> in the prior classification scheme. </a:t>
            </a:r>
          </a:p>
          <a:p>
            <a:pPr marL="342900" indent="-342900">
              <a:buClr>
                <a:srgbClr val="FFCC66"/>
              </a:buClr>
              <a:buFont typeface="Arial" panose="020B0604020202020204" pitchFamily="34" charset="0"/>
              <a:buChar char="►"/>
            </a:pPr>
            <a:r>
              <a:rPr lang="en-GB" sz="2000" dirty="0">
                <a:solidFill>
                  <a:srgbClr val="424242"/>
                </a:solidFill>
                <a:latin typeface="Calibri" panose="020F0502020204030204" pitchFamily="34" charset="0"/>
                <a:cs typeface="Calibri" panose="020F0502020204030204" pitchFamily="34" charset="0"/>
              </a:rPr>
              <a:t>With the new proposed scheme, the subject with 3 exacerbations in the past year would be labelled </a:t>
            </a:r>
            <a:r>
              <a:rPr lang="en-GB" sz="2000" b="1" dirty="0">
                <a:solidFill>
                  <a:srgbClr val="FAB516"/>
                </a:solidFill>
                <a:latin typeface="Calibri" panose="020F0502020204030204" pitchFamily="34" charset="0"/>
                <a:cs typeface="Calibri" panose="020F0502020204030204" pitchFamily="34" charset="0"/>
              </a:rPr>
              <a:t>GOLD grade 4, group D</a:t>
            </a:r>
            <a:r>
              <a:rPr lang="en-GB" sz="2000" dirty="0">
                <a:solidFill>
                  <a:srgbClr val="424242"/>
                </a:solidFill>
                <a:latin typeface="Calibri" panose="020F0502020204030204" pitchFamily="34" charset="0"/>
                <a:cs typeface="Calibri" panose="020F0502020204030204" pitchFamily="34" charset="0"/>
              </a:rPr>
              <a:t>.</a:t>
            </a:r>
          </a:p>
          <a:p>
            <a:pPr marL="342900" indent="-342900">
              <a:buClr>
                <a:srgbClr val="FFCC66"/>
              </a:buClr>
              <a:buFont typeface="Arial" panose="020B0604020202020204" pitchFamily="34" charset="0"/>
              <a:buChar char="►"/>
            </a:pPr>
            <a:r>
              <a:rPr lang="en-GB" sz="2000" dirty="0">
                <a:solidFill>
                  <a:srgbClr val="424242"/>
                </a:solidFill>
                <a:latin typeface="Calibri" panose="020F0502020204030204" pitchFamily="34" charset="0"/>
                <a:cs typeface="Calibri" panose="020F0502020204030204" pitchFamily="34" charset="0"/>
              </a:rPr>
              <a:t>The other patient, who has had no exacerbations, would be classified as </a:t>
            </a:r>
            <a:r>
              <a:rPr lang="en-GB" sz="2000" b="1" dirty="0">
                <a:solidFill>
                  <a:srgbClr val="FAB516"/>
                </a:solidFill>
                <a:latin typeface="Calibri" panose="020F0502020204030204" pitchFamily="34" charset="0"/>
                <a:cs typeface="Calibri" panose="020F0502020204030204" pitchFamily="34" charset="0"/>
              </a:rPr>
              <a:t>GOLD grade 4, group B</a:t>
            </a:r>
            <a:r>
              <a:rPr lang="en-GB" sz="2000" dirty="0">
                <a:solidFill>
                  <a:srgbClr val="424242"/>
                </a:solidFill>
                <a:latin typeface="Calibri" panose="020F0502020204030204" pitchFamily="34" charset="0"/>
                <a:cs typeface="Calibri" panose="020F0502020204030204" pitchFamily="34" charset="0"/>
              </a:rPr>
              <a:t>. </a:t>
            </a:r>
            <a:endParaRPr lang="en-AU" sz="1000" dirty="0">
              <a:solidFill>
                <a:srgbClr val="424242"/>
              </a:solidFill>
              <a:latin typeface="Calibri" panose="020F0502020204030204" pitchFamily="34" charset="0"/>
              <a:cs typeface="Calibri" panose="020F0502020204030204" pitchFamily="34" charset="0"/>
            </a:endParaRPr>
          </a:p>
          <a:p>
            <a:pPr marL="342900" indent="-342900">
              <a:buClr>
                <a:srgbClr val="FFCC66"/>
              </a:buClr>
              <a:buFont typeface="Arial" panose="020B0604020202020204" pitchFamily="34" charset="0"/>
              <a:buChar char="►"/>
            </a:pPr>
            <a:endParaRPr lang="en-US" sz="2000" u="sng" baseline="30000" dirty="0"/>
          </a:p>
        </p:txBody>
      </p:sp>
      <p:sp>
        <p:nvSpPr>
          <p:cNvPr id="6" name="TextBox 1">
            <a:extLst>
              <a:ext uri="{FF2B5EF4-FFF2-40B4-BE49-F238E27FC236}">
                <a16:creationId xmlns:a16="http://schemas.microsoft.com/office/drawing/2014/main" id="{AF4012BD-11E6-4822-896D-69A2880B8112}"/>
              </a:ext>
            </a:extLst>
          </p:cNvPr>
          <p:cNvSpPr txBox="1">
            <a:spLocks noChangeArrowheads="1"/>
          </p:cNvSpPr>
          <p:nvPr/>
        </p:nvSpPr>
        <p:spPr bwMode="auto">
          <a:xfrm>
            <a:off x="1812032" y="6476933"/>
            <a:ext cx="6096000" cy="276225"/>
          </a:xfrm>
          <a:prstGeom prst="rect">
            <a:avLst/>
          </a:prstGeom>
          <a:noFill/>
          <a:ln w="9525">
            <a:noFill/>
            <a:miter lim="800000"/>
            <a:headEnd/>
            <a:tailEnd/>
          </a:ln>
        </p:spPr>
        <p:txBody>
          <a:bodyPr>
            <a:spAutoFit/>
          </a:bodyPr>
          <a:lstStyle/>
          <a:p>
            <a:pPr algn="ctr"/>
            <a:r>
              <a:rPr lang="en-US" sz="1200" dirty="0">
                <a:solidFill>
                  <a:schemeClr val="accent6">
                    <a:lumMod val="40000"/>
                    <a:lumOff val="60000"/>
                  </a:schemeClr>
                </a:solidFill>
              </a:rPr>
              <a:t>© 2019 Global Initiative for Chronic Obstructive Lung Disease</a:t>
            </a:r>
          </a:p>
        </p:txBody>
      </p:sp>
    </p:spTree>
    <p:extLst>
      <p:ext uri="{BB962C8B-B14F-4D97-AF65-F5344CB8AC3E}">
        <p14:creationId xmlns:p14="http://schemas.microsoft.com/office/powerpoint/2010/main" val="5242287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755540" y="425859"/>
            <a:ext cx="8388424" cy="523220"/>
          </a:xfrm>
          <a:prstGeom prst="rect">
            <a:avLst/>
          </a:prstGeom>
          <a:noFill/>
          <a:ln w="9525">
            <a:noFill/>
            <a:miter lim="800000"/>
            <a:headEnd/>
            <a:tailEnd/>
          </a:ln>
        </p:spPr>
        <p:txBody>
          <a:bodyPr wrap="square">
            <a:spAutoFit/>
          </a:bodyPr>
          <a:lstStyle/>
          <a:p>
            <a:pPr algn="ctr"/>
            <a:r>
              <a:rPr lang="en-US" sz="2800" dirty="0">
                <a:solidFill>
                  <a:srgbClr val="FAB516"/>
                </a:solidFill>
                <a:latin typeface="Tahoma" pitchFamily="34" charset="0"/>
                <a:cs typeface="Tahoma" pitchFamily="34" charset="0"/>
              </a:rPr>
              <a:t>Summary</a:t>
            </a:r>
          </a:p>
        </p:txBody>
      </p:sp>
      <p:sp>
        <p:nvSpPr>
          <p:cNvPr id="6" name="TextBox 1">
            <a:extLst>
              <a:ext uri="{FF2B5EF4-FFF2-40B4-BE49-F238E27FC236}">
                <a16:creationId xmlns:a16="http://schemas.microsoft.com/office/drawing/2014/main" id="{1F6E54B4-3772-4CAF-8BE7-2B1FB0176743}"/>
              </a:ext>
            </a:extLst>
          </p:cNvPr>
          <p:cNvSpPr txBox="1">
            <a:spLocks noChangeArrowheads="1"/>
          </p:cNvSpPr>
          <p:nvPr/>
        </p:nvSpPr>
        <p:spPr bwMode="auto">
          <a:xfrm>
            <a:off x="1763688" y="6525344"/>
            <a:ext cx="6096000" cy="276225"/>
          </a:xfrm>
          <a:prstGeom prst="rect">
            <a:avLst/>
          </a:prstGeom>
          <a:noFill/>
          <a:ln w="9525">
            <a:noFill/>
            <a:miter lim="800000"/>
            <a:headEnd/>
            <a:tailEnd/>
          </a:ln>
        </p:spPr>
        <p:txBody>
          <a:bodyPr>
            <a:spAutoFit/>
          </a:bodyPr>
          <a:lstStyle/>
          <a:p>
            <a:pPr algn="ctr"/>
            <a:r>
              <a:rPr lang="en-US" sz="1200" dirty="0">
                <a:solidFill>
                  <a:schemeClr val="accent6">
                    <a:lumMod val="40000"/>
                    <a:lumOff val="60000"/>
                  </a:schemeClr>
                </a:solidFill>
              </a:rPr>
              <a:t>© 2019 Global Initiative for Chronic Obstructive Lung Disease</a:t>
            </a:r>
          </a:p>
        </p:txBody>
      </p:sp>
      <p:pic>
        <p:nvPicPr>
          <p:cNvPr id="8" name="Picture 7">
            <a:extLst>
              <a:ext uri="{FF2B5EF4-FFF2-40B4-BE49-F238E27FC236}">
                <a16:creationId xmlns:a16="http://schemas.microsoft.com/office/drawing/2014/main" id="{E5336042-B73E-47DF-A492-1604EBE0C101}"/>
              </a:ext>
            </a:extLst>
          </p:cNvPr>
          <p:cNvPicPr>
            <a:picLocks noChangeAspect="1"/>
          </p:cNvPicPr>
          <p:nvPr/>
        </p:nvPicPr>
        <p:blipFill>
          <a:blip r:embed="rId3"/>
          <a:stretch>
            <a:fillRect/>
          </a:stretch>
        </p:blipFill>
        <p:spPr>
          <a:xfrm>
            <a:off x="1178818" y="1900249"/>
            <a:ext cx="7315215" cy="3657607"/>
          </a:xfrm>
          <a:prstGeom prst="rect">
            <a:avLst/>
          </a:prstGeom>
        </p:spPr>
      </p:pic>
    </p:spTree>
    <p:extLst>
      <p:ext uri="{BB962C8B-B14F-4D97-AF65-F5344CB8AC3E}">
        <p14:creationId xmlns:p14="http://schemas.microsoft.com/office/powerpoint/2010/main" val="19955636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1331640" y="395082"/>
            <a:ext cx="7056784" cy="523220"/>
          </a:xfrm>
          <a:prstGeom prst="rect">
            <a:avLst/>
          </a:prstGeom>
          <a:noFill/>
          <a:ln w="9525">
            <a:noFill/>
            <a:miter lim="800000"/>
            <a:headEnd/>
            <a:tailEnd/>
          </a:ln>
        </p:spPr>
        <p:txBody>
          <a:bodyPr wrap="square">
            <a:spAutoFit/>
          </a:bodyPr>
          <a:lstStyle/>
          <a:p>
            <a:pPr algn="ctr"/>
            <a:r>
              <a:rPr lang="en-US" sz="2800" dirty="0">
                <a:solidFill>
                  <a:srgbClr val="FAB516"/>
                </a:solidFill>
                <a:latin typeface="Tahoma" pitchFamily="34" charset="0"/>
                <a:cs typeface="Tahoma" pitchFamily="34" charset="0"/>
              </a:rPr>
              <a:t>Alpha-1 antitrypsin deficiency (AATD) </a:t>
            </a:r>
          </a:p>
        </p:txBody>
      </p:sp>
      <p:sp>
        <p:nvSpPr>
          <p:cNvPr id="8" name="TextBox 1"/>
          <p:cNvSpPr txBox="1">
            <a:spLocks noChangeArrowheads="1"/>
          </p:cNvSpPr>
          <p:nvPr/>
        </p:nvSpPr>
        <p:spPr bwMode="auto">
          <a:xfrm>
            <a:off x="1299955" y="1196752"/>
            <a:ext cx="7652460" cy="5221942"/>
          </a:xfrm>
          <a:prstGeom prst="rect">
            <a:avLst/>
          </a:prstGeom>
          <a:noFill/>
          <a:ln w="9525">
            <a:noFill/>
            <a:miter lim="800000"/>
            <a:headEnd/>
            <a:tailEnd/>
          </a:ln>
        </p:spPr>
        <p:txBody>
          <a:bodyPr wrap="square">
            <a:spAutoFit/>
          </a:bodyPr>
          <a:lstStyle/>
          <a:p>
            <a:pPr marL="342900" indent="-342900">
              <a:buClr>
                <a:srgbClr val="FFCC66"/>
              </a:buClr>
              <a:buFont typeface="Arial" panose="020B0604020202020204" pitchFamily="34" charset="0"/>
              <a:buChar char="►"/>
            </a:pPr>
            <a:endParaRPr lang="en-AU" sz="2000" dirty="0"/>
          </a:p>
          <a:p>
            <a:pPr>
              <a:buClr>
                <a:srgbClr val="FFCC66"/>
              </a:buClr>
            </a:pPr>
            <a:r>
              <a:rPr lang="en-GB" sz="2000" b="1" dirty="0">
                <a:solidFill>
                  <a:srgbClr val="FAB516"/>
                </a:solidFill>
                <a:latin typeface="Calibri" panose="020F0502020204030204" pitchFamily="34" charset="0"/>
                <a:cs typeface="Calibri" panose="020F0502020204030204" pitchFamily="34" charset="0"/>
              </a:rPr>
              <a:t>AATD screening</a:t>
            </a:r>
          </a:p>
          <a:p>
            <a:pPr>
              <a:buClr>
                <a:srgbClr val="FFCC66"/>
              </a:buClr>
            </a:pPr>
            <a:endParaRPr lang="en-GB" sz="2000" dirty="0">
              <a:latin typeface="Calibri" panose="020F0502020204030204" pitchFamily="34" charset="0"/>
              <a:cs typeface="Calibri" panose="020F0502020204030204" pitchFamily="34" charset="0"/>
            </a:endParaRPr>
          </a:p>
          <a:p>
            <a:pPr marL="342900" indent="-342900">
              <a:buClr>
                <a:srgbClr val="FAB516"/>
              </a:buClr>
              <a:buFont typeface="Arial" panose="020B0604020202020204" pitchFamily="34" charset="0"/>
              <a:buChar char="►"/>
            </a:pPr>
            <a:r>
              <a:rPr lang="en-GB" sz="2000" dirty="0">
                <a:solidFill>
                  <a:srgbClr val="424242"/>
                </a:solidFill>
                <a:latin typeface="Calibri" panose="020F0502020204030204" pitchFamily="34" charset="0"/>
                <a:cs typeface="Calibri" panose="020F0502020204030204" pitchFamily="34" charset="0"/>
              </a:rPr>
              <a:t>The World Health Organization recommends that all patients with a diagnosis of COPD should be screened once especially in areas with high AATD prevalence.</a:t>
            </a:r>
          </a:p>
          <a:p>
            <a:pPr marL="342900" indent="-342900">
              <a:buClr>
                <a:srgbClr val="FAB516"/>
              </a:buClr>
              <a:buFont typeface="Arial" panose="020B0604020202020204" pitchFamily="34" charset="0"/>
              <a:buChar char="►"/>
            </a:pPr>
            <a:endParaRPr lang="en-GB" sz="2000" dirty="0">
              <a:solidFill>
                <a:srgbClr val="424242"/>
              </a:solidFill>
              <a:latin typeface="Calibri" panose="020F0502020204030204" pitchFamily="34" charset="0"/>
              <a:cs typeface="Calibri" panose="020F0502020204030204" pitchFamily="34" charset="0"/>
            </a:endParaRPr>
          </a:p>
          <a:p>
            <a:pPr marL="342900" indent="-342900">
              <a:buClr>
                <a:srgbClr val="FAB516"/>
              </a:buClr>
              <a:buFont typeface="Arial" panose="020B0604020202020204" pitchFamily="34" charset="0"/>
              <a:buChar char="►"/>
            </a:pPr>
            <a:r>
              <a:rPr lang="en-GB" sz="2000" dirty="0">
                <a:solidFill>
                  <a:srgbClr val="424242"/>
                </a:solidFill>
                <a:latin typeface="Calibri" panose="020F0502020204030204" pitchFamily="34" charset="0"/>
                <a:cs typeface="Calibri" panose="020F0502020204030204" pitchFamily="34" charset="0"/>
              </a:rPr>
              <a:t>AATD patients are typically &lt; 45 years with </a:t>
            </a:r>
            <a:r>
              <a:rPr lang="en-GB" sz="2000" dirty="0" err="1">
                <a:solidFill>
                  <a:srgbClr val="424242"/>
                </a:solidFill>
                <a:latin typeface="Calibri" panose="020F0502020204030204" pitchFamily="34" charset="0"/>
                <a:cs typeface="Calibri" panose="020F0502020204030204" pitchFamily="34" charset="0"/>
              </a:rPr>
              <a:t>panlobular</a:t>
            </a:r>
            <a:r>
              <a:rPr lang="en-GB" sz="2000" dirty="0">
                <a:solidFill>
                  <a:srgbClr val="424242"/>
                </a:solidFill>
                <a:latin typeface="Calibri" panose="020F0502020204030204" pitchFamily="34" charset="0"/>
                <a:cs typeface="Calibri" panose="020F0502020204030204" pitchFamily="34" charset="0"/>
              </a:rPr>
              <a:t> basal emphysema</a:t>
            </a:r>
          </a:p>
          <a:p>
            <a:pPr marL="342900" indent="-342900">
              <a:buClr>
                <a:srgbClr val="FAB516"/>
              </a:buClr>
              <a:buFont typeface="Arial" panose="020B0604020202020204" pitchFamily="34" charset="0"/>
              <a:buChar char="►"/>
            </a:pPr>
            <a:endParaRPr lang="en-GB" sz="2000" dirty="0">
              <a:solidFill>
                <a:srgbClr val="424242"/>
              </a:solidFill>
              <a:latin typeface="Calibri" panose="020F0502020204030204" pitchFamily="34" charset="0"/>
              <a:cs typeface="Calibri" panose="020F0502020204030204" pitchFamily="34" charset="0"/>
            </a:endParaRPr>
          </a:p>
          <a:p>
            <a:pPr marL="342900" indent="-342900">
              <a:buClr>
                <a:srgbClr val="FAB516"/>
              </a:buClr>
              <a:buFont typeface="Arial" panose="020B0604020202020204" pitchFamily="34" charset="0"/>
              <a:buChar char="►"/>
            </a:pPr>
            <a:r>
              <a:rPr lang="en-GB" sz="2000" dirty="0">
                <a:solidFill>
                  <a:srgbClr val="424242"/>
                </a:solidFill>
                <a:latin typeface="Calibri" panose="020F0502020204030204" pitchFamily="34" charset="0"/>
                <a:cs typeface="Calibri" panose="020F0502020204030204" pitchFamily="34" charset="0"/>
              </a:rPr>
              <a:t>Delay in diagnosis in older AATD patients presents as more typical distribution of emphysema (</a:t>
            </a:r>
            <a:r>
              <a:rPr lang="en-GB" sz="2000" dirty="0" err="1">
                <a:solidFill>
                  <a:srgbClr val="424242"/>
                </a:solidFill>
                <a:latin typeface="Calibri" panose="020F0502020204030204" pitchFamily="34" charset="0"/>
                <a:cs typeface="Calibri" panose="020F0502020204030204" pitchFamily="34" charset="0"/>
              </a:rPr>
              <a:t>centrilobular</a:t>
            </a:r>
            <a:r>
              <a:rPr lang="en-GB" sz="2000" dirty="0">
                <a:solidFill>
                  <a:srgbClr val="424242"/>
                </a:solidFill>
                <a:latin typeface="Calibri" panose="020F0502020204030204" pitchFamily="34" charset="0"/>
                <a:cs typeface="Calibri" panose="020F0502020204030204" pitchFamily="34" charset="0"/>
              </a:rPr>
              <a:t> apical).</a:t>
            </a:r>
          </a:p>
          <a:p>
            <a:pPr marL="342900" indent="-342900">
              <a:buClr>
                <a:srgbClr val="FAB516"/>
              </a:buClr>
              <a:buFont typeface="Arial" panose="020B0604020202020204" pitchFamily="34" charset="0"/>
              <a:buChar char="►"/>
            </a:pPr>
            <a:endParaRPr lang="en-GB" sz="2000" dirty="0">
              <a:solidFill>
                <a:srgbClr val="424242"/>
              </a:solidFill>
              <a:latin typeface="Calibri" panose="020F0502020204030204" pitchFamily="34" charset="0"/>
              <a:cs typeface="Calibri" panose="020F0502020204030204" pitchFamily="34" charset="0"/>
            </a:endParaRPr>
          </a:p>
          <a:p>
            <a:pPr marL="342900" indent="-342900">
              <a:buClr>
                <a:srgbClr val="FAB516"/>
              </a:buClr>
              <a:buFont typeface="Arial" panose="020B0604020202020204" pitchFamily="34" charset="0"/>
              <a:buChar char="►"/>
            </a:pPr>
            <a:r>
              <a:rPr lang="en-GB" sz="2000" dirty="0">
                <a:solidFill>
                  <a:srgbClr val="424242"/>
                </a:solidFill>
                <a:latin typeface="Calibri" panose="020F0502020204030204" pitchFamily="34" charset="0"/>
                <a:cs typeface="Calibri" panose="020F0502020204030204" pitchFamily="34" charset="0"/>
              </a:rPr>
              <a:t>A low concentration (&lt; 20% normal) is highly suggestive of homozygous deficiency. </a:t>
            </a:r>
          </a:p>
          <a:p>
            <a:pPr marL="342900" indent="-342900">
              <a:buClr>
                <a:srgbClr val="FFCC66"/>
              </a:buClr>
              <a:buFont typeface="Arial" panose="020B0604020202020204" pitchFamily="34" charset="0"/>
              <a:buChar char="►"/>
            </a:pPr>
            <a:endParaRPr lang="en-AU" sz="2000" dirty="0"/>
          </a:p>
          <a:p>
            <a:pPr marL="342900" indent="-342900">
              <a:buClr>
                <a:srgbClr val="FFCC66"/>
              </a:buClr>
              <a:buFont typeface="Arial" panose="020B0604020202020204" pitchFamily="34" charset="0"/>
              <a:buChar char="►"/>
            </a:pPr>
            <a:endParaRPr lang="en-US" sz="2000" u="sng" baseline="30000" dirty="0"/>
          </a:p>
        </p:txBody>
      </p:sp>
      <p:sp>
        <p:nvSpPr>
          <p:cNvPr id="6" name="TextBox 1">
            <a:extLst>
              <a:ext uri="{FF2B5EF4-FFF2-40B4-BE49-F238E27FC236}">
                <a16:creationId xmlns:a16="http://schemas.microsoft.com/office/drawing/2014/main" id="{19D969E6-D884-486A-A517-C8AC547EF4C3}"/>
              </a:ext>
            </a:extLst>
          </p:cNvPr>
          <p:cNvSpPr txBox="1">
            <a:spLocks noChangeArrowheads="1"/>
          </p:cNvSpPr>
          <p:nvPr/>
        </p:nvSpPr>
        <p:spPr bwMode="auto">
          <a:xfrm>
            <a:off x="1763688" y="6525344"/>
            <a:ext cx="6096000" cy="276225"/>
          </a:xfrm>
          <a:prstGeom prst="rect">
            <a:avLst/>
          </a:prstGeom>
          <a:noFill/>
          <a:ln w="9525">
            <a:noFill/>
            <a:miter lim="800000"/>
            <a:headEnd/>
            <a:tailEnd/>
          </a:ln>
        </p:spPr>
        <p:txBody>
          <a:bodyPr>
            <a:spAutoFit/>
          </a:bodyPr>
          <a:lstStyle/>
          <a:p>
            <a:pPr algn="ctr"/>
            <a:r>
              <a:rPr lang="en-US" sz="1200" dirty="0">
                <a:solidFill>
                  <a:schemeClr val="accent6">
                    <a:lumMod val="40000"/>
                    <a:lumOff val="60000"/>
                  </a:schemeClr>
                </a:solidFill>
              </a:rPr>
              <a:t>© 2019 Global Initiative for Chronic Obstructive Lung Disease</a:t>
            </a:r>
          </a:p>
        </p:txBody>
      </p:sp>
    </p:spTree>
    <p:extLst>
      <p:ext uri="{BB962C8B-B14F-4D97-AF65-F5344CB8AC3E}">
        <p14:creationId xmlns:p14="http://schemas.microsoft.com/office/powerpoint/2010/main" val="29141093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1">
            <a:extLst>
              <a:ext uri="{FF2B5EF4-FFF2-40B4-BE49-F238E27FC236}">
                <a16:creationId xmlns:a16="http://schemas.microsoft.com/office/drawing/2014/main" id="{1F6E54B4-3772-4CAF-8BE7-2B1FB0176743}"/>
              </a:ext>
            </a:extLst>
          </p:cNvPr>
          <p:cNvSpPr txBox="1">
            <a:spLocks noChangeArrowheads="1"/>
          </p:cNvSpPr>
          <p:nvPr/>
        </p:nvSpPr>
        <p:spPr bwMode="auto">
          <a:xfrm>
            <a:off x="1763688" y="6525344"/>
            <a:ext cx="6096000" cy="276225"/>
          </a:xfrm>
          <a:prstGeom prst="rect">
            <a:avLst/>
          </a:prstGeom>
          <a:noFill/>
          <a:ln w="9525">
            <a:noFill/>
            <a:miter lim="800000"/>
            <a:headEnd/>
            <a:tailEnd/>
          </a:ln>
        </p:spPr>
        <p:txBody>
          <a:bodyPr>
            <a:spAutoFit/>
          </a:bodyPr>
          <a:lstStyle/>
          <a:p>
            <a:pPr algn="ctr"/>
            <a:r>
              <a:rPr lang="en-US" sz="1200" dirty="0">
                <a:solidFill>
                  <a:schemeClr val="accent6">
                    <a:lumMod val="40000"/>
                    <a:lumOff val="60000"/>
                  </a:schemeClr>
                </a:solidFill>
              </a:rPr>
              <a:t>© 2019 Global Initiative for Chronic Obstructive Lung Disease</a:t>
            </a:r>
          </a:p>
        </p:txBody>
      </p:sp>
      <p:pic>
        <p:nvPicPr>
          <p:cNvPr id="9" name="Picture 8">
            <a:extLst>
              <a:ext uri="{FF2B5EF4-FFF2-40B4-BE49-F238E27FC236}">
                <a16:creationId xmlns:a16="http://schemas.microsoft.com/office/drawing/2014/main" id="{7CE69EE9-DD83-4466-9407-B98CA2DA90AF}"/>
              </a:ext>
            </a:extLst>
          </p:cNvPr>
          <p:cNvPicPr>
            <a:picLocks noChangeAspect="1"/>
          </p:cNvPicPr>
          <p:nvPr/>
        </p:nvPicPr>
        <p:blipFill>
          <a:blip r:embed="rId3"/>
          <a:stretch>
            <a:fillRect/>
          </a:stretch>
        </p:blipFill>
        <p:spPr>
          <a:xfrm>
            <a:off x="1907704" y="188640"/>
            <a:ext cx="5729461" cy="6266597"/>
          </a:xfrm>
          <a:prstGeom prst="rect">
            <a:avLst/>
          </a:prstGeom>
        </p:spPr>
      </p:pic>
    </p:spTree>
    <p:extLst>
      <p:ext uri="{BB962C8B-B14F-4D97-AF65-F5344CB8AC3E}">
        <p14:creationId xmlns:p14="http://schemas.microsoft.com/office/powerpoint/2010/main" val="4518182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1619672" y="395082"/>
            <a:ext cx="6553200" cy="523220"/>
          </a:xfrm>
          <a:prstGeom prst="rect">
            <a:avLst/>
          </a:prstGeom>
          <a:noFill/>
          <a:ln w="9525">
            <a:noFill/>
            <a:miter lim="800000"/>
            <a:headEnd/>
            <a:tailEnd/>
          </a:ln>
        </p:spPr>
        <p:txBody>
          <a:bodyPr>
            <a:spAutoFit/>
          </a:bodyPr>
          <a:lstStyle/>
          <a:p>
            <a:pPr algn="ctr"/>
            <a:r>
              <a:rPr lang="en-US" sz="2800" dirty="0">
                <a:solidFill>
                  <a:srgbClr val="FAB516"/>
                </a:solidFill>
                <a:latin typeface="Tahoma" pitchFamily="34" charset="0"/>
                <a:cs typeface="Tahoma" pitchFamily="34" charset="0"/>
              </a:rPr>
              <a:t>GOLD 2019 Report: Chapters</a:t>
            </a:r>
          </a:p>
        </p:txBody>
      </p:sp>
      <p:sp>
        <p:nvSpPr>
          <p:cNvPr id="6" name="TextBox 1"/>
          <p:cNvSpPr txBox="1">
            <a:spLocks noChangeArrowheads="1"/>
          </p:cNvSpPr>
          <p:nvPr/>
        </p:nvSpPr>
        <p:spPr bwMode="auto">
          <a:xfrm>
            <a:off x="4228619" y="1694109"/>
            <a:ext cx="4426840" cy="4093428"/>
          </a:xfrm>
          <a:prstGeom prst="rect">
            <a:avLst/>
          </a:prstGeom>
          <a:noFill/>
          <a:ln w="9525">
            <a:noFill/>
            <a:miter lim="800000"/>
            <a:headEnd/>
            <a:tailEnd/>
          </a:ln>
        </p:spPr>
        <p:txBody>
          <a:bodyPr wrap="square">
            <a:spAutoFit/>
          </a:bodyPr>
          <a:lstStyle/>
          <a:p>
            <a:pPr marL="457200" indent="-457200">
              <a:buClr>
                <a:srgbClr val="FAB516"/>
              </a:buClr>
              <a:buFont typeface="+mj-lt"/>
              <a:buAutoNum type="arabicPeriod"/>
            </a:pPr>
            <a:r>
              <a:rPr lang="en-AU" sz="2000" dirty="0">
                <a:solidFill>
                  <a:srgbClr val="424242"/>
                </a:solidFill>
              </a:rPr>
              <a:t>Definition and Overview</a:t>
            </a:r>
          </a:p>
          <a:p>
            <a:pPr marL="457200" indent="-457200">
              <a:buClr>
                <a:srgbClr val="FAB516"/>
              </a:buClr>
              <a:buFont typeface="+mj-lt"/>
              <a:buAutoNum type="arabicPeriod"/>
            </a:pPr>
            <a:endParaRPr lang="en-AU" sz="2000" dirty="0">
              <a:solidFill>
                <a:srgbClr val="424242"/>
              </a:solidFill>
            </a:endParaRPr>
          </a:p>
          <a:p>
            <a:pPr marL="457200" indent="-457200">
              <a:buClr>
                <a:srgbClr val="FAB516"/>
              </a:buClr>
              <a:buFont typeface="+mj-lt"/>
              <a:buAutoNum type="arabicPeriod"/>
            </a:pPr>
            <a:r>
              <a:rPr lang="en-AU" sz="2000" dirty="0">
                <a:solidFill>
                  <a:srgbClr val="424242"/>
                </a:solidFill>
              </a:rPr>
              <a:t>Diagnosis and Initial Assessment</a:t>
            </a:r>
          </a:p>
          <a:p>
            <a:pPr marL="457200" indent="-457200">
              <a:buClr>
                <a:srgbClr val="FAB516"/>
              </a:buClr>
              <a:buFont typeface="+mj-lt"/>
              <a:buAutoNum type="arabicPeriod"/>
            </a:pPr>
            <a:endParaRPr lang="en-AU" sz="2000" dirty="0">
              <a:solidFill>
                <a:srgbClr val="424242"/>
              </a:solidFill>
            </a:endParaRPr>
          </a:p>
          <a:p>
            <a:pPr marL="457200" indent="-457200">
              <a:buClr>
                <a:srgbClr val="FAB516"/>
              </a:buClr>
              <a:buFont typeface="+mj-lt"/>
              <a:buAutoNum type="arabicPeriod"/>
            </a:pPr>
            <a:r>
              <a:rPr lang="en-AU" sz="2000" dirty="0">
                <a:solidFill>
                  <a:srgbClr val="424242"/>
                </a:solidFill>
              </a:rPr>
              <a:t>Evidence Supporting Prevention &amp; Maintenance Therapy</a:t>
            </a:r>
          </a:p>
          <a:p>
            <a:pPr marL="457200" indent="-457200">
              <a:buClr>
                <a:srgbClr val="FAB516"/>
              </a:buClr>
              <a:buFont typeface="+mj-lt"/>
              <a:buAutoNum type="arabicPeriod"/>
            </a:pPr>
            <a:endParaRPr lang="en-AU" sz="2000" dirty="0">
              <a:solidFill>
                <a:srgbClr val="424242"/>
              </a:solidFill>
            </a:endParaRPr>
          </a:p>
          <a:p>
            <a:pPr marL="457200" indent="-457200">
              <a:buClr>
                <a:srgbClr val="FAB516"/>
              </a:buClr>
              <a:buFont typeface="+mj-lt"/>
              <a:buAutoNum type="arabicPeriod"/>
            </a:pPr>
            <a:r>
              <a:rPr lang="en-AU" sz="2000" dirty="0">
                <a:solidFill>
                  <a:srgbClr val="424242"/>
                </a:solidFill>
              </a:rPr>
              <a:t>Management of Stable COPD</a:t>
            </a:r>
          </a:p>
          <a:p>
            <a:pPr marL="457200" indent="-457200">
              <a:buClr>
                <a:srgbClr val="FAB516"/>
              </a:buClr>
              <a:buFont typeface="+mj-lt"/>
              <a:buAutoNum type="arabicPeriod"/>
            </a:pPr>
            <a:endParaRPr lang="en-AU" sz="2000" dirty="0">
              <a:solidFill>
                <a:srgbClr val="424242"/>
              </a:solidFill>
            </a:endParaRPr>
          </a:p>
          <a:p>
            <a:pPr marL="457200" indent="-457200">
              <a:buClr>
                <a:srgbClr val="FAB516"/>
              </a:buClr>
              <a:buFont typeface="+mj-lt"/>
              <a:buAutoNum type="arabicPeriod"/>
            </a:pPr>
            <a:r>
              <a:rPr lang="en-AU" sz="2000" dirty="0">
                <a:solidFill>
                  <a:srgbClr val="424242"/>
                </a:solidFill>
              </a:rPr>
              <a:t>Management of Exacerbations</a:t>
            </a:r>
          </a:p>
          <a:p>
            <a:pPr marL="457200" indent="-457200">
              <a:buClr>
                <a:srgbClr val="FAB516"/>
              </a:buClr>
              <a:buFont typeface="+mj-lt"/>
              <a:buAutoNum type="arabicPeriod"/>
            </a:pPr>
            <a:endParaRPr lang="en-AU" sz="2000" dirty="0">
              <a:solidFill>
                <a:srgbClr val="424242"/>
              </a:solidFill>
            </a:endParaRPr>
          </a:p>
          <a:p>
            <a:pPr marL="457200" indent="-457200">
              <a:buClr>
                <a:srgbClr val="FAB516"/>
              </a:buClr>
              <a:buFont typeface="+mj-lt"/>
              <a:buAutoNum type="arabicPeriod"/>
            </a:pPr>
            <a:r>
              <a:rPr lang="en-AU" sz="2000" dirty="0">
                <a:solidFill>
                  <a:srgbClr val="424242"/>
                </a:solidFill>
              </a:rPr>
              <a:t>COPD and Comorbidities</a:t>
            </a:r>
          </a:p>
          <a:p>
            <a:pPr marL="457200" indent="-457200">
              <a:buClr>
                <a:srgbClr val="FFCC66"/>
              </a:buClr>
              <a:buFont typeface="+mj-lt"/>
              <a:buAutoNum type="arabicPeriod"/>
            </a:pPr>
            <a:endParaRPr lang="en-AU" sz="2000" dirty="0"/>
          </a:p>
        </p:txBody>
      </p:sp>
      <p:sp>
        <p:nvSpPr>
          <p:cNvPr id="8" name="TextBox 1">
            <a:extLst>
              <a:ext uri="{FF2B5EF4-FFF2-40B4-BE49-F238E27FC236}">
                <a16:creationId xmlns:a16="http://schemas.microsoft.com/office/drawing/2014/main" id="{65B50F09-E760-45D4-BA2B-CFB4237AB117}"/>
              </a:ext>
            </a:extLst>
          </p:cNvPr>
          <p:cNvSpPr txBox="1">
            <a:spLocks noChangeArrowheads="1"/>
          </p:cNvSpPr>
          <p:nvPr/>
        </p:nvSpPr>
        <p:spPr bwMode="auto">
          <a:xfrm>
            <a:off x="1782614" y="6509026"/>
            <a:ext cx="6096000" cy="276225"/>
          </a:xfrm>
          <a:prstGeom prst="rect">
            <a:avLst/>
          </a:prstGeom>
          <a:noFill/>
          <a:ln w="9525">
            <a:noFill/>
            <a:miter lim="800000"/>
            <a:headEnd/>
            <a:tailEnd/>
          </a:ln>
        </p:spPr>
        <p:txBody>
          <a:bodyPr>
            <a:spAutoFit/>
          </a:bodyPr>
          <a:lstStyle/>
          <a:p>
            <a:pPr algn="ctr"/>
            <a:r>
              <a:rPr lang="en-US" sz="1200" dirty="0">
                <a:solidFill>
                  <a:schemeClr val="accent6">
                    <a:lumMod val="40000"/>
                    <a:lumOff val="60000"/>
                  </a:schemeClr>
                </a:solidFill>
              </a:rPr>
              <a:t>© 2019 Global Initiative for Chronic Obstructive Lung Disease</a:t>
            </a:r>
          </a:p>
        </p:txBody>
      </p:sp>
      <p:pic>
        <p:nvPicPr>
          <p:cNvPr id="2" name="Picture 1">
            <a:extLst>
              <a:ext uri="{FF2B5EF4-FFF2-40B4-BE49-F238E27FC236}">
                <a16:creationId xmlns:a16="http://schemas.microsoft.com/office/drawing/2014/main" id="{91C7F7CD-696F-4133-9A5B-33CC1587CF45}"/>
              </a:ext>
            </a:extLst>
          </p:cNvPr>
          <p:cNvPicPr>
            <a:picLocks noChangeAspect="1"/>
          </p:cNvPicPr>
          <p:nvPr/>
        </p:nvPicPr>
        <p:blipFill>
          <a:blip r:embed="rId3"/>
          <a:stretch>
            <a:fillRect/>
          </a:stretch>
        </p:blipFill>
        <p:spPr>
          <a:xfrm>
            <a:off x="323528" y="1340767"/>
            <a:ext cx="3744416" cy="4856911"/>
          </a:xfrm>
          <a:prstGeom prst="rect">
            <a:avLst/>
          </a:prstGeom>
        </p:spPr>
      </p:pic>
      <p:sp>
        <p:nvSpPr>
          <p:cNvPr id="10" name="Rectangle 9">
            <a:extLst>
              <a:ext uri="{FF2B5EF4-FFF2-40B4-BE49-F238E27FC236}">
                <a16:creationId xmlns:a16="http://schemas.microsoft.com/office/drawing/2014/main" id="{646D1112-FFA5-4AB6-9B21-1BC7721ED73E}"/>
              </a:ext>
            </a:extLst>
          </p:cNvPr>
          <p:cNvSpPr/>
          <p:nvPr/>
        </p:nvSpPr>
        <p:spPr>
          <a:xfrm>
            <a:off x="4198950" y="2924944"/>
            <a:ext cx="4515507" cy="72008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9244001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1619672" y="395082"/>
            <a:ext cx="6553200" cy="523220"/>
          </a:xfrm>
          <a:prstGeom prst="rect">
            <a:avLst/>
          </a:prstGeom>
          <a:noFill/>
          <a:ln w="9525">
            <a:noFill/>
            <a:miter lim="800000"/>
            <a:headEnd/>
            <a:tailEnd/>
          </a:ln>
        </p:spPr>
        <p:txBody>
          <a:bodyPr>
            <a:spAutoFit/>
          </a:bodyPr>
          <a:lstStyle/>
          <a:p>
            <a:pPr algn="ctr"/>
            <a:r>
              <a:rPr lang="en-US" sz="2800" dirty="0">
                <a:solidFill>
                  <a:srgbClr val="FAB516"/>
                </a:solidFill>
                <a:latin typeface="Tahoma" pitchFamily="34" charset="0"/>
                <a:cs typeface="Tahoma" pitchFamily="34" charset="0"/>
              </a:rPr>
              <a:t>Prevention &amp; Maintenance Therapy</a:t>
            </a:r>
          </a:p>
        </p:txBody>
      </p:sp>
      <p:sp>
        <p:nvSpPr>
          <p:cNvPr id="9" name="TextBox 1"/>
          <p:cNvSpPr txBox="1">
            <a:spLocks noChangeArrowheads="1"/>
          </p:cNvSpPr>
          <p:nvPr/>
        </p:nvSpPr>
        <p:spPr bwMode="auto">
          <a:xfrm>
            <a:off x="1521661" y="6403091"/>
            <a:ext cx="6096000" cy="276225"/>
          </a:xfrm>
          <a:prstGeom prst="rect">
            <a:avLst/>
          </a:prstGeom>
          <a:noFill/>
          <a:ln w="9525">
            <a:noFill/>
            <a:miter lim="800000"/>
            <a:headEnd/>
            <a:tailEnd/>
          </a:ln>
        </p:spPr>
        <p:txBody>
          <a:bodyPr>
            <a:spAutoFit/>
          </a:bodyPr>
          <a:lstStyle/>
          <a:p>
            <a:pPr algn="ctr"/>
            <a:r>
              <a:rPr lang="en-US" sz="1200" dirty="0"/>
              <a:t>© 2017 Global Initiative for Chronic Obstructive Lung Disease</a:t>
            </a:r>
          </a:p>
        </p:txBody>
      </p:sp>
      <p:sp>
        <p:nvSpPr>
          <p:cNvPr id="6" name="TextBox 1"/>
          <p:cNvSpPr txBox="1">
            <a:spLocks noChangeArrowheads="1"/>
          </p:cNvSpPr>
          <p:nvPr/>
        </p:nvSpPr>
        <p:spPr bwMode="auto">
          <a:xfrm>
            <a:off x="539552" y="1165740"/>
            <a:ext cx="8424934" cy="5324535"/>
          </a:xfrm>
          <a:prstGeom prst="rect">
            <a:avLst/>
          </a:prstGeom>
          <a:noFill/>
          <a:ln w="9525">
            <a:noFill/>
            <a:miter lim="800000"/>
            <a:headEnd/>
            <a:tailEnd/>
          </a:ln>
        </p:spPr>
        <p:txBody>
          <a:bodyPr wrap="square">
            <a:spAutoFit/>
          </a:bodyPr>
          <a:lstStyle/>
          <a:p>
            <a:pPr>
              <a:buClr>
                <a:srgbClr val="FFCC66"/>
              </a:buClr>
            </a:pPr>
            <a:r>
              <a:rPr lang="en-AU" sz="2000" b="1" dirty="0">
                <a:solidFill>
                  <a:srgbClr val="FAB516"/>
                </a:solidFill>
                <a:latin typeface="Calibri" panose="020F0502020204030204" pitchFamily="34" charset="0"/>
                <a:cs typeface="Calibri" panose="020F0502020204030204" pitchFamily="34" charset="0"/>
              </a:rPr>
              <a:t>OVERALL KEY POINTS (1 of 3):</a:t>
            </a:r>
          </a:p>
          <a:p>
            <a:pPr>
              <a:buClr>
                <a:srgbClr val="FFCC66"/>
              </a:buClr>
            </a:pPr>
            <a:endParaRPr lang="en-GB" sz="2000" dirty="0">
              <a:solidFill>
                <a:srgbClr val="424242"/>
              </a:solidFill>
              <a:latin typeface="Calibri" panose="020F0502020204030204" pitchFamily="34" charset="0"/>
              <a:cs typeface="Calibri" panose="020F0502020204030204" pitchFamily="34" charset="0"/>
            </a:endParaRPr>
          </a:p>
          <a:p>
            <a:pPr marL="342900" indent="-342900">
              <a:buClr>
                <a:srgbClr val="FFCC66"/>
              </a:buClr>
              <a:buFont typeface="Arial" panose="020B0604020202020204" pitchFamily="34" charset="0"/>
              <a:buChar char="►"/>
            </a:pPr>
            <a:r>
              <a:rPr lang="en-GB" sz="2000" dirty="0">
                <a:solidFill>
                  <a:srgbClr val="424242"/>
                </a:solidFill>
                <a:latin typeface="Calibri" panose="020F0502020204030204" pitchFamily="34" charset="0"/>
                <a:cs typeface="Calibri" panose="020F0502020204030204" pitchFamily="34" charset="0"/>
              </a:rPr>
              <a:t>Smoking cessation is key. Pharmacotherapy and nicotine replacement reliably increase long-term smoking abstinence rates. Legislative smoking bans and counselling, delivered by healthcare professionals improve quit rates.</a:t>
            </a:r>
          </a:p>
          <a:p>
            <a:pPr marL="342900" indent="-342900">
              <a:buClr>
                <a:srgbClr val="FFCC66"/>
              </a:buClr>
              <a:buFont typeface="Arial" panose="020B0604020202020204" pitchFamily="34" charset="0"/>
              <a:buChar char="►"/>
            </a:pPr>
            <a:endParaRPr lang="en-AU" sz="1000" dirty="0">
              <a:solidFill>
                <a:srgbClr val="424242"/>
              </a:solidFill>
              <a:latin typeface="Calibri" panose="020F0502020204030204" pitchFamily="34" charset="0"/>
              <a:cs typeface="Calibri" panose="020F0502020204030204" pitchFamily="34" charset="0"/>
            </a:endParaRPr>
          </a:p>
          <a:p>
            <a:pPr marL="342900" indent="-342900">
              <a:buClr>
                <a:srgbClr val="FFCC66"/>
              </a:buClr>
              <a:buFont typeface="Arial" panose="020B0604020202020204" pitchFamily="34" charset="0"/>
              <a:buChar char="►"/>
            </a:pPr>
            <a:r>
              <a:rPr lang="en-AU" sz="2000" dirty="0">
                <a:solidFill>
                  <a:srgbClr val="424242"/>
                </a:solidFill>
                <a:latin typeface="Calibri" panose="020F0502020204030204" pitchFamily="34" charset="0"/>
                <a:cs typeface="Calibri" panose="020F0502020204030204" pitchFamily="34" charset="0"/>
              </a:rPr>
              <a:t>The effectiveness and safety of e-cigarettes as a smoking cessation aid is uncertain at present.</a:t>
            </a:r>
          </a:p>
          <a:p>
            <a:pPr marL="342900" indent="-342900">
              <a:buClr>
                <a:srgbClr val="FFCC66"/>
              </a:buClr>
              <a:buFont typeface="Arial" panose="020B0604020202020204" pitchFamily="34" charset="0"/>
              <a:buChar char="►"/>
            </a:pPr>
            <a:endParaRPr lang="en-AU" sz="1000" dirty="0">
              <a:solidFill>
                <a:srgbClr val="424242"/>
              </a:solidFill>
              <a:latin typeface="Calibri" panose="020F0502020204030204" pitchFamily="34" charset="0"/>
              <a:cs typeface="Calibri" panose="020F0502020204030204" pitchFamily="34" charset="0"/>
            </a:endParaRPr>
          </a:p>
          <a:p>
            <a:pPr marL="342900" indent="-342900">
              <a:buClr>
                <a:srgbClr val="FFCC66"/>
              </a:buClr>
              <a:buFont typeface="Arial" panose="020B0604020202020204" pitchFamily="34" charset="0"/>
              <a:buChar char="►"/>
            </a:pPr>
            <a:r>
              <a:rPr lang="en-AU" sz="2000" dirty="0">
                <a:solidFill>
                  <a:srgbClr val="424242"/>
                </a:solidFill>
                <a:latin typeface="Calibri" panose="020F0502020204030204" pitchFamily="34" charset="0"/>
                <a:cs typeface="Calibri" panose="020F0502020204030204" pitchFamily="34" charset="0"/>
              </a:rPr>
              <a:t>Pharmacologic therapy can reduce COPD symptoms, reduce the frequency and severity of exacerbations, and improve health status and exercise tolerance.</a:t>
            </a:r>
          </a:p>
          <a:p>
            <a:pPr marL="342900" indent="-342900">
              <a:buClr>
                <a:srgbClr val="FFCC66"/>
              </a:buClr>
              <a:buFont typeface="Arial" panose="020B0604020202020204" pitchFamily="34" charset="0"/>
              <a:buChar char="►"/>
            </a:pPr>
            <a:endParaRPr lang="en-AU" sz="1000" dirty="0">
              <a:solidFill>
                <a:srgbClr val="424242"/>
              </a:solidFill>
              <a:latin typeface="Calibri" panose="020F0502020204030204" pitchFamily="34" charset="0"/>
              <a:cs typeface="Calibri" panose="020F0502020204030204" pitchFamily="34" charset="0"/>
            </a:endParaRPr>
          </a:p>
          <a:p>
            <a:pPr marL="342900" indent="-342900">
              <a:buClr>
                <a:srgbClr val="FFCC66"/>
              </a:buClr>
              <a:buFont typeface="Arial" panose="020B0604020202020204" pitchFamily="34" charset="0"/>
              <a:buChar char="►"/>
            </a:pPr>
            <a:r>
              <a:rPr lang="en-AU" sz="2000" dirty="0">
                <a:solidFill>
                  <a:srgbClr val="424242"/>
                </a:solidFill>
                <a:latin typeface="Calibri" panose="020F0502020204030204" pitchFamily="34" charset="0"/>
                <a:cs typeface="Calibri" panose="020F0502020204030204" pitchFamily="34" charset="0"/>
              </a:rPr>
              <a:t>Each pharmacologic treatment regimen should be individualized and guided by the severity of symptoms, risk of exacerbations, side-effects, comorbidities, drug availability and cost, and the patient’s response, preference and ability to use various drug delivery devices.</a:t>
            </a:r>
          </a:p>
          <a:p>
            <a:pPr marL="342900" indent="-342900">
              <a:buClr>
                <a:srgbClr val="FFCC66"/>
              </a:buClr>
              <a:buFont typeface="Arial" panose="020B0604020202020204" pitchFamily="34" charset="0"/>
              <a:buChar char="►"/>
            </a:pPr>
            <a:endParaRPr lang="en-AU" sz="1000" dirty="0"/>
          </a:p>
        </p:txBody>
      </p:sp>
      <p:sp>
        <p:nvSpPr>
          <p:cNvPr id="8" name="TextBox 1">
            <a:extLst>
              <a:ext uri="{FF2B5EF4-FFF2-40B4-BE49-F238E27FC236}">
                <a16:creationId xmlns:a16="http://schemas.microsoft.com/office/drawing/2014/main" id="{24C39972-AB9B-4122-8B66-AD32B8967C09}"/>
              </a:ext>
            </a:extLst>
          </p:cNvPr>
          <p:cNvSpPr txBox="1">
            <a:spLocks noChangeArrowheads="1"/>
          </p:cNvSpPr>
          <p:nvPr/>
        </p:nvSpPr>
        <p:spPr bwMode="auto">
          <a:xfrm>
            <a:off x="1782614" y="6509026"/>
            <a:ext cx="6096000" cy="276225"/>
          </a:xfrm>
          <a:prstGeom prst="rect">
            <a:avLst/>
          </a:prstGeom>
          <a:noFill/>
          <a:ln w="9525">
            <a:noFill/>
            <a:miter lim="800000"/>
            <a:headEnd/>
            <a:tailEnd/>
          </a:ln>
        </p:spPr>
        <p:txBody>
          <a:bodyPr>
            <a:spAutoFit/>
          </a:bodyPr>
          <a:lstStyle/>
          <a:p>
            <a:pPr algn="ctr"/>
            <a:r>
              <a:rPr lang="en-US" sz="1200" dirty="0">
                <a:solidFill>
                  <a:schemeClr val="accent6">
                    <a:lumMod val="40000"/>
                    <a:lumOff val="60000"/>
                  </a:schemeClr>
                </a:solidFill>
              </a:rPr>
              <a:t>© 2019 Global Initiative for Chronic Obstructive Lung Disease</a:t>
            </a:r>
          </a:p>
        </p:txBody>
      </p:sp>
    </p:spTree>
    <p:extLst>
      <p:ext uri="{BB962C8B-B14F-4D97-AF65-F5344CB8AC3E}">
        <p14:creationId xmlns:p14="http://schemas.microsoft.com/office/powerpoint/2010/main" val="40432052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1619672" y="373669"/>
            <a:ext cx="6553200" cy="523220"/>
          </a:xfrm>
          <a:prstGeom prst="rect">
            <a:avLst/>
          </a:prstGeom>
          <a:noFill/>
          <a:ln w="9525">
            <a:noFill/>
            <a:miter lim="800000"/>
            <a:headEnd/>
            <a:tailEnd/>
          </a:ln>
        </p:spPr>
        <p:txBody>
          <a:bodyPr>
            <a:spAutoFit/>
          </a:bodyPr>
          <a:lstStyle/>
          <a:p>
            <a:pPr algn="ctr"/>
            <a:r>
              <a:rPr lang="en-US" sz="2800" dirty="0">
                <a:solidFill>
                  <a:srgbClr val="FAB516"/>
                </a:solidFill>
                <a:latin typeface="Tahoma" pitchFamily="34" charset="0"/>
                <a:cs typeface="Tahoma" pitchFamily="34" charset="0"/>
              </a:rPr>
              <a:t>Prevention &amp; Maintenance Therapy</a:t>
            </a:r>
          </a:p>
        </p:txBody>
      </p:sp>
      <p:sp>
        <p:nvSpPr>
          <p:cNvPr id="9" name="TextBox 1"/>
          <p:cNvSpPr txBox="1">
            <a:spLocks noChangeArrowheads="1"/>
          </p:cNvSpPr>
          <p:nvPr/>
        </p:nvSpPr>
        <p:spPr bwMode="auto">
          <a:xfrm>
            <a:off x="1521661" y="6403091"/>
            <a:ext cx="6096000" cy="276225"/>
          </a:xfrm>
          <a:prstGeom prst="rect">
            <a:avLst/>
          </a:prstGeom>
          <a:noFill/>
          <a:ln w="9525">
            <a:noFill/>
            <a:miter lim="800000"/>
            <a:headEnd/>
            <a:tailEnd/>
          </a:ln>
        </p:spPr>
        <p:txBody>
          <a:bodyPr>
            <a:spAutoFit/>
          </a:bodyPr>
          <a:lstStyle/>
          <a:p>
            <a:pPr algn="ctr"/>
            <a:r>
              <a:rPr lang="en-US" sz="1200" dirty="0"/>
              <a:t>© 2017 Global Initiative for Chronic Obstructive Lung Disease</a:t>
            </a:r>
          </a:p>
        </p:txBody>
      </p:sp>
      <p:sp>
        <p:nvSpPr>
          <p:cNvPr id="6" name="TextBox 1"/>
          <p:cNvSpPr txBox="1">
            <a:spLocks noChangeArrowheads="1"/>
          </p:cNvSpPr>
          <p:nvPr/>
        </p:nvSpPr>
        <p:spPr bwMode="auto">
          <a:xfrm>
            <a:off x="467544" y="1194492"/>
            <a:ext cx="8424934" cy="4093428"/>
          </a:xfrm>
          <a:prstGeom prst="rect">
            <a:avLst/>
          </a:prstGeom>
          <a:noFill/>
          <a:ln w="9525">
            <a:noFill/>
            <a:miter lim="800000"/>
            <a:headEnd/>
            <a:tailEnd/>
          </a:ln>
        </p:spPr>
        <p:txBody>
          <a:bodyPr wrap="square">
            <a:spAutoFit/>
          </a:bodyPr>
          <a:lstStyle/>
          <a:p>
            <a:pPr>
              <a:buClr>
                <a:srgbClr val="FFCC66"/>
              </a:buClr>
            </a:pPr>
            <a:r>
              <a:rPr lang="en-AU" sz="2000" b="1" dirty="0">
                <a:solidFill>
                  <a:srgbClr val="FAB516"/>
                </a:solidFill>
                <a:latin typeface="Calibri" panose="020F0502020204030204" pitchFamily="34" charset="0"/>
                <a:cs typeface="Calibri" panose="020F0502020204030204" pitchFamily="34" charset="0"/>
              </a:rPr>
              <a:t>OVERALL KEY POINTS (2 of 3):</a:t>
            </a:r>
          </a:p>
          <a:p>
            <a:pPr>
              <a:buClr>
                <a:srgbClr val="FFCC66"/>
              </a:buClr>
            </a:pPr>
            <a:endParaRPr lang="en-AU" sz="2000" b="1" dirty="0">
              <a:solidFill>
                <a:srgbClr val="FAB516"/>
              </a:solidFill>
              <a:latin typeface="Calibri" panose="020F0502020204030204" pitchFamily="34" charset="0"/>
              <a:cs typeface="Calibri" panose="020F0502020204030204" pitchFamily="34" charset="0"/>
            </a:endParaRPr>
          </a:p>
          <a:p>
            <a:pPr marL="342900" indent="-342900">
              <a:buClr>
                <a:srgbClr val="FFCC66"/>
              </a:buClr>
              <a:buFont typeface="Arial" panose="020B0604020202020204" pitchFamily="34" charset="0"/>
              <a:buChar char="►"/>
            </a:pPr>
            <a:r>
              <a:rPr lang="en-AU" sz="2000" dirty="0">
                <a:solidFill>
                  <a:srgbClr val="424242"/>
                </a:solidFill>
                <a:latin typeface="Calibri" panose="020F0502020204030204" pitchFamily="34" charset="0"/>
                <a:cs typeface="Calibri" panose="020F0502020204030204" pitchFamily="34" charset="0"/>
              </a:rPr>
              <a:t>Inhaler technique needs to be assessed regularly.</a:t>
            </a:r>
          </a:p>
          <a:p>
            <a:pPr marL="342900" indent="-342900">
              <a:buClr>
                <a:srgbClr val="FFCC66"/>
              </a:buClr>
              <a:buFont typeface="Arial" panose="020B0604020202020204" pitchFamily="34" charset="0"/>
              <a:buChar char="►"/>
            </a:pPr>
            <a:endParaRPr lang="en-AU" sz="2000" dirty="0">
              <a:solidFill>
                <a:srgbClr val="424242"/>
              </a:solidFill>
              <a:latin typeface="Calibri" panose="020F0502020204030204" pitchFamily="34" charset="0"/>
              <a:cs typeface="Calibri" panose="020F0502020204030204" pitchFamily="34" charset="0"/>
            </a:endParaRPr>
          </a:p>
          <a:p>
            <a:pPr marL="342900" indent="-342900">
              <a:buClr>
                <a:srgbClr val="FFCC66"/>
              </a:buClr>
              <a:buFont typeface="Arial" panose="020B0604020202020204" pitchFamily="34" charset="0"/>
              <a:buChar char="►"/>
            </a:pPr>
            <a:r>
              <a:rPr lang="en-AU" sz="2000" dirty="0">
                <a:solidFill>
                  <a:srgbClr val="424242"/>
                </a:solidFill>
                <a:latin typeface="Calibri" panose="020F0502020204030204" pitchFamily="34" charset="0"/>
                <a:cs typeface="Calibri" panose="020F0502020204030204" pitchFamily="34" charset="0"/>
              </a:rPr>
              <a:t>Influenza vaccination decreases the incidence of lower respiratory tract infections.</a:t>
            </a:r>
          </a:p>
          <a:p>
            <a:pPr marL="342900" indent="-342900">
              <a:buClr>
                <a:srgbClr val="FFCC66"/>
              </a:buClr>
              <a:buFont typeface="Arial" panose="020B0604020202020204" pitchFamily="34" charset="0"/>
              <a:buChar char="►"/>
            </a:pPr>
            <a:endParaRPr lang="en-AU" sz="1000" dirty="0">
              <a:solidFill>
                <a:srgbClr val="424242"/>
              </a:solidFill>
              <a:latin typeface="Calibri" panose="020F0502020204030204" pitchFamily="34" charset="0"/>
              <a:cs typeface="Calibri" panose="020F0502020204030204" pitchFamily="34" charset="0"/>
            </a:endParaRPr>
          </a:p>
          <a:p>
            <a:pPr marL="342900" indent="-342900">
              <a:buClr>
                <a:srgbClr val="FFCC66"/>
              </a:buClr>
              <a:buFont typeface="Arial" panose="020B0604020202020204" pitchFamily="34" charset="0"/>
              <a:buChar char="►"/>
            </a:pPr>
            <a:r>
              <a:rPr lang="en-AU" sz="2000" dirty="0">
                <a:solidFill>
                  <a:srgbClr val="424242"/>
                </a:solidFill>
                <a:latin typeface="Calibri" panose="020F0502020204030204" pitchFamily="34" charset="0"/>
                <a:cs typeface="Calibri" panose="020F0502020204030204" pitchFamily="34" charset="0"/>
              </a:rPr>
              <a:t>Pneumococcal vaccination decreases lower respiratory tract infections.</a:t>
            </a:r>
          </a:p>
          <a:p>
            <a:pPr marL="342900" indent="-342900">
              <a:buClr>
                <a:srgbClr val="FFCC66"/>
              </a:buClr>
              <a:buFont typeface="Arial" panose="020B0604020202020204" pitchFamily="34" charset="0"/>
              <a:buChar char="►"/>
            </a:pPr>
            <a:endParaRPr lang="en-AU" sz="1000" dirty="0">
              <a:solidFill>
                <a:srgbClr val="424242"/>
              </a:solidFill>
              <a:latin typeface="Calibri" panose="020F0502020204030204" pitchFamily="34" charset="0"/>
              <a:cs typeface="Calibri" panose="020F0502020204030204" pitchFamily="34" charset="0"/>
            </a:endParaRPr>
          </a:p>
          <a:p>
            <a:pPr marL="342900" indent="-342900">
              <a:buClr>
                <a:srgbClr val="FFCC66"/>
              </a:buClr>
              <a:buFont typeface="Arial" panose="020B0604020202020204" pitchFamily="34" charset="0"/>
              <a:buChar char="►"/>
            </a:pPr>
            <a:r>
              <a:rPr lang="en-AU" sz="2000" dirty="0">
                <a:solidFill>
                  <a:srgbClr val="424242"/>
                </a:solidFill>
                <a:latin typeface="Calibri" panose="020F0502020204030204" pitchFamily="34" charset="0"/>
                <a:cs typeface="Calibri" panose="020F0502020204030204" pitchFamily="34" charset="0"/>
              </a:rPr>
              <a:t>Pulmonary rehabilitation improves symptoms, quality of life, and physical and emotional participation in everyday activities.</a:t>
            </a:r>
          </a:p>
          <a:p>
            <a:pPr marL="342900" indent="-342900">
              <a:buClr>
                <a:srgbClr val="FFCC66"/>
              </a:buClr>
              <a:buFont typeface="Arial" panose="020B0604020202020204" pitchFamily="34" charset="0"/>
              <a:buChar char="►"/>
            </a:pPr>
            <a:endParaRPr lang="en-AU" sz="1000" dirty="0">
              <a:solidFill>
                <a:srgbClr val="424242"/>
              </a:solidFill>
              <a:latin typeface="Calibri" panose="020F0502020204030204" pitchFamily="34" charset="0"/>
              <a:cs typeface="Calibri" panose="020F0502020204030204" pitchFamily="34" charset="0"/>
            </a:endParaRPr>
          </a:p>
          <a:p>
            <a:pPr marL="342900" indent="-342900">
              <a:buClr>
                <a:srgbClr val="FFCC66"/>
              </a:buClr>
              <a:buFont typeface="Arial" panose="020B0604020202020204" pitchFamily="34" charset="0"/>
              <a:buChar char="►"/>
            </a:pPr>
            <a:r>
              <a:rPr lang="en-AU" sz="2000" dirty="0">
                <a:solidFill>
                  <a:srgbClr val="424242"/>
                </a:solidFill>
                <a:latin typeface="Calibri" panose="020F0502020204030204" pitchFamily="34" charset="0"/>
                <a:cs typeface="Calibri" panose="020F0502020204030204" pitchFamily="34" charset="0"/>
              </a:rPr>
              <a:t>In patients with severe resting chronic hypoxemia, long-term oxygen therapy improves survival.</a:t>
            </a:r>
          </a:p>
          <a:p>
            <a:pPr marL="342900" indent="-342900">
              <a:buClr>
                <a:srgbClr val="FFCC66"/>
              </a:buClr>
              <a:buFont typeface="Arial" panose="020B0604020202020204" pitchFamily="34" charset="0"/>
              <a:buChar char="►"/>
            </a:pPr>
            <a:endParaRPr lang="en-AU" sz="1000" dirty="0"/>
          </a:p>
        </p:txBody>
      </p:sp>
      <p:sp>
        <p:nvSpPr>
          <p:cNvPr id="8" name="TextBox 1">
            <a:extLst>
              <a:ext uri="{FF2B5EF4-FFF2-40B4-BE49-F238E27FC236}">
                <a16:creationId xmlns:a16="http://schemas.microsoft.com/office/drawing/2014/main" id="{5FCD8880-6749-4796-8E6B-C893A4113D97}"/>
              </a:ext>
            </a:extLst>
          </p:cNvPr>
          <p:cNvSpPr txBox="1">
            <a:spLocks noChangeArrowheads="1"/>
          </p:cNvSpPr>
          <p:nvPr/>
        </p:nvSpPr>
        <p:spPr bwMode="auto">
          <a:xfrm>
            <a:off x="1782614" y="6509026"/>
            <a:ext cx="6096000" cy="276225"/>
          </a:xfrm>
          <a:prstGeom prst="rect">
            <a:avLst/>
          </a:prstGeom>
          <a:noFill/>
          <a:ln w="9525">
            <a:noFill/>
            <a:miter lim="800000"/>
            <a:headEnd/>
            <a:tailEnd/>
          </a:ln>
        </p:spPr>
        <p:txBody>
          <a:bodyPr>
            <a:spAutoFit/>
          </a:bodyPr>
          <a:lstStyle/>
          <a:p>
            <a:pPr algn="ctr"/>
            <a:r>
              <a:rPr lang="en-US" sz="1200" dirty="0">
                <a:solidFill>
                  <a:schemeClr val="accent6">
                    <a:lumMod val="40000"/>
                    <a:lumOff val="60000"/>
                  </a:schemeClr>
                </a:solidFill>
              </a:rPr>
              <a:t>© 2019 Global Initiative for Chronic Obstructive Lung Disease</a:t>
            </a:r>
          </a:p>
        </p:txBody>
      </p:sp>
    </p:spTree>
    <p:extLst>
      <p:ext uri="{BB962C8B-B14F-4D97-AF65-F5344CB8AC3E}">
        <p14:creationId xmlns:p14="http://schemas.microsoft.com/office/powerpoint/2010/main" val="18011406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1619672" y="395082"/>
            <a:ext cx="6553200" cy="523220"/>
          </a:xfrm>
          <a:prstGeom prst="rect">
            <a:avLst/>
          </a:prstGeom>
          <a:noFill/>
          <a:ln w="9525">
            <a:noFill/>
            <a:miter lim="800000"/>
            <a:headEnd/>
            <a:tailEnd/>
          </a:ln>
        </p:spPr>
        <p:txBody>
          <a:bodyPr>
            <a:spAutoFit/>
          </a:bodyPr>
          <a:lstStyle/>
          <a:p>
            <a:pPr algn="ctr"/>
            <a:r>
              <a:rPr lang="en-US" sz="2800" dirty="0">
                <a:solidFill>
                  <a:srgbClr val="FAB516"/>
                </a:solidFill>
                <a:latin typeface="Tahoma" pitchFamily="34" charset="0"/>
                <a:cs typeface="Tahoma" pitchFamily="34" charset="0"/>
              </a:rPr>
              <a:t>Prevention &amp; Maintenance Therapy</a:t>
            </a:r>
          </a:p>
        </p:txBody>
      </p:sp>
      <p:sp>
        <p:nvSpPr>
          <p:cNvPr id="9" name="TextBox 1"/>
          <p:cNvSpPr txBox="1">
            <a:spLocks noChangeArrowheads="1"/>
          </p:cNvSpPr>
          <p:nvPr/>
        </p:nvSpPr>
        <p:spPr bwMode="auto">
          <a:xfrm>
            <a:off x="1521661" y="6403091"/>
            <a:ext cx="6096000" cy="276225"/>
          </a:xfrm>
          <a:prstGeom prst="rect">
            <a:avLst/>
          </a:prstGeom>
          <a:noFill/>
          <a:ln w="9525">
            <a:noFill/>
            <a:miter lim="800000"/>
            <a:headEnd/>
            <a:tailEnd/>
          </a:ln>
        </p:spPr>
        <p:txBody>
          <a:bodyPr>
            <a:spAutoFit/>
          </a:bodyPr>
          <a:lstStyle/>
          <a:p>
            <a:pPr algn="ctr"/>
            <a:r>
              <a:rPr lang="en-US" sz="1200" dirty="0"/>
              <a:t>© 2017 Global Initiative for Chronic Obstructive Lung Disease</a:t>
            </a:r>
          </a:p>
        </p:txBody>
      </p:sp>
      <p:sp>
        <p:nvSpPr>
          <p:cNvPr id="6" name="TextBox 1"/>
          <p:cNvSpPr txBox="1">
            <a:spLocks noChangeArrowheads="1"/>
          </p:cNvSpPr>
          <p:nvPr/>
        </p:nvSpPr>
        <p:spPr bwMode="auto">
          <a:xfrm>
            <a:off x="467544" y="1171282"/>
            <a:ext cx="8424934" cy="5324535"/>
          </a:xfrm>
          <a:prstGeom prst="rect">
            <a:avLst/>
          </a:prstGeom>
          <a:noFill/>
          <a:ln w="9525">
            <a:noFill/>
            <a:miter lim="800000"/>
            <a:headEnd/>
            <a:tailEnd/>
          </a:ln>
        </p:spPr>
        <p:txBody>
          <a:bodyPr wrap="square">
            <a:spAutoFit/>
          </a:bodyPr>
          <a:lstStyle/>
          <a:p>
            <a:pPr>
              <a:buClr>
                <a:srgbClr val="FFCC66"/>
              </a:buClr>
            </a:pPr>
            <a:r>
              <a:rPr lang="en-AU" sz="2000" b="1" dirty="0">
                <a:solidFill>
                  <a:srgbClr val="FAB516"/>
                </a:solidFill>
                <a:latin typeface="Calibri" panose="020F0502020204030204" pitchFamily="34" charset="0"/>
                <a:cs typeface="Calibri" panose="020F0502020204030204" pitchFamily="34" charset="0"/>
              </a:rPr>
              <a:t>OVERALL KEY POINTS (3 of 3):</a:t>
            </a:r>
          </a:p>
          <a:p>
            <a:pPr>
              <a:buClr>
                <a:srgbClr val="FFCC66"/>
              </a:buClr>
            </a:pPr>
            <a:endParaRPr lang="en-AU" sz="2000" b="1" dirty="0">
              <a:solidFill>
                <a:srgbClr val="FAB516"/>
              </a:solidFill>
              <a:latin typeface="Calibri" panose="020F0502020204030204" pitchFamily="34" charset="0"/>
              <a:cs typeface="Calibri" panose="020F0502020204030204" pitchFamily="34" charset="0"/>
            </a:endParaRPr>
          </a:p>
          <a:p>
            <a:pPr marL="342900" indent="-342900">
              <a:buClr>
                <a:srgbClr val="FFCC66"/>
              </a:buClr>
              <a:buFont typeface="Arial" panose="020B0604020202020204" pitchFamily="34" charset="0"/>
              <a:buChar char="►"/>
            </a:pPr>
            <a:r>
              <a:rPr lang="en-AU" sz="2000" dirty="0">
                <a:solidFill>
                  <a:srgbClr val="424242"/>
                </a:solidFill>
                <a:latin typeface="Calibri" panose="020F0502020204030204" pitchFamily="34" charset="0"/>
                <a:cs typeface="Calibri" panose="020F0502020204030204" pitchFamily="34" charset="0"/>
              </a:rPr>
              <a:t>In patients with stable COPD and resting or exercise-induced moderate desaturation, long-term oxygen treatment should not be prescribed routinely. However, individual patient factors must be considered when evaluating the patient’s need for supplemental oxygen.</a:t>
            </a:r>
          </a:p>
          <a:p>
            <a:pPr marL="342900" indent="-342900">
              <a:buClr>
                <a:srgbClr val="FFCC66"/>
              </a:buClr>
              <a:buFont typeface="Arial" panose="020B0604020202020204" pitchFamily="34" charset="0"/>
              <a:buChar char="►"/>
            </a:pPr>
            <a:endParaRPr lang="en-AU" sz="2000" dirty="0">
              <a:solidFill>
                <a:srgbClr val="424242"/>
              </a:solidFill>
              <a:latin typeface="Calibri" panose="020F0502020204030204" pitchFamily="34" charset="0"/>
              <a:cs typeface="Calibri" panose="020F0502020204030204" pitchFamily="34" charset="0"/>
            </a:endParaRPr>
          </a:p>
          <a:p>
            <a:pPr marL="342900" indent="-342900">
              <a:buClr>
                <a:srgbClr val="FFCC66"/>
              </a:buClr>
              <a:buFont typeface="Arial" panose="020B0604020202020204" pitchFamily="34" charset="0"/>
              <a:buChar char="►"/>
            </a:pPr>
            <a:r>
              <a:rPr lang="en-AU" sz="2000" dirty="0">
                <a:solidFill>
                  <a:srgbClr val="424242"/>
                </a:solidFill>
                <a:latin typeface="Calibri" panose="020F0502020204030204" pitchFamily="34" charset="0"/>
                <a:cs typeface="Calibri" panose="020F0502020204030204" pitchFamily="34" charset="0"/>
              </a:rPr>
              <a:t>In patients with severe chronic hypercapnia and a history of hospitalization for acute respiratory failure, long-term non-invasive ventilation may decrease mortality and prevent re-hospitalization.</a:t>
            </a:r>
          </a:p>
          <a:p>
            <a:pPr marL="342900" indent="-342900">
              <a:buClr>
                <a:srgbClr val="FFCC66"/>
              </a:buClr>
              <a:buFont typeface="Arial" panose="020B0604020202020204" pitchFamily="34" charset="0"/>
              <a:buChar char="►"/>
            </a:pPr>
            <a:endParaRPr lang="en-AU" sz="2000" dirty="0">
              <a:solidFill>
                <a:srgbClr val="424242"/>
              </a:solidFill>
              <a:latin typeface="Calibri" panose="020F0502020204030204" pitchFamily="34" charset="0"/>
              <a:cs typeface="Calibri" panose="020F0502020204030204" pitchFamily="34" charset="0"/>
            </a:endParaRPr>
          </a:p>
          <a:p>
            <a:pPr marL="342900" indent="-342900">
              <a:buClr>
                <a:srgbClr val="FFCC66"/>
              </a:buClr>
              <a:buFont typeface="Arial" panose="020B0604020202020204" pitchFamily="34" charset="0"/>
              <a:buChar char="►"/>
            </a:pPr>
            <a:r>
              <a:rPr lang="en-AU" sz="2000" dirty="0">
                <a:solidFill>
                  <a:srgbClr val="424242"/>
                </a:solidFill>
                <a:latin typeface="Calibri" panose="020F0502020204030204" pitchFamily="34" charset="0"/>
                <a:cs typeface="Calibri" panose="020F0502020204030204" pitchFamily="34" charset="0"/>
              </a:rPr>
              <a:t>In select patients with advanced emphysema refractory to optimized medical care, surgical or bronchoscopic interventional treatments may be beneficial.</a:t>
            </a:r>
          </a:p>
          <a:p>
            <a:pPr marL="342900" indent="-342900">
              <a:buClr>
                <a:srgbClr val="FFCC66"/>
              </a:buClr>
              <a:buFont typeface="Arial" panose="020B0604020202020204" pitchFamily="34" charset="0"/>
              <a:buChar char="►"/>
            </a:pPr>
            <a:endParaRPr lang="en-AU" sz="2000" dirty="0">
              <a:solidFill>
                <a:srgbClr val="424242"/>
              </a:solidFill>
              <a:latin typeface="Calibri" panose="020F0502020204030204" pitchFamily="34" charset="0"/>
              <a:cs typeface="Calibri" panose="020F0502020204030204" pitchFamily="34" charset="0"/>
            </a:endParaRPr>
          </a:p>
          <a:p>
            <a:pPr marL="342900" indent="-342900">
              <a:buClr>
                <a:srgbClr val="FFCC66"/>
              </a:buClr>
              <a:buFont typeface="Arial" panose="020B0604020202020204" pitchFamily="34" charset="0"/>
              <a:buChar char="►"/>
            </a:pPr>
            <a:r>
              <a:rPr lang="en-AU" sz="2000" dirty="0">
                <a:solidFill>
                  <a:srgbClr val="424242"/>
                </a:solidFill>
                <a:latin typeface="Calibri" panose="020F0502020204030204" pitchFamily="34" charset="0"/>
                <a:cs typeface="Calibri" panose="020F0502020204030204" pitchFamily="34" charset="0"/>
              </a:rPr>
              <a:t>Palliative approaches are effective in controlling symptoms in advanced COPD.</a:t>
            </a:r>
          </a:p>
        </p:txBody>
      </p:sp>
      <p:sp>
        <p:nvSpPr>
          <p:cNvPr id="8" name="TextBox 1">
            <a:extLst>
              <a:ext uri="{FF2B5EF4-FFF2-40B4-BE49-F238E27FC236}">
                <a16:creationId xmlns:a16="http://schemas.microsoft.com/office/drawing/2014/main" id="{C4E640ED-012E-4D24-8E44-A173A9A21663}"/>
              </a:ext>
            </a:extLst>
          </p:cNvPr>
          <p:cNvSpPr txBox="1">
            <a:spLocks noChangeArrowheads="1"/>
          </p:cNvSpPr>
          <p:nvPr/>
        </p:nvSpPr>
        <p:spPr bwMode="auto">
          <a:xfrm>
            <a:off x="1782614" y="6509026"/>
            <a:ext cx="6096000" cy="276225"/>
          </a:xfrm>
          <a:prstGeom prst="rect">
            <a:avLst/>
          </a:prstGeom>
          <a:noFill/>
          <a:ln w="9525">
            <a:noFill/>
            <a:miter lim="800000"/>
            <a:headEnd/>
            <a:tailEnd/>
          </a:ln>
        </p:spPr>
        <p:txBody>
          <a:bodyPr>
            <a:spAutoFit/>
          </a:bodyPr>
          <a:lstStyle/>
          <a:p>
            <a:pPr algn="ctr"/>
            <a:r>
              <a:rPr lang="en-US" sz="1200" dirty="0">
                <a:solidFill>
                  <a:schemeClr val="accent6">
                    <a:lumMod val="40000"/>
                    <a:lumOff val="60000"/>
                  </a:schemeClr>
                </a:solidFill>
              </a:rPr>
              <a:t>© 2019 Global Initiative for Chronic Obstructive Lung Disease</a:t>
            </a:r>
          </a:p>
        </p:txBody>
      </p:sp>
    </p:spTree>
    <p:extLst>
      <p:ext uri="{BB962C8B-B14F-4D97-AF65-F5344CB8AC3E}">
        <p14:creationId xmlns:p14="http://schemas.microsoft.com/office/powerpoint/2010/main" val="106074063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1331640" y="395082"/>
            <a:ext cx="7056784" cy="523220"/>
          </a:xfrm>
          <a:prstGeom prst="rect">
            <a:avLst/>
          </a:prstGeom>
          <a:noFill/>
          <a:ln w="9525">
            <a:noFill/>
            <a:miter lim="800000"/>
            <a:headEnd/>
            <a:tailEnd/>
          </a:ln>
        </p:spPr>
        <p:txBody>
          <a:bodyPr wrap="square">
            <a:spAutoFit/>
          </a:bodyPr>
          <a:lstStyle/>
          <a:p>
            <a:pPr algn="ctr"/>
            <a:r>
              <a:rPr lang="en-US" sz="2800" dirty="0">
                <a:solidFill>
                  <a:srgbClr val="FAB516"/>
                </a:solidFill>
                <a:latin typeface="Tahoma" pitchFamily="34" charset="0"/>
                <a:cs typeface="Tahoma" pitchFamily="34" charset="0"/>
              </a:rPr>
              <a:t>Smoking Cessation</a:t>
            </a:r>
          </a:p>
        </p:txBody>
      </p:sp>
      <p:sp>
        <p:nvSpPr>
          <p:cNvPr id="9" name="TextBox 1"/>
          <p:cNvSpPr txBox="1">
            <a:spLocks noChangeArrowheads="1"/>
          </p:cNvSpPr>
          <p:nvPr/>
        </p:nvSpPr>
        <p:spPr bwMode="auto">
          <a:xfrm>
            <a:off x="1521661" y="6403091"/>
            <a:ext cx="6096000" cy="276225"/>
          </a:xfrm>
          <a:prstGeom prst="rect">
            <a:avLst/>
          </a:prstGeom>
          <a:noFill/>
          <a:ln w="9525">
            <a:noFill/>
            <a:miter lim="800000"/>
            <a:headEnd/>
            <a:tailEnd/>
          </a:ln>
        </p:spPr>
        <p:txBody>
          <a:bodyPr>
            <a:spAutoFit/>
          </a:bodyPr>
          <a:lstStyle/>
          <a:p>
            <a:pPr algn="ctr"/>
            <a:r>
              <a:rPr lang="en-US" sz="1200" dirty="0"/>
              <a:t>© 2017 Global Initiative for Chronic Obstructive Lung Disease</a:t>
            </a:r>
          </a:p>
        </p:txBody>
      </p:sp>
      <p:sp>
        <p:nvSpPr>
          <p:cNvPr id="6" name="TextBox 1"/>
          <p:cNvSpPr txBox="1">
            <a:spLocks noChangeArrowheads="1"/>
          </p:cNvSpPr>
          <p:nvPr/>
        </p:nvSpPr>
        <p:spPr bwMode="auto">
          <a:xfrm>
            <a:off x="1299955" y="980728"/>
            <a:ext cx="7652460" cy="1631216"/>
          </a:xfrm>
          <a:prstGeom prst="rect">
            <a:avLst/>
          </a:prstGeom>
          <a:noFill/>
          <a:ln w="9525">
            <a:noFill/>
            <a:miter lim="800000"/>
            <a:headEnd/>
            <a:tailEnd/>
          </a:ln>
        </p:spPr>
        <p:txBody>
          <a:bodyPr wrap="square">
            <a:spAutoFit/>
          </a:bodyPr>
          <a:lstStyle/>
          <a:p>
            <a:pPr marL="342900" indent="-342900">
              <a:buClr>
                <a:srgbClr val="FFCC66"/>
              </a:buClr>
              <a:buFont typeface="Arial" panose="020B0604020202020204" pitchFamily="34" charset="0"/>
              <a:buChar char="►"/>
            </a:pPr>
            <a:endParaRPr lang="en-AU" sz="2000" dirty="0"/>
          </a:p>
          <a:p>
            <a:pPr marL="342900" indent="-342900">
              <a:buClr>
                <a:srgbClr val="FFCC66"/>
              </a:buClr>
              <a:buFont typeface="Arial" panose="020B0604020202020204" pitchFamily="34" charset="0"/>
              <a:buChar char="►"/>
            </a:pPr>
            <a:r>
              <a:rPr lang="en-AU" sz="2000" dirty="0">
                <a:solidFill>
                  <a:srgbClr val="424242"/>
                </a:solidFill>
                <a:latin typeface="Calibri" panose="020F0502020204030204" pitchFamily="34" charset="0"/>
                <a:cs typeface="Calibri" panose="020F0502020204030204" pitchFamily="34" charset="0"/>
              </a:rPr>
              <a:t>Smoking cessation has the greatest capacity to influence the natural history of COPD. </a:t>
            </a:r>
          </a:p>
          <a:p>
            <a:pPr marL="342900" indent="-342900">
              <a:buClr>
                <a:srgbClr val="FFCC66"/>
              </a:buClr>
              <a:buFont typeface="Arial" panose="020B0604020202020204" pitchFamily="34" charset="0"/>
              <a:buChar char="►"/>
            </a:pPr>
            <a:r>
              <a:rPr lang="en-AU" sz="2000" dirty="0">
                <a:solidFill>
                  <a:srgbClr val="424242"/>
                </a:solidFill>
                <a:latin typeface="Calibri" panose="020F0502020204030204" pitchFamily="34" charset="0"/>
                <a:cs typeface="Calibri" panose="020F0502020204030204" pitchFamily="34" charset="0"/>
              </a:rPr>
              <a:t>If effective resources and time are dedicated to smoking cessation, long-term quit success rates of up to 25% can be achieved. </a:t>
            </a:r>
            <a:endParaRPr lang="en-US" sz="2000" u="sng" baseline="30000" dirty="0">
              <a:solidFill>
                <a:srgbClr val="424242"/>
              </a:solidFill>
              <a:latin typeface="Calibri" panose="020F050202020403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911D0F2D-D75E-4914-8B57-DDFDB74F46D4}"/>
              </a:ext>
            </a:extLst>
          </p:cNvPr>
          <p:cNvPicPr>
            <a:picLocks noChangeAspect="1"/>
          </p:cNvPicPr>
          <p:nvPr/>
        </p:nvPicPr>
        <p:blipFill>
          <a:blip r:embed="rId4"/>
          <a:stretch>
            <a:fillRect/>
          </a:stretch>
        </p:blipFill>
        <p:spPr>
          <a:xfrm>
            <a:off x="2047901" y="2731801"/>
            <a:ext cx="5817848" cy="3636155"/>
          </a:xfrm>
          <a:prstGeom prst="rect">
            <a:avLst/>
          </a:prstGeom>
        </p:spPr>
      </p:pic>
      <p:sp>
        <p:nvSpPr>
          <p:cNvPr id="10" name="TextBox 1">
            <a:extLst>
              <a:ext uri="{FF2B5EF4-FFF2-40B4-BE49-F238E27FC236}">
                <a16:creationId xmlns:a16="http://schemas.microsoft.com/office/drawing/2014/main" id="{3183083C-3370-4A34-8A04-D1CE9029B55D}"/>
              </a:ext>
            </a:extLst>
          </p:cNvPr>
          <p:cNvSpPr txBox="1">
            <a:spLocks noChangeArrowheads="1"/>
          </p:cNvSpPr>
          <p:nvPr/>
        </p:nvSpPr>
        <p:spPr bwMode="auto">
          <a:xfrm>
            <a:off x="1908825" y="6601024"/>
            <a:ext cx="6096000" cy="276225"/>
          </a:xfrm>
          <a:prstGeom prst="rect">
            <a:avLst/>
          </a:prstGeom>
          <a:noFill/>
          <a:ln w="9525">
            <a:noFill/>
            <a:miter lim="800000"/>
            <a:headEnd/>
            <a:tailEnd/>
          </a:ln>
        </p:spPr>
        <p:txBody>
          <a:bodyPr>
            <a:spAutoFit/>
          </a:bodyPr>
          <a:lstStyle/>
          <a:p>
            <a:pPr algn="ctr"/>
            <a:r>
              <a:rPr lang="en-US" sz="1200" dirty="0">
                <a:solidFill>
                  <a:schemeClr val="accent6">
                    <a:lumMod val="40000"/>
                    <a:lumOff val="60000"/>
                  </a:schemeClr>
                </a:solidFill>
              </a:rPr>
              <a:t>© 2019 Global Initiative for Chronic Obstructive Lung Disease</a:t>
            </a:r>
          </a:p>
        </p:txBody>
      </p:sp>
    </p:spTree>
    <p:extLst>
      <p:ext uri="{BB962C8B-B14F-4D97-AF65-F5344CB8AC3E}">
        <p14:creationId xmlns:p14="http://schemas.microsoft.com/office/powerpoint/2010/main" val="40256848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1331640" y="395082"/>
            <a:ext cx="7056784" cy="523220"/>
          </a:xfrm>
          <a:prstGeom prst="rect">
            <a:avLst/>
          </a:prstGeom>
          <a:noFill/>
          <a:ln w="9525">
            <a:noFill/>
            <a:miter lim="800000"/>
            <a:headEnd/>
            <a:tailEnd/>
          </a:ln>
        </p:spPr>
        <p:txBody>
          <a:bodyPr wrap="square">
            <a:spAutoFit/>
          </a:bodyPr>
          <a:lstStyle/>
          <a:p>
            <a:pPr algn="ctr"/>
            <a:r>
              <a:rPr lang="en-US" sz="2800" dirty="0">
                <a:solidFill>
                  <a:srgbClr val="FAB516"/>
                </a:solidFill>
                <a:latin typeface="Tahoma" pitchFamily="34" charset="0"/>
                <a:cs typeface="Tahoma" pitchFamily="34" charset="0"/>
              </a:rPr>
              <a:t>Vaccination</a:t>
            </a:r>
          </a:p>
        </p:txBody>
      </p:sp>
      <p:sp>
        <p:nvSpPr>
          <p:cNvPr id="9" name="TextBox 1"/>
          <p:cNvSpPr txBox="1">
            <a:spLocks noChangeArrowheads="1"/>
          </p:cNvSpPr>
          <p:nvPr/>
        </p:nvSpPr>
        <p:spPr bwMode="auto">
          <a:xfrm>
            <a:off x="1521661" y="6403091"/>
            <a:ext cx="6096000" cy="276225"/>
          </a:xfrm>
          <a:prstGeom prst="rect">
            <a:avLst/>
          </a:prstGeom>
          <a:noFill/>
          <a:ln w="9525">
            <a:noFill/>
            <a:miter lim="800000"/>
            <a:headEnd/>
            <a:tailEnd/>
          </a:ln>
        </p:spPr>
        <p:txBody>
          <a:bodyPr>
            <a:spAutoFit/>
          </a:bodyPr>
          <a:lstStyle/>
          <a:p>
            <a:pPr algn="ctr"/>
            <a:r>
              <a:rPr lang="en-US" sz="1200" dirty="0"/>
              <a:t>© 2017 Global Initiative for Chronic Obstructive Lung Disease</a:t>
            </a:r>
          </a:p>
        </p:txBody>
      </p:sp>
      <p:sp>
        <p:nvSpPr>
          <p:cNvPr id="6" name="TextBox 1"/>
          <p:cNvSpPr txBox="1">
            <a:spLocks noChangeArrowheads="1"/>
          </p:cNvSpPr>
          <p:nvPr/>
        </p:nvSpPr>
        <p:spPr bwMode="auto">
          <a:xfrm>
            <a:off x="853298" y="989634"/>
            <a:ext cx="7652460" cy="2246769"/>
          </a:xfrm>
          <a:prstGeom prst="rect">
            <a:avLst/>
          </a:prstGeom>
          <a:noFill/>
          <a:ln w="9525">
            <a:noFill/>
            <a:miter lim="800000"/>
            <a:headEnd/>
            <a:tailEnd/>
          </a:ln>
        </p:spPr>
        <p:txBody>
          <a:bodyPr wrap="square">
            <a:spAutoFit/>
          </a:bodyPr>
          <a:lstStyle/>
          <a:p>
            <a:pPr marL="342900" indent="-342900">
              <a:buClr>
                <a:srgbClr val="FFCC66"/>
              </a:buClr>
              <a:buFont typeface="Arial" panose="020B0604020202020204" pitchFamily="34" charset="0"/>
              <a:buChar char="►"/>
            </a:pPr>
            <a:endParaRPr lang="en-AU" sz="2000" dirty="0"/>
          </a:p>
          <a:p>
            <a:pPr marL="342900" indent="-342900">
              <a:buClr>
                <a:srgbClr val="FFCC66"/>
              </a:buClr>
              <a:buFont typeface="Arial" panose="020B0604020202020204" pitchFamily="34" charset="0"/>
              <a:buChar char="►"/>
            </a:pPr>
            <a:r>
              <a:rPr lang="en-AU" sz="2000" dirty="0">
                <a:solidFill>
                  <a:srgbClr val="424242"/>
                </a:solidFill>
                <a:latin typeface="Calibri" panose="020F0502020204030204" pitchFamily="34" charset="0"/>
                <a:cs typeface="Calibri" panose="020F0502020204030204" pitchFamily="34" charset="0"/>
              </a:rPr>
              <a:t>Influenza vaccination can reduce serious illness (such as lower respiratory tract infections requiring hospitalization) and death in COPD patients.</a:t>
            </a:r>
          </a:p>
          <a:p>
            <a:pPr marL="342900" indent="-342900">
              <a:buClr>
                <a:srgbClr val="FFCC66"/>
              </a:buClr>
              <a:buFont typeface="Arial" panose="020B0604020202020204" pitchFamily="34" charset="0"/>
              <a:buChar char="►"/>
            </a:pPr>
            <a:endParaRPr lang="en-GB" sz="2000" dirty="0">
              <a:solidFill>
                <a:srgbClr val="424242"/>
              </a:solidFill>
              <a:latin typeface="Calibri" panose="020F0502020204030204" pitchFamily="34" charset="0"/>
              <a:cs typeface="Calibri" panose="020F0502020204030204" pitchFamily="34" charset="0"/>
            </a:endParaRPr>
          </a:p>
          <a:p>
            <a:pPr marL="342900" indent="-342900">
              <a:buClr>
                <a:srgbClr val="FFCC66"/>
              </a:buClr>
              <a:buFont typeface="Arial" panose="020B0604020202020204" pitchFamily="34" charset="0"/>
              <a:buChar char="►"/>
            </a:pPr>
            <a:r>
              <a:rPr lang="en-GB" sz="2000" dirty="0">
                <a:solidFill>
                  <a:srgbClr val="424242"/>
                </a:solidFill>
                <a:latin typeface="Calibri" panose="020F0502020204030204" pitchFamily="34" charset="0"/>
                <a:cs typeface="Calibri" panose="020F0502020204030204" pitchFamily="34" charset="0"/>
              </a:rPr>
              <a:t>Pneumococcal vaccinations, PCV13 and PPSV23, are recommended for all patients ≥ 65 years of age. </a:t>
            </a:r>
            <a:endParaRPr lang="en-US" sz="2000" dirty="0">
              <a:solidFill>
                <a:srgbClr val="424242"/>
              </a:solidFill>
              <a:latin typeface="Calibri" panose="020F050202020403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F3A06742-506A-4A70-9023-037593196548}"/>
              </a:ext>
            </a:extLst>
          </p:cNvPr>
          <p:cNvPicPr>
            <a:picLocks noChangeAspect="1"/>
          </p:cNvPicPr>
          <p:nvPr/>
        </p:nvPicPr>
        <p:blipFill>
          <a:blip r:embed="rId3"/>
          <a:stretch>
            <a:fillRect/>
          </a:stretch>
        </p:blipFill>
        <p:spPr>
          <a:xfrm>
            <a:off x="971600" y="3789040"/>
            <a:ext cx="7315215" cy="2514605"/>
          </a:xfrm>
          <a:prstGeom prst="rect">
            <a:avLst/>
          </a:prstGeom>
        </p:spPr>
      </p:pic>
      <p:sp>
        <p:nvSpPr>
          <p:cNvPr id="10" name="TextBox 1">
            <a:extLst>
              <a:ext uri="{FF2B5EF4-FFF2-40B4-BE49-F238E27FC236}">
                <a16:creationId xmlns:a16="http://schemas.microsoft.com/office/drawing/2014/main" id="{60BD0C20-661C-47AF-B19E-F9A0B8D9D136}"/>
              </a:ext>
            </a:extLst>
          </p:cNvPr>
          <p:cNvSpPr txBox="1">
            <a:spLocks noChangeArrowheads="1"/>
          </p:cNvSpPr>
          <p:nvPr/>
        </p:nvSpPr>
        <p:spPr bwMode="auto">
          <a:xfrm>
            <a:off x="1782614" y="6509026"/>
            <a:ext cx="6096000" cy="276225"/>
          </a:xfrm>
          <a:prstGeom prst="rect">
            <a:avLst/>
          </a:prstGeom>
          <a:noFill/>
          <a:ln w="9525">
            <a:noFill/>
            <a:miter lim="800000"/>
            <a:headEnd/>
            <a:tailEnd/>
          </a:ln>
        </p:spPr>
        <p:txBody>
          <a:bodyPr>
            <a:spAutoFit/>
          </a:bodyPr>
          <a:lstStyle/>
          <a:p>
            <a:pPr algn="ctr"/>
            <a:r>
              <a:rPr lang="en-US" sz="1200" dirty="0">
                <a:solidFill>
                  <a:schemeClr val="accent6">
                    <a:lumMod val="40000"/>
                    <a:lumOff val="60000"/>
                  </a:schemeClr>
                </a:solidFill>
              </a:rPr>
              <a:t>© 2019 Global Initiative for Chronic Obstructive Lung Disease</a:t>
            </a:r>
          </a:p>
        </p:txBody>
      </p:sp>
    </p:spTree>
    <p:extLst>
      <p:ext uri="{BB962C8B-B14F-4D97-AF65-F5344CB8AC3E}">
        <p14:creationId xmlns:p14="http://schemas.microsoft.com/office/powerpoint/2010/main" val="19955542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2987824" y="260648"/>
            <a:ext cx="3384376" cy="523220"/>
          </a:xfrm>
          <a:prstGeom prst="rect">
            <a:avLst/>
          </a:prstGeom>
          <a:noFill/>
          <a:ln w="9525">
            <a:noFill/>
            <a:miter lim="800000"/>
            <a:headEnd/>
            <a:tailEnd/>
          </a:ln>
        </p:spPr>
        <p:txBody>
          <a:bodyPr wrap="square">
            <a:spAutoFit/>
          </a:bodyPr>
          <a:lstStyle/>
          <a:p>
            <a:pPr algn="ctr"/>
            <a:r>
              <a:rPr lang="en-US" sz="2800" dirty="0">
                <a:solidFill>
                  <a:srgbClr val="FAB516"/>
                </a:solidFill>
                <a:latin typeface="Tahoma" pitchFamily="34" charset="0"/>
                <a:cs typeface="Tahoma" pitchFamily="34" charset="0"/>
              </a:rPr>
              <a:t>GOLD Assembly</a:t>
            </a:r>
          </a:p>
        </p:txBody>
      </p:sp>
      <p:sp>
        <p:nvSpPr>
          <p:cNvPr id="6" name="TextBox 1">
            <a:extLst>
              <a:ext uri="{FF2B5EF4-FFF2-40B4-BE49-F238E27FC236}">
                <a16:creationId xmlns:a16="http://schemas.microsoft.com/office/drawing/2014/main" id="{D22AEE51-BD87-45E3-971A-9FC7668DA680}"/>
              </a:ext>
            </a:extLst>
          </p:cNvPr>
          <p:cNvSpPr txBox="1">
            <a:spLocks noChangeArrowheads="1"/>
          </p:cNvSpPr>
          <p:nvPr/>
        </p:nvSpPr>
        <p:spPr bwMode="auto">
          <a:xfrm>
            <a:off x="1521661" y="6509027"/>
            <a:ext cx="6096000" cy="276225"/>
          </a:xfrm>
          <a:prstGeom prst="rect">
            <a:avLst/>
          </a:prstGeom>
          <a:noFill/>
          <a:ln w="9525">
            <a:noFill/>
            <a:miter lim="800000"/>
            <a:headEnd/>
            <a:tailEnd/>
          </a:ln>
        </p:spPr>
        <p:txBody>
          <a:bodyPr>
            <a:spAutoFit/>
          </a:bodyPr>
          <a:lstStyle/>
          <a:p>
            <a:pPr algn="ctr"/>
            <a:r>
              <a:rPr lang="en-US" sz="1200" dirty="0">
                <a:solidFill>
                  <a:schemeClr val="accent6">
                    <a:lumMod val="40000"/>
                    <a:lumOff val="60000"/>
                  </a:schemeClr>
                </a:solidFill>
              </a:rPr>
              <a:t>© 2019 Global Initiative for Chronic Obstructive Lung Disease</a:t>
            </a:r>
          </a:p>
        </p:txBody>
      </p:sp>
      <p:sp>
        <p:nvSpPr>
          <p:cNvPr id="10" name="TextBox 9">
            <a:extLst>
              <a:ext uri="{FF2B5EF4-FFF2-40B4-BE49-F238E27FC236}">
                <a16:creationId xmlns:a16="http://schemas.microsoft.com/office/drawing/2014/main" id="{89738FE7-97AD-408E-91F1-F47A6871B92F}"/>
              </a:ext>
            </a:extLst>
          </p:cNvPr>
          <p:cNvSpPr txBox="1"/>
          <p:nvPr/>
        </p:nvSpPr>
        <p:spPr>
          <a:xfrm>
            <a:off x="1179317" y="783868"/>
            <a:ext cx="8136904" cy="5669468"/>
          </a:xfrm>
          <a:prstGeom prst="rect">
            <a:avLst/>
          </a:prstGeom>
          <a:noFill/>
        </p:spPr>
        <p:txBody>
          <a:bodyPr wrap="square" numCol="4" rtlCol="0">
            <a:noAutofit/>
          </a:bodyPr>
          <a:lstStyle/>
          <a:p>
            <a:r>
              <a:rPr lang="en-AU" sz="800" b="1" dirty="0">
                <a:solidFill>
                  <a:srgbClr val="FAB516"/>
                </a:solidFill>
                <a:latin typeface="Calibri" panose="020F0502020204030204" pitchFamily="34" charset="0"/>
                <a:cs typeface="Calibri" panose="020F0502020204030204" pitchFamily="34" charset="0"/>
              </a:rPr>
              <a:t>ARGENTINA</a:t>
            </a:r>
          </a:p>
          <a:p>
            <a:r>
              <a:rPr lang="en-AU" sz="800" dirty="0">
                <a:solidFill>
                  <a:srgbClr val="424242"/>
                </a:solidFill>
                <a:latin typeface="Calibri" panose="020F0502020204030204" pitchFamily="34" charset="0"/>
                <a:cs typeface="Calibri" panose="020F0502020204030204" pitchFamily="34" charset="0"/>
              </a:rPr>
              <a:t>Dr. Eduardo A. </a:t>
            </a:r>
            <a:r>
              <a:rPr lang="en-AU" sz="800" dirty="0" err="1">
                <a:solidFill>
                  <a:srgbClr val="424242"/>
                </a:solidFill>
                <a:latin typeface="Calibri" panose="020F0502020204030204" pitchFamily="34" charset="0"/>
                <a:cs typeface="Calibri" panose="020F0502020204030204" pitchFamily="34" charset="0"/>
              </a:rPr>
              <a:t>Schiavi</a:t>
            </a:r>
            <a:endParaRPr lang="en-AU" sz="800" dirty="0">
              <a:solidFill>
                <a:srgbClr val="424242"/>
              </a:solidFill>
              <a:latin typeface="Calibri" panose="020F0502020204030204" pitchFamily="34" charset="0"/>
              <a:cs typeface="Calibri" panose="020F0502020204030204" pitchFamily="34" charset="0"/>
            </a:endParaRPr>
          </a:p>
          <a:p>
            <a:r>
              <a:rPr lang="en-AU" sz="800" dirty="0">
                <a:solidFill>
                  <a:srgbClr val="424242"/>
                </a:solidFill>
                <a:latin typeface="Calibri" panose="020F0502020204030204" pitchFamily="34" charset="0"/>
                <a:cs typeface="Calibri" panose="020F0502020204030204" pitchFamily="34" charset="0"/>
              </a:rPr>
              <a:t>Buenos Aires, Argentina</a:t>
            </a:r>
          </a:p>
          <a:p>
            <a:r>
              <a:rPr lang="en-AU" sz="800" b="1" dirty="0">
                <a:solidFill>
                  <a:srgbClr val="FAB516"/>
                </a:solidFill>
                <a:latin typeface="Calibri" panose="020F0502020204030204" pitchFamily="34" charset="0"/>
                <a:cs typeface="Calibri" panose="020F0502020204030204" pitchFamily="34" charset="0"/>
              </a:rPr>
              <a:t>AUSTRALIA</a:t>
            </a:r>
          </a:p>
          <a:p>
            <a:r>
              <a:rPr lang="en-AU" sz="800" dirty="0">
                <a:solidFill>
                  <a:srgbClr val="424242"/>
                </a:solidFill>
                <a:latin typeface="Calibri" panose="020F0502020204030204" pitchFamily="34" charset="0"/>
                <a:cs typeface="Calibri" panose="020F0502020204030204" pitchFamily="34" charset="0"/>
              </a:rPr>
              <a:t>Peter Frith, MD</a:t>
            </a:r>
          </a:p>
          <a:p>
            <a:r>
              <a:rPr lang="en-AU" sz="800" dirty="0">
                <a:solidFill>
                  <a:srgbClr val="424242"/>
                </a:solidFill>
                <a:latin typeface="Calibri" panose="020F0502020204030204" pitchFamily="34" charset="0"/>
                <a:cs typeface="Calibri" panose="020F0502020204030204" pitchFamily="34" charset="0"/>
              </a:rPr>
              <a:t>Adelaide, South Australia, Australia</a:t>
            </a:r>
          </a:p>
          <a:p>
            <a:r>
              <a:rPr lang="en-AU" sz="800" b="1" dirty="0">
                <a:solidFill>
                  <a:srgbClr val="FAB516"/>
                </a:solidFill>
                <a:latin typeface="Calibri" panose="020F0502020204030204" pitchFamily="34" charset="0"/>
                <a:cs typeface="Calibri" panose="020F0502020204030204" pitchFamily="34" charset="0"/>
              </a:rPr>
              <a:t>AUSTRIA</a:t>
            </a:r>
          </a:p>
          <a:p>
            <a:r>
              <a:rPr lang="en-AU" sz="800" dirty="0">
                <a:solidFill>
                  <a:srgbClr val="424242"/>
                </a:solidFill>
                <a:latin typeface="Calibri" panose="020F0502020204030204" pitchFamily="34" charset="0"/>
                <a:cs typeface="Calibri" panose="020F0502020204030204" pitchFamily="34" charset="0"/>
              </a:rPr>
              <a:t>Dr. Otto Chris </a:t>
            </a:r>
            <a:r>
              <a:rPr lang="en-AU" sz="800" dirty="0" err="1">
                <a:solidFill>
                  <a:srgbClr val="424242"/>
                </a:solidFill>
                <a:latin typeface="Calibri" panose="020F0502020204030204" pitchFamily="34" charset="0"/>
                <a:cs typeface="Calibri" panose="020F0502020204030204" pitchFamily="34" charset="0"/>
              </a:rPr>
              <a:t>Burghuber</a:t>
            </a:r>
            <a:endParaRPr lang="en-AU" sz="800" dirty="0">
              <a:solidFill>
                <a:srgbClr val="424242"/>
              </a:solidFill>
              <a:latin typeface="Calibri" panose="020F0502020204030204" pitchFamily="34" charset="0"/>
              <a:cs typeface="Calibri" panose="020F0502020204030204" pitchFamily="34" charset="0"/>
            </a:endParaRPr>
          </a:p>
          <a:p>
            <a:r>
              <a:rPr lang="en-AU" sz="800" b="1" dirty="0">
                <a:solidFill>
                  <a:srgbClr val="FAB516"/>
                </a:solidFill>
                <a:latin typeface="Calibri" panose="020F0502020204030204" pitchFamily="34" charset="0"/>
                <a:cs typeface="Calibri" panose="020F0502020204030204" pitchFamily="34" charset="0"/>
              </a:rPr>
              <a:t>BANGLADESH</a:t>
            </a:r>
          </a:p>
          <a:p>
            <a:r>
              <a:rPr lang="en-AU" sz="800" dirty="0">
                <a:solidFill>
                  <a:srgbClr val="424242"/>
                </a:solidFill>
                <a:latin typeface="Calibri" panose="020F0502020204030204" pitchFamily="34" charset="0"/>
                <a:cs typeface="Calibri" panose="020F0502020204030204" pitchFamily="34" charset="0"/>
              </a:rPr>
              <a:t>Prof. Md. </a:t>
            </a:r>
            <a:r>
              <a:rPr lang="en-AU" sz="800" dirty="0" err="1">
                <a:solidFill>
                  <a:srgbClr val="424242"/>
                </a:solidFill>
                <a:latin typeface="Calibri" panose="020F0502020204030204" pitchFamily="34" charset="0"/>
                <a:cs typeface="Calibri" panose="020F0502020204030204" pitchFamily="34" charset="0"/>
              </a:rPr>
              <a:t>Mostafizur</a:t>
            </a:r>
            <a:r>
              <a:rPr lang="en-AU" sz="800" dirty="0">
                <a:solidFill>
                  <a:srgbClr val="424242"/>
                </a:solidFill>
                <a:latin typeface="Calibri" panose="020F0502020204030204" pitchFamily="34" charset="0"/>
                <a:cs typeface="Calibri" panose="020F0502020204030204" pitchFamily="34" charset="0"/>
              </a:rPr>
              <a:t> Rahman</a:t>
            </a:r>
          </a:p>
          <a:p>
            <a:r>
              <a:rPr lang="en-AU" sz="800" dirty="0">
                <a:solidFill>
                  <a:srgbClr val="424242"/>
                </a:solidFill>
                <a:latin typeface="Calibri" panose="020F0502020204030204" pitchFamily="34" charset="0"/>
                <a:cs typeface="Calibri" panose="020F0502020204030204" pitchFamily="34" charset="0"/>
              </a:rPr>
              <a:t>Dhaka, Bangladesh</a:t>
            </a:r>
          </a:p>
          <a:p>
            <a:r>
              <a:rPr lang="en-AU" sz="800" dirty="0">
                <a:solidFill>
                  <a:srgbClr val="424242"/>
                </a:solidFill>
                <a:latin typeface="Calibri" panose="020F0502020204030204" pitchFamily="34" charset="0"/>
                <a:cs typeface="Calibri" panose="020F0502020204030204" pitchFamily="34" charset="0"/>
              </a:rPr>
              <a:t>Dr. </a:t>
            </a:r>
            <a:r>
              <a:rPr lang="en-AU" sz="800" dirty="0" err="1">
                <a:solidFill>
                  <a:srgbClr val="424242"/>
                </a:solidFill>
                <a:latin typeface="Calibri" panose="020F0502020204030204" pitchFamily="34" charset="0"/>
                <a:cs typeface="Calibri" panose="020F0502020204030204" pitchFamily="34" charset="0"/>
              </a:rPr>
              <a:t>Kazi</a:t>
            </a:r>
            <a:r>
              <a:rPr lang="en-AU" sz="800" dirty="0">
                <a:solidFill>
                  <a:srgbClr val="424242"/>
                </a:solidFill>
                <a:latin typeface="Calibri" panose="020F0502020204030204" pitchFamily="34" charset="0"/>
                <a:cs typeface="Calibri" panose="020F0502020204030204" pitchFamily="34" charset="0"/>
              </a:rPr>
              <a:t> S. </a:t>
            </a:r>
            <a:r>
              <a:rPr lang="en-AU" sz="800" dirty="0" err="1">
                <a:solidFill>
                  <a:srgbClr val="424242"/>
                </a:solidFill>
                <a:latin typeface="Calibri" panose="020F0502020204030204" pitchFamily="34" charset="0"/>
                <a:cs typeface="Calibri" panose="020F0502020204030204" pitchFamily="34" charset="0"/>
              </a:rPr>
              <a:t>Bennoor</a:t>
            </a:r>
            <a:endParaRPr lang="en-AU" sz="800" dirty="0">
              <a:solidFill>
                <a:srgbClr val="424242"/>
              </a:solidFill>
              <a:latin typeface="Calibri" panose="020F0502020204030204" pitchFamily="34" charset="0"/>
              <a:cs typeface="Calibri" panose="020F0502020204030204" pitchFamily="34" charset="0"/>
            </a:endParaRPr>
          </a:p>
          <a:p>
            <a:r>
              <a:rPr lang="en-AU" sz="800" dirty="0">
                <a:solidFill>
                  <a:srgbClr val="424242"/>
                </a:solidFill>
                <a:latin typeface="Calibri" panose="020F0502020204030204" pitchFamily="34" charset="0"/>
                <a:cs typeface="Calibri" panose="020F0502020204030204" pitchFamily="34" charset="0"/>
              </a:rPr>
              <a:t>Dhaka, Bangladesh</a:t>
            </a:r>
          </a:p>
          <a:p>
            <a:r>
              <a:rPr lang="en-AU" sz="800" b="1" dirty="0">
                <a:solidFill>
                  <a:srgbClr val="FAB516"/>
                </a:solidFill>
                <a:latin typeface="Calibri" panose="020F0502020204030204" pitchFamily="34" charset="0"/>
                <a:cs typeface="Calibri" panose="020F0502020204030204" pitchFamily="34" charset="0"/>
              </a:rPr>
              <a:t>BRAZIL</a:t>
            </a:r>
          </a:p>
          <a:p>
            <a:r>
              <a:rPr lang="en-AU" sz="800" dirty="0" err="1">
                <a:solidFill>
                  <a:srgbClr val="424242"/>
                </a:solidFill>
                <a:latin typeface="Calibri" panose="020F0502020204030204" pitchFamily="34" charset="0"/>
                <a:cs typeface="Calibri" panose="020F0502020204030204" pitchFamily="34" charset="0"/>
              </a:rPr>
              <a:t>Aquiles</a:t>
            </a:r>
            <a:r>
              <a:rPr lang="en-AU" sz="800" dirty="0">
                <a:solidFill>
                  <a:srgbClr val="424242"/>
                </a:solidFill>
                <a:latin typeface="Calibri" panose="020F0502020204030204" pitchFamily="34" charset="0"/>
                <a:cs typeface="Calibri" panose="020F0502020204030204" pitchFamily="34" charset="0"/>
              </a:rPr>
              <a:t> </a:t>
            </a:r>
            <a:r>
              <a:rPr lang="en-AU" sz="800" dirty="0" err="1">
                <a:solidFill>
                  <a:srgbClr val="424242"/>
                </a:solidFill>
                <a:latin typeface="Calibri" panose="020F0502020204030204" pitchFamily="34" charset="0"/>
                <a:cs typeface="Calibri" panose="020F0502020204030204" pitchFamily="34" charset="0"/>
              </a:rPr>
              <a:t>Camelier</a:t>
            </a:r>
            <a:r>
              <a:rPr lang="en-AU" sz="800" dirty="0">
                <a:solidFill>
                  <a:srgbClr val="424242"/>
                </a:solidFill>
                <a:latin typeface="Calibri" panose="020F0502020204030204" pitchFamily="34" charset="0"/>
                <a:cs typeface="Calibri" panose="020F0502020204030204" pitchFamily="34" charset="0"/>
              </a:rPr>
              <a:t>, MD</a:t>
            </a:r>
          </a:p>
          <a:p>
            <a:r>
              <a:rPr lang="en-AU" sz="800" dirty="0">
                <a:solidFill>
                  <a:srgbClr val="424242"/>
                </a:solidFill>
                <a:latin typeface="Calibri" panose="020F0502020204030204" pitchFamily="34" charset="0"/>
                <a:cs typeface="Calibri" panose="020F0502020204030204" pitchFamily="34" charset="0"/>
              </a:rPr>
              <a:t>Sao Paulo, Brazil</a:t>
            </a:r>
          </a:p>
          <a:p>
            <a:r>
              <a:rPr lang="en-AU" sz="800" dirty="0">
                <a:solidFill>
                  <a:srgbClr val="424242"/>
                </a:solidFill>
                <a:latin typeface="Calibri" panose="020F0502020204030204" pitchFamily="34" charset="0"/>
                <a:cs typeface="Calibri" panose="020F0502020204030204" pitchFamily="34" charset="0"/>
              </a:rPr>
              <a:t>Fernando Lundgren, MD</a:t>
            </a:r>
          </a:p>
          <a:p>
            <a:r>
              <a:rPr lang="en-AU" sz="800" b="1" dirty="0">
                <a:solidFill>
                  <a:srgbClr val="FAB516"/>
                </a:solidFill>
                <a:latin typeface="Calibri" panose="020F0502020204030204" pitchFamily="34" charset="0"/>
                <a:cs typeface="Calibri" panose="020F0502020204030204" pitchFamily="34" charset="0"/>
              </a:rPr>
              <a:t>CANADA</a:t>
            </a:r>
          </a:p>
          <a:p>
            <a:r>
              <a:rPr lang="en-AU" sz="800" dirty="0">
                <a:solidFill>
                  <a:srgbClr val="424242"/>
                </a:solidFill>
                <a:latin typeface="Calibri" panose="020F0502020204030204" pitchFamily="34" charset="0"/>
                <a:cs typeface="Calibri" panose="020F0502020204030204" pitchFamily="34" charset="0"/>
              </a:rPr>
              <a:t>Dr. Dennis E. O’Donnell</a:t>
            </a:r>
          </a:p>
          <a:p>
            <a:r>
              <a:rPr lang="en-AU" sz="800" dirty="0">
                <a:solidFill>
                  <a:srgbClr val="424242"/>
                </a:solidFill>
                <a:latin typeface="Calibri" panose="020F0502020204030204" pitchFamily="34" charset="0"/>
                <a:cs typeface="Calibri" panose="020F0502020204030204" pitchFamily="34" charset="0"/>
              </a:rPr>
              <a:t>Kingston, Ontario, Canada</a:t>
            </a:r>
            <a:endParaRPr lang="en-AU" sz="800" b="1" dirty="0">
              <a:solidFill>
                <a:srgbClr val="424242"/>
              </a:solidFill>
              <a:latin typeface="Calibri" panose="020F0502020204030204" pitchFamily="34" charset="0"/>
              <a:cs typeface="Calibri" panose="020F0502020204030204" pitchFamily="34" charset="0"/>
            </a:endParaRPr>
          </a:p>
          <a:p>
            <a:r>
              <a:rPr lang="en-AU" sz="800" b="1" dirty="0">
                <a:solidFill>
                  <a:srgbClr val="FAB516"/>
                </a:solidFill>
                <a:latin typeface="Calibri" panose="020F0502020204030204" pitchFamily="34" charset="0"/>
                <a:cs typeface="Calibri" panose="020F0502020204030204" pitchFamily="34" charset="0"/>
              </a:rPr>
              <a:t>CHILE</a:t>
            </a:r>
          </a:p>
          <a:p>
            <a:r>
              <a:rPr lang="en-AU" sz="800" dirty="0">
                <a:solidFill>
                  <a:srgbClr val="424242"/>
                </a:solidFill>
                <a:latin typeface="Calibri" panose="020F0502020204030204" pitchFamily="34" charset="0"/>
                <a:cs typeface="Calibri" panose="020F0502020204030204" pitchFamily="34" charset="0"/>
              </a:rPr>
              <a:t>Dr. Manuel Barros Dr. </a:t>
            </a:r>
            <a:endParaRPr lang="en-AU" sz="800" b="1" dirty="0">
              <a:solidFill>
                <a:srgbClr val="424242"/>
              </a:solidFill>
              <a:latin typeface="Calibri" panose="020F0502020204030204" pitchFamily="34" charset="0"/>
              <a:cs typeface="Calibri" panose="020F0502020204030204" pitchFamily="34" charset="0"/>
            </a:endParaRPr>
          </a:p>
          <a:p>
            <a:r>
              <a:rPr lang="en-AU" sz="800" b="1" dirty="0">
                <a:solidFill>
                  <a:srgbClr val="FAB516"/>
                </a:solidFill>
                <a:latin typeface="Calibri" panose="020F0502020204030204" pitchFamily="34" charset="0"/>
                <a:cs typeface="Calibri" panose="020F0502020204030204" pitchFamily="34" charset="0"/>
              </a:rPr>
              <a:t>CHINA</a:t>
            </a:r>
          </a:p>
          <a:p>
            <a:r>
              <a:rPr lang="en-AU" sz="800" dirty="0" err="1">
                <a:solidFill>
                  <a:srgbClr val="424242"/>
                </a:solidFill>
                <a:latin typeface="Calibri" panose="020F0502020204030204" pitchFamily="34" charset="0"/>
                <a:cs typeface="Calibri" panose="020F0502020204030204" pitchFamily="34" charset="0"/>
              </a:rPr>
              <a:t>Jiangtao</a:t>
            </a:r>
            <a:r>
              <a:rPr lang="en-AU" sz="800" dirty="0">
                <a:solidFill>
                  <a:srgbClr val="424242"/>
                </a:solidFill>
                <a:latin typeface="Calibri" panose="020F0502020204030204" pitchFamily="34" charset="0"/>
                <a:cs typeface="Calibri" panose="020F0502020204030204" pitchFamily="34" charset="0"/>
              </a:rPr>
              <a:t> Lin, MD</a:t>
            </a:r>
          </a:p>
          <a:p>
            <a:r>
              <a:rPr lang="en-AU" sz="800" dirty="0">
                <a:solidFill>
                  <a:srgbClr val="424242"/>
                </a:solidFill>
                <a:latin typeface="Calibri" panose="020F0502020204030204" pitchFamily="34" charset="0"/>
                <a:cs typeface="Calibri" panose="020F0502020204030204" pitchFamily="34" charset="0"/>
              </a:rPr>
              <a:t>Beijing, China</a:t>
            </a:r>
          </a:p>
          <a:p>
            <a:r>
              <a:rPr lang="en-AU" sz="800" dirty="0">
                <a:solidFill>
                  <a:srgbClr val="424242"/>
                </a:solidFill>
                <a:latin typeface="Calibri" panose="020F0502020204030204" pitchFamily="34" charset="0"/>
                <a:cs typeface="Calibri" panose="020F0502020204030204" pitchFamily="34" charset="0"/>
              </a:rPr>
              <a:t>Fu-</a:t>
            </a:r>
            <a:r>
              <a:rPr lang="en-AU" sz="800" dirty="0" err="1">
                <a:solidFill>
                  <a:srgbClr val="424242"/>
                </a:solidFill>
                <a:latin typeface="Calibri" panose="020F0502020204030204" pitchFamily="34" charset="0"/>
                <a:cs typeface="Calibri" panose="020F0502020204030204" pitchFamily="34" charset="0"/>
              </a:rPr>
              <a:t>Qiang</a:t>
            </a:r>
            <a:r>
              <a:rPr lang="en-AU" sz="800" dirty="0">
                <a:solidFill>
                  <a:srgbClr val="424242"/>
                </a:solidFill>
                <a:latin typeface="Calibri" panose="020F0502020204030204" pitchFamily="34" charset="0"/>
                <a:cs typeface="Calibri" panose="020F0502020204030204" pitchFamily="34" charset="0"/>
              </a:rPr>
              <a:t> Wen, MD, PhD</a:t>
            </a:r>
          </a:p>
          <a:p>
            <a:r>
              <a:rPr lang="en-AU" sz="800" dirty="0">
                <a:solidFill>
                  <a:srgbClr val="424242"/>
                </a:solidFill>
                <a:latin typeface="Calibri" panose="020F0502020204030204" pitchFamily="34" charset="0"/>
                <a:cs typeface="Calibri" panose="020F0502020204030204" pitchFamily="34" charset="0"/>
              </a:rPr>
              <a:t>Chengdu, Sichuan, China</a:t>
            </a:r>
          </a:p>
          <a:p>
            <a:r>
              <a:rPr lang="en-AU" sz="800" dirty="0">
                <a:solidFill>
                  <a:srgbClr val="424242"/>
                </a:solidFill>
                <a:latin typeface="Calibri" panose="020F0502020204030204" pitchFamily="34" charset="0"/>
                <a:cs typeface="Calibri" panose="020F0502020204030204" pitchFamily="34" charset="0"/>
              </a:rPr>
              <a:t>Nan-Shan Zhong, MD</a:t>
            </a:r>
          </a:p>
          <a:p>
            <a:r>
              <a:rPr lang="en-AU" sz="800" dirty="0">
                <a:solidFill>
                  <a:srgbClr val="424242"/>
                </a:solidFill>
                <a:latin typeface="Calibri" panose="020F0502020204030204" pitchFamily="34" charset="0"/>
                <a:cs typeface="Calibri" panose="020F0502020204030204" pitchFamily="34" charset="0"/>
              </a:rPr>
              <a:t>Guangzhou, China</a:t>
            </a:r>
          </a:p>
          <a:p>
            <a:r>
              <a:rPr lang="en-AU" sz="800" b="1" dirty="0">
                <a:solidFill>
                  <a:srgbClr val="FAB516"/>
                </a:solidFill>
                <a:latin typeface="Calibri" panose="020F0502020204030204" pitchFamily="34" charset="0"/>
                <a:cs typeface="Calibri" panose="020F0502020204030204" pitchFamily="34" charset="0"/>
              </a:rPr>
              <a:t>COLOMBIA</a:t>
            </a:r>
          </a:p>
          <a:p>
            <a:r>
              <a:rPr lang="en-AU" sz="800" dirty="0">
                <a:solidFill>
                  <a:srgbClr val="424242"/>
                </a:solidFill>
                <a:latin typeface="Calibri" panose="020F0502020204030204" pitchFamily="34" charset="0"/>
                <a:cs typeface="Calibri" panose="020F0502020204030204" pitchFamily="34" charset="0"/>
              </a:rPr>
              <a:t>Alejandro Casas, MD</a:t>
            </a:r>
          </a:p>
          <a:p>
            <a:r>
              <a:rPr lang="en-AU" sz="800" dirty="0">
                <a:solidFill>
                  <a:srgbClr val="424242"/>
                </a:solidFill>
                <a:latin typeface="Calibri" panose="020F0502020204030204" pitchFamily="34" charset="0"/>
                <a:cs typeface="Calibri" panose="020F0502020204030204" pitchFamily="34" charset="0"/>
              </a:rPr>
              <a:t>Vice-Director, COPD Department</a:t>
            </a:r>
          </a:p>
          <a:p>
            <a:r>
              <a:rPr lang="en-AU" sz="800" dirty="0">
                <a:solidFill>
                  <a:srgbClr val="424242"/>
                </a:solidFill>
                <a:latin typeface="Calibri" panose="020F0502020204030204" pitchFamily="34" charset="0"/>
                <a:cs typeface="Calibri" panose="020F0502020204030204" pitchFamily="34" charset="0"/>
              </a:rPr>
              <a:t>Latin American Thoracic Society</a:t>
            </a:r>
          </a:p>
          <a:p>
            <a:r>
              <a:rPr lang="en-AU" sz="800" b="1" dirty="0">
                <a:solidFill>
                  <a:srgbClr val="FAB516"/>
                </a:solidFill>
                <a:latin typeface="Calibri" panose="020F0502020204030204" pitchFamily="34" charset="0"/>
                <a:cs typeface="Calibri" panose="020F0502020204030204" pitchFamily="34" charset="0"/>
              </a:rPr>
              <a:t>CROATIA</a:t>
            </a:r>
          </a:p>
          <a:p>
            <a:r>
              <a:rPr lang="en-AU" sz="800" dirty="0">
                <a:solidFill>
                  <a:srgbClr val="424242"/>
                </a:solidFill>
                <a:latin typeface="Calibri" panose="020F0502020204030204" pitchFamily="34" charset="0"/>
                <a:cs typeface="Calibri" panose="020F0502020204030204" pitchFamily="34" charset="0"/>
              </a:rPr>
              <a:t>Neven </a:t>
            </a:r>
            <a:r>
              <a:rPr lang="en-AU" sz="800" dirty="0" err="1">
                <a:solidFill>
                  <a:srgbClr val="424242"/>
                </a:solidFill>
                <a:latin typeface="Calibri" panose="020F0502020204030204" pitchFamily="34" charset="0"/>
                <a:cs typeface="Calibri" panose="020F0502020204030204" pitchFamily="34" charset="0"/>
              </a:rPr>
              <a:t>Miculinic</a:t>
            </a:r>
            <a:r>
              <a:rPr lang="en-AU" sz="800" dirty="0">
                <a:solidFill>
                  <a:srgbClr val="424242"/>
                </a:solidFill>
                <a:latin typeface="Calibri" panose="020F0502020204030204" pitchFamily="34" charset="0"/>
                <a:cs typeface="Calibri" panose="020F0502020204030204" pitchFamily="34" charset="0"/>
              </a:rPr>
              <a:t>, MD</a:t>
            </a:r>
          </a:p>
          <a:p>
            <a:r>
              <a:rPr lang="en-AU" sz="800" dirty="0">
                <a:solidFill>
                  <a:srgbClr val="424242"/>
                </a:solidFill>
                <a:latin typeface="Calibri" panose="020F0502020204030204" pitchFamily="34" charset="0"/>
                <a:cs typeface="Calibri" panose="020F0502020204030204" pitchFamily="34" charset="0"/>
              </a:rPr>
              <a:t>Zagreb, Croatia</a:t>
            </a:r>
          </a:p>
          <a:p>
            <a:r>
              <a:rPr lang="en-AU" sz="800" b="1" dirty="0">
                <a:solidFill>
                  <a:srgbClr val="FAB516"/>
                </a:solidFill>
                <a:latin typeface="Calibri" panose="020F0502020204030204" pitchFamily="34" charset="0"/>
                <a:cs typeface="Calibri" panose="020F0502020204030204" pitchFamily="34" charset="0"/>
              </a:rPr>
              <a:t>CZECH REPUBLIC</a:t>
            </a:r>
          </a:p>
          <a:p>
            <a:r>
              <a:rPr lang="en-AU" sz="800" dirty="0">
                <a:solidFill>
                  <a:srgbClr val="424242"/>
                </a:solidFill>
                <a:latin typeface="Calibri" panose="020F0502020204030204" pitchFamily="34" charset="0"/>
                <a:cs typeface="Calibri" panose="020F0502020204030204" pitchFamily="34" charset="0"/>
              </a:rPr>
              <a:t>Stanislav Kos, MD, PhD, FCCP</a:t>
            </a:r>
          </a:p>
          <a:p>
            <a:r>
              <a:rPr lang="en-AU" sz="800" dirty="0" err="1">
                <a:solidFill>
                  <a:srgbClr val="424242"/>
                </a:solidFill>
                <a:latin typeface="Calibri" panose="020F0502020204030204" pitchFamily="34" charset="0"/>
                <a:cs typeface="Calibri" panose="020F0502020204030204" pitchFamily="34" charset="0"/>
              </a:rPr>
              <a:t>Mirosov</a:t>
            </a:r>
            <a:r>
              <a:rPr lang="en-AU" sz="800" dirty="0">
                <a:solidFill>
                  <a:srgbClr val="424242"/>
                </a:solidFill>
                <a:latin typeface="Calibri" panose="020F0502020204030204" pitchFamily="34" charset="0"/>
                <a:cs typeface="Calibri" panose="020F0502020204030204" pitchFamily="34" charset="0"/>
              </a:rPr>
              <a:t>, Czech Republic</a:t>
            </a:r>
          </a:p>
          <a:p>
            <a:r>
              <a:rPr lang="en-AU" sz="800" dirty="0">
                <a:solidFill>
                  <a:srgbClr val="424242"/>
                </a:solidFill>
                <a:latin typeface="Calibri" panose="020F0502020204030204" pitchFamily="34" charset="0"/>
                <a:cs typeface="Calibri" panose="020F0502020204030204" pitchFamily="34" charset="0"/>
              </a:rPr>
              <a:t>Jaromir </a:t>
            </a:r>
            <a:r>
              <a:rPr lang="en-AU" sz="800" dirty="0" err="1">
                <a:solidFill>
                  <a:srgbClr val="424242"/>
                </a:solidFill>
                <a:latin typeface="Calibri" panose="020F0502020204030204" pitchFamily="34" charset="0"/>
                <a:cs typeface="Calibri" panose="020F0502020204030204" pitchFamily="34" charset="0"/>
              </a:rPr>
              <a:t>Musil</a:t>
            </a:r>
            <a:r>
              <a:rPr lang="en-AU" sz="800" dirty="0">
                <a:solidFill>
                  <a:srgbClr val="424242"/>
                </a:solidFill>
                <a:latin typeface="Calibri" panose="020F0502020204030204" pitchFamily="34" charset="0"/>
                <a:cs typeface="Calibri" panose="020F0502020204030204" pitchFamily="34" charset="0"/>
              </a:rPr>
              <a:t>, MD</a:t>
            </a:r>
          </a:p>
          <a:p>
            <a:r>
              <a:rPr lang="en-AU" sz="800" dirty="0">
                <a:solidFill>
                  <a:srgbClr val="424242"/>
                </a:solidFill>
                <a:latin typeface="Calibri" panose="020F0502020204030204" pitchFamily="34" charset="0"/>
                <a:cs typeface="Calibri" panose="020F0502020204030204" pitchFamily="34" charset="0"/>
              </a:rPr>
              <a:t>President, Czech Association </a:t>
            </a:r>
          </a:p>
          <a:p>
            <a:r>
              <a:rPr lang="en-AU" sz="800" dirty="0">
                <a:solidFill>
                  <a:srgbClr val="424242"/>
                </a:solidFill>
                <a:latin typeface="Calibri" panose="020F0502020204030204" pitchFamily="34" charset="0"/>
                <a:cs typeface="Calibri" panose="020F0502020204030204" pitchFamily="34" charset="0"/>
              </a:rPr>
              <a:t>Against COPD</a:t>
            </a:r>
          </a:p>
          <a:p>
            <a:r>
              <a:rPr lang="en-AU" sz="800" b="1" dirty="0">
                <a:solidFill>
                  <a:srgbClr val="FAB516"/>
                </a:solidFill>
                <a:latin typeface="Calibri" panose="020F0502020204030204" pitchFamily="34" charset="0"/>
                <a:cs typeface="Calibri" panose="020F0502020204030204" pitchFamily="34" charset="0"/>
              </a:rPr>
              <a:t>DOMINICAN REPUBLIC</a:t>
            </a:r>
          </a:p>
          <a:p>
            <a:r>
              <a:rPr lang="en-AU" sz="800" dirty="0">
                <a:solidFill>
                  <a:srgbClr val="424242"/>
                </a:solidFill>
                <a:latin typeface="Calibri" panose="020F0502020204030204" pitchFamily="34" charset="0"/>
                <a:cs typeface="Calibri" panose="020F0502020204030204" pitchFamily="34" charset="0"/>
              </a:rPr>
              <a:t>Dr. Eduardo </a:t>
            </a:r>
            <a:r>
              <a:rPr lang="en-AU" sz="800" dirty="0" err="1">
                <a:solidFill>
                  <a:srgbClr val="424242"/>
                </a:solidFill>
                <a:latin typeface="Calibri" panose="020F0502020204030204" pitchFamily="34" charset="0"/>
                <a:cs typeface="Calibri" panose="020F0502020204030204" pitchFamily="34" charset="0"/>
              </a:rPr>
              <a:t>Gautreau</a:t>
            </a:r>
            <a:r>
              <a:rPr lang="en-AU" sz="800" dirty="0">
                <a:solidFill>
                  <a:srgbClr val="424242"/>
                </a:solidFill>
                <a:latin typeface="Calibri" panose="020F0502020204030204" pitchFamily="34" charset="0"/>
                <a:cs typeface="Calibri" panose="020F0502020204030204" pitchFamily="34" charset="0"/>
              </a:rPr>
              <a:t> de </a:t>
            </a:r>
            <a:r>
              <a:rPr lang="en-AU" sz="800" dirty="0" err="1">
                <a:solidFill>
                  <a:srgbClr val="424242"/>
                </a:solidFill>
                <a:latin typeface="Calibri" panose="020F0502020204030204" pitchFamily="34" charset="0"/>
                <a:cs typeface="Calibri" panose="020F0502020204030204" pitchFamily="34" charset="0"/>
              </a:rPr>
              <a:t>Windt</a:t>
            </a:r>
            <a:endParaRPr lang="en-AU" sz="800" dirty="0">
              <a:solidFill>
                <a:srgbClr val="424242"/>
              </a:solidFill>
              <a:latin typeface="Calibri" panose="020F0502020204030204" pitchFamily="34" charset="0"/>
              <a:cs typeface="Calibri" panose="020F0502020204030204" pitchFamily="34" charset="0"/>
            </a:endParaRPr>
          </a:p>
          <a:p>
            <a:r>
              <a:rPr lang="en-AU" sz="800" dirty="0" err="1">
                <a:solidFill>
                  <a:srgbClr val="424242"/>
                </a:solidFill>
                <a:latin typeface="Calibri" panose="020F0502020204030204" pitchFamily="34" charset="0"/>
                <a:cs typeface="Calibri" panose="020F0502020204030204" pitchFamily="34" charset="0"/>
              </a:rPr>
              <a:t>Provincia</a:t>
            </a:r>
            <a:r>
              <a:rPr lang="en-AU" sz="800" dirty="0">
                <a:solidFill>
                  <a:srgbClr val="424242"/>
                </a:solidFill>
                <a:latin typeface="Calibri" panose="020F0502020204030204" pitchFamily="34" charset="0"/>
                <a:cs typeface="Calibri" panose="020F0502020204030204" pitchFamily="34" charset="0"/>
              </a:rPr>
              <a:t> Santo Domingo, Dominican Republic</a:t>
            </a:r>
          </a:p>
          <a:p>
            <a:r>
              <a:rPr lang="en-AU" sz="800" b="1" dirty="0">
                <a:solidFill>
                  <a:srgbClr val="FAB516"/>
                </a:solidFill>
                <a:latin typeface="Calibri" panose="020F0502020204030204" pitchFamily="34" charset="0"/>
                <a:cs typeface="Calibri" panose="020F0502020204030204" pitchFamily="34" charset="0"/>
              </a:rPr>
              <a:t>EGYPT</a:t>
            </a:r>
          </a:p>
          <a:p>
            <a:r>
              <a:rPr lang="en-AU" sz="800" dirty="0">
                <a:solidFill>
                  <a:srgbClr val="424242"/>
                </a:solidFill>
                <a:latin typeface="Calibri" panose="020F0502020204030204" pitchFamily="34" charset="0"/>
                <a:cs typeface="Calibri" panose="020F0502020204030204" pitchFamily="34" charset="0"/>
              </a:rPr>
              <a:t>Hisham </a:t>
            </a:r>
            <a:r>
              <a:rPr lang="en-AU" sz="800" dirty="0" err="1">
                <a:solidFill>
                  <a:srgbClr val="424242"/>
                </a:solidFill>
                <a:latin typeface="Calibri" panose="020F0502020204030204" pitchFamily="34" charset="0"/>
                <a:cs typeface="Calibri" panose="020F0502020204030204" pitchFamily="34" charset="0"/>
              </a:rPr>
              <a:t>Tarraf</a:t>
            </a:r>
            <a:r>
              <a:rPr lang="en-AU" sz="800" dirty="0">
                <a:solidFill>
                  <a:srgbClr val="424242"/>
                </a:solidFill>
                <a:latin typeface="Calibri" panose="020F0502020204030204" pitchFamily="34" charset="0"/>
                <a:cs typeface="Calibri" panose="020F0502020204030204" pitchFamily="34" charset="0"/>
              </a:rPr>
              <a:t>, MD</a:t>
            </a:r>
          </a:p>
          <a:p>
            <a:r>
              <a:rPr lang="en-AU" sz="800" dirty="0">
                <a:solidFill>
                  <a:srgbClr val="424242"/>
                </a:solidFill>
                <a:latin typeface="Calibri" panose="020F0502020204030204" pitchFamily="34" charset="0"/>
                <a:cs typeface="Calibri" panose="020F0502020204030204" pitchFamily="34" charset="0"/>
              </a:rPr>
              <a:t>Cairo, Egypt</a:t>
            </a:r>
          </a:p>
          <a:p>
            <a:r>
              <a:rPr lang="en-AU" sz="800" b="1" dirty="0">
                <a:solidFill>
                  <a:srgbClr val="FAB516"/>
                </a:solidFill>
                <a:latin typeface="Calibri" panose="020F0502020204030204" pitchFamily="34" charset="0"/>
                <a:cs typeface="Calibri" panose="020F0502020204030204" pitchFamily="34" charset="0"/>
              </a:rPr>
              <a:t>EL SALVADOR</a:t>
            </a:r>
          </a:p>
          <a:p>
            <a:r>
              <a:rPr lang="en-AU" sz="800" dirty="0">
                <a:solidFill>
                  <a:srgbClr val="424242"/>
                </a:solidFill>
                <a:latin typeface="Calibri" panose="020F0502020204030204" pitchFamily="34" charset="0"/>
                <a:cs typeface="Calibri" panose="020F0502020204030204" pitchFamily="34" charset="0"/>
              </a:rPr>
              <a:t>Dr. Victor Castro </a:t>
            </a:r>
            <a:r>
              <a:rPr lang="en-AU" sz="800" dirty="0" err="1">
                <a:solidFill>
                  <a:srgbClr val="424242"/>
                </a:solidFill>
                <a:latin typeface="Calibri" panose="020F0502020204030204" pitchFamily="34" charset="0"/>
                <a:cs typeface="Calibri" panose="020F0502020204030204" pitchFamily="34" charset="0"/>
              </a:rPr>
              <a:t>Gòmez</a:t>
            </a:r>
            <a:endParaRPr lang="en-AU" sz="800" dirty="0">
              <a:solidFill>
                <a:srgbClr val="424242"/>
              </a:solidFill>
              <a:latin typeface="Calibri" panose="020F0502020204030204" pitchFamily="34" charset="0"/>
              <a:cs typeface="Calibri" panose="020F0502020204030204" pitchFamily="34" charset="0"/>
            </a:endParaRPr>
          </a:p>
          <a:p>
            <a:r>
              <a:rPr lang="en-AU" sz="800" dirty="0">
                <a:solidFill>
                  <a:srgbClr val="424242"/>
                </a:solidFill>
                <a:latin typeface="Calibri" panose="020F0502020204030204" pitchFamily="34" charset="0"/>
                <a:cs typeface="Calibri" panose="020F0502020204030204" pitchFamily="34" charset="0"/>
              </a:rPr>
              <a:t>San Salvador, El Salvador</a:t>
            </a:r>
          </a:p>
          <a:p>
            <a:r>
              <a:rPr lang="en-AU" sz="800" b="1" dirty="0">
                <a:solidFill>
                  <a:srgbClr val="FAB516"/>
                </a:solidFill>
                <a:latin typeface="Calibri" panose="020F0502020204030204" pitchFamily="34" charset="0"/>
                <a:cs typeface="Calibri" panose="020F0502020204030204" pitchFamily="34" charset="0"/>
              </a:rPr>
              <a:t>FRANCE</a:t>
            </a:r>
          </a:p>
          <a:p>
            <a:r>
              <a:rPr lang="en-AU" sz="800" dirty="0">
                <a:solidFill>
                  <a:srgbClr val="424242"/>
                </a:solidFill>
                <a:latin typeface="Calibri" panose="020F0502020204030204" pitchFamily="34" charset="0"/>
                <a:cs typeface="Calibri" panose="020F0502020204030204" pitchFamily="34" charset="0"/>
              </a:rPr>
              <a:t>Gaetan </a:t>
            </a:r>
            <a:r>
              <a:rPr lang="en-AU" sz="800" dirty="0" err="1">
                <a:solidFill>
                  <a:srgbClr val="424242"/>
                </a:solidFill>
                <a:latin typeface="Calibri" panose="020F0502020204030204" pitchFamily="34" charset="0"/>
                <a:cs typeface="Calibri" panose="020F0502020204030204" pitchFamily="34" charset="0"/>
              </a:rPr>
              <a:t>Deslée</a:t>
            </a:r>
            <a:r>
              <a:rPr lang="en-AU" sz="800" dirty="0">
                <a:solidFill>
                  <a:srgbClr val="424242"/>
                </a:solidFill>
                <a:latin typeface="Calibri" panose="020F0502020204030204" pitchFamily="34" charset="0"/>
                <a:cs typeface="Calibri" panose="020F0502020204030204" pitchFamily="34" charset="0"/>
              </a:rPr>
              <a:t>, MD</a:t>
            </a:r>
          </a:p>
          <a:p>
            <a:r>
              <a:rPr lang="en-AU" sz="800" dirty="0" err="1">
                <a:solidFill>
                  <a:srgbClr val="424242"/>
                </a:solidFill>
                <a:latin typeface="Calibri" panose="020F0502020204030204" pitchFamily="34" charset="0"/>
                <a:cs typeface="Calibri" panose="020F0502020204030204" pitchFamily="34" charset="0"/>
              </a:rPr>
              <a:t>Hôpital</a:t>
            </a:r>
            <a:r>
              <a:rPr lang="en-AU" sz="800" dirty="0">
                <a:solidFill>
                  <a:srgbClr val="424242"/>
                </a:solidFill>
                <a:latin typeface="Calibri" panose="020F0502020204030204" pitchFamily="34" charset="0"/>
                <a:cs typeface="Calibri" panose="020F0502020204030204" pitchFamily="34" charset="0"/>
              </a:rPr>
              <a:t> Maison Blanche</a:t>
            </a:r>
          </a:p>
          <a:p>
            <a:r>
              <a:rPr lang="en-AU" sz="800" dirty="0">
                <a:solidFill>
                  <a:srgbClr val="424242"/>
                </a:solidFill>
                <a:latin typeface="Calibri" panose="020F0502020204030204" pitchFamily="34" charset="0"/>
                <a:cs typeface="Calibri" panose="020F0502020204030204" pitchFamily="34" charset="0"/>
              </a:rPr>
              <a:t>Reims, France</a:t>
            </a:r>
          </a:p>
          <a:p>
            <a:r>
              <a:rPr lang="en-AU" sz="800" b="1" dirty="0">
                <a:solidFill>
                  <a:srgbClr val="FAB516"/>
                </a:solidFill>
                <a:latin typeface="Calibri" panose="020F0502020204030204" pitchFamily="34" charset="0"/>
                <a:cs typeface="Calibri" panose="020F0502020204030204" pitchFamily="34" charset="0"/>
              </a:rPr>
              <a:t>GEORGIA</a:t>
            </a:r>
          </a:p>
          <a:p>
            <a:r>
              <a:rPr lang="en-AU" sz="800" dirty="0">
                <a:solidFill>
                  <a:srgbClr val="424242"/>
                </a:solidFill>
                <a:latin typeface="Calibri" panose="020F0502020204030204" pitchFamily="34" charset="0"/>
                <a:cs typeface="Calibri" panose="020F0502020204030204" pitchFamily="34" charset="0"/>
              </a:rPr>
              <a:t>Maia </a:t>
            </a:r>
            <a:r>
              <a:rPr lang="en-AU" sz="800" dirty="0" err="1">
                <a:solidFill>
                  <a:srgbClr val="424242"/>
                </a:solidFill>
                <a:latin typeface="Calibri" panose="020F0502020204030204" pitchFamily="34" charset="0"/>
                <a:cs typeface="Calibri" panose="020F0502020204030204" pitchFamily="34" charset="0"/>
              </a:rPr>
              <a:t>Gotua</a:t>
            </a:r>
            <a:r>
              <a:rPr lang="en-AU" sz="800" dirty="0">
                <a:solidFill>
                  <a:srgbClr val="424242"/>
                </a:solidFill>
                <a:latin typeface="Calibri" panose="020F0502020204030204" pitchFamily="34" charset="0"/>
                <a:cs typeface="Calibri" panose="020F0502020204030204" pitchFamily="34" charset="0"/>
              </a:rPr>
              <a:t>, MD, PhD</a:t>
            </a:r>
          </a:p>
          <a:p>
            <a:r>
              <a:rPr lang="en-AU" sz="800" dirty="0">
                <a:solidFill>
                  <a:srgbClr val="424242"/>
                </a:solidFill>
                <a:latin typeface="Calibri" panose="020F0502020204030204" pitchFamily="34" charset="0"/>
                <a:cs typeface="Calibri" panose="020F0502020204030204" pitchFamily="34" charset="0"/>
              </a:rPr>
              <a:t>Tbilisi, Georgia</a:t>
            </a:r>
          </a:p>
          <a:p>
            <a:r>
              <a:rPr lang="en-AU" sz="800" b="1" dirty="0">
                <a:solidFill>
                  <a:srgbClr val="FAB516"/>
                </a:solidFill>
                <a:latin typeface="Calibri" panose="020F0502020204030204" pitchFamily="34" charset="0"/>
                <a:cs typeface="Calibri" panose="020F0502020204030204" pitchFamily="34" charset="0"/>
              </a:rPr>
              <a:t>HONG KONG CHINA</a:t>
            </a:r>
          </a:p>
          <a:p>
            <a:r>
              <a:rPr lang="en-AU" sz="800" dirty="0">
                <a:solidFill>
                  <a:srgbClr val="424242"/>
                </a:solidFill>
                <a:latin typeface="Calibri" panose="020F0502020204030204" pitchFamily="34" charset="0"/>
                <a:cs typeface="Calibri" panose="020F0502020204030204" pitchFamily="34" charset="0"/>
              </a:rPr>
              <a:t>David S.C. Hui, MD</a:t>
            </a:r>
          </a:p>
          <a:p>
            <a:r>
              <a:rPr lang="en-AU" sz="800" dirty="0">
                <a:solidFill>
                  <a:srgbClr val="424242"/>
                </a:solidFill>
                <a:latin typeface="Calibri" panose="020F0502020204030204" pitchFamily="34" charset="0"/>
                <a:cs typeface="Calibri" panose="020F0502020204030204" pitchFamily="34" charset="0"/>
              </a:rPr>
              <a:t>Shatin, N.T. Hong Kong</a:t>
            </a:r>
          </a:p>
          <a:p>
            <a:r>
              <a:rPr lang="en-AU" sz="800" b="1" dirty="0">
                <a:solidFill>
                  <a:srgbClr val="FAB516"/>
                </a:solidFill>
                <a:latin typeface="Calibri" panose="020F0502020204030204" pitchFamily="34" charset="0"/>
                <a:cs typeface="Calibri" panose="020F0502020204030204" pitchFamily="34" charset="0"/>
              </a:rPr>
              <a:t>INDONESIA</a:t>
            </a:r>
          </a:p>
          <a:p>
            <a:r>
              <a:rPr lang="en-AU" sz="800" dirty="0">
                <a:solidFill>
                  <a:srgbClr val="424242"/>
                </a:solidFill>
                <a:latin typeface="Calibri" panose="020F0502020204030204" pitchFamily="34" charset="0"/>
                <a:cs typeface="Calibri" panose="020F0502020204030204" pitchFamily="34" charset="0"/>
              </a:rPr>
              <a:t>Professor Faisal </a:t>
            </a:r>
            <a:r>
              <a:rPr lang="en-AU" sz="800" dirty="0" err="1">
                <a:solidFill>
                  <a:srgbClr val="424242"/>
                </a:solidFill>
                <a:latin typeface="Calibri" panose="020F0502020204030204" pitchFamily="34" charset="0"/>
                <a:cs typeface="Calibri" panose="020F0502020204030204" pitchFamily="34" charset="0"/>
              </a:rPr>
              <a:t>Yunus</a:t>
            </a:r>
            <a:endParaRPr lang="en-AU" sz="800" dirty="0">
              <a:solidFill>
                <a:srgbClr val="424242"/>
              </a:solidFill>
              <a:latin typeface="Calibri" panose="020F0502020204030204" pitchFamily="34" charset="0"/>
              <a:cs typeface="Calibri" panose="020F0502020204030204" pitchFamily="34" charset="0"/>
            </a:endParaRPr>
          </a:p>
          <a:p>
            <a:r>
              <a:rPr lang="en-AU" sz="800" b="1" dirty="0">
                <a:solidFill>
                  <a:srgbClr val="FAB516"/>
                </a:solidFill>
                <a:latin typeface="Calibri" panose="020F0502020204030204" pitchFamily="34" charset="0"/>
                <a:cs typeface="Calibri" panose="020F0502020204030204" pitchFamily="34" charset="0"/>
              </a:rPr>
              <a:t>IRAN</a:t>
            </a:r>
          </a:p>
          <a:p>
            <a:r>
              <a:rPr lang="en-AU" sz="800" dirty="0" err="1">
                <a:solidFill>
                  <a:srgbClr val="424242"/>
                </a:solidFill>
                <a:latin typeface="Calibri" panose="020F0502020204030204" pitchFamily="34" charset="0"/>
                <a:cs typeface="Calibri" panose="020F0502020204030204" pitchFamily="34" charset="0"/>
              </a:rPr>
              <a:t>Masjedi</a:t>
            </a:r>
            <a:r>
              <a:rPr lang="en-AU" sz="800" dirty="0">
                <a:solidFill>
                  <a:srgbClr val="424242"/>
                </a:solidFill>
                <a:latin typeface="Calibri" panose="020F0502020204030204" pitchFamily="34" charset="0"/>
                <a:cs typeface="Calibri" panose="020F0502020204030204" pitchFamily="34" charset="0"/>
              </a:rPr>
              <a:t> Mohammad Reza</a:t>
            </a:r>
          </a:p>
          <a:p>
            <a:r>
              <a:rPr lang="en-AU" sz="800" dirty="0">
                <a:solidFill>
                  <a:srgbClr val="424242"/>
                </a:solidFill>
                <a:latin typeface="Calibri" panose="020F0502020204030204" pitchFamily="34" charset="0"/>
                <a:cs typeface="Calibri" panose="020F0502020204030204" pitchFamily="34" charset="0"/>
              </a:rPr>
              <a:t>Tehran, Iran</a:t>
            </a:r>
          </a:p>
          <a:p>
            <a:r>
              <a:rPr lang="en-AU" sz="800" dirty="0">
                <a:solidFill>
                  <a:srgbClr val="424242"/>
                </a:solidFill>
                <a:latin typeface="Calibri" panose="020F0502020204030204" pitchFamily="34" charset="0"/>
                <a:cs typeface="Calibri" panose="020F0502020204030204" pitchFamily="34" charset="0"/>
              </a:rPr>
              <a:t>Mohammad Ashkan Moslehi, MD</a:t>
            </a:r>
          </a:p>
          <a:p>
            <a:r>
              <a:rPr lang="en-AU" sz="800" dirty="0">
                <a:solidFill>
                  <a:srgbClr val="424242"/>
                </a:solidFill>
                <a:latin typeface="Calibri" panose="020F0502020204030204" pitchFamily="34" charset="0"/>
                <a:cs typeface="Calibri" panose="020F0502020204030204" pitchFamily="34" charset="0"/>
              </a:rPr>
              <a:t>Shiraz, Iran</a:t>
            </a:r>
          </a:p>
          <a:p>
            <a:r>
              <a:rPr lang="en-AU" sz="800" b="1" dirty="0">
                <a:solidFill>
                  <a:srgbClr val="FAB516"/>
                </a:solidFill>
                <a:latin typeface="Calibri" panose="020F0502020204030204" pitchFamily="34" charset="0"/>
                <a:cs typeface="Calibri" panose="020F0502020204030204" pitchFamily="34" charset="0"/>
              </a:rPr>
              <a:t>IRELAND</a:t>
            </a:r>
          </a:p>
          <a:p>
            <a:r>
              <a:rPr lang="en-AU" sz="800" dirty="0">
                <a:solidFill>
                  <a:srgbClr val="424242"/>
                </a:solidFill>
                <a:latin typeface="Calibri" panose="020F0502020204030204" pitchFamily="34" charset="0"/>
                <a:cs typeface="Calibri" panose="020F0502020204030204" pitchFamily="34" charset="0"/>
              </a:rPr>
              <a:t>Timothy J. McDonnell, MD</a:t>
            </a:r>
          </a:p>
          <a:p>
            <a:r>
              <a:rPr lang="en-AU" sz="800" dirty="0">
                <a:solidFill>
                  <a:srgbClr val="424242"/>
                </a:solidFill>
                <a:latin typeface="Calibri" panose="020F0502020204030204" pitchFamily="34" charset="0"/>
                <a:cs typeface="Calibri" panose="020F0502020204030204" pitchFamily="34" charset="0"/>
              </a:rPr>
              <a:t>Dublin, Ireland</a:t>
            </a:r>
          </a:p>
          <a:p>
            <a:r>
              <a:rPr lang="en-AU" sz="800" b="1" dirty="0">
                <a:solidFill>
                  <a:srgbClr val="FAB516"/>
                </a:solidFill>
                <a:latin typeface="Calibri" panose="020F0502020204030204" pitchFamily="34" charset="0"/>
                <a:cs typeface="Calibri" panose="020F0502020204030204" pitchFamily="34" charset="0"/>
              </a:rPr>
              <a:t>ISRAEL</a:t>
            </a:r>
          </a:p>
          <a:p>
            <a:r>
              <a:rPr lang="en-AU" sz="800" dirty="0" err="1">
                <a:solidFill>
                  <a:srgbClr val="424242"/>
                </a:solidFill>
                <a:latin typeface="Calibri" panose="020F0502020204030204" pitchFamily="34" charset="0"/>
                <a:cs typeface="Calibri" panose="020F0502020204030204" pitchFamily="34" charset="0"/>
              </a:rPr>
              <a:t>Zvi</a:t>
            </a:r>
            <a:r>
              <a:rPr lang="en-AU" sz="800" dirty="0">
                <a:solidFill>
                  <a:srgbClr val="424242"/>
                </a:solidFill>
                <a:latin typeface="Calibri" panose="020F0502020204030204" pitchFamily="34" charset="0"/>
                <a:cs typeface="Calibri" panose="020F0502020204030204" pitchFamily="34" charset="0"/>
              </a:rPr>
              <a:t> G. </a:t>
            </a:r>
            <a:r>
              <a:rPr lang="en-AU" sz="800" dirty="0" err="1">
                <a:solidFill>
                  <a:srgbClr val="424242"/>
                </a:solidFill>
                <a:latin typeface="Calibri" panose="020F0502020204030204" pitchFamily="34" charset="0"/>
                <a:cs typeface="Calibri" panose="020F0502020204030204" pitchFamily="34" charset="0"/>
              </a:rPr>
              <a:t>Fridlender</a:t>
            </a:r>
            <a:r>
              <a:rPr lang="en-AU" sz="800" dirty="0">
                <a:solidFill>
                  <a:srgbClr val="424242"/>
                </a:solidFill>
                <a:latin typeface="Calibri" panose="020F0502020204030204" pitchFamily="34" charset="0"/>
                <a:cs typeface="Calibri" panose="020F0502020204030204" pitchFamily="34" charset="0"/>
              </a:rPr>
              <a:t>, MD, MSc</a:t>
            </a:r>
          </a:p>
          <a:p>
            <a:r>
              <a:rPr lang="en-AU" sz="800" dirty="0">
                <a:solidFill>
                  <a:srgbClr val="424242"/>
                </a:solidFill>
                <a:latin typeface="Calibri" panose="020F0502020204030204" pitchFamily="34" charset="0"/>
                <a:cs typeface="Calibri" panose="020F0502020204030204" pitchFamily="34" charset="0"/>
              </a:rPr>
              <a:t>Jerusalem, Israel</a:t>
            </a:r>
          </a:p>
          <a:p>
            <a:r>
              <a:rPr lang="en-AU" sz="800" b="1" dirty="0">
                <a:solidFill>
                  <a:srgbClr val="FAB516"/>
                </a:solidFill>
                <a:latin typeface="Calibri" panose="020F0502020204030204" pitchFamily="34" charset="0"/>
                <a:cs typeface="Calibri" panose="020F0502020204030204" pitchFamily="34" charset="0"/>
              </a:rPr>
              <a:t>ITALY</a:t>
            </a:r>
          </a:p>
          <a:p>
            <a:r>
              <a:rPr lang="en-AU" sz="800" dirty="0">
                <a:solidFill>
                  <a:srgbClr val="424242"/>
                </a:solidFill>
                <a:latin typeface="Calibri" panose="020F0502020204030204" pitchFamily="34" charset="0"/>
                <a:cs typeface="Calibri" panose="020F0502020204030204" pitchFamily="34" charset="0"/>
              </a:rPr>
              <a:t>Professor Lorenzo </a:t>
            </a:r>
            <a:r>
              <a:rPr lang="en-AU" sz="800" dirty="0" err="1">
                <a:solidFill>
                  <a:srgbClr val="424242"/>
                </a:solidFill>
                <a:latin typeface="Calibri" panose="020F0502020204030204" pitchFamily="34" charset="0"/>
                <a:cs typeface="Calibri" panose="020F0502020204030204" pitchFamily="34" charset="0"/>
              </a:rPr>
              <a:t>Corbetta</a:t>
            </a:r>
            <a:endParaRPr lang="en-AU" sz="800" dirty="0">
              <a:solidFill>
                <a:srgbClr val="424242"/>
              </a:solidFill>
              <a:latin typeface="Calibri" panose="020F0502020204030204" pitchFamily="34" charset="0"/>
              <a:cs typeface="Calibri" panose="020F0502020204030204" pitchFamily="34" charset="0"/>
            </a:endParaRPr>
          </a:p>
          <a:p>
            <a:r>
              <a:rPr lang="en-AU" sz="800" dirty="0">
                <a:solidFill>
                  <a:srgbClr val="424242"/>
                </a:solidFill>
                <a:latin typeface="Calibri" panose="020F0502020204030204" pitchFamily="34" charset="0"/>
                <a:cs typeface="Calibri" panose="020F0502020204030204" pitchFamily="34" charset="0"/>
              </a:rPr>
              <a:t>Florence, Italy</a:t>
            </a:r>
          </a:p>
          <a:p>
            <a:r>
              <a:rPr lang="en-AU" sz="800" b="1" dirty="0">
                <a:solidFill>
                  <a:srgbClr val="FAB516"/>
                </a:solidFill>
                <a:latin typeface="Calibri" panose="020F0502020204030204" pitchFamily="34" charset="0"/>
                <a:cs typeface="Calibri" panose="020F0502020204030204" pitchFamily="34" charset="0"/>
              </a:rPr>
              <a:t>JAPAN</a:t>
            </a:r>
          </a:p>
          <a:p>
            <a:r>
              <a:rPr lang="en-AU" sz="800" dirty="0" err="1">
                <a:solidFill>
                  <a:srgbClr val="424242"/>
                </a:solidFill>
                <a:latin typeface="Calibri" panose="020F0502020204030204" pitchFamily="34" charset="0"/>
                <a:cs typeface="Calibri" panose="020F0502020204030204" pitchFamily="34" charset="0"/>
              </a:rPr>
              <a:t>Takahide</a:t>
            </a:r>
            <a:r>
              <a:rPr lang="en-AU" sz="800" dirty="0">
                <a:solidFill>
                  <a:srgbClr val="424242"/>
                </a:solidFill>
                <a:latin typeface="Calibri" panose="020F0502020204030204" pitchFamily="34" charset="0"/>
                <a:cs typeface="Calibri" panose="020F0502020204030204" pitchFamily="34" charset="0"/>
              </a:rPr>
              <a:t> Nagase, MD</a:t>
            </a:r>
          </a:p>
          <a:p>
            <a:r>
              <a:rPr lang="en-AU" sz="800" dirty="0">
                <a:solidFill>
                  <a:srgbClr val="424242"/>
                </a:solidFill>
                <a:latin typeface="Calibri" panose="020F0502020204030204" pitchFamily="34" charset="0"/>
                <a:cs typeface="Calibri" panose="020F0502020204030204" pitchFamily="34" charset="0"/>
              </a:rPr>
              <a:t>Tokyo, Japan</a:t>
            </a:r>
          </a:p>
          <a:p>
            <a:r>
              <a:rPr lang="en-AU" sz="800" dirty="0">
                <a:solidFill>
                  <a:srgbClr val="424242"/>
                </a:solidFill>
                <a:latin typeface="Calibri" panose="020F0502020204030204" pitchFamily="34" charset="0"/>
                <a:cs typeface="Calibri" panose="020F0502020204030204" pitchFamily="34" charset="0"/>
              </a:rPr>
              <a:t>Michiaki Mishima, MD</a:t>
            </a:r>
          </a:p>
          <a:p>
            <a:r>
              <a:rPr lang="en-AU" sz="800" dirty="0">
                <a:solidFill>
                  <a:srgbClr val="424242"/>
                </a:solidFill>
                <a:latin typeface="Calibri" panose="020F0502020204030204" pitchFamily="34" charset="0"/>
                <a:cs typeface="Calibri" panose="020F0502020204030204" pitchFamily="34" charset="0"/>
              </a:rPr>
              <a:t>Kyoto, Japan</a:t>
            </a:r>
          </a:p>
          <a:p>
            <a:r>
              <a:rPr lang="en-AU" sz="800" b="1" dirty="0">
                <a:solidFill>
                  <a:srgbClr val="FAB516"/>
                </a:solidFill>
                <a:latin typeface="Calibri" panose="020F0502020204030204" pitchFamily="34" charset="0"/>
                <a:cs typeface="Calibri" panose="020F0502020204030204" pitchFamily="34" charset="0"/>
              </a:rPr>
              <a:t>JORDAN</a:t>
            </a:r>
          </a:p>
          <a:p>
            <a:r>
              <a:rPr lang="en-AU" sz="800" dirty="0">
                <a:solidFill>
                  <a:srgbClr val="424242"/>
                </a:solidFill>
                <a:latin typeface="Calibri" panose="020F0502020204030204" pitchFamily="34" charset="0"/>
                <a:cs typeface="Calibri" panose="020F0502020204030204" pitchFamily="34" charset="0"/>
              </a:rPr>
              <a:t>Bashar </a:t>
            </a:r>
            <a:r>
              <a:rPr lang="en-AU" sz="800" dirty="0" err="1">
                <a:solidFill>
                  <a:srgbClr val="424242"/>
                </a:solidFill>
                <a:latin typeface="Calibri" panose="020F0502020204030204" pitchFamily="34" charset="0"/>
                <a:cs typeface="Calibri" panose="020F0502020204030204" pitchFamily="34" charset="0"/>
              </a:rPr>
              <a:t>Nsour</a:t>
            </a:r>
            <a:r>
              <a:rPr lang="en-AU" sz="800" dirty="0">
                <a:solidFill>
                  <a:srgbClr val="424242"/>
                </a:solidFill>
                <a:latin typeface="Calibri" panose="020F0502020204030204" pitchFamily="34" charset="0"/>
                <a:cs typeface="Calibri" panose="020F0502020204030204" pitchFamily="34" charset="0"/>
              </a:rPr>
              <a:t>, MD</a:t>
            </a:r>
          </a:p>
          <a:p>
            <a:r>
              <a:rPr lang="en-AU" sz="800" dirty="0">
                <a:solidFill>
                  <a:srgbClr val="424242"/>
                </a:solidFill>
                <a:latin typeface="Calibri" panose="020F0502020204030204" pitchFamily="34" charset="0"/>
                <a:cs typeface="Calibri" panose="020F0502020204030204" pitchFamily="34" charset="0"/>
              </a:rPr>
              <a:t>Amman, Jordan</a:t>
            </a:r>
          </a:p>
          <a:p>
            <a:r>
              <a:rPr lang="en-AU" sz="800" dirty="0">
                <a:solidFill>
                  <a:srgbClr val="424242"/>
                </a:solidFill>
                <a:latin typeface="Calibri" panose="020F0502020204030204" pitchFamily="34" charset="0"/>
                <a:cs typeface="Calibri" panose="020F0502020204030204" pitchFamily="34" charset="0"/>
              </a:rPr>
              <a:t>Jawad Hamad, MD</a:t>
            </a:r>
          </a:p>
          <a:p>
            <a:r>
              <a:rPr lang="en-AU" sz="800" dirty="0">
                <a:solidFill>
                  <a:srgbClr val="424242"/>
                </a:solidFill>
                <a:latin typeface="Calibri" panose="020F0502020204030204" pitchFamily="34" charset="0"/>
                <a:cs typeface="Calibri" panose="020F0502020204030204" pitchFamily="34" charset="0"/>
              </a:rPr>
              <a:t>Amman, Jordan</a:t>
            </a:r>
          </a:p>
          <a:p>
            <a:r>
              <a:rPr lang="en-AU" sz="800" dirty="0" err="1">
                <a:solidFill>
                  <a:srgbClr val="424242"/>
                </a:solidFill>
                <a:latin typeface="Calibri" panose="020F0502020204030204" pitchFamily="34" charset="0"/>
                <a:cs typeface="Calibri" panose="020F0502020204030204" pitchFamily="34" charset="0"/>
              </a:rPr>
              <a:t>Hatham</a:t>
            </a:r>
            <a:r>
              <a:rPr lang="en-AU" sz="800" dirty="0">
                <a:solidFill>
                  <a:srgbClr val="424242"/>
                </a:solidFill>
                <a:latin typeface="Calibri" panose="020F0502020204030204" pitchFamily="34" charset="0"/>
                <a:cs typeface="Calibri" panose="020F0502020204030204" pitchFamily="34" charset="0"/>
              </a:rPr>
              <a:t> El-</a:t>
            </a:r>
            <a:r>
              <a:rPr lang="en-AU" sz="800" dirty="0" err="1">
                <a:solidFill>
                  <a:srgbClr val="424242"/>
                </a:solidFill>
                <a:latin typeface="Calibri" panose="020F0502020204030204" pitchFamily="34" charset="0"/>
                <a:cs typeface="Calibri" panose="020F0502020204030204" pitchFamily="34" charset="0"/>
              </a:rPr>
              <a:t>Khushman</a:t>
            </a:r>
            <a:r>
              <a:rPr lang="en-AU" sz="800" dirty="0">
                <a:solidFill>
                  <a:srgbClr val="424242"/>
                </a:solidFill>
                <a:latin typeface="Calibri" panose="020F0502020204030204" pitchFamily="34" charset="0"/>
                <a:cs typeface="Calibri" panose="020F0502020204030204" pitchFamily="34" charset="0"/>
              </a:rPr>
              <a:t> </a:t>
            </a:r>
          </a:p>
          <a:p>
            <a:r>
              <a:rPr lang="en-AU" sz="800" dirty="0">
                <a:solidFill>
                  <a:srgbClr val="424242"/>
                </a:solidFill>
                <a:latin typeface="Calibri" panose="020F0502020204030204" pitchFamily="34" charset="0"/>
                <a:cs typeface="Calibri" panose="020F0502020204030204" pitchFamily="34" charset="0"/>
              </a:rPr>
              <a:t>Amman, Jordan </a:t>
            </a:r>
          </a:p>
          <a:p>
            <a:endParaRPr lang="en-AU" sz="800" b="1" dirty="0">
              <a:solidFill>
                <a:srgbClr val="FAB516"/>
              </a:solidFill>
              <a:latin typeface="Calibri" panose="020F0502020204030204" pitchFamily="34" charset="0"/>
              <a:cs typeface="Calibri" panose="020F0502020204030204" pitchFamily="34" charset="0"/>
            </a:endParaRPr>
          </a:p>
          <a:p>
            <a:r>
              <a:rPr lang="en-AU" sz="800" b="1" dirty="0">
                <a:solidFill>
                  <a:srgbClr val="FAB516"/>
                </a:solidFill>
                <a:latin typeface="Calibri" panose="020F0502020204030204" pitchFamily="34" charset="0"/>
                <a:cs typeface="Calibri" panose="020F0502020204030204" pitchFamily="34" charset="0"/>
              </a:rPr>
              <a:t>KAZAKHSTAN</a:t>
            </a:r>
          </a:p>
          <a:p>
            <a:r>
              <a:rPr lang="en-AU" sz="800" dirty="0" err="1">
                <a:solidFill>
                  <a:srgbClr val="424242"/>
                </a:solidFill>
                <a:latin typeface="Calibri" panose="020F0502020204030204" pitchFamily="34" charset="0"/>
                <a:cs typeface="Calibri" panose="020F0502020204030204" pitchFamily="34" charset="0"/>
              </a:rPr>
              <a:t>Damilya</a:t>
            </a:r>
            <a:r>
              <a:rPr lang="en-AU" sz="800" dirty="0">
                <a:solidFill>
                  <a:srgbClr val="424242"/>
                </a:solidFill>
                <a:latin typeface="Calibri" panose="020F0502020204030204" pitchFamily="34" charset="0"/>
                <a:cs typeface="Calibri" panose="020F0502020204030204" pitchFamily="34" charset="0"/>
              </a:rPr>
              <a:t> </a:t>
            </a:r>
            <a:r>
              <a:rPr lang="en-AU" sz="800" dirty="0" err="1">
                <a:solidFill>
                  <a:srgbClr val="424242"/>
                </a:solidFill>
                <a:latin typeface="Calibri" panose="020F0502020204030204" pitchFamily="34" charset="0"/>
                <a:cs typeface="Calibri" panose="020F0502020204030204" pitchFamily="34" charset="0"/>
              </a:rPr>
              <a:t>Nugmanova</a:t>
            </a:r>
            <a:r>
              <a:rPr lang="en-AU" sz="800" dirty="0">
                <a:solidFill>
                  <a:srgbClr val="424242"/>
                </a:solidFill>
                <a:latin typeface="Calibri" panose="020F0502020204030204" pitchFamily="34" charset="0"/>
                <a:cs typeface="Calibri" panose="020F0502020204030204" pitchFamily="34" charset="0"/>
              </a:rPr>
              <a:t>, MD, PhD, </a:t>
            </a:r>
            <a:r>
              <a:rPr lang="en-AU" sz="800" dirty="0" err="1">
                <a:solidFill>
                  <a:srgbClr val="424242"/>
                </a:solidFill>
                <a:latin typeface="Calibri" panose="020F0502020204030204" pitchFamily="34" charset="0"/>
                <a:cs typeface="Calibri" panose="020F0502020204030204" pitchFamily="34" charset="0"/>
              </a:rPr>
              <a:t>DSci</a:t>
            </a:r>
            <a:endParaRPr lang="en-AU" sz="800" dirty="0">
              <a:solidFill>
                <a:srgbClr val="424242"/>
              </a:solidFill>
              <a:latin typeface="Calibri" panose="020F0502020204030204" pitchFamily="34" charset="0"/>
              <a:cs typeface="Calibri" panose="020F0502020204030204" pitchFamily="34" charset="0"/>
            </a:endParaRPr>
          </a:p>
          <a:p>
            <a:r>
              <a:rPr lang="en-AU" sz="800" dirty="0">
                <a:solidFill>
                  <a:srgbClr val="424242"/>
                </a:solidFill>
                <a:latin typeface="Calibri" panose="020F0502020204030204" pitchFamily="34" charset="0"/>
                <a:cs typeface="Calibri" panose="020F0502020204030204" pitchFamily="34" charset="0"/>
              </a:rPr>
              <a:t>Almaty, Kazakhstan</a:t>
            </a:r>
          </a:p>
          <a:p>
            <a:r>
              <a:rPr lang="en-AU" sz="800" b="1" dirty="0">
                <a:solidFill>
                  <a:srgbClr val="FAB516"/>
                </a:solidFill>
                <a:latin typeface="Calibri" panose="020F0502020204030204" pitchFamily="34" charset="0"/>
                <a:cs typeface="Calibri" panose="020F0502020204030204" pitchFamily="34" charset="0"/>
              </a:rPr>
              <a:t>KOREA</a:t>
            </a:r>
          </a:p>
          <a:p>
            <a:r>
              <a:rPr lang="en-AU" sz="800" dirty="0">
                <a:solidFill>
                  <a:srgbClr val="424242"/>
                </a:solidFill>
                <a:latin typeface="Calibri" panose="020F0502020204030204" pitchFamily="34" charset="0"/>
                <a:cs typeface="Calibri" panose="020F0502020204030204" pitchFamily="34" charset="0"/>
              </a:rPr>
              <a:t>Yeon-</a:t>
            </a:r>
            <a:r>
              <a:rPr lang="en-AU" sz="800" dirty="0" err="1">
                <a:solidFill>
                  <a:srgbClr val="424242"/>
                </a:solidFill>
                <a:latin typeface="Calibri" panose="020F0502020204030204" pitchFamily="34" charset="0"/>
                <a:cs typeface="Calibri" panose="020F0502020204030204" pitchFamily="34" charset="0"/>
              </a:rPr>
              <a:t>Mok</a:t>
            </a:r>
            <a:r>
              <a:rPr lang="en-AU" sz="800" dirty="0">
                <a:solidFill>
                  <a:srgbClr val="424242"/>
                </a:solidFill>
                <a:latin typeface="Calibri" panose="020F0502020204030204" pitchFamily="34" charset="0"/>
                <a:cs typeface="Calibri" panose="020F0502020204030204" pitchFamily="34" charset="0"/>
              </a:rPr>
              <a:t> Oh, MD</a:t>
            </a:r>
          </a:p>
          <a:p>
            <a:r>
              <a:rPr lang="en-AU" sz="800" dirty="0">
                <a:solidFill>
                  <a:srgbClr val="424242"/>
                </a:solidFill>
                <a:latin typeface="Calibri" panose="020F0502020204030204" pitchFamily="34" charset="0"/>
                <a:cs typeface="Calibri" panose="020F0502020204030204" pitchFamily="34" charset="0"/>
              </a:rPr>
              <a:t>Seoul, South Korea</a:t>
            </a:r>
          </a:p>
          <a:p>
            <a:r>
              <a:rPr lang="en-AU" sz="800" b="1" dirty="0">
                <a:solidFill>
                  <a:srgbClr val="FAB516"/>
                </a:solidFill>
                <a:latin typeface="Calibri" panose="020F0502020204030204" pitchFamily="34" charset="0"/>
                <a:cs typeface="Calibri" panose="020F0502020204030204" pitchFamily="34" charset="0"/>
              </a:rPr>
              <a:t>KUWAIT</a:t>
            </a:r>
          </a:p>
          <a:p>
            <a:r>
              <a:rPr lang="en-AU" sz="800" dirty="0">
                <a:solidFill>
                  <a:srgbClr val="424242"/>
                </a:solidFill>
                <a:latin typeface="Calibri" panose="020F0502020204030204" pitchFamily="34" charset="0"/>
                <a:cs typeface="Calibri" panose="020F0502020204030204" pitchFamily="34" charset="0"/>
              </a:rPr>
              <a:t>Professor Mousa </a:t>
            </a:r>
            <a:r>
              <a:rPr lang="en-AU" sz="800" dirty="0" err="1">
                <a:solidFill>
                  <a:srgbClr val="424242"/>
                </a:solidFill>
                <a:latin typeface="Calibri" panose="020F0502020204030204" pitchFamily="34" charset="0"/>
                <a:cs typeface="Calibri" panose="020F0502020204030204" pitchFamily="34" charset="0"/>
              </a:rPr>
              <a:t>Khadadah</a:t>
            </a:r>
            <a:endParaRPr lang="en-AU" sz="800" dirty="0">
              <a:solidFill>
                <a:srgbClr val="424242"/>
              </a:solidFill>
              <a:latin typeface="Calibri" panose="020F0502020204030204" pitchFamily="34" charset="0"/>
              <a:cs typeface="Calibri" panose="020F0502020204030204" pitchFamily="34" charset="0"/>
            </a:endParaRPr>
          </a:p>
          <a:p>
            <a:r>
              <a:rPr lang="en-AU" sz="800" dirty="0">
                <a:solidFill>
                  <a:srgbClr val="424242"/>
                </a:solidFill>
                <a:latin typeface="Calibri" panose="020F0502020204030204" pitchFamily="34" charset="0"/>
                <a:cs typeface="Calibri" panose="020F0502020204030204" pitchFamily="34" charset="0"/>
              </a:rPr>
              <a:t>Kuwait University</a:t>
            </a:r>
          </a:p>
          <a:p>
            <a:r>
              <a:rPr lang="en-AU" sz="800" b="1" dirty="0">
                <a:solidFill>
                  <a:srgbClr val="FAB516"/>
                </a:solidFill>
                <a:latin typeface="Calibri" panose="020F0502020204030204" pitchFamily="34" charset="0"/>
                <a:cs typeface="Calibri" panose="020F0502020204030204" pitchFamily="34" charset="0"/>
              </a:rPr>
              <a:t>KYRGYZSTAN</a:t>
            </a:r>
          </a:p>
          <a:p>
            <a:r>
              <a:rPr lang="en-AU" sz="800" dirty="0" err="1">
                <a:solidFill>
                  <a:srgbClr val="424242"/>
                </a:solidFill>
                <a:latin typeface="Calibri" panose="020F0502020204030204" pitchFamily="34" charset="0"/>
                <a:cs typeface="Calibri" panose="020F0502020204030204" pitchFamily="34" charset="0"/>
              </a:rPr>
              <a:t>Talant</a:t>
            </a:r>
            <a:r>
              <a:rPr lang="en-AU" sz="800" dirty="0">
                <a:solidFill>
                  <a:srgbClr val="424242"/>
                </a:solidFill>
                <a:latin typeface="Calibri" panose="020F0502020204030204" pitchFamily="34" charset="0"/>
                <a:cs typeface="Calibri" panose="020F0502020204030204" pitchFamily="34" charset="0"/>
              </a:rPr>
              <a:t> </a:t>
            </a:r>
            <a:r>
              <a:rPr lang="en-AU" sz="800" dirty="0" err="1">
                <a:solidFill>
                  <a:srgbClr val="424242"/>
                </a:solidFill>
                <a:latin typeface="Calibri" panose="020F0502020204030204" pitchFamily="34" charset="0"/>
                <a:cs typeface="Calibri" panose="020F0502020204030204" pitchFamily="34" charset="0"/>
              </a:rPr>
              <a:t>Sooronbaev</a:t>
            </a:r>
            <a:r>
              <a:rPr lang="en-AU" sz="800" dirty="0">
                <a:solidFill>
                  <a:srgbClr val="424242"/>
                </a:solidFill>
                <a:latin typeface="Calibri" panose="020F0502020204030204" pitchFamily="34" charset="0"/>
                <a:cs typeface="Calibri" panose="020F0502020204030204" pitchFamily="34" charset="0"/>
              </a:rPr>
              <a:t>, MD</a:t>
            </a:r>
          </a:p>
          <a:p>
            <a:r>
              <a:rPr lang="en-AU" sz="800" dirty="0">
                <a:solidFill>
                  <a:srgbClr val="424242"/>
                </a:solidFill>
                <a:latin typeface="Calibri" panose="020F0502020204030204" pitchFamily="34" charset="0"/>
                <a:cs typeface="Calibri" panose="020F0502020204030204" pitchFamily="34" charset="0"/>
              </a:rPr>
              <a:t>Bishkek, Kyrgyzstan</a:t>
            </a:r>
          </a:p>
          <a:p>
            <a:r>
              <a:rPr lang="en-AU" sz="800" b="1" dirty="0">
                <a:solidFill>
                  <a:srgbClr val="FAB516"/>
                </a:solidFill>
                <a:latin typeface="Calibri" panose="020F0502020204030204" pitchFamily="34" charset="0"/>
                <a:cs typeface="Calibri" panose="020F0502020204030204" pitchFamily="34" charset="0"/>
              </a:rPr>
              <a:t>MALTA</a:t>
            </a:r>
          </a:p>
          <a:p>
            <a:r>
              <a:rPr lang="en-AU" sz="800" dirty="0">
                <a:solidFill>
                  <a:srgbClr val="424242"/>
                </a:solidFill>
                <a:latin typeface="Calibri" panose="020F0502020204030204" pitchFamily="34" charset="0"/>
                <a:cs typeface="Calibri" panose="020F0502020204030204" pitchFamily="34" charset="0"/>
              </a:rPr>
              <a:t>Prof Joseph M </a:t>
            </a:r>
            <a:r>
              <a:rPr lang="en-AU" sz="800" dirty="0" err="1">
                <a:solidFill>
                  <a:srgbClr val="424242"/>
                </a:solidFill>
                <a:latin typeface="Calibri" panose="020F0502020204030204" pitchFamily="34" charset="0"/>
                <a:cs typeface="Calibri" panose="020F0502020204030204" pitchFamily="34" charset="0"/>
              </a:rPr>
              <a:t>Cacciottolo</a:t>
            </a:r>
            <a:endParaRPr lang="en-AU" sz="800" dirty="0">
              <a:solidFill>
                <a:srgbClr val="424242"/>
              </a:solidFill>
              <a:latin typeface="Calibri" panose="020F0502020204030204" pitchFamily="34" charset="0"/>
              <a:cs typeface="Calibri" panose="020F0502020204030204" pitchFamily="34" charset="0"/>
            </a:endParaRPr>
          </a:p>
          <a:p>
            <a:r>
              <a:rPr lang="en-AU" sz="800" dirty="0">
                <a:solidFill>
                  <a:srgbClr val="424242"/>
                </a:solidFill>
                <a:latin typeface="Calibri" panose="020F0502020204030204" pitchFamily="34" charset="0"/>
                <a:cs typeface="Calibri" panose="020F0502020204030204" pitchFamily="34" charset="0"/>
              </a:rPr>
              <a:t>Pieta, Malta</a:t>
            </a:r>
          </a:p>
          <a:p>
            <a:r>
              <a:rPr lang="en-AU" sz="800" b="1" dirty="0">
                <a:solidFill>
                  <a:srgbClr val="FAB516"/>
                </a:solidFill>
                <a:latin typeface="Calibri" panose="020F0502020204030204" pitchFamily="34" charset="0"/>
                <a:cs typeface="Calibri" panose="020F0502020204030204" pitchFamily="34" charset="0"/>
              </a:rPr>
              <a:t>LEBANON </a:t>
            </a:r>
          </a:p>
          <a:p>
            <a:r>
              <a:rPr lang="en-AU" sz="800" dirty="0">
                <a:solidFill>
                  <a:srgbClr val="424242"/>
                </a:solidFill>
                <a:latin typeface="Calibri" panose="020F0502020204030204" pitchFamily="34" charset="0"/>
                <a:cs typeface="Calibri" panose="020F0502020204030204" pitchFamily="34" charset="0"/>
              </a:rPr>
              <a:t>Mirna Waked, MD</a:t>
            </a:r>
          </a:p>
          <a:p>
            <a:r>
              <a:rPr lang="en-AU" sz="800" dirty="0">
                <a:solidFill>
                  <a:srgbClr val="424242"/>
                </a:solidFill>
                <a:latin typeface="Calibri" panose="020F0502020204030204" pitchFamily="34" charset="0"/>
                <a:cs typeface="Calibri" panose="020F0502020204030204" pitchFamily="34" charset="0"/>
              </a:rPr>
              <a:t>Beirut, Lebanon </a:t>
            </a:r>
          </a:p>
          <a:p>
            <a:r>
              <a:rPr lang="en-AU" sz="800" b="1" dirty="0">
                <a:solidFill>
                  <a:srgbClr val="FAB516"/>
                </a:solidFill>
                <a:latin typeface="Calibri" panose="020F0502020204030204" pitchFamily="34" charset="0"/>
                <a:cs typeface="Calibri" panose="020F0502020204030204" pitchFamily="34" charset="0"/>
              </a:rPr>
              <a:t>MOLDOVA</a:t>
            </a:r>
          </a:p>
          <a:p>
            <a:r>
              <a:rPr lang="en-AU" sz="800" dirty="0" err="1">
                <a:solidFill>
                  <a:srgbClr val="424242"/>
                </a:solidFill>
                <a:latin typeface="Calibri" panose="020F0502020204030204" pitchFamily="34" charset="0"/>
                <a:cs typeface="Calibri" panose="020F0502020204030204" pitchFamily="34" charset="0"/>
              </a:rPr>
              <a:t>Alexandru</a:t>
            </a:r>
            <a:r>
              <a:rPr lang="en-AU" sz="800" dirty="0">
                <a:solidFill>
                  <a:srgbClr val="424242"/>
                </a:solidFill>
                <a:latin typeface="Calibri" panose="020F0502020204030204" pitchFamily="34" charset="0"/>
                <a:cs typeface="Calibri" panose="020F0502020204030204" pitchFamily="34" charset="0"/>
              </a:rPr>
              <a:t> </a:t>
            </a:r>
            <a:r>
              <a:rPr lang="en-AU" sz="800" dirty="0" err="1">
                <a:solidFill>
                  <a:srgbClr val="424242"/>
                </a:solidFill>
                <a:latin typeface="Calibri" panose="020F0502020204030204" pitchFamily="34" charset="0"/>
                <a:cs typeface="Calibri" panose="020F0502020204030204" pitchFamily="34" charset="0"/>
              </a:rPr>
              <a:t>Corlateanu</a:t>
            </a:r>
            <a:r>
              <a:rPr lang="en-AU" sz="800" dirty="0">
                <a:solidFill>
                  <a:srgbClr val="424242"/>
                </a:solidFill>
                <a:latin typeface="Calibri" panose="020F0502020204030204" pitchFamily="34" charset="0"/>
                <a:cs typeface="Calibri" panose="020F0502020204030204" pitchFamily="34" charset="0"/>
              </a:rPr>
              <a:t>, MD, PhD</a:t>
            </a:r>
          </a:p>
          <a:p>
            <a:r>
              <a:rPr lang="en-AU" sz="800" dirty="0">
                <a:solidFill>
                  <a:srgbClr val="424242"/>
                </a:solidFill>
                <a:latin typeface="Calibri" panose="020F0502020204030204" pitchFamily="34" charset="0"/>
                <a:cs typeface="Calibri" panose="020F0502020204030204" pitchFamily="34" charset="0"/>
              </a:rPr>
              <a:t>ERS National Delegate</a:t>
            </a:r>
          </a:p>
          <a:p>
            <a:r>
              <a:rPr lang="en-AU" sz="800" dirty="0">
                <a:solidFill>
                  <a:srgbClr val="424242"/>
                </a:solidFill>
                <a:latin typeface="Calibri" panose="020F0502020204030204" pitchFamily="34" charset="0"/>
                <a:cs typeface="Calibri" panose="020F0502020204030204" pitchFamily="34" charset="0"/>
              </a:rPr>
              <a:t>Republic of Moldova</a:t>
            </a:r>
          </a:p>
          <a:p>
            <a:r>
              <a:rPr lang="en-AU" sz="800" b="1" dirty="0">
                <a:solidFill>
                  <a:srgbClr val="FAB516"/>
                </a:solidFill>
                <a:latin typeface="Calibri" panose="020F0502020204030204" pitchFamily="34" charset="0"/>
                <a:cs typeface="Calibri" panose="020F0502020204030204" pitchFamily="34" charset="0"/>
              </a:rPr>
              <a:t>MONGOLIA</a:t>
            </a:r>
          </a:p>
          <a:p>
            <a:r>
              <a:rPr lang="en-AU" sz="800" dirty="0">
                <a:solidFill>
                  <a:srgbClr val="424242"/>
                </a:solidFill>
                <a:latin typeface="Calibri" panose="020F0502020204030204" pitchFamily="34" charset="0"/>
                <a:cs typeface="Calibri" panose="020F0502020204030204" pitchFamily="34" charset="0"/>
              </a:rPr>
              <a:t>Dr. </a:t>
            </a:r>
            <a:r>
              <a:rPr lang="en-AU" sz="800" dirty="0" err="1">
                <a:solidFill>
                  <a:srgbClr val="424242"/>
                </a:solidFill>
                <a:latin typeface="Calibri" panose="020F0502020204030204" pitchFamily="34" charset="0"/>
                <a:cs typeface="Calibri" panose="020F0502020204030204" pitchFamily="34" charset="0"/>
              </a:rPr>
              <a:t>Oyunchimeg</a:t>
            </a:r>
            <a:endParaRPr lang="en-AU" sz="800" dirty="0">
              <a:solidFill>
                <a:srgbClr val="424242"/>
              </a:solidFill>
              <a:latin typeface="Calibri" panose="020F0502020204030204" pitchFamily="34" charset="0"/>
              <a:cs typeface="Calibri" panose="020F0502020204030204" pitchFamily="34" charset="0"/>
            </a:endParaRPr>
          </a:p>
          <a:p>
            <a:r>
              <a:rPr lang="en-AU" sz="800" dirty="0">
                <a:solidFill>
                  <a:srgbClr val="424242"/>
                </a:solidFill>
                <a:latin typeface="Calibri" panose="020F0502020204030204" pitchFamily="34" charset="0"/>
                <a:cs typeface="Calibri" panose="020F0502020204030204" pitchFamily="34" charset="0"/>
              </a:rPr>
              <a:t>Chair of International Cooperation </a:t>
            </a:r>
          </a:p>
          <a:p>
            <a:r>
              <a:rPr lang="en-AU" sz="800" b="1" dirty="0">
                <a:solidFill>
                  <a:srgbClr val="FAB516"/>
                </a:solidFill>
                <a:latin typeface="Calibri" panose="020F0502020204030204" pitchFamily="34" charset="0"/>
                <a:cs typeface="Calibri" panose="020F0502020204030204" pitchFamily="34" charset="0"/>
              </a:rPr>
              <a:t>NORWAY</a:t>
            </a:r>
          </a:p>
          <a:p>
            <a:r>
              <a:rPr lang="en-AU" sz="800" dirty="0">
                <a:solidFill>
                  <a:srgbClr val="424242"/>
                </a:solidFill>
                <a:latin typeface="Calibri" panose="020F0502020204030204" pitchFamily="34" charset="0"/>
                <a:cs typeface="Calibri" panose="020F0502020204030204" pitchFamily="34" charset="0"/>
              </a:rPr>
              <a:t>Rune Nielsen, MD</a:t>
            </a:r>
          </a:p>
          <a:p>
            <a:r>
              <a:rPr lang="en-AU" sz="800" dirty="0">
                <a:solidFill>
                  <a:srgbClr val="424242"/>
                </a:solidFill>
                <a:latin typeface="Calibri" panose="020F0502020204030204" pitchFamily="34" charset="0"/>
                <a:cs typeface="Calibri" panose="020F0502020204030204" pitchFamily="34" charset="0"/>
              </a:rPr>
              <a:t>Bergen, Norway </a:t>
            </a:r>
          </a:p>
          <a:p>
            <a:r>
              <a:rPr lang="en-AU" sz="800" b="1" dirty="0">
                <a:solidFill>
                  <a:srgbClr val="FAB516"/>
                </a:solidFill>
                <a:latin typeface="Calibri" panose="020F0502020204030204" pitchFamily="34" charset="0"/>
                <a:cs typeface="Calibri" panose="020F0502020204030204" pitchFamily="34" charset="0"/>
              </a:rPr>
              <a:t>PAKISTAN</a:t>
            </a:r>
          </a:p>
          <a:p>
            <a:r>
              <a:rPr lang="en-AU" sz="800" dirty="0">
                <a:solidFill>
                  <a:srgbClr val="424242"/>
                </a:solidFill>
                <a:latin typeface="Calibri" panose="020F0502020204030204" pitchFamily="34" charset="0"/>
                <a:cs typeface="Calibri" panose="020F0502020204030204" pitchFamily="34" charset="0"/>
              </a:rPr>
              <a:t>Professor </a:t>
            </a:r>
            <a:r>
              <a:rPr lang="en-AU" sz="800" dirty="0" err="1">
                <a:solidFill>
                  <a:srgbClr val="424242"/>
                </a:solidFill>
                <a:latin typeface="Calibri" panose="020F0502020204030204" pitchFamily="34" charset="0"/>
                <a:cs typeface="Calibri" panose="020F0502020204030204" pitchFamily="34" charset="0"/>
              </a:rPr>
              <a:t>Javaid</a:t>
            </a:r>
            <a:r>
              <a:rPr lang="en-AU" sz="800" dirty="0">
                <a:solidFill>
                  <a:srgbClr val="424242"/>
                </a:solidFill>
                <a:latin typeface="Calibri" panose="020F0502020204030204" pitchFamily="34" charset="0"/>
                <a:cs typeface="Calibri" panose="020F0502020204030204" pitchFamily="34" charset="0"/>
              </a:rPr>
              <a:t> Khan</a:t>
            </a:r>
          </a:p>
          <a:p>
            <a:r>
              <a:rPr lang="en-AU" sz="800" dirty="0">
                <a:solidFill>
                  <a:srgbClr val="424242"/>
                </a:solidFill>
                <a:latin typeface="Calibri" panose="020F0502020204030204" pitchFamily="34" charset="0"/>
                <a:cs typeface="Calibri" panose="020F0502020204030204" pitchFamily="34" charset="0"/>
              </a:rPr>
              <a:t>Karachi, Pakistan</a:t>
            </a:r>
          </a:p>
          <a:p>
            <a:r>
              <a:rPr lang="en-AU" sz="800" dirty="0">
                <a:solidFill>
                  <a:srgbClr val="424242"/>
                </a:solidFill>
                <a:latin typeface="Calibri" panose="020F0502020204030204" pitchFamily="34" charset="0"/>
                <a:cs typeface="Calibri" panose="020F0502020204030204" pitchFamily="34" charset="0"/>
              </a:rPr>
              <a:t>Dr. Mohammad Osman Yusuf</a:t>
            </a:r>
          </a:p>
          <a:p>
            <a:r>
              <a:rPr lang="en-AU" sz="800" dirty="0">
                <a:solidFill>
                  <a:srgbClr val="424242"/>
                </a:solidFill>
                <a:latin typeface="Calibri" panose="020F0502020204030204" pitchFamily="34" charset="0"/>
                <a:cs typeface="Calibri" panose="020F0502020204030204" pitchFamily="34" charset="0"/>
              </a:rPr>
              <a:t>Islamabad, Pakistan</a:t>
            </a:r>
          </a:p>
          <a:p>
            <a:r>
              <a:rPr lang="en-AU" sz="800" b="1" dirty="0">
                <a:solidFill>
                  <a:srgbClr val="FAB516"/>
                </a:solidFill>
                <a:latin typeface="Calibri" panose="020F0502020204030204" pitchFamily="34" charset="0"/>
                <a:cs typeface="Calibri" panose="020F0502020204030204" pitchFamily="34" charset="0"/>
              </a:rPr>
              <a:t>PHILIPPINES</a:t>
            </a:r>
          </a:p>
          <a:p>
            <a:r>
              <a:rPr lang="en-AU" sz="800" dirty="0">
                <a:solidFill>
                  <a:srgbClr val="424242"/>
                </a:solidFill>
                <a:latin typeface="Calibri" panose="020F0502020204030204" pitchFamily="34" charset="0"/>
                <a:cs typeface="Calibri" panose="020F0502020204030204" pitchFamily="34" charset="0"/>
              </a:rPr>
              <a:t>Teresita S. </a:t>
            </a:r>
            <a:r>
              <a:rPr lang="en-AU" sz="800" dirty="0" err="1">
                <a:solidFill>
                  <a:srgbClr val="424242"/>
                </a:solidFill>
                <a:latin typeface="Calibri" panose="020F0502020204030204" pitchFamily="34" charset="0"/>
                <a:cs typeface="Calibri" panose="020F0502020204030204" pitchFamily="34" charset="0"/>
              </a:rPr>
              <a:t>deGuia</a:t>
            </a:r>
            <a:r>
              <a:rPr lang="en-AU" sz="800" dirty="0">
                <a:solidFill>
                  <a:srgbClr val="424242"/>
                </a:solidFill>
                <a:latin typeface="Calibri" panose="020F0502020204030204" pitchFamily="34" charset="0"/>
                <a:cs typeface="Calibri" panose="020F0502020204030204" pitchFamily="34" charset="0"/>
              </a:rPr>
              <a:t>, MD</a:t>
            </a:r>
          </a:p>
          <a:p>
            <a:r>
              <a:rPr lang="en-AU" sz="800" dirty="0">
                <a:solidFill>
                  <a:srgbClr val="424242"/>
                </a:solidFill>
                <a:latin typeface="Calibri" panose="020F0502020204030204" pitchFamily="34" charset="0"/>
                <a:cs typeface="Calibri" panose="020F0502020204030204" pitchFamily="34" charset="0"/>
              </a:rPr>
              <a:t>Quezon City, Philippines</a:t>
            </a:r>
          </a:p>
          <a:p>
            <a:r>
              <a:rPr lang="en-AU" sz="800" b="1" dirty="0">
                <a:solidFill>
                  <a:srgbClr val="FAB516"/>
                </a:solidFill>
                <a:latin typeface="Calibri" panose="020F0502020204030204" pitchFamily="34" charset="0"/>
                <a:cs typeface="Calibri" panose="020F0502020204030204" pitchFamily="34" charset="0"/>
              </a:rPr>
              <a:t>POLAND</a:t>
            </a:r>
          </a:p>
          <a:p>
            <a:r>
              <a:rPr lang="en-AU" sz="800" dirty="0" err="1">
                <a:solidFill>
                  <a:srgbClr val="424242"/>
                </a:solidFill>
                <a:latin typeface="Calibri" panose="020F0502020204030204" pitchFamily="34" charset="0"/>
                <a:cs typeface="Calibri" panose="020F0502020204030204" pitchFamily="34" charset="0"/>
              </a:rPr>
              <a:t>Ewa</a:t>
            </a:r>
            <a:r>
              <a:rPr lang="en-AU" sz="800" dirty="0">
                <a:solidFill>
                  <a:srgbClr val="424242"/>
                </a:solidFill>
                <a:latin typeface="Calibri" panose="020F0502020204030204" pitchFamily="34" charset="0"/>
                <a:cs typeface="Calibri" panose="020F0502020204030204" pitchFamily="34" charset="0"/>
              </a:rPr>
              <a:t> </a:t>
            </a:r>
            <a:r>
              <a:rPr lang="en-AU" sz="800" dirty="0" err="1">
                <a:solidFill>
                  <a:srgbClr val="424242"/>
                </a:solidFill>
                <a:latin typeface="Calibri" panose="020F0502020204030204" pitchFamily="34" charset="0"/>
                <a:cs typeface="Calibri" panose="020F0502020204030204" pitchFamily="34" charset="0"/>
              </a:rPr>
              <a:t>Nizankowska-Mogilnicka</a:t>
            </a:r>
            <a:r>
              <a:rPr lang="en-AU" sz="800" dirty="0">
                <a:solidFill>
                  <a:srgbClr val="424242"/>
                </a:solidFill>
                <a:latin typeface="Calibri" panose="020F0502020204030204" pitchFamily="34" charset="0"/>
                <a:cs typeface="Calibri" panose="020F0502020204030204" pitchFamily="34" charset="0"/>
              </a:rPr>
              <a:t>, MD, PhD,</a:t>
            </a:r>
          </a:p>
          <a:p>
            <a:r>
              <a:rPr lang="en-AU" sz="800" dirty="0">
                <a:solidFill>
                  <a:srgbClr val="424242"/>
                </a:solidFill>
                <a:latin typeface="Calibri" panose="020F0502020204030204" pitchFamily="34" charset="0"/>
                <a:cs typeface="Calibri" panose="020F0502020204030204" pitchFamily="34" charset="0"/>
              </a:rPr>
              <a:t>Krakow, Poland</a:t>
            </a:r>
          </a:p>
          <a:p>
            <a:r>
              <a:rPr lang="en-AU" sz="800" dirty="0">
                <a:solidFill>
                  <a:srgbClr val="424242"/>
                </a:solidFill>
                <a:latin typeface="Calibri" panose="020F0502020204030204" pitchFamily="34" charset="0"/>
                <a:cs typeface="Calibri" panose="020F0502020204030204" pitchFamily="34" charset="0"/>
              </a:rPr>
              <a:t>Pawel </a:t>
            </a:r>
            <a:r>
              <a:rPr lang="en-AU" sz="800" dirty="0" err="1">
                <a:solidFill>
                  <a:srgbClr val="424242"/>
                </a:solidFill>
                <a:latin typeface="Calibri" panose="020F0502020204030204" pitchFamily="34" charset="0"/>
                <a:cs typeface="Calibri" panose="020F0502020204030204" pitchFamily="34" charset="0"/>
              </a:rPr>
              <a:t>Sliwinski</a:t>
            </a:r>
            <a:endParaRPr lang="en-AU" sz="800" dirty="0">
              <a:solidFill>
                <a:srgbClr val="424242"/>
              </a:solidFill>
              <a:latin typeface="Calibri" panose="020F0502020204030204" pitchFamily="34" charset="0"/>
              <a:cs typeface="Calibri" panose="020F0502020204030204" pitchFamily="34" charset="0"/>
            </a:endParaRPr>
          </a:p>
          <a:p>
            <a:r>
              <a:rPr lang="en-AU" sz="800" dirty="0">
                <a:solidFill>
                  <a:srgbClr val="424242"/>
                </a:solidFill>
                <a:latin typeface="Calibri" panose="020F0502020204030204" pitchFamily="34" charset="0"/>
                <a:cs typeface="Calibri" panose="020F0502020204030204" pitchFamily="34" charset="0"/>
              </a:rPr>
              <a:t>Krakow, Poland </a:t>
            </a:r>
          </a:p>
          <a:p>
            <a:r>
              <a:rPr lang="en-AU" sz="800" dirty="0">
                <a:solidFill>
                  <a:srgbClr val="424242"/>
                </a:solidFill>
                <a:latin typeface="Calibri" panose="020F0502020204030204" pitchFamily="34" charset="0"/>
                <a:cs typeface="Calibri" panose="020F0502020204030204" pitchFamily="34" charset="0"/>
              </a:rPr>
              <a:t>Paul </a:t>
            </a:r>
            <a:r>
              <a:rPr lang="en-AU" sz="800" dirty="0" err="1">
                <a:solidFill>
                  <a:srgbClr val="424242"/>
                </a:solidFill>
                <a:latin typeface="Calibri" panose="020F0502020204030204" pitchFamily="34" charset="0"/>
                <a:cs typeface="Calibri" panose="020F0502020204030204" pitchFamily="34" charset="0"/>
              </a:rPr>
              <a:t>Kuca</a:t>
            </a:r>
            <a:r>
              <a:rPr lang="en-AU" sz="800" dirty="0">
                <a:solidFill>
                  <a:srgbClr val="424242"/>
                </a:solidFill>
                <a:latin typeface="Calibri" panose="020F0502020204030204" pitchFamily="34" charset="0"/>
                <a:cs typeface="Calibri" panose="020F0502020204030204" pitchFamily="34" charset="0"/>
              </a:rPr>
              <a:t>, MD</a:t>
            </a:r>
          </a:p>
          <a:p>
            <a:r>
              <a:rPr lang="en-AU" sz="800" dirty="0">
                <a:solidFill>
                  <a:srgbClr val="424242"/>
                </a:solidFill>
                <a:latin typeface="Calibri" panose="020F0502020204030204" pitchFamily="34" charset="0"/>
                <a:cs typeface="Calibri" panose="020F0502020204030204" pitchFamily="34" charset="0"/>
              </a:rPr>
              <a:t>Warsaw, Poland</a:t>
            </a:r>
          </a:p>
          <a:p>
            <a:r>
              <a:rPr lang="en-AU" sz="800" b="1" dirty="0">
                <a:solidFill>
                  <a:srgbClr val="FAB516"/>
                </a:solidFill>
                <a:latin typeface="Calibri" panose="020F0502020204030204" pitchFamily="34" charset="0"/>
                <a:cs typeface="Calibri" panose="020F0502020204030204" pitchFamily="34" charset="0"/>
              </a:rPr>
              <a:t>ROMANIA</a:t>
            </a:r>
          </a:p>
          <a:p>
            <a:r>
              <a:rPr lang="en-AU" sz="800" dirty="0">
                <a:solidFill>
                  <a:srgbClr val="424242"/>
                </a:solidFill>
                <a:latin typeface="Calibri" panose="020F0502020204030204" pitchFamily="34" charset="0"/>
                <a:cs typeface="Calibri" panose="020F0502020204030204" pitchFamily="34" charset="0"/>
              </a:rPr>
              <a:t>Florin </a:t>
            </a:r>
            <a:r>
              <a:rPr lang="en-AU" sz="800" dirty="0" err="1">
                <a:solidFill>
                  <a:srgbClr val="424242"/>
                </a:solidFill>
                <a:latin typeface="Calibri" panose="020F0502020204030204" pitchFamily="34" charset="0"/>
                <a:cs typeface="Calibri" panose="020F0502020204030204" pitchFamily="34" charset="0"/>
              </a:rPr>
              <a:t>Mihaltan</a:t>
            </a:r>
            <a:r>
              <a:rPr lang="en-AU" sz="800" dirty="0">
                <a:solidFill>
                  <a:srgbClr val="424242"/>
                </a:solidFill>
                <a:latin typeface="Calibri" panose="020F0502020204030204" pitchFamily="34" charset="0"/>
                <a:cs typeface="Calibri" panose="020F0502020204030204" pitchFamily="34" charset="0"/>
              </a:rPr>
              <a:t>, MD</a:t>
            </a:r>
          </a:p>
          <a:p>
            <a:r>
              <a:rPr lang="en-AU" sz="800" dirty="0">
                <a:solidFill>
                  <a:srgbClr val="424242"/>
                </a:solidFill>
                <a:latin typeface="Calibri" panose="020F0502020204030204" pitchFamily="34" charset="0"/>
                <a:cs typeface="Calibri" panose="020F0502020204030204" pitchFamily="34" charset="0"/>
              </a:rPr>
              <a:t>Bucharest, Romania</a:t>
            </a:r>
          </a:p>
          <a:p>
            <a:r>
              <a:rPr lang="en-AU" sz="800" dirty="0" err="1">
                <a:solidFill>
                  <a:srgbClr val="424242"/>
                </a:solidFill>
                <a:latin typeface="Calibri" panose="020F0502020204030204" pitchFamily="34" charset="0"/>
                <a:cs typeface="Calibri" panose="020F0502020204030204" pitchFamily="34" charset="0"/>
              </a:rPr>
              <a:t>Ruxandra</a:t>
            </a:r>
            <a:r>
              <a:rPr lang="en-AU" sz="800" dirty="0">
                <a:solidFill>
                  <a:srgbClr val="424242"/>
                </a:solidFill>
                <a:latin typeface="Calibri" panose="020F0502020204030204" pitchFamily="34" charset="0"/>
                <a:cs typeface="Calibri" panose="020F0502020204030204" pitchFamily="34" charset="0"/>
              </a:rPr>
              <a:t> </a:t>
            </a:r>
            <a:r>
              <a:rPr lang="en-AU" sz="800" dirty="0" err="1">
                <a:solidFill>
                  <a:srgbClr val="424242"/>
                </a:solidFill>
                <a:latin typeface="Calibri" panose="020F0502020204030204" pitchFamily="34" charset="0"/>
                <a:cs typeface="Calibri" panose="020F0502020204030204" pitchFamily="34" charset="0"/>
              </a:rPr>
              <a:t>Ulmeanu</a:t>
            </a:r>
            <a:r>
              <a:rPr lang="en-AU" sz="800" dirty="0">
                <a:solidFill>
                  <a:srgbClr val="424242"/>
                </a:solidFill>
                <a:latin typeface="Calibri" panose="020F0502020204030204" pitchFamily="34" charset="0"/>
                <a:cs typeface="Calibri" panose="020F0502020204030204" pitchFamily="34" charset="0"/>
              </a:rPr>
              <a:t>, MD</a:t>
            </a:r>
          </a:p>
          <a:p>
            <a:r>
              <a:rPr lang="en-AU" sz="800" dirty="0">
                <a:solidFill>
                  <a:srgbClr val="424242"/>
                </a:solidFill>
                <a:latin typeface="Calibri" panose="020F0502020204030204" pitchFamily="34" charset="0"/>
                <a:cs typeface="Calibri" panose="020F0502020204030204" pitchFamily="34" charset="0"/>
              </a:rPr>
              <a:t>Bucharest, Romania</a:t>
            </a:r>
          </a:p>
          <a:p>
            <a:r>
              <a:rPr lang="en-AU" sz="800" b="1" dirty="0">
                <a:solidFill>
                  <a:srgbClr val="FAB516"/>
                </a:solidFill>
                <a:latin typeface="Calibri" panose="020F0502020204030204" pitchFamily="34" charset="0"/>
                <a:cs typeface="Calibri" panose="020F0502020204030204" pitchFamily="34" charset="0"/>
              </a:rPr>
              <a:t>RUSSIA</a:t>
            </a:r>
          </a:p>
          <a:p>
            <a:r>
              <a:rPr lang="en-AU" sz="800" dirty="0">
                <a:solidFill>
                  <a:srgbClr val="424242"/>
                </a:solidFill>
                <a:latin typeface="Calibri" panose="020F0502020204030204" pitchFamily="34" charset="0"/>
                <a:cs typeface="Calibri" panose="020F0502020204030204" pitchFamily="34" charset="0"/>
              </a:rPr>
              <a:t>Alexander </a:t>
            </a:r>
            <a:r>
              <a:rPr lang="en-AU" sz="800" dirty="0" err="1">
                <a:solidFill>
                  <a:srgbClr val="424242"/>
                </a:solidFill>
                <a:latin typeface="Calibri" panose="020F0502020204030204" pitchFamily="34" charset="0"/>
                <a:cs typeface="Calibri" panose="020F0502020204030204" pitchFamily="34" charset="0"/>
              </a:rPr>
              <a:t>Chuchalin</a:t>
            </a:r>
            <a:r>
              <a:rPr lang="en-AU" sz="800" dirty="0">
                <a:solidFill>
                  <a:srgbClr val="424242"/>
                </a:solidFill>
                <a:latin typeface="Calibri" panose="020F0502020204030204" pitchFamily="34" charset="0"/>
                <a:cs typeface="Calibri" panose="020F0502020204030204" pitchFamily="34" charset="0"/>
              </a:rPr>
              <a:t>, MD</a:t>
            </a:r>
          </a:p>
          <a:p>
            <a:r>
              <a:rPr lang="en-AU" sz="800" dirty="0">
                <a:solidFill>
                  <a:srgbClr val="424242"/>
                </a:solidFill>
                <a:latin typeface="Calibri" panose="020F0502020204030204" pitchFamily="34" charset="0"/>
                <a:cs typeface="Calibri" panose="020F0502020204030204" pitchFamily="34" charset="0"/>
              </a:rPr>
              <a:t>Moscow, Russia</a:t>
            </a:r>
          </a:p>
          <a:p>
            <a:r>
              <a:rPr lang="en-AU" sz="800" b="1" dirty="0">
                <a:solidFill>
                  <a:srgbClr val="FAB516"/>
                </a:solidFill>
                <a:latin typeface="Calibri" panose="020F0502020204030204" pitchFamily="34" charset="0"/>
                <a:cs typeface="Calibri" panose="020F0502020204030204" pitchFamily="34" charset="0"/>
              </a:rPr>
              <a:t>SINGAPORE</a:t>
            </a:r>
          </a:p>
          <a:p>
            <a:r>
              <a:rPr lang="en-AU" sz="800" dirty="0">
                <a:solidFill>
                  <a:srgbClr val="424242"/>
                </a:solidFill>
                <a:latin typeface="Calibri" panose="020F0502020204030204" pitchFamily="34" charset="0"/>
                <a:cs typeface="Calibri" panose="020F0502020204030204" pitchFamily="34" charset="0"/>
              </a:rPr>
              <a:t>Kian-Chung Ong, MD</a:t>
            </a:r>
          </a:p>
          <a:p>
            <a:r>
              <a:rPr lang="en-AU" sz="800" dirty="0">
                <a:solidFill>
                  <a:srgbClr val="424242"/>
                </a:solidFill>
                <a:latin typeface="Calibri" panose="020F0502020204030204" pitchFamily="34" charset="0"/>
                <a:cs typeface="Calibri" panose="020F0502020204030204" pitchFamily="34" charset="0"/>
              </a:rPr>
              <a:t>Wan-Cheng Tan, MD,</a:t>
            </a:r>
          </a:p>
          <a:p>
            <a:r>
              <a:rPr lang="en-AU" sz="800" dirty="0">
                <a:solidFill>
                  <a:srgbClr val="424242"/>
                </a:solidFill>
                <a:latin typeface="Calibri" panose="020F0502020204030204" pitchFamily="34" charset="0"/>
                <a:cs typeface="Calibri" panose="020F0502020204030204" pitchFamily="34" charset="0"/>
              </a:rPr>
              <a:t>Chair, Asian Pacific COPD Roundtable</a:t>
            </a:r>
          </a:p>
          <a:p>
            <a:r>
              <a:rPr lang="en-AU" sz="800" b="1" dirty="0">
                <a:solidFill>
                  <a:srgbClr val="FAB516"/>
                </a:solidFill>
                <a:latin typeface="Calibri" panose="020F0502020204030204" pitchFamily="34" charset="0"/>
                <a:cs typeface="Calibri" panose="020F0502020204030204" pitchFamily="34" charset="0"/>
              </a:rPr>
              <a:t>SLOVAK REPUBLIC</a:t>
            </a:r>
          </a:p>
          <a:p>
            <a:r>
              <a:rPr lang="en-AU" sz="800" dirty="0" err="1">
                <a:solidFill>
                  <a:srgbClr val="424242"/>
                </a:solidFill>
                <a:latin typeface="Calibri" panose="020F0502020204030204" pitchFamily="34" charset="0"/>
                <a:cs typeface="Calibri" panose="020F0502020204030204" pitchFamily="34" charset="0"/>
              </a:rPr>
              <a:t>Ruzena</a:t>
            </a:r>
            <a:r>
              <a:rPr lang="en-AU" sz="800" dirty="0">
                <a:solidFill>
                  <a:srgbClr val="424242"/>
                </a:solidFill>
                <a:latin typeface="Calibri" panose="020F0502020204030204" pitchFamily="34" charset="0"/>
                <a:cs typeface="Calibri" panose="020F0502020204030204" pitchFamily="34" charset="0"/>
              </a:rPr>
              <a:t> </a:t>
            </a:r>
            <a:r>
              <a:rPr lang="en-AU" sz="800" dirty="0" err="1">
                <a:solidFill>
                  <a:srgbClr val="424242"/>
                </a:solidFill>
                <a:latin typeface="Calibri" panose="020F0502020204030204" pitchFamily="34" charset="0"/>
                <a:cs typeface="Calibri" panose="020F0502020204030204" pitchFamily="34" charset="0"/>
              </a:rPr>
              <a:t>Tkacova</a:t>
            </a:r>
            <a:r>
              <a:rPr lang="en-AU" sz="800" dirty="0">
                <a:solidFill>
                  <a:srgbClr val="424242"/>
                </a:solidFill>
                <a:latin typeface="Calibri" panose="020F0502020204030204" pitchFamily="34" charset="0"/>
                <a:cs typeface="Calibri" panose="020F0502020204030204" pitchFamily="34" charset="0"/>
              </a:rPr>
              <a:t>, MD PhD</a:t>
            </a:r>
          </a:p>
          <a:p>
            <a:r>
              <a:rPr lang="en-AU" sz="800" dirty="0">
                <a:solidFill>
                  <a:srgbClr val="424242"/>
                </a:solidFill>
                <a:latin typeface="Calibri" panose="020F0502020204030204" pitchFamily="34" charset="0"/>
                <a:cs typeface="Calibri" panose="020F0502020204030204" pitchFamily="34" charset="0"/>
              </a:rPr>
              <a:t>Kosice, Slovakia</a:t>
            </a:r>
          </a:p>
          <a:p>
            <a:r>
              <a:rPr lang="en-AU" sz="800" b="1" dirty="0">
                <a:solidFill>
                  <a:srgbClr val="FAB516"/>
                </a:solidFill>
                <a:latin typeface="Calibri" panose="020F0502020204030204" pitchFamily="34" charset="0"/>
                <a:cs typeface="Calibri" panose="020F0502020204030204" pitchFamily="34" charset="0"/>
              </a:rPr>
              <a:t>SPAIN</a:t>
            </a:r>
          </a:p>
          <a:p>
            <a:r>
              <a:rPr lang="en-AU" sz="800" dirty="0">
                <a:solidFill>
                  <a:srgbClr val="424242"/>
                </a:solidFill>
                <a:latin typeface="Calibri" panose="020F0502020204030204" pitchFamily="34" charset="0"/>
                <a:cs typeface="Calibri" panose="020F0502020204030204" pitchFamily="34" charset="0"/>
              </a:rPr>
              <a:t>Dr. Patricia </a:t>
            </a:r>
            <a:r>
              <a:rPr lang="en-AU" sz="800" dirty="0" err="1">
                <a:solidFill>
                  <a:srgbClr val="424242"/>
                </a:solidFill>
                <a:latin typeface="Calibri" panose="020F0502020204030204" pitchFamily="34" charset="0"/>
                <a:cs typeface="Calibri" panose="020F0502020204030204" pitchFamily="34" charset="0"/>
              </a:rPr>
              <a:t>Sobradillo</a:t>
            </a:r>
            <a:endParaRPr lang="en-AU" sz="800" dirty="0">
              <a:solidFill>
                <a:srgbClr val="424242"/>
              </a:solidFill>
              <a:latin typeface="Calibri" panose="020F0502020204030204" pitchFamily="34" charset="0"/>
              <a:cs typeface="Calibri" panose="020F0502020204030204" pitchFamily="34" charset="0"/>
            </a:endParaRPr>
          </a:p>
          <a:p>
            <a:r>
              <a:rPr lang="en-AU" sz="800" b="1" dirty="0">
                <a:solidFill>
                  <a:srgbClr val="FAB516"/>
                </a:solidFill>
                <a:latin typeface="Calibri" panose="020F0502020204030204" pitchFamily="34" charset="0"/>
                <a:cs typeface="Calibri" panose="020F0502020204030204" pitchFamily="34" charset="0"/>
              </a:rPr>
              <a:t>SYRIA</a:t>
            </a:r>
          </a:p>
          <a:p>
            <a:r>
              <a:rPr lang="en-AU" sz="800" dirty="0" err="1">
                <a:solidFill>
                  <a:srgbClr val="424242"/>
                </a:solidFill>
                <a:latin typeface="Calibri" panose="020F0502020204030204" pitchFamily="34" charset="0"/>
                <a:cs typeface="Calibri" panose="020F0502020204030204" pitchFamily="34" charset="0"/>
              </a:rPr>
              <a:t>Yousser</a:t>
            </a:r>
            <a:r>
              <a:rPr lang="en-AU" sz="800" dirty="0">
                <a:solidFill>
                  <a:srgbClr val="424242"/>
                </a:solidFill>
                <a:latin typeface="Calibri" panose="020F0502020204030204" pitchFamily="34" charset="0"/>
                <a:cs typeface="Calibri" panose="020F0502020204030204" pitchFamily="34" charset="0"/>
              </a:rPr>
              <a:t> Mohammad, MD</a:t>
            </a:r>
          </a:p>
          <a:p>
            <a:r>
              <a:rPr lang="en-AU" sz="800" dirty="0" err="1">
                <a:solidFill>
                  <a:srgbClr val="424242"/>
                </a:solidFill>
                <a:latin typeface="Calibri" panose="020F0502020204030204" pitchFamily="34" charset="0"/>
                <a:cs typeface="Calibri" panose="020F0502020204030204" pitchFamily="34" charset="0"/>
              </a:rPr>
              <a:t>Lattakia</a:t>
            </a:r>
            <a:r>
              <a:rPr lang="en-AU" sz="800" dirty="0">
                <a:solidFill>
                  <a:srgbClr val="424242"/>
                </a:solidFill>
                <a:latin typeface="Calibri" panose="020F0502020204030204" pitchFamily="34" charset="0"/>
                <a:cs typeface="Calibri" panose="020F0502020204030204" pitchFamily="34" charset="0"/>
              </a:rPr>
              <a:t>, Syria</a:t>
            </a:r>
          </a:p>
          <a:p>
            <a:r>
              <a:rPr lang="en-AU" sz="800" b="1" dirty="0">
                <a:solidFill>
                  <a:srgbClr val="FAB516"/>
                </a:solidFill>
                <a:latin typeface="Calibri" panose="020F0502020204030204" pitchFamily="34" charset="0"/>
                <a:cs typeface="Calibri" panose="020F0502020204030204" pitchFamily="34" charset="0"/>
              </a:rPr>
              <a:t>TURKEY</a:t>
            </a:r>
          </a:p>
          <a:p>
            <a:r>
              <a:rPr lang="en-AU" sz="800" dirty="0">
                <a:solidFill>
                  <a:srgbClr val="424242"/>
                </a:solidFill>
                <a:latin typeface="Calibri" panose="020F0502020204030204" pitchFamily="34" charset="0"/>
                <a:cs typeface="Calibri" panose="020F0502020204030204" pitchFamily="34" charset="0"/>
              </a:rPr>
              <a:t>Prof. Dr. </a:t>
            </a:r>
            <a:r>
              <a:rPr lang="en-AU" sz="800" dirty="0" err="1">
                <a:solidFill>
                  <a:srgbClr val="424242"/>
                </a:solidFill>
                <a:latin typeface="Calibri" panose="020F0502020204030204" pitchFamily="34" charset="0"/>
                <a:cs typeface="Calibri" panose="020F0502020204030204" pitchFamily="34" charset="0"/>
              </a:rPr>
              <a:t>Hakan</a:t>
            </a:r>
            <a:r>
              <a:rPr lang="en-AU" sz="800" dirty="0">
                <a:solidFill>
                  <a:srgbClr val="424242"/>
                </a:solidFill>
                <a:latin typeface="Calibri" panose="020F0502020204030204" pitchFamily="34" charset="0"/>
                <a:cs typeface="Calibri" panose="020F0502020204030204" pitchFamily="34" charset="0"/>
              </a:rPr>
              <a:t> </a:t>
            </a:r>
            <a:r>
              <a:rPr lang="en-AU" sz="800" dirty="0" err="1">
                <a:solidFill>
                  <a:srgbClr val="424242"/>
                </a:solidFill>
                <a:latin typeface="Calibri" panose="020F0502020204030204" pitchFamily="34" charset="0"/>
                <a:cs typeface="Calibri" panose="020F0502020204030204" pitchFamily="34" charset="0"/>
              </a:rPr>
              <a:t>Gunen</a:t>
            </a:r>
            <a:endParaRPr lang="en-AU" sz="800" dirty="0">
              <a:solidFill>
                <a:srgbClr val="424242"/>
              </a:solidFill>
              <a:latin typeface="Calibri" panose="020F0502020204030204" pitchFamily="34" charset="0"/>
              <a:cs typeface="Calibri" panose="020F0502020204030204" pitchFamily="34" charset="0"/>
            </a:endParaRPr>
          </a:p>
          <a:p>
            <a:r>
              <a:rPr lang="en-AU" sz="800" dirty="0">
                <a:solidFill>
                  <a:srgbClr val="424242"/>
                </a:solidFill>
                <a:latin typeface="Calibri" panose="020F0502020204030204" pitchFamily="34" charset="0"/>
                <a:cs typeface="Calibri" panose="020F0502020204030204" pitchFamily="34" charset="0"/>
              </a:rPr>
              <a:t>Malatya, Turkey</a:t>
            </a:r>
          </a:p>
          <a:p>
            <a:r>
              <a:rPr lang="en-AU" sz="800" dirty="0" err="1">
                <a:solidFill>
                  <a:srgbClr val="424242"/>
                </a:solidFill>
                <a:latin typeface="Calibri" panose="020F0502020204030204" pitchFamily="34" charset="0"/>
                <a:cs typeface="Calibri" panose="020F0502020204030204" pitchFamily="34" charset="0"/>
              </a:rPr>
              <a:t>Nurdan</a:t>
            </a:r>
            <a:r>
              <a:rPr lang="en-AU" sz="800" dirty="0">
                <a:solidFill>
                  <a:srgbClr val="424242"/>
                </a:solidFill>
                <a:latin typeface="Calibri" panose="020F0502020204030204" pitchFamily="34" charset="0"/>
                <a:cs typeface="Calibri" panose="020F0502020204030204" pitchFamily="34" charset="0"/>
              </a:rPr>
              <a:t> </a:t>
            </a:r>
            <a:r>
              <a:rPr lang="en-AU" sz="800" dirty="0" err="1">
                <a:solidFill>
                  <a:srgbClr val="424242"/>
                </a:solidFill>
                <a:latin typeface="Calibri" panose="020F0502020204030204" pitchFamily="34" charset="0"/>
                <a:cs typeface="Calibri" panose="020F0502020204030204" pitchFamily="34" charset="0"/>
              </a:rPr>
              <a:t>Kokturk</a:t>
            </a:r>
            <a:endParaRPr lang="en-AU" sz="800" dirty="0">
              <a:solidFill>
                <a:srgbClr val="424242"/>
              </a:solidFill>
              <a:latin typeface="Calibri" panose="020F0502020204030204" pitchFamily="34" charset="0"/>
              <a:cs typeface="Calibri" panose="020F0502020204030204" pitchFamily="34" charset="0"/>
            </a:endParaRPr>
          </a:p>
          <a:p>
            <a:r>
              <a:rPr lang="en-AU" sz="800" dirty="0">
                <a:solidFill>
                  <a:srgbClr val="424242"/>
                </a:solidFill>
                <a:latin typeface="Calibri" panose="020F0502020204030204" pitchFamily="34" charset="0"/>
                <a:cs typeface="Calibri" panose="020F0502020204030204" pitchFamily="34" charset="0"/>
              </a:rPr>
              <a:t>Ankara, Turkey </a:t>
            </a:r>
          </a:p>
          <a:p>
            <a:r>
              <a:rPr lang="en-AU" sz="800" b="1" dirty="0">
                <a:solidFill>
                  <a:srgbClr val="FAB516"/>
                </a:solidFill>
                <a:latin typeface="Calibri" panose="020F0502020204030204" pitchFamily="34" charset="0"/>
                <a:cs typeface="Calibri" panose="020F0502020204030204" pitchFamily="34" charset="0"/>
              </a:rPr>
              <a:t>URUGUAY</a:t>
            </a:r>
          </a:p>
          <a:p>
            <a:r>
              <a:rPr lang="en-AU" sz="800" dirty="0" err="1">
                <a:solidFill>
                  <a:srgbClr val="424242"/>
                </a:solidFill>
                <a:latin typeface="Calibri" panose="020F0502020204030204" pitchFamily="34" charset="0"/>
                <a:cs typeface="Calibri" panose="020F0502020204030204" pitchFamily="34" charset="0"/>
              </a:rPr>
              <a:t>Mará</a:t>
            </a:r>
            <a:r>
              <a:rPr lang="en-AU" sz="800" dirty="0">
                <a:solidFill>
                  <a:srgbClr val="424242"/>
                </a:solidFill>
                <a:latin typeface="Calibri" panose="020F0502020204030204" pitchFamily="34" charset="0"/>
                <a:cs typeface="Calibri" panose="020F0502020204030204" pitchFamily="34" charset="0"/>
              </a:rPr>
              <a:t> Victorina López, MD</a:t>
            </a:r>
          </a:p>
          <a:p>
            <a:r>
              <a:rPr lang="en-AU" sz="800" dirty="0">
                <a:solidFill>
                  <a:srgbClr val="424242"/>
                </a:solidFill>
                <a:latin typeface="Calibri" panose="020F0502020204030204" pitchFamily="34" charset="0"/>
                <a:cs typeface="Calibri" panose="020F0502020204030204" pitchFamily="34" charset="0"/>
              </a:rPr>
              <a:t>Montevideo, Uruguay</a:t>
            </a:r>
          </a:p>
          <a:p>
            <a:r>
              <a:rPr lang="en-AU" sz="800" b="1" dirty="0">
                <a:solidFill>
                  <a:srgbClr val="FAB516"/>
                </a:solidFill>
                <a:latin typeface="Calibri" panose="020F0502020204030204" pitchFamily="34" charset="0"/>
                <a:cs typeface="Calibri" panose="020F0502020204030204" pitchFamily="34" charset="0"/>
              </a:rPr>
              <a:t>VENEZUELA</a:t>
            </a:r>
          </a:p>
          <a:p>
            <a:r>
              <a:rPr lang="en-AU" sz="800" dirty="0">
                <a:solidFill>
                  <a:srgbClr val="424242"/>
                </a:solidFill>
                <a:latin typeface="Calibri" panose="020F0502020204030204" pitchFamily="34" charset="0"/>
                <a:cs typeface="Calibri" panose="020F0502020204030204" pitchFamily="34" charset="0"/>
              </a:rPr>
              <a:t>Maria Montes de </a:t>
            </a:r>
            <a:r>
              <a:rPr lang="en-AU" sz="800" dirty="0" err="1">
                <a:solidFill>
                  <a:srgbClr val="424242"/>
                </a:solidFill>
                <a:latin typeface="Calibri" panose="020F0502020204030204" pitchFamily="34" charset="0"/>
                <a:cs typeface="Calibri" panose="020F0502020204030204" pitchFamily="34" charset="0"/>
              </a:rPr>
              <a:t>Oca</a:t>
            </a:r>
            <a:r>
              <a:rPr lang="en-AU" sz="800" dirty="0">
                <a:solidFill>
                  <a:srgbClr val="424242"/>
                </a:solidFill>
                <a:latin typeface="Calibri" panose="020F0502020204030204" pitchFamily="34" charset="0"/>
                <a:cs typeface="Calibri" panose="020F0502020204030204" pitchFamily="34" charset="0"/>
              </a:rPr>
              <a:t>, MD</a:t>
            </a:r>
          </a:p>
          <a:p>
            <a:r>
              <a:rPr lang="en-AU" sz="800" dirty="0">
                <a:solidFill>
                  <a:srgbClr val="424242"/>
                </a:solidFill>
                <a:latin typeface="Calibri" panose="020F0502020204030204" pitchFamily="34" charset="0"/>
                <a:cs typeface="Calibri" panose="020F0502020204030204" pitchFamily="34" charset="0"/>
              </a:rPr>
              <a:t>Caracas, Venezuela</a:t>
            </a:r>
          </a:p>
          <a:p>
            <a:r>
              <a:rPr lang="en-AU" sz="800" b="1" dirty="0">
                <a:solidFill>
                  <a:srgbClr val="FAB516"/>
                </a:solidFill>
                <a:latin typeface="Calibri" panose="020F0502020204030204" pitchFamily="34" charset="0"/>
                <a:cs typeface="Calibri" panose="020F0502020204030204" pitchFamily="34" charset="0"/>
              </a:rPr>
              <a:t>VIETNAM</a:t>
            </a:r>
          </a:p>
          <a:p>
            <a:r>
              <a:rPr lang="en-AU" sz="800" dirty="0">
                <a:solidFill>
                  <a:srgbClr val="424242"/>
                </a:solidFill>
                <a:latin typeface="Calibri" panose="020F0502020204030204" pitchFamily="34" charset="0"/>
                <a:cs typeface="Calibri" panose="020F0502020204030204" pitchFamily="34" charset="0"/>
              </a:rPr>
              <a:t>Ngo </a:t>
            </a:r>
            <a:r>
              <a:rPr lang="en-AU" sz="800" dirty="0" err="1">
                <a:solidFill>
                  <a:srgbClr val="424242"/>
                </a:solidFill>
                <a:latin typeface="Calibri" panose="020F0502020204030204" pitchFamily="34" charset="0"/>
                <a:cs typeface="Calibri" panose="020F0502020204030204" pitchFamily="34" charset="0"/>
              </a:rPr>
              <a:t>Quy</a:t>
            </a:r>
            <a:r>
              <a:rPr lang="en-AU" sz="800" dirty="0">
                <a:solidFill>
                  <a:srgbClr val="424242"/>
                </a:solidFill>
                <a:latin typeface="Calibri" panose="020F0502020204030204" pitchFamily="34" charset="0"/>
                <a:cs typeface="Calibri" panose="020F0502020204030204" pitchFamily="34" charset="0"/>
              </a:rPr>
              <a:t> Chau, MD, PhD</a:t>
            </a:r>
          </a:p>
          <a:p>
            <a:r>
              <a:rPr lang="en-AU" sz="800" dirty="0">
                <a:solidFill>
                  <a:srgbClr val="424242"/>
                </a:solidFill>
                <a:latin typeface="Calibri" panose="020F0502020204030204" pitchFamily="34" charset="0"/>
                <a:cs typeface="Calibri" panose="020F0502020204030204" pitchFamily="34" charset="0"/>
              </a:rPr>
              <a:t>Hanoi, Vietnam</a:t>
            </a:r>
          </a:p>
          <a:p>
            <a:r>
              <a:rPr lang="en-AU" sz="800" dirty="0">
                <a:solidFill>
                  <a:srgbClr val="424242"/>
                </a:solidFill>
                <a:latin typeface="Calibri" panose="020F0502020204030204" pitchFamily="34" charset="0"/>
                <a:cs typeface="Calibri" panose="020F0502020204030204" pitchFamily="34" charset="0"/>
              </a:rPr>
              <a:t>Le </a:t>
            </a:r>
            <a:r>
              <a:rPr lang="en-AU" sz="800" dirty="0" err="1">
                <a:solidFill>
                  <a:srgbClr val="424242"/>
                </a:solidFill>
                <a:latin typeface="Calibri" panose="020F0502020204030204" pitchFamily="34" charset="0"/>
                <a:cs typeface="Calibri" panose="020F0502020204030204" pitchFamily="34" charset="0"/>
              </a:rPr>
              <a:t>Thi</a:t>
            </a:r>
            <a:r>
              <a:rPr lang="en-AU" sz="800" dirty="0">
                <a:solidFill>
                  <a:srgbClr val="424242"/>
                </a:solidFill>
                <a:latin typeface="Calibri" panose="020F0502020204030204" pitchFamily="34" charset="0"/>
                <a:cs typeface="Calibri" panose="020F0502020204030204" pitchFamily="34" charset="0"/>
              </a:rPr>
              <a:t> Tuyet Lan, MD, PhD</a:t>
            </a:r>
          </a:p>
          <a:p>
            <a:r>
              <a:rPr lang="en-AU" sz="800" dirty="0">
                <a:solidFill>
                  <a:srgbClr val="424242"/>
                </a:solidFill>
                <a:latin typeface="Calibri" panose="020F0502020204030204" pitchFamily="34" charset="0"/>
                <a:cs typeface="Calibri" panose="020F0502020204030204" pitchFamily="34" charset="0"/>
              </a:rPr>
              <a:t>Ho Chi Minh City, Vietnam</a:t>
            </a:r>
          </a:p>
        </p:txBody>
      </p:sp>
    </p:spTree>
    <p:extLst>
      <p:ext uri="{BB962C8B-B14F-4D97-AF65-F5344CB8AC3E}">
        <p14:creationId xmlns:p14="http://schemas.microsoft.com/office/powerpoint/2010/main" val="24099941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755540" y="425859"/>
            <a:ext cx="8388424" cy="523220"/>
          </a:xfrm>
          <a:prstGeom prst="rect">
            <a:avLst/>
          </a:prstGeom>
          <a:noFill/>
          <a:ln w="9525">
            <a:noFill/>
            <a:miter lim="800000"/>
            <a:headEnd/>
            <a:tailEnd/>
          </a:ln>
        </p:spPr>
        <p:txBody>
          <a:bodyPr wrap="square">
            <a:spAutoFit/>
          </a:bodyPr>
          <a:lstStyle/>
          <a:p>
            <a:pPr algn="ctr"/>
            <a:r>
              <a:rPr lang="en-US" sz="2800" dirty="0">
                <a:solidFill>
                  <a:srgbClr val="FAB516"/>
                </a:solidFill>
                <a:latin typeface="Tahoma" pitchFamily="34" charset="0"/>
                <a:cs typeface="Tahoma" pitchFamily="34" charset="0"/>
              </a:rPr>
              <a:t>Pharmacological therapy</a:t>
            </a:r>
          </a:p>
        </p:txBody>
      </p:sp>
      <p:sp>
        <p:nvSpPr>
          <p:cNvPr id="6" name="TextBox 1">
            <a:extLst>
              <a:ext uri="{FF2B5EF4-FFF2-40B4-BE49-F238E27FC236}">
                <a16:creationId xmlns:a16="http://schemas.microsoft.com/office/drawing/2014/main" id="{1F6E54B4-3772-4CAF-8BE7-2B1FB0176743}"/>
              </a:ext>
            </a:extLst>
          </p:cNvPr>
          <p:cNvSpPr txBox="1">
            <a:spLocks noChangeArrowheads="1"/>
          </p:cNvSpPr>
          <p:nvPr/>
        </p:nvSpPr>
        <p:spPr bwMode="auto">
          <a:xfrm>
            <a:off x="1763688" y="6525344"/>
            <a:ext cx="6096000" cy="276225"/>
          </a:xfrm>
          <a:prstGeom prst="rect">
            <a:avLst/>
          </a:prstGeom>
          <a:noFill/>
          <a:ln w="9525">
            <a:noFill/>
            <a:miter lim="800000"/>
            <a:headEnd/>
            <a:tailEnd/>
          </a:ln>
        </p:spPr>
        <p:txBody>
          <a:bodyPr>
            <a:spAutoFit/>
          </a:bodyPr>
          <a:lstStyle/>
          <a:p>
            <a:pPr algn="ctr"/>
            <a:r>
              <a:rPr lang="en-US" sz="1200" dirty="0">
                <a:solidFill>
                  <a:schemeClr val="accent6">
                    <a:lumMod val="40000"/>
                    <a:lumOff val="60000"/>
                  </a:schemeClr>
                </a:solidFill>
              </a:rPr>
              <a:t>© 2019 Global Initiative for Chronic Obstructive Lung Disease</a:t>
            </a:r>
          </a:p>
        </p:txBody>
      </p:sp>
      <p:sp>
        <p:nvSpPr>
          <p:cNvPr id="2" name="Rectangle 1">
            <a:extLst>
              <a:ext uri="{FF2B5EF4-FFF2-40B4-BE49-F238E27FC236}">
                <a16:creationId xmlns:a16="http://schemas.microsoft.com/office/drawing/2014/main" id="{86428A37-C448-480A-B535-9ED5E54A7EDD}"/>
              </a:ext>
            </a:extLst>
          </p:cNvPr>
          <p:cNvSpPr/>
          <p:nvPr/>
        </p:nvSpPr>
        <p:spPr>
          <a:xfrm>
            <a:off x="971600" y="1412776"/>
            <a:ext cx="7200800" cy="4862870"/>
          </a:xfrm>
          <a:prstGeom prst="rect">
            <a:avLst/>
          </a:prstGeom>
        </p:spPr>
        <p:txBody>
          <a:bodyPr wrap="square">
            <a:spAutoFit/>
          </a:bodyPr>
          <a:lstStyle/>
          <a:p>
            <a:pPr>
              <a:buClr>
                <a:srgbClr val="FFCC66"/>
              </a:buClr>
            </a:pPr>
            <a:r>
              <a:rPr lang="en-GB" b="1" dirty="0">
                <a:solidFill>
                  <a:srgbClr val="FAB516"/>
                </a:solidFill>
                <a:latin typeface="Calibri" panose="020F0502020204030204" pitchFamily="34" charset="0"/>
                <a:cs typeface="Calibri" panose="020F0502020204030204" pitchFamily="34" charset="0"/>
              </a:rPr>
              <a:t>Overview of the medications</a:t>
            </a:r>
          </a:p>
          <a:p>
            <a:pPr>
              <a:buClr>
                <a:srgbClr val="FFCC66"/>
              </a:buClr>
            </a:pPr>
            <a:endParaRPr lang="en-GB" b="1" dirty="0">
              <a:solidFill>
                <a:srgbClr val="FAB516"/>
              </a:solidFill>
              <a:latin typeface="Calibri" panose="020F0502020204030204" pitchFamily="34" charset="0"/>
              <a:cs typeface="Calibri" panose="020F0502020204030204" pitchFamily="34" charset="0"/>
            </a:endParaRPr>
          </a:p>
          <a:p>
            <a:pPr marL="342900" indent="-342900">
              <a:spcAft>
                <a:spcPts val="1200"/>
              </a:spcAft>
              <a:buClr>
                <a:srgbClr val="FFCC66"/>
              </a:buClr>
              <a:buFont typeface="Arial" panose="020B0604020202020204" pitchFamily="34" charset="0"/>
              <a:buChar char="►"/>
            </a:pPr>
            <a:r>
              <a:rPr lang="en-GB" dirty="0">
                <a:solidFill>
                  <a:srgbClr val="424242"/>
                </a:solidFill>
                <a:latin typeface="Calibri" panose="020F0502020204030204" pitchFamily="34" charset="0"/>
                <a:cs typeface="Calibri" panose="020F0502020204030204" pitchFamily="34" charset="0"/>
              </a:rPr>
              <a:t>Pharmacological therapy for COPD is used to reduce symptoms, reduce the frequency and severity of exacerbations, and improve exercise tolerance and health status. </a:t>
            </a:r>
          </a:p>
          <a:p>
            <a:pPr marL="342900" indent="-342900">
              <a:spcAft>
                <a:spcPts val="1200"/>
              </a:spcAft>
              <a:buClr>
                <a:srgbClr val="FFCC66"/>
              </a:buClr>
              <a:buFont typeface="Arial" panose="020B0604020202020204" pitchFamily="34" charset="0"/>
              <a:buChar char="►"/>
            </a:pPr>
            <a:r>
              <a:rPr lang="en-GB" dirty="0">
                <a:solidFill>
                  <a:srgbClr val="424242"/>
                </a:solidFill>
                <a:latin typeface="Calibri" panose="020F0502020204030204" pitchFamily="34" charset="0"/>
                <a:cs typeface="Calibri" panose="020F0502020204030204" pitchFamily="34" charset="0"/>
              </a:rPr>
              <a:t>To date, there is no conclusive clinical trial evidence that any existing medications for COPD modify the long-term decline in lung function.</a:t>
            </a:r>
          </a:p>
          <a:p>
            <a:pPr marL="342900" indent="-342900">
              <a:spcAft>
                <a:spcPts val="1200"/>
              </a:spcAft>
              <a:buClr>
                <a:srgbClr val="FFCC66"/>
              </a:buClr>
              <a:buFont typeface="Arial" panose="020B0604020202020204" pitchFamily="34" charset="0"/>
              <a:buChar char="►"/>
            </a:pPr>
            <a:r>
              <a:rPr lang="en-GB" dirty="0">
                <a:solidFill>
                  <a:srgbClr val="424242"/>
                </a:solidFill>
                <a:latin typeface="Calibri" panose="020F0502020204030204" pitchFamily="34" charset="0"/>
                <a:cs typeface="Calibri" panose="020F0502020204030204" pitchFamily="34" charset="0"/>
              </a:rPr>
              <a:t>The classes of medications commonly used to treat COPD are shown in </a:t>
            </a:r>
            <a:r>
              <a:rPr lang="en-GB" b="1" dirty="0">
                <a:solidFill>
                  <a:srgbClr val="424242"/>
                </a:solidFill>
                <a:latin typeface="Calibri" panose="020F0502020204030204" pitchFamily="34" charset="0"/>
                <a:cs typeface="Calibri" panose="020F0502020204030204" pitchFamily="34" charset="0"/>
              </a:rPr>
              <a:t>Table 3.3</a:t>
            </a:r>
            <a:r>
              <a:rPr lang="en-GB" dirty="0">
                <a:solidFill>
                  <a:srgbClr val="424242"/>
                </a:solidFill>
                <a:latin typeface="Calibri" panose="020F0502020204030204" pitchFamily="34" charset="0"/>
                <a:cs typeface="Calibri" panose="020F0502020204030204" pitchFamily="34" charset="0"/>
              </a:rPr>
              <a:t>. </a:t>
            </a:r>
          </a:p>
          <a:p>
            <a:pPr marL="342900" indent="-342900">
              <a:spcAft>
                <a:spcPts val="1200"/>
              </a:spcAft>
              <a:buClr>
                <a:srgbClr val="FFCC66"/>
              </a:buClr>
              <a:buFont typeface="Arial" panose="020B0604020202020204" pitchFamily="34" charset="0"/>
              <a:buChar char="►"/>
            </a:pPr>
            <a:r>
              <a:rPr lang="en-GB" dirty="0">
                <a:solidFill>
                  <a:srgbClr val="424242"/>
                </a:solidFill>
                <a:latin typeface="Calibri" panose="020F0502020204030204" pitchFamily="34" charset="0"/>
                <a:cs typeface="Calibri" panose="020F0502020204030204" pitchFamily="34" charset="0"/>
              </a:rPr>
              <a:t>The choice within each class depends on the availability and cost of medication and </a:t>
            </a:r>
            <a:r>
              <a:rPr lang="en-GB" dirty="0" err="1">
                <a:solidFill>
                  <a:srgbClr val="424242"/>
                </a:solidFill>
                <a:latin typeface="Calibri" panose="020F0502020204030204" pitchFamily="34" charset="0"/>
                <a:cs typeface="Calibri" panose="020F0502020204030204" pitchFamily="34" charset="0"/>
              </a:rPr>
              <a:t>favorable</a:t>
            </a:r>
            <a:r>
              <a:rPr lang="en-GB" dirty="0">
                <a:solidFill>
                  <a:srgbClr val="424242"/>
                </a:solidFill>
                <a:latin typeface="Calibri" panose="020F0502020204030204" pitchFamily="34" charset="0"/>
                <a:cs typeface="Calibri" panose="020F0502020204030204" pitchFamily="34" charset="0"/>
              </a:rPr>
              <a:t> clinical response balanced against side effects. </a:t>
            </a:r>
          </a:p>
          <a:p>
            <a:pPr marL="342900" indent="-342900">
              <a:spcAft>
                <a:spcPts val="1200"/>
              </a:spcAft>
              <a:buClr>
                <a:srgbClr val="FFCC66"/>
              </a:buClr>
              <a:buFont typeface="Arial" panose="020B0604020202020204" pitchFamily="34" charset="0"/>
              <a:buChar char="►"/>
            </a:pPr>
            <a:r>
              <a:rPr lang="en-GB" dirty="0">
                <a:solidFill>
                  <a:srgbClr val="424242"/>
                </a:solidFill>
                <a:latin typeface="Calibri" panose="020F0502020204030204" pitchFamily="34" charset="0"/>
                <a:cs typeface="Calibri" panose="020F0502020204030204" pitchFamily="34" charset="0"/>
              </a:rPr>
              <a:t>Each treatment regimen needs to be individualized as the relationship between severity of symptoms, airflow limitation, and severity of exacerbations can differ between patients.</a:t>
            </a:r>
          </a:p>
        </p:txBody>
      </p:sp>
    </p:spTree>
    <p:extLst>
      <p:ext uri="{BB962C8B-B14F-4D97-AF65-F5344CB8AC3E}">
        <p14:creationId xmlns:p14="http://schemas.microsoft.com/office/powerpoint/2010/main" val="41765945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755540" y="425859"/>
            <a:ext cx="8388424" cy="523220"/>
          </a:xfrm>
          <a:prstGeom prst="rect">
            <a:avLst/>
          </a:prstGeom>
          <a:noFill/>
          <a:ln w="9525">
            <a:noFill/>
            <a:miter lim="800000"/>
            <a:headEnd/>
            <a:tailEnd/>
          </a:ln>
        </p:spPr>
        <p:txBody>
          <a:bodyPr wrap="square">
            <a:spAutoFit/>
          </a:bodyPr>
          <a:lstStyle/>
          <a:p>
            <a:pPr algn="ctr"/>
            <a:r>
              <a:rPr lang="en-US" sz="2800">
                <a:solidFill>
                  <a:srgbClr val="FAB516"/>
                </a:solidFill>
                <a:latin typeface="Tahoma" pitchFamily="34" charset="0"/>
                <a:cs typeface="Tahoma" pitchFamily="34" charset="0"/>
              </a:rPr>
              <a:t>Pharmacological </a:t>
            </a:r>
            <a:r>
              <a:rPr lang="en-US" sz="2800" dirty="0">
                <a:solidFill>
                  <a:srgbClr val="FAB516"/>
                </a:solidFill>
                <a:latin typeface="Tahoma" pitchFamily="34" charset="0"/>
                <a:cs typeface="Tahoma" pitchFamily="34" charset="0"/>
              </a:rPr>
              <a:t>therapy</a:t>
            </a:r>
          </a:p>
        </p:txBody>
      </p:sp>
      <p:sp>
        <p:nvSpPr>
          <p:cNvPr id="6" name="TextBox 1">
            <a:extLst>
              <a:ext uri="{FF2B5EF4-FFF2-40B4-BE49-F238E27FC236}">
                <a16:creationId xmlns:a16="http://schemas.microsoft.com/office/drawing/2014/main" id="{1F6E54B4-3772-4CAF-8BE7-2B1FB0176743}"/>
              </a:ext>
            </a:extLst>
          </p:cNvPr>
          <p:cNvSpPr txBox="1">
            <a:spLocks noChangeArrowheads="1"/>
          </p:cNvSpPr>
          <p:nvPr/>
        </p:nvSpPr>
        <p:spPr bwMode="auto">
          <a:xfrm>
            <a:off x="1763688" y="6525344"/>
            <a:ext cx="6096000" cy="276225"/>
          </a:xfrm>
          <a:prstGeom prst="rect">
            <a:avLst/>
          </a:prstGeom>
          <a:noFill/>
          <a:ln w="9525">
            <a:noFill/>
            <a:miter lim="800000"/>
            <a:headEnd/>
            <a:tailEnd/>
          </a:ln>
        </p:spPr>
        <p:txBody>
          <a:bodyPr>
            <a:spAutoFit/>
          </a:bodyPr>
          <a:lstStyle/>
          <a:p>
            <a:pPr algn="ctr"/>
            <a:r>
              <a:rPr lang="en-US" sz="1200" dirty="0">
                <a:solidFill>
                  <a:schemeClr val="accent6">
                    <a:lumMod val="40000"/>
                    <a:lumOff val="60000"/>
                  </a:schemeClr>
                </a:solidFill>
              </a:rPr>
              <a:t>© 2019 Global Initiative for Chronic Obstructive Lung Disease</a:t>
            </a:r>
          </a:p>
        </p:txBody>
      </p:sp>
      <p:pic>
        <p:nvPicPr>
          <p:cNvPr id="9" name="Picture 8">
            <a:extLst>
              <a:ext uri="{FF2B5EF4-FFF2-40B4-BE49-F238E27FC236}">
                <a16:creationId xmlns:a16="http://schemas.microsoft.com/office/drawing/2014/main" id="{CBCB13BE-6FDC-4E9B-98D8-A4C137FD9F0D}"/>
              </a:ext>
            </a:extLst>
          </p:cNvPr>
          <p:cNvPicPr>
            <a:picLocks noChangeAspect="1"/>
          </p:cNvPicPr>
          <p:nvPr/>
        </p:nvPicPr>
        <p:blipFill rotWithShape="1">
          <a:blip r:embed="rId3"/>
          <a:srcRect b="50000"/>
          <a:stretch/>
        </p:blipFill>
        <p:spPr>
          <a:xfrm>
            <a:off x="1043608" y="1216679"/>
            <a:ext cx="7443010" cy="5117068"/>
          </a:xfrm>
          <a:prstGeom prst="rect">
            <a:avLst/>
          </a:prstGeom>
        </p:spPr>
      </p:pic>
    </p:spTree>
    <p:extLst>
      <p:ext uri="{BB962C8B-B14F-4D97-AF65-F5344CB8AC3E}">
        <p14:creationId xmlns:p14="http://schemas.microsoft.com/office/powerpoint/2010/main" val="351388586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755540" y="425859"/>
            <a:ext cx="8388424" cy="523220"/>
          </a:xfrm>
          <a:prstGeom prst="rect">
            <a:avLst/>
          </a:prstGeom>
          <a:noFill/>
          <a:ln w="9525">
            <a:noFill/>
            <a:miter lim="800000"/>
            <a:headEnd/>
            <a:tailEnd/>
          </a:ln>
        </p:spPr>
        <p:txBody>
          <a:bodyPr wrap="square">
            <a:spAutoFit/>
          </a:bodyPr>
          <a:lstStyle/>
          <a:p>
            <a:pPr algn="ctr"/>
            <a:r>
              <a:rPr lang="en-US" sz="2800">
                <a:solidFill>
                  <a:srgbClr val="FAB516"/>
                </a:solidFill>
                <a:latin typeface="Tahoma" pitchFamily="34" charset="0"/>
                <a:cs typeface="Tahoma" pitchFamily="34" charset="0"/>
              </a:rPr>
              <a:t>Pharmacological </a:t>
            </a:r>
            <a:r>
              <a:rPr lang="en-US" sz="2800" dirty="0">
                <a:solidFill>
                  <a:srgbClr val="FAB516"/>
                </a:solidFill>
                <a:latin typeface="Tahoma" pitchFamily="34" charset="0"/>
                <a:cs typeface="Tahoma" pitchFamily="34" charset="0"/>
              </a:rPr>
              <a:t>therapy</a:t>
            </a:r>
          </a:p>
        </p:txBody>
      </p:sp>
      <p:sp>
        <p:nvSpPr>
          <p:cNvPr id="6" name="TextBox 1">
            <a:extLst>
              <a:ext uri="{FF2B5EF4-FFF2-40B4-BE49-F238E27FC236}">
                <a16:creationId xmlns:a16="http://schemas.microsoft.com/office/drawing/2014/main" id="{1F6E54B4-3772-4CAF-8BE7-2B1FB0176743}"/>
              </a:ext>
            </a:extLst>
          </p:cNvPr>
          <p:cNvSpPr txBox="1">
            <a:spLocks noChangeArrowheads="1"/>
          </p:cNvSpPr>
          <p:nvPr/>
        </p:nvSpPr>
        <p:spPr bwMode="auto">
          <a:xfrm>
            <a:off x="1763688" y="6525344"/>
            <a:ext cx="6096000" cy="276225"/>
          </a:xfrm>
          <a:prstGeom prst="rect">
            <a:avLst/>
          </a:prstGeom>
          <a:noFill/>
          <a:ln w="9525">
            <a:noFill/>
            <a:miter lim="800000"/>
            <a:headEnd/>
            <a:tailEnd/>
          </a:ln>
        </p:spPr>
        <p:txBody>
          <a:bodyPr>
            <a:spAutoFit/>
          </a:bodyPr>
          <a:lstStyle/>
          <a:p>
            <a:pPr algn="ctr"/>
            <a:r>
              <a:rPr lang="en-US" sz="1200" dirty="0">
                <a:solidFill>
                  <a:schemeClr val="accent6">
                    <a:lumMod val="40000"/>
                    <a:lumOff val="60000"/>
                  </a:schemeClr>
                </a:solidFill>
              </a:rPr>
              <a:t>© 2019 Global Initiative for Chronic Obstructive Lung Disease</a:t>
            </a:r>
          </a:p>
        </p:txBody>
      </p:sp>
      <p:pic>
        <p:nvPicPr>
          <p:cNvPr id="8" name="Picture 7">
            <a:extLst>
              <a:ext uri="{FF2B5EF4-FFF2-40B4-BE49-F238E27FC236}">
                <a16:creationId xmlns:a16="http://schemas.microsoft.com/office/drawing/2014/main" id="{34F4F870-1DB4-47D8-BF21-7FAAD7AE7D5E}"/>
              </a:ext>
            </a:extLst>
          </p:cNvPr>
          <p:cNvPicPr>
            <a:picLocks noChangeAspect="1"/>
          </p:cNvPicPr>
          <p:nvPr/>
        </p:nvPicPr>
        <p:blipFill rotWithShape="1">
          <a:blip r:embed="rId3"/>
          <a:srcRect t="50000"/>
          <a:stretch/>
        </p:blipFill>
        <p:spPr>
          <a:xfrm>
            <a:off x="755540" y="1340768"/>
            <a:ext cx="7776900" cy="5346618"/>
          </a:xfrm>
          <a:prstGeom prst="rect">
            <a:avLst/>
          </a:prstGeom>
        </p:spPr>
      </p:pic>
    </p:spTree>
    <p:extLst>
      <p:ext uri="{BB962C8B-B14F-4D97-AF65-F5344CB8AC3E}">
        <p14:creationId xmlns:p14="http://schemas.microsoft.com/office/powerpoint/2010/main" val="35078770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755540" y="425859"/>
            <a:ext cx="8388424" cy="523220"/>
          </a:xfrm>
          <a:prstGeom prst="rect">
            <a:avLst/>
          </a:prstGeom>
          <a:noFill/>
          <a:ln w="9525">
            <a:noFill/>
            <a:miter lim="800000"/>
            <a:headEnd/>
            <a:tailEnd/>
          </a:ln>
        </p:spPr>
        <p:txBody>
          <a:bodyPr wrap="square">
            <a:spAutoFit/>
          </a:bodyPr>
          <a:lstStyle/>
          <a:p>
            <a:pPr algn="ctr"/>
            <a:r>
              <a:rPr lang="en-US" sz="2800">
                <a:solidFill>
                  <a:srgbClr val="FAB516"/>
                </a:solidFill>
                <a:latin typeface="Tahoma" pitchFamily="34" charset="0"/>
                <a:cs typeface="Tahoma" pitchFamily="34" charset="0"/>
              </a:rPr>
              <a:t>Pharmacological </a:t>
            </a:r>
            <a:r>
              <a:rPr lang="en-US" sz="2800" dirty="0">
                <a:solidFill>
                  <a:srgbClr val="FAB516"/>
                </a:solidFill>
                <a:latin typeface="Tahoma" pitchFamily="34" charset="0"/>
                <a:cs typeface="Tahoma" pitchFamily="34" charset="0"/>
              </a:rPr>
              <a:t>therapy</a:t>
            </a:r>
          </a:p>
        </p:txBody>
      </p:sp>
      <p:sp>
        <p:nvSpPr>
          <p:cNvPr id="6" name="TextBox 1">
            <a:extLst>
              <a:ext uri="{FF2B5EF4-FFF2-40B4-BE49-F238E27FC236}">
                <a16:creationId xmlns:a16="http://schemas.microsoft.com/office/drawing/2014/main" id="{1F6E54B4-3772-4CAF-8BE7-2B1FB0176743}"/>
              </a:ext>
            </a:extLst>
          </p:cNvPr>
          <p:cNvSpPr txBox="1">
            <a:spLocks noChangeArrowheads="1"/>
          </p:cNvSpPr>
          <p:nvPr/>
        </p:nvSpPr>
        <p:spPr bwMode="auto">
          <a:xfrm>
            <a:off x="1763688" y="6525344"/>
            <a:ext cx="6096000" cy="276225"/>
          </a:xfrm>
          <a:prstGeom prst="rect">
            <a:avLst/>
          </a:prstGeom>
          <a:noFill/>
          <a:ln w="9525">
            <a:noFill/>
            <a:miter lim="800000"/>
            <a:headEnd/>
            <a:tailEnd/>
          </a:ln>
        </p:spPr>
        <p:txBody>
          <a:bodyPr>
            <a:spAutoFit/>
          </a:bodyPr>
          <a:lstStyle/>
          <a:p>
            <a:pPr algn="ctr"/>
            <a:r>
              <a:rPr lang="en-US" sz="1200" dirty="0">
                <a:solidFill>
                  <a:schemeClr val="accent6">
                    <a:lumMod val="40000"/>
                    <a:lumOff val="60000"/>
                  </a:schemeClr>
                </a:solidFill>
              </a:rPr>
              <a:t>© 2019 Global Initiative for Chronic Obstructive Lung Disease</a:t>
            </a:r>
          </a:p>
        </p:txBody>
      </p:sp>
      <p:pic>
        <p:nvPicPr>
          <p:cNvPr id="9" name="Picture 8">
            <a:extLst>
              <a:ext uri="{FF2B5EF4-FFF2-40B4-BE49-F238E27FC236}">
                <a16:creationId xmlns:a16="http://schemas.microsoft.com/office/drawing/2014/main" id="{FEA2F77F-6FE9-4E0F-B222-82F663B67C22}"/>
              </a:ext>
            </a:extLst>
          </p:cNvPr>
          <p:cNvPicPr>
            <a:picLocks noChangeAspect="1"/>
          </p:cNvPicPr>
          <p:nvPr/>
        </p:nvPicPr>
        <p:blipFill>
          <a:blip r:embed="rId3"/>
          <a:stretch>
            <a:fillRect/>
          </a:stretch>
        </p:blipFill>
        <p:spPr>
          <a:xfrm>
            <a:off x="1763688" y="1190537"/>
            <a:ext cx="6303234" cy="5318354"/>
          </a:xfrm>
          <a:prstGeom prst="rect">
            <a:avLst/>
          </a:prstGeom>
        </p:spPr>
      </p:pic>
    </p:spTree>
    <p:extLst>
      <p:ext uri="{BB962C8B-B14F-4D97-AF65-F5344CB8AC3E}">
        <p14:creationId xmlns:p14="http://schemas.microsoft.com/office/powerpoint/2010/main" val="3124245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755540" y="425859"/>
            <a:ext cx="8388424" cy="523220"/>
          </a:xfrm>
          <a:prstGeom prst="rect">
            <a:avLst/>
          </a:prstGeom>
          <a:noFill/>
          <a:ln w="9525">
            <a:noFill/>
            <a:miter lim="800000"/>
            <a:headEnd/>
            <a:tailEnd/>
          </a:ln>
        </p:spPr>
        <p:txBody>
          <a:bodyPr wrap="square">
            <a:spAutoFit/>
          </a:bodyPr>
          <a:lstStyle/>
          <a:p>
            <a:pPr algn="ctr"/>
            <a:r>
              <a:rPr lang="en-US" sz="2800">
                <a:solidFill>
                  <a:srgbClr val="FAB516"/>
                </a:solidFill>
                <a:latin typeface="Tahoma" pitchFamily="34" charset="0"/>
                <a:cs typeface="Tahoma" pitchFamily="34" charset="0"/>
              </a:rPr>
              <a:t>Pharmacological </a:t>
            </a:r>
            <a:r>
              <a:rPr lang="en-US" sz="2800" dirty="0">
                <a:solidFill>
                  <a:srgbClr val="FAB516"/>
                </a:solidFill>
                <a:latin typeface="Tahoma" pitchFamily="34" charset="0"/>
                <a:cs typeface="Tahoma" pitchFamily="34" charset="0"/>
              </a:rPr>
              <a:t>therapy</a:t>
            </a:r>
          </a:p>
        </p:txBody>
      </p:sp>
      <p:sp>
        <p:nvSpPr>
          <p:cNvPr id="6" name="TextBox 1">
            <a:extLst>
              <a:ext uri="{FF2B5EF4-FFF2-40B4-BE49-F238E27FC236}">
                <a16:creationId xmlns:a16="http://schemas.microsoft.com/office/drawing/2014/main" id="{1F6E54B4-3772-4CAF-8BE7-2B1FB0176743}"/>
              </a:ext>
            </a:extLst>
          </p:cNvPr>
          <p:cNvSpPr txBox="1">
            <a:spLocks noChangeArrowheads="1"/>
          </p:cNvSpPr>
          <p:nvPr/>
        </p:nvSpPr>
        <p:spPr bwMode="auto">
          <a:xfrm>
            <a:off x="1763688" y="6525344"/>
            <a:ext cx="6096000" cy="276225"/>
          </a:xfrm>
          <a:prstGeom prst="rect">
            <a:avLst/>
          </a:prstGeom>
          <a:noFill/>
          <a:ln w="9525">
            <a:noFill/>
            <a:miter lim="800000"/>
            <a:headEnd/>
            <a:tailEnd/>
          </a:ln>
        </p:spPr>
        <p:txBody>
          <a:bodyPr>
            <a:spAutoFit/>
          </a:bodyPr>
          <a:lstStyle/>
          <a:p>
            <a:pPr algn="ctr"/>
            <a:r>
              <a:rPr lang="en-US" sz="1200" dirty="0">
                <a:solidFill>
                  <a:schemeClr val="accent6">
                    <a:lumMod val="40000"/>
                    <a:lumOff val="60000"/>
                  </a:schemeClr>
                </a:solidFill>
              </a:rPr>
              <a:t>© 2019 Global Initiative for Chronic Obstructive Lung Disease</a:t>
            </a:r>
          </a:p>
        </p:txBody>
      </p:sp>
      <p:pic>
        <p:nvPicPr>
          <p:cNvPr id="8" name="Picture 7">
            <a:extLst>
              <a:ext uri="{FF2B5EF4-FFF2-40B4-BE49-F238E27FC236}">
                <a16:creationId xmlns:a16="http://schemas.microsoft.com/office/drawing/2014/main" id="{66DB99EC-7A11-4E47-8B72-D1226A9D2B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83768" y="974004"/>
            <a:ext cx="4767367" cy="5661248"/>
          </a:xfrm>
          <a:prstGeom prst="rect">
            <a:avLst/>
          </a:prstGeom>
        </p:spPr>
      </p:pic>
    </p:spTree>
    <p:extLst>
      <p:ext uri="{BB962C8B-B14F-4D97-AF65-F5344CB8AC3E}">
        <p14:creationId xmlns:p14="http://schemas.microsoft.com/office/powerpoint/2010/main" val="223542925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755540" y="425859"/>
            <a:ext cx="8388424" cy="523220"/>
          </a:xfrm>
          <a:prstGeom prst="rect">
            <a:avLst/>
          </a:prstGeom>
          <a:noFill/>
          <a:ln w="9525">
            <a:noFill/>
            <a:miter lim="800000"/>
            <a:headEnd/>
            <a:tailEnd/>
          </a:ln>
        </p:spPr>
        <p:txBody>
          <a:bodyPr wrap="square">
            <a:spAutoFit/>
          </a:bodyPr>
          <a:lstStyle/>
          <a:p>
            <a:pPr algn="ctr"/>
            <a:r>
              <a:rPr lang="en-US" sz="2800">
                <a:solidFill>
                  <a:srgbClr val="FAB516"/>
                </a:solidFill>
                <a:latin typeface="Tahoma" pitchFamily="34" charset="0"/>
                <a:cs typeface="Tahoma" pitchFamily="34" charset="0"/>
              </a:rPr>
              <a:t>Pharmacological </a:t>
            </a:r>
            <a:r>
              <a:rPr lang="en-US" sz="2800" dirty="0">
                <a:solidFill>
                  <a:srgbClr val="FAB516"/>
                </a:solidFill>
                <a:latin typeface="Tahoma" pitchFamily="34" charset="0"/>
                <a:cs typeface="Tahoma" pitchFamily="34" charset="0"/>
              </a:rPr>
              <a:t>therapy</a:t>
            </a:r>
          </a:p>
        </p:txBody>
      </p:sp>
      <p:sp>
        <p:nvSpPr>
          <p:cNvPr id="6" name="TextBox 1">
            <a:extLst>
              <a:ext uri="{FF2B5EF4-FFF2-40B4-BE49-F238E27FC236}">
                <a16:creationId xmlns:a16="http://schemas.microsoft.com/office/drawing/2014/main" id="{1F6E54B4-3772-4CAF-8BE7-2B1FB0176743}"/>
              </a:ext>
            </a:extLst>
          </p:cNvPr>
          <p:cNvSpPr txBox="1">
            <a:spLocks noChangeArrowheads="1"/>
          </p:cNvSpPr>
          <p:nvPr/>
        </p:nvSpPr>
        <p:spPr bwMode="auto">
          <a:xfrm>
            <a:off x="1763688" y="6525344"/>
            <a:ext cx="6096000" cy="276225"/>
          </a:xfrm>
          <a:prstGeom prst="rect">
            <a:avLst/>
          </a:prstGeom>
          <a:noFill/>
          <a:ln w="9525">
            <a:noFill/>
            <a:miter lim="800000"/>
            <a:headEnd/>
            <a:tailEnd/>
          </a:ln>
        </p:spPr>
        <p:txBody>
          <a:bodyPr>
            <a:spAutoFit/>
          </a:bodyPr>
          <a:lstStyle/>
          <a:p>
            <a:pPr algn="ctr"/>
            <a:r>
              <a:rPr lang="en-US" sz="1200" dirty="0">
                <a:solidFill>
                  <a:schemeClr val="accent6">
                    <a:lumMod val="40000"/>
                    <a:lumOff val="60000"/>
                  </a:schemeClr>
                </a:solidFill>
              </a:rPr>
              <a:t>© 2019 Global Initiative for Chronic Obstructive Lung Disease</a:t>
            </a:r>
          </a:p>
        </p:txBody>
      </p:sp>
      <p:pic>
        <p:nvPicPr>
          <p:cNvPr id="9" name="Picture 8">
            <a:extLst>
              <a:ext uri="{FF2B5EF4-FFF2-40B4-BE49-F238E27FC236}">
                <a16:creationId xmlns:a16="http://schemas.microsoft.com/office/drawing/2014/main" id="{1A6F479D-0B5B-41D9-9A96-B3AEC684E543}"/>
              </a:ext>
            </a:extLst>
          </p:cNvPr>
          <p:cNvPicPr>
            <a:picLocks noChangeAspect="1"/>
          </p:cNvPicPr>
          <p:nvPr/>
        </p:nvPicPr>
        <p:blipFill>
          <a:blip r:embed="rId3"/>
          <a:stretch>
            <a:fillRect/>
          </a:stretch>
        </p:blipFill>
        <p:spPr>
          <a:xfrm>
            <a:off x="1292144" y="1628800"/>
            <a:ext cx="7315215" cy="3200407"/>
          </a:xfrm>
          <a:prstGeom prst="rect">
            <a:avLst/>
          </a:prstGeom>
        </p:spPr>
      </p:pic>
    </p:spTree>
    <p:extLst>
      <p:ext uri="{BB962C8B-B14F-4D97-AF65-F5344CB8AC3E}">
        <p14:creationId xmlns:p14="http://schemas.microsoft.com/office/powerpoint/2010/main" val="298088786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755540" y="425859"/>
            <a:ext cx="8388424" cy="523220"/>
          </a:xfrm>
          <a:prstGeom prst="rect">
            <a:avLst/>
          </a:prstGeom>
          <a:noFill/>
          <a:ln w="9525">
            <a:noFill/>
            <a:miter lim="800000"/>
            <a:headEnd/>
            <a:tailEnd/>
          </a:ln>
        </p:spPr>
        <p:txBody>
          <a:bodyPr wrap="square">
            <a:spAutoFit/>
          </a:bodyPr>
          <a:lstStyle/>
          <a:p>
            <a:pPr algn="ctr"/>
            <a:r>
              <a:rPr lang="en-US" sz="2800">
                <a:solidFill>
                  <a:srgbClr val="FAB516"/>
                </a:solidFill>
                <a:latin typeface="Tahoma" pitchFamily="34" charset="0"/>
                <a:cs typeface="Tahoma" pitchFamily="34" charset="0"/>
              </a:rPr>
              <a:t>Pharmacological </a:t>
            </a:r>
            <a:r>
              <a:rPr lang="en-US" sz="2800" dirty="0">
                <a:solidFill>
                  <a:srgbClr val="FAB516"/>
                </a:solidFill>
                <a:latin typeface="Tahoma" pitchFamily="34" charset="0"/>
                <a:cs typeface="Tahoma" pitchFamily="34" charset="0"/>
              </a:rPr>
              <a:t>therapy</a:t>
            </a:r>
          </a:p>
        </p:txBody>
      </p:sp>
      <p:sp>
        <p:nvSpPr>
          <p:cNvPr id="6" name="TextBox 1">
            <a:extLst>
              <a:ext uri="{FF2B5EF4-FFF2-40B4-BE49-F238E27FC236}">
                <a16:creationId xmlns:a16="http://schemas.microsoft.com/office/drawing/2014/main" id="{1F6E54B4-3772-4CAF-8BE7-2B1FB0176743}"/>
              </a:ext>
            </a:extLst>
          </p:cNvPr>
          <p:cNvSpPr txBox="1">
            <a:spLocks noChangeArrowheads="1"/>
          </p:cNvSpPr>
          <p:nvPr/>
        </p:nvSpPr>
        <p:spPr bwMode="auto">
          <a:xfrm>
            <a:off x="1763688" y="6525344"/>
            <a:ext cx="6096000" cy="276225"/>
          </a:xfrm>
          <a:prstGeom prst="rect">
            <a:avLst/>
          </a:prstGeom>
          <a:noFill/>
          <a:ln w="9525">
            <a:noFill/>
            <a:miter lim="800000"/>
            <a:headEnd/>
            <a:tailEnd/>
          </a:ln>
        </p:spPr>
        <p:txBody>
          <a:bodyPr>
            <a:spAutoFit/>
          </a:bodyPr>
          <a:lstStyle/>
          <a:p>
            <a:pPr algn="ctr"/>
            <a:r>
              <a:rPr lang="en-US" sz="1200" dirty="0">
                <a:solidFill>
                  <a:schemeClr val="accent6">
                    <a:lumMod val="40000"/>
                    <a:lumOff val="60000"/>
                  </a:schemeClr>
                </a:solidFill>
              </a:rPr>
              <a:t>© 2019 Global Initiative for Chronic Obstructive Lung Disease</a:t>
            </a:r>
          </a:p>
        </p:txBody>
      </p:sp>
      <p:pic>
        <p:nvPicPr>
          <p:cNvPr id="8" name="Picture 7">
            <a:extLst>
              <a:ext uri="{FF2B5EF4-FFF2-40B4-BE49-F238E27FC236}">
                <a16:creationId xmlns:a16="http://schemas.microsoft.com/office/drawing/2014/main" id="{1A84F71A-57FA-43F4-A555-15DB8BB28024}"/>
              </a:ext>
            </a:extLst>
          </p:cNvPr>
          <p:cNvPicPr>
            <a:picLocks noChangeAspect="1"/>
          </p:cNvPicPr>
          <p:nvPr/>
        </p:nvPicPr>
        <p:blipFill>
          <a:blip r:embed="rId3"/>
          <a:stretch>
            <a:fillRect/>
          </a:stretch>
        </p:blipFill>
        <p:spPr>
          <a:xfrm>
            <a:off x="914392" y="2057397"/>
            <a:ext cx="7315215" cy="2743206"/>
          </a:xfrm>
          <a:prstGeom prst="rect">
            <a:avLst/>
          </a:prstGeom>
        </p:spPr>
      </p:pic>
    </p:spTree>
    <p:extLst>
      <p:ext uri="{BB962C8B-B14F-4D97-AF65-F5344CB8AC3E}">
        <p14:creationId xmlns:p14="http://schemas.microsoft.com/office/powerpoint/2010/main" val="115773719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755540" y="425859"/>
            <a:ext cx="8388424" cy="523220"/>
          </a:xfrm>
          <a:prstGeom prst="rect">
            <a:avLst/>
          </a:prstGeom>
          <a:noFill/>
          <a:ln w="9525">
            <a:noFill/>
            <a:miter lim="800000"/>
            <a:headEnd/>
            <a:tailEnd/>
          </a:ln>
        </p:spPr>
        <p:txBody>
          <a:bodyPr wrap="square">
            <a:spAutoFit/>
          </a:bodyPr>
          <a:lstStyle/>
          <a:p>
            <a:pPr algn="ctr"/>
            <a:r>
              <a:rPr lang="en-US" sz="2800" dirty="0">
                <a:solidFill>
                  <a:srgbClr val="FAB516"/>
                </a:solidFill>
                <a:latin typeface="Tahoma" pitchFamily="34" charset="0"/>
                <a:cs typeface="Tahoma" pitchFamily="34" charset="0"/>
              </a:rPr>
              <a:t>Rehabilitation, education &amp; self-management</a:t>
            </a:r>
          </a:p>
        </p:txBody>
      </p:sp>
      <p:sp>
        <p:nvSpPr>
          <p:cNvPr id="6" name="TextBox 1">
            <a:extLst>
              <a:ext uri="{FF2B5EF4-FFF2-40B4-BE49-F238E27FC236}">
                <a16:creationId xmlns:a16="http://schemas.microsoft.com/office/drawing/2014/main" id="{1F6E54B4-3772-4CAF-8BE7-2B1FB0176743}"/>
              </a:ext>
            </a:extLst>
          </p:cNvPr>
          <p:cNvSpPr txBox="1">
            <a:spLocks noChangeArrowheads="1"/>
          </p:cNvSpPr>
          <p:nvPr/>
        </p:nvSpPr>
        <p:spPr bwMode="auto">
          <a:xfrm>
            <a:off x="1763688" y="6525344"/>
            <a:ext cx="6096000" cy="276225"/>
          </a:xfrm>
          <a:prstGeom prst="rect">
            <a:avLst/>
          </a:prstGeom>
          <a:noFill/>
          <a:ln w="9525">
            <a:noFill/>
            <a:miter lim="800000"/>
            <a:headEnd/>
            <a:tailEnd/>
          </a:ln>
        </p:spPr>
        <p:txBody>
          <a:bodyPr>
            <a:spAutoFit/>
          </a:bodyPr>
          <a:lstStyle/>
          <a:p>
            <a:pPr algn="ctr"/>
            <a:r>
              <a:rPr lang="en-US" sz="1200" dirty="0">
                <a:solidFill>
                  <a:schemeClr val="accent6">
                    <a:lumMod val="40000"/>
                    <a:lumOff val="60000"/>
                  </a:schemeClr>
                </a:solidFill>
              </a:rPr>
              <a:t>© 2019 Global Initiative for Chronic Obstructive Lung Disease</a:t>
            </a:r>
          </a:p>
        </p:txBody>
      </p:sp>
      <p:pic>
        <p:nvPicPr>
          <p:cNvPr id="9" name="Picture 8">
            <a:extLst>
              <a:ext uri="{FF2B5EF4-FFF2-40B4-BE49-F238E27FC236}">
                <a16:creationId xmlns:a16="http://schemas.microsoft.com/office/drawing/2014/main" id="{5BB8625C-CD80-4738-A10A-C97DF7FD7882}"/>
              </a:ext>
            </a:extLst>
          </p:cNvPr>
          <p:cNvPicPr>
            <a:picLocks noChangeAspect="1"/>
          </p:cNvPicPr>
          <p:nvPr/>
        </p:nvPicPr>
        <p:blipFill>
          <a:blip r:embed="rId3"/>
          <a:stretch>
            <a:fillRect/>
          </a:stretch>
        </p:blipFill>
        <p:spPr>
          <a:xfrm>
            <a:off x="914392" y="1782422"/>
            <a:ext cx="7315215" cy="3886208"/>
          </a:xfrm>
          <a:prstGeom prst="rect">
            <a:avLst/>
          </a:prstGeom>
        </p:spPr>
      </p:pic>
    </p:spTree>
    <p:extLst>
      <p:ext uri="{BB962C8B-B14F-4D97-AF65-F5344CB8AC3E}">
        <p14:creationId xmlns:p14="http://schemas.microsoft.com/office/powerpoint/2010/main" val="23211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755540" y="425859"/>
            <a:ext cx="8388424" cy="523220"/>
          </a:xfrm>
          <a:prstGeom prst="rect">
            <a:avLst/>
          </a:prstGeom>
          <a:noFill/>
          <a:ln w="9525">
            <a:noFill/>
            <a:miter lim="800000"/>
            <a:headEnd/>
            <a:tailEnd/>
          </a:ln>
        </p:spPr>
        <p:txBody>
          <a:bodyPr wrap="square">
            <a:spAutoFit/>
          </a:bodyPr>
          <a:lstStyle/>
          <a:p>
            <a:pPr algn="ctr"/>
            <a:r>
              <a:rPr lang="en-US" sz="2800" dirty="0">
                <a:solidFill>
                  <a:srgbClr val="FAB516"/>
                </a:solidFill>
                <a:latin typeface="Tahoma" pitchFamily="34" charset="0"/>
                <a:cs typeface="Tahoma" pitchFamily="34" charset="0"/>
              </a:rPr>
              <a:t>Palliative, end-of-life &amp; hospice care</a:t>
            </a:r>
          </a:p>
        </p:txBody>
      </p:sp>
      <p:sp>
        <p:nvSpPr>
          <p:cNvPr id="6" name="TextBox 1">
            <a:extLst>
              <a:ext uri="{FF2B5EF4-FFF2-40B4-BE49-F238E27FC236}">
                <a16:creationId xmlns:a16="http://schemas.microsoft.com/office/drawing/2014/main" id="{1F6E54B4-3772-4CAF-8BE7-2B1FB0176743}"/>
              </a:ext>
            </a:extLst>
          </p:cNvPr>
          <p:cNvSpPr txBox="1">
            <a:spLocks noChangeArrowheads="1"/>
          </p:cNvSpPr>
          <p:nvPr/>
        </p:nvSpPr>
        <p:spPr bwMode="auto">
          <a:xfrm>
            <a:off x="1763688" y="6525344"/>
            <a:ext cx="6096000" cy="276225"/>
          </a:xfrm>
          <a:prstGeom prst="rect">
            <a:avLst/>
          </a:prstGeom>
          <a:noFill/>
          <a:ln w="9525">
            <a:noFill/>
            <a:miter lim="800000"/>
            <a:headEnd/>
            <a:tailEnd/>
          </a:ln>
        </p:spPr>
        <p:txBody>
          <a:bodyPr>
            <a:spAutoFit/>
          </a:bodyPr>
          <a:lstStyle/>
          <a:p>
            <a:pPr algn="ctr"/>
            <a:r>
              <a:rPr lang="en-US" sz="1200" dirty="0">
                <a:solidFill>
                  <a:schemeClr val="accent6">
                    <a:lumMod val="40000"/>
                    <a:lumOff val="60000"/>
                  </a:schemeClr>
                </a:solidFill>
              </a:rPr>
              <a:t>© 2019 Global Initiative for Chronic Obstructive Lung Disease</a:t>
            </a:r>
          </a:p>
        </p:txBody>
      </p:sp>
      <p:pic>
        <p:nvPicPr>
          <p:cNvPr id="8" name="Picture 7">
            <a:extLst>
              <a:ext uri="{FF2B5EF4-FFF2-40B4-BE49-F238E27FC236}">
                <a16:creationId xmlns:a16="http://schemas.microsoft.com/office/drawing/2014/main" id="{E72C6129-C07D-43B7-8E92-179EBBD033B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392" y="2171697"/>
            <a:ext cx="7315215" cy="2514605"/>
          </a:xfrm>
          <a:prstGeom prst="rect">
            <a:avLst/>
          </a:prstGeom>
        </p:spPr>
      </p:pic>
    </p:spTree>
    <p:extLst>
      <p:ext uri="{BB962C8B-B14F-4D97-AF65-F5344CB8AC3E}">
        <p14:creationId xmlns:p14="http://schemas.microsoft.com/office/powerpoint/2010/main" val="120926582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755540" y="425859"/>
            <a:ext cx="8388424" cy="523220"/>
          </a:xfrm>
          <a:prstGeom prst="rect">
            <a:avLst/>
          </a:prstGeom>
          <a:noFill/>
          <a:ln w="9525">
            <a:noFill/>
            <a:miter lim="800000"/>
            <a:headEnd/>
            <a:tailEnd/>
          </a:ln>
        </p:spPr>
        <p:txBody>
          <a:bodyPr wrap="square">
            <a:spAutoFit/>
          </a:bodyPr>
          <a:lstStyle/>
          <a:p>
            <a:pPr algn="ctr"/>
            <a:r>
              <a:rPr lang="en-US" sz="2800" dirty="0">
                <a:solidFill>
                  <a:srgbClr val="FAB516"/>
                </a:solidFill>
                <a:latin typeface="Tahoma" pitchFamily="34" charset="0"/>
                <a:cs typeface="Tahoma" pitchFamily="34" charset="0"/>
              </a:rPr>
              <a:t>Palliative, end-of-life &amp; hospice care</a:t>
            </a:r>
          </a:p>
        </p:txBody>
      </p:sp>
      <p:sp>
        <p:nvSpPr>
          <p:cNvPr id="6" name="TextBox 1">
            <a:extLst>
              <a:ext uri="{FF2B5EF4-FFF2-40B4-BE49-F238E27FC236}">
                <a16:creationId xmlns:a16="http://schemas.microsoft.com/office/drawing/2014/main" id="{1F6E54B4-3772-4CAF-8BE7-2B1FB0176743}"/>
              </a:ext>
            </a:extLst>
          </p:cNvPr>
          <p:cNvSpPr txBox="1">
            <a:spLocks noChangeArrowheads="1"/>
          </p:cNvSpPr>
          <p:nvPr/>
        </p:nvSpPr>
        <p:spPr bwMode="auto">
          <a:xfrm>
            <a:off x="1763688" y="6525344"/>
            <a:ext cx="6096000" cy="276225"/>
          </a:xfrm>
          <a:prstGeom prst="rect">
            <a:avLst/>
          </a:prstGeom>
          <a:noFill/>
          <a:ln w="9525">
            <a:noFill/>
            <a:miter lim="800000"/>
            <a:headEnd/>
            <a:tailEnd/>
          </a:ln>
        </p:spPr>
        <p:txBody>
          <a:bodyPr>
            <a:spAutoFit/>
          </a:bodyPr>
          <a:lstStyle/>
          <a:p>
            <a:pPr algn="ctr"/>
            <a:r>
              <a:rPr lang="en-US" sz="1200" dirty="0">
                <a:solidFill>
                  <a:schemeClr val="accent6">
                    <a:lumMod val="40000"/>
                    <a:lumOff val="60000"/>
                  </a:schemeClr>
                </a:solidFill>
              </a:rPr>
              <a:t>© 2019 Global Initiative for Chronic Obstructive Lung Disease</a:t>
            </a:r>
          </a:p>
        </p:txBody>
      </p:sp>
      <p:sp>
        <p:nvSpPr>
          <p:cNvPr id="2" name="Rectangle 1">
            <a:extLst>
              <a:ext uri="{FF2B5EF4-FFF2-40B4-BE49-F238E27FC236}">
                <a16:creationId xmlns:a16="http://schemas.microsoft.com/office/drawing/2014/main" id="{86428A37-C448-480A-B535-9ED5E54A7EDD}"/>
              </a:ext>
            </a:extLst>
          </p:cNvPr>
          <p:cNvSpPr/>
          <p:nvPr/>
        </p:nvSpPr>
        <p:spPr>
          <a:xfrm>
            <a:off x="1211288" y="1844824"/>
            <a:ext cx="7200800" cy="2031325"/>
          </a:xfrm>
          <a:prstGeom prst="rect">
            <a:avLst/>
          </a:prstGeom>
        </p:spPr>
        <p:txBody>
          <a:bodyPr wrap="square">
            <a:spAutoFit/>
          </a:bodyPr>
          <a:lstStyle/>
          <a:p>
            <a:pPr marL="342900" indent="-342900">
              <a:buClr>
                <a:srgbClr val="FFCC66"/>
              </a:buClr>
              <a:buFont typeface="Arial" panose="020B0604020202020204" pitchFamily="34" charset="0"/>
              <a:buChar char="►"/>
            </a:pPr>
            <a:r>
              <a:rPr lang="en-AU" dirty="0">
                <a:solidFill>
                  <a:srgbClr val="424242"/>
                </a:solidFill>
                <a:latin typeface="Calibri" panose="020F0502020204030204" pitchFamily="34" charset="0"/>
                <a:cs typeface="Calibri" panose="020F0502020204030204" pitchFamily="34" charset="0"/>
              </a:rPr>
              <a:t>In many patients, the disease trajectory in COPD is marked by a gradual decline in health status and increasing symptoms, punctuated by acute exacerbations that are associated with an increased risk of dying.</a:t>
            </a:r>
          </a:p>
          <a:p>
            <a:pPr>
              <a:buClr>
                <a:srgbClr val="FFCC66"/>
              </a:buClr>
            </a:pPr>
            <a:r>
              <a:rPr lang="en-AU" dirty="0">
                <a:solidFill>
                  <a:srgbClr val="424242"/>
                </a:solidFill>
                <a:latin typeface="Calibri" panose="020F0502020204030204" pitchFamily="34" charset="0"/>
                <a:cs typeface="Calibri" panose="020F0502020204030204" pitchFamily="34" charset="0"/>
              </a:rPr>
              <a:t> </a:t>
            </a:r>
          </a:p>
          <a:p>
            <a:pPr marL="342900" indent="-342900">
              <a:buClr>
                <a:srgbClr val="FFCC66"/>
              </a:buClr>
              <a:buFont typeface="Arial" panose="020B0604020202020204" pitchFamily="34" charset="0"/>
              <a:buChar char="►"/>
            </a:pPr>
            <a:r>
              <a:rPr lang="en-AU" dirty="0">
                <a:solidFill>
                  <a:srgbClr val="424242"/>
                </a:solidFill>
                <a:latin typeface="Calibri" panose="020F0502020204030204" pitchFamily="34" charset="0"/>
                <a:cs typeface="Calibri" panose="020F0502020204030204" pitchFamily="34" charset="0"/>
              </a:rPr>
              <a:t>Although mortality rates following hospitalization for an acute exacerbation of COPD are declining, reported rates still vary from 23% to 80%.</a:t>
            </a:r>
            <a:endParaRPr lang="en-US" u="sng" baseline="30000" dirty="0">
              <a:solidFill>
                <a:srgbClr val="42424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341731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1619672" y="395082"/>
            <a:ext cx="6553200" cy="707886"/>
          </a:xfrm>
          <a:prstGeom prst="rect">
            <a:avLst/>
          </a:prstGeom>
          <a:noFill/>
          <a:ln w="9525">
            <a:noFill/>
            <a:miter lim="800000"/>
            <a:headEnd/>
            <a:tailEnd/>
          </a:ln>
        </p:spPr>
        <p:txBody>
          <a:bodyPr>
            <a:spAutoFit/>
          </a:bodyPr>
          <a:lstStyle/>
          <a:p>
            <a:pPr algn="ctr"/>
            <a:r>
              <a:rPr lang="en-US" sz="4000" b="1" dirty="0">
                <a:solidFill>
                  <a:srgbClr val="FAB516"/>
                </a:solidFill>
                <a:latin typeface="Calibri" panose="020F0502020204030204" pitchFamily="34" charset="0"/>
                <a:cs typeface="Calibri" panose="020F0502020204030204" pitchFamily="34" charset="0"/>
              </a:rPr>
              <a:t>GOLD WEBSITE</a:t>
            </a:r>
          </a:p>
        </p:txBody>
      </p:sp>
      <p:sp>
        <p:nvSpPr>
          <p:cNvPr id="10" name="TextBox 1"/>
          <p:cNvSpPr txBox="1">
            <a:spLocks noChangeArrowheads="1"/>
          </p:cNvSpPr>
          <p:nvPr/>
        </p:nvSpPr>
        <p:spPr bwMode="auto">
          <a:xfrm>
            <a:off x="1643797" y="1196752"/>
            <a:ext cx="6553200" cy="584775"/>
          </a:xfrm>
          <a:prstGeom prst="rect">
            <a:avLst/>
          </a:prstGeom>
          <a:noFill/>
          <a:ln w="9525">
            <a:noFill/>
            <a:miter lim="800000"/>
            <a:headEnd/>
            <a:tailEnd/>
          </a:ln>
        </p:spPr>
        <p:txBody>
          <a:bodyPr>
            <a:spAutoFit/>
          </a:bodyPr>
          <a:lstStyle/>
          <a:p>
            <a:pPr algn="ctr"/>
            <a:r>
              <a:rPr lang="en-US" sz="3200" dirty="0">
                <a:solidFill>
                  <a:srgbClr val="424242"/>
                </a:solidFill>
                <a:latin typeface="Calibri" panose="020F0502020204030204" pitchFamily="34" charset="0"/>
                <a:cs typeface="Calibri" panose="020F0502020204030204" pitchFamily="34" charset="0"/>
              </a:rPr>
              <a:t>www.goldcopd.org</a:t>
            </a:r>
            <a:endParaRPr lang="en-US" sz="2400" dirty="0">
              <a:solidFill>
                <a:srgbClr val="424242"/>
              </a:solidFill>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36E497F7-BC29-42DA-934F-CA0242323536}"/>
              </a:ext>
            </a:extLst>
          </p:cNvPr>
          <p:cNvPicPr>
            <a:picLocks noChangeAspect="1"/>
          </p:cNvPicPr>
          <p:nvPr/>
        </p:nvPicPr>
        <p:blipFill>
          <a:blip r:embed="rId3"/>
          <a:stretch>
            <a:fillRect/>
          </a:stretch>
        </p:blipFill>
        <p:spPr>
          <a:xfrm>
            <a:off x="1367453" y="1840675"/>
            <a:ext cx="6829544" cy="4421746"/>
          </a:xfrm>
          <a:prstGeom prst="rect">
            <a:avLst/>
          </a:prstGeom>
        </p:spPr>
      </p:pic>
      <p:sp>
        <p:nvSpPr>
          <p:cNvPr id="8" name="TextBox 1">
            <a:extLst>
              <a:ext uri="{FF2B5EF4-FFF2-40B4-BE49-F238E27FC236}">
                <a16:creationId xmlns:a16="http://schemas.microsoft.com/office/drawing/2014/main" id="{A0915852-4FD9-4E71-98BD-0417647CE5D0}"/>
              </a:ext>
            </a:extLst>
          </p:cNvPr>
          <p:cNvSpPr txBox="1">
            <a:spLocks noChangeArrowheads="1"/>
          </p:cNvSpPr>
          <p:nvPr/>
        </p:nvSpPr>
        <p:spPr bwMode="auto">
          <a:xfrm>
            <a:off x="1782614" y="6509026"/>
            <a:ext cx="6096000" cy="276225"/>
          </a:xfrm>
          <a:prstGeom prst="rect">
            <a:avLst/>
          </a:prstGeom>
          <a:noFill/>
          <a:ln w="9525">
            <a:noFill/>
            <a:miter lim="800000"/>
            <a:headEnd/>
            <a:tailEnd/>
          </a:ln>
        </p:spPr>
        <p:txBody>
          <a:bodyPr>
            <a:spAutoFit/>
          </a:bodyPr>
          <a:lstStyle/>
          <a:p>
            <a:pPr algn="ctr"/>
            <a:r>
              <a:rPr lang="en-US" sz="1200" dirty="0">
                <a:solidFill>
                  <a:schemeClr val="accent6">
                    <a:lumMod val="40000"/>
                    <a:lumOff val="60000"/>
                  </a:schemeClr>
                </a:solidFill>
              </a:rPr>
              <a:t>© 2019 Global Initiative for Chronic Obstructive Lung Disease</a:t>
            </a:r>
          </a:p>
        </p:txBody>
      </p:sp>
    </p:spTree>
    <p:extLst>
      <p:ext uri="{BB962C8B-B14F-4D97-AF65-F5344CB8AC3E}">
        <p14:creationId xmlns:p14="http://schemas.microsoft.com/office/powerpoint/2010/main" val="379891788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755540" y="425859"/>
            <a:ext cx="8388424" cy="954107"/>
          </a:xfrm>
          <a:prstGeom prst="rect">
            <a:avLst/>
          </a:prstGeom>
          <a:noFill/>
          <a:ln w="9525">
            <a:noFill/>
            <a:miter lim="800000"/>
            <a:headEnd/>
            <a:tailEnd/>
          </a:ln>
        </p:spPr>
        <p:txBody>
          <a:bodyPr wrap="square">
            <a:spAutoFit/>
          </a:bodyPr>
          <a:lstStyle/>
          <a:p>
            <a:pPr algn="ctr"/>
            <a:r>
              <a:rPr lang="en-US" sz="2800" dirty="0">
                <a:solidFill>
                  <a:srgbClr val="FAB516"/>
                </a:solidFill>
                <a:latin typeface="Tahoma" pitchFamily="34" charset="0"/>
                <a:cs typeface="Tahoma" pitchFamily="34" charset="0"/>
              </a:rPr>
              <a:t>Oxygen therapy &amp; ventilatory support </a:t>
            </a:r>
          </a:p>
          <a:p>
            <a:pPr algn="ctr"/>
            <a:r>
              <a:rPr lang="en-US" sz="2800" dirty="0">
                <a:solidFill>
                  <a:srgbClr val="FAB516"/>
                </a:solidFill>
                <a:latin typeface="Tahoma" pitchFamily="34" charset="0"/>
                <a:cs typeface="Tahoma" pitchFamily="34" charset="0"/>
              </a:rPr>
              <a:t>in stable COPD</a:t>
            </a:r>
          </a:p>
        </p:txBody>
      </p:sp>
      <p:sp>
        <p:nvSpPr>
          <p:cNvPr id="6" name="TextBox 1">
            <a:extLst>
              <a:ext uri="{FF2B5EF4-FFF2-40B4-BE49-F238E27FC236}">
                <a16:creationId xmlns:a16="http://schemas.microsoft.com/office/drawing/2014/main" id="{1F6E54B4-3772-4CAF-8BE7-2B1FB0176743}"/>
              </a:ext>
            </a:extLst>
          </p:cNvPr>
          <p:cNvSpPr txBox="1">
            <a:spLocks noChangeArrowheads="1"/>
          </p:cNvSpPr>
          <p:nvPr/>
        </p:nvSpPr>
        <p:spPr bwMode="auto">
          <a:xfrm>
            <a:off x="1763688" y="6525344"/>
            <a:ext cx="6096000" cy="276225"/>
          </a:xfrm>
          <a:prstGeom prst="rect">
            <a:avLst/>
          </a:prstGeom>
          <a:noFill/>
          <a:ln w="9525">
            <a:noFill/>
            <a:miter lim="800000"/>
            <a:headEnd/>
            <a:tailEnd/>
          </a:ln>
        </p:spPr>
        <p:txBody>
          <a:bodyPr>
            <a:spAutoFit/>
          </a:bodyPr>
          <a:lstStyle/>
          <a:p>
            <a:pPr algn="ctr"/>
            <a:r>
              <a:rPr lang="en-US" sz="1200" dirty="0">
                <a:solidFill>
                  <a:schemeClr val="accent6">
                    <a:lumMod val="40000"/>
                    <a:lumOff val="60000"/>
                  </a:schemeClr>
                </a:solidFill>
              </a:rPr>
              <a:t>© 2019 Global Initiative for Chronic Obstructive Lung Disease</a:t>
            </a:r>
          </a:p>
        </p:txBody>
      </p:sp>
      <p:sp>
        <p:nvSpPr>
          <p:cNvPr id="2" name="Rectangle 1">
            <a:extLst>
              <a:ext uri="{FF2B5EF4-FFF2-40B4-BE49-F238E27FC236}">
                <a16:creationId xmlns:a16="http://schemas.microsoft.com/office/drawing/2014/main" id="{86428A37-C448-480A-B535-9ED5E54A7EDD}"/>
              </a:ext>
            </a:extLst>
          </p:cNvPr>
          <p:cNvSpPr/>
          <p:nvPr/>
        </p:nvSpPr>
        <p:spPr>
          <a:xfrm>
            <a:off x="848787" y="1454296"/>
            <a:ext cx="7560840" cy="1200329"/>
          </a:xfrm>
          <a:prstGeom prst="rect">
            <a:avLst/>
          </a:prstGeom>
        </p:spPr>
        <p:txBody>
          <a:bodyPr wrap="square">
            <a:spAutoFit/>
          </a:bodyPr>
          <a:lstStyle/>
          <a:p>
            <a:pPr marL="342900" indent="-342900">
              <a:buClr>
                <a:srgbClr val="FFCC66"/>
              </a:buClr>
              <a:buFont typeface="Arial" panose="020B0604020202020204" pitchFamily="34" charset="0"/>
              <a:buChar char="►"/>
            </a:pPr>
            <a:r>
              <a:rPr lang="en-US" b="1" i="1" dirty="0">
                <a:solidFill>
                  <a:srgbClr val="424242"/>
                </a:solidFill>
                <a:latin typeface="Calibri" panose="020F0502020204030204" pitchFamily="34" charset="0"/>
                <a:cs typeface="Calibri" panose="020F0502020204030204" pitchFamily="34" charset="0"/>
              </a:rPr>
              <a:t>During exacerbations of COPD.</a:t>
            </a:r>
            <a:r>
              <a:rPr lang="en-US" dirty="0">
                <a:solidFill>
                  <a:srgbClr val="424242"/>
                </a:solidFill>
                <a:latin typeface="Calibri" panose="020F0502020204030204" pitchFamily="34" charset="0"/>
                <a:cs typeface="Calibri" panose="020F0502020204030204" pitchFamily="34" charset="0"/>
              </a:rPr>
              <a:t> Noninvasive ventilation (NIV) in the form of noninvasive positive pressure ventilation (NPPV) is the standard of care for decreasing morbidity and mortality in patients hospitalized with an exacerbation of COPD and acute respiratory failure.</a:t>
            </a:r>
            <a:endParaRPr lang="en-US" u="sng" baseline="30000" dirty="0">
              <a:solidFill>
                <a:srgbClr val="424242"/>
              </a:solidFill>
              <a:latin typeface="Calibri" panose="020F050202020403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F25E317C-2175-43C0-9DBD-8A16EE8E1A34}"/>
              </a:ext>
            </a:extLst>
          </p:cNvPr>
          <p:cNvPicPr>
            <a:picLocks noChangeAspect="1"/>
          </p:cNvPicPr>
          <p:nvPr/>
        </p:nvPicPr>
        <p:blipFill>
          <a:blip r:embed="rId3"/>
          <a:stretch>
            <a:fillRect/>
          </a:stretch>
        </p:blipFill>
        <p:spPr>
          <a:xfrm>
            <a:off x="914392" y="2761181"/>
            <a:ext cx="7315215" cy="3657607"/>
          </a:xfrm>
          <a:prstGeom prst="rect">
            <a:avLst/>
          </a:prstGeom>
        </p:spPr>
      </p:pic>
    </p:spTree>
    <p:extLst>
      <p:ext uri="{BB962C8B-B14F-4D97-AF65-F5344CB8AC3E}">
        <p14:creationId xmlns:p14="http://schemas.microsoft.com/office/powerpoint/2010/main" val="385977903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755540" y="425859"/>
            <a:ext cx="8388424" cy="523220"/>
          </a:xfrm>
          <a:prstGeom prst="rect">
            <a:avLst/>
          </a:prstGeom>
          <a:noFill/>
          <a:ln w="9525">
            <a:noFill/>
            <a:miter lim="800000"/>
            <a:headEnd/>
            <a:tailEnd/>
          </a:ln>
        </p:spPr>
        <p:txBody>
          <a:bodyPr wrap="square">
            <a:spAutoFit/>
          </a:bodyPr>
          <a:lstStyle/>
          <a:p>
            <a:pPr algn="ctr"/>
            <a:r>
              <a:rPr lang="en-US" sz="2800" dirty="0">
                <a:solidFill>
                  <a:srgbClr val="FAB516"/>
                </a:solidFill>
                <a:latin typeface="Tahoma" pitchFamily="34" charset="0"/>
                <a:cs typeface="Tahoma" pitchFamily="34" charset="0"/>
              </a:rPr>
              <a:t>Interventional therapy in stable COPD</a:t>
            </a:r>
          </a:p>
        </p:txBody>
      </p:sp>
      <p:sp>
        <p:nvSpPr>
          <p:cNvPr id="6" name="TextBox 1">
            <a:extLst>
              <a:ext uri="{FF2B5EF4-FFF2-40B4-BE49-F238E27FC236}">
                <a16:creationId xmlns:a16="http://schemas.microsoft.com/office/drawing/2014/main" id="{1F6E54B4-3772-4CAF-8BE7-2B1FB0176743}"/>
              </a:ext>
            </a:extLst>
          </p:cNvPr>
          <p:cNvSpPr txBox="1">
            <a:spLocks noChangeArrowheads="1"/>
          </p:cNvSpPr>
          <p:nvPr/>
        </p:nvSpPr>
        <p:spPr bwMode="auto">
          <a:xfrm>
            <a:off x="1763688" y="6525344"/>
            <a:ext cx="6096000" cy="276225"/>
          </a:xfrm>
          <a:prstGeom prst="rect">
            <a:avLst/>
          </a:prstGeom>
          <a:noFill/>
          <a:ln w="9525">
            <a:noFill/>
            <a:miter lim="800000"/>
            <a:headEnd/>
            <a:tailEnd/>
          </a:ln>
        </p:spPr>
        <p:txBody>
          <a:bodyPr>
            <a:spAutoFit/>
          </a:bodyPr>
          <a:lstStyle/>
          <a:p>
            <a:pPr algn="ctr"/>
            <a:r>
              <a:rPr lang="en-US" sz="1200" dirty="0">
                <a:solidFill>
                  <a:schemeClr val="accent6">
                    <a:lumMod val="40000"/>
                    <a:lumOff val="60000"/>
                  </a:schemeClr>
                </a:solidFill>
              </a:rPr>
              <a:t>© 2019 Global Initiative for Chronic Obstructive Lung Disease</a:t>
            </a:r>
          </a:p>
        </p:txBody>
      </p:sp>
      <p:sp>
        <p:nvSpPr>
          <p:cNvPr id="9" name="TextBox 1">
            <a:extLst>
              <a:ext uri="{FF2B5EF4-FFF2-40B4-BE49-F238E27FC236}">
                <a16:creationId xmlns:a16="http://schemas.microsoft.com/office/drawing/2014/main" id="{0A8ACED9-116D-4BEF-B5B2-FE3FE5A5D4AA}"/>
              </a:ext>
            </a:extLst>
          </p:cNvPr>
          <p:cNvSpPr txBox="1">
            <a:spLocks noChangeArrowheads="1"/>
          </p:cNvSpPr>
          <p:nvPr/>
        </p:nvSpPr>
        <p:spPr bwMode="auto">
          <a:xfrm>
            <a:off x="773199" y="1327087"/>
            <a:ext cx="7652460" cy="1200329"/>
          </a:xfrm>
          <a:prstGeom prst="rect">
            <a:avLst/>
          </a:prstGeom>
          <a:noFill/>
          <a:ln w="9525">
            <a:noFill/>
            <a:miter lim="800000"/>
            <a:headEnd/>
            <a:tailEnd/>
          </a:ln>
        </p:spPr>
        <p:txBody>
          <a:bodyPr wrap="square">
            <a:spAutoFit/>
          </a:bodyPr>
          <a:lstStyle/>
          <a:p>
            <a:pPr marL="342900" indent="-342900">
              <a:buClr>
                <a:srgbClr val="FFCC66"/>
              </a:buClr>
              <a:buFont typeface="Arial" panose="020B0604020202020204" pitchFamily="34" charset="0"/>
              <a:buChar char="►"/>
            </a:pPr>
            <a:r>
              <a:rPr lang="en-AU" b="1" i="1" dirty="0">
                <a:solidFill>
                  <a:srgbClr val="424242"/>
                </a:solidFill>
                <a:latin typeface="Calibri" panose="020F0502020204030204" pitchFamily="34" charset="0"/>
                <a:cs typeface="Calibri" panose="020F0502020204030204" pitchFamily="34" charset="0"/>
              </a:rPr>
              <a:t>Lung volume reduction surgery (LVRS). </a:t>
            </a:r>
            <a:r>
              <a:rPr lang="en-AU" dirty="0">
                <a:solidFill>
                  <a:srgbClr val="424242"/>
                </a:solidFill>
                <a:latin typeface="Calibri" panose="020F0502020204030204" pitchFamily="34" charset="0"/>
                <a:cs typeface="Calibri" panose="020F0502020204030204" pitchFamily="34" charset="0"/>
              </a:rPr>
              <a:t>LVRS is a surgical procedure in which parts of the lungs are resected to reduce hyperinflation making respiratory muscles more effective pressure generators by improving their mechanical efficiency.</a:t>
            </a:r>
            <a:endParaRPr lang="en-US" u="sng" baseline="30000" dirty="0">
              <a:solidFill>
                <a:srgbClr val="424242"/>
              </a:solidFill>
              <a:latin typeface="Calibri" panose="020F0502020204030204" pitchFamily="34" charset="0"/>
              <a:cs typeface="Calibri" panose="020F0502020204030204" pitchFamily="34" charset="0"/>
            </a:endParaRPr>
          </a:p>
        </p:txBody>
      </p:sp>
      <p:pic>
        <p:nvPicPr>
          <p:cNvPr id="10" name="Picture 9">
            <a:extLst>
              <a:ext uri="{FF2B5EF4-FFF2-40B4-BE49-F238E27FC236}">
                <a16:creationId xmlns:a16="http://schemas.microsoft.com/office/drawing/2014/main" id="{71988303-DEDC-42A7-B115-0FFBA6D1712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970" b="5529"/>
          <a:stretch/>
        </p:blipFill>
        <p:spPr>
          <a:xfrm>
            <a:off x="1091697" y="2494446"/>
            <a:ext cx="7315215" cy="4363554"/>
          </a:xfrm>
          <a:prstGeom prst="rect">
            <a:avLst/>
          </a:prstGeom>
        </p:spPr>
      </p:pic>
    </p:spTree>
    <p:extLst>
      <p:ext uri="{BB962C8B-B14F-4D97-AF65-F5344CB8AC3E}">
        <p14:creationId xmlns:p14="http://schemas.microsoft.com/office/powerpoint/2010/main" val="97324659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1619672" y="395082"/>
            <a:ext cx="6553200" cy="523220"/>
          </a:xfrm>
          <a:prstGeom prst="rect">
            <a:avLst/>
          </a:prstGeom>
          <a:noFill/>
          <a:ln w="9525">
            <a:noFill/>
            <a:miter lim="800000"/>
            <a:headEnd/>
            <a:tailEnd/>
          </a:ln>
        </p:spPr>
        <p:txBody>
          <a:bodyPr>
            <a:spAutoFit/>
          </a:bodyPr>
          <a:lstStyle/>
          <a:p>
            <a:pPr algn="ctr"/>
            <a:r>
              <a:rPr lang="en-US" sz="2800" dirty="0">
                <a:solidFill>
                  <a:srgbClr val="FAB516"/>
                </a:solidFill>
                <a:latin typeface="Tahoma" pitchFamily="34" charset="0"/>
                <a:cs typeface="Tahoma" pitchFamily="34" charset="0"/>
              </a:rPr>
              <a:t>GOLD 2019 Report: Chapters</a:t>
            </a:r>
          </a:p>
        </p:txBody>
      </p:sp>
      <p:sp>
        <p:nvSpPr>
          <p:cNvPr id="6" name="TextBox 1"/>
          <p:cNvSpPr txBox="1">
            <a:spLocks noChangeArrowheads="1"/>
          </p:cNvSpPr>
          <p:nvPr/>
        </p:nvSpPr>
        <p:spPr bwMode="auto">
          <a:xfrm>
            <a:off x="4228619" y="1694109"/>
            <a:ext cx="4426840" cy="4093428"/>
          </a:xfrm>
          <a:prstGeom prst="rect">
            <a:avLst/>
          </a:prstGeom>
          <a:noFill/>
          <a:ln w="9525">
            <a:noFill/>
            <a:miter lim="800000"/>
            <a:headEnd/>
            <a:tailEnd/>
          </a:ln>
        </p:spPr>
        <p:txBody>
          <a:bodyPr wrap="square">
            <a:spAutoFit/>
          </a:bodyPr>
          <a:lstStyle/>
          <a:p>
            <a:pPr marL="457200" indent="-457200">
              <a:buClr>
                <a:srgbClr val="FAB516"/>
              </a:buClr>
              <a:buFont typeface="+mj-lt"/>
              <a:buAutoNum type="arabicPeriod"/>
            </a:pPr>
            <a:r>
              <a:rPr lang="en-AU" sz="2000" dirty="0">
                <a:solidFill>
                  <a:srgbClr val="424242"/>
                </a:solidFill>
              </a:rPr>
              <a:t>Definition and Overview</a:t>
            </a:r>
          </a:p>
          <a:p>
            <a:pPr marL="457200" indent="-457200">
              <a:buClr>
                <a:srgbClr val="FAB516"/>
              </a:buClr>
              <a:buFont typeface="+mj-lt"/>
              <a:buAutoNum type="arabicPeriod"/>
            </a:pPr>
            <a:endParaRPr lang="en-AU" sz="2000" dirty="0">
              <a:solidFill>
                <a:srgbClr val="424242"/>
              </a:solidFill>
            </a:endParaRPr>
          </a:p>
          <a:p>
            <a:pPr marL="457200" indent="-457200">
              <a:buClr>
                <a:srgbClr val="FAB516"/>
              </a:buClr>
              <a:buFont typeface="+mj-lt"/>
              <a:buAutoNum type="arabicPeriod"/>
            </a:pPr>
            <a:r>
              <a:rPr lang="en-AU" sz="2000" dirty="0">
                <a:solidFill>
                  <a:srgbClr val="424242"/>
                </a:solidFill>
              </a:rPr>
              <a:t>Diagnosis and Initial Assessment</a:t>
            </a:r>
          </a:p>
          <a:p>
            <a:pPr marL="457200" indent="-457200">
              <a:buClr>
                <a:srgbClr val="FAB516"/>
              </a:buClr>
              <a:buFont typeface="+mj-lt"/>
              <a:buAutoNum type="arabicPeriod"/>
            </a:pPr>
            <a:endParaRPr lang="en-AU" sz="2000" dirty="0">
              <a:solidFill>
                <a:srgbClr val="424242"/>
              </a:solidFill>
            </a:endParaRPr>
          </a:p>
          <a:p>
            <a:pPr marL="457200" indent="-457200">
              <a:buClr>
                <a:srgbClr val="FAB516"/>
              </a:buClr>
              <a:buFont typeface="+mj-lt"/>
              <a:buAutoNum type="arabicPeriod"/>
            </a:pPr>
            <a:r>
              <a:rPr lang="en-AU" sz="2000" dirty="0">
                <a:solidFill>
                  <a:srgbClr val="424242"/>
                </a:solidFill>
              </a:rPr>
              <a:t>Evidence Supporting Prevention &amp; Maintenance Therapy</a:t>
            </a:r>
          </a:p>
          <a:p>
            <a:pPr marL="457200" indent="-457200">
              <a:buClr>
                <a:srgbClr val="FAB516"/>
              </a:buClr>
              <a:buFont typeface="+mj-lt"/>
              <a:buAutoNum type="arabicPeriod"/>
            </a:pPr>
            <a:endParaRPr lang="en-AU" sz="2000" dirty="0">
              <a:solidFill>
                <a:srgbClr val="424242"/>
              </a:solidFill>
            </a:endParaRPr>
          </a:p>
          <a:p>
            <a:pPr marL="457200" indent="-457200">
              <a:buClr>
                <a:srgbClr val="FAB516"/>
              </a:buClr>
              <a:buFont typeface="+mj-lt"/>
              <a:buAutoNum type="arabicPeriod"/>
            </a:pPr>
            <a:r>
              <a:rPr lang="en-AU" sz="2000" dirty="0">
                <a:solidFill>
                  <a:srgbClr val="424242"/>
                </a:solidFill>
              </a:rPr>
              <a:t>Management of Stable COPD</a:t>
            </a:r>
          </a:p>
          <a:p>
            <a:pPr marL="457200" indent="-457200">
              <a:buClr>
                <a:srgbClr val="FAB516"/>
              </a:buClr>
              <a:buFont typeface="+mj-lt"/>
              <a:buAutoNum type="arabicPeriod"/>
            </a:pPr>
            <a:endParaRPr lang="en-AU" sz="2000" dirty="0">
              <a:solidFill>
                <a:srgbClr val="424242"/>
              </a:solidFill>
            </a:endParaRPr>
          </a:p>
          <a:p>
            <a:pPr marL="457200" indent="-457200">
              <a:buClr>
                <a:srgbClr val="FAB516"/>
              </a:buClr>
              <a:buFont typeface="+mj-lt"/>
              <a:buAutoNum type="arabicPeriod"/>
            </a:pPr>
            <a:r>
              <a:rPr lang="en-AU" sz="2000" dirty="0">
                <a:solidFill>
                  <a:srgbClr val="424242"/>
                </a:solidFill>
              </a:rPr>
              <a:t>Management of Exacerbations</a:t>
            </a:r>
          </a:p>
          <a:p>
            <a:pPr marL="457200" indent="-457200">
              <a:buClr>
                <a:srgbClr val="FAB516"/>
              </a:buClr>
              <a:buFont typeface="+mj-lt"/>
              <a:buAutoNum type="arabicPeriod"/>
            </a:pPr>
            <a:endParaRPr lang="en-AU" sz="2000" dirty="0">
              <a:solidFill>
                <a:srgbClr val="424242"/>
              </a:solidFill>
            </a:endParaRPr>
          </a:p>
          <a:p>
            <a:pPr marL="457200" indent="-457200">
              <a:buClr>
                <a:srgbClr val="FAB516"/>
              </a:buClr>
              <a:buFont typeface="+mj-lt"/>
              <a:buAutoNum type="arabicPeriod"/>
            </a:pPr>
            <a:r>
              <a:rPr lang="en-AU" sz="2000" dirty="0">
                <a:solidFill>
                  <a:srgbClr val="424242"/>
                </a:solidFill>
              </a:rPr>
              <a:t>COPD and Comorbidities</a:t>
            </a:r>
          </a:p>
          <a:p>
            <a:pPr marL="457200" indent="-457200">
              <a:buClr>
                <a:srgbClr val="FFCC66"/>
              </a:buClr>
              <a:buFont typeface="+mj-lt"/>
              <a:buAutoNum type="arabicPeriod"/>
            </a:pPr>
            <a:endParaRPr lang="en-AU" sz="2000" dirty="0"/>
          </a:p>
        </p:txBody>
      </p:sp>
      <p:sp>
        <p:nvSpPr>
          <p:cNvPr id="8" name="TextBox 1">
            <a:extLst>
              <a:ext uri="{FF2B5EF4-FFF2-40B4-BE49-F238E27FC236}">
                <a16:creationId xmlns:a16="http://schemas.microsoft.com/office/drawing/2014/main" id="{65B50F09-E760-45D4-BA2B-CFB4237AB117}"/>
              </a:ext>
            </a:extLst>
          </p:cNvPr>
          <p:cNvSpPr txBox="1">
            <a:spLocks noChangeArrowheads="1"/>
          </p:cNvSpPr>
          <p:nvPr/>
        </p:nvSpPr>
        <p:spPr bwMode="auto">
          <a:xfrm>
            <a:off x="1782614" y="6509026"/>
            <a:ext cx="6096000" cy="276225"/>
          </a:xfrm>
          <a:prstGeom prst="rect">
            <a:avLst/>
          </a:prstGeom>
          <a:noFill/>
          <a:ln w="9525">
            <a:noFill/>
            <a:miter lim="800000"/>
            <a:headEnd/>
            <a:tailEnd/>
          </a:ln>
        </p:spPr>
        <p:txBody>
          <a:bodyPr>
            <a:spAutoFit/>
          </a:bodyPr>
          <a:lstStyle/>
          <a:p>
            <a:pPr algn="ctr"/>
            <a:r>
              <a:rPr lang="en-US" sz="1200" dirty="0">
                <a:solidFill>
                  <a:schemeClr val="accent6">
                    <a:lumMod val="40000"/>
                    <a:lumOff val="60000"/>
                  </a:schemeClr>
                </a:solidFill>
              </a:rPr>
              <a:t>© 2019 Global Initiative for Chronic Obstructive Lung Disease</a:t>
            </a:r>
          </a:p>
        </p:txBody>
      </p:sp>
      <p:pic>
        <p:nvPicPr>
          <p:cNvPr id="2" name="Picture 1">
            <a:extLst>
              <a:ext uri="{FF2B5EF4-FFF2-40B4-BE49-F238E27FC236}">
                <a16:creationId xmlns:a16="http://schemas.microsoft.com/office/drawing/2014/main" id="{91C7F7CD-696F-4133-9A5B-33CC1587CF45}"/>
              </a:ext>
            </a:extLst>
          </p:cNvPr>
          <p:cNvPicPr>
            <a:picLocks noChangeAspect="1"/>
          </p:cNvPicPr>
          <p:nvPr/>
        </p:nvPicPr>
        <p:blipFill>
          <a:blip r:embed="rId3"/>
          <a:stretch>
            <a:fillRect/>
          </a:stretch>
        </p:blipFill>
        <p:spPr>
          <a:xfrm>
            <a:off x="323528" y="1340767"/>
            <a:ext cx="3744416" cy="4856911"/>
          </a:xfrm>
          <a:prstGeom prst="rect">
            <a:avLst/>
          </a:prstGeom>
        </p:spPr>
      </p:pic>
      <p:sp>
        <p:nvSpPr>
          <p:cNvPr id="10" name="Rectangle 9">
            <a:extLst>
              <a:ext uri="{FF2B5EF4-FFF2-40B4-BE49-F238E27FC236}">
                <a16:creationId xmlns:a16="http://schemas.microsoft.com/office/drawing/2014/main" id="{646D1112-FFA5-4AB6-9B21-1BC7721ED73E}"/>
              </a:ext>
            </a:extLst>
          </p:cNvPr>
          <p:cNvSpPr/>
          <p:nvPr/>
        </p:nvSpPr>
        <p:spPr>
          <a:xfrm>
            <a:off x="4184285" y="3706721"/>
            <a:ext cx="4515507" cy="64807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08868574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1619672" y="395082"/>
            <a:ext cx="6553200" cy="523220"/>
          </a:xfrm>
          <a:prstGeom prst="rect">
            <a:avLst/>
          </a:prstGeom>
          <a:noFill/>
          <a:ln w="9525">
            <a:noFill/>
            <a:miter lim="800000"/>
            <a:headEnd/>
            <a:tailEnd/>
          </a:ln>
        </p:spPr>
        <p:txBody>
          <a:bodyPr>
            <a:spAutoFit/>
          </a:bodyPr>
          <a:lstStyle/>
          <a:p>
            <a:pPr algn="ctr"/>
            <a:r>
              <a:rPr lang="en-US" sz="2800" dirty="0">
                <a:solidFill>
                  <a:srgbClr val="FAB516"/>
                </a:solidFill>
                <a:latin typeface="Tahoma" pitchFamily="34" charset="0"/>
                <a:cs typeface="Tahoma" pitchFamily="34" charset="0"/>
              </a:rPr>
              <a:t>Management of stable COPD</a:t>
            </a:r>
          </a:p>
        </p:txBody>
      </p:sp>
      <p:sp>
        <p:nvSpPr>
          <p:cNvPr id="9" name="TextBox 1"/>
          <p:cNvSpPr txBox="1">
            <a:spLocks noChangeArrowheads="1"/>
          </p:cNvSpPr>
          <p:nvPr/>
        </p:nvSpPr>
        <p:spPr bwMode="auto">
          <a:xfrm>
            <a:off x="1521661" y="6403091"/>
            <a:ext cx="6096000" cy="276225"/>
          </a:xfrm>
          <a:prstGeom prst="rect">
            <a:avLst/>
          </a:prstGeom>
          <a:noFill/>
          <a:ln w="9525">
            <a:noFill/>
            <a:miter lim="800000"/>
            <a:headEnd/>
            <a:tailEnd/>
          </a:ln>
        </p:spPr>
        <p:txBody>
          <a:bodyPr>
            <a:spAutoFit/>
          </a:bodyPr>
          <a:lstStyle/>
          <a:p>
            <a:pPr algn="ctr"/>
            <a:r>
              <a:rPr lang="en-US" sz="1200" dirty="0"/>
              <a:t>© 2017 Global Initiative for Chronic Obstructive Lung Disease</a:t>
            </a:r>
          </a:p>
        </p:txBody>
      </p:sp>
      <p:sp>
        <p:nvSpPr>
          <p:cNvPr id="6" name="TextBox 1"/>
          <p:cNvSpPr txBox="1">
            <a:spLocks noChangeArrowheads="1"/>
          </p:cNvSpPr>
          <p:nvPr/>
        </p:nvSpPr>
        <p:spPr bwMode="auto">
          <a:xfrm>
            <a:off x="467545" y="1327776"/>
            <a:ext cx="8424934" cy="4401205"/>
          </a:xfrm>
          <a:prstGeom prst="rect">
            <a:avLst/>
          </a:prstGeom>
          <a:noFill/>
          <a:ln w="9525">
            <a:noFill/>
            <a:miter lim="800000"/>
            <a:headEnd/>
            <a:tailEnd/>
          </a:ln>
        </p:spPr>
        <p:txBody>
          <a:bodyPr wrap="square">
            <a:spAutoFit/>
          </a:bodyPr>
          <a:lstStyle/>
          <a:p>
            <a:pPr>
              <a:buClr>
                <a:srgbClr val="FFCC66"/>
              </a:buClr>
            </a:pPr>
            <a:r>
              <a:rPr lang="en-AU" sz="2000" b="1" dirty="0">
                <a:solidFill>
                  <a:srgbClr val="FAB516"/>
                </a:solidFill>
                <a:latin typeface="Calibri" panose="020F0502020204030204" pitchFamily="34" charset="0"/>
                <a:cs typeface="Calibri" panose="020F0502020204030204" pitchFamily="34" charset="0"/>
              </a:rPr>
              <a:t>OVERALL KEY POINTS:</a:t>
            </a:r>
          </a:p>
          <a:p>
            <a:pPr>
              <a:buClr>
                <a:srgbClr val="FFCC66"/>
              </a:buClr>
            </a:pPr>
            <a:endParaRPr lang="en-AU" sz="2000" dirty="0">
              <a:latin typeface="Calibri" panose="020F0502020204030204" pitchFamily="34" charset="0"/>
              <a:cs typeface="Calibri" panose="020F0502020204030204" pitchFamily="34" charset="0"/>
            </a:endParaRPr>
          </a:p>
          <a:p>
            <a:pPr marL="342900" indent="-342900">
              <a:buClr>
                <a:srgbClr val="FAB516"/>
              </a:buClr>
              <a:buFont typeface="Arial" panose="020B0604020202020204" pitchFamily="34" charset="0"/>
              <a:buChar char="►"/>
            </a:pPr>
            <a:r>
              <a:rPr lang="en-AU" sz="2000" dirty="0">
                <a:solidFill>
                  <a:srgbClr val="424242"/>
                </a:solidFill>
                <a:latin typeface="Calibri" panose="020F0502020204030204" pitchFamily="34" charset="0"/>
                <a:cs typeface="Calibri" panose="020F0502020204030204" pitchFamily="34" charset="0"/>
              </a:rPr>
              <a:t>The management strategy for stable COPD should be predominantly based on the individualized assessment of symptoms and future risk of exacerbations.</a:t>
            </a:r>
          </a:p>
          <a:p>
            <a:pPr marL="342900" indent="-342900">
              <a:buClr>
                <a:srgbClr val="FAB516"/>
              </a:buClr>
              <a:buFont typeface="Arial" panose="020B0604020202020204" pitchFamily="34" charset="0"/>
              <a:buChar char="►"/>
            </a:pPr>
            <a:endParaRPr lang="en-AU" sz="2000" dirty="0">
              <a:solidFill>
                <a:srgbClr val="424242"/>
              </a:solidFill>
              <a:latin typeface="Calibri" panose="020F0502020204030204" pitchFamily="34" charset="0"/>
              <a:cs typeface="Calibri" panose="020F0502020204030204" pitchFamily="34" charset="0"/>
            </a:endParaRPr>
          </a:p>
          <a:p>
            <a:pPr marL="342900" indent="-342900">
              <a:buClr>
                <a:srgbClr val="FAB516"/>
              </a:buClr>
              <a:buFont typeface="Arial" panose="020B0604020202020204" pitchFamily="34" charset="0"/>
              <a:buChar char="►"/>
            </a:pPr>
            <a:r>
              <a:rPr lang="en-AU" sz="2000" dirty="0">
                <a:solidFill>
                  <a:srgbClr val="424242"/>
                </a:solidFill>
                <a:latin typeface="Calibri" panose="020F0502020204030204" pitchFamily="34" charset="0"/>
                <a:cs typeface="Calibri" panose="020F0502020204030204" pitchFamily="34" charset="0"/>
              </a:rPr>
              <a:t>All individuals who smoke should be strongly encouraged and supported to quit.</a:t>
            </a:r>
          </a:p>
          <a:p>
            <a:pPr marL="342900" indent="-342900">
              <a:buClr>
                <a:srgbClr val="FAB516"/>
              </a:buClr>
              <a:buFont typeface="Arial" panose="020B0604020202020204" pitchFamily="34" charset="0"/>
              <a:buChar char="►"/>
            </a:pPr>
            <a:endParaRPr lang="en-AU" sz="2000" dirty="0">
              <a:solidFill>
                <a:srgbClr val="424242"/>
              </a:solidFill>
              <a:latin typeface="Calibri" panose="020F0502020204030204" pitchFamily="34" charset="0"/>
              <a:cs typeface="Calibri" panose="020F0502020204030204" pitchFamily="34" charset="0"/>
            </a:endParaRPr>
          </a:p>
          <a:p>
            <a:pPr marL="342900" indent="-342900">
              <a:buClr>
                <a:srgbClr val="FAB516"/>
              </a:buClr>
              <a:buFont typeface="Arial" panose="020B0604020202020204" pitchFamily="34" charset="0"/>
              <a:buChar char="►"/>
            </a:pPr>
            <a:r>
              <a:rPr lang="en-AU" sz="2000" dirty="0">
                <a:solidFill>
                  <a:srgbClr val="424242"/>
                </a:solidFill>
                <a:latin typeface="Calibri" panose="020F0502020204030204" pitchFamily="34" charset="0"/>
                <a:cs typeface="Calibri" panose="020F0502020204030204" pitchFamily="34" charset="0"/>
              </a:rPr>
              <a:t>The main treatment goals are reduction of symptoms and future risk of exacerbations. </a:t>
            </a:r>
          </a:p>
          <a:p>
            <a:pPr marL="342900" indent="-342900">
              <a:buClr>
                <a:srgbClr val="FAB516"/>
              </a:buClr>
              <a:buFont typeface="Arial" panose="020B0604020202020204" pitchFamily="34" charset="0"/>
              <a:buChar char="►"/>
            </a:pPr>
            <a:endParaRPr lang="en-AU" sz="2000" dirty="0">
              <a:solidFill>
                <a:srgbClr val="424242"/>
              </a:solidFill>
              <a:latin typeface="Calibri" panose="020F0502020204030204" pitchFamily="34" charset="0"/>
              <a:cs typeface="Calibri" panose="020F0502020204030204" pitchFamily="34" charset="0"/>
            </a:endParaRPr>
          </a:p>
          <a:p>
            <a:pPr marL="342900" indent="-342900">
              <a:buClr>
                <a:srgbClr val="FAB516"/>
              </a:buClr>
              <a:buFont typeface="Arial" panose="020B0604020202020204" pitchFamily="34" charset="0"/>
              <a:buChar char="►"/>
            </a:pPr>
            <a:r>
              <a:rPr lang="en-AU" sz="2000" dirty="0">
                <a:solidFill>
                  <a:srgbClr val="424242"/>
                </a:solidFill>
                <a:latin typeface="Calibri" panose="020F0502020204030204" pitchFamily="34" charset="0"/>
                <a:cs typeface="Calibri" panose="020F0502020204030204" pitchFamily="34" charset="0"/>
              </a:rPr>
              <a:t>Management strategies are not limited to pharmacologic treatments, and should be complemented by appropriate non-pharmacologic interventions.</a:t>
            </a:r>
          </a:p>
        </p:txBody>
      </p:sp>
      <p:sp>
        <p:nvSpPr>
          <p:cNvPr id="8" name="TextBox 1">
            <a:extLst>
              <a:ext uri="{FF2B5EF4-FFF2-40B4-BE49-F238E27FC236}">
                <a16:creationId xmlns:a16="http://schemas.microsoft.com/office/drawing/2014/main" id="{31D23D60-DF13-47B8-91F6-22613F19DDBB}"/>
              </a:ext>
            </a:extLst>
          </p:cNvPr>
          <p:cNvSpPr txBox="1">
            <a:spLocks noChangeArrowheads="1"/>
          </p:cNvSpPr>
          <p:nvPr/>
        </p:nvSpPr>
        <p:spPr bwMode="auto">
          <a:xfrm>
            <a:off x="1782614" y="6509026"/>
            <a:ext cx="6096000" cy="276225"/>
          </a:xfrm>
          <a:prstGeom prst="rect">
            <a:avLst/>
          </a:prstGeom>
          <a:noFill/>
          <a:ln w="9525">
            <a:noFill/>
            <a:miter lim="800000"/>
            <a:headEnd/>
            <a:tailEnd/>
          </a:ln>
        </p:spPr>
        <p:txBody>
          <a:bodyPr>
            <a:spAutoFit/>
          </a:bodyPr>
          <a:lstStyle/>
          <a:p>
            <a:pPr algn="ctr"/>
            <a:r>
              <a:rPr lang="en-US" sz="1200" dirty="0">
                <a:solidFill>
                  <a:schemeClr val="accent6">
                    <a:lumMod val="40000"/>
                    <a:lumOff val="60000"/>
                  </a:schemeClr>
                </a:solidFill>
              </a:rPr>
              <a:t>© 2019 Global Initiative for Chronic Obstructive Lung Disease</a:t>
            </a:r>
          </a:p>
        </p:txBody>
      </p:sp>
    </p:spTree>
    <p:extLst>
      <p:ext uri="{BB962C8B-B14F-4D97-AF65-F5344CB8AC3E}">
        <p14:creationId xmlns:p14="http://schemas.microsoft.com/office/powerpoint/2010/main" val="386593639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1331640" y="395082"/>
            <a:ext cx="7056784" cy="523220"/>
          </a:xfrm>
          <a:prstGeom prst="rect">
            <a:avLst/>
          </a:prstGeom>
          <a:noFill/>
          <a:ln w="9525">
            <a:noFill/>
            <a:miter lim="800000"/>
            <a:headEnd/>
            <a:tailEnd/>
          </a:ln>
        </p:spPr>
        <p:txBody>
          <a:bodyPr wrap="square">
            <a:spAutoFit/>
          </a:bodyPr>
          <a:lstStyle/>
          <a:p>
            <a:pPr algn="ctr"/>
            <a:r>
              <a:rPr lang="en-US" sz="2800" dirty="0">
                <a:solidFill>
                  <a:srgbClr val="FAB516"/>
                </a:solidFill>
                <a:latin typeface="Tahoma" pitchFamily="34" charset="0"/>
                <a:cs typeface="Tahoma" pitchFamily="34" charset="0"/>
              </a:rPr>
              <a:t>Management of Stable COPD</a:t>
            </a:r>
          </a:p>
        </p:txBody>
      </p:sp>
      <p:sp>
        <p:nvSpPr>
          <p:cNvPr id="9" name="TextBox 1"/>
          <p:cNvSpPr txBox="1">
            <a:spLocks noChangeArrowheads="1"/>
          </p:cNvSpPr>
          <p:nvPr/>
        </p:nvSpPr>
        <p:spPr bwMode="auto">
          <a:xfrm>
            <a:off x="1521661" y="6403091"/>
            <a:ext cx="6096000" cy="276225"/>
          </a:xfrm>
          <a:prstGeom prst="rect">
            <a:avLst/>
          </a:prstGeom>
          <a:noFill/>
          <a:ln w="9525">
            <a:noFill/>
            <a:miter lim="800000"/>
            <a:headEnd/>
            <a:tailEnd/>
          </a:ln>
        </p:spPr>
        <p:txBody>
          <a:bodyPr>
            <a:spAutoFit/>
          </a:bodyPr>
          <a:lstStyle/>
          <a:p>
            <a:pPr algn="ctr"/>
            <a:r>
              <a:rPr lang="en-US" sz="1200" dirty="0"/>
              <a:t>© 2017 Global Initiative for Chronic Obstructive Lung Disease</a:t>
            </a:r>
          </a:p>
        </p:txBody>
      </p:sp>
      <p:sp>
        <p:nvSpPr>
          <p:cNvPr id="8" name="TextBox 1"/>
          <p:cNvSpPr txBox="1">
            <a:spLocks noChangeArrowheads="1"/>
          </p:cNvSpPr>
          <p:nvPr/>
        </p:nvSpPr>
        <p:spPr bwMode="auto">
          <a:xfrm>
            <a:off x="899592" y="1412776"/>
            <a:ext cx="7652460" cy="1323439"/>
          </a:xfrm>
          <a:prstGeom prst="rect">
            <a:avLst/>
          </a:prstGeom>
          <a:noFill/>
          <a:ln w="9525">
            <a:noFill/>
            <a:miter lim="800000"/>
            <a:headEnd/>
            <a:tailEnd/>
          </a:ln>
        </p:spPr>
        <p:txBody>
          <a:bodyPr wrap="square">
            <a:spAutoFit/>
          </a:bodyPr>
          <a:lstStyle/>
          <a:p>
            <a:pPr marL="342900" indent="-342900">
              <a:buClr>
                <a:srgbClr val="FFCC66"/>
              </a:buClr>
              <a:buFont typeface="Arial" panose="020B0604020202020204" pitchFamily="34" charset="0"/>
              <a:buChar char="►"/>
            </a:pPr>
            <a:endParaRPr lang="en-AU" sz="2000" dirty="0"/>
          </a:p>
          <a:p>
            <a:pPr marL="342900" indent="-342900">
              <a:buClr>
                <a:srgbClr val="FAB516"/>
              </a:buClr>
              <a:buFont typeface="Arial" panose="020B0604020202020204" pitchFamily="34" charset="0"/>
              <a:buChar char="►"/>
            </a:pPr>
            <a:r>
              <a:rPr lang="en-AU" sz="2000" dirty="0">
                <a:solidFill>
                  <a:srgbClr val="424242"/>
                </a:solidFill>
                <a:latin typeface="Calibri" panose="020F0502020204030204" pitchFamily="34" charset="0"/>
                <a:cs typeface="Calibri" panose="020F0502020204030204" pitchFamily="34" charset="0"/>
              </a:rPr>
              <a:t>Once COPD has been diagnosed, effective management should be based on an individualized assessment to reduce both current symptoms and future risks of exacerbations.</a:t>
            </a:r>
            <a:endParaRPr lang="en-US" sz="2000" u="sng" baseline="30000" dirty="0">
              <a:solidFill>
                <a:srgbClr val="424242"/>
              </a:solidFill>
              <a:latin typeface="Calibri" panose="020F0502020204030204" pitchFamily="34" charset="0"/>
              <a:cs typeface="Calibri" panose="020F0502020204030204" pitchFamily="34" charset="0"/>
            </a:endParaRPr>
          </a:p>
        </p:txBody>
      </p:sp>
      <p:pic>
        <p:nvPicPr>
          <p:cNvPr id="10" name="Picture 9">
            <a:extLst>
              <a:ext uri="{FF2B5EF4-FFF2-40B4-BE49-F238E27FC236}">
                <a16:creationId xmlns:a16="http://schemas.microsoft.com/office/drawing/2014/main" id="{CC88BD7C-8322-47A2-A521-411B22CCE59A}"/>
              </a:ext>
            </a:extLst>
          </p:cNvPr>
          <p:cNvPicPr>
            <a:picLocks noChangeAspect="1"/>
          </p:cNvPicPr>
          <p:nvPr/>
        </p:nvPicPr>
        <p:blipFill>
          <a:blip r:embed="rId3"/>
          <a:stretch>
            <a:fillRect/>
          </a:stretch>
        </p:blipFill>
        <p:spPr>
          <a:xfrm>
            <a:off x="912053" y="3140968"/>
            <a:ext cx="7315215" cy="2743206"/>
          </a:xfrm>
          <a:prstGeom prst="rect">
            <a:avLst/>
          </a:prstGeom>
        </p:spPr>
      </p:pic>
      <p:sp>
        <p:nvSpPr>
          <p:cNvPr id="11" name="TextBox 1">
            <a:extLst>
              <a:ext uri="{FF2B5EF4-FFF2-40B4-BE49-F238E27FC236}">
                <a16:creationId xmlns:a16="http://schemas.microsoft.com/office/drawing/2014/main" id="{F255E08A-D561-4AEE-82EB-FC2A3A5BBBC0}"/>
              </a:ext>
            </a:extLst>
          </p:cNvPr>
          <p:cNvSpPr txBox="1">
            <a:spLocks noChangeArrowheads="1"/>
          </p:cNvSpPr>
          <p:nvPr/>
        </p:nvSpPr>
        <p:spPr bwMode="auto">
          <a:xfrm>
            <a:off x="1782614" y="6509026"/>
            <a:ext cx="6096000" cy="276225"/>
          </a:xfrm>
          <a:prstGeom prst="rect">
            <a:avLst/>
          </a:prstGeom>
          <a:noFill/>
          <a:ln w="9525">
            <a:noFill/>
            <a:miter lim="800000"/>
            <a:headEnd/>
            <a:tailEnd/>
          </a:ln>
        </p:spPr>
        <p:txBody>
          <a:bodyPr>
            <a:spAutoFit/>
          </a:bodyPr>
          <a:lstStyle/>
          <a:p>
            <a:pPr algn="ctr"/>
            <a:r>
              <a:rPr lang="en-US" sz="1200" dirty="0">
                <a:solidFill>
                  <a:schemeClr val="accent6">
                    <a:lumMod val="40000"/>
                    <a:lumOff val="60000"/>
                  </a:schemeClr>
                </a:solidFill>
              </a:rPr>
              <a:t>© 2019 Global Initiative for Chronic Obstructive Lung Disease</a:t>
            </a:r>
          </a:p>
        </p:txBody>
      </p:sp>
    </p:spTree>
    <p:extLst>
      <p:ext uri="{BB962C8B-B14F-4D97-AF65-F5344CB8AC3E}">
        <p14:creationId xmlns:p14="http://schemas.microsoft.com/office/powerpoint/2010/main" val="45966712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755540" y="425859"/>
            <a:ext cx="8388424" cy="523220"/>
          </a:xfrm>
          <a:prstGeom prst="rect">
            <a:avLst/>
          </a:prstGeom>
          <a:noFill/>
          <a:ln w="9525">
            <a:noFill/>
            <a:miter lim="800000"/>
            <a:headEnd/>
            <a:tailEnd/>
          </a:ln>
        </p:spPr>
        <p:txBody>
          <a:bodyPr wrap="square">
            <a:spAutoFit/>
          </a:bodyPr>
          <a:lstStyle/>
          <a:p>
            <a:pPr algn="ctr"/>
            <a:r>
              <a:rPr lang="en-US" sz="2800" dirty="0">
                <a:solidFill>
                  <a:srgbClr val="FAB516"/>
                </a:solidFill>
                <a:latin typeface="Tahoma" pitchFamily="34" charset="0"/>
                <a:cs typeface="Tahoma" pitchFamily="34" charset="0"/>
              </a:rPr>
              <a:t>Management of stable COPD</a:t>
            </a:r>
          </a:p>
        </p:txBody>
      </p:sp>
      <p:sp>
        <p:nvSpPr>
          <p:cNvPr id="6" name="TextBox 1">
            <a:extLst>
              <a:ext uri="{FF2B5EF4-FFF2-40B4-BE49-F238E27FC236}">
                <a16:creationId xmlns:a16="http://schemas.microsoft.com/office/drawing/2014/main" id="{1F6E54B4-3772-4CAF-8BE7-2B1FB0176743}"/>
              </a:ext>
            </a:extLst>
          </p:cNvPr>
          <p:cNvSpPr txBox="1">
            <a:spLocks noChangeArrowheads="1"/>
          </p:cNvSpPr>
          <p:nvPr/>
        </p:nvSpPr>
        <p:spPr bwMode="auto">
          <a:xfrm>
            <a:off x="1763688" y="6525344"/>
            <a:ext cx="6096000" cy="276225"/>
          </a:xfrm>
          <a:prstGeom prst="rect">
            <a:avLst/>
          </a:prstGeom>
          <a:noFill/>
          <a:ln w="9525">
            <a:noFill/>
            <a:miter lim="800000"/>
            <a:headEnd/>
            <a:tailEnd/>
          </a:ln>
        </p:spPr>
        <p:txBody>
          <a:bodyPr>
            <a:spAutoFit/>
          </a:bodyPr>
          <a:lstStyle/>
          <a:p>
            <a:pPr algn="ctr"/>
            <a:r>
              <a:rPr lang="en-US" sz="1200" dirty="0">
                <a:solidFill>
                  <a:schemeClr val="accent6">
                    <a:lumMod val="40000"/>
                    <a:lumOff val="60000"/>
                  </a:schemeClr>
                </a:solidFill>
              </a:rPr>
              <a:t>© 2019 Global Initiative for Chronic Obstructive Lung Disease</a:t>
            </a:r>
          </a:p>
        </p:txBody>
      </p:sp>
      <p:pic>
        <p:nvPicPr>
          <p:cNvPr id="9" name="Picture 8">
            <a:extLst>
              <a:ext uri="{FF2B5EF4-FFF2-40B4-BE49-F238E27FC236}">
                <a16:creationId xmlns:a16="http://schemas.microsoft.com/office/drawing/2014/main" id="{1A4A8E96-CFDB-4BA2-B796-14C2D08CC4CE}"/>
              </a:ext>
            </a:extLst>
          </p:cNvPr>
          <p:cNvPicPr>
            <a:picLocks noChangeAspect="1"/>
          </p:cNvPicPr>
          <p:nvPr/>
        </p:nvPicPr>
        <p:blipFill>
          <a:blip r:embed="rId3"/>
          <a:stretch>
            <a:fillRect/>
          </a:stretch>
        </p:blipFill>
        <p:spPr>
          <a:xfrm>
            <a:off x="971600" y="1278229"/>
            <a:ext cx="7315215" cy="5257811"/>
          </a:xfrm>
          <a:prstGeom prst="rect">
            <a:avLst/>
          </a:prstGeom>
        </p:spPr>
      </p:pic>
    </p:spTree>
    <p:extLst>
      <p:ext uri="{BB962C8B-B14F-4D97-AF65-F5344CB8AC3E}">
        <p14:creationId xmlns:p14="http://schemas.microsoft.com/office/powerpoint/2010/main" val="104095950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1619672" y="395082"/>
            <a:ext cx="6553200" cy="523220"/>
          </a:xfrm>
          <a:prstGeom prst="rect">
            <a:avLst/>
          </a:prstGeom>
          <a:noFill/>
          <a:ln w="9525">
            <a:noFill/>
            <a:miter lim="800000"/>
            <a:headEnd/>
            <a:tailEnd/>
          </a:ln>
        </p:spPr>
        <p:txBody>
          <a:bodyPr>
            <a:spAutoFit/>
          </a:bodyPr>
          <a:lstStyle/>
          <a:p>
            <a:pPr algn="ctr"/>
            <a:r>
              <a:rPr lang="en-US" sz="2800" dirty="0">
                <a:solidFill>
                  <a:srgbClr val="FAB516"/>
                </a:solidFill>
                <a:latin typeface="Tahoma" pitchFamily="34" charset="0"/>
                <a:cs typeface="Tahoma" pitchFamily="34" charset="0"/>
              </a:rPr>
              <a:t>Management of Stable COPD</a:t>
            </a:r>
          </a:p>
        </p:txBody>
      </p:sp>
      <p:sp>
        <p:nvSpPr>
          <p:cNvPr id="9" name="TextBox 1"/>
          <p:cNvSpPr txBox="1">
            <a:spLocks noChangeArrowheads="1"/>
          </p:cNvSpPr>
          <p:nvPr/>
        </p:nvSpPr>
        <p:spPr bwMode="auto">
          <a:xfrm>
            <a:off x="1521661" y="6403091"/>
            <a:ext cx="6096000" cy="276225"/>
          </a:xfrm>
          <a:prstGeom prst="rect">
            <a:avLst/>
          </a:prstGeom>
          <a:noFill/>
          <a:ln w="9525">
            <a:noFill/>
            <a:miter lim="800000"/>
            <a:headEnd/>
            <a:tailEnd/>
          </a:ln>
        </p:spPr>
        <p:txBody>
          <a:bodyPr>
            <a:spAutoFit/>
          </a:bodyPr>
          <a:lstStyle/>
          <a:p>
            <a:pPr algn="ctr"/>
            <a:r>
              <a:rPr lang="en-US" sz="1200" dirty="0"/>
              <a:t>© 2017 Global Initiative for Chronic Obstructive Lung Disease</a:t>
            </a:r>
          </a:p>
        </p:txBody>
      </p:sp>
      <p:sp>
        <p:nvSpPr>
          <p:cNvPr id="6" name="TextBox 1"/>
          <p:cNvSpPr txBox="1">
            <a:spLocks noChangeArrowheads="1"/>
          </p:cNvSpPr>
          <p:nvPr/>
        </p:nvSpPr>
        <p:spPr bwMode="auto">
          <a:xfrm>
            <a:off x="827584" y="1520097"/>
            <a:ext cx="7870074" cy="2585323"/>
          </a:xfrm>
          <a:prstGeom prst="rect">
            <a:avLst/>
          </a:prstGeom>
          <a:noFill/>
          <a:ln w="9525">
            <a:noFill/>
            <a:miter lim="800000"/>
            <a:headEnd/>
            <a:tailEnd/>
          </a:ln>
        </p:spPr>
        <p:txBody>
          <a:bodyPr wrap="square">
            <a:spAutoFit/>
          </a:bodyPr>
          <a:lstStyle/>
          <a:p>
            <a:pPr marL="342900" indent="-342900">
              <a:buClr>
                <a:srgbClr val="FFCC66"/>
              </a:buClr>
              <a:buFont typeface="Arial" panose="020B0604020202020204" pitchFamily="34" charset="0"/>
              <a:buChar char="►"/>
            </a:pPr>
            <a:r>
              <a:rPr lang="en-AU" dirty="0">
                <a:solidFill>
                  <a:srgbClr val="424242"/>
                </a:solidFill>
                <a:latin typeface="Calibri" panose="020F0502020204030204" pitchFamily="34" charset="0"/>
                <a:cs typeface="Calibri" panose="020F0502020204030204" pitchFamily="34" charset="0"/>
              </a:rPr>
              <a:t>Identification and reduction of exposure to risk factors is important in the treatment and prevention of COPD. </a:t>
            </a:r>
          </a:p>
          <a:p>
            <a:pPr marL="342900" indent="-342900">
              <a:buClr>
                <a:srgbClr val="FFCC66"/>
              </a:buClr>
              <a:buFont typeface="Arial" panose="020B0604020202020204" pitchFamily="34" charset="0"/>
              <a:buChar char="►"/>
            </a:pPr>
            <a:endParaRPr lang="en-AU" dirty="0">
              <a:solidFill>
                <a:srgbClr val="424242"/>
              </a:solidFill>
              <a:latin typeface="Calibri" panose="020F0502020204030204" pitchFamily="34" charset="0"/>
              <a:cs typeface="Calibri" panose="020F0502020204030204" pitchFamily="34" charset="0"/>
            </a:endParaRPr>
          </a:p>
          <a:p>
            <a:pPr marL="342900" indent="-342900">
              <a:buClr>
                <a:srgbClr val="FFCC66"/>
              </a:buClr>
              <a:buFont typeface="Arial" panose="020B0604020202020204" pitchFamily="34" charset="0"/>
              <a:buChar char="►"/>
            </a:pPr>
            <a:r>
              <a:rPr lang="en-AU" dirty="0">
                <a:solidFill>
                  <a:srgbClr val="424242"/>
                </a:solidFill>
                <a:latin typeface="Calibri" panose="020F0502020204030204" pitchFamily="34" charset="0"/>
                <a:cs typeface="Calibri" panose="020F0502020204030204" pitchFamily="34" charset="0"/>
              </a:rPr>
              <a:t>Cigarette smoking is the most commonly encountered and easily identifiable risk factor for COPD, and smoking cessation should be continually encouraged for all individuals who smoke. </a:t>
            </a:r>
          </a:p>
          <a:p>
            <a:pPr marL="342900" indent="-342900">
              <a:buClr>
                <a:srgbClr val="FFCC66"/>
              </a:buClr>
              <a:buFont typeface="Arial" panose="020B0604020202020204" pitchFamily="34" charset="0"/>
              <a:buChar char="►"/>
            </a:pPr>
            <a:endParaRPr lang="en-AU" dirty="0">
              <a:solidFill>
                <a:srgbClr val="424242"/>
              </a:solidFill>
              <a:latin typeface="Calibri" panose="020F0502020204030204" pitchFamily="34" charset="0"/>
              <a:cs typeface="Calibri" panose="020F0502020204030204" pitchFamily="34" charset="0"/>
            </a:endParaRPr>
          </a:p>
          <a:p>
            <a:pPr marL="342900" indent="-342900">
              <a:buClr>
                <a:srgbClr val="FFCC66"/>
              </a:buClr>
              <a:buFont typeface="Arial" panose="020B0604020202020204" pitchFamily="34" charset="0"/>
              <a:buChar char="►"/>
            </a:pPr>
            <a:r>
              <a:rPr lang="en-AU" dirty="0">
                <a:solidFill>
                  <a:srgbClr val="424242"/>
                </a:solidFill>
                <a:latin typeface="Calibri" panose="020F0502020204030204" pitchFamily="34" charset="0"/>
                <a:cs typeface="Calibri" panose="020F0502020204030204" pitchFamily="34" charset="0"/>
              </a:rPr>
              <a:t>Reduction of total personal exposure to occupational dusts, fumes, and gases, and to indoor and outdoor air pollutants, should also be addressed.</a:t>
            </a:r>
          </a:p>
        </p:txBody>
      </p:sp>
      <p:sp>
        <p:nvSpPr>
          <p:cNvPr id="8" name="TextBox 1">
            <a:extLst>
              <a:ext uri="{FF2B5EF4-FFF2-40B4-BE49-F238E27FC236}">
                <a16:creationId xmlns:a16="http://schemas.microsoft.com/office/drawing/2014/main" id="{0D6B64E1-0B4E-491B-BEC8-3115BB14CA0E}"/>
              </a:ext>
            </a:extLst>
          </p:cNvPr>
          <p:cNvSpPr txBox="1">
            <a:spLocks noChangeArrowheads="1"/>
          </p:cNvSpPr>
          <p:nvPr/>
        </p:nvSpPr>
        <p:spPr bwMode="auto">
          <a:xfrm>
            <a:off x="1782614" y="6509026"/>
            <a:ext cx="6096000" cy="276225"/>
          </a:xfrm>
          <a:prstGeom prst="rect">
            <a:avLst/>
          </a:prstGeom>
          <a:noFill/>
          <a:ln w="9525">
            <a:noFill/>
            <a:miter lim="800000"/>
            <a:headEnd/>
            <a:tailEnd/>
          </a:ln>
        </p:spPr>
        <p:txBody>
          <a:bodyPr>
            <a:spAutoFit/>
          </a:bodyPr>
          <a:lstStyle/>
          <a:p>
            <a:pPr algn="ctr"/>
            <a:r>
              <a:rPr lang="en-US" sz="1200" dirty="0">
                <a:solidFill>
                  <a:schemeClr val="accent6">
                    <a:lumMod val="40000"/>
                    <a:lumOff val="60000"/>
                  </a:schemeClr>
                </a:solidFill>
              </a:rPr>
              <a:t>© 2019 Global Initiative for Chronic Obstructive Lung Disease</a:t>
            </a:r>
          </a:p>
        </p:txBody>
      </p:sp>
      <p:pic>
        <p:nvPicPr>
          <p:cNvPr id="10" name="Picture 9">
            <a:extLst>
              <a:ext uri="{FF2B5EF4-FFF2-40B4-BE49-F238E27FC236}">
                <a16:creationId xmlns:a16="http://schemas.microsoft.com/office/drawing/2014/main" id="{8D3607D8-A5D8-4ADC-8DCB-D2069820C8D8}"/>
              </a:ext>
            </a:extLst>
          </p:cNvPr>
          <p:cNvPicPr>
            <a:picLocks noChangeAspect="1"/>
          </p:cNvPicPr>
          <p:nvPr/>
        </p:nvPicPr>
        <p:blipFill>
          <a:blip r:embed="rId3"/>
          <a:stretch>
            <a:fillRect/>
          </a:stretch>
        </p:blipFill>
        <p:spPr>
          <a:xfrm>
            <a:off x="1056199" y="4173254"/>
            <a:ext cx="7412844" cy="2316514"/>
          </a:xfrm>
          <a:prstGeom prst="rect">
            <a:avLst/>
          </a:prstGeom>
        </p:spPr>
      </p:pic>
    </p:spTree>
    <p:extLst>
      <p:ext uri="{BB962C8B-B14F-4D97-AF65-F5344CB8AC3E}">
        <p14:creationId xmlns:p14="http://schemas.microsoft.com/office/powerpoint/2010/main" val="244935901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1331640" y="395082"/>
            <a:ext cx="7056784" cy="523220"/>
          </a:xfrm>
          <a:prstGeom prst="rect">
            <a:avLst/>
          </a:prstGeom>
          <a:noFill/>
          <a:ln w="9525">
            <a:noFill/>
            <a:miter lim="800000"/>
            <a:headEnd/>
            <a:tailEnd/>
          </a:ln>
        </p:spPr>
        <p:txBody>
          <a:bodyPr wrap="square">
            <a:spAutoFit/>
          </a:bodyPr>
          <a:lstStyle/>
          <a:p>
            <a:pPr algn="ctr"/>
            <a:r>
              <a:rPr lang="en-US" sz="2800" dirty="0">
                <a:solidFill>
                  <a:srgbClr val="FAB516"/>
                </a:solidFill>
                <a:latin typeface="Tahoma" pitchFamily="34" charset="0"/>
                <a:cs typeface="Tahoma" pitchFamily="34" charset="0"/>
              </a:rPr>
              <a:t>Treatment of Stable COPD</a:t>
            </a:r>
          </a:p>
        </p:txBody>
      </p:sp>
      <p:sp>
        <p:nvSpPr>
          <p:cNvPr id="9" name="TextBox 1"/>
          <p:cNvSpPr txBox="1">
            <a:spLocks noChangeArrowheads="1"/>
          </p:cNvSpPr>
          <p:nvPr/>
        </p:nvSpPr>
        <p:spPr bwMode="auto">
          <a:xfrm>
            <a:off x="1521661" y="6403091"/>
            <a:ext cx="6096000" cy="276225"/>
          </a:xfrm>
          <a:prstGeom prst="rect">
            <a:avLst/>
          </a:prstGeom>
          <a:noFill/>
          <a:ln w="9525">
            <a:noFill/>
            <a:miter lim="800000"/>
            <a:headEnd/>
            <a:tailEnd/>
          </a:ln>
        </p:spPr>
        <p:txBody>
          <a:bodyPr>
            <a:spAutoFit/>
          </a:bodyPr>
          <a:lstStyle/>
          <a:p>
            <a:pPr algn="ctr"/>
            <a:r>
              <a:rPr lang="en-US" sz="1200" dirty="0"/>
              <a:t>© 2017 Global Initiative for Chronic Obstructive Lung Disease</a:t>
            </a:r>
          </a:p>
        </p:txBody>
      </p:sp>
      <p:sp>
        <p:nvSpPr>
          <p:cNvPr id="8" name="TextBox 1"/>
          <p:cNvSpPr txBox="1">
            <a:spLocks noChangeArrowheads="1"/>
          </p:cNvSpPr>
          <p:nvPr/>
        </p:nvSpPr>
        <p:spPr bwMode="auto">
          <a:xfrm>
            <a:off x="467544" y="1340768"/>
            <a:ext cx="8424934" cy="1754326"/>
          </a:xfrm>
          <a:prstGeom prst="rect">
            <a:avLst/>
          </a:prstGeom>
          <a:noFill/>
          <a:ln w="9525">
            <a:noFill/>
            <a:miter lim="800000"/>
            <a:headEnd/>
            <a:tailEnd/>
          </a:ln>
        </p:spPr>
        <p:txBody>
          <a:bodyPr wrap="square">
            <a:spAutoFit/>
          </a:bodyPr>
          <a:lstStyle/>
          <a:p>
            <a:pPr>
              <a:buClr>
                <a:srgbClr val="FFCC66"/>
              </a:buClr>
            </a:pPr>
            <a:r>
              <a:rPr lang="en-AU" b="1" dirty="0">
                <a:solidFill>
                  <a:srgbClr val="FAB516"/>
                </a:solidFill>
                <a:latin typeface="Calibri" panose="020F0502020204030204" pitchFamily="34" charset="0"/>
                <a:cs typeface="Calibri" panose="020F0502020204030204" pitchFamily="34" charset="0"/>
              </a:rPr>
              <a:t>Pharmacological treatment</a:t>
            </a:r>
          </a:p>
          <a:p>
            <a:pPr>
              <a:buClr>
                <a:srgbClr val="FFCC66"/>
              </a:buClr>
            </a:pPr>
            <a:endParaRPr lang="en-AU" dirty="0">
              <a:latin typeface="Calibri" panose="020F0502020204030204" pitchFamily="34" charset="0"/>
              <a:cs typeface="Calibri" panose="020F0502020204030204" pitchFamily="34" charset="0"/>
            </a:endParaRPr>
          </a:p>
          <a:p>
            <a:pPr marL="342900" indent="-342900">
              <a:buClr>
                <a:srgbClr val="FFCC66"/>
              </a:buClr>
              <a:buFont typeface="Arial" panose="020B0604020202020204" pitchFamily="34" charset="0"/>
              <a:buChar char="►"/>
            </a:pPr>
            <a:r>
              <a:rPr lang="en-US" dirty="0">
                <a:solidFill>
                  <a:srgbClr val="424242"/>
                </a:solidFill>
                <a:latin typeface="Calibri" panose="020F0502020204030204" pitchFamily="34" charset="0"/>
                <a:cs typeface="Calibri" panose="020F0502020204030204" pitchFamily="34" charset="0"/>
              </a:rPr>
              <a:t>Pharmacological therapies can reduce symptoms, and the risk and severity of exacerbations, as well as improve health status and exercise tolerance.</a:t>
            </a:r>
          </a:p>
          <a:p>
            <a:pPr marL="342900" indent="-342900">
              <a:buClr>
                <a:srgbClr val="FFCC66"/>
              </a:buClr>
              <a:buFont typeface="Arial" panose="020B0604020202020204" pitchFamily="34" charset="0"/>
              <a:buChar char="►"/>
            </a:pPr>
            <a:endParaRPr lang="en-AU" dirty="0">
              <a:solidFill>
                <a:srgbClr val="424242"/>
              </a:solidFill>
              <a:latin typeface="Calibri" panose="020F0502020204030204" pitchFamily="34" charset="0"/>
              <a:cs typeface="Calibri" panose="020F0502020204030204" pitchFamily="34" charset="0"/>
            </a:endParaRPr>
          </a:p>
          <a:p>
            <a:pPr marL="342900" indent="-342900">
              <a:buClr>
                <a:srgbClr val="FFCC66"/>
              </a:buClr>
              <a:buFont typeface="Arial" panose="020B0604020202020204" pitchFamily="34" charset="0"/>
              <a:buChar char="►"/>
            </a:pPr>
            <a:r>
              <a:rPr lang="en-US" dirty="0">
                <a:solidFill>
                  <a:srgbClr val="424242"/>
                </a:solidFill>
                <a:latin typeface="Calibri" panose="020F0502020204030204" pitchFamily="34" charset="0"/>
                <a:cs typeface="Calibri" panose="020F0502020204030204" pitchFamily="34" charset="0"/>
              </a:rPr>
              <a:t>Most of the drugs are inhaled so proper inhaler technique is of high relevance. </a:t>
            </a:r>
          </a:p>
        </p:txBody>
      </p:sp>
      <p:sp>
        <p:nvSpPr>
          <p:cNvPr id="10" name="TextBox 1">
            <a:extLst>
              <a:ext uri="{FF2B5EF4-FFF2-40B4-BE49-F238E27FC236}">
                <a16:creationId xmlns:a16="http://schemas.microsoft.com/office/drawing/2014/main" id="{41967986-CFBC-4705-A182-2B82C53366A1}"/>
              </a:ext>
            </a:extLst>
          </p:cNvPr>
          <p:cNvSpPr txBox="1">
            <a:spLocks noChangeArrowheads="1"/>
          </p:cNvSpPr>
          <p:nvPr/>
        </p:nvSpPr>
        <p:spPr bwMode="auto">
          <a:xfrm>
            <a:off x="1763688" y="6525344"/>
            <a:ext cx="6096000" cy="276225"/>
          </a:xfrm>
          <a:prstGeom prst="rect">
            <a:avLst/>
          </a:prstGeom>
          <a:noFill/>
          <a:ln w="9525">
            <a:noFill/>
            <a:miter lim="800000"/>
            <a:headEnd/>
            <a:tailEnd/>
          </a:ln>
        </p:spPr>
        <p:txBody>
          <a:bodyPr>
            <a:spAutoFit/>
          </a:bodyPr>
          <a:lstStyle/>
          <a:p>
            <a:pPr algn="ctr"/>
            <a:r>
              <a:rPr lang="en-US" sz="1200" dirty="0">
                <a:solidFill>
                  <a:schemeClr val="accent6">
                    <a:lumMod val="40000"/>
                    <a:lumOff val="60000"/>
                  </a:schemeClr>
                </a:solidFill>
              </a:rPr>
              <a:t>© 2019 Global Initiative for Chronic Obstructive Lung Disease</a:t>
            </a:r>
          </a:p>
        </p:txBody>
      </p:sp>
      <p:pic>
        <p:nvPicPr>
          <p:cNvPr id="11" name="Picture 10">
            <a:extLst>
              <a:ext uri="{FF2B5EF4-FFF2-40B4-BE49-F238E27FC236}">
                <a16:creationId xmlns:a16="http://schemas.microsoft.com/office/drawing/2014/main" id="{30D1E0D4-D2D4-45EE-B964-43621801DDF4}"/>
              </a:ext>
            </a:extLst>
          </p:cNvPr>
          <p:cNvPicPr>
            <a:picLocks noChangeAspect="1"/>
          </p:cNvPicPr>
          <p:nvPr/>
        </p:nvPicPr>
        <p:blipFill>
          <a:blip r:embed="rId3"/>
          <a:stretch>
            <a:fillRect/>
          </a:stretch>
        </p:blipFill>
        <p:spPr>
          <a:xfrm>
            <a:off x="755576" y="3386831"/>
            <a:ext cx="7315215" cy="2743206"/>
          </a:xfrm>
          <a:prstGeom prst="rect">
            <a:avLst/>
          </a:prstGeom>
        </p:spPr>
      </p:pic>
    </p:spTree>
    <p:extLst>
      <p:ext uri="{BB962C8B-B14F-4D97-AF65-F5344CB8AC3E}">
        <p14:creationId xmlns:p14="http://schemas.microsoft.com/office/powerpoint/2010/main" val="43305088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1331640" y="395082"/>
            <a:ext cx="7056784" cy="523220"/>
          </a:xfrm>
          <a:prstGeom prst="rect">
            <a:avLst/>
          </a:prstGeom>
          <a:noFill/>
          <a:ln w="9525">
            <a:noFill/>
            <a:miter lim="800000"/>
            <a:headEnd/>
            <a:tailEnd/>
          </a:ln>
        </p:spPr>
        <p:txBody>
          <a:bodyPr wrap="square">
            <a:spAutoFit/>
          </a:bodyPr>
          <a:lstStyle/>
          <a:p>
            <a:pPr algn="ctr"/>
            <a:r>
              <a:rPr lang="en-US" sz="2800" dirty="0">
                <a:solidFill>
                  <a:srgbClr val="FAB516"/>
                </a:solidFill>
                <a:latin typeface="Tahoma" pitchFamily="34" charset="0"/>
                <a:cs typeface="Tahoma" pitchFamily="34" charset="0"/>
              </a:rPr>
              <a:t>Treatment of Stable COPD</a:t>
            </a:r>
          </a:p>
        </p:txBody>
      </p:sp>
      <p:sp>
        <p:nvSpPr>
          <p:cNvPr id="9" name="TextBox 1"/>
          <p:cNvSpPr txBox="1">
            <a:spLocks noChangeArrowheads="1"/>
          </p:cNvSpPr>
          <p:nvPr/>
        </p:nvSpPr>
        <p:spPr bwMode="auto">
          <a:xfrm>
            <a:off x="1521661" y="6403091"/>
            <a:ext cx="6096000" cy="276225"/>
          </a:xfrm>
          <a:prstGeom prst="rect">
            <a:avLst/>
          </a:prstGeom>
          <a:noFill/>
          <a:ln w="9525">
            <a:noFill/>
            <a:miter lim="800000"/>
            <a:headEnd/>
            <a:tailEnd/>
          </a:ln>
        </p:spPr>
        <p:txBody>
          <a:bodyPr>
            <a:spAutoFit/>
          </a:bodyPr>
          <a:lstStyle/>
          <a:p>
            <a:pPr algn="ctr"/>
            <a:r>
              <a:rPr lang="en-US" sz="1200" dirty="0"/>
              <a:t>© 2017 Global Initiative for Chronic Obstructive Lung Disease</a:t>
            </a:r>
          </a:p>
        </p:txBody>
      </p:sp>
      <p:sp>
        <p:nvSpPr>
          <p:cNvPr id="8" name="TextBox 1"/>
          <p:cNvSpPr txBox="1">
            <a:spLocks noChangeArrowheads="1"/>
          </p:cNvSpPr>
          <p:nvPr/>
        </p:nvSpPr>
        <p:spPr bwMode="auto">
          <a:xfrm>
            <a:off x="467544" y="1340768"/>
            <a:ext cx="8424934" cy="400110"/>
          </a:xfrm>
          <a:prstGeom prst="rect">
            <a:avLst/>
          </a:prstGeom>
          <a:noFill/>
          <a:ln w="9525">
            <a:noFill/>
            <a:miter lim="800000"/>
            <a:headEnd/>
            <a:tailEnd/>
          </a:ln>
        </p:spPr>
        <p:txBody>
          <a:bodyPr wrap="square">
            <a:spAutoFit/>
          </a:bodyPr>
          <a:lstStyle/>
          <a:p>
            <a:pPr>
              <a:buClr>
                <a:srgbClr val="FFCC66"/>
              </a:buClr>
            </a:pPr>
            <a:r>
              <a:rPr lang="en-AU" sz="2000" b="1" dirty="0">
                <a:solidFill>
                  <a:srgbClr val="FAB516"/>
                </a:solidFill>
              </a:rPr>
              <a:t>Pharmacological treatment</a:t>
            </a:r>
          </a:p>
        </p:txBody>
      </p:sp>
      <p:sp>
        <p:nvSpPr>
          <p:cNvPr id="10" name="TextBox 1">
            <a:extLst>
              <a:ext uri="{FF2B5EF4-FFF2-40B4-BE49-F238E27FC236}">
                <a16:creationId xmlns:a16="http://schemas.microsoft.com/office/drawing/2014/main" id="{41967986-CFBC-4705-A182-2B82C53366A1}"/>
              </a:ext>
            </a:extLst>
          </p:cNvPr>
          <p:cNvSpPr txBox="1">
            <a:spLocks noChangeArrowheads="1"/>
          </p:cNvSpPr>
          <p:nvPr/>
        </p:nvSpPr>
        <p:spPr bwMode="auto">
          <a:xfrm>
            <a:off x="1763688" y="6525344"/>
            <a:ext cx="6096000" cy="276225"/>
          </a:xfrm>
          <a:prstGeom prst="rect">
            <a:avLst/>
          </a:prstGeom>
          <a:noFill/>
          <a:ln w="9525">
            <a:noFill/>
            <a:miter lim="800000"/>
            <a:headEnd/>
            <a:tailEnd/>
          </a:ln>
        </p:spPr>
        <p:txBody>
          <a:bodyPr>
            <a:spAutoFit/>
          </a:bodyPr>
          <a:lstStyle/>
          <a:p>
            <a:pPr algn="ctr"/>
            <a:r>
              <a:rPr lang="en-US" sz="1200" dirty="0">
                <a:solidFill>
                  <a:schemeClr val="accent6">
                    <a:lumMod val="40000"/>
                    <a:lumOff val="60000"/>
                  </a:schemeClr>
                </a:solidFill>
              </a:rPr>
              <a:t>© 2019 Global Initiative for Chronic Obstructive Lung Disease</a:t>
            </a:r>
          </a:p>
        </p:txBody>
      </p:sp>
      <p:pic>
        <p:nvPicPr>
          <p:cNvPr id="12" name="Picture 11">
            <a:extLst>
              <a:ext uri="{FF2B5EF4-FFF2-40B4-BE49-F238E27FC236}">
                <a16:creationId xmlns:a16="http://schemas.microsoft.com/office/drawing/2014/main" id="{C253ECAB-6065-491C-BB12-F9E55FCB2ECD}"/>
              </a:ext>
            </a:extLst>
          </p:cNvPr>
          <p:cNvPicPr>
            <a:picLocks noChangeAspect="1"/>
          </p:cNvPicPr>
          <p:nvPr/>
        </p:nvPicPr>
        <p:blipFill>
          <a:blip r:embed="rId3"/>
          <a:stretch>
            <a:fillRect/>
          </a:stretch>
        </p:blipFill>
        <p:spPr>
          <a:xfrm>
            <a:off x="914392" y="1943097"/>
            <a:ext cx="7315215" cy="2971806"/>
          </a:xfrm>
          <a:prstGeom prst="rect">
            <a:avLst/>
          </a:prstGeom>
        </p:spPr>
      </p:pic>
    </p:spTree>
    <p:extLst>
      <p:ext uri="{BB962C8B-B14F-4D97-AF65-F5344CB8AC3E}">
        <p14:creationId xmlns:p14="http://schemas.microsoft.com/office/powerpoint/2010/main" val="233218668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1331640" y="395082"/>
            <a:ext cx="7056784" cy="523220"/>
          </a:xfrm>
          <a:prstGeom prst="rect">
            <a:avLst/>
          </a:prstGeom>
          <a:noFill/>
          <a:ln w="9525">
            <a:noFill/>
            <a:miter lim="800000"/>
            <a:headEnd/>
            <a:tailEnd/>
          </a:ln>
        </p:spPr>
        <p:txBody>
          <a:bodyPr wrap="square">
            <a:spAutoFit/>
          </a:bodyPr>
          <a:lstStyle/>
          <a:p>
            <a:pPr algn="ctr"/>
            <a:r>
              <a:rPr lang="en-US" sz="2800" dirty="0">
                <a:solidFill>
                  <a:srgbClr val="FAB516"/>
                </a:solidFill>
                <a:latin typeface="Tahoma" pitchFamily="34" charset="0"/>
                <a:cs typeface="Tahoma" pitchFamily="34" charset="0"/>
              </a:rPr>
              <a:t>Treatment of Stable COPD</a:t>
            </a:r>
          </a:p>
        </p:txBody>
      </p:sp>
      <p:sp>
        <p:nvSpPr>
          <p:cNvPr id="9" name="TextBox 1"/>
          <p:cNvSpPr txBox="1">
            <a:spLocks noChangeArrowheads="1"/>
          </p:cNvSpPr>
          <p:nvPr/>
        </p:nvSpPr>
        <p:spPr bwMode="auto">
          <a:xfrm>
            <a:off x="1521661" y="6403091"/>
            <a:ext cx="6096000" cy="276225"/>
          </a:xfrm>
          <a:prstGeom prst="rect">
            <a:avLst/>
          </a:prstGeom>
          <a:noFill/>
          <a:ln w="9525">
            <a:noFill/>
            <a:miter lim="800000"/>
            <a:headEnd/>
            <a:tailEnd/>
          </a:ln>
        </p:spPr>
        <p:txBody>
          <a:bodyPr>
            <a:spAutoFit/>
          </a:bodyPr>
          <a:lstStyle/>
          <a:p>
            <a:pPr algn="ctr"/>
            <a:r>
              <a:rPr lang="en-US" sz="1200" dirty="0"/>
              <a:t>© 2017 Global Initiative for Chronic Obstructive Lung Disease</a:t>
            </a:r>
          </a:p>
        </p:txBody>
      </p:sp>
      <p:sp>
        <p:nvSpPr>
          <p:cNvPr id="8" name="TextBox 1"/>
          <p:cNvSpPr txBox="1">
            <a:spLocks noChangeArrowheads="1"/>
          </p:cNvSpPr>
          <p:nvPr/>
        </p:nvSpPr>
        <p:spPr bwMode="auto">
          <a:xfrm>
            <a:off x="467544" y="1340768"/>
            <a:ext cx="8424934" cy="400110"/>
          </a:xfrm>
          <a:prstGeom prst="rect">
            <a:avLst/>
          </a:prstGeom>
          <a:noFill/>
          <a:ln w="9525">
            <a:noFill/>
            <a:miter lim="800000"/>
            <a:headEnd/>
            <a:tailEnd/>
          </a:ln>
        </p:spPr>
        <p:txBody>
          <a:bodyPr wrap="square">
            <a:spAutoFit/>
          </a:bodyPr>
          <a:lstStyle/>
          <a:p>
            <a:pPr>
              <a:buClr>
                <a:srgbClr val="FFCC66"/>
              </a:buClr>
            </a:pPr>
            <a:r>
              <a:rPr lang="en-AU" sz="2000" b="1" dirty="0">
                <a:solidFill>
                  <a:srgbClr val="FAB516"/>
                </a:solidFill>
              </a:rPr>
              <a:t>Pharmacological treatment</a:t>
            </a:r>
          </a:p>
        </p:txBody>
      </p:sp>
      <p:sp>
        <p:nvSpPr>
          <p:cNvPr id="10" name="TextBox 1">
            <a:extLst>
              <a:ext uri="{FF2B5EF4-FFF2-40B4-BE49-F238E27FC236}">
                <a16:creationId xmlns:a16="http://schemas.microsoft.com/office/drawing/2014/main" id="{41967986-CFBC-4705-A182-2B82C53366A1}"/>
              </a:ext>
            </a:extLst>
          </p:cNvPr>
          <p:cNvSpPr txBox="1">
            <a:spLocks noChangeArrowheads="1"/>
          </p:cNvSpPr>
          <p:nvPr/>
        </p:nvSpPr>
        <p:spPr bwMode="auto">
          <a:xfrm>
            <a:off x="1763688" y="6525344"/>
            <a:ext cx="6096000" cy="276225"/>
          </a:xfrm>
          <a:prstGeom prst="rect">
            <a:avLst/>
          </a:prstGeom>
          <a:noFill/>
          <a:ln w="9525">
            <a:noFill/>
            <a:miter lim="800000"/>
            <a:headEnd/>
            <a:tailEnd/>
          </a:ln>
        </p:spPr>
        <p:txBody>
          <a:bodyPr>
            <a:spAutoFit/>
          </a:bodyPr>
          <a:lstStyle/>
          <a:p>
            <a:pPr algn="ctr"/>
            <a:r>
              <a:rPr lang="en-US" sz="1200" dirty="0">
                <a:solidFill>
                  <a:schemeClr val="accent6">
                    <a:lumMod val="40000"/>
                    <a:lumOff val="60000"/>
                  </a:schemeClr>
                </a:solidFill>
              </a:rPr>
              <a:t>© 2019 Global Initiative for Chronic Obstructive Lung Disease</a:t>
            </a:r>
          </a:p>
        </p:txBody>
      </p:sp>
      <p:pic>
        <p:nvPicPr>
          <p:cNvPr id="11" name="Picture 10">
            <a:extLst>
              <a:ext uri="{FF2B5EF4-FFF2-40B4-BE49-F238E27FC236}">
                <a16:creationId xmlns:a16="http://schemas.microsoft.com/office/drawing/2014/main" id="{8449BA7C-32D0-45E2-8830-1D43CA200C50}"/>
              </a:ext>
            </a:extLst>
          </p:cNvPr>
          <p:cNvPicPr>
            <a:picLocks noChangeAspect="1"/>
          </p:cNvPicPr>
          <p:nvPr/>
        </p:nvPicPr>
        <p:blipFill>
          <a:blip r:embed="rId3"/>
          <a:stretch>
            <a:fillRect/>
          </a:stretch>
        </p:blipFill>
        <p:spPr>
          <a:xfrm>
            <a:off x="912053" y="2166030"/>
            <a:ext cx="7315215" cy="4114808"/>
          </a:xfrm>
          <a:prstGeom prst="rect">
            <a:avLst/>
          </a:prstGeom>
        </p:spPr>
      </p:pic>
    </p:spTree>
    <p:extLst>
      <p:ext uri="{BB962C8B-B14F-4D97-AF65-F5344CB8AC3E}">
        <p14:creationId xmlns:p14="http://schemas.microsoft.com/office/powerpoint/2010/main" val="10479717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1619672" y="395082"/>
            <a:ext cx="6553200" cy="954107"/>
          </a:xfrm>
          <a:prstGeom prst="rect">
            <a:avLst/>
          </a:prstGeom>
          <a:noFill/>
          <a:ln w="9525">
            <a:noFill/>
            <a:miter lim="800000"/>
            <a:headEnd/>
            <a:tailEnd/>
          </a:ln>
        </p:spPr>
        <p:txBody>
          <a:bodyPr>
            <a:spAutoFit/>
          </a:bodyPr>
          <a:lstStyle/>
          <a:p>
            <a:pPr algn="ctr"/>
            <a:r>
              <a:rPr lang="en-AU" sz="2800" dirty="0">
                <a:solidFill>
                  <a:srgbClr val="FAB516"/>
                </a:solidFill>
                <a:latin typeface="Tahoma" pitchFamily="34" charset="0"/>
                <a:cs typeface="Tahoma" pitchFamily="34" charset="0"/>
              </a:rPr>
              <a:t>Chronic Obstructive Pulmonary Disease (COPD) </a:t>
            </a:r>
            <a:endParaRPr lang="en-US" sz="2800" dirty="0">
              <a:solidFill>
                <a:srgbClr val="FAB516"/>
              </a:solidFill>
              <a:latin typeface="Tahoma" pitchFamily="34" charset="0"/>
              <a:cs typeface="Tahoma" pitchFamily="34" charset="0"/>
            </a:endParaRPr>
          </a:p>
        </p:txBody>
      </p:sp>
      <p:sp>
        <p:nvSpPr>
          <p:cNvPr id="10" name="TextBox 1"/>
          <p:cNvSpPr txBox="1">
            <a:spLocks noChangeArrowheads="1"/>
          </p:cNvSpPr>
          <p:nvPr/>
        </p:nvSpPr>
        <p:spPr bwMode="auto">
          <a:xfrm>
            <a:off x="1782614" y="1568825"/>
            <a:ext cx="6553200" cy="5078313"/>
          </a:xfrm>
          <a:prstGeom prst="rect">
            <a:avLst/>
          </a:prstGeom>
          <a:noFill/>
          <a:ln w="9525">
            <a:noFill/>
            <a:miter lim="800000"/>
            <a:headEnd/>
            <a:tailEnd/>
          </a:ln>
        </p:spPr>
        <p:txBody>
          <a:bodyPr>
            <a:spAutoFit/>
          </a:bodyPr>
          <a:lstStyle/>
          <a:p>
            <a:pPr marL="342900" indent="-342900">
              <a:buClr>
                <a:srgbClr val="FFCC66"/>
              </a:buClr>
              <a:buFont typeface="Arial" panose="020B0604020202020204" pitchFamily="34" charset="0"/>
              <a:buChar char="►"/>
            </a:pPr>
            <a:r>
              <a:rPr lang="en-US" sz="2000" dirty="0">
                <a:solidFill>
                  <a:srgbClr val="424242"/>
                </a:solidFill>
                <a:latin typeface="Calibri" panose="020F0502020204030204" pitchFamily="34" charset="0"/>
                <a:cs typeface="Calibri" panose="020F0502020204030204" pitchFamily="34" charset="0"/>
              </a:rPr>
              <a:t>COPD is currently the fourth leading cause of death in the world.</a:t>
            </a:r>
            <a:r>
              <a:rPr lang="en-US" sz="2000" baseline="30000" dirty="0">
                <a:solidFill>
                  <a:srgbClr val="424242"/>
                </a:solidFill>
                <a:latin typeface="Calibri" panose="020F0502020204030204" pitchFamily="34" charset="0"/>
                <a:cs typeface="Calibri" panose="020F0502020204030204" pitchFamily="34" charset="0"/>
              </a:rPr>
              <a:t>1</a:t>
            </a:r>
          </a:p>
          <a:p>
            <a:pPr marL="342900" indent="-342900">
              <a:buClr>
                <a:srgbClr val="FFCC66"/>
              </a:buClr>
              <a:buFont typeface="Arial" panose="020B0604020202020204" pitchFamily="34" charset="0"/>
              <a:buChar char="►"/>
            </a:pPr>
            <a:endParaRPr lang="en-US" sz="2000" dirty="0">
              <a:solidFill>
                <a:srgbClr val="424242"/>
              </a:solidFill>
              <a:latin typeface="Calibri" panose="020F0502020204030204" pitchFamily="34" charset="0"/>
              <a:cs typeface="Calibri" panose="020F0502020204030204" pitchFamily="34" charset="0"/>
            </a:endParaRPr>
          </a:p>
          <a:p>
            <a:pPr marL="342900" indent="-342900">
              <a:buClr>
                <a:srgbClr val="FFCC66"/>
              </a:buClr>
              <a:buFont typeface="Arial" panose="020B0604020202020204" pitchFamily="34" charset="0"/>
              <a:buChar char="►"/>
            </a:pPr>
            <a:r>
              <a:rPr lang="en-US" sz="2000" dirty="0">
                <a:solidFill>
                  <a:srgbClr val="424242"/>
                </a:solidFill>
                <a:latin typeface="Calibri" panose="020F0502020204030204" pitchFamily="34" charset="0"/>
                <a:cs typeface="Calibri" panose="020F0502020204030204" pitchFamily="34" charset="0"/>
              </a:rPr>
              <a:t>COPD is projected to be the 3</a:t>
            </a:r>
            <a:r>
              <a:rPr lang="en-US" sz="2000" baseline="30000" dirty="0">
                <a:solidFill>
                  <a:srgbClr val="424242"/>
                </a:solidFill>
                <a:latin typeface="Calibri" panose="020F0502020204030204" pitchFamily="34" charset="0"/>
                <a:cs typeface="Calibri" panose="020F0502020204030204" pitchFamily="34" charset="0"/>
              </a:rPr>
              <a:t>rd</a:t>
            </a:r>
            <a:r>
              <a:rPr lang="en-US" sz="2000" dirty="0">
                <a:solidFill>
                  <a:srgbClr val="424242"/>
                </a:solidFill>
                <a:latin typeface="Calibri" panose="020F0502020204030204" pitchFamily="34" charset="0"/>
                <a:cs typeface="Calibri" panose="020F0502020204030204" pitchFamily="34" charset="0"/>
              </a:rPr>
              <a:t> leading cause of death by 2020.</a:t>
            </a:r>
            <a:r>
              <a:rPr lang="en-US" sz="2000" baseline="30000" dirty="0">
                <a:solidFill>
                  <a:srgbClr val="424242"/>
                </a:solidFill>
                <a:latin typeface="Calibri" panose="020F0502020204030204" pitchFamily="34" charset="0"/>
                <a:cs typeface="Calibri" panose="020F0502020204030204" pitchFamily="34" charset="0"/>
              </a:rPr>
              <a:t>2</a:t>
            </a:r>
            <a:r>
              <a:rPr lang="en-US" sz="2000" dirty="0">
                <a:solidFill>
                  <a:srgbClr val="424242"/>
                </a:solidFill>
                <a:latin typeface="Calibri" panose="020F0502020204030204" pitchFamily="34" charset="0"/>
                <a:cs typeface="Calibri" panose="020F0502020204030204" pitchFamily="34" charset="0"/>
              </a:rPr>
              <a:t> </a:t>
            </a:r>
          </a:p>
          <a:p>
            <a:pPr marL="342900" indent="-342900">
              <a:buClr>
                <a:srgbClr val="FFCC66"/>
              </a:buClr>
              <a:buFont typeface="Arial" panose="020B0604020202020204" pitchFamily="34" charset="0"/>
              <a:buChar char="►"/>
            </a:pPr>
            <a:endParaRPr lang="en-US" sz="2000" dirty="0">
              <a:solidFill>
                <a:srgbClr val="424242"/>
              </a:solidFill>
              <a:latin typeface="Calibri" panose="020F0502020204030204" pitchFamily="34" charset="0"/>
              <a:cs typeface="Calibri" panose="020F0502020204030204" pitchFamily="34" charset="0"/>
            </a:endParaRPr>
          </a:p>
          <a:p>
            <a:pPr marL="342900" indent="-342900">
              <a:buClr>
                <a:srgbClr val="FFCC66"/>
              </a:buClr>
              <a:buFont typeface="Arial" panose="020B0604020202020204" pitchFamily="34" charset="0"/>
              <a:buChar char="►"/>
            </a:pPr>
            <a:r>
              <a:rPr lang="en-US" sz="2000" dirty="0">
                <a:solidFill>
                  <a:srgbClr val="424242"/>
                </a:solidFill>
                <a:latin typeface="Calibri" panose="020F0502020204030204" pitchFamily="34" charset="0"/>
                <a:cs typeface="Calibri" panose="020F0502020204030204" pitchFamily="34" charset="0"/>
              </a:rPr>
              <a:t>More than 3 million people died of COPD in 2012 accounting for 6% of all deaths globally. </a:t>
            </a:r>
          </a:p>
          <a:p>
            <a:pPr>
              <a:buClr>
                <a:srgbClr val="FFCC66"/>
              </a:buClr>
            </a:pPr>
            <a:endParaRPr lang="en-US" sz="2000" dirty="0">
              <a:solidFill>
                <a:srgbClr val="424242"/>
              </a:solidFill>
              <a:latin typeface="Calibri" panose="020F0502020204030204" pitchFamily="34" charset="0"/>
              <a:cs typeface="Calibri" panose="020F0502020204030204" pitchFamily="34" charset="0"/>
            </a:endParaRPr>
          </a:p>
          <a:p>
            <a:pPr marL="342900" indent="-342900">
              <a:buClr>
                <a:srgbClr val="FFCC66"/>
              </a:buClr>
              <a:buFont typeface="Arial" panose="020B0604020202020204" pitchFamily="34" charset="0"/>
              <a:buChar char="►"/>
            </a:pPr>
            <a:r>
              <a:rPr lang="en-US" sz="2000" dirty="0">
                <a:solidFill>
                  <a:srgbClr val="424242"/>
                </a:solidFill>
                <a:latin typeface="Calibri" panose="020F0502020204030204" pitchFamily="34" charset="0"/>
                <a:cs typeface="Calibri" panose="020F0502020204030204" pitchFamily="34" charset="0"/>
              </a:rPr>
              <a:t>Globally, the COPD burden is projected to increase in coming decades because of continued exposure to COPD risk factors and aging of the population.</a:t>
            </a:r>
          </a:p>
          <a:p>
            <a:pPr marL="342900" indent="-342900">
              <a:buClr>
                <a:srgbClr val="FFCC66"/>
              </a:buClr>
              <a:buFont typeface="Arial" panose="020B0604020202020204" pitchFamily="34" charset="0"/>
              <a:buChar char="►"/>
            </a:pPr>
            <a:endParaRPr lang="en-US" sz="2000" dirty="0"/>
          </a:p>
          <a:p>
            <a:pPr marL="342900" indent="-342900">
              <a:buClr>
                <a:srgbClr val="FFCC66"/>
              </a:buClr>
              <a:buFont typeface="Arial" panose="020B0604020202020204" pitchFamily="34" charset="0"/>
              <a:buChar char="►"/>
            </a:pPr>
            <a:endParaRPr lang="en-US" sz="2000" dirty="0">
              <a:solidFill>
                <a:srgbClr val="424242"/>
              </a:solidFill>
            </a:endParaRPr>
          </a:p>
          <a:p>
            <a:r>
              <a:rPr lang="en-US" sz="800" dirty="0">
                <a:solidFill>
                  <a:srgbClr val="424242"/>
                </a:solidFill>
              </a:rPr>
              <a:t>1. Lozano R, </a:t>
            </a:r>
            <a:r>
              <a:rPr lang="en-US" sz="800" dirty="0" err="1">
                <a:solidFill>
                  <a:srgbClr val="424242"/>
                </a:solidFill>
              </a:rPr>
              <a:t>Naghavi</a:t>
            </a:r>
            <a:r>
              <a:rPr lang="en-US" sz="800" dirty="0">
                <a:solidFill>
                  <a:srgbClr val="424242"/>
                </a:solidFill>
              </a:rPr>
              <a:t> M, Foreman K, et al. Global and regional mortality from 235 causes of death for 20 age groups in 1990 and 2010: a systematic analysis for the Global Burden of Disease Study 2010. </a:t>
            </a:r>
            <a:r>
              <a:rPr lang="en-US" sz="800" i="1" dirty="0">
                <a:solidFill>
                  <a:srgbClr val="424242"/>
                </a:solidFill>
              </a:rPr>
              <a:t>Lancet</a:t>
            </a:r>
            <a:r>
              <a:rPr lang="en-US" sz="800" dirty="0">
                <a:solidFill>
                  <a:srgbClr val="424242"/>
                </a:solidFill>
              </a:rPr>
              <a:t> 2012; </a:t>
            </a:r>
            <a:r>
              <a:rPr lang="en-US" sz="800" b="1" dirty="0">
                <a:solidFill>
                  <a:srgbClr val="424242"/>
                </a:solidFill>
              </a:rPr>
              <a:t>380</a:t>
            </a:r>
            <a:r>
              <a:rPr lang="en-US" sz="800" dirty="0">
                <a:solidFill>
                  <a:srgbClr val="424242"/>
                </a:solidFill>
              </a:rPr>
              <a:t>(9859): 2095-128.</a:t>
            </a:r>
            <a:endParaRPr lang="en-AU" sz="800" dirty="0">
              <a:solidFill>
                <a:srgbClr val="424242"/>
              </a:solidFill>
            </a:endParaRPr>
          </a:p>
          <a:p>
            <a:r>
              <a:rPr lang="en-US" sz="800" dirty="0">
                <a:solidFill>
                  <a:srgbClr val="424242"/>
                </a:solidFill>
              </a:rPr>
              <a:t>2. Mathers CD, </a:t>
            </a:r>
            <a:r>
              <a:rPr lang="en-US" sz="800" dirty="0" err="1">
                <a:solidFill>
                  <a:srgbClr val="424242"/>
                </a:solidFill>
              </a:rPr>
              <a:t>Loncar</a:t>
            </a:r>
            <a:r>
              <a:rPr lang="en-US" sz="800" dirty="0">
                <a:solidFill>
                  <a:srgbClr val="424242"/>
                </a:solidFill>
              </a:rPr>
              <a:t> D. Projections of global mortality and burden of disease from 2002 to 2030. </a:t>
            </a:r>
            <a:r>
              <a:rPr lang="en-US" sz="800" i="1" dirty="0" err="1">
                <a:solidFill>
                  <a:srgbClr val="424242"/>
                </a:solidFill>
              </a:rPr>
              <a:t>PLoS</a:t>
            </a:r>
            <a:r>
              <a:rPr lang="en-US" sz="800" i="1" dirty="0">
                <a:solidFill>
                  <a:srgbClr val="424242"/>
                </a:solidFill>
              </a:rPr>
              <a:t> Med</a:t>
            </a:r>
            <a:r>
              <a:rPr lang="en-US" sz="800" dirty="0">
                <a:solidFill>
                  <a:srgbClr val="424242"/>
                </a:solidFill>
              </a:rPr>
              <a:t> 2006; </a:t>
            </a:r>
            <a:r>
              <a:rPr lang="en-US" sz="800" b="1" dirty="0">
                <a:solidFill>
                  <a:srgbClr val="424242"/>
                </a:solidFill>
              </a:rPr>
              <a:t>3</a:t>
            </a:r>
            <a:r>
              <a:rPr lang="en-US" sz="800" dirty="0">
                <a:solidFill>
                  <a:srgbClr val="424242"/>
                </a:solidFill>
              </a:rPr>
              <a:t>(11): e442.</a:t>
            </a:r>
            <a:endParaRPr lang="en-AU" sz="800" dirty="0">
              <a:solidFill>
                <a:srgbClr val="424242"/>
              </a:solidFill>
            </a:endParaRPr>
          </a:p>
          <a:p>
            <a:pPr>
              <a:buClr>
                <a:srgbClr val="FFCC66"/>
              </a:buClr>
            </a:pPr>
            <a:endParaRPr lang="en-AU" sz="2000" dirty="0"/>
          </a:p>
        </p:txBody>
      </p:sp>
      <p:sp>
        <p:nvSpPr>
          <p:cNvPr id="6" name="TextBox 1">
            <a:extLst>
              <a:ext uri="{FF2B5EF4-FFF2-40B4-BE49-F238E27FC236}">
                <a16:creationId xmlns:a16="http://schemas.microsoft.com/office/drawing/2014/main" id="{511B489A-C369-499D-B126-3885EE4280B0}"/>
              </a:ext>
            </a:extLst>
          </p:cNvPr>
          <p:cNvSpPr txBox="1">
            <a:spLocks noChangeArrowheads="1"/>
          </p:cNvSpPr>
          <p:nvPr/>
        </p:nvSpPr>
        <p:spPr bwMode="auto">
          <a:xfrm>
            <a:off x="1782614" y="6509026"/>
            <a:ext cx="6096000" cy="276225"/>
          </a:xfrm>
          <a:prstGeom prst="rect">
            <a:avLst/>
          </a:prstGeom>
          <a:noFill/>
          <a:ln w="9525">
            <a:noFill/>
            <a:miter lim="800000"/>
            <a:headEnd/>
            <a:tailEnd/>
          </a:ln>
        </p:spPr>
        <p:txBody>
          <a:bodyPr>
            <a:spAutoFit/>
          </a:bodyPr>
          <a:lstStyle/>
          <a:p>
            <a:pPr algn="ctr"/>
            <a:r>
              <a:rPr lang="en-US" sz="1200" dirty="0">
                <a:solidFill>
                  <a:schemeClr val="accent6">
                    <a:lumMod val="40000"/>
                    <a:lumOff val="60000"/>
                  </a:schemeClr>
                </a:solidFill>
              </a:rPr>
              <a:t>© 2019 Global Initiative for Chronic Obstructive Lung Disease</a:t>
            </a:r>
          </a:p>
        </p:txBody>
      </p:sp>
    </p:spTree>
    <p:extLst>
      <p:ext uri="{BB962C8B-B14F-4D97-AF65-F5344CB8AC3E}">
        <p14:creationId xmlns:p14="http://schemas.microsoft.com/office/powerpoint/2010/main" val="221053717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1331640" y="395082"/>
            <a:ext cx="7056784" cy="523220"/>
          </a:xfrm>
          <a:prstGeom prst="rect">
            <a:avLst/>
          </a:prstGeom>
          <a:noFill/>
          <a:ln w="9525">
            <a:noFill/>
            <a:miter lim="800000"/>
            <a:headEnd/>
            <a:tailEnd/>
          </a:ln>
        </p:spPr>
        <p:txBody>
          <a:bodyPr wrap="square">
            <a:spAutoFit/>
          </a:bodyPr>
          <a:lstStyle/>
          <a:p>
            <a:pPr algn="ctr"/>
            <a:r>
              <a:rPr lang="en-US" sz="2800" dirty="0">
                <a:solidFill>
                  <a:srgbClr val="FAB516"/>
                </a:solidFill>
                <a:latin typeface="Tahoma" pitchFamily="34" charset="0"/>
                <a:cs typeface="Tahoma" pitchFamily="34" charset="0"/>
              </a:rPr>
              <a:t>Treatment of stable COPD</a:t>
            </a:r>
          </a:p>
        </p:txBody>
      </p:sp>
      <p:sp>
        <p:nvSpPr>
          <p:cNvPr id="9" name="TextBox 1"/>
          <p:cNvSpPr txBox="1">
            <a:spLocks noChangeArrowheads="1"/>
          </p:cNvSpPr>
          <p:nvPr/>
        </p:nvSpPr>
        <p:spPr bwMode="auto">
          <a:xfrm>
            <a:off x="1521661" y="6403091"/>
            <a:ext cx="6096000" cy="276225"/>
          </a:xfrm>
          <a:prstGeom prst="rect">
            <a:avLst/>
          </a:prstGeom>
          <a:noFill/>
          <a:ln w="9525">
            <a:noFill/>
            <a:miter lim="800000"/>
            <a:headEnd/>
            <a:tailEnd/>
          </a:ln>
        </p:spPr>
        <p:txBody>
          <a:bodyPr>
            <a:spAutoFit/>
          </a:bodyPr>
          <a:lstStyle/>
          <a:p>
            <a:pPr algn="ctr"/>
            <a:r>
              <a:rPr lang="en-US" sz="1200" dirty="0"/>
              <a:t>© 2017 Global Initiative for Chronic Obstructive Lung Disease</a:t>
            </a:r>
          </a:p>
        </p:txBody>
      </p:sp>
      <p:sp>
        <p:nvSpPr>
          <p:cNvPr id="8" name="TextBox 1"/>
          <p:cNvSpPr txBox="1">
            <a:spLocks noChangeArrowheads="1"/>
          </p:cNvSpPr>
          <p:nvPr/>
        </p:nvSpPr>
        <p:spPr bwMode="auto">
          <a:xfrm>
            <a:off x="467544" y="1340768"/>
            <a:ext cx="8424934" cy="400110"/>
          </a:xfrm>
          <a:prstGeom prst="rect">
            <a:avLst/>
          </a:prstGeom>
          <a:noFill/>
          <a:ln w="9525">
            <a:noFill/>
            <a:miter lim="800000"/>
            <a:headEnd/>
            <a:tailEnd/>
          </a:ln>
        </p:spPr>
        <p:txBody>
          <a:bodyPr wrap="square">
            <a:spAutoFit/>
          </a:bodyPr>
          <a:lstStyle/>
          <a:p>
            <a:pPr>
              <a:buClr>
                <a:srgbClr val="FFCC66"/>
              </a:buClr>
            </a:pPr>
            <a:r>
              <a:rPr lang="en-AU" sz="2000" b="1" dirty="0">
                <a:solidFill>
                  <a:srgbClr val="FAB516"/>
                </a:solidFill>
              </a:rPr>
              <a:t>Pharmacological treatment</a:t>
            </a:r>
          </a:p>
        </p:txBody>
      </p:sp>
      <p:sp>
        <p:nvSpPr>
          <p:cNvPr id="10" name="TextBox 1">
            <a:extLst>
              <a:ext uri="{FF2B5EF4-FFF2-40B4-BE49-F238E27FC236}">
                <a16:creationId xmlns:a16="http://schemas.microsoft.com/office/drawing/2014/main" id="{41967986-CFBC-4705-A182-2B82C53366A1}"/>
              </a:ext>
            </a:extLst>
          </p:cNvPr>
          <p:cNvSpPr txBox="1">
            <a:spLocks noChangeArrowheads="1"/>
          </p:cNvSpPr>
          <p:nvPr/>
        </p:nvSpPr>
        <p:spPr bwMode="auto">
          <a:xfrm>
            <a:off x="1763688" y="6525344"/>
            <a:ext cx="6096000" cy="276225"/>
          </a:xfrm>
          <a:prstGeom prst="rect">
            <a:avLst/>
          </a:prstGeom>
          <a:noFill/>
          <a:ln w="9525">
            <a:noFill/>
            <a:miter lim="800000"/>
            <a:headEnd/>
            <a:tailEnd/>
          </a:ln>
        </p:spPr>
        <p:txBody>
          <a:bodyPr>
            <a:spAutoFit/>
          </a:bodyPr>
          <a:lstStyle/>
          <a:p>
            <a:pPr algn="ctr"/>
            <a:r>
              <a:rPr lang="en-US" sz="1200" dirty="0">
                <a:solidFill>
                  <a:schemeClr val="accent6">
                    <a:lumMod val="40000"/>
                    <a:lumOff val="60000"/>
                  </a:schemeClr>
                </a:solidFill>
              </a:rPr>
              <a:t>© 2019 Global Initiative for Chronic Obstructive Lung Disease</a:t>
            </a:r>
          </a:p>
        </p:txBody>
      </p:sp>
      <p:pic>
        <p:nvPicPr>
          <p:cNvPr id="12" name="Picture 11">
            <a:extLst>
              <a:ext uri="{FF2B5EF4-FFF2-40B4-BE49-F238E27FC236}">
                <a16:creationId xmlns:a16="http://schemas.microsoft.com/office/drawing/2014/main" id="{C7D137E7-0A94-4E00-B665-3F32D635B595}"/>
              </a:ext>
            </a:extLst>
          </p:cNvPr>
          <p:cNvPicPr>
            <a:picLocks noChangeAspect="1"/>
          </p:cNvPicPr>
          <p:nvPr/>
        </p:nvPicPr>
        <p:blipFill>
          <a:blip r:embed="rId3"/>
          <a:stretch>
            <a:fillRect/>
          </a:stretch>
        </p:blipFill>
        <p:spPr>
          <a:xfrm>
            <a:off x="914392" y="1943097"/>
            <a:ext cx="7315215" cy="2971806"/>
          </a:xfrm>
          <a:prstGeom prst="rect">
            <a:avLst/>
          </a:prstGeom>
        </p:spPr>
      </p:pic>
    </p:spTree>
    <p:extLst>
      <p:ext uri="{BB962C8B-B14F-4D97-AF65-F5344CB8AC3E}">
        <p14:creationId xmlns:p14="http://schemas.microsoft.com/office/powerpoint/2010/main" val="3597974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1331640" y="383999"/>
            <a:ext cx="7056784" cy="523220"/>
          </a:xfrm>
          <a:prstGeom prst="rect">
            <a:avLst/>
          </a:prstGeom>
          <a:noFill/>
          <a:ln w="9525">
            <a:noFill/>
            <a:miter lim="800000"/>
            <a:headEnd/>
            <a:tailEnd/>
          </a:ln>
        </p:spPr>
        <p:txBody>
          <a:bodyPr wrap="square">
            <a:spAutoFit/>
          </a:bodyPr>
          <a:lstStyle/>
          <a:p>
            <a:pPr algn="ctr"/>
            <a:r>
              <a:rPr lang="en-US" sz="2800" dirty="0">
                <a:solidFill>
                  <a:srgbClr val="FAB516"/>
                </a:solidFill>
                <a:latin typeface="Tahoma" pitchFamily="34" charset="0"/>
                <a:cs typeface="Tahoma" pitchFamily="34" charset="0"/>
              </a:rPr>
              <a:t>Treatment of stable COPD</a:t>
            </a:r>
          </a:p>
        </p:txBody>
      </p:sp>
      <p:sp>
        <p:nvSpPr>
          <p:cNvPr id="8" name="TextBox 1"/>
          <p:cNvSpPr txBox="1">
            <a:spLocks noChangeArrowheads="1"/>
          </p:cNvSpPr>
          <p:nvPr/>
        </p:nvSpPr>
        <p:spPr bwMode="auto">
          <a:xfrm>
            <a:off x="467544" y="1340768"/>
            <a:ext cx="8424934" cy="4862870"/>
          </a:xfrm>
          <a:prstGeom prst="rect">
            <a:avLst/>
          </a:prstGeom>
          <a:noFill/>
          <a:ln w="9525">
            <a:noFill/>
            <a:miter lim="800000"/>
            <a:headEnd/>
            <a:tailEnd/>
          </a:ln>
        </p:spPr>
        <p:txBody>
          <a:bodyPr wrap="square">
            <a:spAutoFit/>
          </a:bodyPr>
          <a:lstStyle/>
          <a:p>
            <a:pPr>
              <a:buClr>
                <a:srgbClr val="FFCC66"/>
              </a:buClr>
            </a:pPr>
            <a:r>
              <a:rPr lang="en-AU" sz="2000" b="1" dirty="0">
                <a:solidFill>
                  <a:srgbClr val="FAB516"/>
                </a:solidFill>
                <a:latin typeface="Calibri" panose="020F0502020204030204" pitchFamily="34" charset="0"/>
                <a:cs typeface="Calibri" panose="020F0502020204030204" pitchFamily="34" charset="0"/>
              </a:rPr>
              <a:t>Pharmacological treatment algorithms</a:t>
            </a:r>
          </a:p>
          <a:p>
            <a:pPr>
              <a:buClr>
                <a:srgbClr val="FFCC66"/>
              </a:buClr>
            </a:pPr>
            <a:endParaRPr lang="en-AU" sz="2000" dirty="0">
              <a:latin typeface="Calibri" panose="020F0502020204030204" pitchFamily="34" charset="0"/>
              <a:cs typeface="Calibri" panose="020F0502020204030204" pitchFamily="34" charset="0"/>
            </a:endParaRPr>
          </a:p>
          <a:p>
            <a:pPr marL="342900" indent="-342900">
              <a:spcAft>
                <a:spcPts val="1200"/>
              </a:spcAft>
              <a:buClr>
                <a:srgbClr val="FFCC66"/>
              </a:buClr>
              <a:buFont typeface="Arial" panose="020B0604020202020204" pitchFamily="34" charset="0"/>
              <a:buChar char="►"/>
            </a:pPr>
            <a:r>
              <a:rPr lang="en-GB" sz="2000" dirty="0">
                <a:solidFill>
                  <a:srgbClr val="424242"/>
                </a:solidFill>
                <a:latin typeface="Calibri" panose="020F0502020204030204" pitchFamily="34" charset="0"/>
                <a:cs typeface="Calibri" panose="020F0502020204030204" pitchFamily="34" charset="0"/>
              </a:rPr>
              <a:t>A model for the </a:t>
            </a:r>
            <a:r>
              <a:rPr lang="en-GB" sz="2000" b="1" dirty="0">
                <a:solidFill>
                  <a:srgbClr val="424242"/>
                </a:solidFill>
                <a:latin typeface="Calibri" panose="020F0502020204030204" pitchFamily="34" charset="0"/>
                <a:cs typeface="Calibri" panose="020F0502020204030204" pitchFamily="34" charset="0"/>
              </a:rPr>
              <a:t>INITIATION</a:t>
            </a:r>
            <a:r>
              <a:rPr lang="en-GB" sz="2000" dirty="0">
                <a:solidFill>
                  <a:srgbClr val="424242"/>
                </a:solidFill>
                <a:latin typeface="Calibri" panose="020F0502020204030204" pitchFamily="34" charset="0"/>
                <a:cs typeface="Calibri" panose="020F0502020204030204" pitchFamily="34" charset="0"/>
              </a:rPr>
              <a:t> of pharmacological management of COPD according to the individualized assessment of symptoms and exacerbation risk following the ABCD assessment scheme is shown in </a:t>
            </a:r>
            <a:r>
              <a:rPr lang="en-GB" sz="2000" b="1" dirty="0">
                <a:solidFill>
                  <a:srgbClr val="424242"/>
                </a:solidFill>
                <a:latin typeface="Calibri" panose="020F0502020204030204" pitchFamily="34" charset="0"/>
                <a:cs typeface="Calibri" panose="020F0502020204030204" pitchFamily="34" charset="0"/>
              </a:rPr>
              <a:t>Figure 4.1</a:t>
            </a:r>
            <a:r>
              <a:rPr lang="en-GB" sz="2000" dirty="0">
                <a:solidFill>
                  <a:srgbClr val="424242"/>
                </a:solidFill>
                <a:latin typeface="Calibri" panose="020F0502020204030204" pitchFamily="34" charset="0"/>
                <a:cs typeface="Calibri" panose="020F0502020204030204" pitchFamily="34" charset="0"/>
              </a:rPr>
              <a:t>. </a:t>
            </a:r>
          </a:p>
          <a:p>
            <a:pPr marL="342900" indent="-342900">
              <a:spcAft>
                <a:spcPts val="1200"/>
              </a:spcAft>
              <a:buClr>
                <a:srgbClr val="FFCC66"/>
              </a:buClr>
              <a:buFont typeface="Arial" panose="020B0604020202020204" pitchFamily="34" charset="0"/>
              <a:buChar char="►"/>
            </a:pPr>
            <a:r>
              <a:rPr lang="en-GB" sz="2000" dirty="0">
                <a:solidFill>
                  <a:srgbClr val="424242"/>
                </a:solidFill>
                <a:latin typeface="Calibri" panose="020F0502020204030204" pitchFamily="34" charset="0"/>
                <a:cs typeface="Calibri" panose="020F0502020204030204" pitchFamily="34" charset="0"/>
              </a:rPr>
              <a:t>There is a lack of high-quality evidence supporting initial pharmacological treatment strategies in newly diagnosed COPD patients. </a:t>
            </a:r>
          </a:p>
          <a:p>
            <a:pPr marL="342900" indent="-342900">
              <a:spcAft>
                <a:spcPts val="1200"/>
              </a:spcAft>
              <a:buClr>
                <a:srgbClr val="FFCC66"/>
              </a:buClr>
              <a:buFont typeface="Arial" panose="020B0604020202020204" pitchFamily="34" charset="0"/>
              <a:buChar char="►"/>
            </a:pPr>
            <a:r>
              <a:rPr lang="en-GB" sz="2000" b="1" dirty="0">
                <a:solidFill>
                  <a:srgbClr val="424242"/>
                </a:solidFill>
                <a:latin typeface="Calibri" panose="020F0502020204030204" pitchFamily="34" charset="0"/>
                <a:cs typeface="Calibri" panose="020F0502020204030204" pitchFamily="34" charset="0"/>
              </a:rPr>
              <a:t>Figure 4.1 </a:t>
            </a:r>
            <a:r>
              <a:rPr lang="en-GB" sz="2000" dirty="0">
                <a:solidFill>
                  <a:srgbClr val="424242"/>
                </a:solidFill>
                <a:latin typeface="Calibri" panose="020F0502020204030204" pitchFamily="34" charset="0"/>
                <a:cs typeface="Calibri" panose="020F0502020204030204" pitchFamily="34" charset="0"/>
              </a:rPr>
              <a:t>is an attempt to provide clinical guidance using the best available evidence. </a:t>
            </a:r>
          </a:p>
          <a:p>
            <a:pPr marL="342900" indent="-342900">
              <a:spcAft>
                <a:spcPts val="1200"/>
              </a:spcAft>
              <a:buClr>
                <a:srgbClr val="FFCC66"/>
              </a:buClr>
              <a:buFont typeface="Arial" panose="020B0604020202020204" pitchFamily="34" charset="0"/>
              <a:buChar char="►"/>
            </a:pPr>
            <a:r>
              <a:rPr lang="en-GB" sz="2000" dirty="0">
                <a:solidFill>
                  <a:srgbClr val="424242"/>
                </a:solidFill>
                <a:latin typeface="Calibri" panose="020F0502020204030204" pitchFamily="34" charset="0"/>
                <a:cs typeface="Calibri" panose="020F0502020204030204" pitchFamily="34" charset="0"/>
              </a:rPr>
              <a:t>Rescue short-acting bronchodilators should be prescribed to all patients for immediate symptom relief.</a:t>
            </a:r>
            <a:r>
              <a:rPr lang="en-GB" sz="2000" dirty="0">
                <a:latin typeface="Calibri" panose="020F0502020204030204" pitchFamily="34" charset="0"/>
                <a:cs typeface="Calibri" panose="020F0502020204030204" pitchFamily="34" charset="0"/>
              </a:rPr>
              <a:t>.</a:t>
            </a:r>
            <a:endParaRPr lang="en-AU" sz="2000" dirty="0">
              <a:latin typeface="Calibri" panose="020F0502020204030204" pitchFamily="34" charset="0"/>
              <a:cs typeface="Calibri" panose="020F0502020204030204" pitchFamily="34" charset="0"/>
            </a:endParaRPr>
          </a:p>
          <a:p>
            <a:pPr marL="342900" indent="-342900">
              <a:spcAft>
                <a:spcPts val="1200"/>
              </a:spcAft>
              <a:buClr>
                <a:srgbClr val="FFCC66"/>
              </a:buClr>
              <a:buFont typeface="Arial" panose="020B0604020202020204" pitchFamily="34" charset="0"/>
              <a:buChar char="►"/>
            </a:pPr>
            <a:endParaRPr lang="en-AU" sz="2000" dirty="0">
              <a:solidFill>
                <a:srgbClr val="424242"/>
              </a:solidFill>
            </a:endParaRPr>
          </a:p>
          <a:p>
            <a:pPr marL="342900" indent="-342900">
              <a:buClr>
                <a:srgbClr val="FFCC66"/>
              </a:buClr>
              <a:buFont typeface="Arial" panose="020B0604020202020204" pitchFamily="34" charset="0"/>
              <a:buChar char="►"/>
            </a:pPr>
            <a:endParaRPr lang="en-US" sz="2000" dirty="0"/>
          </a:p>
        </p:txBody>
      </p:sp>
      <p:sp>
        <p:nvSpPr>
          <p:cNvPr id="6" name="TextBox 1">
            <a:extLst>
              <a:ext uri="{FF2B5EF4-FFF2-40B4-BE49-F238E27FC236}">
                <a16:creationId xmlns:a16="http://schemas.microsoft.com/office/drawing/2014/main" id="{3DE72BDA-0E7A-4E2D-B91B-745635533CA0}"/>
              </a:ext>
            </a:extLst>
          </p:cNvPr>
          <p:cNvSpPr txBox="1">
            <a:spLocks noChangeArrowheads="1"/>
          </p:cNvSpPr>
          <p:nvPr/>
        </p:nvSpPr>
        <p:spPr bwMode="auto">
          <a:xfrm>
            <a:off x="1763688" y="6525344"/>
            <a:ext cx="6096000" cy="276225"/>
          </a:xfrm>
          <a:prstGeom prst="rect">
            <a:avLst/>
          </a:prstGeom>
          <a:noFill/>
          <a:ln w="9525">
            <a:noFill/>
            <a:miter lim="800000"/>
            <a:headEnd/>
            <a:tailEnd/>
          </a:ln>
        </p:spPr>
        <p:txBody>
          <a:bodyPr>
            <a:spAutoFit/>
          </a:bodyPr>
          <a:lstStyle/>
          <a:p>
            <a:pPr algn="ctr"/>
            <a:r>
              <a:rPr lang="en-US" sz="1200" dirty="0">
                <a:solidFill>
                  <a:schemeClr val="accent6">
                    <a:lumMod val="40000"/>
                    <a:lumOff val="60000"/>
                  </a:schemeClr>
                </a:solidFill>
              </a:rPr>
              <a:t>© 2019 Global Initiative for Chronic Obstructive Lung Disease</a:t>
            </a:r>
          </a:p>
        </p:txBody>
      </p:sp>
    </p:spTree>
    <p:extLst>
      <p:ext uri="{BB962C8B-B14F-4D97-AF65-F5344CB8AC3E}">
        <p14:creationId xmlns:p14="http://schemas.microsoft.com/office/powerpoint/2010/main" val="245650911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1331640" y="395082"/>
            <a:ext cx="7056784" cy="523220"/>
          </a:xfrm>
          <a:prstGeom prst="rect">
            <a:avLst/>
          </a:prstGeom>
          <a:noFill/>
          <a:ln w="9525">
            <a:noFill/>
            <a:miter lim="800000"/>
            <a:headEnd/>
            <a:tailEnd/>
          </a:ln>
        </p:spPr>
        <p:txBody>
          <a:bodyPr wrap="square">
            <a:spAutoFit/>
          </a:bodyPr>
          <a:lstStyle/>
          <a:p>
            <a:pPr algn="ctr"/>
            <a:r>
              <a:rPr lang="en-US" sz="2800" dirty="0">
                <a:solidFill>
                  <a:srgbClr val="FAB516"/>
                </a:solidFill>
                <a:latin typeface="Tahoma" pitchFamily="34" charset="0"/>
                <a:cs typeface="Tahoma" pitchFamily="34" charset="0"/>
              </a:rPr>
              <a:t>Treatment of stable COPD</a:t>
            </a:r>
          </a:p>
        </p:txBody>
      </p:sp>
      <p:sp>
        <p:nvSpPr>
          <p:cNvPr id="9" name="TextBox 1"/>
          <p:cNvSpPr txBox="1">
            <a:spLocks noChangeArrowheads="1"/>
          </p:cNvSpPr>
          <p:nvPr/>
        </p:nvSpPr>
        <p:spPr bwMode="auto">
          <a:xfrm>
            <a:off x="1521661" y="6403091"/>
            <a:ext cx="6096000" cy="276225"/>
          </a:xfrm>
          <a:prstGeom prst="rect">
            <a:avLst/>
          </a:prstGeom>
          <a:noFill/>
          <a:ln w="9525">
            <a:noFill/>
            <a:miter lim="800000"/>
            <a:headEnd/>
            <a:tailEnd/>
          </a:ln>
        </p:spPr>
        <p:txBody>
          <a:bodyPr>
            <a:spAutoFit/>
          </a:bodyPr>
          <a:lstStyle/>
          <a:p>
            <a:pPr algn="ctr"/>
            <a:r>
              <a:rPr lang="en-US" sz="1200" dirty="0"/>
              <a:t>© 2017 Global Initiative for Chronic Obstructive Lung Disease</a:t>
            </a:r>
          </a:p>
        </p:txBody>
      </p:sp>
      <p:sp>
        <p:nvSpPr>
          <p:cNvPr id="10" name="TextBox 1">
            <a:extLst>
              <a:ext uri="{FF2B5EF4-FFF2-40B4-BE49-F238E27FC236}">
                <a16:creationId xmlns:a16="http://schemas.microsoft.com/office/drawing/2014/main" id="{41967986-CFBC-4705-A182-2B82C53366A1}"/>
              </a:ext>
            </a:extLst>
          </p:cNvPr>
          <p:cNvSpPr txBox="1">
            <a:spLocks noChangeArrowheads="1"/>
          </p:cNvSpPr>
          <p:nvPr/>
        </p:nvSpPr>
        <p:spPr bwMode="auto">
          <a:xfrm>
            <a:off x="1763688" y="6525344"/>
            <a:ext cx="6096000" cy="276225"/>
          </a:xfrm>
          <a:prstGeom prst="rect">
            <a:avLst/>
          </a:prstGeom>
          <a:noFill/>
          <a:ln w="9525">
            <a:noFill/>
            <a:miter lim="800000"/>
            <a:headEnd/>
            <a:tailEnd/>
          </a:ln>
        </p:spPr>
        <p:txBody>
          <a:bodyPr>
            <a:spAutoFit/>
          </a:bodyPr>
          <a:lstStyle/>
          <a:p>
            <a:pPr algn="ctr"/>
            <a:r>
              <a:rPr lang="en-US" sz="1200" dirty="0">
                <a:solidFill>
                  <a:schemeClr val="accent6">
                    <a:lumMod val="40000"/>
                    <a:lumOff val="60000"/>
                  </a:schemeClr>
                </a:solidFill>
              </a:rPr>
              <a:t>© 2019 Global Initiative for Chronic Obstructive Lung Disease</a:t>
            </a:r>
          </a:p>
        </p:txBody>
      </p:sp>
      <p:pic>
        <p:nvPicPr>
          <p:cNvPr id="11" name="Picture 10">
            <a:extLst>
              <a:ext uri="{FF2B5EF4-FFF2-40B4-BE49-F238E27FC236}">
                <a16:creationId xmlns:a16="http://schemas.microsoft.com/office/drawing/2014/main" id="{082F41C9-53A8-4AB8-878B-8C033C7167DD}"/>
              </a:ext>
            </a:extLst>
          </p:cNvPr>
          <p:cNvPicPr>
            <a:picLocks noChangeAspect="1"/>
          </p:cNvPicPr>
          <p:nvPr/>
        </p:nvPicPr>
        <p:blipFill>
          <a:blip r:embed="rId3"/>
          <a:stretch>
            <a:fillRect/>
          </a:stretch>
        </p:blipFill>
        <p:spPr>
          <a:xfrm>
            <a:off x="755576" y="1844824"/>
            <a:ext cx="7772351" cy="3400404"/>
          </a:xfrm>
          <a:prstGeom prst="rect">
            <a:avLst/>
          </a:prstGeom>
        </p:spPr>
      </p:pic>
      <p:sp>
        <p:nvSpPr>
          <p:cNvPr id="2" name="TextBox 1">
            <a:extLst>
              <a:ext uri="{FF2B5EF4-FFF2-40B4-BE49-F238E27FC236}">
                <a16:creationId xmlns:a16="http://schemas.microsoft.com/office/drawing/2014/main" id="{65C3F1ED-6414-4031-B710-17BBB3D249B5}"/>
              </a:ext>
            </a:extLst>
          </p:cNvPr>
          <p:cNvSpPr txBox="1"/>
          <p:nvPr/>
        </p:nvSpPr>
        <p:spPr>
          <a:xfrm>
            <a:off x="755577" y="5608716"/>
            <a:ext cx="7772350" cy="430887"/>
          </a:xfrm>
          <a:prstGeom prst="rect">
            <a:avLst/>
          </a:prstGeom>
          <a:noFill/>
        </p:spPr>
        <p:txBody>
          <a:bodyPr wrap="square" rtlCol="0">
            <a:spAutoFit/>
          </a:bodyPr>
          <a:lstStyle/>
          <a:p>
            <a:r>
              <a:rPr lang="en-GB" sz="1100" b="1" dirty="0">
                <a:solidFill>
                  <a:srgbClr val="424242"/>
                </a:solidFill>
              </a:rPr>
              <a:t>Definition of abbreviations:</a:t>
            </a:r>
            <a:r>
              <a:rPr lang="en-GB" sz="1100" dirty="0">
                <a:solidFill>
                  <a:srgbClr val="424242"/>
                </a:solidFill>
              </a:rPr>
              <a:t> </a:t>
            </a:r>
            <a:r>
              <a:rPr lang="en-GB" sz="1100" dirty="0" err="1">
                <a:solidFill>
                  <a:srgbClr val="424242"/>
                </a:solidFill>
              </a:rPr>
              <a:t>eos</a:t>
            </a:r>
            <a:r>
              <a:rPr lang="en-GB" sz="1100" dirty="0">
                <a:solidFill>
                  <a:srgbClr val="424242"/>
                </a:solidFill>
              </a:rPr>
              <a:t>: blood eosinophil count in cells per microliter; </a:t>
            </a:r>
            <a:r>
              <a:rPr lang="en-GB" sz="1100" dirty="0" err="1">
                <a:solidFill>
                  <a:srgbClr val="424242"/>
                </a:solidFill>
              </a:rPr>
              <a:t>mMRC</a:t>
            </a:r>
            <a:r>
              <a:rPr lang="en-GB" sz="1100" dirty="0">
                <a:solidFill>
                  <a:srgbClr val="424242"/>
                </a:solidFill>
              </a:rPr>
              <a:t>: modified Medical Research Council </a:t>
            </a:r>
            <a:r>
              <a:rPr lang="en-GB" sz="1100" dirty="0" err="1">
                <a:solidFill>
                  <a:srgbClr val="424242"/>
                </a:solidFill>
              </a:rPr>
              <a:t>dyspnea</a:t>
            </a:r>
            <a:r>
              <a:rPr lang="en-GB" sz="1100" dirty="0">
                <a:solidFill>
                  <a:srgbClr val="424242"/>
                </a:solidFill>
              </a:rPr>
              <a:t> questionnaire; CAT™: COPD Assessment Test™.</a:t>
            </a:r>
            <a:endParaRPr lang="en-AU" sz="1100" dirty="0">
              <a:solidFill>
                <a:srgbClr val="424242"/>
              </a:solidFill>
            </a:endParaRPr>
          </a:p>
        </p:txBody>
      </p:sp>
    </p:spTree>
    <p:extLst>
      <p:ext uri="{BB962C8B-B14F-4D97-AF65-F5344CB8AC3E}">
        <p14:creationId xmlns:p14="http://schemas.microsoft.com/office/powerpoint/2010/main" val="70268736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1331640" y="395082"/>
            <a:ext cx="7056784" cy="523220"/>
          </a:xfrm>
          <a:prstGeom prst="rect">
            <a:avLst/>
          </a:prstGeom>
          <a:noFill/>
          <a:ln w="9525">
            <a:noFill/>
            <a:miter lim="800000"/>
            <a:headEnd/>
            <a:tailEnd/>
          </a:ln>
        </p:spPr>
        <p:txBody>
          <a:bodyPr wrap="square">
            <a:spAutoFit/>
          </a:bodyPr>
          <a:lstStyle/>
          <a:p>
            <a:pPr algn="ctr"/>
            <a:r>
              <a:rPr lang="en-US" sz="2800" dirty="0">
                <a:solidFill>
                  <a:srgbClr val="FAB516"/>
                </a:solidFill>
                <a:latin typeface="Tahoma" pitchFamily="34" charset="0"/>
                <a:cs typeface="Tahoma" pitchFamily="34" charset="0"/>
              </a:rPr>
              <a:t>Treatment of stable COPD</a:t>
            </a:r>
          </a:p>
        </p:txBody>
      </p:sp>
      <p:sp>
        <p:nvSpPr>
          <p:cNvPr id="9" name="TextBox 1"/>
          <p:cNvSpPr txBox="1">
            <a:spLocks noChangeArrowheads="1"/>
          </p:cNvSpPr>
          <p:nvPr/>
        </p:nvSpPr>
        <p:spPr bwMode="auto">
          <a:xfrm>
            <a:off x="1521661" y="6403091"/>
            <a:ext cx="6096000" cy="276225"/>
          </a:xfrm>
          <a:prstGeom prst="rect">
            <a:avLst/>
          </a:prstGeom>
          <a:noFill/>
          <a:ln w="9525">
            <a:noFill/>
            <a:miter lim="800000"/>
            <a:headEnd/>
            <a:tailEnd/>
          </a:ln>
        </p:spPr>
        <p:txBody>
          <a:bodyPr>
            <a:spAutoFit/>
          </a:bodyPr>
          <a:lstStyle/>
          <a:p>
            <a:pPr algn="ctr"/>
            <a:r>
              <a:rPr lang="en-US" sz="1200" dirty="0"/>
              <a:t>© 2017 Global Initiative for Chronic Obstructive Lung Disease</a:t>
            </a:r>
          </a:p>
        </p:txBody>
      </p:sp>
      <p:sp>
        <p:nvSpPr>
          <p:cNvPr id="10" name="TextBox 1">
            <a:extLst>
              <a:ext uri="{FF2B5EF4-FFF2-40B4-BE49-F238E27FC236}">
                <a16:creationId xmlns:a16="http://schemas.microsoft.com/office/drawing/2014/main" id="{41967986-CFBC-4705-A182-2B82C53366A1}"/>
              </a:ext>
            </a:extLst>
          </p:cNvPr>
          <p:cNvSpPr txBox="1">
            <a:spLocks noChangeArrowheads="1"/>
          </p:cNvSpPr>
          <p:nvPr/>
        </p:nvSpPr>
        <p:spPr bwMode="auto">
          <a:xfrm>
            <a:off x="1763688" y="6525344"/>
            <a:ext cx="6096000" cy="276225"/>
          </a:xfrm>
          <a:prstGeom prst="rect">
            <a:avLst/>
          </a:prstGeom>
          <a:noFill/>
          <a:ln w="9525">
            <a:noFill/>
            <a:miter lim="800000"/>
            <a:headEnd/>
            <a:tailEnd/>
          </a:ln>
        </p:spPr>
        <p:txBody>
          <a:bodyPr>
            <a:spAutoFit/>
          </a:bodyPr>
          <a:lstStyle/>
          <a:p>
            <a:pPr algn="ctr"/>
            <a:r>
              <a:rPr lang="en-US" sz="1200" dirty="0">
                <a:solidFill>
                  <a:schemeClr val="accent6">
                    <a:lumMod val="40000"/>
                    <a:lumOff val="60000"/>
                  </a:schemeClr>
                </a:solidFill>
              </a:rPr>
              <a:t>© 2019 Global Initiative for Chronic Obstructive Lung Disease</a:t>
            </a:r>
          </a:p>
        </p:txBody>
      </p:sp>
      <p:pic>
        <p:nvPicPr>
          <p:cNvPr id="8" name="Picture 7">
            <a:extLst>
              <a:ext uri="{FF2B5EF4-FFF2-40B4-BE49-F238E27FC236}">
                <a16:creationId xmlns:a16="http://schemas.microsoft.com/office/drawing/2014/main" id="{D5C725CC-DF5C-4275-A06D-38E02240400B}"/>
              </a:ext>
            </a:extLst>
          </p:cNvPr>
          <p:cNvPicPr>
            <a:picLocks noChangeAspect="1"/>
          </p:cNvPicPr>
          <p:nvPr/>
        </p:nvPicPr>
        <p:blipFill>
          <a:blip r:embed="rId3"/>
          <a:stretch>
            <a:fillRect/>
          </a:stretch>
        </p:blipFill>
        <p:spPr>
          <a:xfrm>
            <a:off x="884791" y="3191318"/>
            <a:ext cx="7315215" cy="3200407"/>
          </a:xfrm>
          <a:prstGeom prst="rect">
            <a:avLst/>
          </a:prstGeom>
        </p:spPr>
      </p:pic>
      <p:sp>
        <p:nvSpPr>
          <p:cNvPr id="3" name="Rectangle 2">
            <a:extLst>
              <a:ext uri="{FF2B5EF4-FFF2-40B4-BE49-F238E27FC236}">
                <a16:creationId xmlns:a16="http://schemas.microsoft.com/office/drawing/2014/main" id="{E3211355-3C1A-44A0-8168-D073D3B4DF77}"/>
              </a:ext>
            </a:extLst>
          </p:cNvPr>
          <p:cNvSpPr/>
          <p:nvPr/>
        </p:nvSpPr>
        <p:spPr>
          <a:xfrm>
            <a:off x="797983" y="1304229"/>
            <a:ext cx="7488832" cy="1631216"/>
          </a:xfrm>
          <a:prstGeom prst="rect">
            <a:avLst/>
          </a:prstGeom>
        </p:spPr>
        <p:txBody>
          <a:bodyPr wrap="square">
            <a:spAutoFit/>
          </a:bodyPr>
          <a:lstStyle/>
          <a:p>
            <a:pPr marL="342900" indent="-342900">
              <a:spcAft>
                <a:spcPts val="1200"/>
              </a:spcAft>
              <a:buClr>
                <a:srgbClr val="FFCC66"/>
              </a:buClr>
              <a:buFont typeface="Arial" panose="020B0604020202020204" pitchFamily="34" charset="0"/>
              <a:buChar char="►"/>
            </a:pPr>
            <a:r>
              <a:rPr lang="en-GB" dirty="0">
                <a:solidFill>
                  <a:srgbClr val="424242"/>
                </a:solidFill>
                <a:latin typeface="Calibri" panose="020F0502020204030204" pitchFamily="34" charset="0"/>
                <a:cs typeface="Calibri" panose="020F0502020204030204" pitchFamily="34" charset="0"/>
              </a:rPr>
              <a:t>Following implementation of therapy, patients should be reassessed for attainment of treatment goals and identification of any barriers for successful treatment (</a:t>
            </a:r>
            <a:r>
              <a:rPr lang="en-GB" b="1" dirty="0">
                <a:solidFill>
                  <a:srgbClr val="424242"/>
                </a:solidFill>
                <a:latin typeface="Calibri" panose="020F0502020204030204" pitchFamily="34" charset="0"/>
                <a:cs typeface="Calibri" panose="020F0502020204030204" pitchFamily="34" charset="0"/>
              </a:rPr>
              <a:t>Figure 4.2</a:t>
            </a:r>
            <a:r>
              <a:rPr lang="en-GB" dirty="0">
                <a:solidFill>
                  <a:srgbClr val="424242"/>
                </a:solidFill>
                <a:latin typeface="Calibri" panose="020F0502020204030204" pitchFamily="34" charset="0"/>
                <a:cs typeface="Calibri" panose="020F0502020204030204" pitchFamily="34" charset="0"/>
              </a:rPr>
              <a:t>). </a:t>
            </a:r>
          </a:p>
          <a:p>
            <a:pPr marL="342900" indent="-342900">
              <a:spcAft>
                <a:spcPts val="1200"/>
              </a:spcAft>
              <a:buClr>
                <a:srgbClr val="FFCC66"/>
              </a:buClr>
              <a:buFont typeface="Arial" panose="020B0604020202020204" pitchFamily="34" charset="0"/>
              <a:buChar char="►"/>
            </a:pPr>
            <a:r>
              <a:rPr lang="en-GB" dirty="0">
                <a:solidFill>
                  <a:srgbClr val="424242"/>
                </a:solidFill>
                <a:latin typeface="Calibri" panose="020F0502020204030204" pitchFamily="34" charset="0"/>
                <a:cs typeface="Calibri" panose="020F0502020204030204" pitchFamily="34" charset="0"/>
              </a:rPr>
              <a:t>Following review of the patient response to treatment initiation, adjustments in pharmacological treatment may be needed.</a:t>
            </a:r>
          </a:p>
        </p:txBody>
      </p:sp>
    </p:spTree>
    <p:extLst>
      <p:ext uri="{BB962C8B-B14F-4D97-AF65-F5344CB8AC3E}">
        <p14:creationId xmlns:p14="http://schemas.microsoft.com/office/powerpoint/2010/main" val="195303036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1331640" y="383999"/>
            <a:ext cx="7056784" cy="523220"/>
          </a:xfrm>
          <a:prstGeom prst="rect">
            <a:avLst/>
          </a:prstGeom>
          <a:noFill/>
          <a:ln w="9525">
            <a:noFill/>
            <a:miter lim="800000"/>
            <a:headEnd/>
            <a:tailEnd/>
          </a:ln>
        </p:spPr>
        <p:txBody>
          <a:bodyPr wrap="square">
            <a:spAutoFit/>
          </a:bodyPr>
          <a:lstStyle/>
          <a:p>
            <a:pPr algn="ctr"/>
            <a:r>
              <a:rPr lang="en-US" sz="2800" dirty="0">
                <a:solidFill>
                  <a:srgbClr val="FAB516"/>
                </a:solidFill>
                <a:latin typeface="Tahoma" pitchFamily="34" charset="0"/>
                <a:cs typeface="Tahoma" pitchFamily="34" charset="0"/>
              </a:rPr>
              <a:t>Treatment of stable COPD</a:t>
            </a:r>
          </a:p>
        </p:txBody>
      </p:sp>
      <p:sp>
        <p:nvSpPr>
          <p:cNvPr id="8" name="TextBox 1"/>
          <p:cNvSpPr txBox="1">
            <a:spLocks noChangeArrowheads="1"/>
          </p:cNvSpPr>
          <p:nvPr/>
        </p:nvSpPr>
        <p:spPr bwMode="auto">
          <a:xfrm>
            <a:off x="467544" y="1340768"/>
            <a:ext cx="8424934" cy="4093428"/>
          </a:xfrm>
          <a:prstGeom prst="rect">
            <a:avLst/>
          </a:prstGeom>
          <a:noFill/>
          <a:ln w="9525">
            <a:noFill/>
            <a:miter lim="800000"/>
            <a:headEnd/>
            <a:tailEnd/>
          </a:ln>
        </p:spPr>
        <p:txBody>
          <a:bodyPr wrap="square">
            <a:spAutoFit/>
          </a:bodyPr>
          <a:lstStyle/>
          <a:p>
            <a:pPr>
              <a:buClr>
                <a:srgbClr val="FFCC66"/>
              </a:buClr>
            </a:pPr>
            <a:r>
              <a:rPr lang="en-AU" sz="2000" b="1" dirty="0">
                <a:solidFill>
                  <a:srgbClr val="FAB516"/>
                </a:solidFill>
                <a:latin typeface="Calibri" panose="020F0502020204030204" pitchFamily="34" charset="0"/>
                <a:cs typeface="Calibri" panose="020F0502020204030204" pitchFamily="34" charset="0"/>
              </a:rPr>
              <a:t>Follow-up pharmacological treatment</a:t>
            </a:r>
          </a:p>
          <a:p>
            <a:pPr>
              <a:buClr>
                <a:srgbClr val="FFCC66"/>
              </a:buClr>
            </a:pPr>
            <a:endParaRPr lang="en-AU" sz="2000" dirty="0">
              <a:latin typeface="Calibri" panose="020F0502020204030204" pitchFamily="34" charset="0"/>
              <a:cs typeface="Calibri" panose="020F0502020204030204" pitchFamily="34" charset="0"/>
            </a:endParaRPr>
          </a:p>
          <a:p>
            <a:pPr marL="342900" indent="-342900">
              <a:spcAft>
                <a:spcPts val="1200"/>
              </a:spcAft>
              <a:buClr>
                <a:srgbClr val="FFCC66"/>
              </a:buClr>
              <a:buFont typeface="Arial" panose="020B0604020202020204" pitchFamily="34" charset="0"/>
              <a:buChar char="►"/>
            </a:pPr>
            <a:r>
              <a:rPr lang="en-GB" sz="2000" dirty="0">
                <a:solidFill>
                  <a:srgbClr val="424242"/>
                </a:solidFill>
                <a:latin typeface="Calibri" panose="020F0502020204030204" pitchFamily="34" charset="0"/>
                <a:cs typeface="Calibri" panose="020F0502020204030204" pitchFamily="34" charset="0"/>
              </a:rPr>
              <a:t>A separate algorithm is provided for </a:t>
            </a:r>
            <a:r>
              <a:rPr lang="en-GB" sz="2000" b="1" dirty="0">
                <a:solidFill>
                  <a:srgbClr val="424242"/>
                </a:solidFill>
                <a:latin typeface="Calibri" panose="020F0502020204030204" pitchFamily="34" charset="0"/>
                <a:cs typeface="Calibri" panose="020F0502020204030204" pitchFamily="34" charset="0"/>
              </a:rPr>
              <a:t>FOLLOW-UP</a:t>
            </a:r>
            <a:r>
              <a:rPr lang="en-GB" sz="2000" dirty="0">
                <a:solidFill>
                  <a:srgbClr val="424242"/>
                </a:solidFill>
                <a:latin typeface="Calibri" panose="020F0502020204030204" pitchFamily="34" charset="0"/>
                <a:cs typeface="Calibri" panose="020F0502020204030204" pitchFamily="34" charset="0"/>
              </a:rPr>
              <a:t> treatment, where the management is still based on symptoms and exacerbations, but the recommendations do not depend on the patient’s GOLD group at diagnosis (</a:t>
            </a:r>
            <a:r>
              <a:rPr lang="en-GB" sz="2000" b="1" dirty="0">
                <a:solidFill>
                  <a:srgbClr val="424242"/>
                </a:solidFill>
                <a:latin typeface="Calibri" panose="020F0502020204030204" pitchFamily="34" charset="0"/>
                <a:cs typeface="Calibri" panose="020F0502020204030204" pitchFamily="34" charset="0"/>
              </a:rPr>
              <a:t>Figure 4.3</a:t>
            </a:r>
            <a:r>
              <a:rPr lang="en-GB" sz="2000" dirty="0">
                <a:solidFill>
                  <a:srgbClr val="424242"/>
                </a:solidFill>
                <a:latin typeface="Calibri" panose="020F0502020204030204" pitchFamily="34" charset="0"/>
                <a:cs typeface="Calibri" panose="020F0502020204030204" pitchFamily="34" charset="0"/>
              </a:rPr>
              <a:t>). </a:t>
            </a:r>
          </a:p>
          <a:p>
            <a:pPr marL="342900" indent="-342900">
              <a:spcAft>
                <a:spcPts val="1200"/>
              </a:spcAft>
              <a:buClr>
                <a:srgbClr val="FFCC66"/>
              </a:buClr>
              <a:buFont typeface="Arial" panose="020B0604020202020204" pitchFamily="34" charset="0"/>
              <a:buChar char="►"/>
            </a:pPr>
            <a:r>
              <a:rPr lang="en-GB" sz="2000" dirty="0">
                <a:solidFill>
                  <a:srgbClr val="424242"/>
                </a:solidFill>
                <a:latin typeface="Calibri" panose="020F0502020204030204" pitchFamily="34" charset="0"/>
                <a:cs typeface="Calibri" panose="020F0502020204030204" pitchFamily="34" charset="0"/>
              </a:rPr>
              <a:t>These follow-up recommendations are designed to facilitate management of patients taking maintenance treatment(s), whether early after initial treatment or after years of follow-up. </a:t>
            </a:r>
          </a:p>
          <a:p>
            <a:pPr marL="342900" indent="-342900">
              <a:spcAft>
                <a:spcPts val="1200"/>
              </a:spcAft>
              <a:buClr>
                <a:srgbClr val="FFCC66"/>
              </a:buClr>
              <a:buFont typeface="Arial" panose="020B0604020202020204" pitchFamily="34" charset="0"/>
              <a:buChar char="►"/>
            </a:pPr>
            <a:r>
              <a:rPr lang="en-GB" sz="2000" dirty="0">
                <a:solidFill>
                  <a:srgbClr val="424242"/>
                </a:solidFill>
                <a:latin typeface="Calibri" panose="020F0502020204030204" pitchFamily="34" charset="0"/>
                <a:cs typeface="Calibri" panose="020F0502020204030204" pitchFamily="34" charset="0"/>
              </a:rPr>
              <a:t>These recommendations incorporate recent evidence from clinical trials and the use of peripheral blood eosinophil counts as a biomarker to guide the use of ICS therapy for exacerbation prevention. </a:t>
            </a:r>
            <a:endParaRPr lang="en-US" sz="2000" dirty="0">
              <a:latin typeface="Calibri" panose="020F0502020204030204" pitchFamily="34" charset="0"/>
              <a:cs typeface="Calibri" panose="020F0502020204030204" pitchFamily="34" charset="0"/>
            </a:endParaRPr>
          </a:p>
        </p:txBody>
      </p:sp>
      <p:sp>
        <p:nvSpPr>
          <p:cNvPr id="6" name="TextBox 1">
            <a:extLst>
              <a:ext uri="{FF2B5EF4-FFF2-40B4-BE49-F238E27FC236}">
                <a16:creationId xmlns:a16="http://schemas.microsoft.com/office/drawing/2014/main" id="{3DE72BDA-0E7A-4E2D-B91B-745635533CA0}"/>
              </a:ext>
            </a:extLst>
          </p:cNvPr>
          <p:cNvSpPr txBox="1">
            <a:spLocks noChangeArrowheads="1"/>
          </p:cNvSpPr>
          <p:nvPr/>
        </p:nvSpPr>
        <p:spPr bwMode="auto">
          <a:xfrm>
            <a:off x="1763688" y="6525344"/>
            <a:ext cx="6096000" cy="276225"/>
          </a:xfrm>
          <a:prstGeom prst="rect">
            <a:avLst/>
          </a:prstGeom>
          <a:noFill/>
          <a:ln w="9525">
            <a:noFill/>
            <a:miter lim="800000"/>
            <a:headEnd/>
            <a:tailEnd/>
          </a:ln>
        </p:spPr>
        <p:txBody>
          <a:bodyPr>
            <a:spAutoFit/>
          </a:bodyPr>
          <a:lstStyle/>
          <a:p>
            <a:pPr algn="ctr"/>
            <a:r>
              <a:rPr lang="en-US" sz="1200" dirty="0">
                <a:solidFill>
                  <a:schemeClr val="accent6">
                    <a:lumMod val="40000"/>
                    <a:lumOff val="60000"/>
                  </a:schemeClr>
                </a:solidFill>
              </a:rPr>
              <a:t>© 2019 Global Initiative for Chronic Obstructive Lung Disease</a:t>
            </a:r>
          </a:p>
        </p:txBody>
      </p:sp>
    </p:spTree>
    <p:extLst>
      <p:ext uri="{BB962C8B-B14F-4D97-AF65-F5344CB8AC3E}">
        <p14:creationId xmlns:p14="http://schemas.microsoft.com/office/powerpoint/2010/main" val="71361785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1"/>
          <p:cNvSpPr txBox="1">
            <a:spLocks noChangeArrowheads="1"/>
          </p:cNvSpPr>
          <p:nvPr/>
        </p:nvSpPr>
        <p:spPr bwMode="auto">
          <a:xfrm>
            <a:off x="1521661" y="6403091"/>
            <a:ext cx="6096000" cy="276225"/>
          </a:xfrm>
          <a:prstGeom prst="rect">
            <a:avLst/>
          </a:prstGeom>
          <a:noFill/>
          <a:ln w="9525">
            <a:noFill/>
            <a:miter lim="800000"/>
            <a:headEnd/>
            <a:tailEnd/>
          </a:ln>
        </p:spPr>
        <p:txBody>
          <a:bodyPr>
            <a:spAutoFit/>
          </a:bodyPr>
          <a:lstStyle/>
          <a:p>
            <a:pPr algn="ctr"/>
            <a:r>
              <a:rPr lang="en-US" sz="1200" dirty="0"/>
              <a:t>© 2017 Global Initiative for Chronic Obstructive Lung Disease</a:t>
            </a:r>
          </a:p>
        </p:txBody>
      </p:sp>
      <p:sp>
        <p:nvSpPr>
          <p:cNvPr id="10" name="TextBox 1">
            <a:extLst>
              <a:ext uri="{FF2B5EF4-FFF2-40B4-BE49-F238E27FC236}">
                <a16:creationId xmlns:a16="http://schemas.microsoft.com/office/drawing/2014/main" id="{41967986-CFBC-4705-A182-2B82C53366A1}"/>
              </a:ext>
            </a:extLst>
          </p:cNvPr>
          <p:cNvSpPr txBox="1">
            <a:spLocks noChangeArrowheads="1"/>
          </p:cNvSpPr>
          <p:nvPr/>
        </p:nvSpPr>
        <p:spPr bwMode="auto">
          <a:xfrm>
            <a:off x="1763688" y="6525344"/>
            <a:ext cx="6096000" cy="276225"/>
          </a:xfrm>
          <a:prstGeom prst="rect">
            <a:avLst/>
          </a:prstGeom>
          <a:noFill/>
          <a:ln w="9525">
            <a:noFill/>
            <a:miter lim="800000"/>
            <a:headEnd/>
            <a:tailEnd/>
          </a:ln>
        </p:spPr>
        <p:txBody>
          <a:bodyPr>
            <a:spAutoFit/>
          </a:bodyPr>
          <a:lstStyle/>
          <a:p>
            <a:pPr algn="ctr"/>
            <a:r>
              <a:rPr lang="en-US" sz="1200" dirty="0">
                <a:solidFill>
                  <a:schemeClr val="accent6">
                    <a:lumMod val="40000"/>
                    <a:lumOff val="60000"/>
                  </a:schemeClr>
                </a:solidFill>
              </a:rPr>
              <a:t>© 2019 Global Initiative for Chronic Obstructive Lung Disease</a:t>
            </a:r>
          </a:p>
        </p:txBody>
      </p:sp>
      <p:pic>
        <p:nvPicPr>
          <p:cNvPr id="11" name="Picture 10">
            <a:extLst>
              <a:ext uri="{FF2B5EF4-FFF2-40B4-BE49-F238E27FC236}">
                <a16:creationId xmlns:a16="http://schemas.microsoft.com/office/drawing/2014/main" id="{32F13D51-98BF-4D81-9115-172A05F84281}"/>
              </a:ext>
            </a:extLst>
          </p:cNvPr>
          <p:cNvPicPr>
            <a:picLocks noChangeAspect="1"/>
          </p:cNvPicPr>
          <p:nvPr/>
        </p:nvPicPr>
        <p:blipFill>
          <a:blip r:embed="rId3"/>
          <a:stretch>
            <a:fillRect/>
          </a:stretch>
        </p:blipFill>
        <p:spPr>
          <a:xfrm>
            <a:off x="1503471" y="322437"/>
            <a:ext cx="6616434" cy="6202907"/>
          </a:xfrm>
          <a:prstGeom prst="rect">
            <a:avLst/>
          </a:prstGeom>
        </p:spPr>
      </p:pic>
    </p:spTree>
    <p:extLst>
      <p:ext uri="{BB962C8B-B14F-4D97-AF65-F5344CB8AC3E}">
        <p14:creationId xmlns:p14="http://schemas.microsoft.com/office/powerpoint/2010/main" val="80026592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1331640" y="395082"/>
            <a:ext cx="7056784" cy="523220"/>
          </a:xfrm>
          <a:prstGeom prst="rect">
            <a:avLst/>
          </a:prstGeom>
          <a:noFill/>
          <a:ln w="9525">
            <a:noFill/>
            <a:miter lim="800000"/>
            <a:headEnd/>
            <a:tailEnd/>
          </a:ln>
        </p:spPr>
        <p:txBody>
          <a:bodyPr wrap="square">
            <a:spAutoFit/>
          </a:bodyPr>
          <a:lstStyle/>
          <a:p>
            <a:pPr algn="ctr"/>
            <a:r>
              <a:rPr lang="en-US" sz="2800" dirty="0">
                <a:solidFill>
                  <a:srgbClr val="FAB516"/>
                </a:solidFill>
                <a:latin typeface="Tahoma" pitchFamily="34" charset="0"/>
                <a:cs typeface="Tahoma" pitchFamily="34" charset="0"/>
              </a:rPr>
              <a:t>Treatment of stable COPD</a:t>
            </a:r>
          </a:p>
        </p:txBody>
      </p:sp>
      <p:sp>
        <p:nvSpPr>
          <p:cNvPr id="9" name="TextBox 1"/>
          <p:cNvSpPr txBox="1">
            <a:spLocks noChangeArrowheads="1"/>
          </p:cNvSpPr>
          <p:nvPr/>
        </p:nvSpPr>
        <p:spPr bwMode="auto">
          <a:xfrm>
            <a:off x="1521661" y="6403091"/>
            <a:ext cx="6096000" cy="276225"/>
          </a:xfrm>
          <a:prstGeom prst="rect">
            <a:avLst/>
          </a:prstGeom>
          <a:noFill/>
          <a:ln w="9525">
            <a:noFill/>
            <a:miter lim="800000"/>
            <a:headEnd/>
            <a:tailEnd/>
          </a:ln>
        </p:spPr>
        <p:txBody>
          <a:bodyPr>
            <a:spAutoFit/>
          </a:bodyPr>
          <a:lstStyle/>
          <a:p>
            <a:pPr algn="ctr"/>
            <a:r>
              <a:rPr lang="en-US" sz="1200" dirty="0"/>
              <a:t>© 2017 Global Initiative for Chronic Obstructive Lung Disease</a:t>
            </a:r>
          </a:p>
        </p:txBody>
      </p:sp>
      <p:sp>
        <p:nvSpPr>
          <p:cNvPr id="10" name="TextBox 1">
            <a:extLst>
              <a:ext uri="{FF2B5EF4-FFF2-40B4-BE49-F238E27FC236}">
                <a16:creationId xmlns:a16="http://schemas.microsoft.com/office/drawing/2014/main" id="{41967986-CFBC-4705-A182-2B82C53366A1}"/>
              </a:ext>
            </a:extLst>
          </p:cNvPr>
          <p:cNvSpPr txBox="1">
            <a:spLocks noChangeArrowheads="1"/>
          </p:cNvSpPr>
          <p:nvPr/>
        </p:nvSpPr>
        <p:spPr bwMode="auto">
          <a:xfrm>
            <a:off x="1763688" y="6525344"/>
            <a:ext cx="6096000" cy="276225"/>
          </a:xfrm>
          <a:prstGeom prst="rect">
            <a:avLst/>
          </a:prstGeom>
          <a:noFill/>
          <a:ln w="9525">
            <a:noFill/>
            <a:miter lim="800000"/>
            <a:headEnd/>
            <a:tailEnd/>
          </a:ln>
        </p:spPr>
        <p:txBody>
          <a:bodyPr>
            <a:spAutoFit/>
          </a:bodyPr>
          <a:lstStyle/>
          <a:p>
            <a:pPr algn="ctr"/>
            <a:r>
              <a:rPr lang="en-US" sz="1200" dirty="0">
                <a:solidFill>
                  <a:schemeClr val="accent6">
                    <a:lumMod val="40000"/>
                    <a:lumOff val="60000"/>
                  </a:schemeClr>
                </a:solidFill>
              </a:rPr>
              <a:t>© 2019 Global Initiative for Chronic Obstructive Lung Disease</a:t>
            </a:r>
          </a:p>
        </p:txBody>
      </p:sp>
      <p:sp>
        <p:nvSpPr>
          <p:cNvPr id="3" name="Rectangle 2">
            <a:extLst>
              <a:ext uri="{FF2B5EF4-FFF2-40B4-BE49-F238E27FC236}">
                <a16:creationId xmlns:a16="http://schemas.microsoft.com/office/drawing/2014/main" id="{E3211355-3C1A-44A0-8168-D073D3B4DF77}"/>
              </a:ext>
            </a:extLst>
          </p:cNvPr>
          <p:cNvSpPr/>
          <p:nvPr/>
        </p:nvSpPr>
        <p:spPr>
          <a:xfrm>
            <a:off x="797983" y="1304229"/>
            <a:ext cx="7488832" cy="5016758"/>
          </a:xfrm>
          <a:prstGeom prst="rect">
            <a:avLst/>
          </a:prstGeom>
        </p:spPr>
        <p:txBody>
          <a:bodyPr wrap="square">
            <a:spAutoFit/>
          </a:bodyPr>
          <a:lstStyle/>
          <a:p>
            <a:pPr marL="342900" indent="-342900">
              <a:spcAft>
                <a:spcPts val="1200"/>
              </a:spcAft>
              <a:buClr>
                <a:srgbClr val="FFCC66"/>
              </a:buClr>
              <a:buFont typeface="Arial" panose="020B0604020202020204" pitchFamily="34" charset="0"/>
              <a:buChar char="►"/>
            </a:pPr>
            <a:r>
              <a:rPr lang="en-GB" sz="2000" b="1" dirty="0">
                <a:solidFill>
                  <a:srgbClr val="424242"/>
                </a:solidFill>
                <a:latin typeface="Calibri" panose="020F0502020204030204" pitchFamily="34" charset="0"/>
                <a:cs typeface="Calibri" panose="020F0502020204030204" pitchFamily="34" charset="0"/>
              </a:rPr>
              <a:t>Figure 4.3 </a:t>
            </a:r>
            <a:r>
              <a:rPr lang="en-GB" sz="2000" dirty="0">
                <a:solidFill>
                  <a:srgbClr val="424242"/>
                </a:solidFill>
                <a:latin typeface="Calibri" panose="020F0502020204030204" pitchFamily="34" charset="0"/>
                <a:cs typeface="Calibri" panose="020F0502020204030204" pitchFamily="34" charset="0"/>
              </a:rPr>
              <a:t>suggests escalation and de-escalation strategies based on available efficacy as well as safety data. </a:t>
            </a:r>
          </a:p>
          <a:p>
            <a:pPr marL="342900" indent="-342900">
              <a:spcAft>
                <a:spcPts val="1200"/>
              </a:spcAft>
              <a:buClr>
                <a:srgbClr val="FFCC66"/>
              </a:buClr>
              <a:buFont typeface="Arial" panose="020B0604020202020204" pitchFamily="34" charset="0"/>
              <a:buChar char="►"/>
            </a:pPr>
            <a:r>
              <a:rPr lang="en-GB" sz="2000" dirty="0">
                <a:solidFill>
                  <a:srgbClr val="424242"/>
                </a:solidFill>
                <a:latin typeface="Calibri" panose="020F0502020204030204" pitchFamily="34" charset="0"/>
                <a:cs typeface="Calibri" panose="020F0502020204030204" pitchFamily="34" charset="0"/>
              </a:rPr>
              <a:t>The response to treatment escalation should always be reviewed, and de-escalation should be considered if there is a lack of clinical benefit and/or side effects occur. </a:t>
            </a:r>
          </a:p>
          <a:p>
            <a:pPr marL="342900" indent="-342900">
              <a:spcAft>
                <a:spcPts val="1200"/>
              </a:spcAft>
              <a:buClr>
                <a:srgbClr val="FFCC66"/>
              </a:buClr>
              <a:buFont typeface="Arial" panose="020B0604020202020204" pitchFamily="34" charset="0"/>
              <a:buChar char="►"/>
            </a:pPr>
            <a:r>
              <a:rPr lang="en-GB" sz="2000" dirty="0">
                <a:solidFill>
                  <a:srgbClr val="424242"/>
                </a:solidFill>
                <a:latin typeface="Calibri" panose="020F0502020204030204" pitchFamily="34" charset="0"/>
                <a:cs typeface="Calibri" panose="020F0502020204030204" pitchFamily="34" charset="0"/>
              </a:rPr>
              <a:t>De-escalation may also be considered in COPD patients receiving treatment who return with resolution of some symptoms that subsequently may require less therapy. </a:t>
            </a:r>
          </a:p>
          <a:p>
            <a:pPr marL="342900" indent="-342900">
              <a:spcAft>
                <a:spcPts val="1200"/>
              </a:spcAft>
              <a:buClr>
                <a:srgbClr val="FFCC66"/>
              </a:buClr>
              <a:buFont typeface="Arial" panose="020B0604020202020204" pitchFamily="34" charset="0"/>
              <a:buChar char="►"/>
            </a:pPr>
            <a:r>
              <a:rPr lang="en-GB" sz="2000" dirty="0">
                <a:solidFill>
                  <a:srgbClr val="424242"/>
                </a:solidFill>
                <a:latin typeface="Calibri" panose="020F0502020204030204" pitchFamily="34" charset="0"/>
                <a:cs typeface="Calibri" panose="020F0502020204030204" pitchFamily="34" charset="0"/>
              </a:rPr>
              <a:t>Patients, in whom treatment modification is considered, in particular de-escalation, should be undertaken under close medical supervision. </a:t>
            </a:r>
          </a:p>
          <a:p>
            <a:pPr marL="342900" indent="-342900">
              <a:spcAft>
                <a:spcPts val="1200"/>
              </a:spcAft>
              <a:buClr>
                <a:srgbClr val="FFCC66"/>
              </a:buClr>
              <a:buFont typeface="Arial" panose="020B0604020202020204" pitchFamily="34" charset="0"/>
              <a:buChar char="►"/>
            </a:pPr>
            <a:r>
              <a:rPr lang="en-GB" sz="2000" dirty="0">
                <a:solidFill>
                  <a:srgbClr val="424242"/>
                </a:solidFill>
                <a:latin typeface="Calibri" panose="020F0502020204030204" pitchFamily="34" charset="0"/>
                <a:cs typeface="Calibri" panose="020F0502020204030204" pitchFamily="34" charset="0"/>
              </a:rPr>
              <a:t>We are fully aware that treatment escalation has not been systematically tested; trials of de-escalation are also limited and only include ICS. </a:t>
            </a:r>
          </a:p>
        </p:txBody>
      </p:sp>
    </p:spTree>
    <p:extLst>
      <p:ext uri="{BB962C8B-B14F-4D97-AF65-F5344CB8AC3E}">
        <p14:creationId xmlns:p14="http://schemas.microsoft.com/office/powerpoint/2010/main" val="183883032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1331640" y="395082"/>
            <a:ext cx="7056784" cy="523220"/>
          </a:xfrm>
          <a:prstGeom prst="rect">
            <a:avLst/>
          </a:prstGeom>
          <a:noFill/>
          <a:ln w="9525">
            <a:noFill/>
            <a:miter lim="800000"/>
            <a:headEnd/>
            <a:tailEnd/>
          </a:ln>
        </p:spPr>
        <p:txBody>
          <a:bodyPr wrap="square">
            <a:spAutoFit/>
          </a:bodyPr>
          <a:lstStyle/>
          <a:p>
            <a:pPr algn="ctr"/>
            <a:r>
              <a:rPr lang="en-US" sz="2800" dirty="0">
                <a:solidFill>
                  <a:srgbClr val="FAB516"/>
                </a:solidFill>
                <a:latin typeface="Tahoma" pitchFamily="34" charset="0"/>
                <a:cs typeface="Tahoma" pitchFamily="34" charset="0"/>
              </a:rPr>
              <a:t>Group A</a:t>
            </a:r>
          </a:p>
        </p:txBody>
      </p:sp>
      <p:sp>
        <p:nvSpPr>
          <p:cNvPr id="9" name="TextBox 1"/>
          <p:cNvSpPr txBox="1">
            <a:spLocks noChangeArrowheads="1"/>
          </p:cNvSpPr>
          <p:nvPr/>
        </p:nvSpPr>
        <p:spPr bwMode="auto">
          <a:xfrm>
            <a:off x="1521661" y="6403091"/>
            <a:ext cx="6096000" cy="276225"/>
          </a:xfrm>
          <a:prstGeom prst="rect">
            <a:avLst/>
          </a:prstGeom>
          <a:noFill/>
          <a:ln w="9525">
            <a:noFill/>
            <a:miter lim="800000"/>
            <a:headEnd/>
            <a:tailEnd/>
          </a:ln>
        </p:spPr>
        <p:txBody>
          <a:bodyPr>
            <a:spAutoFit/>
          </a:bodyPr>
          <a:lstStyle/>
          <a:p>
            <a:pPr algn="ctr"/>
            <a:r>
              <a:rPr lang="en-US" sz="1200" dirty="0"/>
              <a:t>© 2017 Global Initiative for Chronic Obstructive Lung Disease</a:t>
            </a:r>
          </a:p>
        </p:txBody>
      </p:sp>
      <p:sp>
        <p:nvSpPr>
          <p:cNvPr id="10" name="TextBox 1">
            <a:extLst>
              <a:ext uri="{FF2B5EF4-FFF2-40B4-BE49-F238E27FC236}">
                <a16:creationId xmlns:a16="http://schemas.microsoft.com/office/drawing/2014/main" id="{41967986-CFBC-4705-A182-2B82C53366A1}"/>
              </a:ext>
            </a:extLst>
          </p:cNvPr>
          <p:cNvSpPr txBox="1">
            <a:spLocks noChangeArrowheads="1"/>
          </p:cNvSpPr>
          <p:nvPr/>
        </p:nvSpPr>
        <p:spPr bwMode="auto">
          <a:xfrm>
            <a:off x="1763688" y="6525344"/>
            <a:ext cx="6096000" cy="276225"/>
          </a:xfrm>
          <a:prstGeom prst="rect">
            <a:avLst/>
          </a:prstGeom>
          <a:noFill/>
          <a:ln w="9525">
            <a:noFill/>
            <a:miter lim="800000"/>
            <a:headEnd/>
            <a:tailEnd/>
          </a:ln>
        </p:spPr>
        <p:txBody>
          <a:bodyPr>
            <a:spAutoFit/>
          </a:bodyPr>
          <a:lstStyle/>
          <a:p>
            <a:pPr algn="ctr"/>
            <a:r>
              <a:rPr lang="en-US" sz="1200" dirty="0">
                <a:solidFill>
                  <a:schemeClr val="accent6">
                    <a:lumMod val="40000"/>
                    <a:lumOff val="60000"/>
                  </a:schemeClr>
                </a:solidFill>
              </a:rPr>
              <a:t>© 2019 Global Initiative for Chronic Obstructive Lung Disease</a:t>
            </a:r>
          </a:p>
        </p:txBody>
      </p:sp>
      <p:sp>
        <p:nvSpPr>
          <p:cNvPr id="3" name="Rectangle 2">
            <a:extLst>
              <a:ext uri="{FF2B5EF4-FFF2-40B4-BE49-F238E27FC236}">
                <a16:creationId xmlns:a16="http://schemas.microsoft.com/office/drawing/2014/main" id="{E3211355-3C1A-44A0-8168-D073D3B4DF77}"/>
              </a:ext>
            </a:extLst>
          </p:cNvPr>
          <p:cNvSpPr/>
          <p:nvPr/>
        </p:nvSpPr>
        <p:spPr>
          <a:xfrm>
            <a:off x="899591" y="1319005"/>
            <a:ext cx="7920880" cy="1477328"/>
          </a:xfrm>
          <a:prstGeom prst="rect">
            <a:avLst/>
          </a:prstGeom>
        </p:spPr>
        <p:txBody>
          <a:bodyPr wrap="square">
            <a:spAutoFit/>
          </a:bodyPr>
          <a:lstStyle/>
          <a:p>
            <a:pPr marL="342900" indent="-342900">
              <a:spcAft>
                <a:spcPts val="1200"/>
              </a:spcAft>
              <a:buClr>
                <a:srgbClr val="FFCC66"/>
              </a:buClr>
              <a:buFont typeface="Arial" panose="020B0604020202020204" pitchFamily="34" charset="0"/>
              <a:buChar char="►"/>
            </a:pPr>
            <a:r>
              <a:rPr lang="en-GB" sz="2000" dirty="0">
                <a:solidFill>
                  <a:srgbClr val="424242"/>
                </a:solidFill>
                <a:latin typeface="Calibri" panose="020F0502020204030204" pitchFamily="34" charset="0"/>
                <a:cs typeface="Calibri" panose="020F0502020204030204" pitchFamily="34" charset="0"/>
              </a:rPr>
              <a:t>All </a:t>
            </a:r>
            <a:r>
              <a:rPr lang="en-GB" sz="2000" b="1" dirty="0">
                <a:solidFill>
                  <a:srgbClr val="FAB516"/>
                </a:solidFill>
                <a:latin typeface="Calibri" panose="020F0502020204030204" pitchFamily="34" charset="0"/>
                <a:cs typeface="Calibri" panose="020F0502020204030204" pitchFamily="34" charset="0"/>
              </a:rPr>
              <a:t>Group A</a:t>
            </a:r>
            <a:r>
              <a:rPr lang="en-GB" sz="2000" dirty="0">
                <a:solidFill>
                  <a:srgbClr val="424242"/>
                </a:solidFill>
                <a:latin typeface="Calibri" panose="020F0502020204030204" pitchFamily="34" charset="0"/>
                <a:cs typeface="Calibri" panose="020F0502020204030204" pitchFamily="34" charset="0"/>
              </a:rPr>
              <a:t> patients should be offered bronchodilator treatment based on its effect on breathlessness. This can be either a short- or a long-acting bronchodilator.</a:t>
            </a:r>
          </a:p>
          <a:p>
            <a:pPr marL="342900" indent="-342900">
              <a:spcAft>
                <a:spcPts val="1200"/>
              </a:spcAft>
              <a:buClr>
                <a:srgbClr val="FFCC66"/>
              </a:buClr>
              <a:buFont typeface="Arial" panose="020B0604020202020204" pitchFamily="34" charset="0"/>
              <a:buChar char="►"/>
            </a:pPr>
            <a:r>
              <a:rPr lang="en-GB" sz="2000" dirty="0">
                <a:solidFill>
                  <a:srgbClr val="424242"/>
                </a:solidFill>
                <a:latin typeface="Calibri" panose="020F0502020204030204" pitchFamily="34" charset="0"/>
                <a:cs typeface="Calibri" panose="020F0502020204030204" pitchFamily="34" charset="0"/>
              </a:rPr>
              <a:t>This should be continued if benefit is documented.</a:t>
            </a:r>
          </a:p>
        </p:txBody>
      </p:sp>
      <p:pic>
        <p:nvPicPr>
          <p:cNvPr id="8" name="Picture 7">
            <a:extLst>
              <a:ext uri="{FF2B5EF4-FFF2-40B4-BE49-F238E27FC236}">
                <a16:creationId xmlns:a16="http://schemas.microsoft.com/office/drawing/2014/main" id="{32B03326-C95C-44DC-9F8C-AF6CE2A01013}"/>
              </a:ext>
            </a:extLst>
          </p:cNvPr>
          <p:cNvPicPr>
            <a:picLocks noChangeAspect="1"/>
          </p:cNvPicPr>
          <p:nvPr/>
        </p:nvPicPr>
        <p:blipFill>
          <a:blip r:embed="rId3"/>
          <a:stretch>
            <a:fillRect/>
          </a:stretch>
        </p:blipFill>
        <p:spPr>
          <a:xfrm>
            <a:off x="1907704" y="3197036"/>
            <a:ext cx="5620387" cy="2458919"/>
          </a:xfrm>
          <a:prstGeom prst="rect">
            <a:avLst/>
          </a:prstGeom>
        </p:spPr>
      </p:pic>
      <p:sp>
        <p:nvSpPr>
          <p:cNvPr id="2" name="Rectangle 1">
            <a:extLst>
              <a:ext uri="{FF2B5EF4-FFF2-40B4-BE49-F238E27FC236}">
                <a16:creationId xmlns:a16="http://schemas.microsoft.com/office/drawing/2014/main" id="{56996558-976D-45C6-BC5E-3E55097CC20A}"/>
              </a:ext>
            </a:extLst>
          </p:cNvPr>
          <p:cNvSpPr/>
          <p:nvPr/>
        </p:nvSpPr>
        <p:spPr>
          <a:xfrm>
            <a:off x="3347864" y="4509120"/>
            <a:ext cx="1944216" cy="72008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a:extLst>
              <a:ext uri="{FF2B5EF4-FFF2-40B4-BE49-F238E27FC236}">
                <a16:creationId xmlns:a16="http://schemas.microsoft.com/office/drawing/2014/main" id="{135E80B5-0945-4238-B165-9088B1719B58}"/>
              </a:ext>
            </a:extLst>
          </p:cNvPr>
          <p:cNvSpPr/>
          <p:nvPr/>
        </p:nvSpPr>
        <p:spPr>
          <a:xfrm>
            <a:off x="2051720" y="4537013"/>
            <a:ext cx="1224136" cy="62017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ectangle 11">
            <a:extLst>
              <a:ext uri="{FF2B5EF4-FFF2-40B4-BE49-F238E27FC236}">
                <a16:creationId xmlns:a16="http://schemas.microsoft.com/office/drawing/2014/main" id="{21B3DB82-3A09-4181-B9C0-1381A1BC5182}"/>
              </a:ext>
            </a:extLst>
          </p:cNvPr>
          <p:cNvSpPr/>
          <p:nvPr/>
        </p:nvSpPr>
        <p:spPr>
          <a:xfrm>
            <a:off x="3779912" y="5301208"/>
            <a:ext cx="1080120" cy="23778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47955187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1331640" y="395082"/>
            <a:ext cx="7056784" cy="523220"/>
          </a:xfrm>
          <a:prstGeom prst="rect">
            <a:avLst/>
          </a:prstGeom>
          <a:noFill/>
          <a:ln w="9525">
            <a:noFill/>
            <a:miter lim="800000"/>
            <a:headEnd/>
            <a:tailEnd/>
          </a:ln>
        </p:spPr>
        <p:txBody>
          <a:bodyPr wrap="square">
            <a:spAutoFit/>
          </a:bodyPr>
          <a:lstStyle/>
          <a:p>
            <a:pPr algn="ctr"/>
            <a:r>
              <a:rPr lang="en-US" sz="2800" dirty="0">
                <a:solidFill>
                  <a:srgbClr val="FAB516"/>
                </a:solidFill>
                <a:latin typeface="Tahoma" pitchFamily="34" charset="0"/>
                <a:cs typeface="Tahoma" pitchFamily="34" charset="0"/>
              </a:rPr>
              <a:t>Group B</a:t>
            </a:r>
          </a:p>
        </p:txBody>
      </p:sp>
      <p:sp>
        <p:nvSpPr>
          <p:cNvPr id="9" name="TextBox 1"/>
          <p:cNvSpPr txBox="1">
            <a:spLocks noChangeArrowheads="1"/>
          </p:cNvSpPr>
          <p:nvPr/>
        </p:nvSpPr>
        <p:spPr bwMode="auto">
          <a:xfrm>
            <a:off x="1521661" y="6403091"/>
            <a:ext cx="6096000" cy="276225"/>
          </a:xfrm>
          <a:prstGeom prst="rect">
            <a:avLst/>
          </a:prstGeom>
          <a:noFill/>
          <a:ln w="9525">
            <a:noFill/>
            <a:miter lim="800000"/>
            <a:headEnd/>
            <a:tailEnd/>
          </a:ln>
        </p:spPr>
        <p:txBody>
          <a:bodyPr>
            <a:spAutoFit/>
          </a:bodyPr>
          <a:lstStyle/>
          <a:p>
            <a:pPr algn="ctr"/>
            <a:r>
              <a:rPr lang="en-US" sz="1200" dirty="0"/>
              <a:t>© 2017 Global Initiative for Chronic Obstructive Lung Disease</a:t>
            </a:r>
          </a:p>
        </p:txBody>
      </p:sp>
      <p:sp>
        <p:nvSpPr>
          <p:cNvPr id="10" name="TextBox 1">
            <a:extLst>
              <a:ext uri="{FF2B5EF4-FFF2-40B4-BE49-F238E27FC236}">
                <a16:creationId xmlns:a16="http://schemas.microsoft.com/office/drawing/2014/main" id="{41967986-CFBC-4705-A182-2B82C53366A1}"/>
              </a:ext>
            </a:extLst>
          </p:cNvPr>
          <p:cNvSpPr txBox="1">
            <a:spLocks noChangeArrowheads="1"/>
          </p:cNvSpPr>
          <p:nvPr/>
        </p:nvSpPr>
        <p:spPr bwMode="auto">
          <a:xfrm>
            <a:off x="1763688" y="6525344"/>
            <a:ext cx="6096000" cy="276225"/>
          </a:xfrm>
          <a:prstGeom prst="rect">
            <a:avLst/>
          </a:prstGeom>
          <a:noFill/>
          <a:ln w="9525">
            <a:noFill/>
            <a:miter lim="800000"/>
            <a:headEnd/>
            <a:tailEnd/>
          </a:ln>
        </p:spPr>
        <p:txBody>
          <a:bodyPr>
            <a:spAutoFit/>
          </a:bodyPr>
          <a:lstStyle/>
          <a:p>
            <a:pPr algn="ctr"/>
            <a:r>
              <a:rPr lang="en-US" sz="1200" dirty="0">
                <a:solidFill>
                  <a:schemeClr val="accent6">
                    <a:lumMod val="40000"/>
                    <a:lumOff val="60000"/>
                  </a:schemeClr>
                </a:solidFill>
              </a:rPr>
              <a:t>© 2019 Global Initiative for Chronic Obstructive Lung Disease</a:t>
            </a:r>
          </a:p>
        </p:txBody>
      </p:sp>
      <p:sp>
        <p:nvSpPr>
          <p:cNvPr id="3" name="Rectangle 2">
            <a:extLst>
              <a:ext uri="{FF2B5EF4-FFF2-40B4-BE49-F238E27FC236}">
                <a16:creationId xmlns:a16="http://schemas.microsoft.com/office/drawing/2014/main" id="{E3211355-3C1A-44A0-8168-D073D3B4DF77}"/>
              </a:ext>
            </a:extLst>
          </p:cNvPr>
          <p:cNvSpPr/>
          <p:nvPr/>
        </p:nvSpPr>
        <p:spPr>
          <a:xfrm>
            <a:off x="899592" y="1315459"/>
            <a:ext cx="7920880" cy="1785104"/>
          </a:xfrm>
          <a:prstGeom prst="rect">
            <a:avLst/>
          </a:prstGeom>
        </p:spPr>
        <p:txBody>
          <a:bodyPr wrap="square">
            <a:spAutoFit/>
          </a:bodyPr>
          <a:lstStyle/>
          <a:p>
            <a:pPr marL="342900" indent="-342900">
              <a:spcAft>
                <a:spcPts val="1200"/>
              </a:spcAft>
              <a:buClr>
                <a:srgbClr val="FFCC66"/>
              </a:buClr>
              <a:buFont typeface="Arial" panose="020B0604020202020204" pitchFamily="34" charset="0"/>
              <a:buChar char="►"/>
            </a:pPr>
            <a:r>
              <a:rPr lang="en-GB" sz="2000" dirty="0">
                <a:solidFill>
                  <a:srgbClr val="424242"/>
                </a:solidFill>
              </a:rPr>
              <a:t>Initial therapy should consist of a long acting bronchodilator (</a:t>
            </a:r>
            <a:r>
              <a:rPr lang="en-GB" sz="2000" b="1" dirty="0">
                <a:solidFill>
                  <a:srgbClr val="FAB516"/>
                </a:solidFill>
              </a:rPr>
              <a:t>LABA</a:t>
            </a:r>
            <a:r>
              <a:rPr lang="en-GB" sz="2000" dirty="0">
                <a:solidFill>
                  <a:srgbClr val="424242"/>
                </a:solidFill>
              </a:rPr>
              <a:t> or </a:t>
            </a:r>
            <a:r>
              <a:rPr lang="en-GB" sz="2000" b="1" dirty="0">
                <a:solidFill>
                  <a:srgbClr val="FAB516"/>
                </a:solidFill>
              </a:rPr>
              <a:t>LAMA</a:t>
            </a:r>
            <a:r>
              <a:rPr lang="en-GB" sz="2000" dirty="0">
                <a:solidFill>
                  <a:srgbClr val="424242"/>
                </a:solidFill>
              </a:rPr>
              <a:t>). </a:t>
            </a:r>
          </a:p>
          <a:p>
            <a:pPr marL="342900" indent="-342900">
              <a:spcAft>
                <a:spcPts val="1200"/>
              </a:spcAft>
              <a:buClr>
                <a:srgbClr val="FFCC66"/>
              </a:buClr>
              <a:buFont typeface="Arial" panose="020B0604020202020204" pitchFamily="34" charset="0"/>
              <a:buChar char="►"/>
            </a:pPr>
            <a:r>
              <a:rPr lang="en-GB" sz="2000" dirty="0">
                <a:solidFill>
                  <a:srgbClr val="424242"/>
                </a:solidFill>
              </a:rPr>
              <a:t>Long-acting inhaled bronchodilators are superior to short-acting bronchodilators taken as needed i.e., </a:t>
            </a:r>
            <a:r>
              <a:rPr lang="en-GB" sz="2000" i="1" dirty="0">
                <a:solidFill>
                  <a:srgbClr val="424242"/>
                </a:solidFill>
              </a:rPr>
              <a:t>pro re </a:t>
            </a:r>
            <a:r>
              <a:rPr lang="en-GB" sz="2000" i="1" dirty="0" err="1">
                <a:solidFill>
                  <a:srgbClr val="424242"/>
                </a:solidFill>
              </a:rPr>
              <a:t>nata</a:t>
            </a:r>
            <a:r>
              <a:rPr lang="en-GB" sz="2000" i="1" dirty="0">
                <a:solidFill>
                  <a:srgbClr val="424242"/>
                </a:solidFill>
              </a:rPr>
              <a:t> </a:t>
            </a:r>
            <a:r>
              <a:rPr lang="en-GB" sz="2000" dirty="0">
                <a:solidFill>
                  <a:srgbClr val="424242"/>
                </a:solidFill>
              </a:rPr>
              <a:t>(prn) and are therefore recommended.</a:t>
            </a:r>
          </a:p>
        </p:txBody>
      </p:sp>
      <p:grpSp>
        <p:nvGrpSpPr>
          <p:cNvPr id="13" name="Group 12">
            <a:extLst>
              <a:ext uri="{FF2B5EF4-FFF2-40B4-BE49-F238E27FC236}">
                <a16:creationId xmlns:a16="http://schemas.microsoft.com/office/drawing/2014/main" id="{691799F3-742E-43B5-A23B-450D939EB3A0}"/>
              </a:ext>
            </a:extLst>
          </p:cNvPr>
          <p:cNvGrpSpPr/>
          <p:nvPr/>
        </p:nvGrpSpPr>
        <p:grpSpPr>
          <a:xfrm>
            <a:off x="1907704" y="3197036"/>
            <a:ext cx="5620387" cy="2458919"/>
            <a:chOff x="1907704" y="3197036"/>
            <a:chExt cx="5620387" cy="2458919"/>
          </a:xfrm>
        </p:grpSpPr>
        <p:pic>
          <p:nvPicPr>
            <p:cNvPr id="8" name="Picture 7">
              <a:extLst>
                <a:ext uri="{FF2B5EF4-FFF2-40B4-BE49-F238E27FC236}">
                  <a16:creationId xmlns:a16="http://schemas.microsoft.com/office/drawing/2014/main" id="{32B03326-C95C-44DC-9F8C-AF6CE2A01013}"/>
                </a:ext>
              </a:extLst>
            </p:cNvPr>
            <p:cNvPicPr>
              <a:picLocks noChangeAspect="1"/>
            </p:cNvPicPr>
            <p:nvPr/>
          </p:nvPicPr>
          <p:blipFill>
            <a:blip r:embed="rId3"/>
            <a:stretch>
              <a:fillRect/>
            </a:stretch>
          </p:blipFill>
          <p:spPr>
            <a:xfrm>
              <a:off x="1907704" y="3197036"/>
              <a:ext cx="5620387" cy="2458919"/>
            </a:xfrm>
            <a:prstGeom prst="rect">
              <a:avLst/>
            </a:prstGeom>
          </p:spPr>
        </p:pic>
        <p:sp>
          <p:nvSpPr>
            <p:cNvPr id="2" name="Rectangle 1">
              <a:extLst>
                <a:ext uri="{FF2B5EF4-FFF2-40B4-BE49-F238E27FC236}">
                  <a16:creationId xmlns:a16="http://schemas.microsoft.com/office/drawing/2014/main" id="{56996558-976D-45C6-BC5E-3E55097CC20A}"/>
                </a:ext>
              </a:extLst>
            </p:cNvPr>
            <p:cNvSpPr/>
            <p:nvPr/>
          </p:nvSpPr>
          <p:spPr>
            <a:xfrm>
              <a:off x="5436096" y="4515413"/>
              <a:ext cx="1944216" cy="72008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a:extLst>
                <a:ext uri="{FF2B5EF4-FFF2-40B4-BE49-F238E27FC236}">
                  <a16:creationId xmlns:a16="http://schemas.microsoft.com/office/drawing/2014/main" id="{135E80B5-0945-4238-B165-9088B1719B58}"/>
                </a:ext>
              </a:extLst>
            </p:cNvPr>
            <p:cNvSpPr/>
            <p:nvPr/>
          </p:nvSpPr>
          <p:spPr>
            <a:xfrm>
              <a:off x="2051720" y="4537013"/>
              <a:ext cx="1224136" cy="62017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ectangle 11">
              <a:extLst>
                <a:ext uri="{FF2B5EF4-FFF2-40B4-BE49-F238E27FC236}">
                  <a16:creationId xmlns:a16="http://schemas.microsoft.com/office/drawing/2014/main" id="{21B3DB82-3A09-4181-B9C0-1381A1BC5182}"/>
                </a:ext>
              </a:extLst>
            </p:cNvPr>
            <p:cNvSpPr/>
            <p:nvPr/>
          </p:nvSpPr>
          <p:spPr>
            <a:xfrm>
              <a:off x="5868144" y="5293354"/>
              <a:ext cx="1080120" cy="23778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Tree>
    <p:extLst>
      <p:ext uri="{BB962C8B-B14F-4D97-AF65-F5344CB8AC3E}">
        <p14:creationId xmlns:p14="http://schemas.microsoft.com/office/powerpoint/2010/main" val="138012619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1331640" y="395082"/>
            <a:ext cx="7056784" cy="523220"/>
          </a:xfrm>
          <a:prstGeom prst="rect">
            <a:avLst/>
          </a:prstGeom>
          <a:noFill/>
          <a:ln w="9525">
            <a:noFill/>
            <a:miter lim="800000"/>
            <a:headEnd/>
            <a:tailEnd/>
          </a:ln>
        </p:spPr>
        <p:txBody>
          <a:bodyPr wrap="square">
            <a:spAutoFit/>
          </a:bodyPr>
          <a:lstStyle/>
          <a:p>
            <a:pPr algn="ctr"/>
            <a:r>
              <a:rPr lang="en-US" sz="2800" dirty="0">
                <a:solidFill>
                  <a:srgbClr val="FAB516"/>
                </a:solidFill>
                <a:latin typeface="Tahoma" pitchFamily="34" charset="0"/>
                <a:cs typeface="Tahoma" pitchFamily="34" charset="0"/>
              </a:rPr>
              <a:t>Group B</a:t>
            </a:r>
          </a:p>
        </p:txBody>
      </p:sp>
      <p:sp>
        <p:nvSpPr>
          <p:cNvPr id="9" name="TextBox 1"/>
          <p:cNvSpPr txBox="1">
            <a:spLocks noChangeArrowheads="1"/>
          </p:cNvSpPr>
          <p:nvPr/>
        </p:nvSpPr>
        <p:spPr bwMode="auto">
          <a:xfrm>
            <a:off x="1521661" y="6403091"/>
            <a:ext cx="6096000" cy="276225"/>
          </a:xfrm>
          <a:prstGeom prst="rect">
            <a:avLst/>
          </a:prstGeom>
          <a:noFill/>
          <a:ln w="9525">
            <a:noFill/>
            <a:miter lim="800000"/>
            <a:headEnd/>
            <a:tailEnd/>
          </a:ln>
        </p:spPr>
        <p:txBody>
          <a:bodyPr>
            <a:spAutoFit/>
          </a:bodyPr>
          <a:lstStyle/>
          <a:p>
            <a:pPr algn="ctr"/>
            <a:r>
              <a:rPr lang="en-US" sz="1200" dirty="0"/>
              <a:t>© 2017 Global Initiative for Chronic Obstructive Lung Disease</a:t>
            </a:r>
          </a:p>
        </p:txBody>
      </p:sp>
      <p:sp>
        <p:nvSpPr>
          <p:cNvPr id="10" name="TextBox 1">
            <a:extLst>
              <a:ext uri="{FF2B5EF4-FFF2-40B4-BE49-F238E27FC236}">
                <a16:creationId xmlns:a16="http://schemas.microsoft.com/office/drawing/2014/main" id="{41967986-CFBC-4705-A182-2B82C53366A1}"/>
              </a:ext>
            </a:extLst>
          </p:cNvPr>
          <p:cNvSpPr txBox="1">
            <a:spLocks noChangeArrowheads="1"/>
          </p:cNvSpPr>
          <p:nvPr/>
        </p:nvSpPr>
        <p:spPr bwMode="auto">
          <a:xfrm>
            <a:off x="1763688" y="6525344"/>
            <a:ext cx="6096000" cy="276225"/>
          </a:xfrm>
          <a:prstGeom prst="rect">
            <a:avLst/>
          </a:prstGeom>
          <a:noFill/>
          <a:ln w="9525">
            <a:noFill/>
            <a:miter lim="800000"/>
            <a:headEnd/>
            <a:tailEnd/>
          </a:ln>
        </p:spPr>
        <p:txBody>
          <a:bodyPr>
            <a:spAutoFit/>
          </a:bodyPr>
          <a:lstStyle/>
          <a:p>
            <a:pPr algn="ctr"/>
            <a:r>
              <a:rPr lang="en-US" sz="1200" dirty="0">
                <a:solidFill>
                  <a:schemeClr val="accent6">
                    <a:lumMod val="40000"/>
                    <a:lumOff val="60000"/>
                  </a:schemeClr>
                </a:solidFill>
              </a:rPr>
              <a:t>© 2019 Global Initiative for Chronic Obstructive Lung Disease</a:t>
            </a:r>
          </a:p>
        </p:txBody>
      </p:sp>
      <p:sp>
        <p:nvSpPr>
          <p:cNvPr id="3" name="Rectangle 2">
            <a:extLst>
              <a:ext uri="{FF2B5EF4-FFF2-40B4-BE49-F238E27FC236}">
                <a16:creationId xmlns:a16="http://schemas.microsoft.com/office/drawing/2014/main" id="{E3211355-3C1A-44A0-8168-D073D3B4DF77}"/>
              </a:ext>
            </a:extLst>
          </p:cNvPr>
          <p:cNvSpPr/>
          <p:nvPr/>
        </p:nvSpPr>
        <p:spPr>
          <a:xfrm>
            <a:off x="899592" y="1315459"/>
            <a:ext cx="7920880" cy="3631763"/>
          </a:xfrm>
          <a:prstGeom prst="rect">
            <a:avLst/>
          </a:prstGeom>
        </p:spPr>
        <p:txBody>
          <a:bodyPr wrap="square">
            <a:spAutoFit/>
          </a:bodyPr>
          <a:lstStyle/>
          <a:p>
            <a:pPr marL="342900" indent="-342900">
              <a:spcAft>
                <a:spcPts val="1200"/>
              </a:spcAft>
              <a:buClr>
                <a:srgbClr val="FFCC66"/>
              </a:buClr>
              <a:buFont typeface="Arial" panose="020B0604020202020204" pitchFamily="34" charset="0"/>
              <a:buChar char="►"/>
            </a:pPr>
            <a:r>
              <a:rPr lang="en-GB" sz="2000" dirty="0">
                <a:solidFill>
                  <a:srgbClr val="424242"/>
                </a:solidFill>
                <a:latin typeface="Calibri" panose="020F0502020204030204" pitchFamily="34" charset="0"/>
                <a:cs typeface="Calibri" panose="020F0502020204030204" pitchFamily="34" charset="0"/>
              </a:rPr>
              <a:t>There is no evidence to recommend one class of long-acting bronchodilators over another for initial relief of symptoms in this group of patients. </a:t>
            </a:r>
          </a:p>
          <a:p>
            <a:pPr marL="342900" indent="-342900">
              <a:spcAft>
                <a:spcPts val="1200"/>
              </a:spcAft>
              <a:buClr>
                <a:srgbClr val="FFCC66"/>
              </a:buClr>
              <a:buFont typeface="Arial" panose="020B0604020202020204" pitchFamily="34" charset="0"/>
              <a:buChar char="►"/>
            </a:pPr>
            <a:r>
              <a:rPr lang="en-GB" sz="2000" dirty="0">
                <a:solidFill>
                  <a:srgbClr val="424242"/>
                </a:solidFill>
                <a:latin typeface="Calibri" panose="020F0502020204030204" pitchFamily="34" charset="0"/>
                <a:cs typeface="Calibri" panose="020F0502020204030204" pitchFamily="34" charset="0"/>
              </a:rPr>
              <a:t>In the individual patient, the choice should depend on the patient’s perception of symptom relief. </a:t>
            </a:r>
          </a:p>
          <a:p>
            <a:pPr marL="342900" indent="-342900">
              <a:spcAft>
                <a:spcPts val="1200"/>
              </a:spcAft>
              <a:buClr>
                <a:srgbClr val="FFCC66"/>
              </a:buClr>
              <a:buFont typeface="Arial" panose="020B0604020202020204" pitchFamily="34" charset="0"/>
              <a:buChar char="►"/>
            </a:pPr>
            <a:r>
              <a:rPr lang="en-GB" sz="2000" dirty="0">
                <a:solidFill>
                  <a:srgbClr val="424242"/>
                </a:solidFill>
                <a:latin typeface="Calibri" panose="020F0502020204030204" pitchFamily="34" charset="0"/>
                <a:cs typeface="Calibri" panose="020F0502020204030204" pitchFamily="34" charset="0"/>
              </a:rPr>
              <a:t>For patients with severe breathlessness initial therapy with two bronchodilators may be considered. </a:t>
            </a:r>
          </a:p>
          <a:p>
            <a:pPr marL="342900" indent="-342900">
              <a:spcAft>
                <a:spcPts val="1200"/>
              </a:spcAft>
              <a:buClr>
                <a:srgbClr val="FFCC66"/>
              </a:buClr>
              <a:buFont typeface="Arial" panose="020B0604020202020204" pitchFamily="34" charset="0"/>
              <a:buChar char="►"/>
            </a:pPr>
            <a:r>
              <a:rPr lang="en-GB" sz="2000" b="1" dirty="0">
                <a:solidFill>
                  <a:srgbClr val="FAB516"/>
                </a:solidFill>
                <a:latin typeface="Calibri" panose="020F0502020204030204" pitchFamily="34" charset="0"/>
                <a:cs typeface="Calibri" panose="020F0502020204030204" pitchFamily="34" charset="0"/>
              </a:rPr>
              <a:t>Group B </a:t>
            </a:r>
            <a:r>
              <a:rPr lang="en-GB" sz="2000" dirty="0">
                <a:solidFill>
                  <a:srgbClr val="424242"/>
                </a:solidFill>
                <a:latin typeface="Calibri" panose="020F0502020204030204" pitchFamily="34" charset="0"/>
                <a:cs typeface="Calibri" panose="020F0502020204030204" pitchFamily="34" charset="0"/>
              </a:rPr>
              <a:t>patients are likely to have comorbidities that may add to their symptomatology and impact their prognosis, and these possibilities should be investigated.</a:t>
            </a:r>
          </a:p>
        </p:txBody>
      </p:sp>
    </p:spTree>
    <p:extLst>
      <p:ext uri="{BB962C8B-B14F-4D97-AF65-F5344CB8AC3E}">
        <p14:creationId xmlns:p14="http://schemas.microsoft.com/office/powerpoint/2010/main" val="31633575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1619672" y="395082"/>
            <a:ext cx="6553200" cy="523220"/>
          </a:xfrm>
          <a:prstGeom prst="rect">
            <a:avLst/>
          </a:prstGeom>
          <a:noFill/>
          <a:ln w="9525">
            <a:noFill/>
            <a:miter lim="800000"/>
            <a:headEnd/>
            <a:tailEnd/>
          </a:ln>
        </p:spPr>
        <p:txBody>
          <a:bodyPr>
            <a:spAutoFit/>
          </a:bodyPr>
          <a:lstStyle/>
          <a:p>
            <a:pPr algn="ctr"/>
            <a:r>
              <a:rPr lang="en-US" sz="2800" dirty="0">
                <a:solidFill>
                  <a:srgbClr val="FAB516"/>
                </a:solidFill>
                <a:latin typeface="Tahoma" pitchFamily="34" charset="0"/>
                <a:cs typeface="Tahoma" pitchFamily="34" charset="0"/>
              </a:rPr>
              <a:t>GOLD Objectives</a:t>
            </a:r>
          </a:p>
        </p:txBody>
      </p:sp>
      <p:sp>
        <p:nvSpPr>
          <p:cNvPr id="9" name="TextBox 1"/>
          <p:cNvSpPr txBox="1">
            <a:spLocks noChangeArrowheads="1"/>
          </p:cNvSpPr>
          <p:nvPr/>
        </p:nvSpPr>
        <p:spPr bwMode="auto">
          <a:xfrm>
            <a:off x="1521661" y="6403091"/>
            <a:ext cx="6096000" cy="276225"/>
          </a:xfrm>
          <a:prstGeom prst="rect">
            <a:avLst/>
          </a:prstGeom>
          <a:noFill/>
          <a:ln w="9525">
            <a:noFill/>
            <a:miter lim="800000"/>
            <a:headEnd/>
            <a:tailEnd/>
          </a:ln>
        </p:spPr>
        <p:txBody>
          <a:bodyPr>
            <a:spAutoFit/>
          </a:bodyPr>
          <a:lstStyle/>
          <a:p>
            <a:pPr algn="ctr"/>
            <a:r>
              <a:rPr lang="en-US" sz="1200" dirty="0"/>
              <a:t>© 2017 Global Initiative for Chronic Obstructive Lung Disease</a:t>
            </a:r>
          </a:p>
        </p:txBody>
      </p:sp>
      <p:sp>
        <p:nvSpPr>
          <p:cNvPr id="6" name="TextBox 1"/>
          <p:cNvSpPr txBox="1">
            <a:spLocks noChangeArrowheads="1"/>
          </p:cNvSpPr>
          <p:nvPr/>
        </p:nvSpPr>
        <p:spPr bwMode="auto">
          <a:xfrm>
            <a:off x="1521661" y="1484784"/>
            <a:ext cx="6553200" cy="3785652"/>
          </a:xfrm>
          <a:prstGeom prst="rect">
            <a:avLst/>
          </a:prstGeom>
          <a:noFill/>
          <a:ln w="9525">
            <a:noFill/>
            <a:miter lim="800000"/>
            <a:headEnd/>
            <a:tailEnd/>
          </a:ln>
        </p:spPr>
        <p:txBody>
          <a:bodyPr>
            <a:spAutoFit/>
          </a:bodyPr>
          <a:lstStyle/>
          <a:p>
            <a:pPr marL="342900" indent="-342900">
              <a:buClr>
                <a:srgbClr val="FAB516"/>
              </a:buClr>
              <a:buFont typeface="Arial" panose="020B0604020202020204" pitchFamily="34" charset="0"/>
              <a:buChar char="►"/>
            </a:pPr>
            <a:r>
              <a:rPr lang="en-US" sz="2000" dirty="0">
                <a:solidFill>
                  <a:srgbClr val="424242"/>
                </a:solidFill>
                <a:latin typeface="Calibri" panose="020F0502020204030204" pitchFamily="34" charset="0"/>
                <a:cs typeface="Calibri" panose="020F0502020204030204" pitchFamily="34" charset="0"/>
              </a:rPr>
              <a:t>To provide a non-biased review of the current evidence for the assessment, diagnosis and treatment of patients with COPD. </a:t>
            </a:r>
          </a:p>
          <a:p>
            <a:pPr marL="342900" indent="-342900">
              <a:buClr>
                <a:srgbClr val="FFCC66"/>
              </a:buClr>
              <a:buFont typeface="Arial" panose="020B0604020202020204" pitchFamily="34" charset="0"/>
              <a:buChar char="►"/>
            </a:pPr>
            <a:endParaRPr lang="en-US" sz="2000" dirty="0">
              <a:solidFill>
                <a:srgbClr val="424242"/>
              </a:solidFill>
              <a:latin typeface="Calibri" panose="020F0502020204030204" pitchFamily="34" charset="0"/>
              <a:cs typeface="Calibri" panose="020F0502020204030204" pitchFamily="34" charset="0"/>
            </a:endParaRPr>
          </a:p>
          <a:p>
            <a:pPr marL="342900" indent="-342900">
              <a:buClr>
                <a:srgbClr val="FAB516"/>
              </a:buClr>
              <a:buFont typeface="Arial" panose="020B0604020202020204" pitchFamily="34" charset="0"/>
              <a:buChar char="►"/>
            </a:pPr>
            <a:r>
              <a:rPr lang="en-US" sz="2000" dirty="0">
                <a:solidFill>
                  <a:srgbClr val="424242"/>
                </a:solidFill>
                <a:latin typeface="Calibri" panose="020F0502020204030204" pitchFamily="34" charset="0"/>
                <a:cs typeface="Calibri" panose="020F0502020204030204" pitchFamily="34" charset="0"/>
              </a:rPr>
              <a:t>To highlight short-term and long-term treatment objectives organized into two groups: </a:t>
            </a:r>
          </a:p>
          <a:p>
            <a:pPr marL="800100" lvl="1" indent="-342900">
              <a:buClr>
                <a:srgbClr val="FAB516"/>
              </a:buClr>
              <a:buFont typeface="Wingdings" panose="05000000000000000000" pitchFamily="2" charset="2"/>
              <a:buChar char="Ø"/>
            </a:pPr>
            <a:r>
              <a:rPr lang="en-US" sz="2000" dirty="0">
                <a:solidFill>
                  <a:srgbClr val="424242"/>
                </a:solidFill>
                <a:latin typeface="Calibri" panose="020F0502020204030204" pitchFamily="34" charset="0"/>
                <a:cs typeface="Calibri" panose="020F0502020204030204" pitchFamily="34" charset="0"/>
              </a:rPr>
              <a:t>Relieving and reducing the impact of symptoms.</a:t>
            </a:r>
          </a:p>
          <a:p>
            <a:pPr marL="800100" lvl="1" indent="-342900">
              <a:buClr>
                <a:srgbClr val="FAB516"/>
              </a:buClr>
              <a:buFont typeface="Wingdings" panose="05000000000000000000" pitchFamily="2" charset="2"/>
              <a:buChar char="Ø"/>
            </a:pPr>
            <a:r>
              <a:rPr lang="en-US" sz="2000" dirty="0">
                <a:solidFill>
                  <a:srgbClr val="424242"/>
                </a:solidFill>
                <a:latin typeface="Calibri" panose="020F0502020204030204" pitchFamily="34" charset="0"/>
                <a:cs typeface="Calibri" panose="020F0502020204030204" pitchFamily="34" charset="0"/>
              </a:rPr>
              <a:t>Reducing the risk of adverse health events that may affect the patient in the future. </a:t>
            </a:r>
          </a:p>
          <a:p>
            <a:pPr marL="342900" indent="-342900">
              <a:buClr>
                <a:srgbClr val="FFCC66"/>
              </a:buClr>
              <a:buFont typeface="Courier New" panose="02070309020205020404" pitchFamily="49" charset="0"/>
              <a:buChar char="o"/>
            </a:pPr>
            <a:endParaRPr lang="en-US" sz="2000" dirty="0">
              <a:solidFill>
                <a:srgbClr val="424242"/>
              </a:solidFill>
              <a:latin typeface="Calibri" panose="020F0502020204030204" pitchFamily="34" charset="0"/>
              <a:cs typeface="Calibri" panose="020F0502020204030204" pitchFamily="34" charset="0"/>
            </a:endParaRPr>
          </a:p>
          <a:p>
            <a:pPr marL="342900" indent="-342900">
              <a:buClr>
                <a:srgbClr val="FAB516"/>
              </a:buClr>
              <a:buFont typeface="Arial" panose="020B0604020202020204" pitchFamily="34" charset="0"/>
              <a:buChar char="►"/>
            </a:pPr>
            <a:r>
              <a:rPr lang="en-US" sz="2000" dirty="0">
                <a:solidFill>
                  <a:srgbClr val="424242"/>
                </a:solidFill>
                <a:latin typeface="Calibri" panose="020F0502020204030204" pitchFamily="34" charset="0"/>
                <a:cs typeface="Calibri" panose="020F0502020204030204" pitchFamily="34" charset="0"/>
              </a:rPr>
              <a:t>To guide symptoms assessment and health status measurement.</a:t>
            </a:r>
            <a:endParaRPr lang="en-AU" sz="2000" dirty="0">
              <a:solidFill>
                <a:srgbClr val="424242"/>
              </a:solidFill>
              <a:latin typeface="Calibri" panose="020F0502020204030204" pitchFamily="34" charset="0"/>
              <a:cs typeface="Calibri" panose="020F0502020204030204" pitchFamily="34" charset="0"/>
            </a:endParaRPr>
          </a:p>
        </p:txBody>
      </p:sp>
      <p:sp>
        <p:nvSpPr>
          <p:cNvPr id="8" name="TextBox 1">
            <a:extLst>
              <a:ext uri="{FF2B5EF4-FFF2-40B4-BE49-F238E27FC236}">
                <a16:creationId xmlns:a16="http://schemas.microsoft.com/office/drawing/2014/main" id="{14380D9A-E262-46D2-8241-39C6B01463AA}"/>
              </a:ext>
            </a:extLst>
          </p:cNvPr>
          <p:cNvSpPr txBox="1">
            <a:spLocks noChangeArrowheads="1"/>
          </p:cNvSpPr>
          <p:nvPr/>
        </p:nvSpPr>
        <p:spPr bwMode="auto">
          <a:xfrm>
            <a:off x="1782614" y="6509026"/>
            <a:ext cx="6096000" cy="276225"/>
          </a:xfrm>
          <a:prstGeom prst="rect">
            <a:avLst/>
          </a:prstGeom>
          <a:noFill/>
          <a:ln w="9525">
            <a:noFill/>
            <a:miter lim="800000"/>
            <a:headEnd/>
            <a:tailEnd/>
          </a:ln>
        </p:spPr>
        <p:txBody>
          <a:bodyPr>
            <a:spAutoFit/>
          </a:bodyPr>
          <a:lstStyle/>
          <a:p>
            <a:pPr algn="ctr"/>
            <a:r>
              <a:rPr lang="en-US" sz="1200" dirty="0">
                <a:solidFill>
                  <a:schemeClr val="accent6">
                    <a:lumMod val="40000"/>
                    <a:lumOff val="60000"/>
                  </a:schemeClr>
                </a:solidFill>
              </a:rPr>
              <a:t>© 2019 Global Initiative for Chronic Obstructive Lung Disease</a:t>
            </a:r>
          </a:p>
        </p:txBody>
      </p:sp>
    </p:spTree>
    <p:extLst>
      <p:ext uri="{BB962C8B-B14F-4D97-AF65-F5344CB8AC3E}">
        <p14:creationId xmlns:p14="http://schemas.microsoft.com/office/powerpoint/2010/main" val="345811182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1331640" y="395082"/>
            <a:ext cx="7056784" cy="523220"/>
          </a:xfrm>
          <a:prstGeom prst="rect">
            <a:avLst/>
          </a:prstGeom>
          <a:noFill/>
          <a:ln w="9525">
            <a:noFill/>
            <a:miter lim="800000"/>
            <a:headEnd/>
            <a:tailEnd/>
          </a:ln>
        </p:spPr>
        <p:txBody>
          <a:bodyPr wrap="square">
            <a:spAutoFit/>
          </a:bodyPr>
          <a:lstStyle/>
          <a:p>
            <a:pPr algn="ctr"/>
            <a:r>
              <a:rPr lang="en-US" sz="2800" dirty="0">
                <a:solidFill>
                  <a:srgbClr val="FAB516"/>
                </a:solidFill>
                <a:latin typeface="Tahoma" pitchFamily="34" charset="0"/>
                <a:cs typeface="Tahoma" pitchFamily="34" charset="0"/>
              </a:rPr>
              <a:t>Group C</a:t>
            </a:r>
          </a:p>
        </p:txBody>
      </p:sp>
      <p:sp>
        <p:nvSpPr>
          <p:cNvPr id="9" name="TextBox 1"/>
          <p:cNvSpPr txBox="1">
            <a:spLocks noChangeArrowheads="1"/>
          </p:cNvSpPr>
          <p:nvPr/>
        </p:nvSpPr>
        <p:spPr bwMode="auto">
          <a:xfrm>
            <a:off x="1521661" y="6403091"/>
            <a:ext cx="6096000" cy="276225"/>
          </a:xfrm>
          <a:prstGeom prst="rect">
            <a:avLst/>
          </a:prstGeom>
          <a:noFill/>
          <a:ln w="9525">
            <a:noFill/>
            <a:miter lim="800000"/>
            <a:headEnd/>
            <a:tailEnd/>
          </a:ln>
        </p:spPr>
        <p:txBody>
          <a:bodyPr>
            <a:spAutoFit/>
          </a:bodyPr>
          <a:lstStyle/>
          <a:p>
            <a:pPr algn="ctr"/>
            <a:r>
              <a:rPr lang="en-US" sz="1200" dirty="0"/>
              <a:t>© 2017 Global Initiative for Chronic Obstructive Lung Disease</a:t>
            </a:r>
          </a:p>
        </p:txBody>
      </p:sp>
      <p:sp>
        <p:nvSpPr>
          <p:cNvPr id="10" name="TextBox 1">
            <a:extLst>
              <a:ext uri="{FF2B5EF4-FFF2-40B4-BE49-F238E27FC236}">
                <a16:creationId xmlns:a16="http://schemas.microsoft.com/office/drawing/2014/main" id="{41967986-CFBC-4705-A182-2B82C53366A1}"/>
              </a:ext>
            </a:extLst>
          </p:cNvPr>
          <p:cNvSpPr txBox="1">
            <a:spLocks noChangeArrowheads="1"/>
          </p:cNvSpPr>
          <p:nvPr/>
        </p:nvSpPr>
        <p:spPr bwMode="auto">
          <a:xfrm>
            <a:off x="1763688" y="6525344"/>
            <a:ext cx="6096000" cy="276225"/>
          </a:xfrm>
          <a:prstGeom prst="rect">
            <a:avLst/>
          </a:prstGeom>
          <a:noFill/>
          <a:ln w="9525">
            <a:noFill/>
            <a:miter lim="800000"/>
            <a:headEnd/>
            <a:tailEnd/>
          </a:ln>
        </p:spPr>
        <p:txBody>
          <a:bodyPr>
            <a:spAutoFit/>
          </a:bodyPr>
          <a:lstStyle/>
          <a:p>
            <a:pPr algn="ctr"/>
            <a:r>
              <a:rPr lang="en-US" sz="1200" dirty="0">
                <a:solidFill>
                  <a:schemeClr val="accent6">
                    <a:lumMod val="40000"/>
                    <a:lumOff val="60000"/>
                  </a:schemeClr>
                </a:solidFill>
              </a:rPr>
              <a:t>© 2019 Global Initiative for Chronic Obstructive Lung Disease</a:t>
            </a:r>
          </a:p>
        </p:txBody>
      </p:sp>
      <p:sp>
        <p:nvSpPr>
          <p:cNvPr id="3" name="Rectangle 2">
            <a:extLst>
              <a:ext uri="{FF2B5EF4-FFF2-40B4-BE49-F238E27FC236}">
                <a16:creationId xmlns:a16="http://schemas.microsoft.com/office/drawing/2014/main" id="{E3211355-3C1A-44A0-8168-D073D3B4DF77}"/>
              </a:ext>
            </a:extLst>
          </p:cNvPr>
          <p:cNvSpPr/>
          <p:nvPr/>
        </p:nvSpPr>
        <p:spPr>
          <a:xfrm>
            <a:off x="899591" y="1319005"/>
            <a:ext cx="7920880" cy="1477328"/>
          </a:xfrm>
          <a:prstGeom prst="rect">
            <a:avLst/>
          </a:prstGeom>
        </p:spPr>
        <p:txBody>
          <a:bodyPr wrap="square">
            <a:spAutoFit/>
          </a:bodyPr>
          <a:lstStyle/>
          <a:p>
            <a:pPr marL="342900" indent="-342900">
              <a:spcAft>
                <a:spcPts val="1200"/>
              </a:spcAft>
              <a:buClr>
                <a:srgbClr val="FFCC66"/>
              </a:buClr>
              <a:buFont typeface="Arial" panose="020B0604020202020204" pitchFamily="34" charset="0"/>
              <a:buChar char="►"/>
            </a:pPr>
            <a:r>
              <a:rPr lang="en-GB" sz="2000" dirty="0">
                <a:solidFill>
                  <a:srgbClr val="424242"/>
                </a:solidFill>
                <a:latin typeface="Calibri" panose="020F0502020204030204" pitchFamily="34" charset="0"/>
                <a:cs typeface="Calibri" panose="020F0502020204030204" pitchFamily="34" charset="0"/>
              </a:rPr>
              <a:t>Initial therapy should consist of a single long acting bronchodilator. </a:t>
            </a:r>
          </a:p>
          <a:p>
            <a:pPr marL="342900" indent="-342900">
              <a:spcAft>
                <a:spcPts val="1200"/>
              </a:spcAft>
              <a:buClr>
                <a:srgbClr val="FFCC66"/>
              </a:buClr>
              <a:buFont typeface="Arial" panose="020B0604020202020204" pitchFamily="34" charset="0"/>
              <a:buChar char="►"/>
            </a:pPr>
            <a:r>
              <a:rPr lang="en-GB" sz="2000" dirty="0">
                <a:solidFill>
                  <a:srgbClr val="424242"/>
                </a:solidFill>
                <a:latin typeface="Calibri" panose="020F0502020204030204" pitchFamily="34" charset="0"/>
                <a:cs typeface="Calibri" panose="020F0502020204030204" pitchFamily="34" charset="0"/>
              </a:rPr>
              <a:t>In two head-to-head comparisons the tested LAMA was superior to the LABA regarding exacerbation prevention therefore we recommend starting therapy with a LAMA in this group. </a:t>
            </a:r>
          </a:p>
        </p:txBody>
      </p:sp>
      <p:grpSp>
        <p:nvGrpSpPr>
          <p:cNvPr id="5" name="Group 4">
            <a:extLst>
              <a:ext uri="{FF2B5EF4-FFF2-40B4-BE49-F238E27FC236}">
                <a16:creationId xmlns:a16="http://schemas.microsoft.com/office/drawing/2014/main" id="{835924D8-5C95-46D9-ADC6-8C619125AD8F}"/>
              </a:ext>
            </a:extLst>
          </p:cNvPr>
          <p:cNvGrpSpPr/>
          <p:nvPr/>
        </p:nvGrpSpPr>
        <p:grpSpPr>
          <a:xfrm>
            <a:off x="1907704" y="3197036"/>
            <a:ext cx="5620387" cy="2458919"/>
            <a:chOff x="1907704" y="3197036"/>
            <a:chExt cx="5620387" cy="2458919"/>
          </a:xfrm>
        </p:grpSpPr>
        <p:pic>
          <p:nvPicPr>
            <p:cNvPr id="8" name="Picture 7">
              <a:extLst>
                <a:ext uri="{FF2B5EF4-FFF2-40B4-BE49-F238E27FC236}">
                  <a16:creationId xmlns:a16="http://schemas.microsoft.com/office/drawing/2014/main" id="{32B03326-C95C-44DC-9F8C-AF6CE2A01013}"/>
                </a:ext>
              </a:extLst>
            </p:cNvPr>
            <p:cNvPicPr>
              <a:picLocks noChangeAspect="1"/>
            </p:cNvPicPr>
            <p:nvPr/>
          </p:nvPicPr>
          <p:blipFill>
            <a:blip r:embed="rId3"/>
            <a:stretch>
              <a:fillRect/>
            </a:stretch>
          </p:blipFill>
          <p:spPr>
            <a:xfrm>
              <a:off x="1907704" y="3197036"/>
              <a:ext cx="5620387" cy="2458919"/>
            </a:xfrm>
            <a:prstGeom prst="rect">
              <a:avLst/>
            </a:prstGeom>
          </p:spPr>
        </p:pic>
        <p:sp>
          <p:nvSpPr>
            <p:cNvPr id="2" name="Rectangle 1">
              <a:extLst>
                <a:ext uri="{FF2B5EF4-FFF2-40B4-BE49-F238E27FC236}">
                  <a16:creationId xmlns:a16="http://schemas.microsoft.com/office/drawing/2014/main" id="{56996558-976D-45C6-BC5E-3E55097CC20A}"/>
                </a:ext>
              </a:extLst>
            </p:cNvPr>
            <p:cNvSpPr/>
            <p:nvPr/>
          </p:nvSpPr>
          <p:spPr>
            <a:xfrm>
              <a:off x="3347864" y="3734606"/>
              <a:ext cx="1944216" cy="72008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a:extLst>
                <a:ext uri="{FF2B5EF4-FFF2-40B4-BE49-F238E27FC236}">
                  <a16:creationId xmlns:a16="http://schemas.microsoft.com/office/drawing/2014/main" id="{135E80B5-0945-4238-B165-9088B1719B58}"/>
                </a:ext>
              </a:extLst>
            </p:cNvPr>
            <p:cNvSpPr/>
            <p:nvPr/>
          </p:nvSpPr>
          <p:spPr>
            <a:xfrm>
              <a:off x="2051720" y="3762205"/>
              <a:ext cx="1224136" cy="62017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ectangle 11">
              <a:extLst>
                <a:ext uri="{FF2B5EF4-FFF2-40B4-BE49-F238E27FC236}">
                  <a16:creationId xmlns:a16="http://schemas.microsoft.com/office/drawing/2014/main" id="{21B3DB82-3A09-4181-B9C0-1381A1BC5182}"/>
                </a:ext>
              </a:extLst>
            </p:cNvPr>
            <p:cNvSpPr/>
            <p:nvPr/>
          </p:nvSpPr>
          <p:spPr>
            <a:xfrm>
              <a:off x="3779912" y="5301208"/>
              <a:ext cx="1080120" cy="23778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Tree>
    <p:extLst>
      <p:ext uri="{BB962C8B-B14F-4D97-AF65-F5344CB8AC3E}">
        <p14:creationId xmlns:p14="http://schemas.microsoft.com/office/powerpoint/2010/main" val="176863034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1331640" y="395082"/>
            <a:ext cx="7056784" cy="523220"/>
          </a:xfrm>
          <a:prstGeom prst="rect">
            <a:avLst/>
          </a:prstGeom>
          <a:noFill/>
          <a:ln w="9525">
            <a:noFill/>
            <a:miter lim="800000"/>
            <a:headEnd/>
            <a:tailEnd/>
          </a:ln>
        </p:spPr>
        <p:txBody>
          <a:bodyPr wrap="square">
            <a:spAutoFit/>
          </a:bodyPr>
          <a:lstStyle/>
          <a:p>
            <a:pPr algn="ctr"/>
            <a:r>
              <a:rPr lang="en-US" sz="2800" dirty="0">
                <a:solidFill>
                  <a:srgbClr val="FAB516"/>
                </a:solidFill>
                <a:latin typeface="Tahoma" pitchFamily="34" charset="0"/>
                <a:cs typeface="Tahoma" pitchFamily="34" charset="0"/>
              </a:rPr>
              <a:t>Group D</a:t>
            </a:r>
          </a:p>
        </p:txBody>
      </p:sp>
      <p:sp>
        <p:nvSpPr>
          <p:cNvPr id="9" name="TextBox 1"/>
          <p:cNvSpPr txBox="1">
            <a:spLocks noChangeArrowheads="1"/>
          </p:cNvSpPr>
          <p:nvPr/>
        </p:nvSpPr>
        <p:spPr bwMode="auto">
          <a:xfrm>
            <a:off x="1521661" y="6403091"/>
            <a:ext cx="6096000" cy="276225"/>
          </a:xfrm>
          <a:prstGeom prst="rect">
            <a:avLst/>
          </a:prstGeom>
          <a:noFill/>
          <a:ln w="9525">
            <a:noFill/>
            <a:miter lim="800000"/>
            <a:headEnd/>
            <a:tailEnd/>
          </a:ln>
        </p:spPr>
        <p:txBody>
          <a:bodyPr>
            <a:spAutoFit/>
          </a:bodyPr>
          <a:lstStyle/>
          <a:p>
            <a:pPr algn="ctr"/>
            <a:r>
              <a:rPr lang="en-US" sz="1200" dirty="0"/>
              <a:t>© 2017 Global Initiative for Chronic Obstructive Lung Disease</a:t>
            </a:r>
          </a:p>
        </p:txBody>
      </p:sp>
      <p:sp>
        <p:nvSpPr>
          <p:cNvPr id="10" name="TextBox 1">
            <a:extLst>
              <a:ext uri="{FF2B5EF4-FFF2-40B4-BE49-F238E27FC236}">
                <a16:creationId xmlns:a16="http://schemas.microsoft.com/office/drawing/2014/main" id="{41967986-CFBC-4705-A182-2B82C53366A1}"/>
              </a:ext>
            </a:extLst>
          </p:cNvPr>
          <p:cNvSpPr txBox="1">
            <a:spLocks noChangeArrowheads="1"/>
          </p:cNvSpPr>
          <p:nvPr/>
        </p:nvSpPr>
        <p:spPr bwMode="auto">
          <a:xfrm>
            <a:off x="1763688" y="6525344"/>
            <a:ext cx="6096000" cy="276225"/>
          </a:xfrm>
          <a:prstGeom prst="rect">
            <a:avLst/>
          </a:prstGeom>
          <a:noFill/>
          <a:ln w="9525">
            <a:noFill/>
            <a:miter lim="800000"/>
            <a:headEnd/>
            <a:tailEnd/>
          </a:ln>
        </p:spPr>
        <p:txBody>
          <a:bodyPr>
            <a:spAutoFit/>
          </a:bodyPr>
          <a:lstStyle/>
          <a:p>
            <a:pPr algn="ctr"/>
            <a:r>
              <a:rPr lang="en-US" sz="1200" dirty="0">
                <a:solidFill>
                  <a:schemeClr val="accent6">
                    <a:lumMod val="40000"/>
                    <a:lumOff val="60000"/>
                  </a:schemeClr>
                </a:solidFill>
              </a:rPr>
              <a:t>© 2019 Global Initiative for Chronic Obstructive Lung Disease</a:t>
            </a:r>
          </a:p>
        </p:txBody>
      </p:sp>
      <p:sp>
        <p:nvSpPr>
          <p:cNvPr id="3" name="Rectangle 2">
            <a:extLst>
              <a:ext uri="{FF2B5EF4-FFF2-40B4-BE49-F238E27FC236}">
                <a16:creationId xmlns:a16="http://schemas.microsoft.com/office/drawing/2014/main" id="{E3211355-3C1A-44A0-8168-D073D3B4DF77}"/>
              </a:ext>
            </a:extLst>
          </p:cNvPr>
          <p:cNvSpPr/>
          <p:nvPr/>
        </p:nvSpPr>
        <p:spPr>
          <a:xfrm>
            <a:off x="1175200" y="1005906"/>
            <a:ext cx="7717280" cy="2862322"/>
          </a:xfrm>
          <a:prstGeom prst="rect">
            <a:avLst/>
          </a:prstGeom>
        </p:spPr>
        <p:txBody>
          <a:bodyPr wrap="square">
            <a:spAutoFit/>
          </a:bodyPr>
          <a:lstStyle/>
          <a:p>
            <a:pPr marL="342900" indent="-342900">
              <a:spcAft>
                <a:spcPts val="1200"/>
              </a:spcAft>
              <a:buClr>
                <a:srgbClr val="FFCC66"/>
              </a:buClr>
              <a:buFont typeface="Arial" panose="020B0604020202020204" pitchFamily="34" charset="0"/>
              <a:buChar char="►"/>
            </a:pPr>
            <a:r>
              <a:rPr lang="en-GB" sz="1600" dirty="0">
                <a:solidFill>
                  <a:srgbClr val="424242"/>
                </a:solidFill>
                <a:latin typeface="Calibri" panose="020F0502020204030204" pitchFamily="34" charset="0"/>
                <a:cs typeface="Calibri" panose="020F0502020204030204" pitchFamily="34" charset="0"/>
              </a:rPr>
              <a:t>In general, therapy can be started with a LAMA as it has effects on both breathlessness and exacerbations.</a:t>
            </a:r>
          </a:p>
          <a:p>
            <a:pPr marL="342900" indent="-342900">
              <a:spcAft>
                <a:spcPts val="1200"/>
              </a:spcAft>
              <a:buClr>
                <a:srgbClr val="FFCC66"/>
              </a:buClr>
              <a:buFont typeface="Arial" panose="020B0604020202020204" pitchFamily="34" charset="0"/>
              <a:buChar char="►"/>
            </a:pPr>
            <a:r>
              <a:rPr lang="en-GB" sz="1600" dirty="0">
                <a:solidFill>
                  <a:srgbClr val="424242"/>
                </a:solidFill>
                <a:latin typeface="Calibri" panose="020F0502020204030204" pitchFamily="34" charset="0"/>
                <a:cs typeface="Calibri" panose="020F0502020204030204" pitchFamily="34" charset="0"/>
              </a:rPr>
              <a:t>For patients with more severe symptoms (order of magnitude of CAT™ ≥ 20), especially driven by greater </a:t>
            </a:r>
            <a:r>
              <a:rPr lang="en-GB" sz="1600" dirty="0" err="1">
                <a:solidFill>
                  <a:srgbClr val="424242"/>
                </a:solidFill>
                <a:latin typeface="Calibri" panose="020F0502020204030204" pitchFamily="34" charset="0"/>
                <a:cs typeface="Calibri" panose="020F0502020204030204" pitchFamily="34" charset="0"/>
              </a:rPr>
              <a:t>dyspnea</a:t>
            </a:r>
            <a:r>
              <a:rPr lang="en-GB" sz="1600" dirty="0">
                <a:solidFill>
                  <a:srgbClr val="424242"/>
                </a:solidFill>
                <a:latin typeface="Calibri" panose="020F0502020204030204" pitchFamily="34" charset="0"/>
                <a:cs typeface="Calibri" panose="020F0502020204030204" pitchFamily="34" charset="0"/>
              </a:rPr>
              <a:t> and/or exercise limitation, LAMA/LABA may be chosen as initial treatment based on studies with patient reported outcomes as the primary endpoint where LABA/LAMA combinations showed superior results compared to the single substances.</a:t>
            </a:r>
          </a:p>
          <a:p>
            <a:pPr marL="342900" indent="-342900">
              <a:spcAft>
                <a:spcPts val="1200"/>
              </a:spcAft>
              <a:buClr>
                <a:srgbClr val="FFCC66"/>
              </a:buClr>
              <a:buFont typeface="Arial" panose="020B0604020202020204" pitchFamily="34" charset="0"/>
              <a:buChar char="►"/>
            </a:pPr>
            <a:r>
              <a:rPr lang="en-GB" sz="1600" dirty="0">
                <a:solidFill>
                  <a:srgbClr val="424242"/>
                </a:solidFill>
                <a:latin typeface="Calibri" panose="020F0502020204030204" pitchFamily="34" charset="0"/>
                <a:cs typeface="Calibri" panose="020F0502020204030204" pitchFamily="34" charset="0"/>
              </a:rPr>
              <a:t>An advantage of LABA/LAMA over LAMA for exacerbation prevention has not been consistently demonstrated, so the decision to use LABA/LAMA as initial treatment should be guided by the level of symptoms.</a:t>
            </a:r>
          </a:p>
        </p:txBody>
      </p:sp>
      <p:grpSp>
        <p:nvGrpSpPr>
          <p:cNvPr id="4" name="Group 3">
            <a:extLst>
              <a:ext uri="{FF2B5EF4-FFF2-40B4-BE49-F238E27FC236}">
                <a16:creationId xmlns:a16="http://schemas.microsoft.com/office/drawing/2014/main" id="{BCDD542F-8B66-44DB-9B4C-78F1AD627B2C}"/>
              </a:ext>
            </a:extLst>
          </p:cNvPr>
          <p:cNvGrpSpPr/>
          <p:nvPr/>
        </p:nvGrpSpPr>
        <p:grpSpPr>
          <a:xfrm>
            <a:off x="2118287" y="4005298"/>
            <a:ext cx="5620387" cy="2458919"/>
            <a:chOff x="1907704" y="3197036"/>
            <a:chExt cx="5620387" cy="2458919"/>
          </a:xfrm>
        </p:grpSpPr>
        <p:pic>
          <p:nvPicPr>
            <p:cNvPr id="8" name="Picture 7">
              <a:extLst>
                <a:ext uri="{FF2B5EF4-FFF2-40B4-BE49-F238E27FC236}">
                  <a16:creationId xmlns:a16="http://schemas.microsoft.com/office/drawing/2014/main" id="{32B03326-C95C-44DC-9F8C-AF6CE2A01013}"/>
                </a:ext>
              </a:extLst>
            </p:cNvPr>
            <p:cNvPicPr>
              <a:picLocks noChangeAspect="1"/>
            </p:cNvPicPr>
            <p:nvPr/>
          </p:nvPicPr>
          <p:blipFill>
            <a:blip r:embed="rId3"/>
            <a:stretch>
              <a:fillRect/>
            </a:stretch>
          </p:blipFill>
          <p:spPr>
            <a:xfrm>
              <a:off x="1907704" y="3197036"/>
              <a:ext cx="5620387" cy="2458919"/>
            </a:xfrm>
            <a:prstGeom prst="rect">
              <a:avLst/>
            </a:prstGeom>
          </p:spPr>
        </p:pic>
        <p:sp>
          <p:nvSpPr>
            <p:cNvPr id="2" name="Rectangle 1">
              <a:extLst>
                <a:ext uri="{FF2B5EF4-FFF2-40B4-BE49-F238E27FC236}">
                  <a16:creationId xmlns:a16="http://schemas.microsoft.com/office/drawing/2014/main" id="{56996558-976D-45C6-BC5E-3E55097CC20A}"/>
                </a:ext>
              </a:extLst>
            </p:cNvPr>
            <p:cNvSpPr/>
            <p:nvPr/>
          </p:nvSpPr>
          <p:spPr>
            <a:xfrm>
              <a:off x="5436096" y="3727054"/>
              <a:ext cx="1944216" cy="72008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a:extLst>
                <a:ext uri="{FF2B5EF4-FFF2-40B4-BE49-F238E27FC236}">
                  <a16:creationId xmlns:a16="http://schemas.microsoft.com/office/drawing/2014/main" id="{135E80B5-0945-4238-B165-9088B1719B58}"/>
                </a:ext>
              </a:extLst>
            </p:cNvPr>
            <p:cNvSpPr/>
            <p:nvPr/>
          </p:nvSpPr>
          <p:spPr>
            <a:xfrm>
              <a:off x="2051720" y="3777004"/>
              <a:ext cx="1224136" cy="62017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ectangle 11">
              <a:extLst>
                <a:ext uri="{FF2B5EF4-FFF2-40B4-BE49-F238E27FC236}">
                  <a16:creationId xmlns:a16="http://schemas.microsoft.com/office/drawing/2014/main" id="{21B3DB82-3A09-4181-B9C0-1381A1BC5182}"/>
                </a:ext>
              </a:extLst>
            </p:cNvPr>
            <p:cNvSpPr/>
            <p:nvPr/>
          </p:nvSpPr>
          <p:spPr>
            <a:xfrm>
              <a:off x="5868144" y="5292843"/>
              <a:ext cx="1080120" cy="23778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Tree>
    <p:extLst>
      <p:ext uri="{BB962C8B-B14F-4D97-AF65-F5344CB8AC3E}">
        <p14:creationId xmlns:p14="http://schemas.microsoft.com/office/powerpoint/2010/main" val="388513523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1331640" y="395082"/>
            <a:ext cx="7056784" cy="523220"/>
          </a:xfrm>
          <a:prstGeom prst="rect">
            <a:avLst/>
          </a:prstGeom>
          <a:noFill/>
          <a:ln w="9525">
            <a:noFill/>
            <a:miter lim="800000"/>
            <a:headEnd/>
            <a:tailEnd/>
          </a:ln>
        </p:spPr>
        <p:txBody>
          <a:bodyPr wrap="square">
            <a:spAutoFit/>
          </a:bodyPr>
          <a:lstStyle/>
          <a:p>
            <a:pPr algn="ctr"/>
            <a:r>
              <a:rPr lang="en-US" sz="2800" dirty="0">
                <a:solidFill>
                  <a:srgbClr val="FAB516"/>
                </a:solidFill>
                <a:latin typeface="Tahoma" pitchFamily="34" charset="0"/>
                <a:cs typeface="Tahoma" pitchFamily="34" charset="0"/>
              </a:rPr>
              <a:t>Group D</a:t>
            </a:r>
          </a:p>
        </p:txBody>
      </p:sp>
      <p:sp>
        <p:nvSpPr>
          <p:cNvPr id="9" name="TextBox 1"/>
          <p:cNvSpPr txBox="1">
            <a:spLocks noChangeArrowheads="1"/>
          </p:cNvSpPr>
          <p:nvPr/>
        </p:nvSpPr>
        <p:spPr bwMode="auto">
          <a:xfrm>
            <a:off x="1521661" y="6403091"/>
            <a:ext cx="6096000" cy="276225"/>
          </a:xfrm>
          <a:prstGeom prst="rect">
            <a:avLst/>
          </a:prstGeom>
          <a:noFill/>
          <a:ln w="9525">
            <a:noFill/>
            <a:miter lim="800000"/>
            <a:headEnd/>
            <a:tailEnd/>
          </a:ln>
        </p:spPr>
        <p:txBody>
          <a:bodyPr>
            <a:spAutoFit/>
          </a:bodyPr>
          <a:lstStyle/>
          <a:p>
            <a:pPr algn="ctr"/>
            <a:r>
              <a:rPr lang="en-US" sz="1200" dirty="0"/>
              <a:t>© 2017 Global Initiative for Chronic Obstructive Lung Disease</a:t>
            </a:r>
          </a:p>
        </p:txBody>
      </p:sp>
      <p:sp>
        <p:nvSpPr>
          <p:cNvPr id="10" name="TextBox 1">
            <a:extLst>
              <a:ext uri="{FF2B5EF4-FFF2-40B4-BE49-F238E27FC236}">
                <a16:creationId xmlns:a16="http://schemas.microsoft.com/office/drawing/2014/main" id="{41967986-CFBC-4705-A182-2B82C53366A1}"/>
              </a:ext>
            </a:extLst>
          </p:cNvPr>
          <p:cNvSpPr txBox="1">
            <a:spLocks noChangeArrowheads="1"/>
          </p:cNvSpPr>
          <p:nvPr/>
        </p:nvSpPr>
        <p:spPr bwMode="auto">
          <a:xfrm>
            <a:off x="1763688" y="6525344"/>
            <a:ext cx="6096000" cy="276225"/>
          </a:xfrm>
          <a:prstGeom prst="rect">
            <a:avLst/>
          </a:prstGeom>
          <a:noFill/>
          <a:ln w="9525">
            <a:noFill/>
            <a:miter lim="800000"/>
            <a:headEnd/>
            <a:tailEnd/>
          </a:ln>
        </p:spPr>
        <p:txBody>
          <a:bodyPr>
            <a:spAutoFit/>
          </a:bodyPr>
          <a:lstStyle/>
          <a:p>
            <a:pPr algn="ctr"/>
            <a:r>
              <a:rPr lang="en-US" sz="1200" dirty="0">
                <a:solidFill>
                  <a:schemeClr val="accent6">
                    <a:lumMod val="40000"/>
                    <a:lumOff val="60000"/>
                  </a:schemeClr>
                </a:solidFill>
              </a:rPr>
              <a:t>© 2019 Global Initiative for Chronic Obstructive Lung Disease</a:t>
            </a:r>
          </a:p>
        </p:txBody>
      </p:sp>
      <p:sp>
        <p:nvSpPr>
          <p:cNvPr id="3" name="Rectangle 2">
            <a:extLst>
              <a:ext uri="{FF2B5EF4-FFF2-40B4-BE49-F238E27FC236}">
                <a16:creationId xmlns:a16="http://schemas.microsoft.com/office/drawing/2014/main" id="{E3211355-3C1A-44A0-8168-D073D3B4DF77}"/>
              </a:ext>
            </a:extLst>
          </p:cNvPr>
          <p:cNvSpPr/>
          <p:nvPr/>
        </p:nvSpPr>
        <p:spPr>
          <a:xfrm>
            <a:off x="1190543" y="1327814"/>
            <a:ext cx="7717280" cy="2492990"/>
          </a:xfrm>
          <a:prstGeom prst="rect">
            <a:avLst/>
          </a:prstGeom>
        </p:spPr>
        <p:txBody>
          <a:bodyPr wrap="square">
            <a:spAutoFit/>
          </a:bodyPr>
          <a:lstStyle/>
          <a:p>
            <a:pPr marL="342900" indent="-342900">
              <a:spcAft>
                <a:spcPts val="1200"/>
              </a:spcAft>
              <a:buClr>
                <a:srgbClr val="FFCC66"/>
              </a:buClr>
              <a:buFont typeface="Arial" panose="020B0604020202020204" pitchFamily="34" charset="0"/>
              <a:buChar char="►"/>
            </a:pPr>
            <a:r>
              <a:rPr lang="en-GB" dirty="0">
                <a:solidFill>
                  <a:srgbClr val="424242"/>
                </a:solidFill>
                <a:latin typeface="Calibri" panose="020F0502020204030204" pitchFamily="34" charset="0"/>
                <a:cs typeface="Calibri" panose="020F0502020204030204" pitchFamily="34" charset="0"/>
              </a:rPr>
              <a:t>In some patients, initial therapy with LABA/ICS may be the first choice.</a:t>
            </a:r>
          </a:p>
          <a:p>
            <a:pPr marL="342900" indent="-342900">
              <a:spcAft>
                <a:spcPts val="1200"/>
              </a:spcAft>
              <a:buClr>
                <a:srgbClr val="FFCC66"/>
              </a:buClr>
              <a:buFont typeface="Arial" panose="020B0604020202020204" pitchFamily="34" charset="0"/>
              <a:buChar char="►"/>
            </a:pPr>
            <a:r>
              <a:rPr lang="en-GB" dirty="0">
                <a:solidFill>
                  <a:srgbClr val="424242"/>
                </a:solidFill>
                <a:latin typeface="Calibri" panose="020F0502020204030204" pitchFamily="34" charset="0"/>
                <a:cs typeface="Calibri" panose="020F0502020204030204" pitchFamily="34" charset="0"/>
              </a:rPr>
              <a:t>This treatment has the greatest likelihood of reducing exacerbations in patients with blood eosinophil counts ≥ 300 cells/µL. </a:t>
            </a:r>
          </a:p>
          <a:p>
            <a:pPr marL="342900" indent="-342900">
              <a:spcAft>
                <a:spcPts val="1200"/>
              </a:spcAft>
              <a:buClr>
                <a:srgbClr val="FFCC66"/>
              </a:buClr>
              <a:buFont typeface="Arial" panose="020B0604020202020204" pitchFamily="34" charset="0"/>
              <a:buChar char="►"/>
            </a:pPr>
            <a:r>
              <a:rPr lang="en-GB" dirty="0">
                <a:solidFill>
                  <a:srgbClr val="424242"/>
                </a:solidFill>
                <a:latin typeface="Calibri" panose="020F0502020204030204" pitchFamily="34" charset="0"/>
                <a:cs typeface="Calibri" panose="020F0502020204030204" pitchFamily="34" charset="0"/>
              </a:rPr>
              <a:t>LABA/ICS may also be first choice in COPD patients with a history of asthma.</a:t>
            </a:r>
          </a:p>
          <a:p>
            <a:pPr marL="342900" indent="-342900">
              <a:spcAft>
                <a:spcPts val="1200"/>
              </a:spcAft>
              <a:buClr>
                <a:srgbClr val="FFCC66"/>
              </a:buClr>
              <a:buFont typeface="Arial" panose="020B0604020202020204" pitchFamily="34" charset="0"/>
              <a:buChar char="►"/>
            </a:pPr>
            <a:r>
              <a:rPr lang="en-GB" dirty="0">
                <a:solidFill>
                  <a:srgbClr val="424242"/>
                </a:solidFill>
                <a:latin typeface="Calibri" panose="020F0502020204030204" pitchFamily="34" charset="0"/>
                <a:cs typeface="Calibri" panose="020F0502020204030204" pitchFamily="34" charset="0"/>
              </a:rPr>
              <a:t>ICS may cause side effects such as pneumonia, so should be used as initial therapy only after the possible clinical benefits versus risks have been considered.</a:t>
            </a:r>
          </a:p>
        </p:txBody>
      </p:sp>
      <p:grpSp>
        <p:nvGrpSpPr>
          <p:cNvPr id="4" name="Group 3">
            <a:extLst>
              <a:ext uri="{FF2B5EF4-FFF2-40B4-BE49-F238E27FC236}">
                <a16:creationId xmlns:a16="http://schemas.microsoft.com/office/drawing/2014/main" id="{BCDD542F-8B66-44DB-9B4C-78F1AD627B2C}"/>
              </a:ext>
            </a:extLst>
          </p:cNvPr>
          <p:cNvGrpSpPr/>
          <p:nvPr/>
        </p:nvGrpSpPr>
        <p:grpSpPr>
          <a:xfrm>
            <a:off x="2123728" y="3944172"/>
            <a:ext cx="5620387" cy="2458919"/>
            <a:chOff x="1907704" y="3197036"/>
            <a:chExt cx="5620387" cy="2458919"/>
          </a:xfrm>
        </p:grpSpPr>
        <p:pic>
          <p:nvPicPr>
            <p:cNvPr id="8" name="Picture 7">
              <a:extLst>
                <a:ext uri="{FF2B5EF4-FFF2-40B4-BE49-F238E27FC236}">
                  <a16:creationId xmlns:a16="http://schemas.microsoft.com/office/drawing/2014/main" id="{32B03326-C95C-44DC-9F8C-AF6CE2A01013}"/>
                </a:ext>
              </a:extLst>
            </p:cNvPr>
            <p:cNvPicPr>
              <a:picLocks noChangeAspect="1"/>
            </p:cNvPicPr>
            <p:nvPr/>
          </p:nvPicPr>
          <p:blipFill>
            <a:blip r:embed="rId3"/>
            <a:stretch>
              <a:fillRect/>
            </a:stretch>
          </p:blipFill>
          <p:spPr>
            <a:xfrm>
              <a:off x="1907704" y="3197036"/>
              <a:ext cx="5620387" cy="2458919"/>
            </a:xfrm>
            <a:prstGeom prst="rect">
              <a:avLst/>
            </a:prstGeom>
          </p:spPr>
        </p:pic>
        <p:sp>
          <p:nvSpPr>
            <p:cNvPr id="2" name="Rectangle 1">
              <a:extLst>
                <a:ext uri="{FF2B5EF4-FFF2-40B4-BE49-F238E27FC236}">
                  <a16:creationId xmlns:a16="http://schemas.microsoft.com/office/drawing/2014/main" id="{56996558-976D-45C6-BC5E-3E55097CC20A}"/>
                </a:ext>
              </a:extLst>
            </p:cNvPr>
            <p:cNvSpPr/>
            <p:nvPr/>
          </p:nvSpPr>
          <p:spPr>
            <a:xfrm>
              <a:off x="5436096" y="3727054"/>
              <a:ext cx="1944216" cy="72008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a:extLst>
                <a:ext uri="{FF2B5EF4-FFF2-40B4-BE49-F238E27FC236}">
                  <a16:creationId xmlns:a16="http://schemas.microsoft.com/office/drawing/2014/main" id="{135E80B5-0945-4238-B165-9088B1719B58}"/>
                </a:ext>
              </a:extLst>
            </p:cNvPr>
            <p:cNvSpPr/>
            <p:nvPr/>
          </p:nvSpPr>
          <p:spPr>
            <a:xfrm>
              <a:off x="2051720" y="3777004"/>
              <a:ext cx="1224136" cy="62017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ectangle 11">
              <a:extLst>
                <a:ext uri="{FF2B5EF4-FFF2-40B4-BE49-F238E27FC236}">
                  <a16:creationId xmlns:a16="http://schemas.microsoft.com/office/drawing/2014/main" id="{21B3DB82-3A09-4181-B9C0-1381A1BC5182}"/>
                </a:ext>
              </a:extLst>
            </p:cNvPr>
            <p:cNvSpPr/>
            <p:nvPr/>
          </p:nvSpPr>
          <p:spPr>
            <a:xfrm>
              <a:off x="5868144" y="5292843"/>
              <a:ext cx="1080120" cy="23778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Tree>
    <p:extLst>
      <p:ext uri="{BB962C8B-B14F-4D97-AF65-F5344CB8AC3E}">
        <p14:creationId xmlns:p14="http://schemas.microsoft.com/office/powerpoint/2010/main" val="99375385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1"/>
          <p:cNvSpPr txBox="1">
            <a:spLocks noChangeArrowheads="1"/>
          </p:cNvSpPr>
          <p:nvPr/>
        </p:nvSpPr>
        <p:spPr bwMode="auto">
          <a:xfrm>
            <a:off x="1521661" y="6403091"/>
            <a:ext cx="6096000" cy="276225"/>
          </a:xfrm>
          <a:prstGeom prst="rect">
            <a:avLst/>
          </a:prstGeom>
          <a:noFill/>
          <a:ln w="9525">
            <a:noFill/>
            <a:miter lim="800000"/>
            <a:headEnd/>
            <a:tailEnd/>
          </a:ln>
        </p:spPr>
        <p:txBody>
          <a:bodyPr>
            <a:spAutoFit/>
          </a:bodyPr>
          <a:lstStyle/>
          <a:p>
            <a:pPr algn="ctr"/>
            <a:r>
              <a:rPr lang="en-US" sz="1200" dirty="0"/>
              <a:t>© 2017 Global Initiative for Chronic Obstructive Lung Disease</a:t>
            </a:r>
          </a:p>
        </p:txBody>
      </p:sp>
      <p:sp>
        <p:nvSpPr>
          <p:cNvPr id="10" name="TextBox 1">
            <a:extLst>
              <a:ext uri="{FF2B5EF4-FFF2-40B4-BE49-F238E27FC236}">
                <a16:creationId xmlns:a16="http://schemas.microsoft.com/office/drawing/2014/main" id="{41967986-CFBC-4705-A182-2B82C53366A1}"/>
              </a:ext>
            </a:extLst>
          </p:cNvPr>
          <p:cNvSpPr txBox="1">
            <a:spLocks noChangeArrowheads="1"/>
          </p:cNvSpPr>
          <p:nvPr/>
        </p:nvSpPr>
        <p:spPr bwMode="auto">
          <a:xfrm>
            <a:off x="1763688" y="6525344"/>
            <a:ext cx="6096000" cy="276225"/>
          </a:xfrm>
          <a:prstGeom prst="rect">
            <a:avLst/>
          </a:prstGeom>
          <a:noFill/>
          <a:ln w="9525">
            <a:noFill/>
            <a:miter lim="800000"/>
            <a:headEnd/>
            <a:tailEnd/>
          </a:ln>
        </p:spPr>
        <p:txBody>
          <a:bodyPr>
            <a:spAutoFit/>
          </a:bodyPr>
          <a:lstStyle/>
          <a:p>
            <a:pPr algn="ctr"/>
            <a:r>
              <a:rPr lang="en-US" sz="1200" dirty="0">
                <a:solidFill>
                  <a:schemeClr val="accent6">
                    <a:lumMod val="40000"/>
                    <a:lumOff val="60000"/>
                  </a:schemeClr>
                </a:solidFill>
              </a:rPr>
              <a:t>© 2019 Global Initiative for Chronic Obstructive Lung Disease</a:t>
            </a:r>
          </a:p>
        </p:txBody>
      </p:sp>
      <p:pic>
        <p:nvPicPr>
          <p:cNvPr id="11" name="Picture 10">
            <a:extLst>
              <a:ext uri="{FF2B5EF4-FFF2-40B4-BE49-F238E27FC236}">
                <a16:creationId xmlns:a16="http://schemas.microsoft.com/office/drawing/2014/main" id="{32F13D51-98BF-4D81-9115-172A05F84281}"/>
              </a:ext>
            </a:extLst>
          </p:cNvPr>
          <p:cNvPicPr>
            <a:picLocks noChangeAspect="1"/>
          </p:cNvPicPr>
          <p:nvPr/>
        </p:nvPicPr>
        <p:blipFill>
          <a:blip r:embed="rId3"/>
          <a:stretch>
            <a:fillRect/>
          </a:stretch>
        </p:blipFill>
        <p:spPr>
          <a:xfrm>
            <a:off x="1503471" y="322437"/>
            <a:ext cx="6616434" cy="6202907"/>
          </a:xfrm>
          <a:prstGeom prst="rect">
            <a:avLst/>
          </a:prstGeom>
        </p:spPr>
      </p:pic>
    </p:spTree>
    <p:extLst>
      <p:ext uri="{BB962C8B-B14F-4D97-AF65-F5344CB8AC3E}">
        <p14:creationId xmlns:p14="http://schemas.microsoft.com/office/powerpoint/2010/main" val="10334133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1"/>
          <p:cNvSpPr txBox="1">
            <a:spLocks noChangeArrowheads="1"/>
          </p:cNvSpPr>
          <p:nvPr/>
        </p:nvSpPr>
        <p:spPr bwMode="auto">
          <a:xfrm>
            <a:off x="1521661" y="6403091"/>
            <a:ext cx="6096000" cy="276225"/>
          </a:xfrm>
          <a:prstGeom prst="rect">
            <a:avLst/>
          </a:prstGeom>
          <a:noFill/>
          <a:ln w="9525">
            <a:noFill/>
            <a:miter lim="800000"/>
            <a:headEnd/>
            <a:tailEnd/>
          </a:ln>
        </p:spPr>
        <p:txBody>
          <a:bodyPr>
            <a:spAutoFit/>
          </a:bodyPr>
          <a:lstStyle/>
          <a:p>
            <a:pPr algn="ctr"/>
            <a:r>
              <a:rPr lang="en-US" sz="1200" dirty="0"/>
              <a:t>© 2017 Global Initiative for Chronic Obstructive Lung Disease</a:t>
            </a:r>
          </a:p>
        </p:txBody>
      </p:sp>
      <p:sp>
        <p:nvSpPr>
          <p:cNvPr id="10" name="TextBox 1">
            <a:extLst>
              <a:ext uri="{FF2B5EF4-FFF2-40B4-BE49-F238E27FC236}">
                <a16:creationId xmlns:a16="http://schemas.microsoft.com/office/drawing/2014/main" id="{41967986-CFBC-4705-A182-2B82C53366A1}"/>
              </a:ext>
            </a:extLst>
          </p:cNvPr>
          <p:cNvSpPr txBox="1">
            <a:spLocks noChangeArrowheads="1"/>
          </p:cNvSpPr>
          <p:nvPr/>
        </p:nvSpPr>
        <p:spPr bwMode="auto">
          <a:xfrm>
            <a:off x="1763688" y="6525344"/>
            <a:ext cx="6096000" cy="276225"/>
          </a:xfrm>
          <a:prstGeom prst="rect">
            <a:avLst/>
          </a:prstGeom>
          <a:noFill/>
          <a:ln w="9525">
            <a:noFill/>
            <a:miter lim="800000"/>
            <a:headEnd/>
            <a:tailEnd/>
          </a:ln>
        </p:spPr>
        <p:txBody>
          <a:bodyPr>
            <a:spAutoFit/>
          </a:bodyPr>
          <a:lstStyle/>
          <a:p>
            <a:pPr algn="ctr"/>
            <a:r>
              <a:rPr lang="en-US" sz="1200" dirty="0">
                <a:solidFill>
                  <a:schemeClr val="accent6">
                    <a:lumMod val="40000"/>
                    <a:lumOff val="60000"/>
                  </a:schemeClr>
                </a:solidFill>
              </a:rPr>
              <a:t>© 2019 Global Initiative for Chronic Obstructive Lung Disease</a:t>
            </a:r>
          </a:p>
        </p:txBody>
      </p:sp>
      <p:sp>
        <p:nvSpPr>
          <p:cNvPr id="3" name="Rectangle 2">
            <a:extLst>
              <a:ext uri="{FF2B5EF4-FFF2-40B4-BE49-F238E27FC236}">
                <a16:creationId xmlns:a16="http://schemas.microsoft.com/office/drawing/2014/main" id="{E3211355-3C1A-44A0-8168-D073D3B4DF77}"/>
              </a:ext>
            </a:extLst>
          </p:cNvPr>
          <p:cNvSpPr/>
          <p:nvPr/>
        </p:nvSpPr>
        <p:spPr>
          <a:xfrm>
            <a:off x="899592" y="1315459"/>
            <a:ext cx="7920880" cy="3785652"/>
          </a:xfrm>
          <a:prstGeom prst="rect">
            <a:avLst/>
          </a:prstGeom>
        </p:spPr>
        <p:txBody>
          <a:bodyPr wrap="square">
            <a:spAutoFit/>
          </a:bodyPr>
          <a:lstStyle/>
          <a:p>
            <a:pPr marL="342900" indent="-342900">
              <a:spcAft>
                <a:spcPts val="1200"/>
              </a:spcAft>
              <a:buClr>
                <a:srgbClr val="FFCC66"/>
              </a:buClr>
              <a:buFont typeface="Arial" panose="020B0604020202020204" pitchFamily="34" charset="0"/>
              <a:buChar char="►"/>
            </a:pPr>
            <a:r>
              <a:rPr lang="en-GB" sz="2000" dirty="0">
                <a:solidFill>
                  <a:srgbClr val="424242"/>
                </a:solidFill>
                <a:latin typeface="Calibri" panose="020F0502020204030204" pitchFamily="34" charset="0"/>
                <a:cs typeface="Calibri" panose="020F0502020204030204" pitchFamily="34" charset="0"/>
              </a:rPr>
              <a:t>The follow-up pharmacological treatment algorithm (</a:t>
            </a:r>
            <a:r>
              <a:rPr lang="en-GB" sz="2000" b="1" dirty="0">
                <a:solidFill>
                  <a:srgbClr val="424242"/>
                </a:solidFill>
                <a:latin typeface="Calibri" panose="020F0502020204030204" pitchFamily="34" charset="0"/>
                <a:cs typeface="Calibri" panose="020F0502020204030204" pitchFamily="34" charset="0"/>
              </a:rPr>
              <a:t>Figure 4.3</a:t>
            </a:r>
            <a:r>
              <a:rPr lang="en-GB" sz="2000" dirty="0">
                <a:solidFill>
                  <a:srgbClr val="424242"/>
                </a:solidFill>
                <a:latin typeface="Calibri" panose="020F0502020204030204" pitchFamily="34" charset="0"/>
                <a:cs typeface="Calibri" panose="020F0502020204030204" pitchFamily="34" charset="0"/>
              </a:rPr>
              <a:t>) can be applied to any patient who is already taking maintenance treatment(s) irrespective of the GOLD group allocated at treatment initiation. </a:t>
            </a:r>
          </a:p>
          <a:p>
            <a:pPr marL="342900" indent="-342900">
              <a:spcAft>
                <a:spcPts val="1200"/>
              </a:spcAft>
              <a:buClr>
                <a:srgbClr val="FFCC66"/>
              </a:buClr>
              <a:buFont typeface="Arial" panose="020B0604020202020204" pitchFamily="34" charset="0"/>
              <a:buChar char="►"/>
            </a:pPr>
            <a:r>
              <a:rPr lang="en-GB" sz="2000" dirty="0">
                <a:solidFill>
                  <a:srgbClr val="424242"/>
                </a:solidFill>
                <a:latin typeface="Calibri" panose="020F0502020204030204" pitchFamily="34" charset="0"/>
                <a:cs typeface="Calibri" panose="020F0502020204030204" pitchFamily="34" charset="0"/>
              </a:rPr>
              <a:t>The need to treat primarily </a:t>
            </a:r>
            <a:r>
              <a:rPr lang="en-GB" sz="2000" dirty="0" err="1">
                <a:solidFill>
                  <a:srgbClr val="424242"/>
                </a:solidFill>
                <a:latin typeface="Calibri" panose="020F0502020204030204" pitchFamily="34" charset="0"/>
                <a:cs typeface="Calibri" panose="020F0502020204030204" pitchFamily="34" charset="0"/>
              </a:rPr>
              <a:t>dyspnea</a:t>
            </a:r>
            <a:r>
              <a:rPr lang="en-GB" sz="2000" dirty="0">
                <a:solidFill>
                  <a:srgbClr val="424242"/>
                </a:solidFill>
                <a:latin typeface="Calibri" panose="020F0502020204030204" pitchFamily="34" charset="0"/>
                <a:cs typeface="Calibri" panose="020F0502020204030204" pitchFamily="34" charset="0"/>
              </a:rPr>
              <a:t>/exercise limitation or prevent exacerbations further should be evaluated. </a:t>
            </a:r>
          </a:p>
          <a:p>
            <a:pPr marL="342900" indent="-342900">
              <a:spcAft>
                <a:spcPts val="1200"/>
              </a:spcAft>
              <a:buClr>
                <a:srgbClr val="FFCC66"/>
              </a:buClr>
              <a:buFont typeface="Arial" panose="020B0604020202020204" pitchFamily="34" charset="0"/>
              <a:buChar char="►"/>
            </a:pPr>
            <a:r>
              <a:rPr lang="en-GB" sz="2000" dirty="0">
                <a:solidFill>
                  <a:srgbClr val="424242"/>
                </a:solidFill>
                <a:latin typeface="Calibri" panose="020F0502020204030204" pitchFamily="34" charset="0"/>
                <a:cs typeface="Calibri" panose="020F0502020204030204" pitchFamily="34" charset="0"/>
              </a:rPr>
              <a:t>If a change in treatment is considered necessary then select the corresponding algorithm for </a:t>
            </a:r>
            <a:r>
              <a:rPr lang="en-GB" sz="2000" dirty="0" err="1">
                <a:solidFill>
                  <a:srgbClr val="424242"/>
                </a:solidFill>
                <a:latin typeface="Calibri" panose="020F0502020204030204" pitchFamily="34" charset="0"/>
                <a:cs typeface="Calibri" panose="020F0502020204030204" pitchFamily="34" charset="0"/>
              </a:rPr>
              <a:t>dyspnea</a:t>
            </a:r>
            <a:r>
              <a:rPr lang="en-GB" sz="2000" dirty="0">
                <a:solidFill>
                  <a:srgbClr val="424242"/>
                </a:solidFill>
                <a:latin typeface="Calibri" panose="020F0502020204030204" pitchFamily="34" charset="0"/>
                <a:cs typeface="Calibri" panose="020F0502020204030204" pitchFamily="34" charset="0"/>
              </a:rPr>
              <a:t> or exacerbations.</a:t>
            </a:r>
          </a:p>
          <a:p>
            <a:pPr marL="342900" indent="-342900">
              <a:spcAft>
                <a:spcPts val="1200"/>
              </a:spcAft>
              <a:buClr>
                <a:srgbClr val="FFCC66"/>
              </a:buClr>
              <a:buFont typeface="Arial" panose="020B0604020202020204" pitchFamily="34" charset="0"/>
              <a:buChar char="►"/>
            </a:pPr>
            <a:r>
              <a:rPr lang="en-GB" sz="2000" dirty="0">
                <a:solidFill>
                  <a:srgbClr val="424242"/>
                </a:solidFill>
                <a:latin typeface="Calibri" panose="020F0502020204030204" pitchFamily="34" charset="0"/>
                <a:cs typeface="Calibri" panose="020F0502020204030204" pitchFamily="34" charset="0"/>
              </a:rPr>
              <a:t>Identify which box corresponds to the patient’s the current treatment.</a:t>
            </a:r>
          </a:p>
          <a:p>
            <a:pPr marL="342900" indent="-342900">
              <a:spcAft>
                <a:spcPts val="1200"/>
              </a:spcAft>
              <a:buClr>
                <a:srgbClr val="FFCC66"/>
              </a:buClr>
              <a:buFont typeface="Arial" panose="020B0604020202020204" pitchFamily="34" charset="0"/>
              <a:buChar char="►"/>
            </a:pPr>
            <a:r>
              <a:rPr lang="en-GB" sz="2000" dirty="0">
                <a:solidFill>
                  <a:srgbClr val="424242"/>
                </a:solidFill>
                <a:latin typeface="Calibri" panose="020F0502020204030204" pitchFamily="34" charset="0"/>
                <a:cs typeface="Calibri" panose="020F0502020204030204" pitchFamily="34" charset="0"/>
              </a:rPr>
              <a:t>The exacerbation algorithm should also be used for patients who require a change in treatment for both </a:t>
            </a:r>
            <a:r>
              <a:rPr lang="en-GB" sz="2000" dirty="0" err="1">
                <a:solidFill>
                  <a:srgbClr val="424242"/>
                </a:solidFill>
                <a:latin typeface="Calibri" panose="020F0502020204030204" pitchFamily="34" charset="0"/>
                <a:cs typeface="Calibri" panose="020F0502020204030204" pitchFamily="34" charset="0"/>
              </a:rPr>
              <a:t>dyspnea</a:t>
            </a:r>
            <a:r>
              <a:rPr lang="en-GB" sz="2000" dirty="0">
                <a:solidFill>
                  <a:srgbClr val="424242"/>
                </a:solidFill>
                <a:latin typeface="Calibri" panose="020F0502020204030204" pitchFamily="34" charset="0"/>
                <a:cs typeface="Calibri" panose="020F0502020204030204" pitchFamily="34" charset="0"/>
              </a:rPr>
              <a:t> and exacerbations. </a:t>
            </a:r>
            <a:endParaRPr lang="en-GB" sz="2000" i="1" dirty="0">
              <a:solidFill>
                <a:srgbClr val="424242"/>
              </a:solidFill>
              <a:latin typeface="Calibri" panose="020F0502020204030204" pitchFamily="34" charset="0"/>
              <a:cs typeface="Calibri" panose="020F0502020204030204" pitchFamily="34" charset="0"/>
            </a:endParaRPr>
          </a:p>
        </p:txBody>
      </p:sp>
      <p:sp>
        <p:nvSpPr>
          <p:cNvPr id="8" name="TextBox 1">
            <a:extLst>
              <a:ext uri="{FF2B5EF4-FFF2-40B4-BE49-F238E27FC236}">
                <a16:creationId xmlns:a16="http://schemas.microsoft.com/office/drawing/2014/main" id="{B3E6496E-0C48-4211-B0CC-E9D10FCE48A5}"/>
              </a:ext>
            </a:extLst>
          </p:cNvPr>
          <p:cNvSpPr txBox="1">
            <a:spLocks noChangeArrowheads="1"/>
          </p:cNvSpPr>
          <p:nvPr/>
        </p:nvSpPr>
        <p:spPr bwMode="auto">
          <a:xfrm>
            <a:off x="1331640" y="395082"/>
            <a:ext cx="7056784" cy="523220"/>
          </a:xfrm>
          <a:prstGeom prst="rect">
            <a:avLst/>
          </a:prstGeom>
          <a:noFill/>
          <a:ln w="9525">
            <a:noFill/>
            <a:miter lim="800000"/>
            <a:headEnd/>
            <a:tailEnd/>
          </a:ln>
        </p:spPr>
        <p:txBody>
          <a:bodyPr wrap="square">
            <a:spAutoFit/>
          </a:bodyPr>
          <a:lstStyle/>
          <a:p>
            <a:pPr algn="ctr"/>
            <a:r>
              <a:rPr lang="en-US" sz="2800" dirty="0">
                <a:solidFill>
                  <a:srgbClr val="FAB516"/>
                </a:solidFill>
                <a:latin typeface="Tahoma" pitchFamily="34" charset="0"/>
                <a:cs typeface="Tahoma" pitchFamily="34" charset="0"/>
              </a:rPr>
              <a:t>FOLLOW-UP pharmacological treatment</a:t>
            </a:r>
          </a:p>
        </p:txBody>
      </p:sp>
    </p:spTree>
    <p:extLst>
      <p:ext uri="{BB962C8B-B14F-4D97-AF65-F5344CB8AC3E}">
        <p14:creationId xmlns:p14="http://schemas.microsoft.com/office/powerpoint/2010/main" val="206315690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1331640" y="395082"/>
            <a:ext cx="7056784" cy="523220"/>
          </a:xfrm>
          <a:prstGeom prst="rect">
            <a:avLst/>
          </a:prstGeom>
          <a:noFill/>
          <a:ln w="9525">
            <a:noFill/>
            <a:miter lim="800000"/>
            <a:headEnd/>
            <a:tailEnd/>
          </a:ln>
        </p:spPr>
        <p:txBody>
          <a:bodyPr wrap="square">
            <a:spAutoFit/>
          </a:bodyPr>
          <a:lstStyle/>
          <a:p>
            <a:pPr algn="ctr"/>
            <a:r>
              <a:rPr lang="en-US" sz="2800" dirty="0">
                <a:solidFill>
                  <a:srgbClr val="FAB516"/>
                </a:solidFill>
                <a:latin typeface="Tahoma" pitchFamily="34" charset="0"/>
                <a:cs typeface="Tahoma" pitchFamily="34" charset="0"/>
              </a:rPr>
              <a:t>FOLLOW-UP pharmacological treatment</a:t>
            </a:r>
          </a:p>
        </p:txBody>
      </p:sp>
      <p:sp>
        <p:nvSpPr>
          <p:cNvPr id="9" name="TextBox 1"/>
          <p:cNvSpPr txBox="1">
            <a:spLocks noChangeArrowheads="1"/>
          </p:cNvSpPr>
          <p:nvPr/>
        </p:nvSpPr>
        <p:spPr bwMode="auto">
          <a:xfrm>
            <a:off x="1521661" y="6403091"/>
            <a:ext cx="6096000" cy="276225"/>
          </a:xfrm>
          <a:prstGeom prst="rect">
            <a:avLst/>
          </a:prstGeom>
          <a:noFill/>
          <a:ln w="9525">
            <a:noFill/>
            <a:miter lim="800000"/>
            <a:headEnd/>
            <a:tailEnd/>
          </a:ln>
        </p:spPr>
        <p:txBody>
          <a:bodyPr>
            <a:spAutoFit/>
          </a:bodyPr>
          <a:lstStyle/>
          <a:p>
            <a:pPr algn="ctr"/>
            <a:r>
              <a:rPr lang="en-US" sz="1200" dirty="0"/>
              <a:t>© 2017 Global Initiative for Chronic Obstructive Lung Disease</a:t>
            </a:r>
          </a:p>
        </p:txBody>
      </p:sp>
      <p:sp>
        <p:nvSpPr>
          <p:cNvPr id="10" name="TextBox 1">
            <a:extLst>
              <a:ext uri="{FF2B5EF4-FFF2-40B4-BE49-F238E27FC236}">
                <a16:creationId xmlns:a16="http://schemas.microsoft.com/office/drawing/2014/main" id="{41967986-CFBC-4705-A182-2B82C53366A1}"/>
              </a:ext>
            </a:extLst>
          </p:cNvPr>
          <p:cNvSpPr txBox="1">
            <a:spLocks noChangeArrowheads="1"/>
          </p:cNvSpPr>
          <p:nvPr/>
        </p:nvSpPr>
        <p:spPr bwMode="auto">
          <a:xfrm>
            <a:off x="1763688" y="6525344"/>
            <a:ext cx="6096000" cy="276225"/>
          </a:xfrm>
          <a:prstGeom prst="rect">
            <a:avLst/>
          </a:prstGeom>
          <a:noFill/>
          <a:ln w="9525">
            <a:noFill/>
            <a:miter lim="800000"/>
            <a:headEnd/>
            <a:tailEnd/>
          </a:ln>
        </p:spPr>
        <p:txBody>
          <a:bodyPr>
            <a:spAutoFit/>
          </a:bodyPr>
          <a:lstStyle/>
          <a:p>
            <a:pPr algn="ctr"/>
            <a:r>
              <a:rPr lang="en-US" sz="1200" dirty="0">
                <a:solidFill>
                  <a:schemeClr val="accent6">
                    <a:lumMod val="40000"/>
                    <a:lumOff val="60000"/>
                  </a:schemeClr>
                </a:solidFill>
              </a:rPr>
              <a:t>© 2019 Global Initiative for Chronic Obstructive Lung Disease</a:t>
            </a:r>
          </a:p>
        </p:txBody>
      </p:sp>
      <p:pic>
        <p:nvPicPr>
          <p:cNvPr id="8" name="Picture 7">
            <a:extLst>
              <a:ext uri="{FF2B5EF4-FFF2-40B4-BE49-F238E27FC236}">
                <a16:creationId xmlns:a16="http://schemas.microsoft.com/office/drawing/2014/main" id="{D5C725CC-DF5C-4275-A06D-38E02240400B}"/>
              </a:ext>
            </a:extLst>
          </p:cNvPr>
          <p:cNvPicPr>
            <a:picLocks noChangeAspect="1"/>
          </p:cNvPicPr>
          <p:nvPr/>
        </p:nvPicPr>
        <p:blipFill>
          <a:blip r:embed="rId3"/>
          <a:stretch>
            <a:fillRect/>
          </a:stretch>
        </p:blipFill>
        <p:spPr>
          <a:xfrm>
            <a:off x="1127337" y="2564904"/>
            <a:ext cx="7315215" cy="3200407"/>
          </a:xfrm>
          <a:prstGeom prst="rect">
            <a:avLst/>
          </a:prstGeom>
        </p:spPr>
      </p:pic>
      <p:sp>
        <p:nvSpPr>
          <p:cNvPr id="3" name="Rectangle 2">
            <a:extLst>
              <a:ext uri="{FF2B5EF4-FFF2-40B4-BE49-F238E27FC236}">
                <a16:creationId xmlns:a16="http://schemas.microsoft.com/office/drawing/2014/main" id="{E3211355-3C1A-44A0-8168-D073D3B4DF77}"/>
              </a:ext>
            </a:extLst>
          </p:cNvPr>
          <p:cNvSpPr/>
          <p:nvPr/>
        </p:nvSpPr>
        <p:spPr>
          <a:xfrm>
            <a:off x="1040529" y="1469978"/>
            <a:ext cx="7488832" cy="707886"/>
          </a:xfrm>
          <a:prstGeom prst="rect">
            <a:avLst/>
          </a:prstGeom>
        </p:spPr>
        <p:txBody>
          <a:bodyPr wrap="square">
            <a:spAutoFit/>
          </a:bodyPr>
          <a:lstStyle/>
          <a:p>
            <a:pPr marL="342900" indent="-342900">
              <a:spcAft>
                <a:spcPts val="1200"/>
              </a:spcAft>
              <a:buClr>
                <a:srgbClr val="FFCC66"/>
              </a:buClr>
              <a:buFont typeface="Arial" panose="020B0604020202020204" pitchFamily="34" charset="0"/>
              <a:buChar char="►"/>
            </a:pPr>
            <a:r>
              <a:rPr lang="en-GB" sz="2000" dirty="0">
                <a:solidFill>
                  <a:srgbClr val="424242"/>
                </a:solidFill>
                <a:latin typeface="Calibri" panose="020F0502020204030204" pitchFamily="34" charset="0"/>
                <a:cs typeface="Calibri" panose="020F0502020204030204" pitchFamily="34" charset="0"/>
              </a:rPr>
              <a:t>Follow up pharmacological management should be guided by the principles of first </a:t>
            </a:r>
            <a:r>
              <a:rPr lang="en-GB" sz="2000" b="1" i="1" dirty="0">
                <a:solidFill>
                  <a:srgbClr val="424242"/>
                </a:solidFill>
                <a:latin typeface="Calibri" panose="020F0502020204030204" pitchFamily="34" charset="0"/>
                <a:cs typeface="Calibri" panose="020F0502020204030204" pitchFamily="34" charset="0"/>
              </a:rPr>
              <a:t>review </a:t>
            </a:r>
            <a:r>
              <a:rPr lang="en-GB" sz="2000" dirty="0">
                <a:solidFill>
                  <a:srgbClr val="424242"/>
                </a:solidFill>
                <a:latin typeface="Calibri" panose="020F0502020204030204" pitchFamily="34" charset="0"/>
                <a:cs typeface="Calibri" panose="020F0502020204030204" pitchFamily="34" charset="0"/>
              </a:rPr>
              <a:t>and </a:t>
            </a:r>
            <a:r>
              <a:rPr lang="en-GB" sz="2000" b="1" i="1" dirty="0">
                <a:solidFill>
                  <a:srgbClr val="424242"/>
                </a:solidFill>
                <a:latin typeface="Calibri" panose="020F0502020204030204" pitchFamily="34" charset="0"/>
                <a:cs typeface="Calibri" panose="020F0502020204030204" pitchFamily="34" charset="0"/>
              </a:rPr>
              <a:t>assess</a:t>
            </a:r>
            <a:r>
              <a:rPr lang="en-GB" sz="2000" dirty="0">
                <a:solidFill>
                  <a:srgbClr val="424242"/>
                </a:solidFill>
                <a:latin typeface="Calibri" panose="020F0502020204030204" pitchFamily="34" charset="0"/>
                <a:cs typeface="Calibri" panose="020F0502020204030204" pitchFamily="34" charset="0"/>
              </a:rPr>
              <a:t>, then </a:t>
            </a:r>
            <a:r>
              <a:rPr lang="en-GB" sz="2000" b="1" i="1" dirty="0">
                <a:solidFill>
                  <a:srgbClr val="424242"/>
                </a:solidFill>
                <a:latin typeface="Calibri" panose="020F0502020204030204" pitchFamily="34" charset="0"/>
                <a:cs typeface="Calibri" panose="020F0502020204030204" pitchFamily="34" charset="0"/>
              </a:rPr>
              <a:t>adjust</a:t>
            </a:r>
            <a:r>
              <a:rPr lang="en-GB" sz="2000" dirty="0">
                <a:solidFill>
                  <a:srgbClr val="424242"/>
                </a:solidFill>
                <a:latin typeface="Calibri" panose="020F0502020204030204" pitchFamily="34" charset="0"/>
                <a:cs typeface="Calibri" panose="020F0502020204030204" pitchFamily="34" charset="0"/>
              </a:rPr>
              <a:t> if needed</a:t>
            </a:r>
          </a:p>
        </p:txBody>
      </p:sp>
    </p:spTree>
    <p:extLst>
      <p:ext uri="{BB962C8B-B14F-4D97-AF65-F5344CB8AC3E}">
        <p14:creationId xmlns:p14="http://schemas.microsoft.com/office/powerpoint/2010/main" val="405001205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1331640" y="395082"/>
            <a:ext cx="7056784" cy="523220"/>
          </a:xfrm>
          <a:prstGeom prst="rect">
            <a:avLst/>
          </a:prstGeom>
          <a:noFill/>
          <a:ln w="9525">
            <a:noFill/>
            <a:miter lim="800000"/>
            <a:headEnd/>
            <a:tailEnd/>
          </a:ln>
        </p:spPr>
        <p:txBody>
          <a:bodyPr wrap="square">
            <a:spAutoFit/>
          </a:bodyPr>
          <a:lstStyle/>
          <a:p>
            <a:pPr algn="ctr"/>
            <a:r>
              <a:rPr lang="en-US" sz="2800" dirty="0">
                <a:solidFill>
                  <a:srgbClr val="FAB516"/>
                </a:solidFill>
                <a:latin typeface="Tahoma" pitchFamily="34" charset="0"/>
                <a:cs typeface="Tahoma" pitchFamily="34" charset="0"/>
              </a:rPr>
              <a:t>Review, Assess, Adjust</a:t>
            </a:r>
          </a:p>
        </p:txBody>
      </p:sp>
      <p:sp>
        <p:nvSpPr>
          <p:cNvPr id="9" name="TextBox 1"/>
          <p:cNvSpPr txBox="1">
            <a:spLocks noChangeArrowheads="1"/>
          </p:cNvSpPr>
          <p:nvPr/>
        </p:nvSpPr>
        <p:spPr bwMode="auto">
          <a:xfrm>
            <a:off x="1521661" y="6403091"/>
            <a:ext cx="6096000" cy="276225"/>
          </a:xfrm>
          <a:prstGeom prst="rect">
            <a:avLst/>
          </a:prstGeom>
          <a:noFill/>
          <a:ln w="9525">
            <a:noFill/>
            <a:miter lim="800000"/>
            <a:headEnd/>
            <a:tailEnd/>
          </a:ln>
        </p:spPr>
        <p:txBody>
          <a:bodyPr>
            <a:spAutoFit/>
          </a:bodyPr>
          <a:lstStyle/>
          <a:p>
            <a:pPr algn="ctr"/>
            <a:r>
              <a:rPr lang="en-US" sz="1200" dirty="0"/>
              <a:t>© 2017 Global Initiative for Chronic Obstructive Lung Disease</a:t>
            </a:r>
          </a:p>
        </p:txBody>
      </p:sp>
      <p:sp>
        <p:nvSpPr>
          <p:cNvPr id="10" name="TextBox 1">
            <a:extLst>
              <a:ext uri="{FF2B5EF4-FFF2-40B4-BE49-F238E27FC236}">
                <a16:creationId xmlns:a16="http://schemas.microsoft.com/office/drawing/2014/main" id="{41967986-CFBC-4705-A182-2B82C53366A1}"/>
              </a:ext>
            </a:extLst>
          </p:cNvPr>
          <p:cNvSpPr txBox="1">
            <a:spLocks noChangeArrowheads="1"/>
          </p:cNvSpPr>
          <p:nvPr/>
        </p:nvSpPr>
        <p:spPr bwMode="auto">
          <a:xfrm>
            <a:off x="1763688" y="6525344"/>
            <a:ext cx="6096000" cy="276225"/>
          </a:xfrm>
          <a:prstGeom prst="rect">
            <a:avLst/>
          </a:prstGeom>
          <a:noFill/>
          <a:ln w="9525">
            <a:noFill/>
            <a:miter lim="800000"/>
            <a:headEnd/>
            <a:tailEnd/>
          </a:ln>
        </p:spPr>
        <p:txBody>
          <a:bodyPr>
            <a:spAutoFit/>
          </a:bodyPr>
          <a:lstStyle/>
          <a:p>
            <a:pPr algn="ctr"/>
            <a:r>
              <a:rPr lang="en-US" sz="1200" dirty="0">
                <a:solidFill>
                  <a:schemeClr val="accent6">
                    <a:lumMod val="40000"/>
                    <a:lumOff val="60000"/>
                  </a:schemeClr>
                </a:solidFill>
              </a:rPr>
              <a:t>© 2019 Global Initiative for Chronic Obstructive Lung Disease</a:t>
            </a:r>
          </a:p>
        </p:txBody>
      </p:sp>
      <p:sp>
        <p:nvSpPr>
          <p:cNvPr id="3" name="Rectangle 2">
            <a:extLst>
              <a:ext uri="{FF2B5EF4-FFF2-40B4-BE49-F238E27FC236}">
                <a16:creationId xmlns:a16="http://schemas.microsoft.com/office/drawing/2014/main" id="{E3211355-3C1A-44A0-8168-D073D3B4DF77}"/>
              </a:ext>
            </a:extLst>
          </p:cNvPr>
          <p:cNvSpPr/>
          <p:nvPr/>
        </p:nvSpPr>
        <p:spPr>
          <a:xfrm>
            <a:off x="899592" y="1268760"/>
            <a:ext cx="7920880" cy="3785652"/>
          </a:xfrm>
          <a:prstGeom prst="rect">
            <a:avLst/>
          </a:prstGeom>
        </p:spPr>
        <p:txBody>
          <a:bodyPr wrap="square">
            <a:spAutoFit/>
          </a:bodyPr>
          <a:lstStyle/>
          <a:p>
            <a:endParaRPr lang="en-GB" sz="2000" dirty="0">
              <a:solidFill>
                <a:srgbClr val="424242"/>
              </a:solidFill>
              <a:latin typeface="Calibri" panose="020F0502020204030204" pitchFamily="34" charset="0"/>
            </a:endParaRPr>
          </a:p>
          <a:p>
            <a:r>
              <a:rPr lang="en-GB" sz="2000" dirty="0">
                <a:solidFill>
                  <a:srgbClr val="FAB516"/>
                </a:solidFill>
                <a:latin typeface="Arial" panose="020B0604020202020204" pitchFamily="34" charset="0"/>
              </a:rPr>
              <a:t>► </a:t>
            </a:r>
            <a:r>
              <a:rPr lang="en-GB" sz="2000" b="1" dirty="0">
                <a:solidFill>
                  <a:srgbClr val="FAB516"/>
                </a:solidFill>
                <a:latin typeface="Calibri" panose="020F0502020204030204" pitchFamily="34" charset="0"/>
              </a:rPr>
              <a:t>Review </a:t>
            </a:r>
          </a:p>
          <a:p>
            <a:r>
              <a:rPr lang="en-GB" sz="2000" dirty="0">
                <a:solidFill>
                  <a:srgbClr val="424242"/>
                </a:solidFill>
                <a:latin typeface="Calibri" panose="020F0502020204030204" pitchFamily="34" charset="0"/>
              </a:rPr>
              <a:t>Review symptoms (</a:t>
            </a:r>
            <a:r>
              <a:rPr lang="en-GB" sz="2000" dirty="0" err="1">
                <a:solidFill>
                  <a:srgbClr val="424242"/>
                </a:solidFill>
                <a:latin typeface="Calibri" panose="020F0502020204030204" pitchFamily="34" charset="0"/>
              </a:rPr>
              <a:t>dyspnea</a:t>
            </a:r>
            <a:r>
              <a:rPr lang="en-GB" sz="2000" dirty="0">
                <a:solidFill>
                  <a:srgbClr val="424242"/>
                </a:solidFill>
                <a:latin typeface="Calibri" panose="020F0502020204030204" pitchFamily="34" charset="0"/>
              </a:rPr>
              <a:t>) and exacerbation risk. </a:t>
            </a:r>
          </a:p>
          <a:p>
            <a:r>
              <a:rPr lang="en-GB" sz="2000" dirty="0">
                <a:solidFill>
                  <a:srgbClr val="FAB516"/>
                </a:solidFill>
                <a:latin typeface="Arial" panose="020B0604020202020204" pitchFamily="34" charset="0"/>
              </a:rPr>
              <a:t>► </a:t>
            </a:r>
            <a:r>
              <a:rPr lang="en-GB" sz="2000" b="1" dirty="0">
                <a:solidFill>
                  <a:srgbClr val="FAB516"/>
                </a:solidFill>
                <a:latin typeface="Calibri" panose="020F0502020204030204" pitchFamily="34" charset="0"/>
              </a:rPr>
              <a:t>Assess </a:t>
            </a:r>
          </a:p>
          <a:p>
            <a:r>
              <a:rPr lang="en-GB" sz="2000" dirty="0">
                <a:solidFill>
                  <a:srgbClr val="424242"/>
                </a:solidFill>
                <a:latin typeface="Calibri" panose="020F0502020204030204" pitchFamily="34" charset="0"/>
              </a:rPr>
              <a:t>Assess inhaler technique and adherence, and the role of non-pharmacological approaches (covered later in this chapter). </a:t>
            </a:r>
          </a:p>
          <a:p>
            <a:r>
              <a:rPr lang="en-GB" sz="2000" dirty="0">
                <a:solidFill>
                  <a:srgbClr val="FAB516"/>
                </a:solidFill>
                <a:latin typeface="Arial" panose="020B0604020202020204" pitchFamily="34" charset="0"/>
              </a:rPr>
              <a:t>► </a:t>
            </a:r>
            <a:r>
              <a:rPr lang="en-GB" sz="2000" b="1" dirty="0">
                <a:solidFill>
                  <a:srgbClr val="FAB516"/>
                </a:solidFill>
                <a:latin typeface="Calibri" panose="020F0502020204030204" pitchFamily="34" charset="0"/>
              </a:rPr>
              <a:t>Adjust </a:t>
            </a:r>
          </a:p>
          <a:p>
            <a:r>
              <a:rPr lang="en-GB" sz="2000" dirty="0">
                <a:solidFill>
                  <a:srgbClr val="424242"/>
                </a:solidFill>
                <a:latin typeface="Calibri" panose="020F0502020204030204" pitchFamily="34" charset="0"/>
              </a:rPr>
              <a:t>Adjust pharmacological treatment, including escalation or de-escalation. Switching inhaler device or molecules within the same class (e.g., using a different long acting bronchodilator) may be considered as appropriate. Any change in treatment requires a subsequent </a:t>
            </a:r>
            <a:r>
              <a:rPr lang="en-GB" sz="2000" b="1" i="1" dirty="0">
                <a:solidFill>
                  <a:srgbClr val="424242"/>
                </a:solidFill>
                <a:latin typeface="Calibri" panose="020F0502020204030204" pitchFamily="34" charset="0"/>
              </a:rPr>
              <a:t>review</a:t>
            </a:r>
            <a:r>
              <a:rPr lang="en-GB" sz="2000" dirty="0">
                <a:solidFill>
                  <a:srgbClr val="424242"/>
                </a:solidFill>
                <a:latin typeface="Calibri" panose="020F0502020204030204" pitchFamily="34" charset="0"/>
              </a:rPr>
              <a:t> of the clinical response, including side effects. </a:t>
            </a:r>
          </a:p>
        </p:txBody>
      </p:sp>
    </p:spTree>
    <p:extLst>
      <p:ext uri="{BB962C8B-B14F-4D97-AF65-F5344CB8AC3E}">
        <p14:creationId xmlns:p14="http://schemas.microsoft.com/office/powerpoint/2010/main" val="267641198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1">
            <a:extLst>
              <a:ext uri="{FF2B5EF4-FFF2-40B4-BE49-F238E27FC236}">
                <a16:creationId xmlns:a16="http://schemas.microsoft.com/office/drawing/2014/main" id="{41967986-CFBC-4705-A182-2B82C53366A1}"/>
              </a:ext>
            </a:extLst>
          </p:cNvPr>
          <p:cNvSpPr txBox="1">
            <a:spLocks noChangeArrowheads="1"/>
          </p:cNvSpPr>
          <p:nvPr/>
        </p:nvSpPr>
        <p:spPr bwMode="auto">
          <a:xfrm>
            <a:off x="1763688" y="6525344"/>
            <a:ext cx="6096000" cy="276225"/>
          </a:xfrm>
          <a:prstGeom prst="rect">
            <a:avLst/>
          </a:prstGeom>
          <a:noFill/>
          <a:ln w="9525">
            <a:noFill/>
            <a:miter lim="800000"/>
            <a:headEnd/>
            <a:tailEnd/>
          </a:ln>
        </p:spPr>
        <p:txBody>
          <a:bodyPr>
            <a:spAutoFit/>
          </a:bodyPr>
          <a:lstStyle/>
          <a:p>
            <a:pPr algn="ctr"/>
            <a:r>
              <a:rPr lang="en-US" sz="1200" dirty="0">
                <a:solidFill>
                  <a:schemeClr val="accent6">
                    <a:lumMod val="40000"/>
                    <a:lumOff val="60000"/>
                  </a:schemeClr>
                </a:solidFill>
              </a:rPr>
              <a:t>© 2019 Global Initiative for Chronic Obstructive Lung Disease</a:t>
            </a:r>
          </a:p>
        </p:txBody>
      </p:sp>
      <p:sp>
        <p:nvSpPr>
          <p:cNvPr id="3" name="Rectangle 2">
            <a:extLst>
              <a:ext uri="{FF2B5EF4-FFF2-40B4-BE49-F238E27FC236}">
                <a16:creationId xmlns:a16="http://schemas.microsoft.com/office/drawing/2014/main" id="{E3211355-3C1A-44A0-8168-D073D3B4DF77}"/>
              </a:ext>
            </a:extLst>
          </p:cNvPr>
          <p:cNvSpPr/>
          <p:nvPr/>
        </p:nvSpPr>
        <p:spPr>
          <a:xfrm>
            <a:off x="899592" y="1315459"/>
            <a:ext cx="7920880" cy="2862322"/>
          </a:xfrm>
          <a:prstGeom prst="rect">
            <a:avLst/>
          </a:prstGeom>
        </p:spPr>
        <p:txBody>
          <a:bodyPr wrap="square">
            <a:spAutoFit/>
          </a:bodyPr>
          <a:lstStyle/>
          <a:p>
            <a:pPr>
              <a:spcAft>
                <a:spcPts val="1200"/>
              </a:spcAft>
              <a:buClr>
                <a:srgbClr val="FFCC66"/>
              </a:buClr>
            </a:pPr>
            <a:r>
              <a:rPr lang="en-GB" sz="2000" b="1" dirty="0" err="1">
                <a:solidFill>
                  <a:srgbClr val="FAB516"/>
                </a:solidFill>
                <a:latin typeface="Calibri" panose="020F0502020204030204" pitchFamily="34" charset="0"/>
                <a:cs typeface="Calibri" panose="020F0502020204030204" pitchFamily="34" charset="0"/>
              </a:rPr>
              <a:t>Dyspnea</a:t>
            </a:r>
            <a:r>
              <a:rPr lang="en-GB" sz="2000" b="1" dirty="0">
                <a:solidFill>
                  <a:srgbClr val="FAB516"/>
                </a:solidFill>
                <a:latin typeface="Calibri" panose="020F0502020204030204" pitchFamily="34" charset="0"/>
                <a:cs typeface="Calibri" panose="020F0502020204030204" pitchFamily="34" charset="0"/>
              </a:rPr>
              <a:t> </a:t>
            </a:r>
          </a:p>
          <a:p>
            <a:pPr marL="342900" indent="-342900">
              <a:spcAft>
                <a:spcPts val="1200"/>
              </a:spcAft>
              <a:buClr>
                <a:srgbClr val="FFCC66"/>
              </a:buClr>
              <a:buFont typeface="Arial" panose="020B0604020202020204" pitchFamily="34" charset="0"/>
              <a:buChar char="►"/>
            </a:pPr>
            <a:r>
              <a:rPr lang="en-GB" sz="2000" dirty="0">
                <a:solidFill>
                  <a:srgbClr val="424242"/>
                </a:solidFill>
                <a:latin typeface="Calibri" panose="020F0502020204030204" pitchFamily="34" charset="0"/>
                <a:cs typeface="Calibri" panose="020F0502020204030204" pitchFamily="34" charset="0"/>
              </a:rPr>
              <a:t>For patients with persistent breathlessness or exercise limitation on long acting bronchodilator monotherapy, the use of two bronchodilators is recommended. </a:t>
            </a:r>
          </a:p>
          <a:p>
            <a:pPr marL="800100" lvl="1" indent="-342900">
              <a:spcAft>
                <a:spcPts val="1200"/>
              </a:spcAft>
              <a:buClr>
                <a:srgbClr val="FFCC66"/>
              </a:buClr>
              <a:buFont typeface="Wingdings" panose="05000000000000000000" pitchFamily="2" charset="2"/>
              <a:buChar char="Ø"/>
            </a:pPr>
            <a:r>
              <a:rPr lang="en-GB" sz="2000" dirty="0">
                <a:solidFill>
                  <a:srgbClr val="424242"/>
                </a:solidFill>
                <a:latin typeface="Calibri" panose="020F0502020204030204" pitchFamily="34" charset="0"/>
                <a:cs typeface="Calibri" panose="020F0502020204030204" pitchFamily="34" charset="0"/>
              </a:rPr>
              <a:t>If the addition of a second long acting bronchodilator does not improve symptoms, we suggest the treatment could be stepped down again to monotherapy. Switching inhaler device or molecules can also be considered.</a:t>
            </a:r>
          </a:p>
        </p:txBody>
      </p:sp>
      <p:sp>
        <p:nvSpPr>
          <p:cNvPr id="8" name="TextBox 1">
            <a:extLst>
              <a:ext uri="{FF2B5EF4-FFF2-40B4-BE49-F238E27FC236}">
                <a16:creationId xmlns:a16="http://schemas.microsoft.com/office/drawing/2014/main" id="{B3E6496E-0C48-4211-B0CC-E9D10FCE48A5}"/>
              </a:ext>
            </a:extLst>
          </p:cNvPr>
          <p:cNvSpPr txBox="1">
            <a:spLocks noChangeArrowheads="1"/>
          </p:cNvSpPr>
          <p:nvPr/>
        </p:nvSpPr>
        <p:spPr bwMode="auto">
          <a:xfrm>
            <a:off x="1331640" y="395082"/>
            <a:ext cx="7056784" cy="523220"/>
          </a:xfrm>
          <a:prstGeom prst="rect">
            <a:avLst/>
          </a:prstGeom>
          <a:noFill/>
          <a:ln w="9525">
            <a:noFill/>
            <a:miter lim="800000"/>
            <a:headEnd/>
            <a:tailEnd/>
          </a:ln>
        </p:spPr>
        <p:txBody>
          <a:bodyPr wrap="square">
            <a:spAutoFit/>
          </a:bodyPr>
          <a:lstStyle/>
          <a:p>
            <a:pPr algn="ctr"/>
            <a:r>
              <a:rPr lang="en-US" sz="2800" dirty="0">
                <a:solidFill>
                  <a:srgbClr val="FAB516"/>
                </a:solidFill>
                <a:latin typeface="Tahoma" pitchFamily="34" charset="0"/>
                <a:cs typeface="Tahoma" pitchFamily="34" charset="0"/>
              </a:rPr>
              <a:t>FOLLOW-UP pharmacological treatment</a:t>
            </a:r>
          </a:p>
        </p:txBody>
      </p:sp>
    </p:spTree>
    <p:extLst>
      <p:ext uri="{BB962C8B-B14F-4D97-AF65-F5344CB8AC3E}">
        <p14:creationId xmlns:p14="http://schemas.microsoft.com/office/powerpoint/2010/main" val="237174852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1">
            <a:extLst>
              <a:ext uri="{FF2B5EF4-FFF2-40B4-BE49-F238E27FC236}">
                <a16:creationId xmlns:a16="http://schemas.microsoft.com/office/drawing/2014/main" id="{41967986-CFBC-4705-A182-2B82C53366A1}"/>
              </a:ext>
            </a:extLst>
          </p:cNvPr>
          <p:cNvSpPr txBox="1">
            <a:spLocks noChangeArrowheads="1"/>
          </p:cNvSpPr>
          <p:nvPr/>
        </p:nvSpPr>
        <p:spPr bwMode="auto">
          <a:xfrm>
            <a:off x="1763688" y="6525344"/>
            <a:ext cx="6096000" cy="276225"/>
          </a:xfrm>
          <a:prstGeom prst="rect">
            <a:avLst/>
          </a:prstGeom>
          <a:noFill/>
          <a:ln w="9525">
            <a:noFill/>
            <a:miter lim="800000"/>
            <a:headEnd/>
            <a:tailEnd/>
          </a:ln>
        </p:spPr>
        <p:txBody>
          <a:bodyPr>
            <a:spAutoFit/>
          </a:bodyPr>
          <a:lstStyle/>
          <a:p>
            <a:pPr algn="ctr"/>
            <a:r>
              <a:rPr lang="en-US" sz="1200" dirty="0">
                <a:solidFill>
                  <a:schemeClr val="accent6">
                    <a:lumMod val="40000"/>
                    <a:lumOff val="60000"/>
                  </a:schemeClr>
                </a:solidFill>
              </a:rPr>
              <a:t>© 2019 Global Initiative for Chronic Obstructive Lung Disease</a:t>
            </a:r>
          </a:p>
        </p:txBody>
      </p:sp>
      <p:sp>
        <p:nvSpPr>
          <p:cNvPr id="3" name="Rectangle 2">
            <a:extLst>
              <a:ext uri="{FF2B5EF4-FFF2-40B4-BE49-F238E27FC236}">
                <a16:creationId xmlns:a16="http://schemas.microsoft.com/office/drawing/2014/main" id="{E3211355-3C1A-44A0-8168-D073D3B4DF77}"/>
              </a:ext>
            </a:extLst>
          </p:cNvPr>
          <p:cNvSpPr/>
          <p:nvPr/>
        </p:nvSpPr>
        <p:spPr>
          <a:xfrm>
            <a:off x="899592" y="1315459"/>
            <a:ext cx="7920880" cy="4247317"/>
          </a:xfrm>
          <a:prstGeom prst="rect">
            <a:avLst/>
          </a:prstGeom>
        </p:spPr>
        <p:txBody>
          <a:bodyPr wrap="square">
            <a:spAutoFit/>
          </a:bodyPr>
          <a:lstStyle/>
          <a:p>
            <a:pPr>
              <a:spcAft>
                <a:spcPts val="1200"/>
              </a:spcAft>
              <a:buClr>
                <a:srgbClr val="FFCC66"/>
              </a:buClr>
            </a:pPr>
            <a:r>
              <a:rPr lang="en-GB" sz="2000" b="1" dirty="0" err="1">
                <a:solidFill>
                  <a:srgbClr val="FAB516"/>
                </a:solidFill>
                <a:latin typeface="Calibri" panose="020F0502020204030204" pitchFamily="34" charset="0"/>
                <a:cs typeface="Calibri" panose="020F0502020204030204" pitchFamily="34" charset="0"/>
              </a:rPr>
              <a:t>Dyspnea</a:t>
            </a:r>
            <a:r>
              <a:rPr lang="en-GB" sz="2000" b="1" dirty="0">
                <a:solidFill>
                  <a:srgbClr val="FAB516"/>
                </a:solidFill>
                <a:latin typeface="Calibri" panose="020F0502020204030204" pitchFamily="34" charset="0"/>
                <a:cs typeface="Calibri" panose="020F0502020204030204" pitchFamily="34" charset="0"/>
              </a:rPr>
              <a:t> </a:t>
            </a:r>
          </a:p>
          <a:p>
            <a:pPr marL="342900" indent="-342900">
              <a:spcAft>
                <a:spcPts val="1200"/>
              </a:spcAft>
              <a:buClr>
                <a:srgbClr val="FFCC66"/>
              </a:buClr>
              <a:buFont typeface="Arial" panose="020B0604020202020204" pitchFamily="34" charset="0"/>
              <a:buChar char="►"/>
            </a:pPr>
            <a:r>
              <a:rPr lang="en-GB" sz="2000" dirty="0">
                <a:solidFill>
                  <a:srgbClr val="424242"/>
                </a:solidFill>
                <a:latin typeface="Calibri" panose="020F0502020204030204" pitchFamily="34" charset="0"/>
                <a:cs typeface="Calibri" panose="020F0502020204030204" pitchFamily="34" charset="0"/>
              </a:rPr>
              <a:t>For patients with persistent breathlessness or exercise limitation on LABA/ICS treatment, LAMA can be added to escalate to triple therapy.  </a:t>
            </a:r>
          </a:p>
          <a:p>
            <a:pPr marL="800100" lvl="1" indent="-342900">
              <a:spcAft>
                <a:spcPts val="1200"/>
              </a:spcAft>
              <a:buClr>
                <a:srgbClr val="FFCC66"/>
              </a:buClr>
              <a:buFont typeface="Wingdings" panose="05000000000000000000" pitchFamily="2" charset="2"/>
              <a:buChar char="Ø"/>
            </a:pPr>
            <a:r>
              <a:rPr lang="en-GB" sz="2000" dirty="0">
                <a:solidFill>
                  <a:srgbClr val="424242"/>
                </a:solidFill>
                <a:latin typeface="Calibri" panose="020F0502020204030204" pitchFamily="34" charset="0"/>
                <a:cs typeface="Calibri" panose="020F0502020204030204" pitchFamily="34" charset="0"/>
              </a:rPr>
              <a:t>Alternatively, switching from LABA/ICS to LABA/LAMA should be considered if the original indication for ICS was inappropriate (e.g., an ICS was used to treat symptoms in the absence of a history of exacerbations), or there has been a lack of response to ICS treatment, or if ICS side effects warrant discontinuation.  </a:t>
            </a:r>
          </a:p>
          <a:p>
            <a:pPr marL="342900" indent="-342900">
              <a:spcAft>
                <a:spcPts val="1200"/>
              </a:spcAft>
              <a:buClr>
                <a:srgbClr val="FFCC66"/>
              </a:buClr>
              <a:buFont typeface="Arial" panose="020B0604020202020204" pitchFamily="34" charset="0"/>
              <a:buChar char="►"/>
            </a:pPr>
            <a:r>
              <a:rPr lang="en-GB" sz="2000" dirty="0">
                <a:solidFill>
                  <a:srgbClr val="424242"/>
                </a:solidFill>
                <a:latin typeface="Calibri" panose="020F0502020204030204" pitchFamily="34" charset="0"/>
                <a:cs typeface="Calibri" panose="020F0502020204030204" pitchFamily="34" charset="0"/>
              </a:rPr>
              <a:t>At all stages, </a:t>
            </a:r>
            <a:r>
              <a:rPr lang="en-GB" sz="2000" dirty="0" err="1">
                <a:solidFill>
                  <a:srgbClr val="424242"/>
                </a:solidFill>
                <a:latin typeface="Calibri" panose="020F0502020204030204" pitchFamily="34" charset="0"/>
                <a:cs typeface="Calibri" panose="020F0502020204030204" pitchFamily="34" charset="0"/>
              </a:rPr>
              <a:t>dyspnea</a:t>
            </a:r>
            <a:r>
              <a:rPr lang="en-GB" sz="2000" dirty="0">
                <a:solidFill>
                  <a:srgbClr val="424242"/>
                </a:solidFill>
                <a:latin typeface="Calibri" panose="020F0502020204030204" pitchFamily="34" charset="0"/>
                <a:cs typeface="Calibri" panose="020F0502020204030204" pitchFamily="34" charset="0"/>
              </a:rPr>
              <a:t> due to other causes (not COPD) should be investigated and treated appropriately. Inhaler technique and adherence should be considered as causes of inadequate treatment response. </a:t>
            </a:r>
          </a:p>
        </p:txBody>
      </p:sp>
      <p:sp>
        <p:nvSpPr>
          <p:cNvPr id="8" name="TextBox 1">
            <a:extLst>
              <a:ext uri="{FF2B5EF4-FFF2-40B4-BE49-F238E27FC236}">
                <a16:creationId xmlns:a16="http://schemas.microsoft.com/office/drawing/2014/main" id="{B3E6496E-0C48-4211-B0CC-E9D10FCE48A5}"/>
              </a:ext>
            </a:extLst>
          </p:cNvPr>
          <p:cNvSpPr txBox="1">
            <a:spLocks noChangeArrowheads="1"/>
          </p:cNvSpPr>
          <p:nvPr/>
        </p:nvSpPr>
        <p:spPr bwMode="auto">
          <a:xfrm>
            <a:off x="1331640" y="395082"/>
            <a:ext cx="7056784" cy="523220"/>
          </a:xfrm>
          <a:prstGeom prst="rect">
            <a:avLst/>
          </a:prstGeom>
          <a:noFill/>
          <a:ln w="9525">
            <a:noFill/>
            <a:miter lim="800000"/>
            <a:headEnd/>
            <a:tailEnd/>
          </a:ln>
        </p:spPr>
        <p:txBody>
          <a:bodyPr wrap="square">
            <a:spAutoFit/>
          </a:bodyPr>
          <a:lstStyle/>
          <a:p>
            <a:pPr algn="ctr"/>
            <a:r>
              <a:rPr lang="en-US" sz="2800" dirty="0">
                <a:solidFill>
                  <a:srgbClr val="FAB516"/>
                </a:solidFill>
                <a:latin typeface="Tahoma" pitchFamily="34" charset="0"/>
                <a:cs typeface="Tahoma" pitchFamily="34" charset="0"/>
              </a:rPr>
              <a:t>FOLLOW-UP pharmacological treatment</a:t>
            </a:r>
          </a:p>
        </p:txBody>
      </p:sp>
    </p:spTree>
    <p:extLst>
      <p:ext uri="{BB962C8B-B14F-4D97-AF65-F5344CB8AC3E}">
        <p14:creationId xmlns:p14="http://schemas.microsoft.com/office/powerpoint/2010/main" val="160809210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1">
            <a:extLst>
              <a:ext uri="{FF2B5EF4-FFF2-40B4-BE49-F238E27FC236}">
                <a16:creationId xmlns:a16="http://schemas.microsoft.com/office/drawing/2014/main" id="{41967986-CFBC-4705-A182-2B82C53366A1}"/>
              </a:ext>
            </a:extLst>
          </p:cNvPr>
          <p:cNvSpPr txBox="1">
            <a:spLocks noChangeArrowheads="1"/>
          </p:cNvSpPr>
          <p:nvPr/>
        </p:nvSpPr>
        <p:spPr bwMode="auto">
          <a:xfrm>
            <a:off x="1763688" y="6525344"/>
            <a:ext cx="6096000" cy="276225"/>
          </a:xfrm>
          <a:prstGeom prst="rect">
            <a:avLst/>
          </a:prstGeom>
          <a:noFill/>
          <a:ln w="9525">
            <a:noFill/>
            <a:miter lim="800000"/>
            <a:headEnd/>
            <a:tailEnd/>
          </a:ln>
        </p:spPr>
        <p:txBody>
          <a:bodyPr>
            <a:spAutoFit/>
          </a:bodyPr>
          <a:lstStyle/>
          <a:p>
            <a:pPr algn="ctr"/>
            <a:r>
              <a:rPr lang="en-US" sz="1200" dirty="0">
                <a:solidFill>
                  <a:schemeClr val="accent6">
                    <a:lumMod val="40000"/>
                    <a:lumOff val="60000"/>
                  </a:schemeClr>
                </a:solidFill>
              </a:rPr>
              <a:t>© 2019 Global Initiative for Chronic Obstructive Lung Disease</a:t>
            </a:r>
          </a:p>
        </p:txBody>
      </p:sp>
      <p:sp>
        <p:nvSpPr>
          <p:cNvPr id="3" name="Rectangle 2">
            <a:extLst>
              <a:ext uri="{FF2B5EF4-FFF2-40B4-BE49-F238E27FC236}">
                <a16:creationId xmlns:a16="http://schemas.microsoft.com/office/drawing/2014/main" id="{E3211355-3C1A-44A0-8168-D073D3B4DF77}"/>
              </a:ext>
            </a:extLst>
          </p:cNvPr>
          <p:cNvSpPr/>
          <p:nvPr/>
        </p:nvSpPr>
        <p:spPr>
          <a:xfrm>
            <a:off x="899592" y="1315459"/>
            <a:ext cx="7920880" cy="4585871"/>
          </a:xfrm>
          <a:prstGeom prst="rect">
            <a:avLst/>
          </a:prstGeom>
        </p:spPr>
        <p:txBody>
          <a:bodyPr wrap="square">
            <a:spAutoFit/>
          </a:bodyPr>
          <a:lstStyle/>
          <a:p>
            <a:pPr>
              <a:spcAft>
                <a:spcPts val="1200"/>
              </a:spcAft>
              <a:buClr>
                <a:srgbClr val="FFCC66"/>
              </a:buClr>
            </a:pPr>
            <a:r>
              <a:rPr lang="en-GB" b="1" dirty="0">
                <a:solidFill>
                  <a:srgbClr val="FAB516"/>
                </a:solidFill>
                <a:latin typeface="Calibri" panose="020F0502020204030204" pitchFamily="34" charset="0"/>
                <a:cs typeface="Calibri" panose="020F0502020204030204" pitchFamily="34" charset="0"/>
              </a:rPr>
              <a:t>Exacerbations</a:t>
            </a:r>
          </a:p>
          <a:p>
            <a:pPr marL="342900" indent="-342900">
              <a:spcAft>
                <a:spcPts val="1200"/>
              </a:spcAft>
              <a:buClr>
                <a:srgbClr val="FFCC66"/>
              </a:buClr>
              <a:buFont typeface="Arial" panose="020B0604020202020204" pitchFamily="34" charset="0"/>
              <a:buChar char="►"/>
            </a:pPr>
            <a:r>
              <a:rPr lang="en-GB" dirty="0">
                <a:solidFill>
                  <a:srgbClr val="424242"/>
                </a:solidFill>
                <a:latin typeface="Calibri" panose="020F0502020204030204" pitchFamily="34" charset="0"/>
                <a:cs typeface="Calibri" panose="020F0502020204030204" pitchFamily="34" charset="0"/>
              </a:rPr>
              <a:t>For patients with persistent exacerbations on </a:t>
            </a:r>
            <a:r>
              <a:rPr lang="en-GB" b="1" i="1" dirty="0">
                <a:solidFill>
                  <a:srgbClr val="424242"/>
                </a:solidFill>
                <a:latin typeface="Calibri" panose="020F0502020204030204" pitchFamily="34" charset="0"/>
                <a:cs typeface="Calibri" panose="020F0502020204030204" pitchFamily="34" charset="0"/>
              </a:rPr>
              <a:t>long acting bronchodilator </a:t>
            </a:r>
            <a:r>
              <a:rPr lang="en-GB" dirty="0">
                <a:solidFill>
                  <a:srgbClr val="424242"/>
                </a:solidFill>
                <a:latin typeface="Calibri" panose="020F0502020204030204" pitchFamily="34" charset="0"/>
                <a:cs typeface="Calibri" panose="020F0502020204030204" pitchFamily="34" charset="0"/>
              </a:rPr>
              <a:t>monotherapy, escalation to either LABA/LAMA or LABA/ICS is recommended. LABA/ICS may be preferred for patients with a history or findings suggestive of asthma. </a:t>
            </a:r>
          </a:p>
          <a:p>
            <a:pPr marL="342900" indent="-342900">
              <a:spcAft>
                <a:spcPts val="1200"/>
              </a:spcAft>
              <a:buClr>
                <a:srgbClr val="FFCC66"/>
              </a:buClr>
              <a:buFont typeface="Arial" panose="020B0604020202020204" pitchFamily="34" charset="0"/>
              <a:buChar char="►"/>
            </a:pPr>
            <a:r>
              <a:rPr lang="en-GB" dirty="0">
                <a:solidFill>
                  <a:srgbClr val="424242"/>
                </a:solidFill>
                <a:latin typeface="Calibri" panose="020F0502020204030204" pitchFamily="34" charset="0"/>
                <a:cs typeface="Calibri" panose="020F0502020204030204" pitchFamily="34" charset="0"/>
              </a:rPr>
              <a:t>Blood eosinophil counts may identify patients with a greater likelihood of a beneficial response to ICS. </a:t>
            </a:r>
          </a:p>
          <a:p>
            <a:pPr marL="342900" indent="-342900">
              <a:spcAft>
                <a:spcPts val="1200"/>
              </a:spcAft>
              <a:buClr>
                <a:srgbClr val="FFCC66"/>
              </a:buClr>
              <a:buFont typeface="Arial" panose="020B0604020202020204" pitchFamily="34" charset="0"/>
              <a:buChar char="►"/>
            </a:pPr>
            <a:r>
              <a:rPr lang="en-GB" dirty="0">
                <a:solidFill>
                  <a:srgbClr val="424242"/>
                </a:solidFill>
                <a:latin typeface="Calibri" panose="020F0502020204030204" pitchFamily="34" charset="0"/>
                <a:cs typeface="Calibri" panose="020F0502020204030204" pitchFamily="34" charset="0"/>
              </a:rPr>
              <a:t>For patients with one exacerbation per year, a peripheral blood level ≥ 300 eosinophils/µL identifies patients more likely to respond to LABA/ICS treatment.13,14  </a:t>
            </a:r>
          </a:p>
          <a:p>
            <a:pPr marL="342900" indent="-342900">
              <a:spcAft>
                <a:spcPts val="1200"/>
              </a:spcAft>
              <a:buClr>
                <a:srgbClr val="FFCC66"/>
              </a:buClr>
              <a:buFont typeface="Arial" panose="020B0604020202020204" pitchFamily="34" charset="0"/>
              <a:buChar char="►"/>
            </a:pPr>
            <a:r>
              <a:rPr lang="en-GB" dirty="0">
                <a:solidFill>
                  <a:srgbClr val="424242"/>
                </a:solidFill>
                <a:latin typeface="Calibri" panose="020F0502020204030204" pitchFamily="34" charset="0"/>
                <a:cs typeface="Calibri" panose="020F0502020204030204" pitchFamily="34" charset="0"/>
              </a:rPr>
              <a:t>For patients with ≥ 2 moderate exacerbations per year or at least one severe exacerbation requiring hospitalization in the prior year, LABA/ICS treatment can be considered at blood eosinophil counts ≥ 100 cells/µL, as ICS effects are more pronounced in patients with greater exacerbation frequency and/or severity.</a:t>
            </a:r>
          </a:p>
        </p:txBody>
      </p:sp>
      <p:sp>
        <p:nvSpPr>
          <p:cNvPr id="8" name="TextBox 1">
            <a:extLst>
              <a:ext uri="{FF2B5EF4-FFF2-40B4-BE49-F238E27FC236}">
                <a16:creationId xmlns:a16="http://schemas.microsoft.com/office/drawing/2014/main" id="{B3E6496E-0C48-4211-B0CC-E9D10FCE48A5}"/>
              </a:ext>
            </a:extLst>
          </p:cNvPr>
          <p:cNvSpPr txBox="1">
            <a:spLocks noChangeArrowheads="1"/>
          </p:cNvSpPr>
          <p:nvPr/>
        </p:nvSpPr>
        <p:spPr bwMode="auto">
          <a:xfrm>
            <a:off x="1331640" y="395082"/>
            <a:ext cx="7056784" cy="523220"/>
          </a:xfrm>
          <a:prstGeom prst="rect">
            <a:avLst/>
          </a:prstGeom>
          <a:noFill/>
          <a:ln w="9525">
            <a:noFill/>
            <a:miter lim="800000"/>
            <a:headEnd/>
            <a:tailEnd/>
          </a:ln>
        </p:spPr>
        <p:txBody>
          <a:bodyPr wrap="square">
            <a:spAutoFit/>
          </a:bodyPr>
          <a:lstStyle/>
          <a:p>
            <a:pPr algn="ctr"/>
            <a:r>
              <a:rPr lang="en-US" sz="2800" dirty="0">
                <a:solidFill>
                  <a:srgbClr val="FAB516"/>
                </a:solidFill>
                <a:latin typeface="Tahoma" pitchFamily="34" charset="0"/>
                <a:cs typeface="Tahoma" pitchFamily="34" charset="0"/>
              </a:rPr>
              <a:t>FOLLOW-UP pharmacological treatment</a:t>
            </a:r>
          </a:p>
        </p:txBody>
      </p:sp>
    </p:spTree>
    <p:extLst>
      <p:ext uri="{BB962C8B-B14F-4D97-AF65-F5344CB8AC3E}">
        <p14:creationId xmlns:p14="http://schemas.microsoft.com/office/powerpoint/2010/main" val="32966466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1619672" y="395082"/>
            <a:ext cx="6553200" cy="523220"/>
          </a:xfrm>
          <a:prstGeom prst="rect">
            <a:avLst/>
          </a:prstGeom>
          <a:noFill/>
          <a:ln w="9525">
            <a:noFill/>
            <a:miter lim="800000"/>
            <a:headEnd/>
            <a:tailEnd/>
          </a:ln>
        </p:spPr>
        <p:txBody>
          <a:bodyPr>
            <a:spAutoFit/>
          </a:bodyPr>
          <a:lstStyle/>
          <a:p>
            <a:pPr algn="ctr"/>
            <a:r>
              <a:rPr lang="en-US" sz="2800" dirty="0">
                <a:solidFill>
                  <a:srgbClr val="FAB516"/>
                </a:solidFill>
                <a:latin typeface="Tahoma" pitchFamily="34" charset="0"/>
                <a:cs typeface="Tahoma" pitchFamily="34" charset="0"/>
              </a:rPr>
              <a:t>GOLD Levels of Evidence</a:t>
            </a:r>
          </a:p>
        </p:txBody>
      </p:sp>
      <p:sp>
        <p:nvSpPr>
          <p:cNvPr id="6" name="TextBox 1"/>
          <p:cNvSpPr txBox="1">
            <a:spLocks noChangeArrowheads="1"/>
          </p:cNvSpPr>
          <p:nvPr/>
        </p:nvSpPr>
        <p:spPr bwMode="auto">
          <a:xfrm>
            <a:off x="1475656" y="1196752"/>
            <a:ext cx="6553200" cy="4401205"/>
          </a:xfrm>
          <a:prstGeom prst="rect">
            <a:avLst/>
          </a:prstGeom>
          <a:noFill/>
          <a:ln w="9525">
            <a:noFill/>
            <a:miter lim="800000"/>
            <a:headEnd/>
            <a:tailEnd/>
          </a:ln>
        </p:spPr>
        <p:txBody>
          <a:bodyPr>
            <a:spAutoFit/>
          </a:bodyPr>
          <a:lstStyle/>
          <a:p>
            <a:pPr marL="342900" indent="-342900">
              <a:buClr>
                <a:srgbClr val="FAB516"/>
              </a:buClr>
              <a:buFont typeface="Arial" panose="020B0604020202020204" pitchFamily="34" charset="0"/>
              <a:buChar char="►"/>
            </a:pPr>
            <a:r>
              <a:rPr lang="de-DE" sz="2000" dirty="0">
                <a:solidFill>
                  <a:srgbClr val="424242"/>
                </a:solidFill>
                <a:latin typeface="Calibri" panose="020F0502020204030204" pitchFamily="34" charset="0"/>
                <a:cs typeface="Calibri" panose="020F0502020204030204" pitchFamily="34" charset="0"/>
              </a:rPr>
              <a:t>Levels of evidence have been assigned to evidence-based recommendations where appropriate. </a:t>
            </a:r>
          </a:p>
          <a:p>
            <a:pPr marL="342900" indent="-342900">
              <a:buClr>
                <a:srgbClr val="FAB516"/>
              </a:buClr>
              <a:buFont typeface="Arial" panose="020B0604020202020204" pitchFamily="34" charset="0"/>
              <a:buChar char="►"/>
            </a:pPr>
            <a:endParaRPr lang="de-DE" sz="2000" dirty="0">
              <a:solidFill>
                <a:srgbClr val="424242"/>
              </a:solidFill>
              <a:latin typeface="Calibri" panose="020F0502020204030204" pitchFamily="34" charset="0"/>
              <a:cs typeface="Calibri" panose="020F0502020204030204" pitchFamily="34" charset="0"/>
            </a:endParaRPr>
          </a:p>
          <a:p>
            <a:pPr marL="342900" indent="-342900">
              <a:buClr>
                <a:srgbClr val="FAB516"/>
              </a:buClr>
              <a:buFont typeface="Arial" panose="020B0604020202020204" pitchFamily="34" charset="0"/>
              <a:buChar char="►"/>
            </a:pPr>
            <a:r>
              <a:rPr lang="de-DE" sz="2000" dirty="0">
                <a:solidFill>
                  <a:srgbClr val="424242"/>
                </a:solidFill>
                <a:latin typeface="Calibri" panose="020F0502020204030204" pitchFamily="34" charset="0"/>
                <a:cs typeface="Calibri" panose="020F0502020204030204" pitchFamily="34" charset="0"/>
              </a:rPr>
              <a:t>Evidence levels are indicated in boldface type enclosed in parentheses after the relevant statement e.g., (</a:t>
            </a:r>
            <a:r>
              <a:rPr lang="de-DE" sz="2000" b="1" dirty="0">
                <a:solidFill>
                  <a:srgbClr val="424242"/>
                </a:solidFill>
                <a:latin typeface="Calibri" panose="020F0502020204030204" pitchFamily="34" charset="0"/>
                <a:cs typeface="Calibri" panose="020F0502020204030204" pitchFamily="34" charset="0"/>
              </a:rPr>
              <a:t>Evidence A</a:t>
            </a:r>
            <a:r>
              <a:rPr lang="de-DE" sz="2000" dirty="0">
                <a:solidFill>
                  <a:srgbClr val="424242"/>
                </a:solidFill>
                <a:latin typeface="Calibri" panose="020F0502020204030204" pitchFamily="34" charset="0"/>
                <a:cs typeface="Calibri" panose="020F0502020204030204" pitchFamily="34" charset="0"/>
              </a:rPr>
              <a:t>). </a:t>
            </a:r>
          </a:p>
          <a:p>
            <a:pPr marL="342900" indent="-342900">
              <a:buClr>
                <a:srgbClr val="FAB516"/>
              </a:buClr>
              <a:buFont typeface="Arial" panose="020B0604020202020204" pitchFamily="34" charset="0"/>
              <a:buChar char="►"/>
            </a:pPr>
            <a:endParaRPr lang="de-DE" sz="2000" dirty="0">
              <a:solidFill>
                <a:srgbClr val="424242"/>
              </a:solidFill>
              <a:latin typeface="Calibri" panose="020F0502020204030204" pitchFamily="34" charset="0"/>
              <a:cs typeface="Calibri" panose="020F0502020204030204" pitchFamily="34" charset="0"/>
            </a:endParaRPr>
          </a:p>
          <a:p>
            <a:pPr marL="342900" indent="-342900">
              <a:buClr>
                <a:srgbClr val="FAB516"/>
              </a:buClr>
              <a:buFont typeface="Arial" panose="020B0604020202020204" pitchFamily="34" charset="0"/>
              <a:buChar char="►"/>
            </a:pPr>
            <a:r>
              <a:rPr lang="de-DE" sz="2000" dirty="0">
                <a:solidFill>
                  <a:srgbClr val="424242"/>
                </a:solidFill>
                <a:latin typeface="Calibri" panose="020F0502020204030204" pitchFamily="34" charset="0"/>
                <a:cs typeface="Calibri" panose="020F0502020204030204" pitchFamily="34" charset="0"/>
              </a:rPr>
              <a:t>The methodological issues concerning the use of evidence from meta-analyses were carefully considered. </a:t>
            </a:r>
          </a:p>
          <a:p>
            <a:pPr marL="342900" indent="-342900">
              <a:buClr>
                <a:srgbClr val="FAB516"/>
              </a:buClr>
              <a:buFont typeface="Arial" panose="020B0604020202020204" pitchFamily="34" charset="0"/>
              <a:buChar char="►"/>
            </a:pPr>
            <a:endParaRPr lang="de-DE" sz="2000" dirty="0">
              <a:solidFill>
                <a:srgbClr val="424242"/>
              </a:solidFill>
              <a:latin typeface="Calibri" panose="020F0502020204030204" pitchFamily="34" charset="0"/>
              <a:cs typeface="Calibri" panose="020F0502020204030204" pitchFamily="34" charset="0"/>
            </a:endParaRPr>
          </a:p>
          <a:p>
            <a:pPr marL="342900" indent="-342900">
              <a:buClr>
                <a:srgbClr val="FAB516"/>
              </a:buClr>
              <a:buFont typeface="Arial" panose="020B0604020202020204" pitchFamily="34" charset="0"/>
              <a:buChar char="►"/>
            </a:pPr>
            <a:r>
              <a:rPr lang="de-DE" sz="2000" dirty="0">
                <a:solidFill>
                  <a:srgbClr val="424242"/>
                </a:solidFill>
                <a:latin typeface="Calibri" panose="020F0502020204030204" pitchFamily="34" charset="0"/>
                <a:cs typeface="Calibri" panose="020F0502020204030204" pitchFamily="34" charset="0"/>
              </a:rPr>
              <a:t>The evidence level scheme with categories A to D used throughout this document has been modified from that used in prior GOLD Reports and the evidence category definitions have been refined and updated.</a:t>
            </a:r>
            <a:endParaRPr lang="en-AU" sz="2000" dirty="0">
              <a:solidFill>
                <a:srgbClr val="424242"/>
              </a:solidFill>
              <a:latin typeface="Calibri" panose="020F0502020204030204" pitchFamily="34" charset="0"/>
              <a:cs typeface="Calibri" panose="020F0502020204030204" pitchFamily="34" charset="0"/>
            </a:endParaRPr>
          </a:p>
        </p:txBody>
      </p:sp>
      <p:sp>
        <p:nvSpPr>
          <p:cNvPr id="8" name="TextBox 1">
            <a:extLst>
              <a:ext uri="{FF2B5EF4-FFF2-40B4-BE49-F238E27FC236}">
                <a16:creationId xmlns:a16="http://schemas.microsoft.com/office/drawing/2014/main" id="{1D0B17C1-7C75-484A-98DF-5768D3129189}"/>
              </a:ext>
            </a:extLst>
          </p:cNvPr>
          <p:cNvSpPr txBox="1">
            <a:spLocks noChangeArrowheads="1"/>
          </p:cNvSpPr>
          <p:nvPr/>
        </p:nvSpPr>
        <p:spPr bwMode="auto">
          <a:xfrm>
            <a:off x="1782614" y="6509026"/>
            <a:ext cx="6096000" cy="276225"/>
          </a:xfrm>
          <a:prstGeom prst="rect">
            <a:avLst/>
          </a:prstGeom>
          <a:noFill/>
          <a:ln w="9525">
            <a:noFill/>
            <a:miter lim="800000"/>
            <a:headEnd/>
            <a:tailEnd/>
          </a:ln>
        </p:spPr>
        <p:txBody>
          <a:bodyPr>
            <a:spAutoFit/>
          </a:bodyPr>
          <a:lstStyle/>
          <a:p>
            <a:pPr algn="ctr"/>
            <a:r>
              <a:rPr lang="en-US" sz="1200" dirty="0">
                <a:solidFill>
                  <a:schemeClr val="accent6">
                    <a:lumMod val="40000"/>
                    <a:lumOff val="60000"/>
                  </a:schemeClr>
                </a:solidFill>
              </a:rPr>
              <a:t>© 2019 Global Initiative for Chronic Obstructive Lung Disease</a:t>
            </a:r>
          </a:p>
        </p:txBody>
      </p:sp>
    </p:spTree>
    <p:extLst>
      <p:ext uri="{BB962C8B-B14F-4D97-AF65-F5344CB8AC3E}">
        <p14:creationId xmlns:p14="http://schemas.microsoft.com/office/powerpoint/2010/main" val="380316719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1">
            <a:extLst>
              <a:ext uri="{FF2B5EF4-FFF2-40B4-BE49-F238E27FC236}">
                <a16:creationId xmlns:a16="http://schemas.microsoft.com/office/drawing/2014/main" id="{41967986-CFBC-4705-A182-2B82C53366A1}"/>
              </a:ext>
            </a:extLst>
          </p:cNvPr>
          <p:cNvSpPr txBox="1">
            <a:spLocks noChangeArrowheads="1"/>
          </p:cNvSpPr>
          <p:nvPr/>
        </p:nvSpPr>
        <p:spPr bwMode="auto">
          <a:xfrm>
            <a:off x="1763688" y="6525344"/>
            <a:ext cx="6096000" cy="276225"/>
          </a:xfrm>
          <a:prstGeom prst="rect">
            <a:avLst/>
          </a:prstGeom>
          <a:noFill/>
          <a:ln w="9525">
            <a:noFill/>
            <a:miter lim="800000"/>
            <a:headEnd/>
            <a:tailEnd/>
          </a:ln>
        </p:spPr>
        <p:txBody>
          <a:bodyPr>
            <a:spAutoFit/>
          </a:bodyPr>
          <a:lstStyle/>
          <a:p>
            <a:pPr algn="ctr"/>
            <a:r>
              <a:rPr lang="en-US" sz="1200" dirty="0">
                <a:solidFill>
                  <a:schemeClr val="accent6">
                    <a:lumMod val="40000"/>
                    <a:lumOff val="60000"/>
                  </a:schemeClr>
                </a:solidFill>
              </a:rPr>
              <a:t>© 2019 Global Initiative for Chronic Obstructive Lung Disease</a:t>
            </a:r>
          </a:p>
        </p:txBody>
      </p:sp>
      <p:sp>
        <p:nvSpPr>
          <p:cNvPr id="3" name="Rectangle 2">
            <a:extLst>
              <a:ext uri="{FF2B5EF4-FFF2-40B4-BE49-F238E27FC236}">
                <a16:creationId xmlns:a16="http://schemas.microsoft.com/office/drawing/2014/main" id="{E3211355-3C1A-44A0-8168-D073D3B4DF77}"/>
              </a:ext>
            </a:extLst>
          </p:cNvPr>
          <p:cNvSpPr/>
          <p:nvPr/>
        </p:nvSpPr>
        <p:spPr>
          <a:xfrm>
            <a:off x="899592" y="1315459"/>
            <a:ext cx="7920880" cy="3323987"/>
          </a:xfrm>
          <a:prstGeom prst="rect">
            <a:avLst/>
          </a:prstGeom>
        </p:spPr>
        <p:txBody>
          <a:bodyPr wrap="square">
            <a:spAutoFit/>
          </a:bodyPr>
          <a:lstStyle/>
          <a:p>
            <a:pPr>
              <a:spcAft>
                <a:spcPts val="1200"/>
              </a:spcAft>
              <a:buClr>
                <a:srgbClr val="FFCC66"/>
              </a:buClr>
            </a:pPr>
            <a:r>
              <a:rPr lang="en-GB" b="1" dirty="0">
                <a:solidFill>
                  <a:srgbClr val="FAB516"/>
                </a:solidFill>
              </a:rPr>
              <a:t>Exacerbations</a:t>
            </a:r>
          </a:p>
          <a:p>
            <a:pPr marL="342900" indent="-342900">
              <a:spcAft>
                <a:spcPts val="1200"/>
              </a:spcAft>
              <a:buClr>
                <a:srgbClr val="FFCC66"/>
              </a:buClr>
              <a:buFont typeface="Arial" panose="020B0604020202020204" pitchFamily="34" charset="0"/>
              <a:buChar char="►"/>
            </a:pPr>
            <a:r>
              <a:rPr lang="en-GB" dirty="0">
                <a:solidFill>
                  <a:srgbClr val="424242"/>
                </a:solidFill>
              </a:rPr>
              <a:t>In patients who develop further exacerbations on </a:t>
            </a:r>
            <a:r>
              <a:rPr lang="en-GB" b="1" dirty="0">
                <a:solidFill>
                  <a:srgbClr val="424242"/>
                </a:solidFill>
              </a:rPr>
              <a:t>LABA/LAMA </a:t>
            </a:r>
            <a:r>
              <a:rPr lang="en-GB" dirty="0">
                <a:solidFill>
                  <a:srgbClr val="424242"/>
                </a:solidFill>
              </a:rPr>
              <a:t>therapy we suggest two alternative pathways. Blood eosinophil counts &lt; 100 cells/µL can be used to predict a low likelihood of a beneficial ICS response: </a:t>
            </a:r>
          </a:p>
          <a:p>
            <a:pPr marL="800100" lvl="1" indent="-342900">
              <a:spcAft>
                <a:spcPts val="1200"/>
              </a:spcAft>
              <a:buClr>
                <a:srgbClr val="FFCC66"/>
              </a:buClr>
              <a:buFont typeface="Wingdings" panose="05000000000000000000" pitchFamily="2" charset="2"/>
              <a:buChar char="Ø"/>
            </a:pPr>
            <a:r>
              <a:rPr lang="en-GB" dirty="0">
                <a:solidFill>
                  <a:srgbClr val="424242"/>
                </a:solidFill>
              </a:rPr>
              <a:t>Escalation to LABA/LAMA/ICS. A beneficial response after the addition of ICS may be observed at blood eosinophil counts ≥ 100 cells /µL, with a greater magnitude of response more likely with higher eosinophil counts. </a:t>
            </a:r>
          </a:p>
          <a:p>
            <a:pPr marL="800100" lvl="1" indent="-342900">
              <a:spcAft>
                <a:spcPts val="1200"/>
              </a:spcAft>
              <a:buClr>
                <a:srgbClr val="FFCC66"/>
              </a:buClr>
              <a:buFont typeface="Wingdings" panose="05000000000000000000" pitchFamily="2" charset="2"/>
              <a:buChar char="Ø"/>
            </a:pPr>
            <a:r>
              <a:rPr lang="en-GB" dirty="0">
                <a:solidFill>
                  <a:srgbClr val="424242"/>
                </a:solidFill>
              </a:rPr>
              <a:t>Add roflumilast or azithromycin if blood eosinophils &lt; 100 cells/µL. </a:t>
            </a:r>
          </a:p>
        </p:txBody>
      </p:sp>
      <p:sp>
        <p:nvSpPr>
          <p:cNvPr id="8" name="TextBox 1">
            <a:extLst>
              <a:ext uri="{FF2B5EF4-FFF2-40B4-BE49-F238E27FC236}">
                <a16:creationId xmlns:a16="http://schemas.microsoft.com/office/drawing/2014/main" id="{B3E6496E-0C48-4211-B0CC-E9D10FCE48A5}"/>
              </a:ext>
            </a:extLst>
          </p:cNvPr>
          <p:cNvSpPr txBox="1">
            <a:spLocks noChangeArrowheads="1"/>
          </p:cNvSpPr>
          <p:nvPr/>
        </p:nvSpPr>
        <p:spPr bwMode="auto">
          <a:xfrm>
            <a:off x="1331640" y="395082"/>
            <a:ext cx="7056784" cy="523220"/>
          </a:xfrm>
          <a:prstGeom prst="rect">
            <a:avLst/>
          </a:prstGeom>
          <a:noFill/>
          <a:ln w="9525">
            <a:noFill/>
            <a:miter lim="800000"/>
            <a:headEnd/>
            <a:tailEnd/>
          </a:ln>
        </p:spPr>
        <p:txBody>
          <a:bodyPr wrap="square">
            <a:spAutoFit/>
          </a:bodyPr>
          <a:lstStyle/>
          <a:p>
            <a:pPr algn="ctr"/>
            <a:r>
              <a:rPr lang="en-US" sz="2800" dirty="0">
                <a:solidFill>
                  <a:srgbClr val="FAB516"/>
                </a:solidFill>
                <a:latin typeface="Tahoma" pitchFamily="34" charset="0"/>
                <a:cs typeface="Tahoma" pitchFamily="34" charset="0"/>
              </a:rPr>
              <a:t>FOLLOW-UP pharmacological treatment</a:t>
            </a:r>
          </a:p>
        </p:txBody>
      </p:sp>
    </p:spTree>
    <p:extLst>
      <p:ext uri="{BB962C8B-B14F-4D97-AF65-F5344CB8AC3E}">
        <p14:creationId xmlns:p14="http://schemas.microsoft.com/office/powerpoint/2010/main" val="181250060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1">
            <a:extLst>
              <a:ext uri="{FF2B5EF4-FFF2-40B4-BE49-F238E27FC236}">
                <a16:creationId xmlns:a16="http://schemas.microsoft.com/office/drawing/2014/main" id="{41967986-CFBC-4705-A182-2B82C53366A1}"/>
              </a:ext>
            </a:extLst>
          </p:cNvPr>
          <p:cNvSpPr txBox="1">
            <a:spLocks noChangeArrowheads="1"/>
          </p:cNvSpPr>
          <p:nvPr/>
        </p:nvSpPr>
        <p:spPr bwMode="auto">
          <a:xfrm>
            <a:off x="1763688" y="6525344"/>
            <a:ext cx="6096000" cy="276225"/>
          </a:xfrm>
          <a:prstGeom prst="rect">
            <a:avLst/>
          </a:prstGeom>
          <a:noFill/>
          <a:ln w="9525">
            <a:noFill/>
            <a:miter lim="800000"/>
            <a:headEnd/>
            <a:tailEnd/>
          </a:ln>
        </p:spPr>
        <p:txBody>
          <a:bodyPr>
            <a:spAutoFit/>
          </a:bodyPr>
          <a:lstStyle/>
          <a:p>
            <a:pPr algn="ctr"/>
            <a:r>
              <a:rPr lang="en-US" sz="1200" dirty="0">
                <a:solidFill>
                  <a:schemeClr val="accent6">
                    <a:lumMod val="40000"/>
                    <a:lumOff val="60000"/>
                  </a:schemeClr>
                </a:solidFill>
              </a:rPr>
              <a:t>© 2019 Global Initiative for Chronic Obstructive Lung Disease</a:t>
            </a:r>
          </a:p>
        </p:txBody>
      </p:sp>
      <p:sp>
        <p:nvSpPr>
          <p:cNvPr id="3" name="Rectangle 2">
            <a:extLst>
              <a:ext uri="{FF2B5EF4-FFF2-40B4-BE49-F238E27FC236}">
                <a16:creationId xmlns:a16="http://schemas.microsoft.com/office/drawing/2014/main" id="{E3211355-3C1A-44A0-8168-D073D3B4DF77}"/>
              </a:ext>
            </a:extLst>
          </p:cNvPr>
          <p:cNvSpPr/>
          <p:nvPr/>
        </p:nvSpPr>
        <p:spPr>
          <a:xfrm>
            <a:off x="899592" y="1315459"/>
            <a:ext cx="7920880" cy="2062103"/>
          </a:xfrm>
          <a:prstGeom prst="rect">
            <a:avLst/>
          </a:prstGeom>
        </p:spPr>
        <p:txBody>
          <a:bodyPr wrap="square">
            <a:spAutoFit/>
          </a:bodyPr>
          <a:lstStyle/>
          <a:p>
            <a:pPr>
              <a:spcAft>
                <a:spcPts val="1200"/>
              </a:spcAft>
              <a:buClr>
                <a:srgbClr val="FFCC66"/>
              </a:buClr>
            </a:pPr>
            <a:r>
              <a:rPr lang="en-GB" b="1" dirty="0">
                <a:solidFill>
                  <a:srgbClr val="FAB516"/>
                </a:solidFill>
              </a:rPr>
              <a:t>Exacerbations</a:t>
            </a:r>
          </a:p>
          <a:p>
            <a:pPr marL="342900" indent="-342900">
              <a:spcAft>
                <a:spcPts val="1200"/>
              </a:spcAft>
              <a:buClr>
                <a:srgbClr val="FFCC66"/>
              </a:buClr>
              <a:buFont typeface="Arial" panose="020B0604020202020204" pitchFamily="34" charset="0"/>
              <a:buChar char="►"/>
            </a:pPr>
            <a:r>
              <a:rPr lang="en-GB" dirty="0">
                <a:solidFill>
                  <a:srgbClr val="424242"/>
                </a:solidFill>
              </a:rPr>
              <a:t>In patients who develop further exacerbations on </a:t>
            </a:r>
            <a:r>
              <a:rPr lang="en-GB" b="1" dirty="0">
                <a:solidFill>
                  <a:srgbClr val="424242"/>
                </a:solidFill>
              </a:rPr>
              <a:t>LABA/ICS </a:t>
            </a:r>
            <a:r>
              <a:rPr lang="en-GB" dirty="0">
                <a:solidFill>
                  <a:srgbClr val="424242"/>
                </a:solidFill>
              </a:rPr>
              <a:t>therapy, we recommend escalation to triple therapy by adding a LAMA. </a:t>
            </a:r>
          </a:p>
          <a:p>
            <a:pPr marL="342900" indent="-342900">
              <a:spcAft>
                <a:spcPts val="1200"/>
              </a:spcAft>
              <a:buClr>
                <a:srgbClr val="FFCC66"/>
              </a:buClr>
              <a:buFont typeface="Arial" panose="020B0604020202020204" pitchFamily="34" charset="0"/>
              <a:buChar char="►"/>
            </a:pPr>
            <a:r>
              <a:rPr lang="en-GB" dirty="0">
                <a:solidFill>
                  <a:srgbClr val="424242"/>
                </a:solidFill>
              </a:rPr>
              <a:t>Alternatively, treatment can be switched to LABA/LAMA if there has been a lack of response to ICS treatment, or if ICS side effects warrant discontinuation. </a:t>
            </a:r>
          </a:p>
        </p:txBody>
      </p:sp>
      <p:sp>
        <p:nvSpPr>
          <p:cNvPr id="8" name="TextBox 1">
            <a:extLst>
              <a:ext uri="{FF2B5EF4-FFF2-40B4-BE49-F238E27FC236}">
                <a16:creationId xmlns:a16="http://schemas.microsoft.com/office/drawing/2014/main" id="{B3E6496E-0C48-4211-B0CC-E9D10FCE48A5}"/>
              </a:ext>
            </a:extLst>
          </p:cNvPr>
          <p:cNvSpPr txBox="1">
            <a:spLocks noChangeArrowheads="1"/>
          </p:cNvSpPr>
          <p:nvPr/>
        </p:nvSpPr>
        <p:spPr bwMode="auto">
          <a:xfrm>
            <a:off x="1331640" y="395082"/>
            <a:ext cx="7056784" cy="523220"/>
          </a:xfrm>
          <a:prstGeom prst="rect">
            <a:avLst/>
          </a:prstGeom>
          <a:noFill/>
          <a:ln w="9525">
            <a:noFill/>
            <a:miter lim="800000"/>
            <a:headEnd/>
            <a:tailEnd/>
          </a:ln>
        </p:spPr>
        <p:txBody>
          <a:bodyPr wrap="square">
            <a:spAutoFit/>
          </a:bodyPr>
          <a:lstStyle/>
          <a:p>
            <a:pPr algn="ctr"/>
            <a:r>
              <a:rPr lang="en-US" sz="2800" dirty="0">
                <a:solidFill>
                  <a:srgbClr val="FAB516"/>
                </a:solidFill>
                <a:latin typeface="Tahoma" pitchFamily="34" charset="0"/>
                <a:cs typeface="Tahoma" pitchFamily="34" charset="0"/>
              </a:rPr>
              <a:t>FOLLOW-UP pharmacological treatment</a:t>
            </a:r>
          </a:p>
        </p:txBody>
      </p:sp>
    </p:spTree>
    <p:extLst>
      <p:ext uri="{BB962C8B-B14F-4D97-AF65-F5344CB8AC3E}">
        <p14:creationId xmlns:p14="http://schemas.microsoft.com/office/powerpoint/2010/main" val="153015912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1">
            <a:extLst>
              <a:ext uri="{FF2B5EF4-FFF2-40B4-BE49-F238E27FC236}">
                <a16:creationId xmlns:a16="http://schemas.microsoft.com/office/drawing/2014/main" id="{41967986-CFBC-4705-A182-2B82C53366A1}"/>
              </a:ext>
            </a:extLst>
          </p:cNvPr>
          <p:cNvSpPr txBox="1">
            <a:spLocks noChangeArrowheads="1"/>
          </p:cNvSpPr>
          <p:nvPr/>
        </p:nvSpPr>
        <p:spPr bwMode="auto">
          <a:xfrm>
            <a:off x="1763688" y="6525344"/>
            <a:ext cx="6096000" cy="276225"/>
          </a:xfrm>
          <a:prstGeom prst="rect">
            <a:avLst/>
          </a:prstGeom>
          <a:noFill/>
          <a:ln w="9525">
            <a:noFill/>
            <a:miter lim="800000"/>
            <a:headEnd/>
            <a:tailEnd/>
          </a:ln>
        </p:spPr>
        <p:txBody>
          <a:bodyPr>
            <a:spAutoFit/>
          </a:bodyPr>
          <a:lstStyle/>
          <a:p>
            <a:pPr algn="ctr"/>
            <a:r>
              <a:rPr lang="en-US" sz="1200" dirty="0">
                <a:solidFill>
                  <a:schemeClr val="accent6">
                    <a:lumMod val="40000"/>
                    <a:lumOff val="60000"/>
                  </a:schemeClr>
                </a:solidFill>
              </a:rPr>
              <a:t>© 2019 Global Initiative for Chronic Obstructive Lung Disease</a:t>
            </a:r>
          </a:p>
        </p:txBody>
      </p:sp>
      <p:sp>
        <p:nvSpPr>
          <p:cNvPr id="3" name="Rectangle 2">
            <a:extLst>
              <a:ext uri="{FF2B5EF4-FFF2-40B4-BE49-F238E27FC236}">
                <a16:creationId xmlns:a16="http://schemas.microsoft.com/office/drawing/2014/main" id="{E3211355-3C1A-44A0-8168-D073D3B4DF77}"/>
              </a:ext>
            </a:extLst>
          </p:cNvPr>
          <p:cNvSpPr/>
          <p:nvPr/>
        </p:nvSpPr>
        <p:spPr>
          <a:xfrm>
            <a:off x="899592" y="1315459"/>
            <a:ext cx="7920880" cy="4247317"/>
          </a:xfrm>
          <a:prstGeom prst="rect">
            <a:avLst/>
          </a:prstGeom>
        </p:spPr>
        <p:txBody>
          <a:bodyPr wrap="square">
            <a:spAutoFit/>
          </a:bodyPr>
          <a:lstStyle/>
          <a:p>
            <a:pPr>
              <a:spcAft>
                <a:spcPts val="1200"/>
              </a:spcAft>
              <a:buClr>
                <a:srgbClr val="FFCC66"/>
              </a:buClr>
            </a:pPr>
            <a:r>
              <a:rPr lang="en-GB" b="1" dirty="0">
                <a:solidFill>
                  <a:srgbClr val="FAB516"/>
                </a:solidFill>
                <a:latin typeface="Calibri" panose="020F0502020204030204" pitchFamily="34" charset="0"/>
                <a:cs typeface="Calibri" panose="020F0502020204030204" pitchFamily="34" charset="0"/>
              </a:rPr>
              <a:t>Exacerbations</a:t>
            </a:r>
          </a:p>
          <a:p>
            <a:pPr marL="342900" indent="-342900">
              <a:spcAft>
                <a:spcPts val="1200"/>
              </a:spcAft>
              <a:buClr>
                <a:srgbClr val="FFCC66"/>
              </a:buClr>
              <a:buFont typeface="Arial" panose="020B0604020202020204" pitchFamily="34" charset="0"/>
              <a:buChar char="►"/>
            </a:pPr>
            <a:r>
              <a:rPr lang="en-GB" dirty="0">
                <a:solidFill>
                  <a:srgbClr val="424242"/>
                </a:solidFill>
                <a:latin typeface="Calibri" panose="020F0502020204030204" pitchFamily="34" charset="0"/>
                <a:cs typeface="Calibri" panose="020F0502020204030204" pitchFamily="34" charset="0"/>
              </a:rPr>
              <a:t>If patients treated with </a:t>
            </a:r>
            <a:r>
              <a:rPr lang="en-GB" b="1" dirty="0">
                <a:solidFill>
                  <a:srgbClr val="424242"/>
                </a:solidFill>
                <a:latin typeface="Calibri" panose="020F0502020204030204" pitchFamily="34" charset="0"/>
                <a:cs typeface="Calibri" panose="020F0502020204030204" pitchFamily="34" charset="0"/>
              </a:rPr>
              <a:t>LABA/LAMA/ICS </a:t>
            </a:r>
            <a:r>
              <a:rPr lang="en-GB" dirty="0">
                <a:solidFill>
                  <a:srgbClr val="424242"/>
                </a:solidFill>
                <a:latin typeface="Calibri" panose="020F0502020204030204" pitchFamily="34" charset="0"/>
                <a:cs typeface="Calibri" panose="020F0502020204030204" pitchFamily="34" charset="0"/>
              </a:rPr>
              <a:t>who still have exacerbations the following options may be considered: </a:t>
            </a:r>
          </a:p>
          <a:p>
            <a:pPr marL="800100" lvl="1" indent="-342900">
              <a:spcAft>
                <a:spcPts val="1200"/>
              </a:spcAft>
              <a:buClr>
                <a:srgbClr val="FFCC66"/>
              </a:buClr>
              <a:buFont typeface="Wingdings" panose="05000000000000000000" pitchFamily="2" charset="2"/>
              <a:buChar char="Ø"/>
            </a:pPr>
            <a:r>
              <a:rPr lang="en-GB" sz="1600" b="1" dirty="0">
                <a:solidFill>
                  <a:srgbClr val="FAB516"/>
                </a:solidFill>
                <a:latin typeface="Calibri" panose="020F0502020204030204" pitchFamily="34" charset="0"/>
                <a:cs typeface="Calibri" panose="020F0502020204030204" pitchFamily="34" charset="0"/>
              </a:rPr>
              <a:t>Add roflumilast. </a:t>
            </a:r>
            <a:r>
              <a:rPr lang="en-GB" sz="1600" dirty="0">
                <a:solidFill>
                  <a:srgbClr val="424242"/>
                </a:solidFill>
                <a:latin typeface="Calibri" panose="020F0502020204030204" pitchFamily="34" charset="0"/>
                <a:cs typeface="Calibri" panose="020F0502020204030204" pitchFamily="34" charset="0"/>
              </a:rPr>
              <a:t>This may be considered in patients with an FEV</a:t>
            </a:r>
            <a:r>
              <a:rPr lang="en-GB" sz="1600" baseline="-25000" dirty="0">
                <a:solidFill>
                  <a:srgbClr val="424242"/>
                </a:solidFill>
                <a:latin typeface="Calibri" panose="020F0502020204030204" pitchFamily="34" charset="0"/>
                <a:cs typeface="Calibri" panose="020F0502020204030204" pitchFamily="34" charset="0"/>
              </a:rPr>
              <a:t>1</a:t>
            </a:r>
            <a:r>
              <a:rPr lang="en-GB" sz="1600" dirty="0">
                <a:solidFill>
                  <a:srgbClr val="424242"/>
                </a:solidFill>
                <a:latin typeface="Calibri" panose="020F0502020204030204" pitchFamily="34" charset="0"/>
                <a:cs typeface="Calibri" panose="020F0502020204030204" pitchFamily="34" charset="0"/>
              </a:rPr>
              <a:t> &lt; 50% predicted and chronic bronchitis, particularly if they have experienced at least one hospitalization for an exacerbation in the previous year. </a:t>
            </a:r>
          </a:p>
          <a:p>
            <a:pPr marL="800100" lvl="1" indent="-342900">
              <a:spcAft>
                <a:spcPts val="1200"/>
              </a:spcAft>
              <a:buClr>
                <a:srgbClr val="FFCC66"/>
              </a:buClr>
              <a:buFont typeface="Wingdings" panose="05000000000000000000" pitchFamily="2" charset="2"/>
              <a:buChar char="Ø"/>
            </a:pPr>
            <a:r>
              <a:rPr lang="en-GB" sz="1600" b="1" dirty="0">
                <a:solidFill>
                  <a:srgbClr val="FAB516"/>
                </a:solidFill>
                <a:latin typeface="Calibri" panose="020F0502020204030204" pitchFamily="34" charset="0"/>
                <a:cs typeface="Calibri" panose="020F0502020204030204" pitchFamily="34" charset="0"/>
              </a:rPr>
              <a:t>Add a macrolide. </a:t>
            </a:r>
            <a:r>
              <a:rPr lang="en-GB" sz="1600" dirty="0">
                <a:solidFill>
                  <a:srgbClr val="424242"/>
                </a:solidFill>
                <a:latin typeface="Calibri" panose="020F0502020204030204" pitchFamily="34" charset="0"/>
                <a:cs typeface="Calibri" panose="020F0502020204030204" pitchFamily="34" charset="0"/>
              </a:rPr>
              <a:t>The best available evidence exists for the use of azithromycin, especially in those who are not current smokers. Consideration to the development of resistant organisms should be factored into decision-making.</a:t>
            </a:r>
          </a:p>
          <a:p>
            <a:pPr marL="800100" lvl="1" indent="-342900">
              <a:spcAft>
                <a:spcPts val="1200"/>
              </a:spcAft>
              <a:buClr>
                <a:srgbClr val="FFCC66"/>
              </a:buClr>
              <a:buFont typeface="Wingdings" panose="05000000000000000000" pitchFamily="2" charset="2"/>
              <a:buChar char="Ø"/>
            </a:pPr>
            <a:r>
              <a:rPr lang="en-GB" sz="1600" b="1" dirty="0">
                <a:solidFill>
                  <a:srgbClr val="FAB516"/>
                </a:solidFill>
                <a:latin typeface="Calibri" panose="020F0502020204030204" pitchFamily="34" charset="0"/>
                <a:cs typeface="Calibri" panose="020F0502020204030204" pitchFamily="34" charset="0"/>
              </a:rPr>
              <a:t>Stopping ICS. </a:t>
            </a:r>
            <a:r>
              <a:rPr lang="en-GB" sz="1600" dirty="0">
                <a:solidFill>
                  <a:srgbClr val="424242"/>
                </a:solidFill>
                <a:latin typeface="Calibri" panose="020F0502020204030204" pitchFamily="34" charset="0"/>
                <a:cs typeface="Calibri" panose="020F0502020204030204" pitchFamily="34" charset="0"/>
              </a:rPr>
              <a:t>This can be considered if there are adverse effects (such as pneumonia) or a reported lack of efficacy. However, a blood eosinophil count ≥ 300 cells /µL identifies patients with the greatest likelihood of experiencing more exacerbations after ICS withdrawal and who subsequently should be followed closely for relapse of exacerbations.</a:t>
            </a:r>
          </a:p>
        </p:txBody>
      </p:sp>
      <p:sp>
        <p:nvSpPr>
          <p:cNvPr id="8" name="TextBox 1">
            <a:extLst>
              <a:ext uri="{FF2B5EF4-FFF2-40B4-BE49-F238E27FC236}">
                <a16:creationId xmlns:a16="http://schemas.microsoft.com/office/drawing/2014/main" id="{B3E6496E-0C48-4211-B0CC-E9D10FCE48A5}"/>
              </a:ext>
            </a:extLst>
          </p:cNvPr>
          <p:cNvSpPr txBox="1">
            <a:spLocks noChangeArrowheads="1"/>
          </p:cNvSpPr>
          <p:nvPr/>
        </p:nvSpPr>
        <p:spPr bwMode="auto">
          <a:xfrm>
            <a:off x="1331640" y="395082"/>
            <a:ext cx="7056784" cy="523220"/>
          </a:xfrm>
          <a:prstGeom prst="rect">
            <a:avLst/>
          </a:prstGeom>
          <a:noFill/>
          <a:ln w="9525">
            <a:noFill/>
            <a:miter lim="800000"/>
            <a:headEnd/>
            <a:tailEnd/>
          </a:ln>
        </p:spPr>
        <p:txBody>
          <a:bodyPr wrap="square">
            <a:spAutoFit/>
          </a:bodyPr>
          <a:lstStyle/>
          <a:p>
            <a:pPr algn="ctr"/>
            <a:r>
              <a:rPr lang="en-US" sz="2800" dirty="0">
                <a:solidFill>
                  <a:srgbClr val="FAB516"/>
                </a:solidFill>
                <a:latin typeface="Tahoma" pitchFamily="34" charset="0"/>
                <a:cs typeface="Tahoma" pitchFamily="34" charset="0"/>
              </a:rPr>
              <a:t>FOLLOW-UP pharmacological treatment</a:t>
            </a:r>
          </a:p>
        </p:txBody>
      </p:sp>
    </p:spTree>
    <p:extLst>
      <p:ext uri="{BB962C8B-B14F-4D97-AF65-F5344CB8AC3E}">
        <p14:creationId xmlns:p14="http://schemas.microsoft.com/office/powerpoint/2010/main" val="141840259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1619672" y="395082"/>
            <a:ext cx="6553200" cy="523220"/>
          </a:xfrm>
          <a:prstGeom prst="rect">
            <a:avLst/>
          </a:prstGeom>
          <a:noFill/>
          <a:ln w="9525">
            <a:noFill/>
            <a:miter lim="800000"/>
            <a:headEnd/>
            <a:tailEnd/>
          </a:ln>
        </p:spPr>
        <p:txBody>
          <a:bodyPr>
            <a:spAutoFit/>
          </a:bodyPr>
          <a:lstStyle/>
          <a:p>
            <a:pPr algn="ctr"/>
            <a:r>
              <a:rPr lang="en-US" sz="2800" dirty="0">
                <a:solidFill>
                  <a:srgbClr val="FAB516"/>
                </a:solidFill>
                <a:latin typeface="Tahoma" pitchFamily="34" charset="0"/>
                <a:cs typeface="Tahoma" pitchFamily="34" charset="0"/>
              </a:rPr>
              <a:t>Non-Pharmacological Treatment</a:t>
            </a:r>
          </a:p>
        </p:txBody>
      </p:sp>
      <p:sp>
        <p:nvSpPr>
          <p:cNvPr id="9" name="TextBox 1"/>
          <p:cNvSpPr txBox="1">
            <a:spLocks noChangeArrowheads="1"/>
          </p:cNvSpPr>
          <p:nvPr/>
        </p:nvSpPr>
        <p:spPr bwMode="auto">
          <a:xfrm>
            <a:off x="1521661" y="6403091"/>
            <a:ext cx="6096000" cy="276225"/>
          </a:xfrm>
          <a:prstGeom prst="rect">
            <a:avLst/>
          </a:prstGeom>
          <a:noFill/>
          <a:ln w="9525">
            <a:noFill/>
            <a:miter lim="800000"/>
            <a:headEnd/>
            <a:tailEnd/>
          </a:ln>
        </p:spPr>
        <p:txBody>
          <a:bodyPr>
            <a:spAutoFit/>
          </a:bodyPr>
          <a:lstStyle/>
          <a:p>
            <a:pPr algn="ctr"/>
            <a:r>
              <a:rPr lang="en-US" sz="1200" dirty="0"/>
              <a:t>© 2017 Global Initiative for Chronic Obstructive Lung Disease</a:t>
            </a:r>
          </a:p>
        </p:txBody>
      </p:sp>
      <p:sp>
        <p:nvSpPr>
          <p:cNvPr id="6" name="TextBox 1"/>
          <p:cNvSpPr txBox="1">
            <a:spLocks noChangeArrowheads="1"/>
          </p:cNvSpPr>
          <p:nvPr/>
        </p:nvSpPr>
        <p:spPr bwMode="auto">
          <a:xfrm>
            <a:off x="2790156" y="1484784"/>
            <a:ext cx="4212232" cy="4093428"/>
          </a:xfrm>
          <a:prstGeom prst="rect">
            <a:avLst/>
          </a:prstGeom>
          <a:noFill/>
          <a:ln w="9525">
            <a:noFill/>
            <a:miter lim="800000"/>
            <a:headEnd/>
            <a:tailEnd/>
          </a:ln>
        </p:spPr>
        <p:txBody>
          <a:bodyPr wrap="square">
            <a:spAutoFit/>
          </a:bodyPr>
          <a:lstStyle/>
          <a:p>
            <a:pPr marL="342900" indent="-342900">
              <a:spcAft>
                <a:spcPts val="1200"/>
              </a:spcAft>
              <a:buClr>
                <a:srgbClr val="FFCC66"/>
              </a:buClr>
              <a:buFont typeface="Arial" panose="020B0604020202020204" pitchFamily="34" charset="0"/>
              <a:buChar char="►"/>
            </a:pPr>
            <a:r>
              <a:rPr lang="en-AU" sz="2000" dirty="0">
                <a:solidFill>
                  <a:srgbClr val="424242"/>
                </a:solidFill>
                <a:latin typeface="Calibri" panose="020F0502020204030204" pitchFamily="34" charset="0"/>
                <a:cs typeface="Calibri" panose="020F0502020204030204" pitchFamily="34" charset="0"/>
              </a:rPr>
              <a:t>Education and self-management</a:t>
            </a:r>
          </a:p>
          <a:p>
            <a:pPr marL="342900" indent="-342900">
              <a:spcAft>
                <a:spcPts val="1200"/>
              </a:spcAft>
              <a:buClr>
                <a:srgbClr val="FFCC66"/>
              </a:buClr>
              <a:buFont typeface="Arial" panose="020B0604020202020204" pitchFamily="34" charset="0"/>
              <a:buChar char="►"/>
            </a:pPr>
            <a:r>
              <a:rPr lang="en-AU" sz="2000" dirty="0">
                <a:solidFill>
                  <a:srgbClr val="424242"/>
                </a:solidFill>
                <a:latin typeface="Calibri" panose="020F0502020204030204" pitchFamily="34" charset="0"/>
                <a:cs typeface="Calibri" panose="020F0502020204030204" pitchFamily="34" charset="0"/>
              </a:rPr>
              <a:t>Physical activity</a:t>
            </a:r>
          </a:p>
          <a:p>
            <a:pPr marL="342900" indent="-342900">
              <a:spcAft>
                <a:spcPts val="1200"/>
              </a:spcAft>
              <a:buClr>
                <a:srgbClr val="FFCC66"/>
              </a:buClr>
              <a:buFont typeface="Arial" panose="020B0604020202020204" pitchFamily="34" charset="0"/>
              <a:buChar char="►"/>
            </a:pPr>
            <a:r>
              <a:rPr lang="en-AU" sz="2000" dirty="0">
                <a:solidFill>
                  <a:srgbClr val="424242"/>
                </a:solidFill>
                <a:latin typeface="Calibri" panose="020F0502020204030204" pitchFamily="34" charset="0"/>
                <a:cs typeface="Calibri" panose="020F0502020204030204" pitchFamily="34" charset="0"/>
              </a:rPr>
              <a:t>Pulmonary rehabilitation programs</a:t>
            </a:r>
          </a:p>
          <a:p>
            <a:pPr marL="342900" indent="-342900">
              <a:spcAft>
                <a:spcPts val="1200"/>
              </a:spcAft>
              <a:buClr>
                <a:srgbClr val="FFCC66"/>
              </a:buClr>
              <a:buFont typeface="Arial" panose="020B0604020202020204" pitchFamily="34" charset="0"/>
              <a:buChar char="►"/>
            </a:pPr>
            <a:r>
              <a:rPr lang="de-DE" sz="2000" dirty="0">
                <a:solidFill>
                  <a:srgbClr val="424242"/>
                </a:solidFill>
                <a:latin typeface="Calibri" panose="020F0502020204030204" pitchFamily="34" charset="0"/>
                <a:cs typeface="Calibri" panose="020F0502020204030204" pitchFamily="34" charset="0"/>
              </a:rPr>
              <a:t>Exercise training</a:t>
            </a:r>
            <a:endParaRPr lang="en-AU" sz="2000" b="1" dirty="0">
              <a:solidFill>
                <a:srgbClr val="424242"/>
              </a:solidFill>
              <a:latin typeface="Calibri" panose="020F0502020204030204" pitchFamily="34" charset="0"/>
              <a:cs typeface="Calibri" panose="020F0502020204030204" pitchFamily="34" charset="0"/>
            </a:endParaRPr>
          </a:p>
          <a:p>
            <a:pPr marL="342900" indent="-342900">
              <a:spcAft>
                <a:spcPts val="1200"/>
              </a:spcAft>
              <a:buClr>
                <a:srgbClr val="FFCC66"/>
              </a:buClr>
              <a:buFont typeface="Arial" panose="020B0604020202020204" pitchFamily="34" charset="0"/>
              <a:buChar char="►"/>
            </a:pPr>
            <a:r>
              <a:rPr lang="en-AU" sz="2000" dirty="0">
                <a:solidFill>
                  <a:srgbClr val="424242"/>
                </a:solidFill>
                <a:latin typeface="Calibri" panose="020F0502020204030204" pitchFamily="34" charset="0"/>
                <a:cs typeface="Calibri" panose="020F0502020204030204" pitchFamily="34" charset="0"/>
              </a:rPr>
              <a:t>Self-management education</a:t>
            </a:r>
          </a:p>
          <a:p>
            <a:pPr marL="342900" indent="-342900">
              <a:spcAft>
                <a:spcPts val="1200"/>
              </a:spcAft>
              <a:buClr>
                <a:srgbClr val="FFCC66"/>
              </a:buClr>
              <a:buFont typeface="Arial" panose="020B0604020202020204" pitchFamily="34" charset="0"/>
              <a:buChar char="►"/>
            </a:pPr>
            <a:r>
              <a:rPr lang="en-AU" sz="2000" dirty="0">
                <a:solidFill>
                  <a:srgbClr val="424242"/>
                </a:solidFill>
                <a:latin typeface="Calibri" panose="020F0502020204030204" pitchFamily="34" charset="0"/>
                <a:cs typeface="Calibri" panose="020F0502020204030204" pitchFamily="34" charset="0"/>
              </a:rPr>
              <a:t>End of life and palliative care</a:t>
            </a:r>
          </a:p>
          <a:p>
            <a:pPr marL="342900" indent="-342900">
              <a:spcAft>
                <a:spcPts val="1200"/>
              </a:spcAft>
              <a:buClr>
                <a:srgbClr val="FFCC66"/>
              </a:buClr>
              <a:buFont typeface="Arial" panose="020B0604020202020204" pitchFamily="34" charset="0"/>
              <a:buChar char="►"/>
            </a:pPr>
            <a:r>
              <a:rPr lang="en-AU" sz="2000" dirty="0">
                <a:solidFill>
                  <a:srgbClr val="424242"/>
                </a:solidFill>
                <a:latin typeface="Calibri" panose="020F0502020204030204" pitchFamily="34" charset="0"/>
                <a:cs typeface="Calibri" panose="020F0502020204030204" pitchFamily="34" charset="0"/>
              </a:rPr>
              <a:t>Nutritional support</a:t>
            </a:r>
          </a:p>
          <a:p>
            <a:pPr marL="342900" indent="-342900">
              <a:spcAft>
                <a:spcPts val="1200"/>
              </a:spcAft>
              <a:buClr>
                <a:srgbClr val="FFCC66"/>
              </a:buClr>
              <a:buFont typeface="Arial" panose="020B0604020202020204" pitchFamily="34" charset="0"/>
              <a:buChar char="►"/>
            </a:pPr>
            <a:r>
              <a:rPr lang="en-AU" sz="2000" dirty="0">
                <a:solidFill>
                  <a:srgbClr val="424242"/>
                </a:solidFill>
                <a:latin typeface="Calibri" panose="020F0502020204030204" pitchFamily="34" charset="0"/>
                <a:cs typeface="Calibri" panose="020F0502020204030204" pitchFamily="34" charset="0"/>
              </a:rPr>
              <a:t>Vaccination</a:t>
            </a:r>
          </a:p>
          <a:p>
            <a:pPr marL="342900" indent="-342900">
              <a:spcAft>
                <a:spcPts val="1200"/>
              </a:spcAft>
              <a:buClr>
                <a:srgbClr val="FFCC66"/>
              </a:buClr>
              <a:buFont typeface="Arial" panose="020B0604020202020204" pitchFamily="34" charset="0"/>
              <a:buChar char="►"/>
            </a:pPr>
            <a:r>
              <a:rPr lang="en-AU" sz="2000" dirty="0">
                <a:solidFill>
                  <a:srgbClr val="424242"/>
                </a:solidFill>
                <a:latin typeface="Calibri" panose="020F0502020204030204" pitchFamily="34" charset="0"/>
                <a:cs typeface="Calibri" panose="020F0502020204030204" pitchFamily="34" charset="0"/>
              </a:rPr>
              <a:t>Oxygen therapy</a:t>
            </a:r>
          </a:p>
        </p:txBody>
      </p:sp>
      <p:sp>
        <p:nvSpPr>
          <p:cNvPr id="8" name="TextBox 1">
            <a:extLst>
              <a:ext uri="{FF2B5EF4-FFF2-40B4-BE49-F238E27FC236}">
                <a16:creationId xmlns:a16="http://schemas.microsoft.com/office/drawing/2014/main" id="{C47FCF37-AA0F-4740-972C-F3681DB1A299}"/>
              </a:ext>
            </a:extLst>
          </p:cNvPr>
          <p:cNvSpPr txBox="1">
            <a:spLocks noChangeArrowheads="1"/>
          </p:cNvSpPr>
          <p:nvPr/>
        </p:nvSpPr>
        <p:spPr bwMode="auto">
          <a:xfrm>
            <a:off x="1763688" y="6525344"/>
            <a:ext cx="6096000" cy="276225"/>
          </a:xfrm>
          <a:prstGeom prst="rect">
            <a:avLst/>
          </a:prstGeom>
          <a:noFill/>
          <a:ln w="9525">
            <a:noFill/>
            <a:miter lim="800000"/>
            <a:headEnd/>
            <a:tailEnd/>
          </a:ln>
        </p:spPr>
        <p:txBody>
          <a:bodyPr>
            <a:spAutoFit/>
          </a:bodyPr>
          <a:lstStyle/>
          <a:p>
            <a:pPr algn="ctr"/>
            <a:r>
              <a:rPr lang="en-US" sz="1200" dirty="0">
                <a:solidFill>
                  <a:schemeClr val="accent6">
                    <a:lumMod val="40000"/>
                    <a:lumOff val="60000"/>
                  </a:schemeClr>
                </a:solidFill>
              </a:rPr>
              <a:t>© 2019 Global Initiative for Chronic Obstructive Lung Disease</a:t>
            </a:r>
          </a:p>
        </p:txBody>
      </p:sp>
    </p:spTree>
    <p:extLst>
      <p:ext uri="{BB962C8B-B14F-4D97-AF65-F5344CB8AC3E}">
        <p14:creationId xmlns:p14="http://schemas.microsoft.com/office/powerpoint/2010/main" val="30934957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1331640" y="395082"/>
            <a:ext cx="7056784" cy="523220"/>
          </a:xfrm>
          <a:prstGeom prst="rect">
            <a:avLst/>
          </a:prstGeom>
          <a:noFill/>
          <a:ln w="9525">
            <a:noFill/>
            <a:miter lim="800000"/>
            <a:headEnd/>
            <a:tailEnd/>
          </a:ln>
        </p:spPr>
        <p:txBody>
          <a:bodyPr wrap="square">
            <a:spAutoFit/>
          </a:bodyPr>
          <a:lstStyle/>
          <a:p>
            <a:pPr algn="ctr"/>
            <a:r>
              <a:rPr lang="en-US" sz="2800" dirty="0">
                <a:solidFill>
                  <a:srgbClr val="FAB516"/>
                </a:solidFill>
                <a:latin typeface="Tahoma" pitchFamily="34" charset="0"/>
                <a:cs typeface="Tahoma" pitchFamily="34" charset="0"/>
              </a:rPr>
              <a:t>Non-pharmacological treatment</a:t>
            </a:r>
          </a:p>
        </p:txBody>
      </p:sp>
      <p:sp>
        <p:nvSpPr>
          <p:cNvPr id="9" name="TextBox 1"/>
          <p:cNvSpPr txBox="1">
            <a:spLocks noChangeArrowheads="1"/>
          </p:cNvSpPr>
          <p:nvPr/>
        </p:nvSpPr>
        <p:spPr bwMode="auto">
          <a:xfrm>
            <a:off x="1521661" y="6403091"/>
            <a:ext cx="6096000" cy="276225"/>
          </a:xfrm>
          <a:prstGeom prst="rect">
            <a:avLst/>
          </a:prstGeom>
          <a:noFill/>
          <a:ln w="9525">
            <a:noFill/>
            <a:miter lim="800000"/>
            <a:headEnd/>
            <a:tailEnd/>
          </a:ln>
        </p:spPr>
        <p:txBody>
          <a:bodyPr>
            <a:spAutoFit/>
          </a:bodyPr>
          <a:lstStyle/>
          <a:p>
            <a:pPr algn="ctr"/>
            <a:r>
              <a:rPr lang="en-US" sz="1200" dirty="0"/>
              <a:t>© 2017 Global Initiative for Chronic Obstructive Lung Disease</a:t>
            </a:r>
          </a:p>
        </p:txBody>
      </p:sp>
      <p:sp>
        <p:nvSpPr>
          <p:cNvPr id="10" name="TextBox 1">
            <a:extLst>
              <a:ext uri="{FF2B5EF4-FFF2-40B4-BE49-F238E27FC236}">
                <a16:creationId xmlns:a16="http://schemas.microsoft.com/office/drawing/2014/main" id="{41967986-CFBC-4705-A182-2B82C53366A1}"/>
              </a:ext>
            </a:extLst>
          </p:cNvPr>
          <p:cNvSpPr txBox="1">
            <a:spLocks noChangeArrowheads="1"/>
          </p:cNvSpPr>
          <p:nvPr/>
        </p:nvSpPr>
        <p:spPr bwMode="auto">
          <a:xfrm>
            <a:off x="1763688" y="6525344"/>
            <a:ext cx="6096000" cy="276225"/>
          </a:xfrm>
          <a:prstGeom prst="rect">
            <a:avLst/>
          </a:prstGeom>
          <a:noFill/>
          <a:ln w="9525">
            <a:noFill/>
            <a:miter lim="800000"/>
            <a:headEnd/>
            <a:tailEnd/>
          </a:ln>
        </p:spPr>
        <p:txBody>
          <a:bodyPr>
            <a:spAutoFit/>
          </a:bodyPr>
          <a:lstStyle/>
          <a:p>
            <a:pPr algn="ctr"/>
            <a:r>
              <a:rPr lang="en-US" sz="1200" dirty="0">
                <a:solidFill>
                  <a:schemeClr val="accent6">
                    <a:lumMod val="40000"/>
                    <a:lumOff val="60000"/>
                  </a:schemeClr>
                </a:solidFill>
              </a:rPr>
              <a:t>© 2019 Global Initiative for Chronic Obstructive Lung Disease</a:t>
            </a:r>
          </a:p>
        </p:txBody>
      </p:sp>
      <p:sp>
        <p:nvSpPr>
          <p:cNvPr id="3" name="Rectangle 2">
            <a:extLst>
              <a:ext uri="{FF2B5EF4-FFF2-40B4-BE49-F238E27FC236}">
                <a16:creationId xmlns:a16="http://schemas.microsoft.com/office/drawing/2014/main" id="{E3211355-3C1A-44A0-8168-D073D3B4DF77}"/>
              </a:ext>
            </a:extLst>
          </p:cNvPr>
          <p:cNvSpPr/>
          <p:nvPr/>
        </p:nvSpPr>
        <p:spPr>
          <a:xfrm>
            <a:off x="797983" y="1304229"/>
            <a:ext cx="7488832" cy="2339102"/>
          </a:xfrm>
          <a:prstGeom prst="rect">
            <a:avLst/>
          </a:prstGeom>
        </p:spPr>
        <p:txBody>
          <a:bodyPr wrap="square">
            <a:spAutoFit/>
          </a:bodyPr>
          <a:lstStyle/>
          <a:p>
            <a:pPr>
              <a:spcAft>
                <a:spcPts val="1200"/>
              </a:spcAft>
              <a:buClr>
                <a:srgbClr val="FFCC66"/>
              </a:buClr>
            </a:pPr>
            <a:r>
              <a:rPr lang="en-GB" b="1" dirty="0">
                <a:solidFill>
                  <a:srgbClr val="FAB516"/>
                </a:solidFill>
                <a:latin typeface="Calibri" panose="020F0502020204030204" pitchFamily="34" charset="0"/>
                <a:cs typeface="Calibri" panose="020F0502020204030204" pitchFamily="34" charset="0"/>
              </a:rPr>
              <a:t>Education &amp; self-management</a:t>
            </a:r>
          </a:p>
          <a:p>
            <a:pPr marL="342900" indent="-342900">
              <a:spcAft>
                <a:spcPts val="1200"/>
              </a:spcAft>
              <a:buClr>
                <a:srgbClr val="FFCC66"/>
              </a:buClr>
              <a:buFont typeface="Arial" panose="020B0604020202020204" pitchFamily="34" charset="0"/>
              <a:buChar char="►"/>
            </a:pPr>
            <a:r>
              <a:rPr lang="en-GB" dirty="0">
                <a:solidFill>
                  <a:srgbClr val="424242"/>
                </a:solidFill>
                <a:latin typeface="Calibri" panose="020F0502020204030204" pitchFamily="34" charset="0"/>
                <a:cs typeface="Calibri" panose="020F0502020204030204" pitchFamily="34" charset="0"/>
              </a:rPr>
              <a:t>Self-management education and coaching by healthcare professionals should be a major component of the ‘Chronic Care Model’ within the context of the healthcare delivery system.</a:t>
            </a:r>
          </a:p>
          <a:p>
            <a:pPr marL="342900" indent="-342900">
              <a:spcAft>
                <a:spcPts val="1200"/>
              </a:spcAft>
              <a:buClr>
                <a:srgbClr val="FFCC66"/>
              </a:buClr>
              <a:buFont typeface="Arial" panose="020B0604020202020204" pitchFamily="34" charset="0"/>
              <a:buChar char="►"/>
            </a:pPr>
            <a:r>
              <a:rPr lang="en-GB" dirty="0">
                <a:solidFill>
                  <a:srgbClr val="424242"/>
                </a:solidFill>
                <a:latin typeface="Calibri" panose="020F0502020204030204" pitchFamily="34" charset="0"/>
                <a:cs typeface="Calibri" panose="020F0502020204030204" pitchFamily="34" charset="0"/>
              </a:rPr>
              <a:t>The aim of self-management interventions is to motivate, engage and coach the patients to positively adapt their health </a:t>
            </a:r>
            <a:r>
              <a:rPr lang="en-GB" dirty="0" err="1">
                <a:solidFill>
                  <a:srgbClr val="424242"/>
                </a:solidFill>
                <a:latin typeface="Calibri" panose="020F0502020204030204" pitchFamily="34" charset="0"/>
                <a:cs typeface="Calibri" panose="020F0502020204030204" pitchFamily="34" charset="0"/>
              </a:rPr>
              <a:t>behavior</a:t>
            </a:r>
            <a:r>
              <a:rPr lang="en-GB" dirty="0">
                <a:solidFill>
                  <a:srgbClr val="424242"/>
                </a:solidFill>
                <a:latin typeface="Calibri" panose="020F0502020204030204" pitchFamily="34" charset="0"/>
                <a:cs typeface="Calibri" panose="020F0502020204030204" pitchFamily="34" charset="0"/>
              </a:rPr>
              <a:t>(s) and develop skills to better manage their disease on a day-to-day basis.</a:t>
            </a:r>
          </a:p>
        </p:txBody>
      </p:sp>
      <p:pic>
        <p:nvPicPr>
          <p:cNvPr id="11" name="Picture 10">
            <a:extLst>
              <a:ext uri="{FF2B5EF4-FFF2-40B4-BE49-F238E27FC236}">
                <a16:creationId xmlns:a16="http://schemas.microsoft.com/office/drawing/2014/main" id="{BFACED41-9A38-4B60-B1A2-397056E90760}"/>
              </a:ext>
            </a:extLst>
          </p:cNvPr>
          <p:cNvPicPr>
            <a:picLocks noChangeAspect="1"/>
          </p:cNvPicPr>
          <p:nvPr/>
        </p:nvPicPr>
        <p:blipFill>
          <a:blip r:embed="rId3"/>
          <a:stretch>
            <a:fillRect/>
          </a:stretch>
        </p:blipFill>
        <p:spPr>
          <a:xfrm>
            <a:off x="1777491" y="3955833"/>
            <a:ext cx="5529816" cy="2419295"/>
          </a:xfrm>
          <a:prstGeom prst="rect">
            <a:avLst/>
          </a:prstGeom>
        </p:spPr>
      </p:pic>
    </p:spTree>
    <p:extLst>
      <p:ext uri="{BB962C8B-B14F-4D97-AF65-F5344CB8AC3E}">
        <p14:creationId xmlns:p14="http://schemas.microsoft.com/office/powerpoint/2010/main" val="160321054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1331640" y="395082"/>
            <a:ext cx="7056784" cy="523220"/>
          </a:xfrm>
          <a:prstGeom prst="rect">
            <a:avLst/>
          </a:prstGeom>
          <a:noFill/>
          <a:ln w="9525">
            <a:noFill/>
            <a:miter lim="800000"/>
            <a:headEnd/>
            <a:tailEnd/>
          </a:ln>
        </p:spPr>
        <p:txBody>
          <a:bodyPr wrap="square">
            <a:spAutoFit/>
          </a:bodyPr>
          <a:lstStyle/>
          <a:p>
            <a:pPr algn="ctr"/>
            <a:r>
              <a:rPr lang="en-US" sz="2800" dirty="0">
                <a:solidFill>
                  <a:srgbClr val="FAB516"/>
                </a:solidFill>
                <a:latin typeface="Tahoma" pitchFamily="34" charset="0"/>
                <a:cs typeface="Tahoma" pitchFamily="34" charset="0"/>
              </a:rPr>
              <a:t>Non-pharmacological treatment</a:t>
            </a:r>
          </a:p>
        </p:txBody>
      </p:sp>
      <p:sp>
        <p:nvSpPr>
          <p:cNvPr id="9" name="TextBox 1"/>
          <p:cNvSpPr txBox="1">
            <a:spLocks noChangeArrowheads="1"/>
          </p:cNvSpPr>
          <p:nvPr/>
        </p:nvSpPr>
        <p:spPr bwMode="auto">
          <a:xfrm>
            <a:off x="1521661" y="6403091"/>
            <a:ext cx="6096000" cy="276225"/>
          </a:xfrm>
          <a:prstGeom prst="rect">
            <a:avLst/>
          </a:prstGeom>
          <a:noFill/>
          <a:ln w="9525">
            <a:noFill/>
            <a:miter lim="800000"/>
            <a:headEnd/>
            <a:tailEnd/>
          </a:ln>
        </p:spPr>
        <p:txBody>
          <a:bodyPr>
            <a:spAutoFit/>
          </a:bodyPr>
          <a:lstStyle/>
          <a:p>
            <a:pPr algn="ctr"/>
            <a:r>
              <a:rPr lang="en-US" sz="1200" dirty="0"/>
              <a:t>© 2017 Global Initiative for Chronic Obstructive Lung Disease</a:t>
            </a:r>
          </a:p>
        </p:txBody>
      </p:sp>
      <p:sp>
        <p:nvSpPr>
          <p:cNvPr id="10" name="TextBox 1">
            <a:extLst>
              <a:ext uri="{FF2B5EF4-FFF2-40B4-BE49-F238E27FC236}">
                <a16:creationId xmlns:a16="http://schemas.microsoft.com/office/drawing/2014/main" id="{41967986-CFBC-4705-A182-2B82C53366A1}"/>
              </a:ext>
            </a:extLst>
          </p:cNvPr>
          <p:cNvSpPr txBox="1">
            <a:spLocks noChangeArrowheads="1"/>
          </p:cNvSpPr>
          <p:nvPr/>
        </p:nvSpPr>
        <p:spPr bwMode="auto">
          <a:xfrm>
            <a:off x="1763688" y="6525344"/>
            <a:ext cx="6096000" cy="276225"/>
          </a:xfrm>
          <a:prstGeom prst="rect">
            <a:avLst/>
          </a:prstGeom>
          <a:noFill/>
          <a:ln w="9525">
            <a:noFill/>
            <a:miter lim="800000"/>
            <a:headEnd/>
            <a:tailEnd/>
          </a:ln>
        </p:spPr>
        <p:txBody>
          <a:bodyPr>
            <a:spAutoFit/>
          </a:bodyPr>
          <a:lstStyle/>
          <a:p>
            <a:pPr algn="ctr"/>
            <a:r>
              <a:rPr lang="en-US" sz="1200" dirty="0">
                <a:solidFill>
                  <a:schemeClr val="accent6">
                    <a:lumMod val="40000"/>
                    <a:lumOff val="60000"/>
                  </a:schemeClr>
                </a:solidFill>
              </a:rPr>
              <a:t>© 2019 Global Initiative for Chronic Obstructive Lung Disease</a:t>
            </a:r>
          </a:p>
        </p:txBody>
      </p:sp>
      <p:sp>
        <p:nvSpPr>
          <p:cNvPr id="3" name="Rectangle 2">
            <a:extLst>
              <a:ext uri="{FF2B5EF4-FFF2-40B4-BE49-F238E27FC236}">
                <a16:creationId xmlns:a16="http://schemas.microsoft.com/office/drawing/2014/main" id="{E3211355-3C1A-44A0-8168-D073D3B4DF77}"/>
              </a:ext>
            </a:extLst>
          </p:cNvPr>
          <p:cNvSpPr/>
          <p:nvPr/>
        </p:nvSpPr>
        <p:spPr>
          <a:xfrm>
            <a:off x="827584" y="1340768"/>
            <a:ext cx="7488832" cy="4462760"/>
          </a:xfrm>
          <a:prstGeom prst="rect">
            <a:avLst/>
          </a:prstGeom>
        </p:spPr>
        <p:txBody>
          <a:bodyPr wrap="square">
            <a:spAutoFit/>
          </a:bodyPr>
          <a:lstStyle/>
          <a:p>
            <a:pPr>
              <a:spcAft>
                <a:spcPts val="1200"/>
              </a:spcAft>
              <a:buClr>
                <a:srgbClr val="FFCC66"/>
              </a:buClr>
            </a:pPr>
            <a:r>
              <a:rPr lang="en-GB" b="1" dirty="0">
                <a:solidFill>
                  <a:srgbClr val="FAB516"/>
                </a:solidFill>
                <a:latin typeface="Calibri" panose="020F0502020204030204" pitchFamily="34" charset="0"/>
                <a:cs typeface="Calibri" panose="020F0502020204030204" pitchFamily="34" charset="0"/>
              </a:rPr>
              <a:t>Education &amp; self-management</a:t>
            </a:r>
          </a:p>
          <a:p>
            <a:pPr marL="342900" indent="-342900">
              <a:spcAft>
                <a:spcPts val="1200"/>
              </a:spcAft>
              <a:buClr>
                <a:srgbClr val="FFCC66"/>
              </a:buClr>
              <a:buFont typeface="Arial" panose="020B0604020202020204" pitchFamily="34" charset="0"/>
              <a:buChar char="►"/>
            </a:pPr>
            <a:r>
              <a:rPr lang="en-GB" dirty="0">
                <a:solidFill>
                  <a:srgbClr val="424242"/>
                </a:solidFill>
                <a:latin typeface="Calibri" panose="020F0502020204030204" pitchFamily="34" charset="0"/>
                <a:cs typeface="Calibri" panose="020F0502020204030204" pitchFamily="34" charset="0"/>
              </a:rPr>
              <a:t>Based on GOLD groups, personalized design could include:</a:t>
            </a:r>
          </a:p>
          <a:p>
            <a:pPr marL="800100" lvl="1" indent="-342900">
              <a:spcAft>
                <a:spcPts val="1200"/>
              </a:spcAft>
              <a:buClr>
                <a:srgbClr val="FFCC66"/>
              </a:buClr>
              <a:buFont typeface="Wingdings" panose="05000000000000000000" pitchFamily="2" charset="2"/>
              <a:buChar char="Ø"/>
            </a:pPr>
            <a:r>
              <a:rPr lang="en-GB" b="1" dirty="0">
                <a:solidFill>
                  <a:srgbClr val="FAB516"/>
                </a:solidFill>
                <a:latin typeface="Calibri" panose="020F0502020204030204" pitchFamily="34" charset="0"/>
                <a:cs typeface="Calibri" panose="020F0502020204030204" pitchFamily="34" charset="0"/>
              </a:rPr>
              <a:t>Groups A, B, C &amp; D </a:t>
            </a:r>
            <a:r>
              <a:rPr lang="en-GB" dirty="0">
                <a:solidFill>
                  <a:srgbClr val="424242"/>
                </a:solidFill>
                <a:latin typeface="Calibri" panose="020F0502020204030204" pitchFamily="34" charset="0"/>
                <a:cs typeface="Calibri" panose="020F0502020204030204" pitchFamily="34" charset="0"/>
              </a:rPr>
              <a:t>– addressing </a:t>
            </a:r>
            <a:r>
              <a:rPr lang="en-GB" dirty="0" err="1">
                <a:solidFill>
                  <a:srgbClr val="424242"/>
                </a:solidFill>
                <a:latin typeface="Calibri" panose="020F0502020204030204" pitchFamily="34" charset="0"/>
                <a:cs typeface="Calibri" panose="020F0502020204030204" pitchFamily="34" charset="0"/>
              </a:rPr>
              <a:t>behavioral</a:t>
            </a:r>
            <a:r>
              <a:rPr lang="en-GB" dirty="0">
                <a:solidFill>
                  <a:srgbClr val="424242"/>
                </a:solidFill>
                <a:latin typeface="Calibri" panose="020F0502020204030204" pitchFamily="34" charset="0"/>
                <a:cs typeface="Calibri" panose="020F0502020204030204" pitchFamily="34" charset="0"/>
              </a:rPr>
              <a:t> risk factors, including smoking cessation, maintaining or increasing physical activity, and ensuring adequate sleep and a healthy diet. </a:t>
            </a:r>
          </a:p>
          <a:p>
            <a:pPr marL="800100" lvl="1" indent="-342900">
              <a:spcAft>
                <a:spcPts val="1200"/>
              </a:spcAft>
              <a:buClr>
                <a:srgbClr val="FFCC66"/>
              </a:buClr>
              <a:buFont typeface="Wingdings" panose="05000000000000000000" pitchFamily="2" charset="2"/>
              <a:buChar char="Ø"/>
            </a:pPr>
            <a:r>
              <a:rPr lang="en-GB" b="1" dirty="0">
                <a:solidFill>
                  <a:srgbClr val="FAB516"/>
                </a:solidFill>
                <a:latin typeface="Calibri" panose="020F0502020204030204" pitchFamily="34" charset="0"/>
                <a:cs typeface="Calibri" panose="020F0502020204030204" pitchFamily="34" charset="0"/>
              </a:rPr>
              <a:t>Groups B &amp; D </a:t>
            </a:r>
            <a:r>
              <a:rPr lang="en-GB" dirty="0">
                <a:solidFill>
                  <a:srgbClr val="424242"/>
                </a:solidFill>
                <a:latin typeface="Calibri" panose="020F0502020204030204" pitchFamily="34" charset="0"/>
                <a:cs typeface="Calibri" panose="020F0502020204030204" pitchFamily="34" charset="0"/>
              </a:rPr>
              <a:t>– learning to self-manage breathlessness, energy conservation techniques, and stress management strategies.</a:t>
            </a:r>
          </a:p>
          <a:p>
            <a:pPr marL="800100" lvl="1" indent="-342900">
              <a:spcAft>
                <a:spcPts val="1200"/>
              </a:spcAft>
              <a:buClr>
                <a:srgbClr val="FFCC66"/>
              </a:buClr>
              <a:buFont typeface="Wingdings" panose="05000000000000000000" pitchFamily="2" charset="2"/>
              <a:buChar char="Ø"/>
            </a:pPr>
            <a:r>
              <a:rPr lang="en-GB" b="1" dirty="0">
                <a:solidFill>
                  <a:srgbClr val="FAB516"/>
                </a:solidFill>
                <a:latin typeface="Calibri" panose="020F0502020204030204" pitchFamily="34" charset="0"/>
                <a:cs typeface="Calibri" panose="020F0502020204030204" pitchFamily="34" charset="0"/>
              </a:rPr>
              <a:t>Groups C &amp; D </a:t>
            </a:r>
            <a:r>
              <a:rPr lang="en-GB" dirty="0">
                <a:solidFill>
                  <a:srgbClr val="424242"/>
                </a:solidFill>
                <a:latin typeface="Calibri" panose="020F0502020204030204" pitchFamily="34" charset="0"/>
                <a:cs typeface="Calibri" panose="020F0502020204030204" pitchFamily="34" charset="0"/>
              </a:rPr>
              <a:t>– avoiding aggravating factors, monitoring and managing worsening symptoms, having a written action plan and maintaining regular contact/communication with a healthcare professional.</a:t>
            </a:r>
          </a:p>
          <a:p>
            <a:pPr marL="800100" lvl="1" indent="-342900">
              <a:spcAft>
                <a:spcPts val="1200"/>
              </a:spcAft>
              <a:buClr>
                <a:srgbClr val="FFCC66"/>
              </a:buClr>
              <a:buFont typeface="Wingdings" panose="05000000000000000000" pitchFamily="2" charset="2"/>
              <a:buChar char="Ø"/>
            </a:pPr>
            <a:r>
              <a:rPr lang="en-GB" b="1" dirty="0">
                <a:solidFill>
                  <a:srgbClr val="FAB516"/>
                </a:solidFill>
                <a:latin typeface="Calibri" panose="020F0502020204030204" pitchFamily="34" charset="0"/>
                <a:cs typeface="Calibri" panose="020F0502020204030204" pitchFamily="34" charset="0"/>
              </a:rPr>
              <a:t>Group D </a:t>
            </a:r>
            <a:r>
              <a:rPr lang="en-GB" dirty="0">
                <a:solidFill>
                  <a:srgbClr val="424242"/>
                </a:solidFill>
                <a:latin typeface="Calibri" panose="020F0502020204030204" pitchFamily="34" charset="0"/>
                <a:cs typeface="Calibri" panose="020F0502020204030204" pitchFamily="34" charset="0"/>
              </a:rPr>
              <a:t>– discussing with their healthcare providers palliative strategies and advance care directives.</a:t>
            </a:r>
          </a:p>
        </p:txBody>
      </p:sp>
    </p:spTree>
    <p:extLst>
      <p:ext uri="{BB962C8B-B14F-4D97-AF65-F5344CB8AC3E}">
        <p14:creationId xmlns:p14="http://schemas.microsoft.com/office/powerpoint/2010/main" val="82578532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1331640" y="395082"/>
            <a:ext cx="7056784" cy="523220"/>
          </a:xfrm>
          <a:prstGeom prst="rect">
            <a:avLst/>
          </a:prstGeom>
          <a:noFill/>
          <a:ln w="9525">
            <a:noFill/>
            <a:miter lim="800000"/>
            <a:headEnd/>
            <a:tailEnd/>
          </a:ln>
        </p:spPr>
        <p:txBody>
          <a:bodyPr wrap="square">
            <a:spAutoFit/>
          </a:bodyPr>
          <a:lstStyle/>
          <a:p>
            <a:pPr algn="ctr"/>
            <a:r>
              <a:rPr lang="en-US" sz="2800" dirty="0">
                <a:solidFill>
                  <a:srgbClr val="FAB516"/>
                </a:solidFill>
                <a:latin typeface="Tahoma" pitchFamily="34" charset="0"/>
                <a:cs typeface="Tahoma" pitchFamily="34" charset="0"/>
              </a:rPr>
              <a:t>Non-pharmacological treatment</a:t>
            </a:r>
          </a:p>
        </p:txBody>
      </p:sp>
      <p:sp>
        <p:nvSpPr>
          <p:cNvPr id="9" name="TextBox 1"/>
          <p:cNvSpPr txBox="1">
            <a:spLocks noChangeArrowheads="1"/>
          </p:cNvSpPr>
          <p:nvPr/>
        </p:nvSpPr>
        <p:spPr bwMode="auto">
          <a:xfrm>
            <a:off x="1521661" y="6403091"/>
            <a:ext cx="6096000" cy="276225"/>
          </a:xfrm>
          <a:prstGeom prst="rect">
            <a:avLst/>
          </a:prstGeom>
          <a:noFill/>
          <a:ln w="9525">
            <a:noFill/>
            <a:miter lim="800000"/>
            <a:headEnd/>
            <a:tailEnd/>
          </a:ln>
        </p:spPr>
        <p:txBody>
          <a:bodyPr>
            <a:spAutoFit/>
          </a:bodyPr>
          <a:lstStyle/>
          <a:p>
            <a:pPr algn="ctr"/>
            <a:r>
              <a:rPr lang="en-US" sz="1200" dirty="0"/>
              <a:t>© 2017 Global Initiative for Chronic Obstructive Lung Disease</a:t>
            </a:r>
          </a:p>
        </p:txBody>
      </p:sp>
      <p:sp>
        <p:nvSpPr>
          <p:cNvPr id="10" name="TextBox 1">
            <a:extLst>
              <a:ext uri="{FF2B5EF4-FFF2-40B4-BE49-F238E27FC236}">
                <a16:creationId xmlns:a16="http://schemas.microsoft.com/office/drawing/2014/main" id="{41967986-CFBC-4705-A182-2B82C53366A1}"/>
              </a:ext>
            </a:extLst>
          </p:cNvPr>
          <p:cNvSpPr txBox="1">
            <a:spLocks noChangeArrowheads="1"/>
          </p:cNvSpPr>
          <p:nvPr/>
        </p:nvSpPr>
        <p:spPr bwMode="auto">
          <a:xfrm>
            <a:off x="1763688" y="6525344"/>
            <a:ext cx="6096000" cy="276225"/>
          </a:xfrm>
          <a:prstGeom prst="rect">
            <a:avLst/>
          </a:prstGeom>
          <a:noFill/>
          <a:ln w="9525">
            <a:noFill/>
            <a:miter lim="800000"/>
            <a:headEnd/>
            <a:tailEnd/>
          </a:ln>
        </p:spPr>
        <p:txBody>
          <a:bodyPr>
            <a:spAutoFit/>
          </a:bodyPr>
          <a:lstStyle/>
          <a:p>
            <a:pPr algn="ctr"/>
            <a:r>
              <a:rPr lang="en-US" sz="1200" dirty="0">
                <a:solidFill>
                  <a:schemeClr val="accent6">
                    <a:lumMod val="40000"/>
                    <a:lumOff val="60000"/>
                  </a:schemeClr>
                </a:solidFill>
              </a:rPr>
              <a:t>© 2019 Global Initiative for Chronic Obstructive Lung Disease</a:t>
            </a:r>
          </a:p>
        </p:txBody>
      </p:sp>
      <p:sp>
        <p:nvSpPr>
          <p:cNvPr id="3" name="Rectangle 2">
            <a:extLst>
              <a:ext uri="{FF2B5EF4-FFF2-40B4-BE49-F238E27FC236}">
                <a16:creationId xmlns:a16="http://schemas.microsoft.com/office/drawing/2014/main" id="{E3211355-3C1A-44A0-8168-D073D3B4DF77}"/>
              </a:ext>
            </a:extLst>
          </p:cNvPr>
          <p:cNvSpPr/>
          <p:nvPr/>
        </p:nvSpPr>
        <p:spPr>
          <a:xfrm>
            <a:off x="827584" y="1340768"/>
            <a:ext cx="7488832" cy="3754874"/>
          </a:xfrm>
          <a:prstGeom prst="rect">
            <a:avLst/>
          </a:prstGeom>
        </p:spPr>
        <p:txBody>
          <a:bodyPr wrap="square">
            <a:spAutoFit/>
          </a:bodyPr>
          <a:lstStyle/>
          <a:p>
            <a:pPr>
              <a:spcAft>
                <a:spcPts val="1200"/>
              </a:spcAft>
              <a:buClr>
                <a:srgbClr val="FFCC66"/>
              </a:buClr>
            </a:pPr>
            <a:r>
              <a:rPr lang="en-GB" b="1" dirty="0">
                <a:solidFill>
                  <a:srgbClr val="FAB516"/>
                </a:solidFill>
                <a:latin typeface="Calibri" panose="020F0502020204030204" pitchFamily="34" charset="0"/>
                <a:cs typeface="Calibri" panose="020F0502020204030204" pitchFamily="34" charset="0"/>
              </a:rPr>
              <a:t>Physical activity</a:t>
            </a:r>
          </a:p>
          <a:p>
            <a:pPr marL="342900" indent="-342900">
              <a:spcAft>
                <a:spcPts val="1200"/>
              </a:spcAft>
              <a:buClr>
                <a:srgbClr val="FFCC66"/>
              </a:buClr>
              <a:buFont typeface="Arial" panose="020B0604020202020204" pitchFamily="34" charset="0"/>
              <a:buChar char="►"/>
            </a:pPr>
            <a:r>
              <a:rPr lang="en-GB" dirty="0">
                <a:solidFill>
                  <a:srgbClr val="424242"/>
                </a:solidFill>
                <a:latin typeface="Calibri" panose="020F0502020204030204" pitchFamily="34" charset="0"/>
                <a:cs typeface="Calibri" panose="020F0502020204030204" pitchFamily="34" charset="0"/>
              </a:rPr>
              <a:t>Pulmonary rehabilitation, including community and home-based, is an approach with clear evidence of benefits. However, the challenge is promoting physical activity and maintaining it. </a:t>
            </a:r>
          </a:p>
          <a:p>
            <a:pPr marL="342900" indent="-342900">
              <a:spcAft>
                <a:spcPts val="1200"/>
              </a:spcAft>
              <a:buClr>
                <a:srgbClr val="FFCC66"/>
              </a:buClr>
              <a:buFont typeface="Arial" panose="020B0604020202020204" pitchFamily="34" charset="0"/>
              <a:buChar char="►"/>
            </a:pPr>
            <a:r>
              <a:rPr lang="en-GB" dirty="0">
                <a:solidFill>
                  <a:srgbClr val="424242"/>
                </a:solidFill>
                <a:latin typeface="Calibri" panose="020F0502020204030204" pitchFamily="34" charset="0"/>
                <a:cs typeface="Calibri" panose="020F0502020204030204" pitchFamily="34" charset="0"/>
              </a:rPr>
              <a:t>There is evidence that physical activity is decreased in COPD patients. This leads to a downward spiral of inactivity which predisposes patients to reduced quality of life, increased rates of hospitalization and mortality.</a:t>
            </a:r>
          </a:p>
          <a:p>
            <a:pPr marL="342900" indent="-342900">
              <a:spcAft>
                <a:spcPts val="1200"/>
              </a:spcAft>
              <a:buClr>
                <a:srgbClr val="FFCC66"/>
              </a:buClr>
              <a:buFont typeface="Arial" panose="020B0604020202020204" pitchFamily="34" charset="0"/>
              <a:buChar char="►"/>
            </a:pPr>
            <a:r>
              <a:rPr lang="en-GB" dirty="0" err="1">
                <a:solidFill>
                  <a:srgbClr val="424242"/>
                </a:solidFill>
                <a:latin typeface="Calibri" panose="020F0502020204030204" pitchFamily="34" charset="0"/>
                <a:cs typeface="Calibri" panose="020F0502020204030204" pitchFamily="34" charset="0"/>
              </a:rPr>
              <a:t>Behavior</a:t>
            </a:r>
            <a:r>
              <a:rPr lang="en-GB" dirty="0">
                <a:solidFill>
                  <a:srgbClr val="424242"/>
                </a:solidFill>
                <a:latin typeface="Calibri" panose="020F0502020204030204" pitchFamily="34" charset="0"/>
                <a:cs typeface="Calibri" panose="020F0502020204030204" pitchFamily="34" charset="0"/>
              </a:rPr>
              <a:t>-targeted interventions with the aim of improving physical activity should be encouraged.</a:t>
            </a:r>
          </a:p>
          <a:p>
            <a:pPr marL="342900" indent="-342900">
              <a:spcAft>
                <a:spcPts val="1200"/>
              </a:spcAft>
              <a:buClr>
                <a:srgbClr val="FFCC66"/>
              </a:buClr>
              <a:buFont typeface="Arial" panose="020B0604020202020204" pitchFamily="34" charset="0"/>
              <a:buChar char="►"/>
            </a:pPr>
            <a:r>
              <a:rPr lang="en-GB" dirty="0">
                <a:solidFill>
                  <a:srgbClr val="424242"/>
                </a:solidFill>
                <a:latin typeface="Calibri" panose="020F0502020204030204" pitchFamily="34" charset="0"/>
                <a:cs typeface="Calibri" panose="020F0502020204030204" pitchFamily="34" charset="0"/>
              </a:rPr>
              <a:t>Most published studies to date provide little guidance for adaptation of interventions for clinical care.  </a:t>
            </a:r>
          </a:p>
        </p:txBody>
      </p:sp>
    </p:spTree>
    <p:extLst>
      <p:ext uri="{BB962C8B-B14F-4D97-AF65-F5344CB8AC3E}">
        <p14:creationId xmlns:p14="http://schemas.microsoft.com/office/powerpoint/2010/main" val="173836300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1331640" y="395082"/>
            <a:ext cx="7056784" cy="523220"/>
          </a:xfrm>
          <a:prstGeom prst="rect">
            <a:avLst/>
          </a:prstGeom>
          <a:noFill/>
          <a:ln w="9525">
            <a:noFill/>
            <a:miter lim="800000"/>
            <a:headEnd/>
            <a:tailEnd/>
          </a:ln>
        </p:spPr>
        <p:txBody>
          <a:bodyPr wrap="square">
            <a:spAutoFit/>
          </a:bodyPr>
          <a:lstStyle/>
          <a:p>
            <a:pPr algn="ctr"/>
            <a:r>
              <a:rPr lang="en-US" sz="2800" dirty="0">
                <a:solidFill>
                  <a:srgbClr val="FAB516"/>
                </a:solidFill>
                <a:latin typeface="Tahoma" pitchFamily="34" charset="0"/>
                <a:cs typeface="Tahoma" pitchFamily="34" charset="0"/>
              </a:rPr>
              <a:t>Non-pharmacological treatment</a:t>
            </a:r>
          </a:p>
        </p:txBody>
      </p:sp>
      <p:sp>
        <p:nvSpPr>
          <p:cNvPr id="9" name="TextBox 1"/>
          <p:cNvSpPr txBox="1">
            <a:spLocks noChangeArrowheads="1"/>
          </p:cNvSpPr>
          <p:nvPr/>
        </p:nvSpPr>
        <p:spPr bwMode="auto">
          <a:xfrm>
            <a:off x="1521661" y="6403091"/>
            <a:ext cx="6096000" cy="276225"/>
          </a:xfrm>
          <a:prstGeom prst="rect">
            <a:avLst/>
          </a:prstGeom>
          <a:noFill/>
          <a:ln w="9525">
            <a:noFill/>
            <a:miter lim="800000"/>
            <a:headEnd/>
            <a:tailEnd/>
          </a:ln>
        </p:spPr>
        <p:txBody>
          <a:bodyPr>
            <a:spAutoFit/>
          </a:bodyPr>
          <a:lstStyle/>
          <a:p>
            <a:pPr algn="ctr"/>
            <a:r>
              <a:rPr lang="en-US" sz="1200" dirty="0"/>
              <a:t>© 2017 Global Initiative for Chronic Obstructive Lung Disease</a:t>
            </a:r>
          </a:p>
        </p:txBody>
      </p:sp>
      <p:sp>
        <p:nvSpPr>
          <p:cNvPr id="10" name="TextBox 1">
            <a:extLst>
              <a:ext uri="{FF2B5EF4-FFF2-40B4-BE49-F238E27FC236}">
                <a16:creationId xmlns:a16="http://schemas.microsoft.com/office/drawing/2014/main" id="{41967986-CFBC-4705-A182-2B82C53366A1}"/>
              </a:ext>
            </a:extLst>
          </p:cNvPr>
          <p:cNvSpPr txBox="1">
            <a:spLocks noChangeArrowheads="1"/>
          </p:cNvSpPr>
          <p:nvPr/>
        </p:nvSpPr>
        <p:spPr bwMode="auto">
          <a:xfrm>
            <a:off x="1763688" y="6525344"/>
            <a:ext cx="6096000" cy="276225"/>
          </a:xfrm>
          <a:prstGeom prst="rect">
            <a:avLst/>
          </a:prstGeom>
          <a:noFill/>
          <a:ln w="9525">
            <a:noFill/>
            <a:miter lim="800000"/>
            <a:headEnd/>
            <a:tailEnd/>
          </a:ln>
        </p:spPr>
        <p:txBody>
          <a:bodyPr>
            <a:spAutoFit/>
          </a:bodyPr>
          <a:lstStyle/>
          <a:p>
            <a:pPr algn="ctr"/>
            <a:r>
              <a:rPr lang="en-US" sz="1200" dirty="0">
                <a:solidFill>
                  <a:schemeClr val="accent6">
                    <a:lumMod val="40000"/>
                    <a:lumOff val="60000"/>
                  </a:schemeClr>
                </a:solidFill>
              </a:rPr>
              <a:t>© 2019 Global Initiative for Chronic Obstructive Lung Disease</a:t>
            </a:r>
          </a:p>
        </p:txBody>
      </p:sp>
      <p:sp>
        <p:nvSpPr>
          <p:cNvPr id="3" name="Rectangle 2">
            <a:extLst>
              <a:ext uri="{FF2B5EF4-FFF2-40B4-BE49-F238E27FC236}">
                <a16:creationId xmlns:a16="http://schemas.microsoft.com/office/drawing/2014/main" id="{E3211355-3C1A-44A0-8168-D073D3B4DF77}"/>
              </a:ext>
            </a:extLst>
          </p:cNvPr>
          <p:cNvSpPr/>
          <p:nvPr/>
        </p:nvSpPr>
        <p:spPr>
          <a:xfrm>
            <a:off x="827584" y="1340768"/>
            <a:ext cx="7488832" cy="3170099"/>
          </a:xfrm>
          <a:prstGeom prst="rect">
            <a:avLst/>
          </a:prstGeom>
        </p:spPr>
        <p:txBody>
          <a:bodyPr wrap="square">
            <a:spAutoFit/>
          </a:bodyPr>
          <a:lstStyle/>
          <a:p>
            <a:pPr>
              <a:spcAft>
                <a:spcPts val="1200"/>
              </a:spcAft>
              <a:buClr>
                <a:srgbClr val="FFCC66"/>
              </a:buClr>
            </a:pPr>
            <a:r>
              <a:rPr lang="en-GB" b="1" dirty="0">
                <a:solidFill>
                  <a:srgbClr val="FAB516"/>
                </a:solidFill>
                <a:latin typeface="Calibri" panose="020F0502020204030204" pitchFamily="34" charset="0"/>
                <a:cs typeface="Calibri" panose="020F0502020204030204" pitchFamily="34" charset="0"/>
              </a:rPr>
              <a:t>Pulmonary rehabilitation</a:t>
            </a:r>
          </a:p>
          <a:p>
            <a:pPr marL="342900" indent="-342900">
              <a:spcAft>
                <a:spcPts val="1200"/>
              </a:spcAft>
              <a:buClr>
                <a:srgbClr val="FFCC66"/>
              </a:buClr>
              <a:buFont typeface="Arial" panose="020B0604020202020204" pitchFamily="34" charset="0"/>
              <a:buChar char="►"/>
            </a:pPr>
            <a:r>
              <a:rPr lang="en-GB" dirty="0">
                <a:solidFill>
                  <a:srgbClr val="424242"/>
                </a:solidFill>
                <a:latin typeface="Calibri" panose="020F0502020204030204" pitchFamily="34" charset="0"/>
                <a:cs typeface="Calibri" panose="020F0502020204030204" pitchFamily="34" charset="0"/>
              </a:rPr>
              <a:t>Patients with high symptom burden and risk of exacerbations (Groups B, C and D), should be encouraged to take part in a formal rehabilitation program that includes setting patient goals and is designed and delivered in a structured manner, taking into account the individual’s COPD characteristics and comorbidities. </a:t>
            </a:r>
          </a:p>
          <a:p>
            <a:pPr marL="342900" indent="-342900">
              <a:spcAft>
                <a:spcPts val="1200"/>
              </a:spcAft>
              <a:buClr>
                <a:srgbClr val="FFCC66"/>
              </a:buClr>
              <a:buFont typeface="Arial" panose="020B0604020202020204" pitchFamily="34" charset="0"/>
              <a:buChar char="►"/>
            </a:pPr>
            <a:r>
              <a:rPr lang="en-US" dirty="0">
                <a:solidFill>
                  <a:srgbClr val="424242"/>
                </a:solidFill>
                <a:latin typeface="Calibri" panose="020F0502020204030204" pitchFamily="34" charset="0"/>
                <a:cs typeface="Calibri" panose="020F0502020204030204" pitchFamily="34" charset="0"/>
              </a:rPr>
              <a:t>The components of pulmonary rehabilitation may vary but evidence-based best practice for program delivery includes: structured and supervised exercise training, smoking cessation, nutrition counseling, and self-management education. </a:t>
            </a:r>
            <a:endParaRPr lang="en-GB" dirty="0">
              <a:solidFill>
                <a:srgbClr val="42424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8798149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1331640" y="395082"/>
            <a:ext cx="7056784" cy="523220"/>
          </a:xfrm>
          <a:prstGeom prst="rect">
            <a:avLst/>
          </a:prstGeom>
          <a:noFill/>
          <a:ln w="9525">
            <a:noFill/>
            <a:miter lim="800000"/>
            <a:headEnd/>
            <a:tailEnd/>
          </a:ln>
        </p:spPr>
        <p:txBody>
          <a:bodyPr wrap="square">
            <a:spAutoFit/>
          </a:bodyPr>
          <a:lstStyle/>
          <a:p>
            <a:pPr algn="ctr"/>
            <a:r>
              <a:rPr lang="en-US" sz="2800" dirty="0">
                <a:solidFill>
                  <a:srgbClr val="FAB516"/>
                </a:solidFill>
                <a:latin typeface="Tahoma" pitchFamily="34" charset="0"/>
                <a:cs typeface="Tahoma" pitchFamily="34" charset="0"/>
              </a:rPr>
              <a:t>Non-pharmacological treatment</a:t>
            </a:r>
          </a:p>
        </p:txBody>
      </p:sp>
      <p:sp>
        <p:nvSpPr>
          <p:cNvPr id="9" name="TextBox 1"/>
          <p:cNvSpPr txBox="1">
            <a:spLocks noChangeArrowheads="1"/>
          </p:cNvSpPr>
          <p:nvPr/>
        </p:nvSpPr>
        <p:spPr bwMode="auto">
          <a:xfrm>
            <a:off x="1521661" y="6403091"/>
            <a:ext cx="6096000" cy="276225"/>
          </a:xfrm>
          <a:prstGeom prst="rect">
            <a:avLst/>
          </a:prstGeom>
          <a:noFill/>
          <a:ln w="9525">
            <a:noFill/>
            <a:miter lim="800000"/>
            <a:headEnd/>
            <a:tailEnd/>
          </a:ln>
        </p:spPr>
        <p:txBody>
          <a:bodyPr>
            <a:spAutoFit/>
          </a:bodyPr>
          <a:lstStyle/>
          <a:p>
            <a:pPr algn="ctr"/>
            <a:r>
              <a:rPr lang="en-US" sz="1200" dirty="0"/>
              <a:t>© 2017 Global Initiative for Chronic Obstructive Lung Disease</a:t>
            </a:r>
          </a:p>
        </p:txBody>
      </p:sp>
      <p:sp>
        <p:nvSpPr>
          <p:cNvPr id="10" name="TextBox 1">
            <a:extLst>
              <a:ext uri="{FF2B5EF4-FFF2-40B4-BE49-F238E27FC236}">
                <a16:creationId xmlns:a16="http://schemas.microsoft.com/office/drawing/2014/main" id="{41967986-CFBC-4705-A182-2B82C53366A1}"/>
              </a:ext>
            </a:extLst>
          </p:cNvPr>
          <p:cNvSpPr txBox="1">
            <a:spLocks noChangeArrowheads="1"/>
          </p:cNvSpPr>
          <p:nvPr/>
        </p:nvSpPr>
        <p:spPr bwMode="auto">
          <a:xfrm>
            <a:off x="1763688" y="6525344"/>
            <a:ext cx="6096000" cy="276225"/>
          </a:xfrm>
          <a:prstGeom prst="rect">
            <a:avLst/>
          </a:prstGeom>
          <a:noFill/>
          <a:ln w="9525">
            <a:noFill/>
            <a:miter lim="800000"/>
            <a:headEnd/>
            <a:tailEnd/>
          </a:ln>
        </p:spPr>
        <p:txBody>
          <a:bodyPr>
            <a:spAutoFit/>
          </a:bodyPr>
          <a:lstStyle/>
          <a:p>
            <a:pPr algn="ctr"/>
            <a:r>
              <a:rPr lang="en-US" sz="1200" dirty="0">
                <a:solidFill>
                  <a:schemeClr val="accent6">
                    <a:lumMod val="40000"/>
                    <a:lumOff val="60000"/>
                  </a:schemeClr>
                </a:solidFill>
              </a:rPr>
              <a:t>© 2019 Global Initiative for Chronic Obstructive Lung Disease</a:t>
            </a:r>
          </a:p>
        </p:txBody>
      </p:sp>
      <p:sp>
        <p:nvSpPr>
          <p:cNvPr id="3" name="Rectangle 2">
            <a:extLst>
              <a:ext uri="{FF2B5EF4-FFF2-40B4-BE49-F238E27FC236}">
                <a16:creationId xmlns:a16="http://schemas.microsoft.com/office/drawing/2014/main" id="{E3211355-3C1A-44A0-8168-D073D3B4DF77}"/>
              </a:ext>
            </a:extLst>
          </p:cNvPr>
          <p:cNvSpPr/>
          <p:nvPr/>
        </p:nvSpPr>
        <p:spPr>
          <a:xfrm>
            <a:off x="827584" y="1340768"/>
            <a:ext cx="7488832" cy="4031873"/>
          </a:xfrm>
          <a:prstGeom prst="rect">
            <a:avLst/>
          </a:prstGeom>
        </p:spPr>
        <p:txBody>
          <a:bodyPr wrap="square">
            <a:spAutoFit/>
          </a:bodyPr>
          <a:lstStyle/>
          <a:p>
            <a:pPr>
              <a:spcAft>
                <a:spcPts val="1200"/>
              </a:spcAft>
              <a:buClr>
                <a:srgbClr val="FFCC66"/>
              </a:buClr>
            </a:pPr>
            <a:r>
              <a:rPr lang="en-GB" b="1" dirty="0">
                <a:solidFill>
                  <a:srgbClr val="FAB516"/>
                </a:solidFill>
                <a:latin typeface="Calibri" panose="020F0502020204030204" pitchFamily="34" charset="0"/>
                <a:cs typeface="Calibri" panose="020F0502020204030204" pitchFamily="34" charset="0"/>
              </a:rPr>
              <a:t>Exercise training</a:t>
            </a:r>
          </a:p>
          <a:p>
            <a:pPr marL="342900" indent="-342900">
              <a:spcAft>
                <a:spcPts val="1200"/>
              </a:spcAft>
              <a:buClr>
                <a:srgbClr val="FFCC66"/>
              </a:buClr>
              <a:buFont typeface="Arial" panose="020B0604020202020204" pitchFamily="34" charset="0"/>
              <a:buChar char="►"/>
            </a:pPr>
            <a:r>
              <a:rPr lang="en-GB" dirty="0">
                <a:solidFill>
                  <a:srgbClr val="424242"/>
                </a:solidFill>
                <a:latin typeface="Calibri" panose="020F0502020204030204" pitchFamily="34" charset="0"/>
                <a:cs typeface="Calibri" panose="020F0502020204030204" pitchFamily="34" charset="0"/>
              </a:rPr>
              <a:t>A meta-analysis of RCTs found that exercise training alone, or with the addition of activity </a:t>
            </a:r>
            <a:r>
              <a:rPr lang="en-GB" dirty="0" err="1">
                <a:solidFill>
                  <a:srgbClr val="424242"/>
                </a:solidFill>
                <a:latin typeface="Calibri" panose="020F0502020204030204" pitchFamily="34" charset="0"/>
                <a:cs typeface="Calibri" panose="020F0502020204030204" pitchFamily="34" charset="0"/>
              </a:rPr>
              <a:t>counseling</a:t>
            </a:r>
            <a:r>
              <a:rPr lang="en-GB" dirty="0">
                <a:solidFill>
                  <a:srgbClr val="424242"/>
                </a:solidFill>
                <a:latin typeface="Calibri" panose="020F0502020204030204" pitchFamily="34" charset="0"/>
                <a:cs typeface="Calibri" panose="020F0502020204030204" pitchFamily="34" charset="0"/>
              </a:rPr>
              <a:t>, significantly improved physical activity levels in COPD patients. </a:t>
            </a:r>
          </a:p>
          <a:p>
            <a:pPr marL="342900" indent="-342900">
              <a:spcAft>
                <a:spcPts val="1200"/>
              </a:spcAft>
              <a:buClr>
                <a:srgbClr val="FFCC66"/>
              </a:buClr>
              <a:buFont typeface="Arial" panose="020B0604020202020204" pitchFamily="34" charset="0"/>
              <a:buChar char="►"/>
            </a:pPr>
            <a:r>
              <a:rPr lang="en-GB" dirty="0">
                <a:solidFill>
                  <a:srgbClr val="424242"/>
                </a:solidFill>
                <a:latin typeface="Calibri" panose="020F0502020204030204" pitchFamily="34" charset="0"/>
                <a:cs typeface="Calibri" panose="020F0502020204030204" pitchFamily="34" charset="0"/>
              </a:rPr>
              <a:t>A combination of constant load or interval training with strength training provides better outcomes than either method alone.</a:t>
            </a:r>
          </a:p>
          <a:p>
            <a:pPr marL="342900" indent="-342900">
              <a:spcAft>
                <a:spcPts val="1200"/>
              </a:spcAft>
              <a:buClr>
                <a:srgbClr val="FFCC66"/>
              </a:buClr>
              <a:buFont typeface="Arial" panose="020B0604020202020204" pitchFamily="34" charset="0"/>
              <a:buChar char="►"/>
            </a:pPr>
            <a:r>
              <a:rPr lang="en-GB" dirty="0">
                <a:solidFill>
                  <a:srgbClr val="424242"/>
                </a:solidFill>
                <a:latin typeface="Calibri" panose="020F0502020204030204" pitchFamily="34" charset="0"/>
                <a:cs typeface="Calibri" panose="020F0502020204030204" pitchFamily="34" charset="0"/>
              </a:rPr>
              <a:t>Where possible, endurance exercise training to 60-80% of the symptom-limited maximum work or heart rate is preferred, or to a Borg-rated </a:t>
            </a:r>
            <a:r>
              <a:rPr lang="en-GB" dirty="0" err="1">
                <a:solidFill>
                  <a:srgbClr val="424242"/>
                </a:solidFill>
                <a:latin typeface="Calibri" panose="020F0502020204030204" pitchFamily="34" charset="0"/>
                <a:cs typeface="Calibri" panose="020F0502020204030204" pitchFamily="34" charset="0"/>
              </a:rPr>
              <a:t>dyspnea</a:t>
            </a:r>
            <a:r>
              <a:rPr lang="en-GB" dirty="0">
                <a:solidFill>
                  <a:srgbClr val="424242"/>
                </a:solidFill>
                <a:latin typeface="Calibri" panose="020F0502020204030204" pitchFamily="34" charset="0"/>
                <a:cs typeface="Calibri" panose="020F0502020204030204" pitchFamily="34" charset="0"/>
              </a:rPr>
              <a:t> or fatigue score of 4 to 6 (moderate to severe).</a:t>
            </a:r>
          </a:p>
          <a:p>
            <a:pPr marL="342900" indent="-342900">
              <a:spcAft>
                <a:spcPts val="1200"/>
              </a:spcAft>
              <a:buClr>
                <a:srgbClr val="FFCC66"/>
              </a:buClr>
              <a:buFont typeface="Arial" panose="020B0604020202020204" pitchFamily="34" charset="0"/>
              <a:buChar char="►"/>
            </a:pPr>
            <a:r>
              <a:rPr lang="en-GB" dirty="0">
                <a:solidFill>
                  <a:srgbClr val="424242"/>
                </a:solidFill>
                <a:latin typeface="Calibri" panose="020F0502020204030204" pitchFamily="34" charset="0"/>
                <a:cs typeface="Calibri" panose="020F0502020204030204" pitchFamily="34" charset="0"/>
              </a:rPr>
              <a:t>Exercise training can be enhanced by optimizing bronchodilators, since both LAMA and LABA have shown reduced resting and dynamic hyperinflation. </a:t>
            </a:r>
          </a:p>
        </p:txBody>
      </p:sp>
    </p:spTree>
    <p:extLst>
      <p:ext uri="{BB962C8B-B14F-4D97-AF65-F5344CB8AC3E}">
        <p14:creationId xmlns:p14="http://schemas.microsoft.com/office/powerpoint/2010/main" val="363737032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1331640" y="395082"/>
            <a:ext cx="7056784" cy="523220"/>
          </a:xfrm>
          <a:prstGeom prst="rect">
            <a:avLst/>
          </a:prstGeom>
          <a:noFill/>
          <a:ln w="9525">
            <a:noFill/>
            <a:miter lim="800000"/>
            <a:headEnd/>
            <a:tailEnd/>
          </a:ln>
        </p:spPr>
        <p:txBody>
          <a:bodyPr wrap="square">
            <a:spAutoFit/>
          </a:bodyPr>
          <a:lstStyle/>
          <a:p>
            <a:pPr algn="ctr"/>
            <a:r>
              <a:rPr lang="en-US" sz="2800" dirty="0">
                <a:solidFill>
                  <a:srgbClr val="FAB516"/>
                </a:solidFill>
                <a:latin typeface="Tahoma" pitchFamily="34" charset="0"/>
                <a:cs typeface="Tahoma" pitchFamily="34" charset="0"/>
              </a:rPr>
              <a:t>Non-pharmacological treatment</a:t>
            </a:r>
          </a:p>
        </p:txBody>
      </p:sp>
      <p:sp>
        <p:nvSpPr>
          <p:cNvPr id="9" name="TextBox 1"/>
          <p:cNvSpPr txBox="1">
            <a:spLocks noChangeArrowheads="1"/>
          </p:cNvSpPr>
          <p:nvPr/>
        </p:nvSpPr>
        <p:spPr bwMode="auto">
          <a:xfrm>
            <a:off x="1521661" y="6403091"/>
            <a:ext cx="6096000" cy="276225"/>
          </a:xfrm>
          <a:prstGeom prst="rect">
            <a:avLst/>
          </a:prstGeom>
          <a:noFill/>
          <a:ln w="9525">
            <a:noFill/>
            <a:miter lim="800000"/>
            <a:headEnd/>
            <a:tailEnd/>
          </a:ln>
        </p:spPr>
        <p:txBody>
          <a:bodyPr>
            <a:spAutoFit/>
          </a:bodyPr>
          <a:lstStyle/>
          <a:p>
            <a:pPr algn="ctr"/>
            <a:r>
              <a:rPr lang="en-US" sz="1200" dirty="0"/>
              <a:t>© 2017 Global Initiative for Chronic Obstructive Lung Disease</a:t>
            </a:r>
          </a:p>
        </p:txBody>
      </p:sp>
      <p:sp>
        <p:nvSpPr>
          <p:cNvPr id="10" name="TextBox 1">
            <a:extLst>
              <a:ext uri="{FF2B5EF4-FFF2-40B4-BE49-F238E27FC236}">
                <a16:creationId xmlns:a16="http://schemas.microsoft.com/office/drawing/2014/main" id="{41967986-CFBC-4705-A182-2B82C53366A1}"/>
              </a:ext>
            </a:extLst>
          </p:cNvPr>
          <p:cNvSpPr txBox="1">
            <a:spLocks noChangeArrowheads="1"/>
          </p:cNvSpPr>
          <p:nvPr/>
        </p:nvSpPr>
        <p:spPr bwMode="auto">
          <a:xfrm>
            <a:off x="1763688" y="6525344"/>
            <a:ext cx="6096000" cy="276225"/>
          </a:xfrm>
          <a:prstGeom prst="rect">
            <a:avLst/>
          </a:prstGeom>
          <a:noFill/>
          <a:ln w="9525">
            <a:noFill/>
            <a:miter lim="800000"/>
            <a:headEnd/>
            <a:tailEnd/>
          </a:ln>
        </p:spPr>
        <p:txBody>
          <a:bodyPr>
            <a:spAutoFit/>
          </a:bodyPr>
          <a:lstStyle/>
          <a:p>
            <a:pPr algn="ctr"/>
            <a:r>
              <a:rPr lang="en-US" sz="1200" dirty="0">
                <a:solidFill>
                  <a:schemeClr val="accent6">
                    <a:lumMod val="40000"/>
                    <a:lumOff val="60000"/>
                  </a:schemeClr>
                </a:solidFill>
              </a:rPr>
              <a:t>© 2019 Global Initiative for Chronic Obstructive Lung Disease</a:t>
            </a:r>
          </a:p>
        </p:txBody>
      </p:sp>
      <p:sp>
        <p:nvSpPr>
          <p:cNvPr id="3" name="Rectangle 2">
            <a:extLst>
              <a:ext uri="{FF2B5EF4-FFF2-40B4-BE49-F238E27FC236}">
                <a16:creationId xmlns:a16="http://schemas.microsoft.com/office/drawing/2014/main" id="{E3211355-3C1A-44A0-8168-D073D3B4DF77}"/>
              </a:ext>
            </a:extLst>
          </p:cNvPr>
          <p:cNvSpPr/>
          <p:nvPr/>
        </p:nvSpPr>
        <p:spPr>
          <a:xfrm>
            <a:off x="827584" y="1340768"/>
            <a:ext cx="7488832" cy="4801314"/>
          </a:xfrm>
          <a:prstGeom prst="rect">
            <a:avLst/>
          </a:prstGeom>
        </p:spPr>
        <p:txBody>
          <a:bodyPr wrap="square">
            <a:spAutoFit/>
          </a:bodyPr>
          <a:lstStyle/>
          <a:p>
            <a:pPr>
              <a:spcAft>
                <a:spcPts val="1200"/>
              </a:spcAft>
              <a:buClr>
                <a:srgbClr val="FFCC66"/>
              </a:buClr>
            </a:pPr>
            <a:r>
              <a:rPr lang="en-GB" b="1" dirty="0">
                <a:solidFill>
                  <a:srgbClr val="FAB516"/>
                </a:solidFill>
                <a:latin typeface="Calibri" panose="020F0502020204030204" pitchFamily="34" charset="0"/>
                <a:cs typeface="Calibri" panose="020F0502020204030204" pitchFamily="34" charset="0"/>
              </a:rPr>
              <a:t>Self-management education</a:t>
            </a:r>
          </a:p>
          <a:p>
            <a:pPr marL="342900" indent="-342900">
              <a:spcAft>
                <a:spcPts val="1200"/>
              </a:spcAft>
              <a:buClr>
                <a:srgbClr val="FFCC66"/>
              </a:buClr>
              <a:buFont typeface="Arial" panose="020B0604020202020204" pitchFamily="34" charset="0"/>
              <a:buChar char="►"/>
            </a:pPr>
            <a:r>
              <a:rPr lang="en-GB" dirty="0">
                <a:solidFill>
                  <a:srgbClr val="424242"/>
                </a:solidFill>
                <a:latin typeface="Calibri" panose="020F0502020204030204" pitchFamily="34" charset="0"/>
                <a:cs typeface="Calibri" panose="020F0502020204030204" pitchFamily="34" charset="0"/>
              </a:rPr>
              <a:t>The basis of enabling patients to become active partners in their ongoing care is to build knowledge and skills. </a:t>
            </a:r>
          </a:p>
          <a:p>
            <a:pPr marL="342900" indent="-342900">
              <a:spcAft>
                <a:spcPts val="1200"/>
              </a:spcAft>
              <a:buClr>
                <a:srgbClr val="FFCC66"/>
              </a:buClr>
              <a:buFont typeface="Arial" panose="020B0604020202020204" pitchFamily="34" charset="0"/>
              <a:buChar char="►"/>
            </a:pPr>
            <a:r>
              <a:rPr lang="en-GB" dirty="0">
                <a:solidFill>
                  <a:srgbClr val="424242"/>
                </a:solidFill>
                <a:latin typeface="Calibri" panose="020F0502020204030204" pitchFamily="34" charset="0"/>
                <a:cs typeface="Calibri" panose="020F0502020204030204" pitchFamily="34" charset="0"/>
              </a:rPr>
              <a:t>Topics considered appropriate for an education program include: </a:t>
            </a:r>
          </a:p>
          <a:p>
            <a:pPr marL="800100" lvl="1" indent="-342900">
              <a:spcAft>
                <a:spcPts val="1200"/>
              </a:spcAft>
              <a:buClr>
                <a:srgbClr val="FFCC66"/>
              </a:buClr>
              <a:buFont typeface="Wingdings" panose="05000000000000000000" pitchFamily="2" charset="2"/>
              <a:buChar char="Ø"/>
            </a:pPr>
            <a:r>
              <a:rPr lang="en-GB" dirty="0">
                <a:solidFill>
                  <a:srgbClr val="424242"/>
                </a:solidFill>
                <a:latin typeface="Calibri" panose="020F0502020204030204" pitchFamily="34" charset="0"/>
                <a:cs typeface="Calibri" panose="020F0502020204030204" pitchFamily="34" charset="0"/>
              </a:rPr>
              <a:t>Smoking cessation</a:t>
            </a:r>
          </a:p>
          <a:p>
            <a:pPr marL="800100" lvl="1" indent="-342900">
              <a:spcAft>
                <a:spcPts val="1200"/>
              </a:spcAft>
              <a:buClr>
                <a:srgbClr val="FFCC66"/>
              </a:buClr>
              <a:buFont typeface="Wingdings" panose="05000000000000000000" pitchFamily="2" charset="2"/>
              <a:buChar char="Ø"/>
            </a:pPr>
            <a:r>
              <a:rPr lang="en-GB" dirty="0">
                <a:solidFill>
                  <a:srgbClr val="424242"/>
                </a:solidFill>
                <a:latin typeface="Calibri" panose="020F0502020204030204" pitchFamily="34" charset="0"/>
                <a:cs typeface="Calibri" panose="020F0502020204030204" pitchFamily="34" charset="0"/>
              </a:rPr>
              <a:t>Basic information about COPD</a:t>
            </a:r>
          </a:p>
          <a:p>
            <a:pPr marL="800100" lvl="1" indent="-342900">
              <a:spcAft>
                <a:spcPts val="1200"/>
              </a:spcAft>
              <a:buClr>
                <a:srgbClr val="FFCC66"/>
              </a:buClr>
              <a:buFont typeface="Wingdings" panose="05000000000000000000" pitchFamily="2" charset="2"/>
              <a:buChar char="Ø"/>
            </a:pPr>
            <a:r>
              <a:rPr lang="en-GB" dirty="0">
                <a:solidFill>
                  <a:srgbClr val="424242"/>
                </a:solidFill>
                <a:latin typeface="Calibri" panose="020F0502020204030204" pitchFamily="34" charset="0"/>
                <a:cs typeface="Calibri" panose="020F0502020204030204" pitchFamily="34" charset="0"/>
              </a:rPr>
              <a:t>General approach to therapy and specific aspects of medical treatment (respiratory medications and inhalation devices) </a:t>
            </a:r>
          </a:p>
          <a:p>
            <a:pPr marL="800100" lvl="1" indent="-342900">
              <a:spcAft>
                <a:spcPts val="1200"/>
              </a:spcAft>
              <a:buClr>
                <a:srgbClr val="FFCC66"/>
              </a:buClr>
              <a:buFont typeface="Wingdings" panose="05000000000000000000" pitchFamily="2" charset="2"/>
              <a:buChar char="Ø"/>
            </a:pPr>
            <a:r>
              <a:rPr lang="en-GB" dirty="0">
                <a:solidFill>
                  <a:srgbClr val="424242"/>
                </a:solidFill>
                <a:latin typeface="Calibri" panose="020F0502020204030204" pitchFamily="34" charset="0"/>
                <a:cs typeface="Calibri" panose="020F0502020204030204" pitchFamily="34" charset="0"/>
              </a:rPr>
              <a:t>Strategies to help minimize </a:t>
            </a:r>
            <a:r>
              <a:rPr lang="en-GB" dirty="0" err="1">
                <a:solidFill>
                  <a:srgbClr val="424242"/>
                </a:solidFill>
                <a:latin typeface="Calibri" panose="020F0502020204030204" pitchFamily="34" charset="0"/>
                <a:cs typeface="Calibri" panose="020F0502020204030204" pitchFamily="34" charset="0"/>
              </a:rPr>
              <a:t>dyspnea</a:t>
            </a:r>
            <a:r>
              <a:rPr lang="en-GB" dirty="0">
                <a:solidFill>
                  <a:srgbClr val="424242"/>
                </a:solidFill>
                <a:latin typeface="Calibri" panose="020F0502020204030204" pitchFamily="34" charset="0"/>
                <a:cs typeface="Calibri" panose="020F0502020204030204" pitchFamily="34" charset="0"/>
              </a:rPr>
              <a:t> </a:t>
            </a:r>
          </a:p>
          <a:p>
            <a:pPr marL="800100" lvl="1" indent="-342900">
              <a:spcAft>
                <a:spcPts val="1200"/>
              </a:spcAft>
              <a:buClr>
                <a:srgbClr val="FFCC66"/>
              </a:buClr>
              <a:buFont typeface="Wingdings" panose="05000000000000000000" pitchFamily="2" charset="2"/>
              <a:buChar char="Ø"/>
            </a:pPr>
            <a:r>
              <a:rPr lang="en-GB" dirty="0">
                <a:solidFill>
                  <a:srgbClr val="424242"/>
                </a:solidFill>
                <a:latin typeface="Calibri" panose="020F0502020204030204" pitchFamily="34" charset="0"/>
                <a:cs typeface="Calibri" panose="020F0502020204030204" pitchFamily="34" charset="0"/>
              </a:rPr>
              <a:t>Advice about when to seek help </a:t>
            </a:r>
          </a:p>
          <a:p>
            <a:pPr marL="800100" lvl="1" indent="-342900">
              <a:spcAft>
                <a:spcPts val="1200"/>
              </a:spcAft>
              <a:buClr>
                <a:srgbClr val="FFCC66"/>
              </a:buClr>
              <a:buFont typeface="Wingdings" panose="05000000000000000000" pitchFamily="2" charset="2"/>
              <a:buChar char="Ø"/>
            </a:pPr>
            <a:r>
              <a:rPr lang="en-GB" dirty="0">
                <a:solidFill>
                  <a:srgbClr val="424242"/>
                </a:solidFill>
                <a:latin typeface="Calibri" panose="020F0502020204030204" pitchFamily="34" charset="0"/>
                <a:cs typeface="Calibri" panose="020F0502020204030204" pitchFamily="34" charset="0"/>
              </a:rPr>
              <a:t>Decision-making during exacerbations</a:t>
            </a:r>
          </a:p>
          <a:p>
            <a:pPr marL="800100" lvl="1" indent="-342900">
              <a:spcAft>
                <a:spcPts val="1200"/>
              </a:spcAft>
              <a:buClr>
                <a:srgbClr val="FFCC66"/>
              </a:buClr>
              <a:buFont typeface="Wingdings" panose="05000000000000000000" pitchFamily="2" charset="2"/>
              <a:buChar char="Ø"/>
            </a:pPr>
            <a:r>
              <a:rPr lang="en-GB" dirty="0">
                <a:solidFill>
                  <a:srgbClr val="424242"/>
                </a:solidFill>
                <a:latin typeface="Calibri" panose="020F0502020204030204" pitchFamily="34" charset="0"/>
                <a:cs typeface="Calibri" panose="020F0502020204030204" pitchFamily="34" charset="0"/>
              </a:rPr>
              <a:t>Advance directives and end-of-life issues </a:t>
            </a:r>
          </a:p>
        </p:txBody>
      </p:sp>
    </p:spTree>
    <p:extLst>
      <p:ext uri="{BB962C8B-B14F-4D97-AF65-F5344CB8AC3E}">
        <p14:creationId xmlns:p14="http://schemas.microsoft.com/office/powerpoint/2010/main" val="381733222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erspective">
  <a:themeElements>
    <a:clrScheme name="Perspective">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Perspective</Template>
  <TotalTime>2266</TotalTime>
  <Words>9104</Words>
  <Application>Microsoft Office PowerPoint</Application>
  <PresentationFormat>On-screen Show (4:3)</PresentationFormat>
  <Paragraphs>1217</Paragraphs>
  <Slides>135</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135</vt:i4>
      </vt:variant>
    </vt:vector>
  </HeadingPairs>
  <TitlesOfParts>
    <vt:vector size="141" baseType="lpstr">
      <vt:lpstr>Arial</vt:lpstr>
      <vt:lpstr>Calibri</vt:lpstr>
      <vt:lpstr>Courier New</vt:lpstr>
      <vt:lpstr>Tahoma</vt:lpstr>
      <vt:lpstr>Wingdings</vt:lpstr>
      <vt:lpstr>Perspective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Journals that published the  GOLD 2017 Executive Summary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RMH</dc:creator>
  <cp:lastModifiedBy>ruth.m.hadfield@gmail.com</cp:lastModifiedBy>
  <cp:revision>214</cp:revision>
  <dcterms:created xsi:type="dcterms:W3CDTF">2017-02-23T04:17:24Z</dcterms:created>
  <dcterms:modified xsi:type="dcterms:W3CDTF">2018-11-09T04:17:39Z</dcterms:modified>
</cp:coreProperties>
</file>