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3"/>
  </p:notesMasterIdLst>
  <p:sldIdLst>
    <p:sldId id="256" r:id="rId2"/>
    <p:sldId id="257" r:id="rId3"/>
    <p:sldId id="258" r:id="rId4"/>
    <p:sldId id="259" r:id="rId5"/>
    <p:sldId id="260" r:id="rId6"/>
    <p:sldId id="262" r:id="rId7"/>
    <p:sldId id="263" r:id="rId8"/>
    <p:sldId id="267" r:id="rId9"/>
    <p:sldId id="264" r:id="rId10"/>
    <p:sldId id="266" r:id="rId11"/>
    <p:sldId id="265" r:id="rId12"/>
    <p:sldId id="271" r:id="rId13"/>
    <p:sldId id="272" r:id="rId14"/>
    <p:sldId id="268" r:id="rId15"/>
    <p:sldId id="269"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19" r:id="rId64"/>
    <p:sldId id="321" r:id="rId65"/>
    <p:sldId id="322" r:id="rId66"/>
    <p:sldId id="324" r:id="rId67"/>
    <p:sldId id="323" r:id="rId68"/>
    <p:sldId id="326" r:id="rId69"/>
    <p:sldId id="325" r:id="rId70"/>
    <p:sldId id="327" r:id="rId71"/>
    <p:sldId id="328" r:id="rId72"/>
    <p:sldId id="329" r:id="rId73"/>
    <p:sldId id="330" r:id="rId74"/>
    <p:sldId id="332" r:id="rId75"/>
    <p:sldId id="331" r:id="rId76"/>
    <p:sldId id="333" r:id="rId77"/>
    <p:sldId id="334" r:id="rId78"/>
    <p:sldId id="336" r:id="rId79"/>
    <p:sldId id="335" r:id="rId80"/>
    <p:sldId id="337" r:id="rId81"/>
    <p:sldId id="338" r:id="rId82"/>
    <p:sldId id="339" r:id="rId83"/>
    <p:sldId id="340" r:id="rId84"/>
    <p:sldId id="341" r:id="rId85"/>
    <p:sldId id="342" r:id="rId86"/>
    <p:sldId id="343" r:id="rId87"/>
    <p:sldId id="344" r:id="rId88"/>
    <p:sldId id="346" r:id="rId89"/>
    <p:sldId id="345"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0000"/>
    <a:srgbClr val="F1CA7D"/>
    <a:srgbClr val="F8DEA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77345-3658-4B47-905D-5AD37BBA03DE}" type="datetimeFigureOut">
              <a:rPr lang="en-AU" smtClean="0"/>
              <a:t>2/03/2017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10AB4-F815-4727-9818-FC6E8391198B}" type="slidenum">
              <a:rPr lang="en-AU" smtClean="0"/>
              <a:t>‹#›</a:t>
            </a:fld>
            <a:endParaRPr lang="en-AU"/>
          </a:p>
        </p:txBody>
      </p:sp>
    </p:spTree>
    <p:extLst>
      <p:ext uri="{BB962C8B-B14F-4D97-AF65-F5344CB8AC3E}">
        <p14:creationId xmlns:p14="http://schemas.microsoft.com/office/powerpoint/2010/main" val="10077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710AB4-F815-4727-9818-FC6E8391198B}" type="slidenum">
              <a:rPr lang="en-AU" smtClean="0"/>
              <a:t>47</a:t>
            </a:fld>
            <a:endParaRPr lang="en-AU"/>
          </a:p>
        </p:txBody>
      </p:sp>
    </p:spTree>
    <p:extLst>
      <p:ext uri="{BB962C8B-B14F-4D97-AF65-F5344CB8AC3E}">
        <p14:creationId xmlns:p14="http://schemas.microsoft.com/office/powerpoint/2010/main" val="1229480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710AB4-F815-4727-9818-FC6E8391198B}" type="slidenum">
              <a:rPr lang="en-AU" smtClean="0"/>
              <a:t>107</a:t>
            </a:fld>
            <a:endParaRPr lang="en-AU"/>
          </a:p>
        </p:txBody>
      </p:sp>
    </p:spTree>
    <p:extLst>
      <p:ext uri="{BB962C8B-B14F-4D97-AF65-F5344CB8AC3E}">
        <p14:creationId xmlns:p14="http://schemas.microsoft.com/office/powerpoint/2010/main" val="37420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9DD3D82-9A17-4182-A9E9-FED9A9664DD5}" type="datetimeFigureOut">
              <a:rPr lang="en-AU" smtClean="0"/>
              <a:t>2/03/2017</a:t>
            </a:fld>
            <a:endParaRPr lang="en-AU"/>
          </a:p>
        </p:txBody>
      </p:sp>
      <p:sp>
        <p:nvSpPr>
          <p:cNvPr id="8" name="Slide Number Placeholder 7"/>
          <p:cNvSpPr>
            <a:spLocks noGrp="1"/>
          </p:cNvSpPr>
          <p:nvPr>
            <p:ph type="sldNum" sz="quarter" idx="11"/>
          </p:nvPr>
        </p:nvSpPr>
        <p:spPr/>
        <p:txBody>
          <a:bodyPr/>
          <a:lstStyle/>
          <a:p>
            <a:fld id="{A45709C9-D58C-4827-AC0B-FF003AC90AF1}"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D3D82-9A17-4182-A9E9-FED9A9664DD5}" type="datetimeFigureOut">
              <a:rPr lang="en-AU" smtClean="0"/>
              <a:t>2/03/2017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D3D82-9A17-4182-A9E9-FED9A9664DD5}" type="datetimeFigureOut">
              <a:rPr lang="en-AU" smtClean="0"/>
              <a:t>2/03/2017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DD3D82-9A17-4182-A9E9-FED9A9664DD5}" type="datetimeFigureOut">
              <a:rPr lang="en-AU" smtClean="0"/>
              <a:t>2/03/2017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D3D82-9A17-4182-A9E9-FED9A9664DD5}" type="datetimeFigureOut">
              <a:rPr lang="en-AU" smtClean="0"/>
              <a:t>2/03/2017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DD3D82-9A17-4182-A9E9-FED9A9664DD5}" type="datetimeFigureOut">
              <a:rPr lang="en-AU" smtClean="0"/>
              <a:t>2/03/2017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DD3D82-9A17-4182-A9E9-FED9A9664DD5}" type="datetimeFigureOut">
              <a:rPr lang="en-AU" smtClean="0"/>
              <a:t>2/03/2017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5709C9-D58C-4827-AC0B-FF003AC90AF1}" type="slidenum">
              <a:rPr lang="en-AU" smtClean="0"/>
              <a:t>‹#›</a:t>
            </a:fld>
            <a:endParaRPr lang="en-AU"/>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D3D82-9A17-4182-A9E9-FED9A9664DD5}" type="datetimeFigureOut">
              <a:rPr lang="en-AU" smtClean="0"/>
              <a:t>2/03/2017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D3D82-9A17-4182-A9E9-FED9A9664DD5}" type="datetimeFigureOut">
              <a:rPr lang="en-AU" smtClean="0"/>
              <a:t>2/03/2017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2/03/2017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D3D82-9A17-4182-A9E9-FED9A9664DD5}" type="datetimeFigureOut">
              <a:rPr lang="en-AU" smtClean="0"/>
              <a:t>2/03/2017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5709C9-D58C-4827-AC0B-FF003AC90AF1}"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E9DD3D82-9A17-4182-A9E9-FED9A9664DD5}" type="datetimeFigureOut">
              <a:rPr lang="en-AU" smtClean="0"/>
              <a:t>2/03/2017</a:t>
            </a:fld>
            <a:endParaRPr lang="en-A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A45709C9-D58C-4827-AC0B-FF003AC90AF1}" type="slidenum">
              <a:rPr lang="en-AU" smtClean="0"/>
              <a:t>‹#›</a:t>
            </a:fld>
            <a:endParaRPr lang="en-A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A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0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2270943" cy="226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422759" y="2852936"/>
            <a:ext cx="6553200" cy="1816100"/>
          </a:xfrm>
          <a:prstGeom prst="rect">
            <a:avLst/>
          </a:prstGeom>
          <a:noFill/>
          <a:ln w="9525">
            <a:noFill/>
            <a:miter lim="800000"/>
            <a:headEnd/>
            <a:tailEnd/>
          </a:ln>
        </p:spPr>
        <p:txBody>
          <a:bodyPr>
            <a:spAutoFit/>
          </a:bodyPr>
          <a:lstStyle/>
          <a:p>
            <a:pPr algn="ctr"/>
            <a:r>
              <a:rPr lang="en-US" sz="2800" dirty="0">
                <a:solidFill>
                  <a:srgbClr val="FFCC66"/>
                </a:solidFill>
                <a:latin typeface="Tahoma" pitchFamily="34" charset="0"/>
                <a:cs typeface="Tahoma" pitchFamily="34" charset="0"/>
              </a:rPr>
              <a:t>GLOBAL INITIATIVE FOR CHRONIC OBSTRUCTIVE LUNG DISEASE (GOLD):  TEACHING SLIDE SET</a:t>
            </a:r>
          </a:p>
          <a:p>
            <a:pPr algn="ctr"/>
            <a:r>
              <a:rPr lang="en-US" sz="2800" dirty="0" smtClean="0">
                <a:solidFill>
                  <a:srgbClr val="FFCC66"/>
                </a:solidFill>
                <a:latin typeface="Tahoma" pitchFamily="34" charset="0"/>
                <a:cs typeface="Tahoma" pitchFamily="34" charset="0"/>
              </a:rPr>
              <a:t>February 2017</a:t>
            </a:r>
            <a:endParaRPr lang="en-US" sz="2800" dirty="0">
              <a:solidFill>
                <a:srgbClr val="FFCC66"/>
              </a:solidFill>
              <a:latin typeface="Tahoma" pitchFamily="34" charset="0"/>
              <a:cs typeface="Tahoma" pitchFamily="34" charset="0"/>
            </a:endParaRPr>
          </a:p>
        </p:txBody>
      </p:sp>
      <p:sp>
        <p:nvSpPr>
          <p:cNvPr id="8" name="TextBox 2"/>
          <p:cNvSpPr txBox="1">
            <a:spLocks noChangeArrowheads="1"/>
          </p:cNvSpPr>
          <p:nvPr/>
        </p:nvSpPr>
        <p:spPr bwMode="auto">
          <a:xfrm>
            <a:off x="1727559" y="4797152"/>
            <a:ext cx="5943600" cy="1200150"/>
          </a:xfrm>
          <a:prstGeom prst="rect">
            <a:avLst/>
          </a:prstGeom>
          <a:noFill/>
          <a:ln w="9525">
            <a:noFill/>
            <a:miter lim="800000"/>
            <a:headEnd/>
            <a:tailEnd/>
          </a:ln>
        </p:spPr>
        <p:txBody>
          <a:bodyPr>
            <a:spAutoFit/>
          </a:bodyPr>
          <a:lstStyle/>
          <a:p>
            <a:pPr algn="ctr"/>
            <a:r>
              <a:rPr lang="en-US" sz="1800" dirty="0">
                <a:latin typeface="Tahoma" pitchFamily="34" charset="0"/>
                <a:cs typeface="Tahoma" pitchFamily="34" charset="0"/>
              </a:rPr>
              <a:t>This slide set is restricted for academic and educational purposes only.  Use of the slide set, or of individual slides, for commercial or promotional purposes requires approval from GOLD.    </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Tree>
    <p:extLst>
      <p:ext uri="{BB962C8B-B14F-4D97-AF65-F5344CB8AC3E}">
        <p14:creationId xmlns:p14="http://schemas.microsoft.com/office/powerpoint/2010/main" val="3150334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Levels of Evidence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5122" name="Picture 2" descr="tabl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071" y="1685865"/>
            <a:ext cx="6502401" cy="405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1135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209437"/>
            <a:ext cx="8424934" cy="461665"/>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Respiratory support</a:t>
            </a:r>
            <a:endParaRPr lang="en-AU" sz="2400" b="1" i="1" dirty="0">
              <a:solidFill>
                <a:srgbClr val="FFCC66"/>
              </a:solidFill>
            </a:endParaRPr>
          </a:p>
        </p:txBody>
      </p:sp>
      <p:pic>
        <p:nvPicPr>
          <p:cNvPr id="20482"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09" y="1916832"/>
            <a:ext cx="8396993"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tabl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09" y="4149080"/>
            <a:ext cx="837615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2266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556792"/>
            <a:ext cx="8424934" cy="461665"/>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Respiratory support</a:t>
            </a:r>
            <a:endParaRPr lang="en-AU" sz="2400" b="1" i="1" dirty="0">
              <a:solidFill>
                <a:srgbClr val="FFCC66"/>
              </a:solidFill>
            </a:endParaRPr>
          </a:p>
        </p:txBody>
      </p:sp>
      <p:pic>
        <p:nvPicPr>
          <p:cNvPr id="21506"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13" y="2204864"/>
            <a:ext cx="847991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2006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2530"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918302"/>
            <a:ext cx="6841232" cy="546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8569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3554"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44824"/>
            <a:ext cx="869488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5933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83787"/>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44852" y="4869160"/>
            <a:ext cx="4515507" cy="769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432654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and Comorbidities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 (1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COPD </a:t>
            </a:r>
            <a:r>
              <a:rPr lang="en-AU" sz="2000" dirty="0"/>
              <a:t>often coexists with other diseases (comorbidities) that may have a significant impact on disease course</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In </a:t>
            </a:r>
            <a:r>
              <a:rPr lang="en-AU" sz="2000" dirty="0"/>
              <a:t>general, the presence of comorbidities should not alter COPD treatment and comorbidities should be treated per usual standards regardless of the presence of COPD</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Lung </a:t>
            </a:r>
            <a:r>
              <a:rPr lang="en-AU" sz="2000" dirty="0"/>
              <a:t>cancer is frequently seen in patients with COPD and is a main cause of death</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Cardiovascular </a:t>
            </a:r>
            <a:r>
              <a:rPr lang="en-AU" sz="2000" dirty="0"/>
              <a:t>diseases are common and important comorbidities in </a:t>
            </a:r>
            <a:r>
              <a:rPr lang="en-AU" sz="2000" dirty="0" smtClean="0"/>
              <a:t>COPD.</a:t>
            </a:r>
            <a:endParaRPr lang="en-AU" sz="2000" dirty="0"/>
          </a:p>
        </p:txBody>
      </p:sp>
    </p:spTree>
    <p:extLst>
      <p:ext uri="{BB962C8B-B14F-4D97-AF65-F5344CB8AC3E}">
        <p14:creationId xmlns:p14="http://schemas.microsoft.com/office/powerpoint/2010/main" val="1523768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and Comorbidities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3785652"/>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 (2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Osteoporosis </a:t>
            </a:r>
            <a:r>
              <a:rPr lang="en-AU" sz="2000" dirty="0"/>
              <a:t>and depression/anxiety are frequent, important comorbidities in COPD, are often under-diagnosed, and are associated with poor health status and prognosis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Gastroesophageal </a:t>
            </a:r>
            <a:r>
              <a:rPr lang="en-AU" sz="2000" dirty="0"/>
              <a:t>reflux (GERD) is associated with an increased risk of exacerbations and poorer health status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When </a:t>
            </a:r>
            <a:r>
              <a:rPr lang="en-AU" sz="2000" dirty="0"/>
              <a:t>COPD is part of a </a:t>
            </a:r>
            <a:r>
              <a:rPr lang="en-AU" sz="2000" dirty="0" err="1"/>
              <a:t>multimorbidity</a:t>
            </a:r>
            <a:r>
              <a:rPr lang="en-AU" sz="2000" dirty="0"/>
              <a:t> care plan, attention should be directed to ensure simplicity of treatment and to minimize polypharmacy.</a:t>
            </a:r>
          </a:p>
        </p:txBody>
      </p:sp>
    </p:spTree>
    <p:extLst>
      <p:ext uri="{BB962C8B-B14F-4D97-AF65-F5344CB8AC3E}">
        <p14:creationId xmlns:p14="http://schemas.microsoft.com/office/powerpoint/2010/main" val="7092733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and Comorbidities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293757"/>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Some </a:t>
            </a:r>
            <a:r>
              <a:rPr lang="en-AU" sz="2000" b="1" dirty="0">
                <a:solidFill>
                  <a:srgbClr val="FFCC66"/>
                </a:solidFill>
              </a:rPr>
              <a:t>common comorbidities occurring in patients with COPD with stable </a:t>
            </a:r>
            <a:r>
              <a:rPr lang="en-AU" sz="2000" b="1" dirty="0" smtClean="0">
                <a:solidFill>
                  <a:srgbClr val="FFCC66"/>
                </a:solidFill>
              </a:rPr>
              <a:t>disease include:</a:t>
            </a:r>
            <a:endParaRPr lang="en-AU" sz="2000" dirty="0" smtClean="0"/>
          </a:p>
          <a:p>
            <a:pPr marL="2171700" lvl="4" indent="-342900">
              <a:buClr>
                <a:srgbClr val="FFCC66"/>
              </a:buClr>
              <a:buFont typeface="Arial" panose="020B0604020202020204" pitchFamily="34" charset="0"/>
              <a:buChar char="►"/>
            </a:pPr>
            <a:r>
              <a:rPr lang="en-AU" sz="2000" dirty="0"/>
              <a:t>Cardiovascular disease (CVD</a:t>
            </a:r>
            <a:r>
              <a:rPr lang="en-AU" sz="2000" dirty="0" smtClean="0"/>
              <a:t>)</a:t>
            </a:r>
          </a:p>
          <a:p>
            <a:pPr marL="2171700" lvl="4" indent="-342900">
              <a:buClr>
                <a:srgbClr val="FFCC66"/>
              </a:buClr>
              <a:buFont typeface="Arial" panose="020B0604020202020204" pitchFamily="34" charset="0"/>
              <a:buChar char="►"/>
            </a:pPr>
            <a:r>
              <a:rPr lang="en-AU" sz="2000" dirty="0" smtClean="0"/>
              <a:t>Heart failure</a:t>
            </a:r>
          </a:p>
          <a:p>
            <a:pPr marL="2171700" lvl="4" indent="-342900">
              <a:buClr>
                <a:srgbClr val="FFCC66"/>
              </a:buClr>
              <a:buFont typeface="Arial" panose="020B0604020202020204" pitchFamily="34" charset="0"/>
              <a:buChar char="►"/>
            </a:pPr>
            <a:r>
              <a:rPr lang="en-AU" sz="2000" dirty="0"/>
              <a:t>Ischaemic heart disease (IHD) </a:t>
            </a:r>
            <a:endParaRPr lang="en-AU" sz="2000" dirty="0" smtClean="0"/>
          </a:p>
          <a:p>
            <a:pPr marL="2171700" lvl="4" indent="-342900">
              <a:buClr>
                <a:srgbClr val="FFCC66"/>
              </a:buClr>
              <a:buFont typeface="Arial" panose="020B0604020202020204" pitchFamily="34" charset="0"/>
              <a:buChar char="►"/>
            </a:pPr>
            <a:r>
              <a:rPr lang="en-AU" sz="2000" dirty="0" smtClean="0"/>
              <a:t>Arrhythmias</a:t>
            </a:r>
          </a:p>
          <a:p>
            <a:pPr marL="2171700" lvl="4" indent="-342900">
              <a:buClr>
                <a:srgbClr val="FFCC66"/>
              </a:buClr>
              <a:buFont typeface="Arial" panose="020B0604020202020204" pitchFamily="34" charset="0"/>
              <a:buChar char="►"/>
            </a:pPr>
            <a:r>
              <a:rPr lang="de-DE" sz="2000" dirty="0"/>
              <a:t>Peripheral vascular </a:t>
            </a:r>
            <a:r>
              <a:rPr lang="de-DE" sz="2000" dirty="0" smtClean="0"/>
              <a:t>disease</a:t>
            </a:r>
          </a:p>
          <a:p>
            <a:pPr marL="2171700" lvl="4" indent="-342900">
              <a:buClr>
                <a:srgbClr val="FFCC66"/>
              </a:buClr>
              <a:buFont typeface="Arial" panose="020B0604020202020204" pitchFamily="34" charset="0"/>
              <a:buChar char="►"/>
            </a:pPr>
            <a:r>
              <a:rPr lang="de-DE" sz="2000" dirty="0" smtClean="0"/>
              <a:t>Hypertension</a:t>
            </a:r>
          </a:p>
          <a:p>
            <a:pPr marL="2171700" lvl="4" indent="-342900">
              <a:buClr>
                <a:srgbClr val="FFCC66"/>
              </a:buClr>
              <a:buFont typeface="Arial" panose="020B0604020202020204" pitchFamily="34" charset="0"/>
              <a:buChar char="►"/>
            </a:pPr>
            <a:r>
              <a:rPr lang="de-DE" sz="2000" dirty="0"/>
              <a:t>Osteoporosis</a:t>
            </a:r>
            <a:endParaRPr lang="en-AU" sz="2000" dirty="0"/>
          </a:p>
          <a:p>
            <a:pPr marL="2171700" lvl="4" indent="-342900">
              <a:buClr>
                <a:srgbClr val="FFCC66"/>
              </a:buClr>
              <a:buFont typeface="Arial" panose="020B0604020202020204" pitchFamily="34" charset="0"/>
              <a:buChar char="►"/>
            </a:pPr>
            <a:r>
              <a:rPr lang="de-DE" sz="2000" dirty="0"/>
              <a:t>Anxiety and depression</a:t>
            </a:r>
            <a:endParaRPr lang="en-AU" sz="2000" dirty="0"/>
          </a:p>
          <a:p>
            <a:pPr marL="2171700" lvl="4" indent="-342900">
              <a:buClr>
                <a:srgbClr val="FFCC66"/>
              </a:buClr>
              <a:buFont typeface="Arial" panose="020B0604020202020204" pitchFamily="34" charset="0"/>
              <a:buChar char="►"/>
            </a:pPr>
            <a:r>
              <a:rPr lang="de-DE" sz="2000" dirty="0"/>
              <a:t>COPD and lung cancer</a:t>
            </a:r>
            <a:endParaRPr lang="en-AU" sz="2000" dirty="0"/>
          </a:p>
          <a:p>
            <a:pPr marL="2171700" lvl="4" indent="-342900">
              <a:buClr>
                <a:srgbClr val="FFCC66"/>
              </a:buClr>
              <a:buFont typeface="Arial" panose="020B0604020202020204" pitchFamily="34" charset="0"/>
              <a:buChar char="►"/>
            </a:pPr>
            <a:r>
              <a:rPr lang="de-DE" sz="2000" dirty="0"/>
              <a:t>Metabolic syndrome and diabetes</a:t>
            </a:r>
            <a:endParaRPr lang="en-AU" sz="2000" dirty="0"/>
          </a:p>
          <a:p>
            <a:pPr marL="2171700" lvl="4" indent="-342900">
              <a:buClr>
                <a:srgbClr val="FFCC66"/>
              </a:buClr>
              <a:buFont typeface="Arial" panose="020B0604020202020204" pitchFamily="34" charset="0"/>
              <a:buChar char="►"/>
            </a:pPr>
            <a:r>
              <a:rPr lang="de-DE" sz="2000" dirty="0"/>
              <a:t>Gastroesophageal reflux (GERD) </a:t>
            </a:r>
            <a:endParaRPr lang="en-AU" sz="2000" dirty="0"/>
          </a:p>
          <a:p>
            <a:pPr marL="2171700" lvl="4" indent="-342900">
              <a:buClr>
                <a:srgbClr val="FFCC66"/>
              </a:buClr>
              <a:buFont typeface="Arial" panose="020B0604020202020204" pitchFamily="34" charset="0"/>
              <a:buChar char="►"/>
            </a:pPr>
            <a:r>
              <a:rPr lang="de-DE" sz="2000" dirty="0"/>
              <a:t>Bronchiectasis</a:t>
            </a:r>
            <a:endParaRPr lang="en-AU" sz="2000" dirty="0"/>
          </a:p>
          <a:p>
            <a:pPr marL="2171700" lvl="4" indent="-342900">
              <a:buClr>
                <a:srgbClr val="FFCC66"/>
              </a:buClr>
              <a:buFont typeface="Arial" panose="020B0604020202020204" pitchFamily="34" charset="0"/>
              <a:buChar char="►"/>
            </a:pPr>
            <a:r>
              <a:rPr lang="en-US" sz="2000" dirty="0"/>
              <a:t>Obstructive sleep apnea</a:t>
            </a:r>
            <a:endParaRPr lang="en-AU" sz="2000" dirty="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AU" sz="2000" dirty="0"/>
          </a:p>
        </p:txBody>
      </p:sp>
    </p:spTree>
    <p:extLst>
      <p:ext uri="{BB962C8B-B14F-4D97-AF65-F5344CB8AC3E}">
        <p14:creationId xmlns:p14="http://schemas.microsoft.com/office/powerpoint/2010/main" val="225890364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and Comorbidities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201424"/>
          </a:xfrm>
          <a:prstGeom prst="rect">
            <a:avLst/>
          </a:prstGeom>
          <a:noFill/>
          <a:ln w="9525">
            <a:noFill/>
            <a:miter lim="800000"/>
            <a:headEnd/>
            <a:tailEnd/>
          </a:ln>
        </p:spPr>
        <p:txBody>
          <a:bodyPr wrap="square">
            <a:spAutoFit/>
          </a:bodyPr>
          <a:lstStyle/>
          <a:p>
            <a:r>
              <a:rPr lang="de-DE" sz="2000" b="1" dirty="0">
                <a:solidFill>
                  <a:srgbClr val="FFCC66"/>
                </a:solidFill>
              </a:rPr>
              <a:t>COPD as part of </a:t>
            </a:r>
            <a:r>
              <a:rPr lang="de-DE" sz="2000" b="1" dirty="0" smtClean="0">
                <a:solidFill>
                  <a:srgbClr val="FFCC66"/>
                </a:solidFill>
              </a:rPr>
              <a:t>multimorbidity</a:t>
            </a:r>
          </a:p>
          <a:p>
            <a:endParaRPr lang="en-AU" sz="2000" b="1" dirty="0"/>
          </a:p>
          <a:p>
            <a:pPr marL="342900" indent="-342900">
              <a:buClr>
                <a:srgbClr val="FFCC66"/>
              </a:buClr>
              <a:buFont typeface="Arial" panose="020B0604020202020204" pitchFamily="34" charset="0"/>
              <a:buChar char="►"/>
            </a:pPr>
            <a:r>
              <a:rPr lang="en-AU" dirty="0" smtClean="0"/>
              <a:t>An </a:t>
            </a:r>
            <a:r>
              <a:rPr lang="en-AU" dirty="0"/>
              <a:t>increasing number of people in any aging population will suffer from multi-morbidity, defined as the presence of two or more chronic conditions, and COPD is present in the majority of multi-morbid patients.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Multi-morbid </a:t>
            </a:r>
            <a:r>
              <a:rPr lang="en-AU" dirty="0"/>
              <a:t>patients have symptoms from multiple diseases and thus symptoms and signs are complex and most often attributable to several causes in the chronic state as well as during acute events.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There </a:t>
            </a:r>
            <a:r>
              <a:rPr lang="en-AU" dirty="0"/>
              <a:t>is no evidence that COPD should be treated differently when part of multi-morbidity; however, it should be kept in mind that most evidence comes from trials in patients with COPD as the only significant </a:t>
            </a:r>
            <a:r>
              <a:rPr lang="en-AU" dirty="0" smtClean="0"/>
              <a:t>disease. </a:t>
            </a:r>
            <a:endParaRPr lang="en-AU" dirty="0"/>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Treatments </a:t>
            </a:r>
            <a:r>
              <a:rPr lang="en-AU" dirty="0"/>
              <a:t>should be kept simple in the light of the unbearable polypharmacy that these patients are often exposed to.</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AU" sz="2000" dirty="0"/>
          </a:p>
        </p:txBody>
      </p:sp>
    </p:spTree>
    <p:extLst>
      <p:ext uri="{BB962C8B-B14F-4D97-AF65-F5344CB8AC3E}">
        <p14:creationId xmlns:p14="http://schemas.microsoft.com/office/powerpoint/2010/main" val="216061432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Website</a:t>
            </a:r>
          </a:p>
          <a:p>
            <a:pPr algn="ctr"/>
            <a:r>
              <a:rPr lang="en-US" sz="2800" dirty="0" smtClean="0">
                <a:solidFill>
                  <a:srgbClr val="FFCC66"/>
                </a:solidFill>
                <a:latin typeface="Tahoma" pitchFamily="34" charset="0"/>
                <a:cs typeface="Tahoma" pitchFamily="34" charset="0"/>
              </a:rPr>
              <a:t>www.goldcopd.org</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06" y="1528522"/>
            <a:ext cx="7260019" cy="418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32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Levels of Evidence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de-DE" sz="2000" dirty="0"/>
              <a:t>Levels of evidence have been assigned to evidence-based recommendations where appropriate. </a:t>
            </a:r>
          </a:p>
          <a:p>
            <a:pPr marL="342900" indent="-342900">
              <a:buClr>
                <a:srgbClr val="FFCC66"/>
              </a:buClr>
              <a:buFont typeface="Arial" panose="020B0604020202020204" pitchFamily="34" charset="0"/>
              <a:buChar char="►"/>
            </a:pPr>
            <a:endParaRPr lang="de-DE" sz="2000" dirty="0" smtClean="0"/>
          </a:p>
          <a:p>
            <a:pPr marL="342900" indent="-342900">
              <a:buClr>
                <a:srgbClr val="FFCC66"/>
              </a:buClr>
              <a:buFont typeface="Arial" panose="020B0604020202020204" pitchFamily="34" charset="0"/>
              <a:buChar char="►"/>
            </a:pPr>
            <a:r>
              <a:rPr lang="de-DE" sz="2000" dirty="0" smtClean="0"/>
              <a:t>Evidence </a:t>
            </a:r>
            <a:r>
              <a:rPr lang="de-DE" sz="2000" dirty="0"/>
              <a:t>levels are indicated in boldface type enclosed in parentheses after the relevant statement e.g., (</a:t>
            </a:r>
            <a:r>
              <a:rPr lang="de-DE" sz="2000" b="1" dirty="0"/>
              <a:t>Evidence A</a:t>
            </a:r>
            <a:r>
              <a:rPr lang="de-DE" sz="2000" dirty="0"/>
              <a:t>). </a:t>
            </a:r>
            <a:endParaRPr lang="de-DE" sz="2000" dirty="0" smtClean="0"/>
          </a:p>
          <a:p>
            <a:pPr marL="342900" indent="-342900">
              <a:buClr>
                <a:srgbClr val="FFCC66"/>
              </a:buClr>
              <a:buFont typeface="Arial" panose="020B0604020202020204" pitchFamily="34" charset="0"/>
              <a:buChar char="►"/>
            </a:pPr>
            <a:endParaRPr lang="de-DE" sz="2000" dirty="0"/>
          </a:p>
          <a:p>
            <a:pPr marL="342900" indent="-342900">
              <a:buClr>
                <a:srgbClr val="FFCC66"/>
              </a:buClr>
              <a:buFont typeface="Arial" panose="020B0604020202020204" pitchFamily="34" charset="0"/>
              <a:buChar char="►"/>
            </a:pPr>
            <a:r>
              <a:rPr lang="de-DE" sz="2000" dirty="0" smtClean="0"/>
              <a:t>The </a:t>
            </a:r>
            <a:r>
              <a:rPr lang="de-DE" sz="2000" dirty="0"/>
              <a:t>methodological issues concerning the use of evidence from meta-analyses were carefully considered. </a:t>
            </a:r>
            <a:endParaRPr lang="de-DE" sz="2000" dirty="0" smtClean="0"/>
          </a:p>
          <a:p>
            <a:pPr marL="342900" indent="-342900">
              <a:buClr>
                <a:srgbClr val="FFCC66"/>
              </a:buClr>
              <a:buFont typeface="Arial" panose="020B0604020202020204" pitchFamily="34" charset="0"/>
              <a:buChar char="►"/>
            </a:pPr>
            <a:endParaRPr lang="de-DE" sz="2000" dirty="0"/>
          </a:p>
          <a:p>
            <a:pPr marL="342900" indent="-342900">
              <a:buClr>
                <a:srgbClr val="FFCC66"/>
              </a:buClr>
              <a:buFont typeface="Arial" panose="020B0604020202020204" pitchFamily="34" charset="0"/>
              <a:buChar char="►"/>
            </a:pPr>
            <a:r>
              <a:rPr lang="de-DE" sz="2000" dirty="0" smtClean="0"/>
              <a:t>The </a:t>
            </a:r>
            <a:r>
              <a:rPr lang="de-DE" sz="2000" dirty="0"/>
              <a:t>evidence level scheme with categories A to D used throughout this document </a:t>
            </a:r>
            <a:r>
              <a:rPr lang="de-DE" sz="2000" dirty="0" smtClean="0"/>
              <a:t>has </a:t>
            </a:r>
            <a:r>
              <a:rPr lang="de-DE" sz="2000" dirty="0"/>
              <a:t>been modified from that used in prior GOLD Reports and the evidence category definitions have been refined and updated.</a:t>
            </a:r>
            <a:endParaRPr lang="en-AU" sz="2000" dirty="0"/>
          </a:p>
        </p:txBody>
      </p:sp>
    </p:spTree>
    <p:extLst>
      <p:ext uri="{BB962C8B-B14F-4D97-AF65-F5344CB8AC3E}">
        <p14:creationId xmlns:p14="http://schemas.microsoft.com/office/powerpoint/2010/main" val="38031671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693866"/>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World COPD Day</a:t>
            </a:r>
          </a:p>
          <a:p>
            <a:pPr algn="ctr"/>
            <a:endParaRPr lang="en-US" sz="2800" dirty="0" smtClean="0">
              <a:solidFill>
                <a:srgbClr val="FFCC66"/>
              </a:solidFill>
              <a:latin typeface="Tahoma" pitchFamily="34" charset="0"/>
              <a:cs typeface="Tahoma" pitchFamily="34" charset="0"/>
            </a:endParaRPr>
          </a:p>
          <a:p>
            <a:pPr algn="ctr"/>
            <a:r>
              <a:rPr lang="en-US" sz="2800" dirty="0" smtClean="0">
                <a:solidFill>
                  <a:srgbClr val="FFCC66"/>
                </a:solidFill>
                <a:latin typeface="Tahoma" pitchFamily="34" charset="0"/>
                <a:cs typeface="Tahoma" pitchFamily="34" charset="0"/>
              </a:rPr>
              <a:t>November, </a:t>
            </a:r>
            <a:r>
              <a:rPr lang="en-US" sz="2800" dirty="0" smtClean="0">
                <a:solidFill>
                  <a:srgbClr val="FFCC66"/>
                </a:solidFill>
                <a:latin typeface="Tahoma" pitchFamily="34" charset="0"/>
                <a:cs typeface="Tahoma" pitchFamily="34" charset="0"/>
              </a:rPr>
              <a:t>2016</a:t>
            </a:r>
            <a:endParaRPr lang="en-US" sz="2800" dirty="0" smtClean="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smtClean="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smtClean="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smtClean="0">
              <a:solidFill>
                <a:srgbClr val="FFCC66"/>
              </a:solidFill>
              <a:latin typeface="Tahoma" pitchFamily="34" charset="0"/>
              <a:cs typeface="Tahoma" pitchFamily="34" charset="0"/>
            </a:endParaRPr>
          </a:p>
          <a:p>
            <a:pPr algn="ctr"/>
            <a:endParaRPr lang="en-US" sz="2800" dirty="0" smtClean="0">
              <a:solidFill>
                <a:srgbClr val="FFCC66"/>
              </a:solidFill>
              <a:latin typeface="Tahoma" pitchFamily="34" charset="0"/>
              <a:cs typeface="Tahoma" pitchFamily="34" charset="0"/>
            </a:endParaRPr>
          </a:p>
          <a:p>
            <a:pPr algn="ctr"/>
            <a:r>
              <a:rPr lang="en-US" sz="2800" dirty="0" smtClean="0">
                <a:solidFill>
                  <a:srgbClr val="FFCC66"/>
                </a:solidFill>
                <a:latin typeface="Tahoma" pitchFamily="34" charset="0"/>
                <a:cs typeface="Tahoma" pitchFamily="34" charset="0"/>
              </a:rPr>
              <a:t>Keep updated here:</a:t>
            </a:r>
          </a:p>
          <a:p>
            <a:pPr algn="ctr"/>
            <a:endParaRPr lang="en-US" sz="2800" dirty="0">
              <a:solidFill>
                <a:srgbClr val="FFCC66"/>
              </a:solidFill>
              <a:latin typeface="Tahoma" pitchFamily="34" charset="0"/>
              <a:cs typeface="Tahoma" pitchFamily="34" charset="0"/>
            </a:endParaRPr>
          </a:p>
          <a:p>
            <a:pPr algn="ctr"/>
            <a:r>
              <a:rPr lang="en-US" sz="2800" dirty="0" smtClean="0">
                <a:solidFill>
                  <a:srgbClr val="FFCC66"/>
                </a:solidFill>
                <a:latin typeface="Tahoma" pitchFamily="34" charset="0"/>
                <a:cs typeface="Tahoma" pitchFamily="34" charset="0"/>
              </a:rPr>
              <a:t>http</a:t>
            </a:r>
            <a:r>
              <a:rPr lang="en-US" sz="2800" dirty="0">
                <a:solidFill>
                  <a:srgbClr val="FFCC66"/>
                </a:solidFill>
                <a:latin typeface="Tahoma" pitchFamily="34" charset="0"/>
                <a:cs typeface="Tahoma" pitchFamily="34" charset="0"/>
              </a:rPr>
              <a:t>://goldcopd.org/world-copd-day/</a:t>
            </a:r>
            <a:endParaRPr lang="en-US" sz="2800" dirty="0" smtClean="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5602" name="Picture 2" descr="http://goldcopd.org/wp-content/uploads/2016/04/COPD-Logo-2016-FINAL-300x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522" y="2276872"/>
            <a:ext cx="28575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9209" y="1916832"/>
            <a:ext cx="63341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52181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Journals Publishing the GOLD 2017 Executive Summary </a:t>
            </a:r>
            <a:endParaRPr lang="en-US" dirty="0"/>
          </a:p>
        </p:txBody>
      </p:sp>
      <p:sp>
        <p:nvSpPr>
          <p:cNvPr id="3" name="Content Placeholder 2"/>
          <p:cNvSpPr>
            <a:spLocks noGrp="1"/>
          </p:cNvSpPr>
          <p:nvPr>
            <p:ph idx="1"/>
          </p:nvPr>
        </p:nvSpPr>
        <p:spPr/>
        <p:txBody>
          <a:bodyPr/>
          <a:lstStyle/>
          <a:p>
            <a:r>
              <a:rPr lang="en-US" dirty="0" smtClean="0"/>
              <a:t>American Journal of Respiratory and Critical Care Medicine</a:t>
            </a:r>
          </a:p>
          <a:p>
            <a:r>
              <a:rPr lang="en-US" dirty="0" smtClean="0"/>
              <a:t>European Respiratory Journal </a:t>
            </a:r>
          </a:p>
          <a:p>
            <a:r>
              <a:rPr lang="en-US" dirty="0" err="1" smtClean="0"/>
              <a:t>Respirology</a:t>
            </a:r>
            <a:endParaRPr lang="en-US" dirty="0" smtClean="0"/>
          </a:p>
          <a:p>
            <a:r>
              <a:rPr lang="en-US" dirty="0" err="1" smtClean="0"/>
              <a:t>Archivos</a:t>
            </a:r>
            <a:r>
              <a:rPr lang="en-US" dirty="0" smtClean="0"/>
              <a:t> de </a:t>
            </a:r>
            <a:r>
              <a:rPr lang="en-US" dirty="0" err="1" smtClean="0"/>
              <a:t>Bronconeumología</a:t>
            </a:r>
            <a:r>
              <a:rPr lang="en-US" dirty="0" smtClean="0"/>
              <a:t> </a:t>
            </a:r>
            <a:endParaRPr lang="en-US" dirty="0"/>
          </a:p>
        </p:txBody>
      </p:sp>
    </p:spTree>
    <p:extLst>
      <p:ext uri="{BB962C8B-B14F-4D97-AF65-F5344CB8AC3E}">
        <p14:creationId xmlns:p14="http://schemas.microsoft.com/office/powerpoint/2010/main" val="288356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506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84285" y="1579508"/>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0481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Definition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1527818" y="1988840"/>
            <a:ext cx="6553200" cy="1938992"/>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AU" sz="2000" dirty="0" smtClean="0"/>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endParaRPr lang="de-DE" sz="2000" dirty="0" smtClean="0"/>
          </a:p>
        </p:txBody>
      </p:sp>
    </p:spTree>
    <p:extLst>
      <p:ext uri="{BB962C8B-B14F-4D97-AF65-F5344CB8AC3E}">
        <p14:creationId xmlns:p14="http://schemas.microsoft.com/office/powerpoint/2010/main" val="58688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Etiology, Pathobiology &amp; Pathology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6" name="Picture 2" descr="fig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2312" y="1694800"/>
            <a:ext cx="7207920" cy="457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06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484739"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Definition and Overview</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 name="Picture 3" descr="fig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061" y="1700808"/>
            <a:ext cx="5715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90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Definition and Overview</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a:buClr>
                <a:srgbClr val="FFCC66"/>
              </a:buClr>
            </a:pPr>
            <a:r>
              <a:rPr lang="en-AU" sz="2000" dirty="0"/>
              <a:t>OVERALL KEY </a:t>
            </a:r>
            <a:r>
              <a:rPr lang="en-AU" sz="2000" dirty="0" smtClean="0"/>
              <a:t>POINTS (1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Chronic </a:t>
            </a:r>
            <a:r>
              <a:rPr lang="en-AU" sz="2000" dirty="0"/>
              <a:t>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a:t>
            </a:r>
            <a:r>
              <a:rPr lang="en-AU" sz="2000" dirty="0" smtClean="0"/>
              <a:t>.</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most common respiratory symptoms include </a:t>
            </a:r>
            <a:r>
              <a:rPr lang="en-AU" sz="2000" dirty="0" err="1"/>
              <a:t>dyspnea</a:t>
            </a:r>
            <a:r>
              <a:rPr lang="en-AU" sz="2000" dirty="0"/>
              <a:t>, cough and/or sputum production. These symptoms may be under-reported by patients. </a:t>
            </a:r>
            <a:endParaRPr lang="en-AU" sz="2000" dirty="0" smtClean="0"/>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main risk factor for COPD is tobacco smoking but other environmental exposures such as biomass fuel exposure and air pollution may contribute. </a:t>
            </a:r>
          </a:p>
        </p:txBody>
      </p:sp>
    </p:spTree>
    <p:extLst>
      <p:ext uri="{BB962C8B-B14F-4D97-AF65-F5344CB8AC3E}">
        <p14:creationId xmlns:p14="http://schemas.microsoft.com/office/powerpoint/2010/main" val="2507070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Definition and Overview</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4401205"/>
          </a:xfrm>
          <a:prstGeom prst="rect">
            <a:avLst/>
          </a:prstGeom>
          <a:noFill/>
          <a:ln w="9525">
            <a:noFill/>
            <a:miter lim="800000"/>
            <a:headEnd/>
            <a:tailEnd/>
          </a:ln>
        </p:spPr>
        <p:txBody>
          <a:bodyPr>
            <a:spAutoFit/>
          </a:bodyPr>
          <a:lstStyle/>
          <a:p>
            <a:pPr>
              <a:buClr>
                <a:srgbClr val="FFCC66"/>
              </a:buClr>
            </a:pPr>
            <a:r>
              <a:rPr lang="en-AU" sz="2000" dirty="0"/>
              <a:t>OVERALL KEY </a:t>
            </a:r>
            <a:r>
              <a:rPr lang="en-AU" sz="2000" dirty="0" smtClean="0"/>
              <a:t>POINTS (2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Besides exposures, host factors predispose individuals to develop COPD. These include genetic abnormalities, abnormal lung development and accelerated aging.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COPD </a:t>
            </a:r>
            <a:r>
              <a:rPr lang="en-AU" sz="2000" dirty="0"/>
              <a:t>may be punctuated by periods of acute worsening of respiratory symptoms, called exacerbations.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In </a:t>
            </a:r>
            <a:r>
              <a:rPr lang="en-AU" sz="2000" dirty="0"/>
              <a:t>most patients, COPD is associated with significant concomitant chronic diseases, which increase its morbidity and mortality. </a:t>
            </a:r>
          </a:p>
        </p:txBody>
      </p:sp>
    </p:spTree>
    <p:extLst>
      <p:ext uri="{BB962C8B-B14F-4D97-AF65-F5344CB8AC3E}">
        <p14:creationId xmlns:p14="http://schemas.microsoft.com/office/powerpoint/2010/main" val="127674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Prevalence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4401205"/>
          </a:xfrm>
          <a:prstGeom prst="rect">
            <a:avLst/>
          </a:prstGeom>
          <a:noFill/>
          <a:ln w="9525">
            <a:noFill/>
            <a:miter lim="800000"/>
            <a:headEnd/>
            <a:tailEnd/>
          </a:ln>
        </p:spPr>
        <p:txBody>
          <a:bodyPr>
            <a:spAutoFit/>
          </a:bodyPr>
          <a:lstStyle/>
          <a:p>
            <a:pPr>
              <a:buClr>
                <a:srgbClr val="FFCC66"/>
              </a:buClr>
            </a:pPr>
            <a:r>
              <a:rPr lang="en-AU" sz="2000" dirty="0" smtClean="0"/>
              <a:t>Prevalence of COPD</a:t>
            </a:r>
          </a:p>
          <a:p>
            <a:pPr>
              <a:buClr>
                <a:srgbClr val="FFCC66"/>
              </a:buClr>
            </a:pPr>
            <a:endParaRPr lang="en-AU" sz="2000" dirty="0"/>
          </a:p>
          <a:p>
            <a:pPr marL="342900" indent="-342900">
              <a:buClr>
                <a:srgbClr val="FFCC66"/>
              </a:buClr>
              <a:buFont typeface="Arial" panose="020B0604020202020204" pitchFamily="34" charset="0"/>
              <a:buChar char="►"/>
            </a:pPr>
            <a:r>
              <a:rPr lang="en-US" sz="2000" dirty="0"/>
              <a:t>S</a:t>
            </a:r>
            <a:r>
              <a:rPr lang="en-US" sz="2000" dirty="0" smtClean="0"/>
              <a:t>ystematic </a:t>
            </a:r>
            <a:r>
              <a:rPr lang="en-US" sz="2000" dirty="0"/>
              <a:t>review and </a:t>
            </a:r>
            <a:r>
              <a:rPr lang="en-US" sz="2000" dirty="0" smtClean="0"/>
              <a:t>meta-analysis (</a:t>
            </a:r>
            <a:r>
              <a:rPr lang="en-US" sz="2000" dirty="0" err="1" smtClean="0"/>
              <a:t>Halbert</a:t>
            </a:r>
            <a:r>
              <a:rPr lang="en-US" sz="2000" dirty="0" smtClean="0"/>
              <a:t> </a:t>
            </a:r>
            <a:r>
              <a:rPr lang="en-US" sz="2000" dirty="0"/>
              <a:t>et al, 2006)</a:t>
            </a:r>
            <a:endParaRPr lang="en-AU" sz="2000" dirty="0"/>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Included studies </a:t>
            </a:r>
            <a:r>
              <a:rPr lang="en-US" sz="2000" dirty="0"/>
              <a:t>carried out in 28 countries between 1990 and </a:t>
            </a:r>
            <a:r>
              <a:rPr lang="en-US" sz="2000" dirty="0" smtClean="0"/>
              <a:t>2004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P</a:t>
            </a:r>
            <a:r>
              <a:rPr lang="en-US" sz="2000" dirty="0" smtClean="0"/>
              <a:t>revalence </a:t>
            </a:r>
            <a:r>
              <a:rPr lang="en-US" sz="2000" dirty="0"/>
              <a:t>of COPD </a:t>
            </a:r>
            <a:r>
              <a:rPr lang="en-US" sz="2000" dirty="0" smtClean="0"/>
              <a:t>was higher </a:t>
            </a:r>
            <a:r>
              <a:rPr lang="en-US" sz="2000" dirty="0"/>
              <a:t>in smokers and ex-smokers compared to </a:t>
            </a:r>
            <a:r>
              <a:rPr lang="en-US" sz="2000" dirty="0" smtClean="0"/>
              <a:t>non-smokers</a:t>
            </a:r>
            <a:endParaRPr lang="en-US" sz="2000" dirty="0"/>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Higher ≥ </a:t>
            </a:r>
            <a:r>
              <a:rPr lang="en-US" sz="2000" dirty="0"/>
              <a:t>40 </a:t>
            </a:r>
            <a:r>
              <a:rPr lang="en-US" sz="2000" dirty="0" smtClean="0"/>
              <a:t>year group </a:t>
            </a:r>
            <a:r>
              <a:rPr lang="en-US" sz="2000" dirty="0"/>
              <a:t>compared to those &lt; </a:t>
            </a:r>
            <a:r>
              <a:rPr lang="en-US" sz="2000" dirty="0" smtClean="0"/>
              <a:t>40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Higher in </a:t>
            </a:r>
            <a:r>
              <a:rPr lang="en-US" sz="2000" dirty="0"/>
              <a:t>men </a:t>
            </a:r>
            <a:r>
              <a:rPr lang="en-US" sz="2000" dirty="0" smtClean="0"/>
              <a:t>than women</a:t>
            </a:r>
            <a:r>
              <a:rPr lang="en-US" sz="2000" dirty="0"/>
              <a:t>. </a:t>
            </a:r>
            <a:endParaRPr lang="en-AU" sz="2000" dirty="0"/>
          </a:p>
        </p:txBody>
      </p:sp>
    </p:spTree>
    <p:extLst>
      <p:ext uri="{BB962C8B-B14F-4D97-AF65-F5344CB8AC3E}">
        <p14:creationId xmlns:p14="http://schemas.microsoft.com/office/powerpoint/2010/main" val="473227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632"/>
            <a:ext cx="2270943" cy="226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138" b="7701"/>
          <a:stretch/>
        </p:blipFill>
        <p:spPr bwMode="auto">
          <a:xfrm>
            <a:off x="1907704" y="5301207"/>
            <a:ext cx="5452927" cy="9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9" b="70079"/>
          <a:stretch/>
        </p:blipFill>
        <p:spPr bwMode="auto">
          <a:xfrm>
            <a:off x="2287091" y="2996952"/>
            <a:ext cx="4824536" cy="198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61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Prevalence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a:buClr>
                <a:srgbClr val="FFCC66"/>
              </a:buClr>
            </a:pPr>
            <a:r>
              <a:rPr lang="en-AU" sz="2000" dirty="0" smtClean="0"/>
              <a:t>Prevalence of COPD</a:t>
            </a:r>
          </a:p>
          <a:p>
            <a:pPr>
              <a:buClr>
                <a:srgbClr val="FFCC66"/>
              </a:buClr>
            </a:pPr>
            <a:endParaRPr lang="en-AU" sz="2000" dirty="0"/>
          </a:p>
          <a:p>
            <a:pPr marL="342900" indent="-342900">
              <a:buClr>
                <a:srgbClr val="FFCC66"/>
              </a:buClr>
              <a:buFont typeface="Arial" panose="020B0604020202020204" pitchFamily="34" charset="0"/>
              <a:buChar char="►"/>
            </a:pPr>
            <a:r>
              <a:rPr lang="en-US" sz="2000" dirty="0" smtClean="0"/>
              <a:t>Estimated 384 </a:t>
            </a:r>
            <a:r>
              <a:rPr lang="en-US" sz="2000" dirty="0"/>
              <a:t>million </a:t>
            </a:r>
            <a:r>
              <a:rPr lang="en-US" sz="2000" dirty="0" smtClean="0"/>
              <a:t>COPD cases in 2010.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Estimated global </a:t>
            </a:r>
            <a:r>
              <a:rPr lang="en-US" sz="2000" dirty="0"/>
              <a:t>prevalence of 11.7% (95% </a:t>
            </a:r>
            <a:r>
              <a:rPr lang="en-US" sz="2000" dirty="0" smtClean="0"/>
              <a:t>CI 8.4</a:t>
            </a:r>
            <a:r>
              <a:rPr lang="en-US" sz="2000" dirty="0"/>
              <a:t>%–15.0</a:t>
            </a:r>
            <a:r>
              <a:rPr lang="en-US" sz="2000" dirty="0" smtClean="0"/>
              <a:t>%).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a:t>T</a:t>
            </a:r>
            <a:r>
              <a:rPr lang="en-US" sz="2000" dirty="0" smtClean="0"/>
              <a:t>hree </a:t>
            </a:r>
            <a:r>
              <a:rPr lang="en-US" sz="2000" dirty="0"/>
              <a:t>million deaths annually</a:t>
            </a:r>
            <a:r>
              <a:rPr lang="en-US" sz="2000" dirty="0" smtClean="0"/>
              <a:t>.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With increasing </a:t>
            </a:r>
            <a:r>
              <a:rPr lang="en-US" sz="2000" dirty="0"/>
              <a:t>prevalence of smoking in developing countries, and aging populations in high-income countries, the prevalence of COPD is expected to rise over the next 30 </a:t>
            </a:r>
            <a:r>
              <a:rPr lang="en-US" sz="2000" dirty="0" smtClean="0"/>
              <a:t>years.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By 2030 predicted 4.5 </a:t>
            </a:r>
            <a:r>
              <a:rPr lang="en-US" sz="2000" dirty="0"/>
              <a:t>million </a:t>
            </a:r>
            <a:r>
              <a:rPr lang="en-US" sz="2000" dirty="0" smtClean="0"/>
              <a:t>COPD related deaths annually.</a:t>
            </a:r>
            <a:endParaRPr lang="en-AU" sz="2000" dirty="0"/>
          </a:p>
        </p:txBody>
      </p:sp>
    </p:spTree>
    <p:extLst>
      <p:ext uri="{BB962C8B-B14F-4D97-AF65-F5344CB8AC3E}">
        <p14:creationId xmlns:p14="http://schemas.microsoft.com/office/powerpoint/2010/main" val="3666061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Economic and Social Burden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5016758"/>
          </a:xfrm>
          <a:prstGeom prst="rect">
            <a:avLst/>
          </a:prstGeom>
          <a:noFill/>
          <a:ln w="9525">
            <a:noFill/>
            <a:miter lim="800000"/>
            <a:headEnd/>
            <a:tailEnd/>
          </a:ln>
        </p:spPr>
        <p:txBody>
          <a:bodyPr>
            <a:spAutoFit/>
          </a:bodyPr>
          <a:lstStyle/>
          <a:p>
            <a:pPr>
              <a:buClr>
                <a:srgbClr val="FFCC66"/>
              </a:buClr>
            </a:pPr>
            <a:r>
              <a:rPr lang="en-AU" sz="2000" dirty="0" smtClean="0"/>
              <a:t>Economic burden of COPD</a:t>
            </a:r>
          </a:p>
          <a:p>
            <a:pPr>
              <a:buClr>
                <a:srgbClr val="FFCC66"/>
              </a:buClr>
            </a:pPr>
            <a:endParaRPr lang="en-AU" sz="2000" dirty="0"/>
          </a:p>
          <a:p>
            <a:pPr marL="342900" indent="-342900">
              <a:buClr>
                <a:srgbClr val="FFCC66"/>
              </a:buClr>
              <a:buFont typeface="Arial" panose="020B0604020202020204" pitchFamily="34" charset="0"/>
              <a:buChar char="►"/>
            </a:pPr>
            <a:r>
              <a:rPr lang="en-US" sz="2000" dirty="0"/>
              <a:t>COPD is associated with significant economic burden. </a:t>
            </a:r>
            <a:endParaRPr lang="en-US" sz="2000" dirty="0" smtClean="0"/>
          </a:p>
          <a:p>
            <a:pPr marL="342900" lvl="1" indent="-342900">
              <a:buClr>
                <a:srgbClr val="FFCC66"/>
              </a:buClr>
              <a:buFont typeface="Arial" panose="020B0604020202020204" pitchFamily="34" charset="0"/>
              <a:buChar char="►"/>
            </a:pPr>
            <a:r>
              <a:rPr lang="en-US" sz="2000" dirty="0"/>
              <a:t>COPD exacerbations account for the greatest proportion of the total COPD burden. </a:t>
            </a:r>
            <a:endParaRPr lang="en-AU" sz="2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European Union:</a:t>
            </a:r>
          </a:p>
          <a:p>
            <a:pPr marL="800100" lvl="1" indent="-342900">
              <a:buClr>
                <a:srgbClr val="FFCC66"/>
              </a:buClr>
              <a:buFont typeface="Wingdings" panose="05000000000000000000" pitchFamily="2" charset="2"/>
              <a:buChar char="Ø"/>
            </a:pPr>
            <a:r>
              <a:rPr lang="en-US" sz="2000" dirty="0"/>
              <a:t>D</a:t>
            </a:r>
            <a:r>
              <a:rPr lang="en-US" sz="2000" dirty="0" smtClean="0"/>
              <a:t>irect </a:t>
            </a:r>
            <a:r>
              <a:rPr lang="en-US" sz="2000" dirty="0"/>
              <a:t>costs of respiratory disease </a:t>
            </a:r>
            <a:r>
              <a:rPr lang="en-US" sz="2000" dirty="0" smtClean="0"/>
              <a:t>~6</a:t>
            </a:r>
            <a:r>
              <a:rPr lang="en-US" sz="2000" dirty="0"/>
              <a:t>% of the total healthcare </a:t>
            </a:r>
            <a:r>
              <a:rPr lang="en-US" sz="2000" dirty="0" smtClean="0"/>
              <a:t>budget</a:t>
            </a:r>
          </a:p>
          <a:p>
            <a:pPr marL="800100" lvl="1" indent="-342900">
              <a:buClr>
                <a:srgbClr val="FFCC66"/>
              </a:buClr>
              <a:buFont typeface="Wingdings" panose="05000000000000000000" pitchFamily="2" charset="2"/>
              <a:buChar char="Ø"/>
            </a:pPr>
            <a:r>
              <a:rPr lang="en-US" sz="2000" dirty="0" smtClean="0"/>
              <a:t>COPD </a:t>
            </a:r>
            <a:r>
              <a:rPr lang="en-US" sz="2000" dirty="0"/>
              <a:t>accounting for 56% (38.6 billion Euros) of the cost of respiratory </a:t>
            </a:r>
            <a:r>
              <a:rPr lang="en-US" sz="2000" dirty="0" smtClean="0"/>
              <a:t>disease. </a:t>
            </a:r>
          </a:p>
          <a:p>
            <a:pPr marL="800100" lvl="1"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USA:</a:t>
            </a:r>
          </a:p>
          <a:p>
            <a:pPr marL="800100" lvl="1" indent="-342900">
              <a:buClr>
                <a:srgbClr val="FFCC66"/>
              </a:buClr>
              <a:buFont typeface="Wingdings" panose="05000000000000000000" pitchFamily="2" charset="2"/>
              <a:buChar char="Ø"/>
            </a:pPr>
            <a:r>
              <a:rPr lang="en-US" sz="2000" dirty="0"/>
              <a:t>D</a:t>
            </a:r>
            <a:r>
              <a:rPr lang="en-US" sz="2000" dirty="0" smtClean="0"/>
              <a:t>irect </a:t>
            </a:r>
            <a:r>
              <a:rPr lang="en-US" sz="2000" dirty="0"/>
              <a:t>costs of COPD are $32 billion </a:t>
            </a:r>
            <a:endParaRPr lang="en-US" sz="2000" dirty="0" smtClean="0"/>
          </a:p>
          <a:p>
            <a:pPr marL="800100" lvl="1" indent="-342900">
              <a:buClr>
                <a:srgbClr val="FFCC66"/>
              </a:buClr>
              <a:buFont typeface="Wingdings" panose="05000000000000000000" pitchFamily="2" charset="2"/>
              <a:buChar char="Ø"/>
            </a:pPr>
            <a:r>
              <a:rPr lang="en-US" sz="2000" dirty="0"/>
              <a:t>I</a:t>
            </a:r>
            <a:r>
              <a:rPr lang="en-US" sz="2000" dirty="0" smtClean="0"/>
              <a:t>ndirect </a:t>
            </a:r>
            <a:r>
              <a:rPr lang="en-US" sz="2000" dirty="0"/>
              <a:t>costs $20.4 billion</a:t>
            </a:r>
            <a:r>
              <a:rPr lang="en-US" sz="2000" dirty="0" smtClean="0"/>
              <a:t>.</a:t>
            </a:r>
            <a:endParaRPr lang="en-US" sz="2000" u="sng" baseline="30000" dirty="0" smtClean="0"/>
          </a:p>
        </p:txBody>
      </p:sp>
    </p:spTree>
    <p:extLst>
      <p:ext uri="{BB962C8B-B14F-4D97-AF65-F5344CB8AC3E}">
        <p14:creationId xmlns:p14="http://schemas.microsoft.com/office/powerpoint/2010/main" val="1383139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Economic and Social Burden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4708981"/>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US" sz="2000" dirty="0" smtClean="0"/>
              <a:t>Global </a:t>
            </a:r>
            <a:r>
              <a:rPr lang="en-US" sz="2000" dirty="0"/>
              <a:t>Burden of Disease (GBD) </a:t>
            </a:r>
            <a:r>
              <a:rPr lang="en-US" sz="2000" dirty="0" smtClean="0"/>
              <a:t>study </a:t>
            </a:r>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Disability-Adjusted </a:t>
            </a:r>
            <a:r>
              <a:rPr lang="en-US" sz="2000" dirty="0"/>
              <a:t>Life Year (</a:t>
            </a:r>
            <a:r>
              <a:rPr lang="en-US" sz="2000" dirty="0" smtClean="0"/>
              <a:t>DALY)</a:t>
            </a:r>
            <a:r>
              <a:rPr lang="en-US" sz="2000" baseline="30000" dirty="0"/>
              <a:t> </a:t>
            </a:r>
            <a:r>
              <a:rPr lang="en-US" sz="2000" i="1" dirty="0" smtClean="0"/>
              <a:t>= </a:t>
            </a:r>
            <a:r>
              <a:rPr lang="en-US" sz="2000" dirty="0" smtClean="0"/>
              <a:t>sum </a:t>
            </a:r>
            <a:r>
              <a:rPr lang="en-US" sz="2000" dirty="0"/>
              <a:t>of years lost because of premature mortality and years of life lived with disability, adjusted for the severity of disability. </a:t>
            </a:r>
            <a:endParaRPr lang="en-US" sz="2000" dirty="0" smtClean="0"/>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COPD </a:t>
            </a:r>
            <a:r>
              <a:rPr lang="en-US" sz="2000" dirty="0"/>
              <a:t>is an increasing contributor to disability and mortality around the world. </a:t>
            </a:r>
            <a:endParaRPr lang="en-US" sz="2000" dirty="0" smtClean="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In 2013 </a:t>
            </a:r>
            <a:r>
              <a:rPr lang="en-US" sz="2000" dirty="0"/>
              <a:t>COPD was </a:t>
            </a:r>
            <a:r>
              <a:rPr lang="en-US" sz="2000" dirty="0" smtClean="0"/>
              <a:t>5</a:t>
            </a:r>
            <a:r>
              <a:rPr lang="en-US" sz="2000" baseline="30000" dirty="0" smtClean="0"/>
              <a:t>th</a:t>
            </a:r>
            <a:r>
              <a:rPr lang="en-US" sz="2000" dirty="0" smtClean="0"/>
              <a:t> leading </a:t>
            </a:r>
            <a:r>
              <a:rPr lang="en-US" sz="2000" dirty="0"/>
              <a:t>cause of DALYs </a:t>
            </a:r>
            <a:r>
              <a:rPr lang="en-US" sz="2000" dirty="0" smtClean="0"/>
              <a:t>lost.</a:t>
            </a:r>
            <a:endParaRPr lang="en-US" sz="2000" u="sng" baseline="30000" dirty="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In </a:t>
            </a:r>
            <a:r>
              <a:rPr lang="en-US" sz="2000" dirty="0"/>
              <a:t>the United States, COPD is the second leading cause of reduced DALYs, trailing only ischemic heart disease</a:t>
            </a:r>
            <a:endParaRPr lang="en-US" sz="2000" u="sng" baseline="30000" dirty="0" smtClean="0"/>
          </a:p>
        </p:txBody>
      </p:sp>
    </p:spTree>
    <p:extLst>
      <p:ext uri="{BB962C8B-B14F-4D97-AF65-F5344CB8AC3E}">
        <p14:creationId xmlns:p14="http://schemas.microsoft.com/office/powerpoint/2010/main" val="222700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Factors that influence disease progression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2265550" y="1283741"/>
            <a:ext cx="5328592" cy="5119350"/>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US" sz="2000" dirty="0" smtClean="0"/>
              <a:t>Genetic factors</a:t>
            </a:r>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Age and gender</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Lung growth and development</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Exposure to particles</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Socioeconomic status</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Asthma &amp; airway hyper-reactivity</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Chronic bronchitis</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Infections</a:t>
            </a:r>
          </a:p>
          <a:p>
            <a:pPr marL="342900" indent="-342900">
              <a:buClr>
                <a:srgbClr val="FFCC66"/>
              </a:buClr>
              <a:buFont typeface="Arial" panose="020B0604020202020204" pitchFamily="34" charset="0"/>
              <a:buChar char="►"/>
            </a:pPr>
            <a:endParaRPr lang="en-US" sz="2000" u="sng" baseline="30000" dirty="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4058863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Pathology, pathogenesis &amp; pathophysiology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763688" y="1167508"/>
            <a:ext cx="5328592" cy="614527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US" sz="2000" dirty="0" smtClean="0"/>
              <a:t>Pathology</a:t>
            </a:r>
          </a:p>
          <a:p>
            <a:pPr marL="800100" lvl="1" indent="-342900">
              <a:buClr>
                <a:srgbClr val="FFCC66"/>
              </a:buClr>
              <a:buFont typeface="Wingdings" panose="05000000000000000000" pitchFamily="2" charset="2"/>
              <a:buChar char="Ø"/>
            </a:pPr>
            <a:r>
              <a:rPr lang="en-US" sz="2000" dirty="0" smtClean="0"/>
              <a:t>Chronic inflammation</a:t>
            </a:r>
          </a:p>
          <a:p>
            <a:pPr marL="800100" lvl="1" indent="-342900">
              <a:buClr>
                <a:srgbClr val="FFCC66"/>
              </a:buClr>
              <a:buFont typeface="Wingdings" panose="05000000000000000000" pitchFamily="2" charset="2"/>
              <a:buChar char="Ø"/>
            </a:pPr>
            <a:r>
              <a:rPr lang="en-US" sz="2000" dirty="0" smtClean="0"/>
              <a:t>Structural changes</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Arial" panose="020B0604020202020204" pitchFamily="34" charset="0"/>
              <a:buChar char="►"/>
            </a:pPr>
            <a:r>
              <a:rPr lang="en-US" sz="2000" dirty="0" smtClean="0"/>
              <a:t>Pathogenesis</a:t>
            </a:r>
          </a:p>
          <a:p>
            <a:pPr marL="800100" lvl="1" indent="-342900">
              <a:buClr>
                <a:srgbClr val="FFCC66"/>
              </a:buClr>
              <a:buFont typeface="Wingdings" panose="05000000000000000000" pitchFamily="2" charset="2"/>
              <a:buChar char="Ø"/>
            </a:pPr>
            <a:r>
              <a:rPr lang="en-US" sz="2000" dirty="0" smtClean="0"/>
              <a:t>Oxidative stress</a:t>
            </a:r>
          </a:p>
          <a:p>
            <a:pPr marL="800100" lvl="1" indent="-342900">
              <a:buClr>
                <a:srgbClr val="FFCC66"/>
              </a:buClr>
              <a:buFont typeface="Wingdings" panose="05000000000000000000" pitchFamily="2" charset="2"/>
              <a:buChar char="Ø"/>
            </a:pPr>
            <a:r>
              <a:rPr lang="en-US" sz="2000" dirty="0" smtClean="0"/>
              <a:t>Protease-</a:t>
            </a:r>
            <a:r>
              <a:rPr lang="en-US" sz="2000" dirty="0" err="1" smtClean="0"/>
              <a:t>antiprotease</a:t>
            </a:r>
            <a:r>
              <a:rPr lang="en-US" sz="2000" dirty="0" smtClean="0"/>
              <a:t> imbalance</a:t>
            </a:r>
          </a:p>
          <a:p>
            <a:pPr marL="800100" lvl="1" indent="-342900">
              <a:buClr>
                <a:srgbClr val="FFCC66"/>
              </a:buClr>
              <a:buFont typeface="Wingdings" panose="05000000000000000000" pitchFamily="2" charset="2"/>
              <a:buChar char="Ø"/>
            </a:pPr>
            <a:r>
              <a:rPr lang="en-US" sz="2000" dirty="0" smtClean="0"/>
              <a:t>Inflammatory cells</a:t>
            </a:r>
          </a:p>
          <a:p>
            <a:pPr marL="800100" lvl="1" indent="-342900">
              <a:buClr>
                <a:srgbClr val="FFCC66"/>
              </a:buClr>
              <a:buFont typeface="Wingdings" panose="05000000000000000000" pitchFamily="2" charset="2"/>
              <a:buChar char="Ø"/>
            </a:pPr>
            <a:r>
              <a:rPr lang="en-US" sz="2000" dirty="0" smtClean="0"/>
              <a:t>Inflammatory mediators</a:t>
            </a:r>
          </a:p>
          <a:p>
            <a:pPr marL="800100" lvl="1" indent="-342900">
              <a:buClr>
                <a:srgbClr val="FFCC66"/>
              </a:buClr>
              <a:buFont typeface="Wingdings" panose="05000000000000000000" pitchFamily="2" charset="2"/>
              <a:buChar char="Ø"/>
            </a:pPr>
            <a:r>
              <a:rPr lang="en-US" sz="2000" dirty="0" smtClean="0"/>
              <a:t>Peribronchiolar and interstitial fibrosis</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Arial" panose="020B0604020202020204" pitchFamily="34" charset="0"/>
              <a:buChar char="►"/>
            </a:pPr>
            <a:r>
              <a:rPr lang="en-US" sz="2000" dirty="0" smtClean="0"/>
              <a:t>Pathophysiology</a:t>
            </a:r>
          </a:p>
          <a:p>
            <a:pPr marL="800100" lvl="1" indent="-342900">
              <a:buClr>
                <a:srgbClr val="FFCC66"/>
              </a:buClr>
              <a:buFont typeface="Wingdings" panose="05000000000000000000" pitchFamily="2" charset="2"/>
              <a:buChar char="Ø"/>
            </a:pPr>
            <a:r>
              <a:rPr lang="en-US" sz="2000" dirty="0" smtClean="0"/>
              <a:t>Airflow limitation and gas trapping</a:t>
            </a:r>
          </a:p>
          <a:p>
            <a:pPr marL="800100" lvl="1" indent="-342900">
              <a:buClr>
                <a:srgbClr val="FFCC66"/>
              </a:buClr>
              <a:buFont typeface="Wingdings" panose="05000000000000000000" pitchFamily="2" charset="2"/>
              <a:buChar char="Ø"/>
            </a:pPr>
            <a:r>
              <a:rPr lang="en-US" sz="2000" dirty="0" smtClean="0"/>
              <a:t>Gas exchange abnormalities</a:t>
            </a:r>
          </a:p>
          <a:p>
            <a:pPr marL="800100" lvl="1" indent="-342900">
              <a:buClr>
                <a:srgbClr val="FFCC66"/>
              </a:buClr>
              <a:buFont typeface="Wingdings" panose="05000000000000000000" pitchFamily="2" charset="2"/>
              <a:buChar char="Ø"/>
            </a:pPr>
            <a:r>
              <a:rPr lang="en-US" sz="2000" dirty="0" smtClean="0"/>
              <a:t>Mucus hypersecretion</a:t>
            </a:r>
          </a:p>
          <a:p>
            <a:pPr marL="800100" lvl="1" indent="-342900">
              <a:buClr>
                <a:srgbClr val="FFCC66"/>
              </a:buClr>
              <a:buFont typeface="Wingdings" panose="05000000000000000000" pitchFamily="2" charset="2"/>
              <a:buChar char="Ø"/>
            </a:pPr>
            <a:r>
              <a:rPr lang="en-US" sz="2000" dirty="0" smtClean="0"/>
              <a:t>Pulmonary hypertension</a:t>
            </a:r>
          </a:p>
          <a:p>
            <a:pPr marL="800100" lvl="1" indent="-342900">
              <a:buClr>
                <a:srgbClr val="FFCC66"/>
              </a:buClr>
              <a:buFont typeface="Wingdings" panose="05000000000000000000" pitchFamily="2" charset="2"/>
              <a:buChar char="§"/>
            </a:pPr>
            <a:endParaRPr lang="en-US" sz="2000" dirty="0"/>
          </a:p>
          <a:p>
            <a:pPr marL="342900" indent="-342900">
              <a:buClr>
                <a:srgbClr val="FFCC66"/>
              </a:buClr>
              <a:buFont typeface="Wingdings" panose="05000000000000000000" pitchFamily="2" charset="2"/>
              <a:buChar char="§"/>
            </a:pPr>
            <a:endParaRPr lang="en-US" sz="2000" dirty="0" smtClean="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1400578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12922" y="2227580"/>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8321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Diagnosis and Initial Assessment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4708981"/>
          </a:xfrm>
          <a:prstGeom prst="rect">
            <a:avLst/>
          </a:prstGeom>
          <a:noFill/>
          <a:ln w="9525">
            <a:noFill/>
            <a:miter lim="800000"/>
            <a:headEnd/>
            <a:tailEnd/>
          </a:ln>
        </p:spPr>
        <p:txBody>
          <a:bodyPr>
            <a:spAutoFit/>
          </a:bodyPr>
          <a:lstStyle/>
          <a:p>
            <a:pPr>
              <a:buClr>
                <a:srgbClr val="FFCC66"/>
              </a:buClr>
            </a:pPr>
            <a:r>
              <a:rPr lang="en-AU" sz="2000" dirty="0"/>
              <a:t>OVERALL KEY </a:t>
            </a:r>
            <a:r>
              <a:rPr lang="en-AU" sz="2000" dirty="0" smtClean="0"/>
              <a:t>POINTS (1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COPD </a:t>
            </a:r>
            <a:r>
              <a:rPr lang="en-AU" sz="2000" dirty="0"/>
              <a:t>should be considered in any patient who has </a:t>
            </a:r>
            <a:r>
              <a:rPr lang="en-AU" sz="2000" dirty="0" err="1"/>
              <a:t>dyspnea</a:t>
            </a:r>
            <a:r>
              <a:rPr lang="en-AU" sz="2000" dirty="0"/>
              <a:t>, chronic cough or sputum production, and/or a history of exposure to risk factors for the disease</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Spirometry </a:t>
            </a:r>
            <a:r>
              <a:rPr lang="en-AU" sz="2000" dirty="0"/>
              <a:t>is required to make the diagnosis; the presence of a post-bronchodilator FEV1/FVC &lt; 0.70 confirms the presence of persistent airflow limitation</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goals of COPD assessment are to determine the level of airflow limitation, the impact of disease on the patient’s health status, and the risk of future events (such as exacerbations, hospital admissions, or death), in order to guide therapy</a:t>
            </a:r>
            <a:r>
              <a:rPr lang="en-AU" sz="2000" dirty="0" smtClean="0"/>
              <a:t>.</a:t>
            </a:r>
            <a:endParaRPr lang="en-AU" sz="2000" dirty="0"/>
          </a:p>
        </p:txBody>
      </p:sp>
    </p:spTree>
    <p:extLst>
      <p:ext uri="{BB962C8B-B14F-4D97-AF65-F5344CB8AC3E}">
        <p14:creationId xmlns:p14="http://schemas.microsoft.com/office/powerpoint/2010/main" val="1439446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Diagnosis and Initial Assessment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75656" y="1196752"/>
            <a:ext cx="6553200" cy="3170099"/>
          </a:xfrm>
          <a:prstGeom prst="rect">
            <a:avLst/>
          </a:prstGeom>
          <a:noFill/>
          <a:ln w="9525">
            <a:noFill/>
            <a:miter lim="800000"/>
            <a:headEnd/>
            <a:tailEnd/>
          </a:ln>
        </p:spPr>
        <p:txBody>
          <a:bodyPr>
            <a:spAutoFit/>
          </a:bodyPr>
          <a:lstStyle/>
          <a:p>
            <a:pPr>
              <a:buClr>
                <a:srgbClr val="FFCC66"/>
              </a:buClr>
            </a:pPr>
            <a:r>
              <a:rPr lang="en-AU" sz="2000" dirty="0"/>
              <a:t>OVERALL KEY </a:t>
            </a:r>
            <a:r>
              <a:rPr lang="en-AU" sz="2000" dirty="0" smtClean="0"/>
              <a:t>POINTS (2 of 2):</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Concomitant </a:t>
            </a:r>
            <a:r>
              <a:rPr lang="en-AU" sz="2000" dirty="0"/>
              <a:t>chronic diseases occur frequently in COPD patients, including cardiovascular disease, skeletal muscle dysfunction, metabolic syndrome, osteoporosis, depression, anxiety, and lung cancer. These comorbidities should be actively sought and treated appropriately when present as they can influence mortality and hospitalizations independently.</a:t>
            </a:r>
          </a:p>
        </p:txBody>
      </p:sp>
    </p:spTree>
    <p:extLst>
      <p:ext uri="{BB962C8B-B14F-4D97-AF65-F5344CB8AC3E}">
        <p14:creationId xmlns:p14="http://schemas.microsoft.com/office/powerpoint/2010/main" val="1762736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Diagnosis and Initial Assessment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050"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974" y="2204863"/>
            <a:ext cx="5715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5817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Diagnosis and Initial Assessment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3074"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366" y="2033174"/>
            <a:ext cx="658202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558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Board of Directors 2017</a:t>
            </a:r>
            <a:endParaRPr lang="en-US" sz="2800" dirty="0">
              <a:solidFill>
                <a:srgbClr val="FFCC66"/>
              </a:solidFill>
              <a:latin typeface="Tahoma" pitchFamily="34" charset="0"/>
              <a:cs typeface="Tahoma" pitchFamily="34" charset="0"/>
            </a:endParaRPr>
          </a:p>
        </p:txBody>
      </p:sp>
      <p:sp>
        <p:nvSpPr>
          <p:cNvPr id="8" name="TextBox 2"/>
          <p:cNvSpPr txBox="1">
            <a:spLocks noChangeArrowheads="1"/>
          </p:cNvSpPr>
          <p:nvPr/>
        </p:nvSpPr>
        <p:spPr bwMode="auto">
          <a:xfrm>
            <a:off x="2123728" y="1484784"/>
            <a:ext cx="6264696" cy="4752528"/>
          </a:xfrm>
          <a:prstGeom prst="rect">
            <a:avLst/>
          </a:prstGeom>
          <a:noFill/>
          <a:ln w="9525">
            <a:noFill/>
            <a:miter lim="800000"/>
            <a:headEnd/>
            <a:tailEnd/>
          </a:ln>
        </p:spPr>
        <p:txBody>
          <a:bodyPr wrap="square" numCol="2">
            <a:spAutoFit/>
          </a:bodyPr>
          <a:lstStyle/>
          <a:p>
            <a:r>
              <a:rPr lang="en-US" sz="1200" dirty="0" err="1">
                <a:solidFill>
                  <a:srgbClr val="FFCC66"/>
                </a:solidFill>
              </a:rPr>
              <a:t>Alvar</a:t>
            </a:r>
            <a:r>
              <a:rPr lang="en-US" sz="1200" dirty="0">
                <a:solidFill>
                  <a:srgbClr val="FFCC66"/>
                </a:solidFill>
              </a:rPr>
              <a:t> </a:t>
            </a:r>
            <a:r>
              <a:rPr lang="en-US" sz="1200" dirty="0" err="1">
                <a:solidFill>
                  <a:srgbClr val="FFCC66"/>
                </a:solidFill>
              </a:rPr>
              <a:t>Agusti</a:t>
            </a:r>
            <a:r>
              <a:rPr lang="en-US" sz="1200" dirty="0">
                <a:solidFill>
                  <a:srgbClr val="FFCC66"/>
                </a:solidFill>
              </a:rPr>
              <a:t>, MD, </a:t>
            </a:r>
            <a:r>
              <a:rPr lang="en-US" sz="1200" i="1" dirty="0">
                <a:solidFill>
                  <a:srgbClr val="FFCC66"/>
                </a:solidFill>
              </a:rPr>
              <a:t>Chair</a:t>
            </a:r>
            <a:r>
              <a:rPr lang="en-US" sz="1200" dirty="0">
                <a:solidFill>
                  <a:srgbClr val="FFCC66"/>
                </a:solidFill>
              </a:rPr>
              <a:t> </a:t>
            </a:r>
            <a:endParaRPr lang="en-AU" sz="1200" dirty="0">
              <a:solidFill>
                <a:srgbClr val="FFCC66"/>
              </a:solidFill>
            </a:endParaRPr>
          </a:p>
          <a:p>
            <a:r>
              <a:rPr lang="en-US" sz="1200" dirty="0"/>
              <a:t>Respiratory Institute, </a:t>
            </a:r>
            <a:endParaRPr lang="en-AU" sz="1200" dirty="0"/>
          </a:p>
          <a:p>
            <a:r>
              <a:rPr lang="en-US" sz="1200" dirty="0"/>
              <a:t>Hospital Clinic, IDIBAPS</a:t>
            </a:r>
            <a:endParaRPr lang="en-AU" sz="1200" dirty="0"/>
          </a:p>
          <a:p>
            <a:r>
              <a:rPr lang="en-US" sz="1200" dirty="0"/>
              <a:t>Univ. Barcelona and </a:t>
            </a:r>
            <a:r>
              <a:rPr lang="en-US" sz="1200" dirty="0" err="1"/>
              <a:t>Ciberes</a:t>
            </a:r>
            <a:endParaRPr lang="en-AU" sz="1200" dirty="0"/>
          </a:p>
          <a:p>
            <a:r>
              <a:rPr lang="en-US" sz="1200" i="1" dirty="0"/>
              <a:t>Barcelona, Spain</a:t>
            </a:r>
            <a:r>
              <a:rPr lang="en-US" sz="1200" dirty="0"/>
              <a:t> </a:t>
            </a:r>
            <a:endParaRPr lang="en-AU" sz="1200" dirty="0"/>
          </a:p>
          <a:p>
            <a:r>
              <a:rPr lang="en-US" sz="1200" dirty="0"/>
              <a:t> </a:t>
            </a:r>
            <a:endParaRPr lang="en-AU" sz="1200" dirty="0"/>
          </a:p>
          <a:p>
            <a:r>
              <a:rPr lang="en-US" sz="1200" dirty="0">
                <a:solidFill>
                  <a:srgbClr val="FFCC66"/>
                </a:solidFill>
              </a:rPr>
              <a:t>Marc </a:t>
            </a:r>
            <a:r>
              <a:rPr lang="en-US" sz="1200" dirty="0" err="1">
                <a:solidFill>
                  <a:srgbClr val="FFCC66"/>
                </a:solidFill>
              </a:rPr>
              <a:t>Decramer</a:t>
            </a:r>
            <a:r>
              <a:rPr lang="en-US" sz="1200" dirty="0">
                <a:solidFill>
                  <a:srgbClr val="FFCC66"/>
                </a:solidFill>
              </a:rPr>
              <a:t>, MD, </a:t>
            </a:r>
            <a:r>
              <a:rPr lang="en-US" sz="1200" i="1" dirty="0">
                <a:solidFill>
                  <a:srgbClr val="FFCC66"/>
                </a:solidFill>
              </a:rPr>
              <a:t>Chair</a:t>
            </a:r>
            <a:r>
              <a:rPr lang="en-US" sz="1200" dirty="0"/>
              <a:t> (to 05/16)</a:t>
            </a:r>
            <a:endParaRPr lang="en-AU" sz="1200" dirty="0"/>
          </a:p>
          <a:p>
            <a:r>
              <a:rPr lang="en-US" sz="1200" dirty="0"/>
              <a:t>University of Leuven </a:t>
            </a:r>
            <a:endParaRPr lang="en-AU" sz="1200" dirty="0"/>
          </a:p>
          <a:p>
            <a:r>
              <a:rPr lang="en-US" sz="1200" i="1" dirty="0"/>
              <a:t>Leuven, Belgium </a:t>
            </a:r>
            <a:endParaRPr lang="en-AU" sz="1200" dirty="0"/>
          </a:p>
          <a:p>
            <a:r>
              <a:rPr lang="en-US" sz="1200" dirty="0"/>
              <a:t> </a:t>
            </a:r>
            <a:endParaRPr lang="en-AU" sz="1200" dirty="0"/>
          </a:p>
          <a:p>
            <a:r>
              <a:rPr lang="en-US" sz="1200" dirty="0">
                <a:solidFill>
                  <a:srgbClr val="FFCC66"/>
                </a:solidFill>
              </a:rPr>
              <a:t>Bartolome R. Celli, MD </a:t>
            </a:r>
            <a:endParaRPr lang="en-AU" sz="1200" dirty="0">
              <a:solidFill>
                <a:srgbClr val="FFCC66"/>
              </a:solidFill>
            </a:endParaRPr>
          </a:p>
          <a:p>
            <a:r>
              <a:rPr lang="en-US" sz="1200" dirty="0"/>
              <a:t>Brigham and Women’s Hospital </a:t>
            </a:r>
            <a:r>
              <a:rPr lang="en-US" sz="1200" i="1" dirty="0"/>
              <a:t>Boston,</a:t>
            </a:r>
            <a:r>
              <a:rPr lang="en-US" sz="1200" dirty="0"/>
              <a:t> </a:t>
            </a:r>
            <a:r>
              <a:rPr lang="en-US" sz="1200" i="1" dirty="0"/>
              <a:t>Massachusetts, USA</a:t>
            </a:r>
            <a:endParaRPr lang="en-AU" sz="1200" dirty="0"/>
          </a:p>
          <a:p>
            <a:r>
              <a:rPr lang="en-US" sz="1200" dirty="0"/>
              <a:t> </a:t>
            </a:r>
            <a:endParaRPr lang="en-AU" sz="1200" dirty="0"/>
          </a:p>
          <a:p>
            <a:r>
              <a:rPr lang="en-US" sz="1200" dirty="0" err="1">
                <a:solidFill>
                  <a:srgbClr val="FFCC66"/>
                </a:solidFill>
              </a:rPr>
              <a:t>Rongchang</a:t>
            </a:r>
            <a:r>
              <a:rPr lang="en-US" sz="1200" dirty="0">
                <a:solidFill>
                  <a:srgbClr val="FFCC66"/>
                </a:solidFill>
              </a:rPr>
              <a:t> Chen, MD</a:t>
            </a:r>
            <a:endParaRPr lang="en-AU" sz="1200" dirty="0">
              <a:solidFill>
                <a:srgbClr val="FFCC66"/>
              </a:solidFill>
            </a:endParaRPr>
          </a:p>
          <a:p>
            <a:r>
              <a:rPr lang="en-US" sz="1200" dirty="0"/>
              <a:t>Guangzhou Institute of Respiratory Disease</a:t>
            </a:r>
            <a:endParaRPr lang="en-AU" sz="1200" dirty="0"/>
          </a:p>
          <a:p>
            <a:r>
              <a:rPr lang="en-US" sz="1200" i="1" dirty="0"/>
              <a:t>Guangzhou, PRC</a:t>
            </a:r>
            <a:endParaRPr lang="en-AU" sz="1200" dirty="0"/>
          </a:p>
          <a:p>
            <a:r>
              <a:rPr lang="en-US" sz="1200" dirty="0"/>
              <a:t> </a:t>
            </a:r>
            <a:endParaRPr lang="en-AU" sz="1200" dirty="0"/>
          </a:p>
          <a:p>
            <a:r>
              <a:rPr lang="en-US" sz="1200" dirty="0">
                <a:solidFill>
                  <a:srgbClr val="FFCC66"/>
                </a:solidFill>
              </a:rPr>
              <a:t>Gerard </a:t>
            </a:r>
            <a:r>
              <a:rPr lang="en-US" sz="1200" dirty="0" err="1">
                <a:solidFill>
                  <a:srgbClr val="FFCC66"/>
                </a:solidFill>
              </a:rPr>
              <a:t>Criner</a:t>
            </a:r>
            <a:r>
              <a:rPr lang="en-US" sz="1200" dirty="0">
                <a:solidFill>
                  <a:srgbClr val="FFCC66"/>
                </a:solidFill>
              </a:rPr>
              <a:t>, MD</a:t>
            </a:r>
            <a:endParaRPr lang="en-AU" sz="1200" dirty="0">
              <a:solidFill>
                <a:srgbClr val="FFCC66"/>
              </a:solidFill>
            </a:endParaRPr>
          </a:p>
          <a:p>
            <a:r>
              <a:rPr lang="en-US" sz="1200" dirty="0"/>
              <a:t>Temple University School of Medicine</a:t>
            </a:r>
            <a:endParaRPr lang="en-AU" sz="1200" dirty="0"/>
          </a:p>
          <a:p>
            <a:r>
              <a:rPr lang="en-US" sz="1200" i="1" dirty="0"/>
              <a:t>Philadelphia, Pennsylvania, USA</a:t>
            </a:r>
            <a:endParaRPr lang="en-AU" sz="1200" dirty="0"/>
          </a:p>
          <a:p>
            <a:r>
              <a:rPr lang="en-US" sz="1200" dirty="0"/>
              <a:t> </a:t>
            </a:r>
          </a:p>
          <a:p>
            <a:r>
              <a:rPr lang="en-US" sz="1200" dirty="0" smtClean="0">
                <a:solidFill>
                  <a:srgbClr val="FFCC66"/>
                </a:solidFill>
              </a:rPr>
              <a:t>Peter </a:t>
            </a:r>
            <a:r>
              <a:rPr lang="en-US" sz="1200" dirty="0" err="1">
                <a:solidFill>
                  <a:srgbClr val="FFCC66"/>
                </a:solidFill>
              </a:rPr>
              <a:t>Frith</a:t>
            </a:r>
            <a:r>
              <a:rPr lang="en-US" sz="1200" dirty="0">
                <a:solidFill>
                  <a:srgbClr val="FFCC66"/>
                </a:solidFill>
              </a:rPr>
              <a:t>, MD</a:t>
            </a:r>
            <a:endParaRPr lang="en-AU" sz="1200" dirty="0">
              <a:solidFill>
                <a:srgbClr val="FFCC66"/>
              </a:solidFill>
            </a:endParaRPr>
          </a:p>
          <a:p>
            <a:r>
              <a:rPr lang="en-US" sz="1200" dirty="0"/>
              <a:t>Repatriation General Hospital, Adelaide, </a:t>
            </a:r>
            <a:endParaRPr lang="en-US" sz="1200" dirty="0" smtClean="0"/>
          </a:p>
          <a:p>
            <a:r>
              <a:rPr lang="en-US" sz="1200" i="1" dirty="0" smtClean="0"/>
              <a:t>South </a:t>
            </a:r>
            <a:r>
              <a:rPr lang="en-US" sz="1200" i="1" dirty="0"/>
              <a:t>Australia, </a:t>
            </a:r>
            <a:r>
              <a:rPr lang="en-US" sz="1200" i="1" dirty="0" smtClean="0"/>
              <a:t>Australia</a:t>
            </a:r>
          </a:p>
          <a:p>
            <a:r>
              <a:rPr lang="en-US" sz="1200" dirty="0" smtClean="0">
                <a:solidFill>
                  <a:srgbClr val="FFCC66"/>
                </a:solidFill>
              </a:rPr>
              <a:t>David </a:t>
            </a:r>
            <a:r>
              <a:rPr lang="en-US" sz="1200" dirty="0" err="1" smtClean="0">
                <a:solidFill>
                  <a:srgbClr val="FFCC66"/>
                </a:solidFill>
              </a:rPr>
              <a:t>Halpin</a:t>
            </a:r>
            <a:r>
              <a:rPr lang="en-US" sz="1200" dirty="0" smtClean="0">
                <a:solidFill>
                  <a:srgbClr val="FFCC66"/>
                </a:solidFill>
              </a:rPr>
              <a:t>, MD</a:t>
            </a:r>
            <a:endParaRPr lang="en-AU" sz="1200" dirty="0" smtClean="0">
              <a:solidFill>
                <a:srgbClr val="FFCC66"/>
              </a:solidFill>
            </a:endParaRPr>
          </a:p>
          <a:p>
            <a:r>
              <a:rPr lang="en-US" sz="1200" dirty="0" smtClean="0"/>
              <a:t>Royal Devon and Exeter Hospital</a:t>
            </a:r>
            <a:endParaRPr lang="en-AU" sz="1200" dirty="0" smtClean="0"/>
          </a:p>
          <a:p>
            <a:r>
              <a:rPr lang="en-US" sz="1200" i="1" dirty="0" smtClean="0"/>
              <a:t>Devon, UK</a:t>
            </a:r>
            <a:endParaRPr lang="en-AU" sz="1200" dirty="0" smtClean="0"/>
          </a:p>
          <a:p>
            <a:r>
              <a:rPr lang="en-US" sz="1200" dirty="0" smtClean="0"/>
              <a:t> </a:t>
            </a:r>
            <a:endParaRPr lang="en-AU" sz="1200" dirty="0" smtClean="0"/>
          </a:p>
          <a:p>
            <a:r>
              <a:rPr lang="en-US" sz="1200" dirty="0" smtClean="0">
                <a:solidFill>
                  <a:srgbClr val="FFCC66"/>
                </a:solidFill>
              </a:rPr>
              <a:t>M. </a:t>
            </a:r>
            <a:r>
              <a:rPr lang="en-US" sz="1200" dirty="0" err="1" smtClean="0">
                <a:solidFill>
                  <a:srgbClr val="FFCC66"/>
                </a:solidFill>
              </a:rPr>
              <a:t>Victorina</a:t>
            </a:r>
            <a:r>
              <a:rPr lang="en-US" sz="1200" dirty="0" smtClean="0">
                <a:solidFill>
                  <a:srgbClr val="FFCC66"/>
                </a:solidFill>
              </a:rPr>
              <a:t> </a:t>
            </a:r>
            <a:r>
              <a:rPr lang="en-US" sz="1200" dirty="0" err="1" smtClean="0">
                <a:solidFill>
                  <a:srgbClr val="FFCC66"/>
                </a:solidFill>
              </a:rPr>
              <a:t>López</a:t>
            </a:r>
            <a:r>
              <a:rPr lang="en-US" sz="1200" dirty="0" smtClean="0">
                <a:solidFill>
                  <a:srgbClr val="FFCC66"/>
                </a:solidFill>
              </a:rPr>
              <a:t> Varela, MD </a:t>
            </a:r>
            <a:endParaRPr lang="en-AU" sz="1200" dirty="0" smtClean="0">
              <a:solidFill>
                <a:srgbClr val="FFCC66"/>
              </a:solidFill>
            </a:endParaRPr>
          </a:p>
          <a:p>
            <a:r>
              <a:rPr lang="en-US" sz="1200" dirty="0" smtClean="0"/>
              <a:t>Universidad de la </a:t>
            </a:r>
            <a:r>
              <a:rPr lang="en-US" sz="1200" dirty="0" err="1" smtClean="0"/>
              <a:t>República</a:t>
            </a:r>
            <a:endParaRPr lang="en-AU" sz="1200" dirty="0" smtClean="0"/>
          </a:p>
          <a:p>
            <a:r>
              <a:rPr lang="en-US" sz="1200" i="1" dirty="0" smtClean="0"/>
              <a:t>Montevideo,</a:t>
            </a:r>
            <a:r>
              <a:rPr lang="en-US" sz="1200" dirty="0" smtClean="0"/>
              <a:t> </a:t>
            </a:r>
            <a:r>
              <a:rPr lang="en-US" sz="1200" i="1" dirty="0" smtClean="0"/>
              <a:t>Uruguay</a:t>
            </a:r>
            <a:endParaRPr lang="en-AU" sz="1200" dirty="0" smtClean="0"/>
          </a:p>
          <a:p>
            <a:r>
              <a:rPr lang="en-US" sz="1200" dirty="0" smtClean="0"/>
              <a:t> </a:t>
            </a:r>
            <a:endParaRPr lang="en-AU" sz="1200" dirty="0" smtClean="0"/>
          </a:p>
          <a:p>
            <a:r>
              <a:rPr lang="en-US" sz="1200" dirty="0" err="1" smtClean="0">
                <a:solidFill>
                  <a:srgbClr val="FFCC66"/>
                </a:solidFill>
              </a:rPr>
              <a:t>Masaharu</a:t>
            </a:r>
            <a:r>
              <a:rPr lang="en-US" sz="1200" dirty="0" smtClean="0">
                <a:solidFill>
                  <a:srgbClr val="FFCC66"/>
                </a:solidFill>
              </a:rPr>
              <a:t> Nishimura, MD </a:t>
            </a:r>
            <a:endParaRPr lang="en-AU" sz="1200" dirty="0" smtClean="0">
              <a:solidFill>
                <a:srgbClr val="FFCC66"/>
              </a:solidFill>
            </a:endParaRPr>
          </a:p>
          <a:p>
            <a:r>
              <a:rPr lang="en-US" sz="1200" dirty="0" smtClean="0"/>
              <a:t>Hokkaido University School of Medicine </a:t>
            </a:r>
            <a:endParaRPr lang="en-AU" sz="1200" dirty="0" smtClean="0"/>
          </a:p>
          <a:p>
            <a:r>
              <a:rPr lang="en-US" sz="1200" i="1" dirty="0" smtClean="0"/>
              <a:t>Sapporo, Japan</a:t>
            </a:r>
            <a:endParaRPr lang="en-AU" sz="1200" dirty="0" smtClean="0"/>
          </a:p>
          <a:p>
            <a:r>
              <a:rPr lang="en-US" sz="1200" dirty="0" smtClean="0"/>
              <a:t> </a:t>
            </a:r>
            <a:endParaRPr lang="en-AU" sz="1200" dirty="0" smtClean="0"/>
          </a:p>
          <a:p>
            <a:r>
              <a:rPr lang="en-US" sz="1200" dirty="0" smtClean="0">
                <a:solidFill>
                  <a:srgbClr val="FFCC66"/>
                </a:solidFill>
              </a:rPr>
              <a:t>Roberto Rodriguez-Roisin, MD</a:t>
            </a:r>
            <a:endParaRPr lang="en-AU" sz="1200" dirty="0" smtClean="0">
              <a:solidFill>
                <a:srgbClr val="FFCC66"/>
              </a:solidFill>
            </a:endParaRPr>
          </a:p>
          <a:p>
            <a:r>
              <a:rPr lang="en-US" sz="1200" dirty="0" smtClean="0"/>
              <a:t>Respiratory Institute, Hospital Clinic, IDIBAPS</a:t>
            </a:r>
            <a:endParaRPr lang="en-AU" sz="1200" dirty="0" smtClean="0"/>
          </a:p>
          <a:p>
            <a:r>
              <a:rPr lang="en-US" sz="1200" dirty="0" smtClean="0"/>
              <a:t>Univ. Barcelona and </a:t>
            </a:r>
            <a:r>
              <a:rPr lang="en-US" sz="1200" dirty="0" err="1" smtClean="0"/>
              <a:t>Ciberes</a:t>
            </a:r>
            <a:endParaRPr lang="en-AU" sz="1200" dirty="0" smtClean="0"/>
          </a:p>
          <a:p>
            <a:r>
              <a:rPr lang="en-US" sz="1200" i="1" dirty="0" smtClean="0"/>
              <a:t>Barcelona, Spain</a:t>
            </a:r>
            <a:endParaRPr lang="en-AU" sz="1200" dirty="0" smtClean="0"/>
          </a:p>
          <a:p>
            <a:r>
              <a:rPr lang="en-US" sz="1200" dirty="0" smtClean="0"/>
              <a:t> </a:t>
            </a:r>
            <a:endParaRPr lang="en-AU" sz="1200" dirty="0" smtClean="0"/>
          </a:p>
          <a:p>
            <a:r>
              <a:rPr lang="en-US" sz="1200" dirty="0" smtClean="0">
                <a:solidFill>
                  <a:srgbClr val="FFCC66"/>
                </a:solidFill>
              </a:rPr>
              <a:t>Claus </a:t>
            </a:r>
            <a:r>
              <a:rPr lang="en-US" sz="1200" dirty="0" err="1" smtClean="0">
                <a:solidFill>
                  <a:srgbClr val="FFCC66"/>
                </a:solidFill>
              </a:rPr>
              <a:t>Vogelmeier</a:t>
            </a:r>
            <a:r>
              <a:rPr lang="en-US" sz="1200" dirty="0" smtClean="0">
                <a:solidFill>
                  <a:srgbClr val="FFCC66"/>
                </a:solidFill>
              </a:rPr>
              <a:t>, MD</a:t>
            </a:r>
            <a:endParaRPr lang="en-AU" sz="1200" dirty="0" smtClean="0">
              <a:solidFill>
                <a:srgbClr val="FFCC66"/>
              </a:solidFill>
            </a:endParaRPr>
          </a:p>
          <a:p>
            <a:r>
              <a:rPr lang="en-US" sz="1200" dirty="0" smtClean="0"/>
              <a:t>University of Marburg</a:t>
            </a:r>
            <a:endParaRPr lang="en-AU" sz="1200" dirty="0" smtClean="0"/>
          </a:p>
          <a:p>
            <a:r>
              <a:rPr lang="en-US" sz="1200" i="1" dirty="0" smtClean="0"/>
              <a:t>Marburg, Germany</a:t>
            </a:r>
            <a:endParaRPr lang="en-US" sz="1200" dirty="0">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Tree>
    <p:extLst>
      <p:ext uri="{BB962C8B-B14F-4D97-AF65-F5344CB8AC3E}">
        <p14:creationId xmlns:p14="http://schemas.microsoft.com/office/powerpoint/2010/main" val="69843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Diagnosis and Initial Assessment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2195736" y="1556792"/>
            <a:ext cx="5328592" cy="3683060"/>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US" sz="2000" dirty="0" smtClean="0"/>
              <a:t>Symptoms of COPD</a:t>
            </a:r>
          </a:p>
          <a:p>
            <a:pPr marL="342900" indent="-342900">
              <a:buClr>
                <a:srgbClr val="FFCC66"/>
              </a:buClr>
              <a:buFont typeface="Arial" panose="020B0604020202020204" pitchFamily="34" charset="0"/>
              <a:buChar char="►"/>
            </a:pPr>
            <a:endParaRPr lang="en-US" sz="2000" dirty="0" smtClean="0"/>
          </a:p>
          <a:p>
            <a:pPr marL="800100" lvl="1" indent="-342900">
              <a:buClr>
                <a:srgbClr val="FFCC66"/>
              </a:buClr>
              <a:buFont typeface="Wingdings" panose="05000000000000000000" pitchFamily="2" charset="2"/>
              <a:buChar char="Ø"/>
            </a:pPr>
            <a:r>
              <a:rPr lang="en-US" sz="2000" dirty="0" smtClean="0"/>
              <a:t>Chronic and progressive dyspnea</a:t>
            </a:r>
          </a:p>
          <a:p>
            <a:pPr marL="800100" lvl="1" indent="-342900">
              <a:buClr>
                <a:srgbClr val="FFCC66"/>
              </a:buClr>
              <a:buFont typeface="Wingdings" panose="05000000000000000000" pitchFamily="2" charset="2"/>
              <a:buChar char="Ø"/>
            </a:pPr>
            <a:r>
              <a:rPr lang="en-US" sz="2000" dirty="0" smtClean="0"/>
              <a:t>Cough</a:t>
            </a:r>
          </a:p>
          <a:p>
            <a:pPr marL="800100" lvl="1" indent="-342900">
              <a:buClr>
                <a:srgbClr val="FFCC66"/>
              </a:buClr>
              <a:buFont typeface="Wingdings" panose="05000000000000000000" pitchFamily="2" charset="2"/>
              <a:buChar char="Ø"/>
            </a:pPr>
            <a:r>
              <a:rPr lang="en-US" sz="2000" dirty="0" smtClean="0"/>
              <a:t>Sputum production</a:t>
            </a:r>
          </a:p>
          <a:p>
            <a:pPr marL="800100" lvl="1" indent="-342900">
              <a:buClr>
                <a:srgbClr val="FFCC66"/>
              </a:buClr>
              <a:buFont typeface="Wingdings" panose="05000000000000000000" pitchFamily="2" charset="2"/>
              <a:buChar char="Ø"/>
            </a:pPr>
            <a:r>
              <a:rPr lang="en-US" sz="2000" dirty="0" smtClean="0"/>
              <a:t>Wheezing and chest tightness</a:t>
            </a:r>
          </a:p>
          <a:p>
            <a:pPr marL="800100" lvl="1" indent="-342900">
              <a:buClr>
                <a:srgbClr val="FFCC66"/>
              </a:buClr>
              <a:buFont typeface="Wingdings" panose="05000000000000000000" pitchFamily="2" charset="2"/>
              <a:buChar char="Ø"/>
            </a:pPr>
            <a:r>
              <a:rPr lang="en-US" sz="2000" dirty="0" smtClean="0"/>
              <a:t>Others – including fatigue, weight loss, anorexia, syncope, rib fractures, ankle swelling, depression, anxiety.</a:t>
            </a:r>
            <a:endParaRPr lang="en-US" sz="2000" dirty="0"/>
          </a:p>
          <a:p>
            <a:pPr marL="342900" indent="-342900">
              <a:buClr>
                <a:srgbClr val="FFCC66"/>
              </a:buClr>
              <a:buFont typeface="Wingdings" panose="05000000000000000000" pitchFamily="2" charset="2"/>
              <a:buChar char="§"/>
            </a:pPr>
            <a:endParaRPr lang="en-US" sz="2000" dirty="0" smtClean="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73819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Diagnosis and Initial Assessment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4098"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414" y="1988840"/>
            <a:ext cx="704506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12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521661"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Medical History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331640" y="910952"/>
            <a:ext cx="7652460" cy="522194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Patient’s </a:t>
            </a:r>
            <a:r>
              <a:rPr lang="en-AU" sz="2000" dirty="0"/>
              <a:t>exposure to risk </a:t>
            </a:r>
            <a:r>
              <a:rPr lang="en-AU" sz="2000" dirty="0" smtClean="0"/>
              <a:t>factors</a:t>
            </a:r>
          </a:p>
          <a:p>
            <a:pPr marL="342900" indent="-342900">
              <a:buClr>
                <a:srgbClr val="FFCC66"/>
              </a:buClr>
              <a:buFont typeface="Arial" panose="020B0604020202020204" pitchFamily="34" charset="0"/>
              <a:buChar char="►"/>
            </a:pPr>
            <a:endParaRPr lang="en-AU" sz="1000" dirty="0" smtClean="0"/>
          </a:p>
          <a:p>
            <a:pPr marL="342900" indent="-342900">
              <a:buClr>
                <a:srgbClr val="FFCC66"/>
              </a:buClr>
              <a:buFont typeface="Arial" panose="020B0604020202020204" pitchFamily="34" charset="0"/>
              <a:buChar char="►"/>
            </a:pPr>
            <a:r>
              <a:rPr lang="en-AU" sz="2000" dirty="0" smtClean="0"/>
              <a:t>Past </a:t>
            </a:r>
            <a:r>
              <a:rPr lang="en-AU" sz="2000" dirty="0"/>
              <a:t>medical </a:t>
            </a:r>
            <a:r>
              <a:rPr lang="en-AU" sz="2000" dirty="0" smtClean="0"/>
              <a:t>history</a:t>
            </a:r>
          </a:p>
          <a:p>
            <a:pPr marL="342900" indent="-342900">
              <a:buClr>
                <a:srgbClr val="FFCC66"/>
              </a:buClr>
              <a:buFont typeface="Arial" panose="020B0604020202020204" pitchFamily="34" charset="0"/>
              <a:buChar char="►"/>
            </a:pPr>
            <a:endParaRPr lang="en-AU" sz="1000" dirty="0" smtClean="0"/>
          </a:p>
          <a:p>
            <a:pPr marL="342900" indent="-342900">
              <a:buClr>
                <a:srgbClr val="FFCC66"/>
              </a:buClr>
              <a:buFont typeface="Arial" panose="020B0604020202020204" pitchFamily="34" charset="0"/>
              <a:buChar char="►"/>
            </a:pPr>
            <a:r>
              <a:rPr lang="en-AU" sz="2000" dirty="0" smtClean="0"/>
              <a:t>Family </a:t>
            </a:r>
            <a:r>
              <a:rPr lang="en-AU" sz="2000" dirty="0"/>
              <a:t>history of COPD or other chronic respiratory disease.</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Pattern </a:t>
            </a:r>
            <a:r>
              <a:rPr lang="en-AU" sz="2000" dirty="0"/>
              <a:t>of symptom </a:t>
            </a:r>
            <a:r>
              <a:rPr lang="en-AU" sz="2000" dirty="0" smtClean="0"/>
              <a:t>development </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History </a:t>
            </a:r>
            <a:r>
              <a:rPr lang="en-AU" sz="2000" dirty="0"/>
              <a:t>of exacerbations or previous hospitalizations for respiratory </a:t>
            </a:r>
            <a:r>
              <a:rPr lang="en-AU" sz="2000" dirty="0" smtClean="0"/>
              <a:t>disorder</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Presence </a:t>
            </a:r>
            <a:r>
              <a:rPr lang="en-AU" sz="2000" dirty="0"/>
              <a:t>of </a:t>
            </a:r>
            <a:r>
              <a:rPr lang="en-AU" sz="2000" dirty="0" smtClean="0"/>
              <a:t>comorbidities</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Impact </a:t>
            </a:r>
            <a:r>
              <a:rPr lang="en-AU" sz="2000" dirty="0"/>
              <a:t>of disease on patient’s </a:t>
            </a:r>
            <a:r>
              <a:rPr lang="en-AU" sz="2000" dirty="0" smtClean="0"/>
              <a:t>life</a:t>
            </a:r>
            <a:endParaRPr lang="en-AU" sz="2000" dirty="0"/>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Social </a:t>
            </a:r>
            <a:r>
              <a:rPr lang="en-AU" sz="2000" dirty="0"/>
              <a:t>and family support available to the patient.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Possibilities </a:t>
            </a:r>
            <a:r>
              <a:rPr lang="en-AU" sz="2000" dirty="0"/>
              <a:t>for reducing risk factors, especially smoking cessation</a:t>
            </a:r>
            <a:r>
              <a:rPr lang="en-AU" sz="2000" dirty="0" smtClean="0"/>
              <a:t>.</a:t>
            </a:r>
            <a:endParaRPr lang="en-US" sz="2000" dirty="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2458642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Diagnosis and Initial Assessment</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5122"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052736"/>
            <a:ext cx="726469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51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Spirometry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6146"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22" y="1700808"/>
            <a:ext cx="8465078" cy="35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537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Classification of severity of airflow limitation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7170"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23" y="2564904"/>
            <a:ext cx="826193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57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Choice of thresholds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9218"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068960"/>
            <a:ext cx="3969918" cy="303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331640" y="888395"/>
            <a:ext cx="7652460" cy="193899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COPD Assessment Test (CAT </a:t>
            </a:r>
            <a:r>
              <a:rPr lang="en-AU" sz="2000" baseline="30000" dirty="0" smtClean="0"/>
              <a:t>TM</a:t>
            </a:r>
            <a:r>
              <a:rPr lang="en-AU" sz="2000" dirty="0" smtClean="0"/>
              <a:t> )</a:t>
            </a:r>
            <a:endParaRPr lang="en-AU" sz="2000" baseline="30000" dirty="0" smtClean="0"/>
          </a:p>
          <a:p>
            <a:pPr marL="342900" indent="-342900">
              <a:buClr>
                <a:srgbClr val="FFCC66"/>
              </a:buClr>
              <a:buFont typeface="Arial" panose="020B0604020202020204" pitchFamily="34" charset="0"/>
              <a:buChar char="►"/>
            </a:pPr>
            <a:r>
              <a:rPr lang="en-AU" sz="2000" dirty="0" smtClean="0"/>
              <a:t>Chronic Respiratory Questionnaire (CCQ</a:t>
            </a:r>
            <a:r>
              <a:rPr lang="en-AU" sz="2000" baseline="30000" dirty="0" smtClean="0"/>
              <a:t>® </a:t>
            </a:r>
            <a:r>
              <a:rPr lang="en-AU" sz="2000" dirty="0" smtClean="0"/>
              <a:t>)</a:t>
            </a:r>
          </a:p>
          <a:p>
            <a:pPr marL="342900" indent="-342900">
              <a:buClr>
                <a:srgbClr val="FFCC66"/>
              </a:buClr>
              <a:buFont typeface="Arial" panose="020B0604020202020204" pitchFamily="34" charset="0"/>
              <a:buChar char="►"/>
            </a:pPr>
            <a:r>
              <a:rPr lang="en-US" sz="2000" dirty="0" smtClean="0"/>
              <a:t>St George’s Respiratory Questionnaire (SGRQ)</a:t>
            </a:r>
          </a:p>
          <a:p>
            <a:pPr marL="342900" indent="-342900">
              <a:buClr>
                <a:srgbClr val="FFCC66"/>
              </a:buClr>
              <a:buFont typeface="Arial" panose="020B0604020202020204" pitchFamily="34" charset="0"/>
              <a:buChar char="►"/>
            </a:pPr>
            <a:r>
              <a:rPr lang="en-US" sz="2000" dirty="0" smtClean="0"/>
              <a:t>Chronic Respiratory Questionnaire (CRQ)</a:t>
            </a:r>
          </a:p>
          <a:p>
            <a:pPr marL="342900" indent="-342900">
              <a:buClr>
                <a:srgbClr val="FFCC66"/>
              </a:buClr>
              <a:buFont typeface="Arial" panose="020B0604020202020204" pitchFamily="34" charset="0"/>
              <a:buChar char="►"/>
            </a:pPr>
            <a:r>
              <a:rPr lang="en-US" sz="2000" dirty="0" smtClean="0"/>
              <a:t>Modified Medical Research Council (</a:t>
            </a:r>
            <a:r>
              <a:rPr lang="en-US" sz="2000" dirty="0" err="1" smtClean="0"/>
              <a:t>mMRC</a:t>
            </a:r>
            <a:r>
              <a:rPr lang="en-US" sz="2000" dirty="0" smtClean="0"/>
              <a:t>) questionnaire</a:t>
            </a:r>
          </a:p>
        </p:txBody>
      </p:sp>
      <p:pic>
        <p:nvPicPr>
          <p:cNvPr id="10" name="Picture 2" descr="tabl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4270" y="3068960"/>
            <a:ext cx="4375680" cy="160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381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Assessment of Exacerbation Risk</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1299955" y="1196752"/>
            <a:ext cx="7652460" cy="460638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GB" sz="2000" dirty="0"/>
              <a:t>COPD exacerbations are defined as an acute worsening of respiratory symptoms that result in additional therapy</a:t>
            </a:r>
            <a:r>
              <a:rPr lang="en-GB" sz="2000" dirty="0" smtClean="0"/>
              <a:t>.</a:t>
            </a:r>
          </a:p>
          <a:p>
            <a:pPr marL="342900" indent="-342900">
              <a:buClr>
                <a:srgbClr val="FFCC66"/>
              </a:buClr>
              <a:buFont typeface="Arial" panose="020B0604020202020204" pitchFamily="34" charset="0"/>
              <a:buChar char="►"/>
            </a:pPr>
            <a:endParaRPr lang="en-GB" sz="2000" dirty="0"/>
          </a:p>
          <a:p>
            <a:pPr marL="342900" indent="-342900">
              <a:buClr>
                <a:srgbClr val="FFCC66"/>
              </a:buClr>
              <a:buFont typeface="Arial" panose="020B0604020202020204" pitchFamily="34" charset="0"/>
              <a:buChar char="►"/>
            </a:pPr>
            <a:r>
              <a:rPr lang="en-GB" sz="2000" dirty="0"/>
              <a:t>C</a:t>
            </a:r>
            <a:r>
              <a:rPr lang="en-GB" sz="2000" dirty="0" smtClean="0"/>
              <a:t>lassified as:</a:t>
            </a:r>
          </a:p>
          <a:p>
            <a:pPr marL="800100" lvl="1" indent="-342900">
              <a:buClr>
                <a:srgbClr val="FFCC66"/>
              </a:buClr>
              <a:buFont typeface="Wingdings" panose="05000000000000000000" pitchFamily="2" charset="2"/>
              <a:buChar char="Ø"/>
            </a:pPr>
            <a:r>
              <a:rPr lang="en-GB" sz="2000" dirty="0">
                <a:solidFill>
                  <a:srgbClr val="FFCC66"/>
                </a:solidFill>
              </a:rPr>
              <a:t>M</a:t>
            </a:r>
            <a:r>
              <a:rPr lang="en-GB" sz="2000" dirty="0" smtClean="0">
                <a:solidFill>
                  <a:srgbClr val="FFCC66"/>
                </a:solidFill>
              </a:rPr>
              <a:t>ild</a:t>
            </a:r>
            <a:r>
              <a:rPr lang="en-GB" sz="2000" dirty="0" smtClean="0"/>
              <a:t> </a:t>
            </a:r>
            <a:r>
              <a:rPr lang="en-GB" sz="2000" dirty="0"/>
              <a:t>(treated with </a:t>
            </a:r>
            <a:r>
              <a:rPr lang="en-GB" sz="2000" dirty="0" smtClean="0"/>
              <a:t>SABDs only)</a:t>
            </a:r>
          </a:p>
          <a:p>
            <a:pPr marL="800100" lvl="1" indent="-342900">
              <a:buClr>
                <a:srgbClr val="FFCC66"/>
              </a:buClr>
              <a:buFont typeface="Wingdings" panose="05000000000000000000" pitchFamily="2" charset="2"/>
              <a:buChar char="Ø"/>
            </a:pPr>
            <a:r>
              <a:rPr lang="en-GB" sz="2000" dirty="0">
                <a:solidFill>
                  <a:srgbClr val="FFCC66"/>
                </a:solidFill>
              </a:rPr>
              <a:t>M</a:t>
            </a:r>
            <a:r>
              <a:rPr lang="en-GB" sz="2000" dirty="0" smtClean="0">
                <a:solidFill>
                  <a:srgbClr val="FFCC66"/>
                </a:solidFill>
              </a:rPr>
              <a:t>oderate</a:t>
            </a:r>
            <a:r>
              <a:rPr lang="en-GB" sz="2000" dirty="0" smtClean="0"/>
              <a:t> </a:t>
            </a:r>
            <a:r>
              <a:rPr lang="en-GB" sz="2000" dirty="0"/>
              <a:t>(treated with SABDs plus antibiotics and/or oral corticosteroids) or </a:t>
            </a:r>
            <a:endParaRPr lang="en-GB" sz="2000" dirty="0" smtClean="0"/>
          </a:p>
          <a:p>
            <a:pPr marL="800100" lvl="1" indent="-342900">
              <a:buClr>
                <a:srgbClr val="FFCC66"/>
              </a:buClr>
              <a:buFont typeface="Wingdings" panose="05000000000000000000" pitchFamily="2" charset="2"/>
              <a:buChar char="Ø"/>
            </a:pPr>
            <a:r>
              <a:rPr lang="en-GB" sz="2000" dirty="0">
                <a:solidFill>
                  <a:srgbClr val="FFCC66"/>
                </a:solidFill>
              </a:rPr>
              <a:t>S</a:t>
            </a:r>
            <a:r>
              <a:rPr lang="en-GB" sz="2000" dirty="0" smtClean="0">
                <a:solidFill>
                  <a:srgbClr val="FFCC66"/>
                </a:solidFill>
              </a:rPr>
              <a:t>evere</a:t>
            </a:r>
            <a:r>
              <a:rPr lang="en-GB" sz="2000" dirty="0" smtClean="0"/>
              <a:t> </a:t>
            </a:r>
            <a:r>
              <a:rPr lang="en-GB" sz="2000" dirty="0"/>
              <a:t>(patient requires hospitalization or visits the emergency room). Severe exacerbations may also be associated with acute respiratory failure.</a:t>
            </a:r>
            <a:endParaRPr lang="en-GB" sz="2000" dirty="0" smtClean="0"/>
          </a:p>
          <a:p>
            <a:pPr marL="342900" indent="-342900">
              <a:buClr>
                <a:srgbClr val="FFCC66"/>
              </a:buClr>
              <a:buFont typeface="Arial" panose="020B0604020202020204" pitchFamily="34" charset="0"/>
              <a:buChar char="►"/>
            </a:pPr>
            <a:endParaRPr lang="en-AU" sz="1000" dirty="0" smtClean="0"/>
          </a:p>
          <a:p>
            <a:pPr marL="342900" indent="-342900">
              <a:buClr>
                <a:srgbClr val="FFCC66"/>
              </a:buClr>
              <a:buFont typeface="Arial" panose="020B0604020202020204" pitchFamily="34" charset="0"/>
              <a:buChar char="►"/>
            </a:pPr>
            <a:r>
              <a:rPr lang="en-AU" sz="2000" dirty="0" smtClean="0"/>
              <a:t>Blood eosinophil count may also predict exacerbation rates (in patients treated with LABA without ICS).</a:t>
            </a:r>
          </a:p>
          <a:p>
            <a:pPr marL="342900" indent="-342900">
              <a:buClr>
                <a:srgbClr val="FFCC66"/>
              </a:buClr>
              <a:buFont typeface="Arial" panose="020B0604020202020204" pitchFamily="34" charset="0"/>
              <a:buChar char="►"/>
            </a:pPr>
            <a:endParaRPr lang="en-AU" sz="1000" dirty="0" smtClean="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1805409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ABCD Assessment Tool</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0242" name="Picture 2" descr="fig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00808"/>
            <a:ext cx="8169499" cy="445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60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ABCD Assessment Tool</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1299955" y="1196752"/>
            <a:ext cx="7652460" cy="5191165"/>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dirty="0" smtClean="0">
                <a:solidFill>
                  <a:srgbClr val="FFCC66"/>
                </a:solidFill>
              </a:rPr>
              <a:t>Example</a:t>
            </a:r>
          </a:p>
          <a:p>
            <a:pPr>
              <a:buClr>
                <a:srgbClr val="FFCC66"/>
              </a:buClr>
            </a:pPr>
            <a:endParaRPr lang="en-GB" sz="2000" dirty="0" smtClean="0"/>
          </a:p>
          <a:p>
            <a:pPr marL="342900" indent="-342900">
              <a:buClr>
                <a:srgbClr val="FFCC66"/>
              </a:buClr>
              <a:buFont typeface="Arial" panose="020B0604020202020204" pitchFamily="34" charset="0"/>
              <a:buChar char="►"/>
            </a:pPr>
            <a:r>
              <a:rPr lang="en-GB" sz="2000" dirty="0"/>
              <a:t>Consider two </a:t>
            </a:r>
            <a:r>
              <a:rPr lang="en-GB" sz="2000" dirty="0" smtClean="0"/>
              <a:t>patients:</a:t>
            </a:r>
          </a:p>
          <a:p>
            <a:pPr marL="800100" lvl="1" indent="-342900">
              <a:buClr>
                <a:srgbClr val="FFCC66"/>
              </a:buClr>
              <a:buFont typeface="Wingdings" panose="05000000000000000000" pitchFamily="2" charset="2"/>
              <a:buChar char="Ø"/>
            </a:pPr>
            <a:r>
              <a:rPr lang="en-GB" sz="2000" dirty="0"/>
              <a:t>B</a:t>
            </a:r>
            <a:r>
              <a:rPr lang="en-GB" sz="2000" dirty="0" smtClean="0"/>
              <a:t>oth </a:t>
            </a:r>
            <a:r>
              <a:rPr lang="en-GB" sz="2000" dirty="0"/>
              <a:t>patients with FEV</a:t>
            </a:r>
            <a:r>
              <a:rPr lang="en-GB" sz="2000" baseline="-25000" dirty="0"/>
              <a:t>1</a:t>
            </a:r>
            <a:r>
              <a:rPr lang="en-GB" sz="2000" dirty="0"/>
              <a:t> &lt; 30% of </a:t>
            </a:r>
            <a:r>
              <a:rPr lang="en-GB" sz="2000" dirty="0" smtClean="0"/>
              <a:t>predicted</a:t>
            </a:r>
            <a:endParaRPr lang="en-GB" sz="2000" dirty="0"/>
          </a:p>
          <a:p>
            <a:pPr marL="800100" lvl="1" indent="-342900">
              <a:buClr>
                <a:srgbClr val="FFCC66"/>
              </a:buClr>
              <a:buFont typeface="Wingdings" panose="05000000000000000000" pitchFamily="2" charset="2"/>
              <a:buChar char="Ø"/>
            </a:pPr>
            <a:r>
              <a:rPr lang="en-GB" sz="2000" dirty="0" smtClean="0"/>
              <a:t>Both with CAT </a:t>
            </a:r>
            <a:r>
              <a:rPr lang="en-GB" sz="2000" dirty="0"/>
              <a:t>scores of </a:t>
            </a:r>
            <a:r>
              <a:rPr lang="en-GB" sz="2000" dirty="0" smtClean="0"/>
              <a:t>18</a:t>
            </a:r>
            <a:endParaRPr lang="en-GB" sz="2000" dirty="0"/>
          </a:p>
          <a:p>
            <a:pPr marL="800100" lvl="1" indent="-342900">
              <a:buClr>
                <a:srgbClr val="FFCC66"/>
              </a:buClr>
              <a:buFont typeface="Wingdings" panose="05000000000000000000" pitchFamily="2" charset="2"/>
              <a:buChar char="Ø"/>
            </a:pPr>
            <a:r>
              <a:rPr lang="en-GB" sz="2000" dirty="0" smtClean="0"/>
              <a:t>But, one </a:t>
            </a:r>
            <a:r>
              <a:rPr lang="en-GB" sz="2000" dirty="0"/>
              <a:t>with </a:t>
            </a:r>
            <a:r>
              <a:rPr lang="en-GB" sz="2000" dirty="0" smtClean="0">
                <a:solidFill>
                  <a:srgbClr val="FFCC66"/>
                </a:solidFill>
              </a:rPr>
              <a:t>0 </a:t>
            </a:r>
            <a:r>
              <a:rPr lang="en-GB" sz="2000" dirty="0">
                <a:solidFill>
                  <a:srgbClr val="FFCC66"/>
                </a:solidFill>
              </a:rPr>
              <a:t>exacerbations </a:t>
            </a:r>
            <a:r>
              <a:rPr lang="en-GB" sz="2000" dirty="0"/>
              <a:t>in the past year and the other with </a:t>
            </a:r>
            <a:r>
              <a:rPr lang="en-GB" sz="2000" dirty="0" smtClean="0">
                <a:solidFill>
                  <a:srgbClr val="FFCC66"/>
                </a:solidFill>
              </a:rPr>
              <a:t>3 </a:t>
            </a:r>
            <a:r>
              <a:rPr lang="en-GB" sz="2000" dirty="0">
                <a:solidFill>
                  <a:srgbClr val="FFCC66"/>
                </a:solidFill>
              </a:rPr>
              <a:t>exacerbations </a:t>
            </a:r>
            <a:r>
              <a:rPr lang="en-GB" sz="2000" dirty="0"/>
              <a:t>in the past year. </a:t>
            </a:r>
            <a:endParaRPr lang="en-GB" sz="2000" dirty="0" smtClean="0"/>
          </a:p>
          <a:p>
            <a:pPr marL="800100" lvl="1" indent="-342900">
              <a:buClr>
                <a:srgbClr val="FFCC66"/>
              </a:buClr>
              <a:buFont typeface="Wingdings" panose="05000000000000000000" pitchFamily="2" charset="2"/>
              <a:buChar char="§"/>
            </a:pPr>
            <a:endParaRPr lang="en-GB" sz="2000" dirty="0" smtClean="0"/>
          </a:p>
          <a:p>
            <a:pPr marL="342900" indent="-342900">
              <a:buClr>
                <a:srgbClr val="FFCC66"/>
              </a:buClr>
              <a:buFont typeface="Arial" panose="020B0604020202020204" pitchFamily="34" charset="0"/>
              <a:buChar char="►"/>
            </a:pPr>
            <a:r>
              <a:rPr lang="en-GB" sz="2000" dirty="0" smtClean="0"/>
              <a:t>Both </a:t>
            </a:r>
            <a:r>
              <a:rPr lang="en-GB" sz="2000" dirty="0"/>
              <a:t>would have been labelled </a:t>
            </a:r>
            <a:r>
              <a:rPr lang="en-GB" sz="2000" dirty="0">
                <a:solidFill>
                  <a:srgbClr val="FFCC66"/>
                </a:solidFill>
              </a:rPr>
              <a:t>GOLD D</a:t>
            </a:r>
            <a:r>
              <a:rPr lang="en-GB" sz="2000" dirty="0"/>
              <a:t> in the prior classification scheme. </a:t>
            </a:r>
            <a:endParaRPr lang="en-GB" sz="2000" dirty="0" smtClean="0"/>
          </a:p>
          <a:p>
            <a:pPr marL="342900" indent="-342900">
              <a:buClr>
                <a:srgbClr val="FFCC66"/>
              </a:buClr>
              <a:buFont typeface="Arial" panose="020B0604020202020204" pitchFamily="34" charset="0"/>
              <a:buChar char="►"/>
            </a:pPr>
            <a:r>
              <a:rPr lang="en-GB" sz="2000" dirty="0"/>
              <a:t>W</a:t>
            </a:r>
            <a:r>
              <a:rPr lang="en-GB" sz="2000" dirty="0" smtClean="0"/>
              <a:t>ith </a:t>
            </a:r>
            <a:r>
              <a:rPr lang="en-GB" sz="2000" dirty="0"/>
              <a:t>the new proposed scheme, the subject with 3 exacerbations in the past year would be labelled </a:t>
            </a:r>
            <a:r>
              <a:rPr lang="en-GB" sz="2000" dirty="0">
                <a:solidFill>
                  <a:srgbClr val="FFCC66"/>
                </a:solidFill>
              </a:rPr>
              <a:t>GOLD grade 4, group D</a:t>
            </a:r>
            <a:r>
              <a:rPr lang="en-GB" sz="2000" dirty="0" smtClean="0"/>
              <a:t>.</a:t>
            </a:r>
          </a:p>
          <a:p>
            <a:pPr marL="342900" indent="-342900">
              <a:buClr>
                <a:srgbClr val="FFCC66"/>
              </a:buClr>
              <a:buFont typeface="Arial" panose="020B0604020202020204" pitchFamily="34" charset="0"/>
              <a:buChar char="►"/>
            </a:pPr>
            <a:r>
              <a:rPr lang="en-GB" sz="2000" dirty="0"/>
              <a:t>The other patient, who has had no exacerbations, would be classified as </a:t>
            </a:r>
            <a:r>
              <a:rPr lang="en-GB" sz="2000" dirty="0">
                <a:solidFill>
                  <a:srgbClr val="FFCC66"/>
                </a:solidFill>
              </a:rPr>
              <a:t>GOLD grade 4, group B</a:t>
            </a:r>
            <a:r>
              <a:rPr lang="en-GB" sz="2000" dirty="0"/>
              <a:t>.</a:t>
            </a:r>
            <a:r>
              <a:rPr lang="en-GB" sz="2000" dirty="0" smtClean="0"/>
              <a:t> </a:t>
            </a:r>
            <a:endParaRPr lang="en-AU" sz="1000" dirty="0" smtClean="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52422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Science Committee 2017</a:t>
            </a:r>
            <a:endParaRPr lang="en-US" sz="2800" dirty="0">
              <a:solidFill>
                <a:srgbClr val="FFCC66"/>
              </a:solidFill>
              <a:latin typeface="Tahoma" pitchFamily="34" charset="0"/>
              <a:cs typeface="Tahoma" pitchFamily="34" charset="0"/>
            </a:endParaRPr>
          </a:p>
        </p:txBody>
      </p:sp>
      <p:sp>
        <p:nvSpPr>
          <p:cNvPr id="8" name="TextBox 2"/>
          <p:cNvSpPr txBox="1">
            <a:spLocks noChangeArrowheads="1"/>
          </p:cNvSpPr>
          <p:nvPr/>
        </p:nvSpPr>
        <p:spPr bwMode="auto">
          <a:xfrm>
            <a:off x="971600" y="1196751"/>
            <a:ext cx="8067815" cy="5632311"/>
          </a:xfrm>
          <a:prstGeom prst="rect">
            <a:avLst/>
          </a:prstGeom>
          <a:noFill/>
          <a:ln w="9525">
            <a:noFill/>
            <a:miter lim="800000"/>
            <a:headEnd/>
            <a:tailEnd/>
          </a:ln>
        </p:spPr>
        <p:txBody>
          <a:bodyPr wrap="square" numCol="3" spcCol="360000">
            <a:spAutoFit/>
          </a:bodyPr>
          <a:lstStyle/>
          <a:p>
            <a:r>
              <a:rPr lang="en-US" sz="1200" dirty="0">
                <a:solidFill>
                  <a:srgbClr val="FFCC66"/>
                </a:solidFill>
              </a:rPr>
              <a:t>Claus </a:t>
            </a:r>
            <a:r>
              <a:rPr lang="en-US" sz="1200" dirty="0" err="1">
                <a:solidFill>
                  <a:srgbClr val="FFCC66"/>
                </a:solidFill>
              </a:rPr>
              <a:t>Vogelmeier</a:t>
            </a:r>
            <a:r>
              <a:rPr lang="en-US" sz="1200" dirty="0">
                <a:solidFill>
                  <a:srgbClr val="FFCC66"/>
                </a:solidFill>
              </a:rPr>
              <a:t>, MD, </a:t>
            </a:r>
            <a:r>
              <a:rPr lang="en-US" sz="1200" i="1" dirty="0">
                <a:solidFill>
                  <a:srgbClr val="FFCC66"/>
                </a:solidFill>
              </a:rPr>
              <a:t>Chair</a:t>
            </a:r>
            <a:endParaRPr lang="en-AU" sz="1200" dirty="0">
              <a:solidFill>
                <a:srgbClr val="FFCC66"/>
              </a:solidFill>
            </a:endParaRPr>
          </a:p>
          <a:p>
            <a:r>
              <a:rPr lang="en-US" sz="1200" dirty="0"/>
              <a:t>University of Marburg</a:t>
            </a:r>
            <a:endParaRPr lang="en-AU" sz="1200" dirty="0"/>
          </a:p>
          <a:p>
            <a:r>
              <a:rPr lang="en-US" sz="1200" i="1" dirty="0"/>
              <a:t>Marburg, Germany</a:t>
            </a:r>
            <a:endParaRPr lang="en-AU" sz="1200" dirty="0"/>
          </a:p>
          <a:p>
            <a:r>
              <a:rPr lang="en-US" sz="1200" dirty="0"/>
              <a:t> </a:t>
            </a:r>
            <a:endParaRPr lang="en-AU" sz="1200" dirty="0"/>
          </a:p>
          <a:p>
            <a:r>
              <a:rPr lang="en-US" sz="1200" dirty="0" err="1">
                <a:solidFill>
                  <a:srgbClr val="FFCC66"/>
                </a:solidFill>
              </a:rPr>
              <a:t>Alvar</a:t>
            </a:r>
            <a:r>
              <a:rPr lang="en-US" sz="1200" dirty="0">
                <a:solidFill>
                  <a:srgbClr val="FFCC66"/>
                </a:solidFill>
              </a:rPr>
              <a:t> </a:t>
            </a:r>
            <a:r>
              <a:rPr lang="en-US" sz="1200" dirty="0" err="1">
                <a:solidFill>
                  <a:srgbClr val="FFCC66"/>
                </a:solidFill>
              </a:rPr>
              <a:t>Agusti</a:t>
            </a:r>
            <a:r>
              <a:rPr lang="en-US" sz="1200" dirty="0">
                <a:solidFill>
                  <a:srgbClr val="FFCC66"/>
                </a:solidFill>
              </a:rPr>
              <a:t>, MD</a:t>
            </a:r>
            <a:endParaRPr lang="en-AU" sz="1200" dirty="0">
              <a:solidFill>
                <a:srgbClr val="FFCC66"/>
              </a:solidFill>
            </a:endParaRPr>
          </a:p>
          <a:p>
            <a:r>
              <a:rPr lang="en-US" sz="1200" dirty="0"/>
              <a:t>Respiratory Institute, Hospital</a:t>
            </a:r>
            <a:endParaRPr lang="en-AU" sz="1200" dirty="0"/>
          </a:p>
          <a:p>
            <a:r>
              <a:rPr lang="en-US" sz="1200" dirty="0"/>
              <a:t>Clinic, IDIBAPS</a:t>
            </a:r>
            <a:endParaRPr lang="en-AU" sz="1200" dirty="0"/>
          </a:p>
          <a:p>
            <a:r>
              <a:rPr lang="en-US" sz="1200" dirty="0"/>
              <a:t>Univ. Barcelona and </a:t>
            </a:r>
            <a:r>
              <a:rPr lang="en-US" sz="1200" dirty="0" err="1"/>
              <a:t>Ciberes</a:t>
            </a:r>
            <a:endParaRPr lang="en-AU" sz="1200" dirty="0"/>
          </a:p>
          <a:p>
            <a:r>
              <a:rPr lang="en-US" sz="1200" i="1" dirty="0"/>
              <a:t>Barcelona, Spain</a:t>
            </a:r>
            <a:endParaRPr lang="en-AU" sz="1200" dirty="0"/>
          </a:p>
          <a:p>
            <a:r>
              <a:rPr lang="en-US" sz="1200" dirty="0"/>
              <a:t> </a:t>
            </a:r>
            <a:endParaRPr lang="en-AU" sz="1200" dirty="0"/>
          </a:p>
          <a:p>
            <a:r>
              <a:rPr lang="en-US" sz="1200" dirty="0">
                <a:solidFill>
                  <a:srgbClr val="FFCC66"/>
                </a:solidFill>
              </a:rPr>
              <a:t>Antonio </a:t>
            </a:r>
            <a:r>
              <a:rPr lang="en-US" sz="1200" dirty="0" err="1">
                <a:solidFill>
                  <a:srgbClr val="FFCC66"/>
                </a:solidFill>
              </a:rPr>
              <a:t>Anzueto</a:t>
            </a:r>
            <a:r>
              <a:rPr lang="en-US" sz="1200" dirty="0">
                <a:solidFill>
                  <a:srgbClr val="FFCC66"/>
                </a:solidFill>
              </a:rPr>
              <a:t>, MD</a:t>
            </a:r>
            <a:endParaRPr lang="en-AU" sz="1200" dirty="0">
              <a:solidFill>
                <a:srgbClr val="FFCC66"/>
              </a:solidFill>
            </a:endParaRPr>
          </a:p>
          <a:p>
            <a:r>
              <a:rPr lang="en-US" sz="1200" dirty="0"/>
              <a:t>University of Texas </a:t>
            </a:r>
            <a:endParaRPr lang="en-AU" sz="1200" dirty="0"/>
          </a:p>
          <a:p>
            <a:r>
              <a:rPr lang="en-US" sz="1200" dirty="0"/>
              <a:t>Health Science Center</a:t>
            </a:r>
            <a:endParaRPr lang="en-AU" sz="1200" dirty="0"/>
          </a:p>
          <a:p>
            <a:r>
              <a:rPr lang="en-US" sz="1200" i="1" dirty="0"/>
              <a:t>San Antonio, Texas, USA</a:t>
            </a:r>
            <a:endParaRPr lang="en-AU" sz="1200" dirty="0"/>
          </a:p>
          <a:p>
            <a:r>
              <a:rPr lang="en-US" sz="1200" dirty="0"/>
              <a:t> </a:t>
            </a:r>
            <a:endParaRPr lang="en-AU" sz="1200" dirty="0"/>
          </a:p>
          <a:p>
            <a:r>
              <a:rPr lang="en-US" sz="1200" dirty="0">
                <a:solidFill>
                  <a:srgbClr val="FFCC66"/>
                </a:solidFill>
              </a:rPr>
              <a:t>Peter Barnes, MD</a:t>
            </a:r>
            <a:endParaRPr lang="en-AU" sz="1200" dirty="0">
              <a:solidFill>
                <a:srgbClr val="FFCC66"/>
              </a:solidFill>
            </a:endParaRPr>
          </a:p>
          <a:p>
            <a:r>
              <a:rPr lang="en-US" sz="1200" dirty="0"/>
              <a:t>National Heart and Lung Institute</a:t>
            </a:r>
            <a:endParaRPr lang="en-AU" sz="1200" dirty="0"/>
          </a:p>
          <a:p>
            <a:r>
              <a:rPr lang="en-US" sz="1200" i="1" dirty="0"/>
              <a:t>London, United Kingdom</a:t>
            </a:r>
            <a:endParaRPr lang="en-AU" sz="1200" dirty="0"/>
          </a:p>
          <a:p>
            <a:r>
              <a:rPr lang="en-US" sz="1200" dirty="0"/>
              <a:t> </a:t>
            </a:r>
            <a:endParaRPr lang="en-AU" sz="1200" dirty="0"/>
          </a:p>
          <a:p>
            <a:r>
              <a:rPr lang="en-US" sz="1200" dirty="0">
                <a:solidFill>
                  <a:srgbClr val="FFCC66"/>
                </a:solidFill>
              </a:rPr>
              <a:t>Jean </a:t>
            </a:r>
            <a:r>
              <a:rPr lang="en-US" sz="1200" dirty="0" err="1">
                <a:solidFill>
                  <a:srgbClr val="FFCC66"/>
                </a:solidFill>
              </a:rPr>
              <a:t>Bourbeau</a:t>
            </a:r>
            <a:r>
              <a:rPr lang="en-US" sz="1200" dirty="0">
                <a:solidFill>
                  <a:srgbClr val="FFCC66"/>
                </a:solidFill>
              </a:rPr>
              <a:t>, MD</a:t>
            </a:r>
            <a:endParaRPr lang="en-AU" sz="1200" dirty="0">
              <a:solidFill>
                <a:srgbClr val="FFCC66"/>
              </a:solidFill>
            </a:endParaRPr>
          </a:p>
          <a:p>
            <a:r>
              <a:rPr lang="en-US" sz="1200" dirty="0"/>
              <a:t>McGill University Health Centre</a:t>
            </a:r>
            <a:endParaRPr lang="en-AU" sz="1200" dirty="0"/>
          </a:p>
          <a:p>
            <a:r>
              <a:rPr lang="en-US" sz="1200" i="1" dirty="0"/>
              <a:t>Montreal, Canada </a:t>
            </a:r>
            <a:endParaRPr lang="en-AU" sz="1200" dirty="0"/>
          </a:p>
          <a:p>
            <a:r>
              <a:rPr lang="en-US" sz="1200" dirty="0"/>
              <a:t> </a:t>
            </a:r>
            <a:endParaRPr lang="en-AU" sz="1200" dirty="0"/>
          </a:p>
          <a:p>
            <a:r>
              <a:rPr lang="en-US" sz="1200" dirty="0">
                <a:solidFill>
                  <a:srgbClr val="FFCC66"/>
                </a:solidFill>
              </a:rPr>
              <a:t>Gerard </a:t>
            </a:r>
            <a:r>
              <a:rPr lang="en-US" sz="1200" dirty="0" err="1">
                <a:solidFill>
                  <a:srgbClr val="FFCC66"/>
                </a:solidFill>
              </a:rPr>
              <a:t>Criner</a:t>
            </a:r>
            <a:r>
              <a:rPr lang="en-US" sz="1200" dirty="0">
                <a:solidFill>
                  <a:srgbClr val="FFCC66"/>
                </a:solidFill>
              </a:rPr>
              <a:t>, MD </a:t>
            </a:r>
            <a:endParaRPr lang="en-AU" sz="1200" dirty="0">
              <a:solidFill>
                <a:srgbClr val="FFCC66"/>
              </a:solidFill>
            </a:endParaRPr>
          </a:p>
          <a:p>
            <a:r>
              <a:rPr lang="en-US" sz="1200" dirty="0"/>
              <a:t>Temple University School of </a:t>
            </a:r>
            <a:r>
              <a:rPr lang="en-US" sz="1200" dirty="0" smtClean="0"/>
              <a:t>Medicine</a:t>
            </a:r>
            <a:r>
              <a:rPr lang="en-AU" sz="1200" dirty="0" smtClean="0"/>
              <a:t>, </a:t>
            </a:r>
            <a:r>
              <a:rPr lang="en-US" sz="1200" i="1" dirty="0" smtClean="0"/>
              <a:t>Philadelphia</a:t>
            </a:r>
            <a:r>
              <a:rPr lang="en-US" sz="1200" i="1" dirty="0"/>
              <a:t>, Pennsylvania, USA</a:t>
            </a:r>
            <a:endParaRPr lang="en-AU" sz="1200" dirty="0"/>
          </a:p>
          <a:p>
            <a:endParaRPr lang="en-US" sz="1200" dirty="0" smtClean="0"/>
          </a:p>
          <a:p>
            <a:endParaRPr lang="en-US" sz="1200" dirty="0"/>
          </a:p>
          <a:p>
            <a:endParaRPr lang="en-US" sz="1200" dirty="0" smtClean="0"/>
          </a:p>
          <a:p>
            <a:r>
              <a:rPr lang="en-US" sz="1200" dirty="0" smtClean="0">
                <a:solidFill>
                  <a:srgbClr val="FFCC66"/>
                </a:solidFill>
              </a:rPr>
              <a:t>Leonardo </a:t>
            </a:r>
            <a:r>
              <a:rPr lang="en-US" sz="1200" dirty="0">
                <a:solidFill>
                  <a:srgbClr val="FFCC66"/>
                </a:solidFill>
              </a:rPr>
              <a:t>M. </a:t>
            </a:r>
            <a:r>
              <a:rPr lang="en-US" sz="1200" dirty="0" err="1">
                <a:solidFill>
                  <a:srgbClr val="FFCC66"/>
                </a:solidFill>
              </a:rPr>
              <a:t>Fabbri</a:t>
            </a:r>
            <a:r>
              <a:rPr lang="en-US" sz="1200" dirty="0">
                <a:solidFill>
                  <a:srgbClr val="FFCC66"/>
                </a:solidFill>
              </a:rPr>
              <a:t>, MD</a:t>
            </a:r>
            <a:endParaRPr lang="en-AU" sz="1200" dirty="0">
              <a:solidFill>
                <a:srgbClr val="FFCC66"/>
              </a:solidFill>
            </a:endParaRPr>
          </a:p>
          <a:p>
            <a:r>
              <a:rPr lang="en-US" sz="1200" dirty="0"/>
              <a:t>University of Modena &amp; Reggio Emilia</a:t>
            </a:r>
            <a:endParaRPr lang="en-AU" sz="1200" dirty="0"/>
          </a:p>
          <a:p>
            <a:r>
              <a:rPr lang="en-US" sz="1200" i="1" dirty="0"/>
              <a:t>Modena, Italy</a:t>
            </a:r>
            <a:endParaRPr lang="en-AU" sz="1200" dirty="0"/>
          </a:p>
          <a:p>
            <a:r>
              <a:rPr lang="en-US" sz="1200" dirty="0"/>
              <a:t> </a:t>
            </a:r>
            <a:endParaRPr lang="en-AU" sz="1200" dirty="0"/>
          </a:p>
          <a:p>
            <a:r>
              <a:rPr lang="en-US" sz="1200" dirty="0">
                <a:solidFill>
                  <a:srgbClr val="FFCC66"/>
                </a:solidFill>
              </a:rPr>
              <a:t>Fernando Martinez, MD, MS</a:t>
            </a:r>
            <a:endParaRPr lang="en-AU" sz="1200" dirty="0">
              <a:solidFill>
                <a:srgbClr val="FFCC66"/>
              </a:solidFill>
            </a:endParaRPr>
          </a:p>
          <a:p>
            <a:r>
              <a:rPr lang="en-US" sz="1200" dirty="0"/>
              <a:t>New York-Presbyterian Hospital/</a:t>
            </a:r>
            <a:endParaRPr lang="en-AU" sz="1200" dirty="0"/>
          </a:p>
          <a:p>
            <a:r>
              <a:rPr lang="en-US" sz="1200" dirty="0"/>
              <a:t>Weill Cornell Medical Center</a:t>
            </a:r>
            <a:endParaRPr lang="en-AU" sz="1200" dirty="0"/>
          </a:p>
          <a:p>
            <a:r>
              <a:rPr lang="en-US" sz="1200" i="1" dirty="0"/>
              <a:t>New York, </a:t>
            </a:r>
            <a:r>
              <a:rPr lang="en-US" sz="1200" i="1" dirty="0" smtClean="0"/>
              <a:t>NY,USA</a:t>
            </a:r>
            <a:endParaRPr lang="en-US" sz="1200" i="1" dirty="0"/>
          </a:p>
          <a:p>
            <a:r>
              <a:rPr lang="en-US" sz="1200" dirty="0"/>
              <a:t> </a:t>
            </a:r>
            <a:endParaRPr lang="en-AU" sz="1200" dirty="0"/>
          </a:p>
          <a:p>
            <a:r>
              <a:rPr lang="en-US" sz="1200" dirty="0">
                <a:solidFill>
                  <a:srgbClr val="FFCC66"/>
                </a:solidFill>
              </a:rPr>
              <a:t>Nicolas Roche, MD </a:t>
            </a:r>
            <a:endParaRPr lang="en-AU" sz="1200" dirty="0">
              <a:solidFill>
                <a:srgbClr val="FFCC66"/>
              </a:solidFill>
            </a:endParaRPr>
          </a:p>
          <a:p>
            <a:r>
              <a:rPr lang="en-US" sz="1200" dirty="0" err="1"/>
              <a:t>Hôpital</a:t>
            </a:r>
            <a:r>
              <a:rPr lang="en-US" sz="1200" dirty="0"/>
              <a:t> Cochin </a:t>
            </a:r>
            <a:endParaRPr lang="en-AU" sz="1200" dirty="0"/>
          </a:p>
          <a:p>
            <a:r>
              <a:rPr lang="en-US" sz="1200" i="1" dirty="0"/>
              <a:t>Paris, </a:t>
            </a:r>
            <a:r>
              <a:rPr lang="en-US" sz="1200" i="1" dirty="0" smtClean="0"/>
              <a:t>France</a:t>
            </a:r>
          </a:p>
          <a:p>
            <a:endParaRPr lang="en-AU" sz="1200" dirty="0"/>
          </a:p>
          <a:p>
            <a:r>
              <a:rPr lang="en-US" sz="1200" dirty="0">
                <a:solidFill>
                  <a:srgbClr val="FFCC66"/>
                </a:solidFill>
              </a:rPr>
              <a:t>Roberto Rodriguez-Roisin, MD </a:t>
            </a:r>
            <a:endParaRPr lang="en-AU" sz="1200" dirty="0">
              <a:solidFill>
                <a:srgbClr val="FFCC66"/>
              </a:solidFill>
            </a:endParaRPr>
          </a:p>
          <a:p>
            <a:r>
              <a:rPr lang="en-US" sz="1200" dirty="0"/>
              <a:t>Respiratory </a:t>
            </a:r>
            <a:r>
              <a:rPr lang="en-US" sz="1200" dirty="0" err="1"/>
              <a:t>Institut</a:t>
            </a:r>
            <a:r>
              <a:rPr lang="en-US" sz="1200" dirty="0"/>
              <a:t>, Hospital Clinic, </a:t>
            </a:r>
            <a:endParaRPr lang="en-AU" sz="1200" dirty="0"/>
          </a:p>
          <a:p>
            <a:r>
              <a:rPr lang="en-US" sz="1200" dirty="0"/>
              <a:t>IDIBAPS, Univ. Barcelona and </a:t>
            </a:r>
            <a:r>
              <a:rPr lang="en-US" sz="1200" dirty="0" err="1" smtClean="0"/>
              <a:t>Ciberes</a:t>
            </a:r>
            <a:r>
              <a:rPr lang="en-AU" sz="1200" dirty="0" smtClean="0"/>
              <a:t>, </a:t>
            </a:r>
            <a:r>
              <a:rPr lang="en-US" sz="1200" i="1" dirty="0" smtClean="0"/>
              <a:t>Barcelona</a:t>
            </a:r>
            <a:r>
              <a:rPr lang="en-US" sz="1200" i="1" dirty="0"/>
              <a:t>, Spain</a:t>
            </a:r>
            <a:endParaRPr lang="en-AU" sz="1200" dirty="0"/>
          </a:p>
          <a:p>
            <a:r>
              <a:rPr lang="en-US" sz="1200" dirty="0"/>
              <a:t> </a:t>
            </a:r>
            <a:endParaRPr lang="en-AU" sz="1200" dirty="0"/>
          </a:p>
          <a:p>
            <a:r>
              <a:rPr lang="en-US" sz="1200" dirty="0" smtClean="0">
                <a:solidFill>
                  <a:srgbClr val="FFCC66"/>
                </a:solidFill>
              </a:rPr>
              <a:t>Donald </a:t>
            </a:r>
            <a:r>
              <a:rPr lang="en-US" sz="1200" dirty="0">
                <a:solidFill>
                  <a:srgbClr val="FFCC66"/>
                </a:solidFill>
              </a:rPr>
              <a:t>Sin, MD </a:t>
            </a:r>
            <a:endParaRPr lang="en-AU" sz="1200" dirty="0">
              <a:solidFill>
                <a:srgbClr val="FFCC66"/>
              </a:solidFill>
            </a:endParaRPr>
          </a:p>
          <a:p>
            <a:r>
              <a:rPr lang="en-US" sz="1200" dirty="0"/>
              <a:t>St. Paul’s Hospital, </a:t>
            </a:r>
            <a:endParaRPr lang="en-US" sz="1200" dirty="0" smtClean="0"/>
          </a:p>
          <a:p>
            <a:r>
              <a:rPr lang="en-US" sz="1200" dirty="0" smtClean="0"/>
              <a:t>University </a:t>
            </a:r>
            <a:r>
              <a:rPr lang="en-US" sz="1200" dirty="0"/>
              <a:t>of British Columbia </a:t>
            </a:r>
            <a:endParaRPr lang="en-AU" sz="1200" dirty="0"/>
          </a:p>
          <a:p>
            <a:r>
              <a:rPr lang="en-US" sz="1200" i="1" dirty="0"/>
              <a:t>Vancouver, </a:t>
            </a:r>
            <a:r>
              <a:rPr lang="en-US" sz="1200" i="1" dirty="0" smtClean="0"/>
              <a:t>Canada</a:t>
            </a:r>
            <a:endParaRPr lang="en-AU" sz="1200" dirty="0"/>
          </a:p>
          <a:p>
            <a:endParaRPr lang="en-US" sz="1200" dirty="0" smtClean="0"/>
          </a:p>
          <a:p>
            <a:r>
              <a:rPr lang="en-US" sz="1200" dirty="0" smtClean="0">
                <a:solidFill>
                  <a:srgbClr val="FFCC66"/>
                </a:solidFill>
              </a:rPr>
              <a:t>Dave </a:t>
            </a:r>
            <a:r>
              <a:rPr lang="en-US" sz="1200" dirty="0">
                <a:solidFill>
                  <a:srgbClr val="FFCC66"/>
                </a:solidFill>
              </a:rPr>
              <a:t>Singh, MD </a:t>
            </a:r>
            <a:endParaRPr lang="en-AU" sz="1200" dirty="0">
              <a:solidFill>
                <a:srgbClr val="FFCC66"/>
              </a:solidFill>
            </a:endParaRPr>
          </a:p>
          <a:p>
            <a:r>
              <a:rPr lang="en-US" sz="1200" dirty="0"/>
              <a:t>University of Manchester </a:t>
            </a:r>
            <a:endParaRPr lang="en-AU" sz="1200" dirty="0"/>
          </a:p>
          <a:p>
            <a:r>
              <a:rPr lang="en-US" sz="1200" i="1" dirty="0"/>
              <a:t>Manchester, </a:t>
            </a:r>
            <a:r>
              <a:rPr lang="en-US" sz="1200" i="1" dirty="0" smtClean="0"/>
              <a:t>UK</a:t>
            </a:r>
          </a:p>
          <a:p>
            <a:endParaRPr lang="en-AU" sz="1200" dirty="0"/>
          </a:p>
          <a:p>
            <a:endParaRPr lang="en-US" sz="1200" dirty="0" smtClean="0">
              <a:solidFill>
                <a:srgbClr val="FFCC66"/>
              </a:solidFill>
            </a:endParaRPr>
          </a:p>
          <a:p>
            <a:endParaRPr lang="en-US" sz="1200" dirty="0">
              <a:solidFill>
                <a:srgbClr val="FFCC66"/>
              </a:solidFill>
            </a:endParaRPr>
          </a:p>
          <a:p>
            <a:r>
              <a:rPr lang="en-US" sz="1200" dirty="0" smtClean="0">
                <a:solidFill>
                  <a:srgbClr val="FFCC66"/>
                </a:solidFill>
              </a:rPr>
              <a:t>Robert </a:t>
            </a:r>
            <a:r>
              <a:rPr lang="en-US" sz="1200" dirty="0" err="1">
                <a:solidFill>
                  <a:srgbClr val="FFCC66"/>
                </a:solidFill>
              </a:rPr>
              <a:t>Stockley</a:t>
            </a:r>
            <a:r>
              <a:rPr lang="en-US" sz="1200" dirty="0">
                <a:solidFill>
                  <a:srgbClr val="FFCC66"/>
                </a:solidFill>
              </a:rPr>
              <a:t>, MD </a:t>
            </a:r>
            <a:endParaRPr lang="en-AU" sz="1200" dirty="0">
              <a:solidFill>
                <a:srgbClr val="FFCC66"/>
              </a:solidFill>
            </a:endParaRPr>
          </a:p>
          <a:p>
            <a:r>
              <a:rPr lang="en-US" sz="1200" dirty="0"/>
              <a:t>University Hospital </a:t>
            </a:r>
            <a:endParaRPr lang="en-AU" sz="1200" dirty="0"/>
          </a:p>
          <a:p>
            <a:r>
              <a:rPr lang="en-US" sz="1200" i="1" dirty="0"/>
              <a:t>Birmingham, UK</a:t>
            </a:r>
            <a:endParaRPr lang="en-AU" sz="1200" dirty="0"/>
          </a:p>
          <a:p>
            <a:r>
              <a:rPr lang="en-US" sz="1200" dirty="0"/>
              <a:t> </a:t>
            </a:r>
            <a:endParaRPr lang="en-AU" sz="1200" dirty="0"/>
          </a:p>
          <a:p>
            <a:r>
              <a:rPr lang="en-US" sz="1200" dirty="0" err="1">
                <a:solidFill>
                  <a:srgbClr val="FFCC66"/>
                </a:solidFill>
              </a:rPr>
              <a:t>Jørgen</a:t>
            </a:r>
            <a:r>
              <a:rPr lang="en-US" sz="1200" dirty="0">
                <a:solidFill>
                  <a:srgbClr val="FFCC66"/>
                </a:solidFill>
              </a:rPr>
              <a:t> </a:t>
            </a:r>
            <a:r>
              <a:rPr lang="en-US" sz="1200" dirty="0" err="1">
                <a:solidFill>
                  <a:srgbClr val="FFCC66"/>
                </a:solidFill>
              </a:rPr>
              <a:t>Vestbo</a:t>
            </a:r>
            <a:r>
              <a:rPr lang="en-US" sz="1200" dirty="0">
                <a:solidFill>
                  <a:srgbClr val="FFCC66"/>
                </a:solidFill>
              </a:rPr>
              <a:t>, MD</a:t>
            </a:r>
            <a:endParaRPr lang="en-AU" sz="1200" dirty="0">
              <a:solidFill>
                <a:srgbClr val="FFCC66"/>
              </a:solidFill>
            </a:endParaRPr>
          </a:p>
          <a:p>
            <a:r>
              <a:rPr lang="en-US" sz="1200" dirty="0"/>
              <a:t>University of Manchester</a:t>
            </a:r>
            <a:endParaRPr lang="en-AU" sz="1200" dirty="0"/>
          </a:p>
          <a:p>
            <a:r>
              <a:rPr lang="en-US" sz="1200" i="1" dirty="0"/>
              <a:t>Manchester, England, UK</a:t>
            </a:r>
            <a:endParaRPr lang="en-AU" sz="1200" dirty="0"/>
          </a:p>
          <a:p>
            <a:r>
              <a:rPr lang="en-US" sz="1200" dirty="0"/>
              <a:t> </a:t>
            </a:r>
            <a:endParaRPr lang="en-AU" sz="1200" dirty="0"/>
          </a:p>
          <a:p>
            <a:r>
              <a:rPr lang="en-US" sz="1200" dirty="0">
                <a:solidFill>
                  <a:srgbClr val="FFCC66"/>
                </a:solidFill>
              </a:rPr>
              <a:t>Jadwiga A. </a:t>
            </a:r>
            <a:r>
              <a:rPr lang="en-US" sz="1200" dirty="0" err="1">
                <a:solidFill>
                  <a:srgbClr val="FFCC66"/>
                </a:solidFill>
              </a:rPr>
              <a:t>Wedzicha</a:t>
            </a:r>
            <a:r>
              <a:rPr lang="en-US" sz="1200" dirty="0">
                <a:solidFill>
                  <a:srgbClr val="FFCC66"/>
                </a:solidFill>
              </a:rPr>
              <a:t>, MD </a:t>
            </a:r>
            <a:endParaRPr lang="en-AU" sz="1200" dirty="0">
              <a:solidFill>
                <a:srgbClr val="FFCC66"/>
              </a:solidFill>
            </a:endParaRPr>
          </a:p>
          <a:p>
            <a:r>
              <a:rPr lang="en-US" sz="1200" dirty="0"/>
              <a:t>Imperial College London </a:t>
            </a:r>
            <a:endParaRPr lang="en-AU" sz="1200" dirty="0"/>
          </a:p>
          <a:p>
            <a:r>
              <a:rPr lang="en-US" sz="1200" i="1" dirty="0"/>
              <a:t>London, UK</a:t>
            </a:r>
            <a:endParaRPr lang="en-AU" sz="1200" dirty="0"/>
          </a:p>
          <a:p>
            <a:endParaRPr lang="en-AU" sz="1200" dirty="0"/>
          </a:p>
          <a:p>
            <a:r>
              <a:rPr lang="en-US" sz="1200" dirty="0" smtClean="0">
                <a:solidFill>
                  <a:srgbClr val="FFCC66"/>
                </a:solidFill>
              </a:rPr>
              <a:t>PROGRAM DIRECTOR</a:t>
            </a:r>
          </a:p>
          <a:p>
            <a:r>
              <a:rPr lang="en-US" sz="1200" dirty="0"/>
              <a:t>Rebecca Decker, MSJ</a:t>
            </a:r>
            <a:endParaRPr lang="en-AU" sz="1200" dirty="0"/>
          </a:p>
          <a:p>
            <a:r>
              <a:rPr lang="en-US" sz="1200" i="1" dirty="0"/>
              <a:t>Fontana, Wisconsin, USA</a:t>
            </a:r>
            <a:endParaRPr lang="en-AU" sz="1200" dirty="0"/>
          </a:p>
          <a:p>
            <a:r>
              <a:rPr lang="en-US" sz="1200" i="1" dirty="0"/>
              <a:t> </a:t>
            </a:r>
            <a:endParaRPr lang="en-AU" sz="1200" dirty="0"/>
          </a:p>
          <a:p>
            <a:r>
              <a:rPr lang="en-US" sz="1200" dirty="0"/>
              <a:t>Suzanne Hurd, PhD </a:t>
            </a:r>
            <a:endParaRPr lang="en-US" sz="1200" dirty="0" smtClean="0"/>
          </a:p>
          <a:p>
            <a:r>
              <a:rPr lang="en-US" sz="1200" dirty="0" smtClean="0"/>
              <a:t>(</a:t>
            </a:r>
            <a:r>
              <a:rPr lang="en-US" sz="1200" i="1" dirty="0"/>
              <a:t>Director</a:t>
            </a:r>
            <a:r>
              <a:rPr lang="en-US" sz="1200" dirty="0"/>
              <a:t> to 12/15)</a:t>
            </a:r>
            <a:endParaRPr lang="en-US" sz="1200" dirty="0">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Tree>
    <p:extLst>
      <p:ext uri="{BB962C8B-B14F-4D97-AF65-F5344CB8AC3E}">
        <p14:creationId xmlns:p14="http://schemas.microsoft.com/office/powerpoint/2010/main" val="615528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Summary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1266"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185" y="2420888"/>
            <a:ext cx="846720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815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FCC66"/>
                </a:solidFill>
                <a:latin typeface="Tahoma" pitchFamily="34" charset="0"/>
                <a:cs typeface="Tahoma" pitchFamily="34" charset="0"/>
              </a:rPr>
              <a:t>Alpha-1 antitrypsin deficiency (AATD) </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1299955" y="1196752"/>
            <a:ext cx="7652460" cy="522194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dirty="0" smtClean="0">
                <a:solidFill>
                  <a:srgbClr val="FFCC66"/>
                </a:solidFill>
              </a:rPr>
              <a:t>AATD screening</a:t>
            </a:r>
          </a:p>
          <a:p>
            <a:pPr>
              <a:buClr>
                <a:srgbClr val="FFCC66"/>
              </a:buClr>
            </a:pPr>
            <a:endParaRPr lang="en-GB" sz="2000" dirty="0" smtClean="0"/>
          </a:p>
          <a:p>
            <a:pPr marL="342900" indent="-342900">
              <a:buClr>
                <a:srgbClr val="FFCC66"/>
              </a:buClr>
              <a:buFont typeface="Arial" panose="020B0604020202020204" pitchFamily="34" charset="0"/>
              <a:buChar char="►"/>
            </a:pPr>
            <a:r>
              <a:rPr lang="en-GB" sz="2000" dirty="0"/>
              <a:t>The World Health Organization recommends that all patients with a diagnosis of COPD should be screened once especially in areas with high AATD </a:t>
            </a:r>
            <a:r>
              <a:rPr lang="en-GB" sz="2000" dirty="0" smtClean="0"/>
              <a:t>prevalence.</a:t>
            </a:r>
          </a:p>
          <a:p>
            <a:pPr marL="342900" indent="-342900">
              <a:buClr>
                <a:srgbClr val="FFCC66"/>
              </a:buClr>
              <a:buFont typeface="Arial" panose="020B0604020202020204" pitchFamily="34" charset="0"/>
              <a:buChar char="►"/>
            </a:pPr>
            <a:endParaRPr lang="en-GB" sz="2000" dirty="0"/>
          </a:p>
          <a:p>
            <a:pPr marL="342900" indent="-342900">
              <a:buClr>
                <a:srgbClr val="FFCC66"/>
              </a:buClr>
              <a:buFont typeface="Arial" panose="020B0604020202020204" pitchFamily="34" charset="0"/>
              <a:buChar char="►"/>
            </a:pPr>
            <a:r>
              <a:rPr lang="en-GB" sz="2000" dirty="0" smtClean="0"/>
              <a:t>AATD patients are typically &lt; </a:t>
            </a:r>
            <a:r>
              <a:rPr lang="en-GB" sz="2000" dirty="0"/>
              <a:t>45 </a:t>
            </a:r>
            <a:r>
              <a:rPr lang="en-GB" sz="2000" dirty="0" smtClean="0"/>
              <a:t>years </a:t>
            </a:r>
            <a:r>
              <a:rPr lang="en-GB" sz="2000" dirty="0"/>
              <a:t>with </a:t>
            </a:r>
            <a:r>
              <a:rPr lang="en-GB" sz="2000" dirty="0" err="1"/>
              <a:t>panlobular</a:t>
            </a:r>
            <a:r>
              <a:rPr lang="en-GB" sz="2000" dirty="0"/>
              <a:t> basal </a:t>
            </a:r>
            <a:r>
              <a:rPr lang="en-GB" sz="2000" dirty="0" smtClean="0"/>
              <a:t>emphysema</a:t>
            </a:r>
          </a:p>
          <a:p>
            <a:pPr marL="342900" indent="-342900">
              <a:buClr>
                <a:srgbClr val="FFCC66"/>
              </a:buClr>
              <a:buFont typeface="Arial" panose="020B0604020202020204" pitchFamily="34" charset="0"/>
              <a:buChar char="►"/>
            </a:pPr>
            <a:endParaRPr lang="en-GB" sz="2000" dirty="0"/>
          </a:p>
          <a:p>
            <a:pPr marL="342900" indent="-342900">
              <a:buClr>
                <a:srgbClr val="FFCC66"/>
              </a:buClr>
              <a:buFont typeface="Arial" panose="020B0604020202020204" pitchFamily="34" charset="0"/>
              <a:buChar char="►"/>
            </a:pPr>
            <a:r>
              <a:rPr lang="en-GB" sz="2000" dirty="0"/>
              <a:t>D</a:t>
            </a:r>
            <a:r>
              <a:rPr lang="en-GB" sz="2000" dirty="0" smtClean="0"/>
              <a:t>elay </a:t>
            </a:r>
            <a:r>
              <a:rPr lang="en-GB" sz="2000" dirty="0"/>
              <a:t>in diagnosis </a:t>
            </a:r>
            <a:r>
              <a:rPr lang="en-GB" sz="2000" dirty="0" smtClean="0"/>
              <a:t>in older AATD </a:t>
            </a:r>
            <a:r>
              <a:rPr lang="en-GB" sz="2000" dirty="0"/>
              <a:t>patients </a:t>
            </a:r>
            <a:r>
              <a:rPr lang="en-GB" sz="2000" dirty="0" smtClean="0"/>
              <a:t>presents as </a:t>
            </a:r>
            <a:r>
              <a:rPr lang="en-GB" sz="2000" dirty="0"/>
              <a:t>more typical distribution of emphysema (</a:t>
            </a:r>
            <a:r>
              <a:rPr lang="en-GB" sz="2000" dirty="0" err="1"/>
              <a:t>centrilobular</a:t>
            </a:r>
            <a:r>
              <a:rPr lang="en-GB" sz="2000" dirty="0"/>
              <a:t> apical).</a:t>
            </a:r>
            <a:endParaRPr lang="en-GB" sz="2000" dirty="0" smtClean="0"/>
          </a:p>
          <a:p>
            <a:pPr marL="342900" indent="-342900">
              <a:buClr>
                <a:srgbClr val="FFCC66"/>
              </a:buClr>
              <a:buFont typeface="Arial" panose="020B0604020202020204" pitchFamily="34" charset="0"/>
              <a:buChar char="►"/>
            </a:pPr>
            <a:endParaRPr lang="en-GB" sz="2000" dirty="0"/>
          </a:p>
          <a:p>
            <a:pPr marL="342900" indent="-342900">
              <a:buClr>
                <a:srgbClr val="FFCC66"/>
              </a:buClr>
              <a:buFont typeface="Arial" panose="020B0604020202020204" pitchFamily="34" charset="0"/>
              <a:buChar char="►"/>
            </a:pPr>
            <a:r>
              <a:rPr lang="en-GB" sz="2000" dirty="0"/>
              <a:t>A low concentration (&lt; 20% normal) is highly suggestive of homozygous deficiency. </a:t>
            </a:r>
            <a:endParaRPr lang="en-GB" sz="2000" dirty="0" smtClean="0"/>
          </a:p>
          <a:p>
            <a:pPr marL="342900" indent="-342900">
              <a:buClr>
                <a:srgbClr val="FFCC66"/>
              </a:buClr>
              <a:buFont typeface="Arial" panose="020B0604020202020204" pitchFamily="34" charset="0"/>
              <a:buChar char="►"/>
            </a:pPr>
            <a:endParaRPr lang="en-AU" sz="2000" dirty="0" smtClean="0"/>
          </a:p>
          <a:p>
            <a:pPr marL="342900" indent="-342900">
              <a:buClr>
                <a:srgbClr val="FFCC66"/>
              </a:buClr>
              <a:buFont typeface="Arial" panose="020B0604020202020204" pitchFamily="34" charset="0"/>
              <a:buChar char="►"/>
            </a:pPr>
            <a:endParaRPr lang="en-US" sz="2000" u="sng" baseline="30000" dirty="0" smtClean="0"/>
          </a:p>
        </p:txBody>
      </p:sp>
    </p:spTree>
    <p:extLst>
      <p:ext uri="{BB962C8B-B14F-4D97-AF65-F5344CB8AC3E}">
        <p14:creationId xmlns:p14="http://schemas.microsoft.com/office/powerpoint/2010/main" val="2914109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Differential Diagnosis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2290" name="Picture 2" descr="tabl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946" y="1196752"/>
            <a:ext cx="6554171"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58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12922" y="2875652"/>
            <a:ext cx="4515507" cy="769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9207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Evidence Supporting Prevention &amp; Maintenance Therapy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016758"/>
          </a:xfrm>
          <a:prstGeom prst="rect">
            <a:avLst/>
          </a:prstGeom>
          <a:noFill/>
          <a:ln w="9525">
            <a:noFill/>
            <a:miter lim="800000"/>
            <a:headEnd/>
            <a:tailEnd/>
          </a:ln>
        </p:spPr>
        <p:txBody>
          <a:bodyPr wrap="square">
            <a:spAutoFit/>
          </a:bodyPr>
          <a:lstStyle/>
          <a:p>
            <a:pPr>
              <a:buClr>
                <a:srgbClr val="FFCC66"/>
              </a:buClr>
            </a:pPr>
            <a:r>
              <a:rPr lang="en-AU" sz="2000" dirty="0"/>
              <a:t>OVERALL KEY </a:t>
            </a:r>
            <a:r>
              <a:rPr lang="en-AU" sz="2000" dirty="0" smtClean="0"/>
              <a:t>POINTS (1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Smoking </a:t>
            </a:r>
            <a:r>
              <a:rPr lang="en-AU" sz="2000" dirty="0"/>
              <a:t>cessation is key. Pharmacotherapy and nicotine replacement reliably increase long-term smoking abstinence rates</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The </a:t>
            </a:r>
            <a:r>
              <a:rPr lang="en-AU" sz="2000" dirty="0"/>
              <a:t>effectiveness and safety of e-cigarettes as a smoking cessation aid is uncertain at present</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Pharmacologic </a:t>
            </a:r>
            <a:r>
              <a:rPr lang="en-AU" sz="2000" dirty="0"/>
              <a:t>therapy can reduce COPD symptoms, reduce the frequency and severity of exacerbations, and improve health status and exercise tolerance</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Each </a:t>
            </a:r>
            <a:r>
              <a:rPr lang="en-AU" sz="2000" dirty="0"/>
              <a:t>pharmacologic treatment regimen should be individualized and guided by the severity of symptoms, risk of exacerbations, side-effects, comorbidities, drug availability and cost, and the patient’s response, preference and ability to use various drug delivery devices</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Inhaler </a:t>
            </a:r>
            <a:r>
              <a:rPr lang="en-AU" sz="2000" dirty="0"/>
              <a:t>technique needs to be assessed regularly.</a:t>
            </a:r>
          </a:p>
        </p:txBody>
      </p:sp>
    </p:spTree>
    <p:extLst>
      <p:ext uri="{BB962C8B-B14F-4D97-AF65-F5344CB8AC3E}">
        <p14:creationId xmlns:p14="http://schemas.microsoft.com/office/powerpoint/2010/main" val="4043205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Evidence Supporting Prevention &amp; Maintenance Therapy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324535"/>
          </a:xfrm>
          <a:prstGeom prst="rect">
            <a:avLst/>
          </a:prstGeom>
          <a:noFill/>
          <a:ln w="9525">
            <a:noFill/>
            <a:miter lim="800000"/>
            <a:headEnd/>
            <a:tailEnd/>
          </a:ln>
        </p:spPr>
        <p:txBody>
          <a:bodyPr wrap="square">
            <a:spAutoFit/>
          </a:bodyPr>
          <a:lstStyle/>
          <a:p>
            <a:pPr>
              <a:buClr>
                <a:srgbClr val="FFCC66"/>
              </a:buClr>
            </a:pPr>
            <a:r>
              <a:rPr lang="en-AU" sz="2000" dirty="0"/>
              <a:t>OVERALL KEY </a:t>
            </a:r>
            <a:r>
              <a:rPr lang="en-AU" sz="2000" dirty="0" smtClean="0"/>
              <a:t>POINTS (2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Influenza vaccination decreases the incidence of lower respiratory tract infections</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Pneumococcal </a:t>
            </a:r>
            <a:r>
              <a:rPr lang="en-AU" sz="2000" dirty="0"/>
              <a:t>vaccination decreases lower respiratory tract infections</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Pulmonary </a:t>
            </a:r>
            <a:r>
              <a:rPr lang="en-AU" sz="2000" dirty="0"/>
              <a:t>rehabilitation improves symptoms, quality of life, and physical and emotional participation in everyday activities</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In </a:t>
            </a:r>
            <a:r>
              <a:rPr lang="en-AU" sz="2000" dirty="0"/>
              <a:t>patients with severe resting chronic hypoxemia, long-term oxygen therapy improves survival</a:t>
            </a:r>
            <a:r>
              <a:rPr lang="en-AU" sz="2000" dirty="0" smtClean="0"/>
              <a:t>.</a:t>
            </a:r>
          </a:p>
          <a:p>
            <a:pPr marL="342900" indent="-342900">
              <a:buClr>
                <a:srgbClr val="FFCC66"/>
              </a:buClr>
              <a:buFont typeface="Arial" panose="020B0604020202020204" pitchFamily="34" charset="0"/>
              <a:buChar char="►"/>
            </a:pPr>
            <a:endParaRPr lang="en-AU" sz="1000" dirty="0"/>
          </a:p>
          <a:p>
            <a:pPr marL="342900" indent="-342900">
              <a:buClr>
                <a:srgbClr val="FFCC66"/>
              </a:buClr>
              <a:buFont typeface="Arial" panose="020B0604020202020204" pitchFamily="34" charset="0"/>
              <a:buChar char="►"/>
            </a:pPr>
            <a:r>
              <a:rPr lang="en-AU" sz="2000" dirty="0" smtClean="0"/>
              <a:t>In </a:t>
            </a:r>
            <a:r>
              <a:rPr lang="en-AU" sz="2000" dirty="0"/>
              <a:t>patients with stable COPD and resting or exercise-induced moderate desaturation, long-term oxygen treatment should not be prescribed routinely. However, individual patient factors must be considered when evaluating the patient’s need for supplemental oxygen.</a:t>
            </a:r>
          </a:p>
        </p:txBody>
      </p:sp>
    </p:spTree>
    <p:extLst>
      <p:ext uri="{BB962C8B-B14F-4D97-AF65-F5344CB8AC3E}">
        <p14:creationId xmlns:p14="http://schemas.microsoft.com/office/powerpoint/2010/main" val="1801140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Evidence Supporting Prevention &amp; Maintenance Therapy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3785652"/>
          </a:xfrm>
          <a:prstGeom prst="rect">
            <a:avLst/>
          </a:prstGeom>
          <a:noFill/>
          <a:ln w="9525">
            <a:noFill/>
            <a:miter lim="800000"/>
            <a:headEnd/>
            <a:tailEnd/>
          </a:ln>
        </p:spPr>
        <p:txBody>
          <a:bodyPr wrap="square">
            <a:spAutoFit/>
          </a:bodyPr>
          <a:lstStyle/>
          <a:p>
            <a:pPr>
              <a:buClr>
                <a:srgbClr val="FFCC66"/>
              </a:buClr>
            </a:pPr>
            <a:r>
              <a:rPr lang="en-AU" sz="2000" dirty="0"/>
              <a:t>OVERALL KEY </a:t>
            </a:r>
            <a:r>
              <a:rPr lang="en-AU" sz="2000" dirty="0" smtClean="0"/>
              <a:t>POINTS (3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In patients with severe chronic hypercapnia and a history of hospitalization for acute respiratory failure, long-term non-invasive ventilation may decrease mortality and prevent re-hospitalization.</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In </a:t>
            </a:r>
            <a:r>
              <a:rPr lang="en-AU" sz="2000" dirty="0"/>
              <a:t>select patients with advanced emphysema refractory to optimized medical care, surgical or bronchoscopic interventional treatments may be beneficial.</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Palliative </a:t>
            </a:r>
            <a:r>
              <a:rPr lang="en-AU" sz="2000" dirty="0"/>
              <a:t>approaches are effective in controlling symptoms in advanced COPD.</a:t>
            </a:r>
          </a:p>
        </p:txBody>
      </p:sp>
    </p:spTree>
    <p:extLst>
      <p:ext uri="{BB962C8B-B14F-4D97-AF65-F5344CB8AC3E}">
        <p14:creationId xmlns:p14="http://schemas.microsoft.com/office/powerpoint/2010/main" val="10607406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Smoking Cessation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3314" name="Picture 2" descr="tabl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31" y="3501008"/>
            <a:ext cx="792694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299955" y="980728"/>
            <a:ext cx="7652460" cy="224676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Smoking </a:t>
            </a:r>
            <a:r>
              <a:rPr lang="en-AU" sz="2000" dirty="0"/>
              <a:t>cessation has the greatest capacity to influence the natural history of COPD. </a:t>
            </a:r>
            <a:endParaRPr lang="en-AU" sz="2000" dirty="0" smtClean="0"/>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t>If </a:t>
            </a:r>
            <a:r>
              <a:rPr lang="en-AU" sz="2000" dirty="0"/>
              <a:t>effective resources and time are dedicated to smoking cessation, long-term quit success rates of up to 25% can be achieved</a:t>
            </a:r>
            <a:r>
              <a:rPr lang="en-AU" sz="2000" dirty="0" smtClean="0"/>
              <a:t>. </a:t>
            </a:r>
            <a:endParaRPr lang="en-US" sz="2000" u="sng" baseline="30000" dirty="0" smtClean="0"/>
          </a:p>
        </p:txBody>
      </p:sp>
    </p:spTree>
    <p:extLst>
      <p:ext uri="{BB962C8B-B14F-4D97-AF65-F5344CB8AC3E}">
        <p14:creationId xmlns:p14="http://schemas.microsoft.com/office/powerpoint/2010/main" val="4025684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Vaccination</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4338"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07" y="3717032"/>
            <a:ext cx="85737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1299955" y="980728"/>
            <a:ext cx="7652460" cy="224676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t>Influenza vaccination can reduce serious illness (such as lower respiratory tract infections requiring hospitalization)24 and death in COPD patients</a:t>
            </a:r>
            <a:r>
              <a:rPr lang="en-AU" sz="2000" dirty="0" smtClean="0"/>
              <a:t>.</a:t>
            </a:r>
          </a:p>
          <a:p>
            <a:pPr marL="342900" indent="-342900">
              <a:buClr>
                <a:srgbClr val="FFCC66"/>
              </a:buClr>
              <a:buFont typeface="Arial" panose="020B0604020202020204" pitchFamily="34" charset="0"/>
              <a:buChar char="►"/>
            </a:pPr>
            <a:endParaRPr lang="en-GB" sz="2000" dirty="0" smtClean="0"/>
          </a:p>
          <a:p>
            <a:pPr marL="342900" indent="-342900">
              <a:buClr>
                <a:srgbClr val="FFCC66"/>
              </a:buClr>
              <a:buFont typeface="Arial" panose="020B0604020202020204" pitchFamily="34" charset="0"/>
              <a:buChar char="►"/>
            </a:pPr>
            <a:r>
              <a:rPr lang="en-GB" sz="2000" dirty="0" smtClean="0"/>
              <a:t>Pneumococcal </a:t>
            </a:r>
            <a:r>
              <a:rPr lang="en-GB" sz="2000" dirty="0"/>
              <a:t>vaccinations, PCV13 and PPSV23, are recommended for all patients ≥ 65 years of age </a:t>
            </a:r>
            <a:endParaRPr lang="en-US" sz="2000" dirty="0" smtClean="0"/>
          </a:p>
        </p:txBody>
      </p:sp>
    </p:spTree>
    <p:extLst>
      <p:ext uri="{BB962C8B-B14F-4D97-AF65-F5344CB8AC3E}">
        <p14:creationId xmlns:p14="http://schemas.microsoft.com/office/powerpoint/2010/main" val="19955542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Therapy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5362" name="Picture 2" descr="table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799"/>
          <a:stretch/>
        </p:blipFill>
        <p:spPr bwMode="auto">
          <a:xfrm>
            <a:off x="2145407" y="1340768"/>
            <a:ext cx="5429250" cy="47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87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National Leaders</a:t>
            </a:r>
            <a:endParaRPr lang="en-US" sz="2800" dirty="0">
              <a:solidFill>
                <a:srgbClr val="FFCC66"/>
              </a:solidFill>
              <a:latin typeface="Tahoma" pitchFamily="34" charset="0"/>
              <a:cs typeface="Tahoma" pitchFamily="34" charset="0"/>
            </a:endParaRPr>
          </a:p>
        </p:txBody>
      </p:sp>
      <p:sp>
        <p:nvSpPr>
          <p:cNvPr id="8" name="TextBox 2"/>
          <p:cNvSpPr txBox="1">
            <a:spLocks noChangeArrowheads="1"/>
          </p:cNvSpPr>
          <p:nvPr/>
        </p:nvSpPr>
        <p:spPr bwMode="auto">
          <a:xfrm>
            <a:off x="1259632" y="1196752"/>
            <a:ext cx="7524600" cy="5130125"/>
          </a:xfrm>
          <a:prstGeom prst="rect">
            <a:avLst/>
          </a:prstGeom>
          <a:noFill/>
          <a:ln w="9525">
            <a:noFill/>
            <a:miter lim="800000"/>
            <a:headEnd/>
            <a:tailEnd/>
          </a:ln>
        </p:spPr>
        <p:txBody>
          <a:bodyPr wrap="square" numCol="3" spcCol="360000">
            <a:spAutoFit/>
          </a:bodyPr>
          <a:lstStyle/>
          <a:p>
            <a:r>
              <a:rPr lang="en-US" sz="1000" dirty="0" err="1" smtClean="0"/>
              <a:t>Perlat</a:t>
            </a:r>
            <a:r>
              <a:rPr lang="en-US" sz="1000" dirty="0" smtClean="0"/>
              <a:t> </a:t>
            </a:r>
            <a:r>
              <a:rPr lang="en-US" sz="1000" dirty="0" err="1" smtClean="0"/>
              <a:t>Kapisyzi</a:t>
            </a:r>
            <a:r>
              <a:rPr lang="en-US" sz="1000" dirty="0" smtClean="0"/>
              <a:t>, Albania</a:t>
            </a:r>
          </a:p>
          <a:p>
            <a:r>
              <a:rPr lang="en-US" sz="1000" dirty="0" smtClean="0"/>
              <a:t>Eduardo A. </a:t>
            </a:r>
            <a:r>
              <a:rPr lang="en-US" sz="1000" dirty="0" err="1" smtClean="0"/>
              <a:t>Schiavi</a:t>
            </a:r>
            <a:r>
              <a:rPr lang="en-US" sz="1000" dirty="0" smtClean="0"/>
              <a:t>, Argentina </a:t>
            </a:r>
          </a:p>
          <a:p>
            <a:r>
              <a:rPr lang="en-US" sz="1000" dirty="0" smtClean="0"/>
              <a:t>Otto Chris </a:t>
            </a:r>
            <a:r>
              <a:rPr lang="en-US" sz="1000" dirty="0" err="1" smtClean="0"/>
              <a:t>Burghuber</a:t>
            </a:r>
            <a:r>
              <a:rPr lang="en-US" sz="1000" dirty="0" smtClean="0"/>
              <a:t>, Austria </a:t>
            </a:r>
          </a:p>
          <a:p>
            <a:r>
              <a:rPr lang="en-US" sz="1000" dirty="0" err="1" smtClean="0"/>
              <a:t>Mostafizur</a:t>
            </a:r>
            <a:r>
              <a:rPr lang="en-US" sz="1000" dirty="0" smtClean="0"/>
              <a:t> Rahman, Bangladesh</a:t>
            </a:r>
          </a:p>
          <a:p>
            <a:r>
              <a:rPr lang="en-US" sz="1000" dirty="0" err="1" smtClean="0"/>
              <a:t>Kazi</a:t>
            </a:r>
            <a:r>
              <a:rPr lang="en-US" sz="1000" dirty="0" smtClean="0"/>
              <a:t> S. BENNOOR, Bangladesh </a:t>
            </a:r>
          </a:p>
          <a:p>
            <a:r>
              <a:rPr lang="en-US" sz="1000" dirty="0" err="1" smtClean="0"/>
              <a:t>Wim</a:t>
            </a:r>
            <a:r>
              <a:rPr lang="en-US" sz="1000" dirty="0" smtClean="0"/>
              <a:t> </a:t>
            </a:r>
            <a:r>
              <a:rPr lang="en-US" sz="1000" dirty="0" err="1" smtClean="0"/>
              <a:t>Janssens</a:t>
            </a:r>
            <a:r>
              <a:rPr lang="en-US" sz="1000" dirty="0" smtClean="0"/>
              <a:t>, Belgium </a:t>
            </a:r>
          </a:p>
          <a:p>
            <a:r>
              <a:rPr lang="en-US" sz="1000" dirty="0" smtClean="0"/>
              <a:t>Jose Roberto </a:t>
            </a:r>
            <a:r>
              <a:rPr lang="en-US" sz="1000" dirty="0" err="1" smtClean="0"/>
              <a:t>Jardim</a:t>
            </a:r>
            <a:r>
              <a:rPr lang="en-US" sz="1000" dirty="0" smtClean="0"/>
              <a:t>, Brazil   </a:t>
            </a:r>
          </a:p>
          <a:p>
            <a:r>
              <a:rPr lang="en-US" sz="1000" dirty="0" err="1" smtClean="0"/>
              <a:t>Aquiles</a:t>
            </a:r>
            <a:r>
              <a:rPr lang="en-US" sz="1000" dirty="0" smtClean="0"/>
              <a:t> </a:t>
            </a:r>
            <a:r>
              <a:rPr lang="en-US" sz="1000" dirty="0" err="1" smtClean="0"/>
              <a:t>Camelier</a:t>
            </a:r>
            <a:r>
              <a:rPr lang="en-US" sz="1000" dirty="0" smtClean="0"/>
              <a:t>, Brazil </a:t>
            </a:r>
          </a:p>
          <a:p>
            <a:r>
              <a:rPr lang="en-US" sz="1000" dirty="0" smtClean="0"/>
              <a:t>Fernando Lundgren, Brazil </a:t>
            </a:r>
          </a:p>
          <a:p>
            <a:r>
              <a:rPr lang="en-US" sz="1000" dirty="0" err="1" smtClean="0"/>
              <a:t>Yavor</a:t>
            </a:r>
            <a:r>
              <a:rPr lang="en-US" sz="1000" dirty="0" smtClean="0"/>
              <a:t> Ivanov, Bulgaria </a:t>
            </a:r>
          </a:p>
          <a:p>
            <a:r>
              <a:rPr lang="en-US" sz="1000" dirty="0" err="1" smtClean="0"/>
              <a:t>Kosta</a:t>
            </a:r>
            <a:r>
              <a:rPr lang="en-US" sz="1000" dirty="0" smtClean="0"/>
              <a:t> </a:t>
            </a:r>
            <a:r>
              <a:rPr lang="en-US" sz="1000" dirty="0" err="1" smtClean="0"/>
              <a:t>Kostov</a:t>
            </a:r>
            <a:r>
              <a:rPr lang="en-US" sz="1000" dirty="0" smtClean="0"/>
              <a:t>, Bulgaria </a:t>
            </a:r>
          </a:p>
          <a:p>
            <a:r>
              <a:rPr lang="en-US" sz="1000" dirty="0" smtClean="0"/>
              <a:t>Dennis E. O’Donnell, Canada </a:t>
            </a:r>
          </a:p>
          <a:p>
            <a:r>
              <a:rPr lang="en-US" sz="1000" dirty="0" smtClean="0"/>
              <a:t>Manuel Barros, Chile </a:t>
            </a:r>
          </a:p>
          <a:p>
            <a:r>
              <a:rPr lang="en-US" sz="1000" dirty="0" smtClean="0"/>
              <a:t>Nan-Shan </a:t>
            </a:r>
            <a:r>
              <a:rPr lang="en-US" sz="1000" dirty="0" err="1" smtClean="0"/>
              <a:t>Zhong</a:t>
            </a:r>
            <a:r>
              <a:rPr lang="en-US" sz="1000" dirty="0" smtClean="0"/>
              <a:t>, China   </a:t>
            </a:r>
          </a:p>
          <a:p>
            <a:r>
              <a:rPr lang="en-US" sz="1000" dirty="0" err="1" smtClean="0"/>
              <a:t>Jiangtao</a:t>
            </a:r>
            <a:r>
              <a:rPr lang="en-US" sz="1000" dirty="0" smtClean="0"/>
              <a:t> Lin, China </a:t>
            </a:r>
          </a:p>
          <a:p>
            <a:r>
              <a:rPr lang="en-US" sz="1000" dirty="0" err="1" smtClean="0"/>
              <a:t>Chunxue</a:t>
            </a:r>
            <a:r>
              <a:rPr lang="en-US" sz="1000" dirty="0" smtClean="0"/>
              <a:t> Bai, China</a:t>
            </a:r>
          </a:p>
          <a:p>
            <a:r>
              <a:rPr lang="en-US" sz="1000" dirty="0" smtClean="0"/>
              <a:t>Fu-</a:t>
            </a:r>
            <a:r>
              <a:rPr lang="en-US" sz="1000" dirty="0" err="1" smtClean="0"/>
              <a:t>Qiang</a:t>
            </a:r>
            <a:r>
              <a:rPr lang="en-US" sz="1000" dirty="0" smtClean="0"/>
              <a:t> Wen, China</a:t>
            </a:r>
          </a:p>
          <a:p>
            <a:r>
              <a:rPr lang="en-US" sz="1000" dirty="0" smtClean="0"/>
              <a:t>Alejandro Casas, Colombia </a:t>
            </a:r>
          </a:p>
          <a:p>
            <a:r>
              <a:rPr lang="en-US" sz="1000" dirty="0" smtClean="0"/>
              <a:t>Neven </a:t>
            </a:r>
            <a:r>
              <a:rPr lang="en-US" sz="1000" dirty="0" err="1" smtClean="0"/>
              <a:t>Miculinic</a:t>
            </a:r>
            <a:r>
              <a:rPr lang="en-US" sz="1000" dirty="0" smtClean="0"/>
              <a:t>, Croatia </a:t>
            </a:r>
          </a:p>
          <a:p>
            <a:r>
              <a:rPr lang="en-US" sz="1000" dirty="0" smtClean="0"/>
              <a:t>Stanislav Kos, Czech Republic</a:t>
            </a:r>
          </a:p>
          <a:p>
            <a:r>
              <a:rPr lang="en-US" sz="1000" dirty="0" err="1" smtClean="0"/>
              <a:t>Jaromir</a:t>
            </a:r>
            <a:r>
              <a:rPr lang="en-US" sz="1000" dirty="0" smtClean="0"/>
              <a:t> </a:t>
            </a:r>
            <a:r>
              <a:rPr lang="en-US" sz="1000" dirty="0" err="1" smtClean="0"/>
              <a:t>Musil</a:t>
            </a:r>
            <a:r>
              <a:rPr lang="en-US" sz="1000" dirty="0" smtClean="0"/>
              <a:t>, Czech Republic</a:t>
            </a:r>
          </a:p>
          <a:p>
            <a:r>
              <a:rPr lang="en-US" sz="1000" dirty="0" smtClean="0"/>
              <a:t>Vladimir Vondra, Czech Republic</a:t>
            </a:r>
          </a:p>
          <a:p>
            <a:r>
              <a:rPr lang="en-US" sz="1000" dirty="0" err="1" smtClean="0"/>
              <a:t>Ejvind</a:t>
            </a:r>
            <a:r>
              <a:rPr lang="en-US" sz="1000" dirty="0" smtClean="0"/>
              <a:t> </a:t>
            </a:r>
            <a:r>
              <a:rPr lang="en-US" sz="1000" dirty="0" err="1" smtClean="0"/>
              <a:t>Frausing</a:t>
            </a:r>
            <a:r>
              <a:rPr lang="en-US" sz="1000" dirty="0" smtClean="0"/>
              <a:t> Hansen, Denmark</a:t>
            </a:r>
          </a:p>
          <a:p>
            <a:r>
              <a:rPr lang="en-US" sz="1000" dirty="0" smtClean="0"/>
              <a:t>Eduardo </a:t>
            </a:r>
            <a:r>
              <a:rPr lang="en-US" sz="1000" dirty="0" err="1" smtClean="0"/>
              <a:t>Gautreau</a:t>
            </a:r>
            <a:r>
              <a:rPr lang="en-US" sz="1000" dirty="0" smtClean="0"/>
              <a:t> de </a:t>
            </a:r>
            <a:r>
              <a:rPr lang="en-US" sz="1000" dirty="0" err="1" smtClean="0"/>
              <a:t>Windt</a:t>
            </a:r>
            <a:r>
              <a:rPr lang="en-US" sz="1000" dirty="0" smtClean="0"/>
              <a:t>, Dominican Republic </a:t>
            </a:r>
          </a:p>
          <a:p>
            <a:r>
              <a:rPr lang="en-US" sz="1000" dirty="0" err="1" smtClean="0"/>
              <a:t>Hisham</a:t>
            </a:r>
            <a:r>
              <a:rPr lang="en-US" sz="1000" dirty="0" smtClean="0"/>
              <a:t> </a:t>
            </a:r>
            <a:r>
              <a:rPr lang="en-US" sz="1000" dirty="0" err="1" smtClean="0"/>
              <a:t>Tarraf</a:t>
            </a:r>
            <a:r>
              <a:rPr lang="en-US" sz="1000" dirty="0" smtClean="0"/>
              <a:t>, Egypt</a:t>
            </a:r>
          </a:p>
          <a:p>
            <a:r>
              <a:rPr lang="en-US" sz="1000" dirty="0" smtClean="0"/>
              <a:t>Victor Castro </a:t>
            </a:r>
            <a:r>
              <a:rPr lang="en-US" sz="1000" dirty="0" err="1" smtClean="0"/>
              <a:t>Gòmez</a:t>
            </a:r>
            <a:r>
              <a:rPr lang="en-US" sz="1000" dirty="0" smtClean="0"/>
              <a:t>, El Salvador</a:t>
            </a:r>
          </a:p>
          <a:p>
            <a:r>
              <a:rPr lang="en-US" sz="1000" dirty="0" smtClean="0"/>
              <a:t>Gerard </a:t>
            </a:r>
            <a:r>
              <a:rPr lang="en-US" sz="1000" dirty="0" err="1" smtClean="0"/>
              <a:t>Huchon</a:t>
            </a:r>
            <a:r>
              <a:rPr lang="en-US" sz="1000" dirty="0" smtClean="0"/>
              <a:t>, France </a:t>
            </a:r>
          </a:p>
          <a:p>
            <a:r>
              <a:rPr lang="en-US" sz="1000" dirty="0" smtClean="0"/>
              <a:t>Maia </a:t>
            </a:r>
            <a:r>
              <a:rPr lang="en-US" sz="1000" dirty="0" err="1" smtClean="0"/>
              <a:t>Gotua</a:t>
            </a:r>
            <a:r>
              <a:rPr lang="en-US" sz="1000" dirty="0" smtClean="0"/>
              <a:t>, Georgia</a:t>
            </a:r>
          </a:p>
          <a:p>
            <a:r>
              <a:rPr lang="en-US" sz="1000" dirty="0" smtClean="0"/>
              <a:t>Klaus </a:t>
            </a:r>
            <a:r>
              <a:rPr lang="en-US" sz="1000" dirty="0" err="1" smtClean="0"/>
              <a:t>Rabe</a:t>
            </a:r>
            <a:r>
              <a:rPr lang="en-US" sz="1000" dirty="0" smtClean="0"/>
              <a:t>, Germany </a:t>
            </a:r>
          </a:p>
          <a:p>
            <a:r>
              <a:rPr lang="en-US" sz="1000" dirty="0" smtClean="0"/>
              <a:t>David S.C. Hui, Hong Kong </a:t>
            </a:r>
          </a:p>
          <a:p>
            <a:r>
              <a:rPr lang="en-US" sz="1000" dirty="0" err="1" smtClean="0"/>
              <a:t>Thorarinn</a:t>
            </a:r>
            <a:r>
              <a:rPr lang="en-US" sz="1000" dirty="0" smtClean="0"/>
              <a:t> </a:t>
            </a:r>
            <a:r>
              <a:rPr lang="en-US" sz="1000" dirty="0" err="1" smtClean="0"/>
              <a:t>Gislason</a:t>
            </a:r>
            <a:r>
              <a:rPr lang="en-US" sz="1000" dirty="0" smtClean="0"/>
              <a:t>, Iceland </a:t>
            </a:r>
          </a:p>
          <a:p>
            <a:r>
              <a:rPr lang="en-US" sz="1000" dirty="0" smtClean="0"/>
              <a:t>Gunnar </a:t>
            </a:r>
            <a:r>
              <a:rPr lang="en-US" sz="1000" dirty="0" err="1" smtClean="0"/>
              <a:t>Gudmundsson</a:t>
            </a:r>
            <a:r>
              <a:rPr lang="en-US" sz="1000" dirty="0" smtClean="0"/>
              <a:t>, Iceland </a:t>
            </a:r>
          </a:p>
          <a:p>
            <a:r>
              <a:rPr lang="en-US" sz="1000" dirty="0" err="1" smtClean="0"/>
              <a:t>Rohini</a:t>
            </a:r>
            <a:r>
              <a:rPr lang="en-US" sz="1000" dirty="0" smtClean="0"/>
              <a:t> V. </a:t>
            </a:r>
            <a:r>
              <a:rPr lang="en-US" sz="1000" dirty="0" err="1" smtClean="0"/>
              <a:t>Chowgule</a:t>
            </a:r>
            <a:r>
              <a:rPr lang="en-US" sz="1000" dirty="0" smtClean="0"/>
              <a:t>, India</a:t>
            </a:r>
          </a:p>
          <a:p>
            <a:r>
              <a:rPr lang="en-US" sz="1000" dirty="0" err="1" smtClean="0"/>
              <a:t>R.Narasimhan</a:t>
            </a:r>
            <a:r>
              <a:rPr lang="en-US" sz="1000" dirty="0" smtClean="0"/>
              <a:t>, India</a:t>
            </a:r>
          </a:p>
          <a:p>
            <a:r>
              <a:rPr lang="en-US" sz="1000" dirty="0" smtClean="0"/>
              <a:t>Faisal </a:t>
            </a:r>
            <a:r>
              <a:rPr lang="en-US" sz="1000" dirty="0" err="1" smtClean="0"/>
              <a:t>Yunus</a:t>
            </a:r>
            <a:r>
              <a:rPr lang="en-US" sz="1000" dirty="0" smtClean="0"/>
              <a:t>, Indonesia </a:t>
            </a:r>
          </a:p>
          <a:p>
            <a:r>
              <a:rPr lang="en-US" sz="1000" dirty="0" err="1" smtClean="0"/>
              <a:t>Masjedi</a:t>
            </a:r>
            <a:r>
              <a:rPr lang="en-US" sz="1000" dirty="0" smtClean="0"/>
              <a:t> Mohammad Reza, Iran </a:t>
            </a:r>
          </a:p>
          <a:p>
            <a:r>
              <a:rPr lang="en-US" sz="1000" dirty="0" smtClean="0"/>
              <a:t>Mohammad </a:t>
            </a:r>
            <a:r>
              <a:rPr lang="en-US" sz="1000" dirty="0" err="1" smtClean="0"/>
              <a:t>Ashkan</a:t>
            </a:r>
            <a:r>
              <a:rPr lang="en-US" sz="1000" dirty="0" smtClean="0"/>
              <a:t> </a:t>
            </a:r>
            <a:r>
              <a:rPr lang="en-US" sz="1000" dirty="0" err="1" smtClean="0"/>
              <a:t>Moslehi</a:t>
            </a:r>
            <a:r>
              <a:rPr lang="en-US" sz="1000" dirty="0" smtClean="0"/>
              <a:t>, Iran</a:t>
            </a:r>
          </a:p>
          <a:p>
            <a:r>
              <a:rPr lang="en-US" sz="1000" dirty="0" smtClean="0"/>
              <a:t>Timothy J. McDonnell, Ireland</a:t>
            </a:r>
          </a:p>
          <a:p>
            <a:r>
              <a:rPr lang="en-US" sz="1000" dirty="0" err="1" smtClean="0"/>
              <a:t>Zvi</a:t>
            </a:r>
            <a:r>
              <a:rPr lang="en-US" sz="1000" dirty="0" smtClean="0"/>
              <a:t> G. </a:t>
            </a:r>
            <a:r>
              <a:rPr lang="en-US" sz="1000" dirty="0" err="1" smtClean="0"/>
              <a:t>Fridlender</a:t>
            </a:r>
            <a:r>
              <a:rPr lang="en-US" sz="1000" dirty="0" smtClean="0"/>
              <a:t>, Israel</a:t>
            </a:r>
          </a:p>
          <a:p>
            <a:r>
              <a:rPr lang="en-US" sz="1000" dirty="0" smtClean="0"/>
              <a:t>Lorenzo </a:t>
            </a:r>
            <a:r>
              <a:rPr lang="en-US" sz="1000" dirty="0" err="1" smtClean="0"/>
              <a:t>Corbetta</a:t>
            </a:r>
            <a:r>
              <a:rPr lang="en-US" sz="1000" dirty="0" smtClean="0"/>
              <a:t>, Italy </a:t>
            </a:r>
          </a:p>
          <a:p>
            <a:r>
              <a:rPr lang="en-US" sz="1000" dirty="0" err="1" smtClean="0"/>
              <a:t>Takahide</a:t>
            </a:r>
            <a:r>
              <a:rPr lang="en-US" sz="1000" dirty="0" smtClean="0"/>
              <a:t> Nagase, Japan </a:t>
            </a:r>
          </a:p>
          <a:p>
            <a:r>
              <a:rPr lang="en-US" sz="1000" dirty="0" smtClean="0"/>
              <a:t>Michiaki </a:t>
            </a:r>
            <a:r>
              <a:rPr lang="en-US" sz="1000" dirty="0" err="1" smtClean="0"/>
              <a:t>Mishima</a:t>
            </a:r>
            <a:r>
              <a:rPr lang="en-US" sz="1000" dirty="0" smtClean="0"/>
              <a:t>, Japan</a:t>
            </a:r>
          </a:p>
          <a:p>
            <a:r>
              <a:rPr lang="en-US" sz="1000" dirty="0" smtClean="0"/>
              <a:t>Bashar </a:t>
            </a:r>
            <a:r>
              <a:rPr lang="en-US" sz="1000" dirty="0" err="1" smtClean="0"/>
              <a:t>Nsour</a:t>
            </a:r>
            <a:r>
              <a:rPr lang="en-US" sz="1000" dirty="0" smtClean="0"/>
              <a:t>, Jordan </a:t>
            </a:r>
          </a:p>
          <a:p>
            <a:r>
              <a:rPr lang="en-US" sz="1000" dirty="0" smtClean="0"/>
              <a:t>Jawad Hamad, Jordan</a:t>
            </a:r>
          </a:p>
          <a:p>
            <a:r>
              <a:rPr lang="en-US" sz="1000" dirty="0" err="1" smtClean="0"/>
              <a:t>Damilya</a:t>
            </a:r>
            <a:r>
              <a:rPr lang="en-US" sz="1000" dirty="0" smtClean="0"/>
              <a:t> </a:t>
            </a:r>
            <a:r>
              <a:rPr lang="en-US" sz="1000" dirty="0" err="1" smtClean="0"/>
              <a:t>Nugmanova</a:t>
            </a:r>
            <a:r>
              <a:rPr lang="en-US" sz="1000" dirty="0" smtClean="0"/>
              <a:t>, Kazakhstan </a:t>
            </a:r>
          </a:p>
          <a:p>
            <a:r>
              <a:rPr lang="en-US" sz="1000" dirty="0" err="1" smtClean="0"/>
              <a:t>Yeon-Mok</a:t>
            </a:r>
            <a:r>
              <a:rPr lang="en-US" sz="1000" dirty="0" smtClean="0"/>
              <a:t> Oh, Korea</a:t>
            </a:r>
          </a:p>
          <a:p>
            <a:r>
              <a:rPr lang="en-US" sz="1000" dirty="0" err="1" smtClean="0"/>
              <a:t>Mousa</a:t>
            </a:r>
            <a:r>
              <a:rPr lang="en-US" sz="1000" dirty="0" smtClean="0"/>
              <a:t> </a:t>
            </a:r>
            <a:r>
              <a:rPr lang="en-US" sz="1000" dirty="0" err="1" smtClean="0"/>
              <a:t>Khadadah</a:t>
            </a:r>
            <a:r>
              <a:rPr lang="en-US" sz="1000" dirty="0" smtClean="0"/>
              <a:t>, Kuwait </a:t>
            </a:r>
          </a:p>
          <a:p>
            <a:r>
              <a:rPr lang="en-US" sz="1000" dirty="0" err="1" smtClean="0"/>
              <a:t>Talant</a:t>
            </a:r>
            <a:r>
              <a:rPr lang="en-US" sz="1000" dirty="0" smtClean="0"/>
              <a:t> </a:t>
            </a:r>
            <a:r>
              <a:rPr lang="en-US" sz="1000" dirty="0" err="1" smtClean="0"/>
              <a:t>Sooronbaev</a:t>
            </a:r>
            <a:r>
              <a:rPr lang="en-US" sz="1000" dirty="0" smtClean="0"/>
              <a:t>, Kyrgyz Republic </a:t>
            </a:r>
          </a:p>
          <a:p>
            <a:r>
              <a:rPr lang="en-US" sz="1000" dirty="0" smtClean="0"/>
              <a:t>Joseph M </a:t>
            </a:r>
            <a:r>
              <a:rPr lang="en-US" sz="1000" dirty="0" err="1" smtClean="0"/>
              <a:t>Cacciottolo</a:t>
            </a:r>
            <a:r>
              <a:rPr lang="en-US" sz="1000" dirty="0" smtClean="0"/>
              <a:t>, Malta</a:t>
            </a:r>
          </a:p>
          <a:p>
            <a:r>
              <a:rPr lang="en-US" sz="1000" dirty="0" smtClean="0"/>
              <a:t>J. Javier </a:t>
            </a:r>
            <a:r>
              <a:rPr lang="en-US" sz="1000" dirty="0" err="1" smtClean="0"/>
              <a:t>Díaz</a:t>
            </a:r>
            <a:r>
              <a:rPr lang="en-US" sz="1000" dirty="0" smtClean="0"/>
              <a:t> </a:t>
            </a:r>
            <a:r>
              <a:rPr lang="en-US" sz="1000" dirty="0" err="1" smtClean="0"/>
              <a:t>Castañón</a:t>
            </a:r>
            <a:r>
              <a:rPr lang="en-US" sz="1000" dirty="0" smtClean="0"/>
              <a:t>, Mexico </a:t>
            </a:r>
          </a:p>
          <a:p>
            <a:r>
              <a:rPr lang="en-US" sz="1000" dirty="0" err="1" smtClean="0"/>
              <a:t>Alexandru</a:t>
            </a:r>
            <a:r>
              <a:rPr lang="en-US" sz="1000" dirty="0" smtClean="0"/>
              <a:t> </a:t>
            </a:r>
            <a:r>
              <a:rPr lang="en-US" sz="1000" dirty="0" err="1" smtClean="0"/>
              <a:t>Corlateanu</a:t>
            </a:r>
            <a:r>
              <a:rPr lang="en-US" sz="1000" dirty="0" smtClean="0"/>
              <a:t>, Moldova</a:t>
            </a:r>
          </a:p>
          <a:p>
            <a:r>
              <a:rPr lang="en-US" sz="1000" dirty="0" smtClean="0"/>
              <a:t>Dr </a:t>
            </a:r>
            <a:r>
              <a:rPr lang="en-US" sz="1000" dirty="0" err="1" smtClean="0"/>
              <a:t>Oyunchimeg</a:t>
            </a:r>
            <a:r>
              <a:rPr lang="en-US" sz="1000" dirty="0" smtClean="0"/>
              <a:t>, Mongolia </a:t>
            </a:r>
          </a:p>
          <a:p>
            <a:r>
              <a:rPr lang="en-US" sz="1000" dirty="0" smtClean="0"/>
              <a:t>Harold Rea, New Zealand</a:t>
            </a:r>
          </a:p>
          <a:p>
            <a:r>
              <a:rPr lang="en-US" sz="1000" dirty="0" smtClean="0"/>
              <a:t>Jorge </a:t>
            </a:r>
            <a:r>
              <a:rPr lang="en-US" sz="1000" dirty="0" err="1" smtClean="0"/>
              <a:t>Cuadra</a:t>
            </a:r>
            <a:r>
              <a:rPr lang="en-US" sz="1000" dirty="0" smtClean="0"/>
              <a:t>, Nicaragua </a:t>
            </a:r>
          </a:p>
          <a:p>
            <a:r>
              <a:rPr lang="en-US" sz="1000" dirty="0" err="1" smtClean="0"/>
              <a:t>Amund</a:t>
            </a:r>
            <a:r>
              <a:rPr lang="en-US" sz="1000" dirty="0" smtClean="0"/>
              <a:t> </a:t>
            </a:r>
            <a:r>
              <a:rPr lang="en-US" sz="1000" dirty="0" err="1" smtClean="0"/>
              <a:t>Gulsvik</a:t>
            </a:r>
            <a:r>
              <a:rPr lang="en-US" sz="1000" dirty="0" smtClean="0"/>
              <a:t>, Norway </a:t>
            </a:r>
          </a:p>
          <a:p>
            <a:r>
              <a:rPr lang="en-US" sz="1000" dirty="0" smtClean="0"/>
              <a:t>Ernst </a:t>
            </a:r>
            <a:r>
              <a:rPr lang="en-US" sz="1000" dirty="0" err="1" smtClean="0"/>
              <a:t>Omenaas</a:t>
            </a:r>
            <a:r>
              <a:rPr lang="en-US" sz="1000" dirty="0" smtClean="0"/>
              <a:t>, Norway </a:t>
            </a:r>
          </a:p>
          <a:p>
            <a:r>
              <a:rPr lang="en-US" sz="1000" dirty="0" err="1" smtClean="0"/>
              <a:t>Javaid</a:t>
            </a:r>
            <a:r>
              <a:rPr lang="en-US" sz="1000" dirty="0" smtClean="0"/>
              <a:t> Khan, Pakistan </a:t>
            </a:r>
          </a:p>
          <a:p>
            <a:r>
              <a:rPr lang="en-US" sz="1000" dirty="0" smtClean="0"/>
              <a:t>Jamil Ur </a:t>
            </a:r>
            <a:r>
              <a:rPr lang="en-US" sz="1000" dirty="0" err="1" smtClean="0"/>
              <a:t>Rehman</a:t>
            </a:r>
            <a:r>
              <a:rPr lang="en-US" sz="1000" dirty="0" smtClean="0"/>
              <a:t> Tahir, Pakistan </a:t>
            </a:r>
          </a:p>
          <a:p>
            <a:r>
              <a:rPr lang="en-US" sz="1000" dirty="0" smtClean="0"/>
              <a:t>Mohammad Osman Yusuf, Pakistan </a:t>
            </a:r>
          </a:p>
          <a:p>
            <a:r>
              <a:rPr lang="en-US" sz="1000" dirty="0" smtClean="0"/>
              <a:t>Teresita S. </a:t>
            </a:r>
            <a:r>
              <a:rPr lang="en-US" sz="1000" dirty="0" err="1" smtClean="0"/>
              <a:t>deGuia</a:t>
            </a:r>
            <a:r>
              <a:rPr lang="en-US" sz="1000" dirty="0" smtClean="0"/>
              <a:t>, Philippines</a:t>
            </a:r>
          </a:p>
          <a:p>
            <a:r>
              <a:rPr lang="en-US" sz="1000" dirty="0" err="1" smtClean="0"/>
              <a:t>Ewa</a:t>
            </a:r>
            <a:r>
              <a:rPr lang="en-US" sz="1000" dirty="0" smtClean="0"/>
              <a:t> </a:t>
            </a:r>
            <a:r>
              <a:rPr lang="en-US" sz="1000" dirty="0" err="1" smtClean="0"/>
              <a:t>Nizankowska-Mogilnicka</a:t>
            </a:r>
            <a:r>
              <a:rPr lang="en-US" sz="1000" dirty="0" smtClean="0"/>
              <a:t>, Poland</a:t>
            </a:r>
          </a:p>
          <a:p>
            <a:r>
              <a:rPr lang="en-US" sz="1000" dirty="0" smtClean="0"/>
              <a:t>Pawel </a:t>
            </a:r>
            <a:r>
              <a:rPr lang="en-US" sz="1000" dirty="0" err="1" smtClean="0"/>
              <a:t>Kuca</a:t>
            </a:r>
            <a:r>
              <a:rPr lang="en-US" sz="1000" dirty="0" smtClean="0"/>
              <a:t>, Poland</a:t>
            </a:r>
          </a:p>
          <a:p>
            <a:r>
              <a:rPr lang="en-US" sz="1000" dirty="0" smtClean="0"/>
              <a:t>Florin </a:t>
            </a:r>
            <a:r>
              <a:rPr lang="en-US" sz="1000" dirty="0" err="1" smtClean="0"/>
              <a:t>Mihaltan</a:t>
            </a:r>
            <a:r>
              <a:rPr lang="en-US" sz="1000" dirty="0" smtClean="0"/>
              <a:t>, Romania</a:t>
            </a:r>
          </a:p>
          <a:p>
            <a:r>
              <a:rPr lang="en-US" sz="1000" dirty="0" err="1" smtClean="0"/>
              <a:t>Ruxandra</a:t>
            </a:r>
            <a:r>
              <a:rPr lang="en-US" sz="1000" dirty="0" smtClean="0"/>
              <a:t> </a:t>
            </a:r>
            <a:r>
              <a:rPr lang="en-US" sz="1000" dirty="0" err="1" smtClean="0"/>
              <a:t>Ulmeanu</a:t>
            </a:r>
            <a:r>
              <a:rPr lang="en-US" sz="1000" dirty="0" smtClean="0"/>
              <a:t>, Romania</a:t>
            </a:r>
          </a:p>
          <a:p>
            <a:r>
              <a:rPr lang="en-US" sz="1000" dirty="0" smtClean="0"/>
              <a:t>Alexander </a:t>
            </a:r>
            <a:r>
              <a:rPr lang="en-US" sz="1000" dirty="0" err="1" smtClean="0"/>
              <a:t>Chuchalin</a:t>
            </a:r>
            <a:r>
              <a:rPr lang="en-US" sz="1000" dirty="0" smtClean="0"/>
              <a:t>, Russia  </a:t>
            </a:r>
          </a:p>
          <a:p>
            <a:r>
              <a:rPr lang="en-US" sz="1000" dirty="0" smtClean="0"/>
              <a:t>Dmitri R. </a:t>
            </a:r>
            <a:r>
              <a:rPr lang="en-US" sz="1000" dirty="0" err="1" smtClean="0"/>
              <a:t>Rackita</a:t>
            </a:r>
            <a:r>
              <a:rPr lang="en-US" sz="1000" dirty="0" smtClean="0"/>
              <a:t>, Russia </a:t>
            </a:r>
          </a:p>
          <a:p>
            <a:r>
              <a:rPr lang="en-US" sz="1000" dirty="0" smtClean="0"/>
              <a:t>Professor Alexandre </a:t>
            </a:r>
            <a:r>
              <a:rPr lang="en-US" sz="1000" dirty="0" err="1" smtClean="0"/>
              <a:t>Vizel</a:t>
            </a:r>
            <a:r>
              <a:rPr lang="en-US" sz="1000" dirty="0" smtClean="0"/>
              <a:t>, Russia </a:t>
            </a:r>
          </a:p>
          <a:p>
            <a:r>
              <a:rPr lang="en-US" sz="1000" dirty="0" smtClean="0"/>
              <a:t>Professor </a:t>
            </a:r>
            <a:r>
              <a:rPr lang="en-US" sz="1000" dirty="0" err="1" smtClean="0"/>
              <a:t>Eugeny</a:t>
            </a:r>
            <a:r>
              <a:rPr lang="en-US" sz="1000" dirty="0" smtClean="0"/>
              <a:t> </a:t>
            </a:r>
            <a:r>
              <a:rPr lang="en-US" sz="1000" dirty="0" err="1" smtClean="0"/>
              <a:t>Shmelev</a:t>
            </a:r>
            <a:r>
              <a:rPr lang="en-US" sz="1000" dirty="0" smtClean="0"/>
              <a:t>, Russia </a:t>
            </a:r>
          </a:p>
          <a:p>
            <a:r>
              <a:rPr lang="en-US" sz="1000" dirty="0" smtClean="0"/>
              <a:t>Kian-Chung Ong, Singapore </a:t>
            </a:r>
          </a:p>
          <a:p>
            <a:r>
              <a:rPr lang="en-US" sz="1000" dirty="0" smtClean="0"/>
              <a:t>Wan-Cheng Tan, Singapore</a:t>
            </a:r>
          </a:p>
          <a:p>
            <a:r>
              <a:rPr lang="en-US" sz="1000" dirty="0" err="1" smtClean="0"/>
              <a:t>Ruzena</a:t>
            </a:r>
            <a:r>
              <a:rPr lang="en-US" sz="1000" dirty="0" smtClean="0"/>
              <a:t> </a:t>
            </a:r>
            <a:r>
              <a:rPr lang="en-US" sz="1000" dirty="0" err="1" smtClean="0"/>
              <a:t>Tkacova</a:t>
            </a:r>
            <a:r>
              <a:rPr lang="en-US" sz="1000" dirty="0" smtClean="0"/>
              <a:t>, Slovak Republic </a:t>
            </a:r>
          </a:p>
          <a:p>
            <a:r>
              <a:rPr lang="en-US" sz="1000" dirty="0" smtClean="0"/>
              <a:t>Stanislav </a:t>
            </a:r>
            <a:r>
              <a:rPr lang="en-US" sz="1000" dirty="0" err="1" smtClean="0"/>
              <a:t>Suskovic</a:t>
            </a:r>
            <a:r>
              <a:rPr lang="en-US" sz="1000" dirty="0" smtClean="0"/>
              <a:t>, Slovenia </a:t>
            </a:r>
          </a:p>
          <a:p>
            <a:r>
              <a:rPr lang="en-US" sz="1000" dirty="0" smtClean="0"/>
              <a:t>EM </a:t>
            </a:r>
            <a:r>
              <a:rPr lang="en-US" sz="1000" dirty="0" err="1" smtClean="0"/>
              <a:t>Irusen</a:t>
            </a:r>
            <a:r>
              <a:rPr lang="en-US" sz="1000" dirty="0" smtClean="0"/>
              <a:t>, South Africa </a:t>
            </a:r>
          </a:p>
          <a:p>
            <a:r>
              <a:rPr lang="en-US" sz="1000" dirty="0" smtClean="0"/>
              <a:t>Patricia </a:t>
            </a:r>
            <a:r>
              <a:rPr lang="en-US" sz="1000" dirty="0" err="1" smtClean="0"/>
              <a:t>Sobradillo</a:t>
            </a:r>
            <a:r>
              <a:rPr lang="en-US" sz="1000" dirty="0" smtClean="0"/>
              <a:t>, Spain </a:t>
            </a:r>
          </a:p>
          <a:p>
            <a:r>
              <a:rPr lang="en-US" sz="1000" dirty="0" err="1" smtClean="0"/>
              <a:t>Daiana</a:t>
            </a:r>
            <a:r>
              <a:rPr lang="en-US" sz="1000" dirty="0" smtClean="0"/>
              <a:t> </a:t>
            </a:r>
            <a:r>
              <a:rPr lang="en-US" sz="1000" dirty="0" err="1" smtClean="0"/>
              <a:t>Stolz</a:t>
            </a:r>
            <a:r>
              <a:rPr lang="en-US" sz="1000" dirty="0" smtClean="0"/>
              <a:t>, Switzerland </a:t>
            </a:r>
          </a:p>
          <a:p>
            <a:r>
              <a:rPr lang="en-US" sz="1000" dirty="0" err="1" smtClean="0"/>
              <a:t>Yousser</a:t>
            </a:r>
            <a:r>
              <a:rPr lang="en-US" sz="1000" dirty="0" smtClean="0"/>
              <a:t> Mohammad, Syria</a:t>
            </a:r>
          </a:p>
          <a:p>
            <a:r>
              <a:rPr lang="en-US" sz="1000" dirty="0" smtClean="0"/>
              <a:t>Professor Ali </a:t>
            </a:r>
            <a:r>
              <a:rPr lang="en-US" sz="1000" dirty="0" err="1" smtClean="0"/>
              <a:t>Kocabas</a:t>
            </a:r>
            <a:r>
              <a:rPr lang="en-US" sz="1000" dirty="0" smtClean="0"/>
              <a:t>, Turkey</a:t>
            </a:r>
          </a:p>
          <a:p>
            <a:r>
              <a:rPr lang="en-US" sz="1000" dirty="0" err="1" smtClean="0"/>
              <a:t>Hakan</a:t>
            </a:r>
            <a:r>
              <a:rPr lang="en-US" sz="1000" dirty="0" smtClean="0"/>
              <a:t> </a:t>
            </a:r>
            <a:r>
              <a:rPr lang="en-US" sz="1000" dirty="0" err="1" smtClean="0"/>
              <a:t>Gunen</a:t>
            </a:r>
            <a:r>
              <a:rPr lang="en-US" sz="1000" dirty="0" smtClean="0"/>
              <a:t>, Turkey </a:t>
            </a:r>
          </a:p>
          <a:p>
            <a:r>
              <a:rPr lang="en-US" sz="1000" dirty="0" smtClean="0"/>
              <a:t>Maria Montes de </a:t>
            </a:r>
            <a:r>
              <a:rPr lang="en-US" sz="1000" dirty="0" err="1" smtClean="0"/>
              <a:t>Oca</a:t>
            </a:r>
            <a:r>
              <a:rPr lang="en-US" sz="1000" dirty="0" smtClean="0"/>
              <a:t>, Venezuela </a:t>
            </a:r>
          </a:p>
          <a:p>
            <a:r>
              <a:rPr lang="en-US" sz="1000" dirty="0" smtClean="0"/>
              <a:t>Ngo </a:t>
            </a:r>
            <a:r>
              <a:rPr lang="en-US" sz="1000" dirty="0" err="1" smtClean="0"/>
              <a:t>Quy</a:t>
            </a:r>
            <a:r>
              <a:rPr lang="en-US" sz="1000" dirty="0" smtClean="0"/>
              <a:t> Chau, Vietnam</a:t>
            </a:r>
          </a:p>
          <a:p>
            <a:r>
              <a:rPr lang="en-US" sz="1000" dirty="0" smtClean="0"/>
              <a:t>Le </a:t>
            </a:r>
            <a:r>
              <a:rPr lang="en-US" sz="1000" dirty="0" err="1" smtClean="0"/>
              <a:t>Thi</a:t>
            </a:r>
            <a:r>
              <a:rPr lang="en-US" sz="1000" dirty="0" smtClean="0"/>
              <a:t> </a:t>
            </a:r>
            <a:r>
              <a:rPr lang="en-US" sz="1000" dirty="0" err="1" smtClean="0"/>
              <a:t>Tuyet</a:t>
            </a:r>
            <a:r>
              <a:rPr lang="en-US" sz="1000" dirty="0" smtClean="0"/>
              <a:t> Lan, Vietnam </a:t>
            </a:r>
          </a:p>
          <a:p>
            <a:r>
              <a:rPr lang="en-US" sz="1000" dirty="0" err="1" smtClean="0"/>
              <a:t>Sy</a:t>
            </a:r>
            <a:r>
              <a:rPr lang="en-US" sz="1000" dirty="0" smtClean="0"/>
              <a:t> Duong-</a:t>
            </a:r>
            <a:r>
              <a:rPr lang="en-US" sz="1000" dirty="0" err="1" smtClean="0"/>
              <a:t>Quy</a:t>
            </a:r>
            <a:r>
              <a:rPr lang="en-US" sz="1000" dirty="0" smtClean="0"/>
              <a:t>, Vietnam </a:t>
            </a:r>
          </a:p>
          <a:p>
            <a:r>
              <a:rPr lang="en-US" sz="1000" dirty="0" smtClean="0"/>
              <a:t>Khaled Al-</a:t>
            </a:r>
            <a:r>
              <a:rPr lang="en-US" sz="1000" dirty="0" err="1" smtClean="0"/>
              <a:t>Shair</a:t>
            </a:r>
            <a:r>
              <a:rPr lang="en-US" sz="1000" dirty="0" smtClean="0"/>
              <a:t>, Yemen </a:t>
            </a:r>
          </a:p>
          <a:p>
            <a:endParaRPr lang="en-AU" sz="1000" dirty="0"/>
          </a:p>
          <a:p>
            <a:r>
              <a:rPr lang="en-US" sz="1000" dirty="0" smtClean="0"/>
              <a:t> </a:t>
            </a:r>
            <a:endParaRPr lang="en-US" sz="1000" dirty="0">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Tree>
    <p:extLst>
      <p:ext uri="{BB962C8B-B14F-4D97-AF65-F5344CB8AC3E}">
        <p14:creationId xmlns:p14="http://schemas.microsoft.com/office/powerpoint/2010/main" val="2409994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Therapy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6386" name="Picture 2" descr="table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069"/>
          <a:stretch/>
        </p:blipFill>
        <p:spPr bwMode="auto">
          <a:xfrm>
            <a:off x="2145407" y="1628800"/>
            <a:ext cx="5429250" cy="415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42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Bronchodilators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7410"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060848"/>
            <a:ext cx="843531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76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Anti-inflammatory Therapy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8434"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09" y="1298910"/>
            <a:ext cx="8136904" cy="510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309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The Inhaled Route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9458"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04864"/>
            <a:ext cx="872516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545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Other Pharmacologic Treatments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0482"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980" y="2276872"/>
            <a:ext cx="865536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59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Rehabilitation, Education &amp; Self-Management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1507" name="Picture 3"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08" y="2492896"/>
            <a:ext cx="855170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1626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Palliative, End of Life &amp; Hospice Care</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026"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07" y="4293096"/>
            <a:ext cx="8573707"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299955" y="980728"/>
            <a:ext cx="7652460" cy="286232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t>In many patients, the disease trajectory in COPD is marked by a gradual decline in health status and increasing symptoms, punctuated by acute exacerbations that are associated with an increased risk of dying</a:t>
            </a:r>
            <a:r>
              <a:rPr lang="en-AU" sz="2000" dirty="0" smtClean="0"/>
              <a:t>.</a:t>
            </a:r>
          </a:p>
          <a:p>
            <a:pPr>
              <a:buClr>
                <a:srgbClr val="FFCC66"/>
              </a:buClr>
            </a:pPr>
            <a:r>
              <a:rPr lang="en-AU" sz="2000" dirty="0" smtClean="0"/>
              <a:t> </a:t>
            </a:r>
          </a:p>
          <a:p>
            <a:pPr marL="342900" indent="-342900">
              <a:buClr>
                <a:srgbClr val="FFCC66"/>
              </a:buClr>
              <a:buFont typeface="Arial" panose="020B0604020202020204" pitchFamily="34" charset="0"/>
              <a:buChar char="►"/>
            </a:pPr>
            <a:r>
              <a:rPr lang="en-AU" sz="2000" dirty="0" smtClean="0"/>
              <a:t>Although </a:t>
            </a:r>
            <a:r>
              <a:rPr lang="en-AU" sz="2000" dirty="0"/>
              <a:t>mortality rates following hospitalization for an acute exacerbation of COPD are declining</a:t>
            </a:r>
            <a:r>
              <a:rPr lang="en-AU" sz="2000" dirty="0" smtClean="0"/>
              <a:t>, </a:t>
            </a:r>
            <a:r>
              <a:rPr lang="en-AU" sz="2000" dirty="0"/>
              <a:t>reported rates still vary from </a:t>
            </a:r>
            <a:r>
              <a:rPr lang="en-AU" sz="2000" dirty="0" smtClean="0"/>
              <a:t>23% </a:t>
            </a:r>
            <a:r>
              <a:rPr lang="en-AU" sz="2000" dirty="0"/>
              <a:t>to 80%.</a:t>
            </a:r>
            <a:endParaRPr lang="en-US" sz="2000" u="sng" baseline="30000" dirty="0" smtClean="0"/>
          </a:p>
        </p:txBody>
      </p:sp>
    </p:spTree>
    <p:extLst>
      <p:ext uri="{BB962C8B-B14F-4D97-AF65-F5344CB8AC3E}">
        <p14:creationId xmlns:p14="http://schemas.microsoft.com/office/powerpoint/2010/main" val="6052470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Oxygen Therapy &amp; Ventilatory Support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649023" y="1647954"/>
            <a:ext cx="7652460" cy="193899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US" sz="2000" b="1" i="1" dirty="0"/>
              <a:t>During exacerbations of COPD.</a:t>
            </a:r>
            <a:r>
              <a:rPr lang="en-US" sz="2000" dirty="0"/>
              <a:t> Noninvasive ventilation (NIV) in the form of noninvasive positive pressure ventilation (NPPV) is the standard of care for decreasing morbidity and mortality in patients hospitalized with an exacerbation of COPD and acute respiratory failure</a:t>
            </a:r>
            <a:endParaRPr lang="en-US" sz="2000" u="sng" baseline="30000" dirty="0" smtClean="0"/>
          </a:p>
        </p:txBody>
      </p:sp>
      <p:pic>
        <p:nvPicPr>
          <p:cNvPr id="2050"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734" y="3877444"/>
            <a:ext cx="8587853" cy="235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7211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954107"/>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Oxygen Therapy &amp; Ventilatory Support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649023" y="1647954"/>
            <a:ext cx="7652460" cy="193899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US" sz="2000" b="1" i="1" dirty="0"/>
              <a:t>During exacerbations of COPD.</a:t>
            </a:r>
            <a:r>
              <a:rPr lang="en-US" sz="2000" dirty="0"/>
              <a:t> Noninvasive ventilation (NIV) in the form of noninvasive positive pressure ventilation (NPPV) is the standard of care for decreasing morbidity and mortality in patients hospitalized with an exacerbation of COPD and acute respiratory failure</a:t>
            </a:r>
            <a:endParaRPr lang="en-US" sz="2000" u="sng" baseline="30000" dirty="0" smtClean="0"/>
          </a:p>
        </p:txBody>
      </p:sp>
      <p:pic>
        <p:nvPicPr>
          <p:cNvPr id="2050"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734" y="3877444"/>
            <a:ext cx="8587853" cy="235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4901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Interventional Therapy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682050" y="1412776"/>
            <a:ext cx="7652460" cy="163121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b="1" i="1" dirty="0"/>
              <a:t>Lung volume reduction surgery (LVRS). </a:t>
            </a:r>
            <a:r>
              <a:rPr lang="en-AU" sz="2000" dirty="0"/>
              <a:t>LVRS is a surgical procedure in which parts of the lungs are resected to reduce hyperinflation,261 making respiratory muscles more effective pressure generators by improving their mechanical efficiency.</a:t>
            </a:r>
            <a:endParaRPr lang="en-US" sz="2000" u="sng" baseline="30000" dirty="0" smtClean="0"/>
          </a:p>
        </p:txBody>
      </p:sp>
      <p:pic>
        <p:nvPicPr>
          <p:cNvPr id="3074"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97" y="3429000"/>
            <a:ext cx="7973165" cy="271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638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Invited Contributors</a:t>
            </a:r>
            <a:endParaRPr lang="en-US" sz="2800" dirty="0">
              <a:solidFill>
                <a:srgbClr val="FFCC66"/>
              </a:solidFill>
              <a:latin typeface="Tahoma" pitchFamily="34" charset="0"/>
              <a:cs typeface="Tahoma" pitchFamily="34" charset="0"/>
            </a:endParaRPr>
          </a:p>
        </p:txBody>
      </p:sp>
      <p:sp>
        <p:nvSpPr>
          <p:cNvPr id="8" name="TextBox 2"/>
          <p:cNvSpPr txBox="1">
            <a:spLocks noChangeArrowheads="1"/>
          </p:cNvSpPr>
          <p:nvPr/>
        </p:nvSpPr>
        <p:spPr bwMode="auto">
          <a:xfrm>
            <a:off x="2122036" y="1199927"/>
            <a:ext cx="6048673" cy="4708981"/>
          </a:xfrm>
          <a:prstGeom prst="rect">
            <a:avLst/>
          </a:prstGeom>
          <a:noFill/>
          <a:ln w="9525">
            <a:noFill/>
            <a:miter lim="800000"/>
            <a:headEnd/>
            <a:tailEnd/>
          </a:ln>
        </p:spPr>
        <p:txBody>
          <a:bodyPr wrap="square" numCol="2" spcCol="360000">
            <a:spAutoFit/>
          </a:bodyPr>
          <a:lstStyle/>
          <a:p>
            <a:r>
              <a:rPr lang="en-US" sz="1200" dirty="0" smtClean="0"/>
              <a:t>Prof. Richard Beasley</a:t>
            </a:r>
          </a:p>
          <a:p>
            <a:r>
              <a:rPr lang="en-US" sz="1200" dirty="0" smtClean="0"/>
              <a:t>Medical Research Institute of </a:t>
            </a:r>
          </a:p>
          <a:p>
            <a:r>
              <a:rPr lang="en-US" sz="1200" dirty="0" smtClean="0"/>
              <a:t>New Zealand</a:t>
            </a:r>
          </a:p>
          <a:p>
            <a:r>
              <a:rPr lang="en-US" sz="1200" dirty="0" smtClean="0"/>
              <a:t>Wellington, New Zealand</a:t>
            </a:r>
          </a:p>
          <a:p>
            <a:endParaRPr lang="en-US" sz="1200" dirty="0" smtClean="0"/>
          </a:p>
          <a:p>
            <a:r>
              <a:rPr lang="en-US" sz="1200" dirty="0" smtClean="0"/>
              <a:t>Peter M A Calverley, MD</a:t>
            </a:r>
          </a:p>
          <a:p>
            <a:r>
              <a:rPr lang="en-US" sz="1200" dirty="0" smtClean="0"/>
              <a:t>University Hospital </a:t>
            </a:r>
            <a:r>
              <a:rPr lang="en-US" sz="1200" dirty="0" err="1" smtClean="0"/>
              <a:t>Aintree</a:t>
            </a:r>
            <a:endParaRPr lang="en-US" sz="1200" dirty="0" smtClean="0"/>
          </a:p>
          <a:p>
            <a:r>
              <a:rPr lang="en-US" sz="1200" dirty="0" smtClean="0"/>
              <a:t>Liverpool, UK</a:t>
            </a:r>
          </a:p>
          <a:p>
            <a:endParaRPr lang="en-US" sz="1200" dirty="0" smtClean="0"/>
          </a:p>
          <a:p>
            <a:r>
              <a:rPr lang="en-US" sz="1200" dirty="0" err="1" smtClean="0"/>
              <a:t>Ciro</a:t>
            </a:r>
            <a:r>
              <a:rPr lang="en-US" sz="1200" dirty="0" smtClean="0"/>
              <a:t> Casanova, MD</a:t>
            </a:r>
          </a:p>
          <a:p>
            <a:r>
              <a:rPr lang="en-US" sz="1200" dirty="0" smtClean="0"/>
              <a:t>Hospital </a:t>
            </a:r>
            <a:r>
              <a:rPr lang="en-US" sz="1200" dirty="0" err="1" smtClean="0"/>
              <a:t>Universitario</a:t>
            </a:r>
            <a:endParaRPr lang="en-US" sz="1200" dirty="0" smtClean="0"/>
          </a:p>
          <a:p>
            <a:r>
              <a:rPr lang="en-US" sz="1200" dirty="0" smtClean="0"/>
              <a:t>Santa Cruz de Tenerife, Tenerife, Spain</a:t>
            </a:r>
          </a:p>
          <a:p>
            <a:endParaRPr lang="en-US" sz="1200" dirty="0" smtClean="0"/>
          </a:p>
          <a:p>
            <a:r>
              <a:rPr lang="en-US" sz="1200" dirty="0" smtClean="0"/>
              <a:t>James Donohue, MD</a:t>
            </a:r>
          </a:p>
          <a:p>
            <a:r>
              <a:rPr lang="en-US" sz="1200" dirty="0" smtClean="0"/>
              <a:t>University of North Carolina</a:t>
            </a:r>
          </a:p>
          <a:p>
            <a:r>
              <a:rPr lang="en-US" sz="1200" dirty="0" smtClean="0"/>
              <a:t>Chapel Hill, NC, USA</a:t>
            </a:r>
          </a:p>
          <a:p>
            <a:endParaRPr lang="en-US" sz="1200" dirty="0" smtClean="0"/>
          </a:p>
          <a:p>
            <a:r>
              <a:rPr lang="en-US" sz="1200" dirty="0" err="1" smtClean="0"/>
              <a:t>MeiLan</a:t>
            </a:r>
            <a:r>
              <a:rPr lang="en-US" sz="1200" dirty="0" smtClean="0"/>
              <a:t> Han, MD, MS</a:t>
            </a:r>
          </a:p>
          <a:p>
            <a:r>
              <a:rPr lang="en-US" sz="1200" dirty="0" smtClean="0"/>
              <a:t>University of Michigan</a:t>
            </a:r>
          </a:p>
          <a:p>
            <a:r>
              <a:rPr lang="en-US" sz="1200" dirty="0" smtClean="0"/>
              <a:t>Ann Arbor, MI, USA</a:t>
            </a:r>
          </a:p>
          <a:p>
            <a:endParaRPr lang="en-US" sz="1200" dirty="0" smtClean="0"/>
          </a:p>
          <a:p>
            <a:r>
              <a:rPr lang="en-US" sz="1200" dirty="0" smtClean="0"/>
              <a:t>Nicola </a:t>
            </a:r>
            <a:r>
              <a:rPr lang="en-US" sz="1200" dirty="0" err="1" smtClean="0"/>
              <a:t>Hanania</a:t>
            </a:r>
            <a:r>
              <a:rPr lang="en-US" sz="1200" dirty="0" smtClean="0"/>
              <a:t>, MBBS, MS</a:t>
            </a:r>
          </a:p>
          <a:p>
            <a:r>
              <a:rPr lang="en-US" sz="1200" dirty="0" smtClean="0"/>
              <a:t>Baylor College of Medicine</a:t>
            </a:r>
          </a:p>
          <a:p>
            <a:r>
              <a:rPr lang="en-US" sz="1200" dirty="0" smtClean="0"/>
              <a:t>Houston, TX, USA</a:t>
            </a:r>
          </a:p>
          <a:p>
            <a:endParaRPr lang="en-US" sz="1200" dirty="0" smtClean="0"/>
          </a:p>
          <a:p>
            <a:r>
              <a:rPr lang="en-US" sz="1200" dirty="0" smtClean="0"/>
              <a:t>Maria Montes de </a:t>
            </a:r>
            <a:r>
              <a:rPr lang="en-US" sz="1200" dirty="0" err="1" smtClean="0"/>
              <a:t>Oca</a:t>
            </a:r>
            <a:r>
              <a:rPr lang="en-US" sz="1200" dirty="0" smtClean="0"/>
              <a:t>, MD</a:t>
            </a:r>
          </a:p>
          <a:p>
            <a:r>
              <a:rPr lang="en-US" sz="1200" dirty="0" smtClean="0"/>
              <a:t>Hospital </a:t>
            </a:r>
            <a:r>
              <a:rPr lang="en-US" sz="1200" dirty="0" err="1" smtClean="0"/>
              <a:t>Universitario</a:t>
            </a:r>
            <a:r>
              <a:rPr lang="en-US" sz="1200" dirty="0" smtClean="0"/>
              <a:t> de Caracas, </a:t>
            </a:r>
          </a:p>
          <a:p>
            <a:r>
              <a:rPr lang="en-US" sz="1200" dirty="0" smtClean="0"/>
              <a:t>Universidad Central de Venezuela,</a:t>
            </a:r>
          </a:p>
          <a:p>
            <a:r>
              <a:rPr lang="en-US" sz="1200" dirty="0" smtClean="0"/>
              <a:t>Caracas, Venezuela</a:t>
            </a:r>
          </a:p>
          <a:p>
            <a:endParaRPr lang="en-US" sz="1200" dirty="0" smtClean="0"/>
          </a:p>
          <a:p>
            <a:r>
              <a:rPr lang="en-US" sz="1200" dirty="0" err="1" smtClean="0"/>
              <a:t>Takahide</a:t>
            </a:r>
            <a:r>
              <a:rPr lang="en-US" sz="1200" dirty="0" smtClean="0"/>
              <a:t> Nagase, MD</a:t>
            </a:r>
          </a:p>
          <a:p>
            <a:r>
              <a:rPr lang="en-US" sz="1200" dirty="0" smtClean="0"/>
              <a:t>The University of Tokyo,</a:t>
            </a:r>
          </a:p>
          <a:p>
            <a:r>
              <a:rPr lang="en-US" sz="1200" dirty="0" smtClean="0"/>
              <a:t>Tokyo, Japan</a:t>
            </a:r>
          </a:p>
          <a:p>
            <a:endParaRPr lang="en-US" sz="1200" dirty="0" smtClean="0"/>
          </a:p>
          <a:p>
            <a:r>
              <a:rPr lang="en-US" sz="1200" dirty="0" smtClean="0"/>
              <a:t>Alberto </a:t>
            </a:r>
            <a:r>
              <a:rPr lang="en-US" sz="1200" dirty="0" err="1" smtClean="0"/>
              <a:t>Papi</a:t>
            </a:r>
            <a:r>
              <a:rPr lang="en-US" sz="1200" dirty="0" smtClean="0"/>
              <a:t>, MD</a:t>
            </a:r>
          </a:p>
          <a:p>
            <a:r>
              <a:rPr lang="en-US" sz="1200" dirty="0" smtClean="0"/>
              <a:t>University of </a:t>
            </a:r>
            <a:r>
              <a:rPr lang="en-US" sz="1200" dirty="0" err="1" smtClean="0"/>
              <a:t>Ferarra</a:t>
            </a:r>
            <a:endParaRPr lang="en-US" sz="1200" dirty="0" smtClean="0"/>
          </a:p>
          <a:p>
            <a:r>
              <a:rPr lang="en-US" sz="1200" dirty="0" smtClean="0"/>
              <a:t>Ferrara, Italy</a:t>
            </a:r>
          </a:p>
          <a:p>
            <a:endParaRPr lang="en-US" sz="1200" dirty="0" smtClean="0"/>
          </a:p>
          <a:p>
            <a:r>
              <a:rPr lang="en-US" sz="1200" dirty="0" smtClean="0"/>
              <a:t>Ian </a:t>
            </a:r>
            <a:r>
              <a:rPr lang="en-US" sz="1200" dirty="0" err="1" smtClean="0"/>
              <a:t>Pavord</a:t>
            </a:r>
            <a:r>
              <a:rPr lang="en-US" sz="1200" dirty="0" smtClean="0"/>
              <a:t>, MD</a:t>
            </a:r>
          </a:p>
          <a:p>
            <a:r>
              <a:rPr lang="en-US" sz="1200" dirty="0" smtClean="0"/>
              <a:t>University of Oxford</a:t>
            </a:r>
          </a:p>
          <a:p>
            <a:r>
              <a:rPr lang="en-US" sz="1200" dirty="0" smtClean="0"/>
              <a:t>Oxford, UK</a:t>
            </a:r>
          </a:p>
          <a:p>
            <a:endParaRPr lang="en-US" sz="1200" dirty="0" smtClean="0"/>
          </a:p>
          <a:p>
            <a:r>
              <a:rPr lang="en-US" sz="1200" dirty="0" smtClean="0"/>
              <a:t>David Price, FRCGP</a:t>
            </a:r>
          </a:p>
          <a:p>
            <a:r>
              <a:rPr lang="en-US" sz="1200" dirty="0" smtClean="0"/>
              <a:t>Observational and Pragmatic Research Institute, Singapore</a:t>
            </a:r>
          </a:p>
          <a:p>
            <a:r>
              <a:rPr lang="en-US" sz="1200" dirty="0" smtClean="0"/>
              <a:t>University of Aberdeen, Aberdeen, Scotland, UK</a:t>
            </a:r>
          </a:p>
          <a:p>
            <a:endParaRPr lang="en-AU" sz="1000" dirty="0"/>
          </a:p>
          <a:p>
            <a:r>
              <a:rPr lang="en-US" sz="1000" dirty="0" smtClean="0"/>
              <a:t> </a:t>
            </a:r>
            <a:endParaRPr lang="en-US" sz="1000" dirty="0">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Tree>
    <p:extLst>
      <p:ext uri="{BB962C8B-B14F-4D97-AF65-F5344CB8AC3E}">
        <p14:creationId xmlns:p14="http://schemas.microsoft.com/office/powerpoint/2010/main" val="963447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Interventional Therapy in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837873" y="918302"/>
            <a:ext cx="7652460" cy="2759730"/>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t>Lung volume reduction surgery </a:t>
            </a:r>
            <a:r>
              <a:rPr lang="en-AU" sz="2000" dirty="0" smtClean="0"/>
              <a:t>(LVRS) </a:t>
            </a:r>
            <a:r>
              <a:rPr lang="en-AU" sz="2000" dirty="0"/>
              <a:t>is a surgical procedure in which parts of the lungs are resected to reduce hyperinflation,261 making respiratory muscles more effective pressure generators by improving their mechanical efficiency</a:t>
            </a:r>
            <a:r>
              <a:rPr lang="en-AU" sz="2000" dirty="0" smtClean="0"/>
              <a:t>.</a:t>
            </a:r>
          </a:p>
          <a:p>
            <a:pPr marL="342900" indent="-342900">
              <a:buClr>
                <a:srgbClr val="FFCC66"/>
              </a:buClr>
              <a:buFont typeface="Arial" panose="020B0604020202020204" pitchFamily="34" charset="0"/>
              <a:buChar char="►"/>
            </a:pPr>
            <a:endParaRPr lang="en-AU" sz="2000" u="sng" baseline="30000" dirty="0"/>
          </a:p>
          <a:p>
            <a:pPr marL="342900" indent="-342900">
              <a:buClr>
                <a:srgbClr val="FFCC66"/>
              </a:buClr>
              <a:buFont typeface="Arial" panose="020B0604020202020204" pitchFamily="34" charset="0"/>
              <a:buChar char="►"/>
            </a:pPr>
            <a:r>
              <a:rPr lang="en-US" sz="2000" dirty="0"/>
              <a:t>Due to the morbidity and mortality associated with LVRS, less invasive bronchoscopic approaches to lung reduction have been examined.</a:t>
            </a:r>
            <a:endParaRPr lang="en-US" sz="2000" u="sng" baseline="30000" dirty="0" smtClean="0"/>
          </a:p>
        </p:txBody>
      </p:sp>
      <p:pic>
        <p:nvPicPr>
          <p:cNvPr id="3074" name="Picture 2" descr="table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97" y="3650240"/>
            <a:ext cx="7973165" cy="271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341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98823" y="3640005"/>
            <a:ext cx="4515507" cy="769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5863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708981"/>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management strategy for stable COPD should be predominantly based on the individualized assessment of symptoms and future risk of exacerbations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All </a:t>
            </a:r>
            <a:r>
              <a:rPr lang="en-AU" sz="2000" dirty="0"/>
              <a:t>individuals who smoke should be strongly encouraged and supported to quit</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main treatment goals are reduction of symptoms and future risk of exacerbations.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Management </a:t>
            </a:r>
            <a:r>
              <a:rPr lang="en-AU" sz="2000" dirty="0"/>
              <a:t>strategies are not limited to pharmacologic treatments, and should be complemented by appropriate non-pharmacologic interventions.</a:t>
            </a:r>
          </a:p>
        </p:txBody>
      </p:sp>
    </p:spTree>
    <p:extLst>
      <p:ext uri="{BB962C8B-B14F-4D97-AF65-F5344CB8AC3E}">
        <p14:creationId xmlns:p14="http://schemas.microsoft.com/office/powerpoint/2010/main" val="3865936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Management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899592" y="1412776"/>
            <a:ext cx="7652460"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t>Once COPD has been diagnosed, effective management should be based on an individualized assessment to reduce both current symptoms and future risks of </a:t>
            </a:r>
            <a:r>
              <a:rPr lang="en-AU" sz="2000" dirty="0" smtClean="0"/>
              <a:t>exacerbations.</a:t>
            </a:r>
            <a:endParaRPr lang="en-US" sz="2000" u="sng" baseline="30000" dirty="0" smtClean="0"/>
          </a:p>
        </p:txBody>
      </p:sp>
      <p:pic>
        <p:nvPicPr>
          <p:cNvPr id="4098"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57" y="3284984"/>
            <a:ext cx="851724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6671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3785652"/>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Identify and reduce exposure to known risk factors</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Identification and reduction of exposure to risk factors is important in the treatment and prevention of COPD.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Cigarette </a:t>
            </a:r>
            <a:r>
              <a:rPr lang="en-AU" sz="2000" dirty="0"/>
              <a:t>smoking is the most commonly encountered and easily identifiable risk factor for COPD, and smoking cessation should be continually encouraged for all individuals who smoke.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Reduction </a:t>
            </a:r>
            <a:r>
              <a:rPr lang="en-AU" sz="2000" dirty="0"/>
              <a:t>of total personal exposure to occupational dusts, fumes, and gases, and to indoor and outdoor air pollutants, should also be addressed.</a:t>
            </a:r>
          </a:p>
        </p:txBody>
      </p:sp>
      <p:pic>
        <p:nvPicPr>
          <p:cNvPr id="6146"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97" y="5373216"/>
            <a:ext cx="8434528" cy="8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359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Management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5122"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75" y="1772816"/>
            <a:ext cx="8606765" cy="358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4568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7170"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03" y="4365104"/>
            <a:ext cx="8261936" cy="145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467544" y="1340768"/>
            <a:ext cx="8424934" cy="2554545"/>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Pharmacologic treatment</a:t>
            </a:r>
          </a:p>
          <a:p>
            <a:pPr>
              <a:buClr>
                <a:srgbClr val="FFCC66"/>
              </a:buClr>
            </a:pPr>
            <a:endParaRPr lang="en-AU" sz="2000" dirty="0"/>
          </a:p>
          <a:p>
            <a:pPr marL="342900" indent="-342900">
              <a:buClr>
                <a:srgbClr val="FFCC66"/>
              </a:buClr>
              <a:buFont typeface="Arial" panose="020B0604020202020204" pitchFamily="34" charset="0"/>
              <a:buChar char="►"/>
            </a:pPr>
            <a:r>
              <a:rPr lang="en-US" sz="2000" dirty="0"/>
              <a:t>Pharmacologic therapies can reduce symptoms, and the risk and severity of exacerbations, as well as improve health status and exercise tolerance</a:t>
            </a:r>
            <a:r>
              <a:rPr lang="en-US"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US" sz="2000" dirty="0" smtClean="0"/>
              <a:t>Most </a:t>
            </a:r>
            <a:r>
              <a:rPr lang="en-US" sz="2000" dirty="0"/>
              <a:t>of the drugs are inhaled so proper inhaler technique is of high relevance. </a:t>
            </a:r>
            <a:endParaRPr lang="en-US" sz="2000" dirty="0" smtClean="0"/>
          </a:p>
        </p:txBody>
      </p:sp>
    </p:spTree>
    <p:extLst>
      <p:ext uri="{BB962C8B-B14F-4D97-AF65-F5344CB8AC3E}">
        <p14:creationId xmlns:p14="http://schemas.microsoft.com/office/powerpoint/2010/main" val="4330508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Pharmacologic treatment</a:t>
            </a:r>
          </a:p>
        </p:txBody>
      </p:sp>
      <p:pic>
        <p:nvPicPr>
          <p:cNvPr id="7171" name="Picture 3"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93" y="1916832"/>
            <a:ext cx="8130585" cy="14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table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76" y="3573016"/>
            <a:ext cx="811440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976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Pharmacologic treatment</a:t>
            </a:r>
          </a:p>
        </p:txBody>
      </p:sp>
      <p:pic>
        <p:nvPicPr>
          <p:cNvPr id="8194"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40" y="2509148"/>
            <a:ext cx="834624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991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467544" y="1340768"/>
            <a:ext cx="8424934" cy="5324535"/>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Pharmacologic treatment algorithms</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A proposed model for the initiation, and then subsequent escalation and/or de-escalation of pharmacologic management of COPD according to the individualized assessment of symptoms and exacerbation risk is </a:t>
            </a:r>
            <a:r>
              <a:rPr lang="en-AU" sz="2000" dirty="0" smtClean="0"/>
              <a:t>shown.</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US" sz="2000" dirty="0" smtClean="0"/>
              <a:t>We suggest </a:t>
            </a:r>
            <a:r>
              <a:rPr lang="en-US" sz="2000" dirty="0"/>
              <a:t>escalation (and de-escalation) strategies. </a:t>
            </a:r>
            <a:endParaRPr lang="en-US" sz="2000" dirty="0" smtClean="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The </a:t>
            </a:r>
            <a:r>
              <a:rPr lang="en-US" sz="2000" dirty="0"/>
              <a:t>recommendations made are based on available efficacy as well as safety data. </a:t>
            </a:r>
            <a:endParaRPr lang="en-US" sz="2000" dirty="0" smtClean="0"/>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de-DE" sz="2000" dirty="0"/>
              <a:t>It should be noted that there is a lack of direct evidence supporting the therapeutic recommendations for patients in groups C and D. These recommendations will be re-evaluated as additional data become available. </a:t>
            </a:r>
            <a:endParaRPr lang="en-AU" sz="2000" dirty="0"/>
          </a:p>
          <a:p>
            <a:pPr marL="342900" indent="-342900">
              <a:buClr>
                <a:srgbClr val="FFCC66"/>
              </a:buClr>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245650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Website Address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10" name="TextBox 1"/>
          <p:cNvSpPr txBox="1">
            <a:spLocks noChangeArrowheads="1"/>
          </p:cNvSpPr>
          <p:nvPr/>
        </p:nvSpPr>
        <p:spPr bwMode="auto">
          <a:xfrm>
            <a:off x="1643797" y="1196752"/>
            <a:ext cx="6553200" cy="923330"/>
          </a:xfrm>
          <a:prstGeom prst="rect">
            <a:avLst/>
          </a:prstGeom>
          <a:noFill/>
          <a:ln w="9525">
            <a:noFill/>
            <a:miter lim="800000"/>
            <a:headEnd/>
            <a:tailEnd/>
          </a:ln>
        </p:spPr>
        <p:txBody>
          <a:bodyPr>
            <a:spAutoFit/>
          </a:bodyPr>
          <a:lstStyle/>
          <a:p>
            <a:pPr algn="ctr"/>
            <a:r>
              <a:rPr lang="en-US" sz="5400" dirty="0" smtClean="0">
                <a:latin typeface="Tahoma" pitchFamily="34" charset="0"/>
                <a:cs typeface="Tahoma" pitchFamily="34" charset="0"/>
              </a:rPr>
              <a:t>www.goldcopd.org</a:t>
            </a:r>
            <a:endParaRPr lang="en-US" sz="4400" dirty="0">
              <a:latin typeface="Tahoma" pitchFamily="34" charset="0"/>
              <a:cs typeface="Tahom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7500" y="2348880"/>
            <a:ext cx="6775126" cy="390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17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Treatment of Stable COPD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9218" name="Picture 2" descr="fig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98144"/>
            <a:ext cx="6743410" cy="615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796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42732" y="1484784"/>
            <a:ext cx="4536504" cy="3477875"/>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A</a:t>
            </a:r>
          </a:p>
          <a:p>
            <a:pPr marL="342900" indent="-342900">
              <a:buClr>
                <a:srgbClr val="FFCC66"/>
              </a:buClr>
              <a:buFont typeface="Arial" panose="020B0604020202020204" pitchFamily="34" charset="0"/>
              <a:buChar char="►"/>
            </a:pPr>
            <a:r>
              <a:rPr lang="en-AU" sz="2000" dirty="0" smtClean="0"/>
              <a:t>All </a:t>
            </a:r>
            <a:r>
              <a:rPr lang="en-AU" sz="2000" dirty="0"/>
              <a:t>Group A patients should be offered bronchodilator treatment based on its effect on breathlessness. This can be either a short- or a long-acting bronchodilator.</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This </a:t>
            </a:r>
            <a:r>
              <a:rPr lang="en-AU" sz="2000" dirty="0"/>
              <a:t>should be continued if symptomatic benefit is documented</a:t>
            </a:r>
            <a:r>
              <a:rPr lang="en-AU" sz="2000" dirty="0" smtClean="0"/>
              <a:t>.</a:t>
            </a:r>
            <a:endParaRPr lang="en-AU" sz="2000" dirty="0"/>
          </a:p>
        </p:txBody>
      </p:sp>
      <p:pic>
        <p:nvPicPr>
          <p:cNvPr id="6" name="Picture 2"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838" r="50000" b="4935"/>
          <a:stretch/>
        </p:blipFill>
        <p:spPr bwMode="auto">
          <a:xfrm>
            <a:off x="5364086" y="1988840"/>
            <a:ext cx="3371705" cy="25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346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23528" y="1340768"/>
            <a:ext cx="4968552" cy="4832092"/>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B</a:t>
            </a:r>
            <a:endParaRPr lang="en-AU" sz="2000" dirty="0"/>
          </a:p>
          <a:p>
            <a:pPr marL="342900" indent="-342900">
              <a:buClr>
                <a:srgbClr val="FFCC66"/>
              </a:buClr>
              <a:buFont typeface="Arial" panose="020B0604020202020204" pitchFamily="34" charset="0"/>
              <a:buChar char="►"/>
            </a:pPr>
            <a:r>
              <a:rPr lang="en-AU" dirty="0" smtClean="0"/>
              <a:t>Initial </a:t>
            </a:r>
            <a:r>
              <a:rPr lang="en-AU" dirty="0"/>
              <a:t>therapy should consist of a long acting bronchodilator. Long-acting inhaled bronchodilators are superior to short-acting bronchodilators taken as needed i.e., </a:t>
            </a:r>
            <a:r>
              <a:rPr lang="en-AU" i="1" dirty="0"/>
              <a:t>pro re </a:t>
            </a:r>
            <a:r>
              <a:rPr lang="en-AU" i="1" dirty="0" err="1"/>
              <a:t>nata</a:t>
            </a:r>
            <a:r>
              <a:rPr lang="en-AU" i="1" dirty="0"/>
              <a:t> </a:t>
            </a:r>
            <a:r>
              <a:rPr lang="en-AU" dirty="0"/>
              <a:t>(prn) and are therefore recommended</a:t>
            </a:r>
            <a:r>
              <a:rPr lang="en-AU" dirty="0" smtClean="0"/>
              <a:t>.</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There </a:t>
            </a:r>
            <a:r>
              <a:rPr lang="en-AU" dirty="0"/>
              <a:t>is no evidence to recommend one class of long-acting bronchodilators over another for initial relief of symptoms in this group of patients. In the individual patient, the choice should depend on the patient’s perception of symptom relief.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For </a:t>
            </a:r>
            <a:r>
              <a:rPr lang="en-AU" dirty="0"/>
              <a:t>patients with persistent breathlessness on </a:t>
            </a:r>
            <a:r>
              <a:rPr lang="en-AU" dirty="0" smtClean="0"/>
              <a:t>monotherapy </a:t>
            </a:r>
            <a:r>
              <a:rPr lang="en-AU" dirty="0"/>
              <a:t>the use of two bronchodilators is recommended. </a:t>
            </a:r>
          </a:p>
        </p:txBody>
      </p:sp>
      <p:pic>
        <p:nvPicPr>
          <p:cNvPr id="10" name="Picture 2"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4446" b="5016"/>
          <a:stretch/>
        </p:blipFill>
        <p:spPr bwMode="auto">
          <a:xfrm>
            <a:off x="5405562" y="1844824"/>
            <a:ext cx="330625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0" r="77917" b="2585"/>
          <a:stretch/>
        </p:blipFill>
        <p:spPr bwMode="auto">
          <a:xfrm>
            <a:off x="5405562" y="4428020"/>
            <a:ext cx="2105641" cy="2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2500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95536" y="1340768"/>
            <a:ext cx="4896544" cy="4278094"/>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B (continued)</a:t>
            </a:r>
            <a:endParaRPr lang="en-AU" sz="1600" dirty="0"/>
          </a:p>
          <a:p>
            <a:pPr marL="342900" indent="-342900">
              <a:buClr>
                <a:srgbClr val="FFCC66"/>
              </a:buClr>
              <a:buFont typeface="Arial" panose="020B0604020202020204" pitchFamily="34" charset="0"/>
              <a:buChar char="►"/>
            </a:pPr>
            <a:r>
              <a:rPr lang="en-AU" dirty="0"/>
              <a:t>For patients with severe breathlessness initial therapy with two bronchodilators may be considered.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a:t>If the addition of a second bronchodilator does not improve symptoms, we suggest the treatment could be stepped down again to a single bronchodilator.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a:t>Group B patients are likely to have comorbidities that may add to their symptomatology and impact their prognosis, and these possibilities should be investigated.</a:t>
            </a:r>
          </a:p>
        </p:txBody>
      </p:sp>
      <p:pic>
        <p:nvPicPr>
          <p:cNvPr id="10242" name="Picture 2"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54446" b="5016"/>
          <a:stretch/>
        </p:blipFill>
        <p:spPr bwMode="auto">
          <a:xfrm>
            <a:off x="5436095" y="1700808"/>
            <a:ext cx="330625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4830" r="77917" b="2585"/>
          <a:stretch/>
        </p:blipFill>
        <p:spPr bwMode="auto">
          <a:xfrm>
            <a:off x="5436095" y="4293096"/>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5141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95536" y="1225689"/>
            <a:ext cx="4896544" cy="4832092"/>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C</a:t>
            </a:r>
            <a:endParaRPr lang="en-AU" sz="1600" dirty="0"/>
          </a:p>
          <a:p>
            <a:pPr marL="342900" indent="-342900">
              <a:buClr>
                <a:srgbClr val="FFCC66"/>
              </a:buClr>
              <a:buFont typeface="Arial" panose="020B0604020202020204" pitchFamily="34" charset="0"/>
              <a:buChar char="►"/>
            </a:pPr>
            <a:r>
              <a:rPr lang="en-AU" dirty="0"/>
              <a:t>Initial therapy should consist of a single long acting bronchodilator. In two head-to head </a:t>
            </a:r>
            <a:r>
              <a:rPr lang="en-AU" dirty="0" smtClean="0"/>
              <a:t>comparisons </a:t>
            </a:r>
            <a:r>
              <a:rPr lang="en-AU" dirty="0"/>
              <a:t>the tested LAMA was superior to the LABA regarding exacerbation prevention, therefore we recommend starting therapy with a LAMA in this group. </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dirty="0" smtClean="0"/>
              <a:t>Patients </a:t>
            </a:r>
            <a:r>
              <a:rPr lang="en-AU" dirty="0"/>
              <a:t>with persistent exacerbations may benefit from adding a second long acting bronchodilator (LABA/LAMA) or using a combination of a long acting beta</a:t>
            </a:r>
            <a:r>
              <a:rPr lang="en-AU" baseline="-25000" dirty="0"/>
              <a:t>2</a:t>
            </a:r>
            <a:r>
              <a:rPr lang="en-AU" dirty="0"/>
              <a:t>-agonist and an inhaled corticosteroid (LABA/ICS). As ICS increases the risk for developing pneumonia in some patients, our primary choice is LABA/LAMA. </a:t>
            </a:r>
          </a:p>
        </p:txBody>
      </p:sp>
      <p:pic>
        <p:nvPicPr>
          <p:cNvPr id="10243"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30" r="77917" b="2585"/>
          <a:stretch/>
        </p:blipFill>
        <p:spPr bwMode="auto">
          <a:xfrm>
            <a:off x="5436095" y="4401108"/>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25" r="50239" b="45564"/>
          <a:stretch/>
        </p:blipFill>
        <p:spPr bwMode="auto">
          <a:xfrm>
            <a:off x="5436094" y="1665128"/>
            <a:ext cx="2952329" cy="261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5155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95536" y="1225689"/>
            <a:ext cx="4896544" cy="4678204"/>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D</a:t>
            </a:r>
            <a:endParaRPr lang="en-AU" sz="1600" dirty="0"/>
          </a:p>
          <a:p>
            <a:pPr marL="342900" indent="-342900">
              <a:buClr>
                <a:srgbClr val="FFCC66"/>
              </a:buClr>
              <a:buFont typeface="Arial" panose="020B0604020202020204" pitchFamily="34" charset="0"/>
              <a:buChar char="►"/>
            </a:pPr>
            <a:r>
              <a:rPr lang="en-AU" dirty="0"/>
              <a:t>We recommend starting therapy with a LABA/LAMA combination because</a:t>
            </a:r>
            <a:r>
              <a:rPr lang="en-AU" dirty="0" smtClean="0"/>
              <a:t>:</a:t>
            </a:r>
          </a:p>
          <a:p>
            <a:pPr marL="342900" indent="-342900">
              <a:buClr>
                <a:srgbClr val="FFCC66"/>
              </a:buClr>
              <a:buFont typeface="Arial" panose="020B0604020202020204" pitchFamily="34" charset="0"/>
              <a:buChar char="►"/>
            </a:pPr>
            <a:endParaRPr lang="en-AU" dirty="0"/>
          </a:p>
          <a:p>
            <a:pPr marL="800100" lvl="1" indent="-342900">
              <a:buClr>
                <a:srgbClr val="FFCC66"/>
              </a:buClr>
              <a:buFont typeface="Wingdings" panose="05000000000000000000" pitchFamily="2" charset="2"/>
              <a:buChar char="Ø"/>
            </a:pPr>
            <a:r>
              <a:rPr lang="en-AU" sz="1400" dirty="0" smtClean="0"/>
              <a:t>In </a:t>
            </a:r>
            <a:r>
              <a:rPr lang="en-AU" sz="1400" dirty="0"/>
              <a:t>studies with patient reported outcomes as the primary endpoint LABA/LAMA combinations showed superior results compared to the single substances. If a single bronchodilator is chosen as initial treatment, a LAMA is preferred for exacerbation prevention based on comparison to LABAs (for details see </a:t>
            </a:r>
            <a:r>
              <a:rPr lang="en-AU" sz="1400" dirty="0" smtClean="0"/>
              <a:t>GOLD 2017 Chapter </a:t>
            </a:r>
            <a:r>
              <a:rPr lang="en-AU" sz="1400" dirty="0"/>
              <a:t>3</a:t>
            </a:r>
            <a:r>
              <a:rPr lang="en-AU" sz="1400" dirty="0" smtClean="0"/>
              <a:t>).</a:t>
            </a:r>
          </a:p>
          <a:p>
            <a:pPr marL="800100" lvl="1" indent="-342900">
              <a:buClr>
                <a:srgbClr val="FFCC66"/>
              </a:buClr>
              <a:buFont typeface="Wingdings" panose="05000000000000000000" pitchFamily="2" charset="2"/>
              <a:buChar char="§"/>
            </a:pPr>
            <a:endParaRPr lang="en-AU" sz="1400" dirty="0"/>
          </a:p>
          <a:p>
            <a:pPr marL="800100" lvl="1" indent="-342900">
              <a:buClr>
                <a:srgbClr val="FFCC66"/>
              </a:buClr>
              <a:buFont typeface="Wingdings" panose="05000000000000000000" pitchFamily="2" charset="2"/>
              <a:buChar char="Ø"/>
            </a:pPr>
            <a:r>
              <a:rPr lang="en-AU" sz="1400" dirty="0" smtClean="0"/>
              <a:t>A </a:t>
            </a:r>
            <a:r>
              <a:rPr lang="en-AU" sz="1400" dirty="0"/>
              <a:t>LABA/LAMA combination was superior to a LABA/ICS combination in preventing exacerbations and other patient reported outcomes in Group D patients (for details see </a:t>
            </a:r>
            <a:r>
              <a:rPr lang="en-AU" sz="1400" dirty="0" smtClean="0"/>
              <a:t>GOLD 2017 Chapter </a:t>
            </a:r>
            <a:r>
              <a:rPr lang="en-AU" sz="1400" dirty="0"/>
              <a:t>3). </a:t>
            </a:r>
            <a:endParaRPr lang="en-AU" sz="1400" dirty="0" smtClean="0"/>
          </a:p>
          <a:p>
            <a:pPr marL="800100" lvl="1" indent="-342900">
              <a:buClr>
                <a:srgbClr val="FFCC66"/>
              </a:buClr>
              <a:buFont typeface="Wingdings" panose="05000000000000000000" pitchFamily="2" charset="2"/>
              <a:buChar char="§"/>
            </a:pPr>
            <a:endParaRPr lang="en-AU" sz="1400" dirty="0"/>
          </a:p>
          <a:p>
            <a:pPr marL="800100" lvl="1" indent="-342900">
              <a:buClr>
                <a:srgbClr val="FFCC66"/>
              </a:buClr>
              <a:buFont typeface="Wingdings" panose="05000000000000000000" pitchFamily="2" charset="2"/>
              <a:buChar char="Ø"/>
            </a:pPr>
            <a:r>
              <a:rPr lang="en-AU" sz="1400" dirty="0" smtClean="0"/>
              <a:t>Group </a:t>
            </a:r>
            <a:r>
              <a:rPr lang="en-AU" sz="1400" dirty="0"/>
              <a:t>D patients are at higher risk of developing pneumonia when receiving treatment with ICS.</a:t>
            </a:r>
          </a:p>
        </p:txBody>
      </p:sp>
      <p:pic>
        <p:nvPicPr>
          <p:cNvPr id="10243"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30" r="77917" b="2585"/>
          <a:stretch/>
        </p:blipFill>
        <p:spPr bwMode="auto">
          <a:xfrm>
            <a:off x="5432328" y="4436469"/>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936" b="45708"/>
          <a:stretch/>
        </p:blipFill>
        <p:spPr bwMode="auto">
          <a:xfrm>
            <a:off x="5436094" y="1556791"/>
            <a:ext cx="3096345" cy="273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942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95536" y="1225689"/>
            <a:ext cx="4896544" cy="5416868"/>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D (continued)</a:t>
            </a:r>
            <a:endParaRPr lang="en-AU" sz="1600" dirty="0"/>
          </a:p>
          <a:p>
            <a:pPr marL="342900" indent="-342900">
              <a:buClr>
                <a:srgbClr val="FFCC66"/>
              </a:buClr>
              <a:buFont typeface="Arial" panose="020B0604020202020204" pitchFamily="34" charset="0"/>
              <a:buChar char="►"/>
            </a:pPr>
            <a:r>
              <a:rPr lang="en-AU" sz="1600" dirty="0"/>
              <a:t>In some patients initial therapy with LABA/ICS may be the first choice. These patients may have a history and/or findings suggestive of asthma-COPD overlap. High blood eosinophil counts may also be considered as a parameter to support the use of ICS, although this is still under debate (for details see Chapter 2 and Appendix).</a:t>
            </a:r>
          </a:p>
          <a:p>
            <a:pPr marL="342900" indent="-342900">
              <a:buClr>
                <a:srgbClr val="FFCC66"/>
              </a:buClr>
              <a:buFont typeface="Arial" panose="020B0604020202020204" pitchFamily="34" charset="0"/>
              <a:buChar char="►"/>
            </a:pPr>
            <a:endParaRPr lang="en-AU" dirty="0"/>
          </a:p>
          <a:p>
            <a:pPr marL="342900" indent="-342900">
              <a:buClr>
                <a:srgbClr val="FFCC66"/>
              </a:buClr>
              <a:buFont typeface="Arial" panose="020B0604020202020204" pitchFamily="34" charset="0"/>
              <a:buChar char="►"/>
            </a:pPr>
            <a:r>
              <a:rPr lang="en-AU" sz="1600" dirty="0" smtClean="0"/>
              <a:t>In </a:t>
            </a:r>
            <a:r>
              <a:rPr lang="en-AU" sz="1600" dirty="0"/>
              <a:t>patients who develop further exacerbations on LABA/LAMA therapy we suggest two alternative pathways: </a:t>
            </a:r>
          </a:p>
          <a:p>
            <a:pPr marL="800100" lvl="1" indent="-342900">
              <a:buClr>
                <a:srgbClr val="FFCC66"/>
              </a:buClr>
              <a:buFont typeface="Wingdings" panose="05000000000000000000" pitchFamily="2" charset="2"/>
              <a:buChar char="Ø"/>
            </a:pPr>
            <a:r>
              <a:rPr lang="en-AU" sz="1400" dirty="0" smtClean="0"/>
              <a:t>Escalation </a:t>
            </a:r>
            <a:r>
              <a:rPr lang="en-AU" sz="1400" dirty="0"/>
              <a:t>to LABA/LAMA/ICS. Studies are underway comparing the effects of LABA/LAMA vs. LABA/LAMA/ICS for exacerbation prevention.</a:t>
            </a:r>
          </a:p>
          <a:p>
            <a:pPr marL="800100" lvl="1" indent="-342900">
              <a:buClr>
                <a:srgbClr val="FFCC66"/>
              </a:buClr>
              <a:buFont typeface="Wingdings" panose="05000000000000000000" pitchFamily="2" charset="2"/>
              <a:buChar char="Ø"/>
            </a:pPr>
            <a:r>
              <a:rPr lang="en-AU" sz="1400" dirty="0" smtClean="0"/>
              <a:t>Switch </a:t>
            </a:r>
            <a:r>
              <a:rPr lang="en-AU" sz="1400" dirty="0"/>
              <a:t>to LABA/ICS. However, there is no evidence that switching from LABA/LAMA to LABA/ICS results in better exacerbation prevention. If LABA/ICS therapy does not positively impact exacerbations/symptoms, a LAMA can be added. </a:t>
            </a:r>
          </a:p>
        </p:txBody>
      </p:sp>
      <p:pic>
        <p:nvPicPr>
          <p:cNvPr id="10243"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30" r="77917" b="2585"/>
          <a:stretch/>
        </p:blipFill>
        <p:spPr bwMode="auto">
          <a:xfrm>
            <a:off x="5432328" y="4436469"/>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936" b="45708"/>
          <a:stretch/>
        </p:blipFill>
        <p:spPr bwMode="auto">
          <a:xfrm>
            <a:off x="5436094" y="1556791"/>
            <a:ext cx="3096345" cy="273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2855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smtClean="0">
                <a:solidFill>
                  <a:srgbClr val="FFCC66"/>
                </a:solidFill>
                <a:latin typeface="Tahoma" pitchFamily="34" charset="0"/>
                <a:cs typeface="Tahoma" pitchFamily="34" charset="0"/>
              </a:rPr>
              <a:t>Pharmacologic treatment algorithms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8" name="TextBox 1"/>
          <p:cNvSpPr txBox="1">
            <a:spLocks noChangeArrowheads="1"/>
          </p:cNvSpPr>
          <p:nvPr/>
        </p:nvSpPr>
        <p:spPr bwMode="auto">
          <a:xfrm>
            <a:off x="395536" y="1225689"/>
            <a:ext cx="4896544" cy="5324535"/>
          </a:xfrm>
          <a:prstGeom prst="rect">
            <a:avLst/>
          </a:prstGeom>
          <a:noFill/>
          <a:ln w="9525">
            <a:noFill/>
            <a:miter lim="800000"/>
            <a:headEnd/>
            <a:tailEnd/>
          </a:ln>
        </p:spPr>
        <p:txBody>
          <a:bodyPr wrap="square">
            <a:spAutoFit/>
          </a:bodyPr>
          <a:lstStyle/>
          <a:p>
            <a:pPr>
              <a:buClr>
                <a:srgbClr val="FFCC66"/>
              </a:buClr>
            </a:pPr>
            <a:r>
              <a:rPr lang="en-AU" sz="2000" b="1" i="1" dirty="0" smtClean="0">
                <a:solidFill>
                  <a:srgbClr val="FFCC66"/>
                </a:solidFill>
              </a:rPr>
              <a:t>Group D (continued)</a:t>
            </a:r>
            <a:endParaRPr lang="en-AU" sz="1600" dirty="0"/>
          </a:p>
          <a:p>
            <a:pPr>
              <a:buClr>
                <a:srgbClr val="FFCC66"/>
              </a:buClr>
            </a:pPr>
            <a:r>
              <a:rPr lang="en-AU" sz="1600" dirty="0"/>
              <a:t>If patients treated with LABA/LAMA/ICS still have exacerbations the following options may be considered: </a:t>
            </a:r>
          </a:p>
          <a:p>
            <a:pPr marL="342900" indent="-342900">
              <a:buClr>
                <a:srgbClr val="FFCC66"/>
              </a:buClr>
              <a:buFont typeface="Arial" panose="020B0604020202020204" pitchFamily="34" charset="0"/>
              <a:buChar char="►"/>
            </a:pPr>
            <a:r>
              <a:rPr lang="en-AU" sz="1600" dirty="0" smtClean="0"/>
              <a:t>Add </a:t>
            </a:r>
            <a:r>
              <a:rPr lang="en-AU" sz="1600" dirty="0"/>
              <a:t>roflumilast. This may be considered in patients with an FEV1 &lt; 50% predicted and chronic bronchitis,13 particularly if they have experienced at least one hospitalization for an exacerbation in the previous </a:t>
            </a:r>
            <a:r>
              <a:rPr lang="en-AU" sz="1600" dirty="0" smtClean="0"/>
              <a:t>year.</a:t>
            </a:r>
          </a:p>
          <a:p>
            <a:pPr>
              <a:buClr>
                <a:srgbClr val="FFCC66"/>
              </a:buClr>
            </a:pPr>
            <a:endParaRPr lang="en-AU" sz="1600" dirty="0"/>
          </a:p>
          <a:p>
            <a:pPr marL="342900" indent="-342900">
              <a:buClr>
                <a:srgbClr val="FFCC66"/>
              </a:buClr>
              <a:buFont typeface="Arial" panose="020B0604020202020204" pitchFamily="34" charset="0"/>
              <a:buChar char="►"/>
            </a:pPr>
            <a:r>
              <a:rPr lang="en-AU" sz="1600" dirty="0" smtClean="0"/>
              <a:t>Add </a:t>
            </a:r>
            <a:r>
              <a:rPr lang="en-AU" sz="1600" dirty="0"/>
              <a:t>a macrolide. The best available evidence exists for the use of </a:t>
            </a:r>
            <a:r>
              <a:rPr lang="en-AU" sz="1600" dirty="0" smtClean="0"/>
              <a:t>azithromycin. Consideration </a:t>
            </a:r>
            <a:r>
              <a:rPr lang="en-AU" sz="1600" dirty="0"/>
              <a:t>to the development of resistant organisms should be factored into decision making</a:t>
            </a:r>
            <a:r>
              <a:rPr lang="en-AU" sz="1600" dirty="0" smtClean="0"/>
              <a:t>.</a:t>
            </a:r>
          </a:p>
          <a:p>
            <a:pPr marL="342900" indent="-342900">
              <a:buClr>
                <a:srgbClr val="FFCC66"/>
              </a:buClr>
              <a:buFont typeface="Arial" panose="020B0604020202020204" pitchFamily="34" charset="0"/>
              <a:buChar char="►"/>
            </a:pPr>
            <a:endParaRPr lang="en-AU" sz="1600" dirty="0"/>
          </a:p>
          <a:p>
            <a:pPr marL="342900" indent="-342900">
              <a:buClr>
                <a:srgbClr val="FFCC66"/>
              </a:buClr>
              <a:buFont typeface="Arial" panose="020B0604020202020204" pitchFamily="34" charset="0"/>
              <a:buChar char="►"/>
            </a:pPr>
            <a:r>
              <a:rPr lang="en-AU" sz="1600" dirty="0" smtClean="0"/>
              <a:t>Stopping </a:t>
            </a:r>
            <a:r>
              <a:rPr lang="en-AU" sz="1600" dirty="0"/>
              <a:t>ICS. A reported lack of efficacy, an elevated risk of adverse effects (including pneumonia) and evidence showing no significant harm from withdrawal supports this recommendation (see Chapter 3 for further details). </a:t>
            </a:r>
          </a:p>
        </p:txBody>
      </p:sp>
      <p:pic>
        <p:nvPicPr>
          <p:cNvPr id="10243" name="Picture 3" descr="figur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30" r="77917" b="2585"/>
          <a:stretch/>
        </p:blipFill>
        <p:spPr bwMode="auto">
          <a:xfrm>
            <a:off x="5432328" y="4436469"/>
            <a:ext cx="2020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figure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936" b="45708"/>
          <a:stretch/>
        </p:blipFill>
        <p:spPr bwMode="auto">
          <a:xfrm>
            <a:off x="5436094" y="1556791"/>
            <a:ext cx="3096345" cy="273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5004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486347" y="1211543"/>
            <a:ext cx="7344815" cy="4708981"/>
          </a:xfrm>
          <a:prstGeom prst="rect">
            <a:avLst/>
          </a:prstGeom>
          <a:noFill/>
          <a:ln w="9525">
            <a:noFill/>
            <a:miter lim="800000"/>
            <a:headEnd/>
            <a:tailEnd/>
          </a:ln>
        </p:spPr>
        <p:txBody>
          <a:bodyPr wrap="square">
            <a:spAutoFit/>
          </a:bodyPr>
          <a:lstStyle/>
          <a:p>
            <a:pPr>
              <a:buClr>
                <a:srgbClr val="FFCC66"/>
              </a:buClr>
            </a:pPr>
            <a:endParaRPr lang="en-AU" sz="2000" dirty="0"/>
          </a:p>
          <a:p>
            <a:pPr marL="342900" indent="-342900">
              <a:buClr>
                <a:srgbClr val="FFCC66"/>
              </a:buClr>
              <a:buFont typeface="Arial" panose="020B0604020202020204" pitchFamily="34" charset="0"/>
              <a:buChar char="►"/>
            </a:pPr>
            <a:r>
              <a:rPr lang="en-AU" sz="2400" dirty="0"/>
              <a:t>Education and </a:t>
            </a:r>
            <a:r>
              <a:rPr lang="en-AU" sz="2400" dirty="0" smtClean="0"/>
              <a:t>self-management</a:t>
            </a:r>
          </a:p>
          <a:p>
            <a:pPr marL="342900" indent="-342900">
              <a:buClr>
                <a:srgbClr val="FFCC66"/>
              </a:buClr>
              <a:buFont typeface="Arial" panose="020B0604020202020204" pitchFamily="34" charset="0"/>
              <a:buChar char="►"/>
            </a:pPr>
            <a:endParaRPr lang="en-AU" sz="800" dirty="0" smtClean="0"/>
          </a:p>
          <a:p>
            <a:pPr marL="342900" indent="-342900">
              <a:buClr>
                <a:srgbClr val="FFCC66"/>
              </a:buClr>
              <a:buFont typeface="Arial" panose="020B0604020202020204" pitchFamily="34" charset="0"/>
              <a:buChar char="►"/>
            </a:pPr>
            <a:r>
              <a:rPr lang="en-AU" sz="2400" dirty="0" smtClean="0"/>
              <a:t>Physical activity</a:t>
            </a:r>
          </a:p>
          <a:p>
            <a:pPr marL="342900" indent="-342900">
              <a:buClr>
                <a:srgbClr val="FFCC66"/>
              </a:buClr>
              <a:buFont typeface="Arial" panose="020B0604020202020204" pitchFamily="34" charset="0"/>
              <a:buChar char="►"/>
            </a:pPr>
            <a:endParaRPr lang="en-AU" sz="800" dirty="0" smtClean="0"/>
          </a:p>
          <a:p>
            <a:pPr marL="342900" indent="-342900">
              <a:buClr>
                <a:srgbClr val="FFCC66"/>
              </a:buClr>
              <a:buFont typeface="Arial" panose="020B0604020202020204" pitchFamily="34" charset="0"/>
              <a:buChar char="►"/>
            </a:pPr>
            <a:r>
              <a:rPr lang="en-AU" sz="2400" dirty="0" smtClean="0"/>
              <a:t>Pulmonary rehabilitation programs</a:t>
            </a:r>
          </a:p>
          <a:p>
            <a:pPr marL="342900" indent="-342900">
              <a:buClr>
                <a:srgbClr val="FFCC66"/>
              </a:buClr>
              <a:buFont typeface="Arial" panose="020B0604020202020204" pitchFamily="34" charset="0"/>
              <a:buChar char="►"/>
            </a:pPr>
            <a:endParaRPr lang="en-AU" sz="800" dirty="0" smtClean="0"/>
          </a:p>
          <a:p>
            <a:pPr marL="342900" indent="-342900">
              <a:buClr>
                <a:srgbClr val="FFCC66"/>
              </a:buClr>
              <a:buFont typeface="Arial" panose="020B0604020202020204" pitchFamily="34" charset="0"/>
              <a:buChar char="►"/>
            </a:pPr>
            <a:r>
              <a:rPr lang="de-DE" sz="2400" dirty="0"/>
              <a:t>Exercise </a:t>
            </a:r>
            <a:r>
              <a:rPr lang="de-DE" sz="2400" dirty="0" smtClean="0"/>
              <a:t>training</a:t>
            </a:r>
            <a:endParaRPr lang="en-AU" sz="2000" b="1" dirty="0">
              <a:solidFill>
                <a:srgbClr val="FFCC66"/>
              </a:solidFill>
            </a:endParaRPr>
          </a:p>
          <a:p>
            <a:pPr marL="342900" indent="-342900">
              <a:buClr>
                <a:srgbClr val="FFCC66"/>
              </a:buClr>
              <a:buFont typeface="Arial" panose="020B0604020202020204" pitchFamily="34" charset="0"/>
              <a:buChar char="►"/>
            </a:pPr>
            <a:endParaRPr lang="en-AU" sz="800" b="1" dirty="0" smtClean="0">
              <a:solidFill>
                <a:srgbClr val="FFCC66"/>
              </a:solidFill>
            </a:endParaRPr>
          </a:p>
          <a:p>
            <a:pPr marL="342900" indent="-342900">
              <a:buClr>
                <a:srgbClr val="FFCC66"/>
              </a:buClr>
              <a:buFont typeface="Arial" panose="020B0604020202020204" pitchFamily="34" charset="0"/>
              <a:buChar char="►"/>
            </a:pPr>
            <a:r>
              <a:rPr lang="en-AU" sz="2400" dirty="0" smtClean="0"/>
              <a:t>Self-management education</a:t>
            </a:r>
          </a:p>
          <a:p>
            <a:pPr marL="342900" indent="-342900">
              <a:buClr>
                <a:srgbClr val="FFCC66"/>
              </a:buClr>
              <a:buFont typeface="Arial" panose="020B0604020202020204" pitchFamily="34" charset="0"/>
              <a:buChar char="►"/>
            </a:pPr>
            <a:endParaRPr lang="en-AU" sz="800" dirty="0"/>
          </a:p>
          <a:p>
            <a:pPr marL="342900" indent="-342900">
              <a:buClr>
                <a:srgbClr val="FFCC66"/>
              </a:buClr>
              <a:buFont typeface="Arial" panose="020B0604020202020204" pitchFamily="34" charset="0"/>
              <a:buChar char="►"/>
            </a:pPr>
            <a:r>
              <a:rPr lang="en-AU" sz="2400" dirty="0" smtClean="0"/>
              <a:t>End of life and palliative care</a:t>
            </a:r>
          </a:p>
          <a:p>
            <a:pPr marL="342900" indent="-342900">
              <a:buClr>
                <a:srgbClr val="FFCC66"/>
              </a:buClr>
              <a:buFont typeface="Arial" panose="020B0604020202020204" pitchFamily="34" charset="0"/>
              <a:buChar char="►"/>
            </a:pPr>
            <a:endParaRPr lang="en-AU" sz="800" dirty="0"/>
          </a:p>
          <a:p>
            <a:pPr marL="342900" indent="-342900">
              <a:buClr>
                <a:srgbClr val="FFCC66"/>
              </a:buClr>
              <a:buFont typeface="Arial" panose="020B0604020202020204" pitchFamily="34" charset="0"/>
              <a:buChar char="►"/>
            </a:pPr>
            <a:r>
              <a:rPr lang="en-AU" sz="2400" dirty="0" smtClean="0"/>
              <a:t>Nutritional support</a:t>
            </a:r>
          </a:p>
          <a:p>
            <a:pPr marL="342900" indent="-342900">
              <a:buClr>
                <a:srgbClr val="FFCC66"/>
              </a:buClr>
              <a:buFont typeface="Arial" panose="020B0604020202020204" pitchFamily="34" charset="0"/>
              <a:buChar char="►"/>
            </a:pPr>
            <a:endParaRPr lang="en-AU" sz="800" dirty="0"/>
          </a:p>
          <a:p>
            <a:pPr marL="342900" indent="-342900">
              <a:buClr>
                <a:srgbClr val="FFCC66"/>
              </a:buClr>
              <a:buFont typeface="Arial" panose="020B0604020202020204" pitchFamily="34" charset="0"/>
              <a:buChar char="►"/>
            </a:pPr>
            <a:r>
              <a:rPr lang="en-AU" sz="2400" dirty="0" smtClean="0"/>
              <a:t>Vaccination</a:t>
            </a:r>
          </a:p>
          <a:p>
            <a:pPr marL="342900" indent="-342900">
              <a:buClr>
                <a:srgbClr val="FFCC66"/>
              </a:buClr>
              <a:buFont typeface="Arial" panose="020B0604020202020204" pitchFamily="34" charset="0"/>
              <a:buChar char="►"/>
            </a:pPr>
            <a:endParaRPr lang="en-AU" sz="800" dirty="0"/>
          </a:p>
          <a:p>
            <a:pPr marL="342900" indent="-342900">
              <a:buClr>
                <a:srgbClr val="FFCC66"/>
              </a:buClr>
              <a:buFont typeface="Arial" panose="020B0604020202020204" pitchFamily="34" charset="0"/>
              <a:buChar char="►"/>
            </a:pPr>
            <a:r>
              <a:rPr lang="en-AU" sz="2400" dirty="0" smtClean="0"/>
              <a:t>Oxygen therapy</a:t>
            </a:r>
            <a:endParaRPr lang="en-AU" sz="2800" dirty="0"/>
          </a:p>
        </p:txBody>
      </p:sp>
    </p:spTree>
    <p:extLst>
      <p:ext uri="{BB962C8B-B14F-4D97-AF65-F5344CB8AC3E}">
        <p14:creationId xmlns:p14="http://schemas.microsoft.com/office/powerpoint/2010/main" val="3093495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2862322"/>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Education and </a:t>
            </a:r>
            <a:r>
              <a:rPr lang="en-AU" sz="2000" b="1" dirty="0" smtClean="0">
                <a:solidFill>
                  <a:srgbClr val="FFCC66"/>
                </a:solidFill>
              </a:rPr>
              <a:t>self-management</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t>Self-management education and coaching by healthcare professionals should be a major component of the “Chronic Care Model” within the context of the healthcare delivery system.</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t>The aim of self-management education is to motivate, engage and coach the patients to positively adapt their health </a:t>
            </a:r>
            <a:r>
              <a:rPr lang="en-AU" sz="2000" dirty="0" err="1"/>
              <a:t>behavior</a:t>
            </a:r>
            <a:r>
              <a:rPr lang="en-AU" sz="2000" dirty="0"/>
              <a:t>(s) and develop skills to better manage their disease.</a:t>
            </a:r>
          </a:p>
        </p:txBody>
      </p:sp>
      <p:pic>
        <p:nvPicPr>
          <p:cNvPr id="12290" name="Picture 2" descr="tabl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09" y="4581128"/>
            <a:ext cx="8474778" cy="143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0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AU" sz="2800" dirty="0" smtClean="0">
                <a:solidFill>
                  <a:srgbClr val="FFCC66"/>
                </a:solidFill>
                <a:latin typeface="Tahoma" pitchFamily="34" charset="0"/>
                <a:cs typeface="Tahoma" pitchFamily="34" charset="0"/>
              </a:rPr>
              <a:t>Chronic Obstructive Pulmonary Disease (COPD) </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10" name="TextBox 1"/>
          <p:cNvSpPr txBox="1">
            <a:spLocks noChangeArrowheads="1"/>
          </p:cNvSpPr>
          <p:nvPr/>
        </p:nvSpPr>
        <p:spPr bwMode="auto">
          <a:xfrm>
            <a:off x="1490670" y="1647556"/>
            <a:ext cx="6553200" cy="5078313"/>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US" sz="2000" dirty="0" smtClean="0"/>
              <a:t>COPD is </a:t>
            </a:r>
            <a:r>
              <a:rPr lang="en-US" sz="2000" dirty="0"/>
              <a:t>currently the fourth leading cause of death in the </a:t>
            </a:r>
            <a:r>
              <a:rPr lang="en-US" sz="2000" dirty="0" smtClean="0"/>
              <a:t>world.</a:t>
            </a:r>
            <a:r>
              <a:rPr lang="en-US" sz="2000" baseline="30000" dirty="0" smtClean="0"/>
              <a:t>1</a:t>
            </a:r>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r>
              <a:rPr lang="en-US" sz="2000" dirty="0" smtClean="0"/>
              <a:t>COPD is projected </a:t>
            </a:r>
            <a:r>
              <a:rPr lang="en-US" sz="2000" dirty="0"/>
              <a:t>to be the 3</a:t>
            </a:r>
            <a:r>
              <a:rPr lang="en-US" sz="2000" baseline="30000" dirty="0"/>
              <a:t>rd</a:t>
            </a:r>
            <a:r>
              <a:rPr lang="en-US" sz="2000" dirty="0"/>
              <a:t> leading cause of death by </a:t>
            </a:r>
            <a:r>
              <a:rPr lang="en-US" sz="2000" dirty="0" smtClean="0"/>
              <a:t>2020.</a:t>
            </a:r>
            <a:r>
              <a:rPr lang="en-US" sz="2000" baseline="30000" dirty="0" smtClean="0"/>
              <a:t>2</a:t>
            </a:r>
            <a:r>
              <a:rPr lang="en-US" sz="2000" dirty="0" smtClean="0"/>
              <a:t>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More </a:t>
            </a:r>
            <a:r>
              <a:rPr lang="en-US" sz="2000" dirty="0"/>
              <a:t>than 3 million people died of COPD in 2012 accounting for 6% of all deaths globally. </a:t>
            </a:r>
            <a:endParaRPr lang="en-US" sz="2000" dirty="0" smtClean="0"/>
          </a:p>
          <a:p>
            <a:pPr>
              <a:buClr>
                <a:srgbClr val="FFCC66"/>
              </a:buClr>
            </a:pPr>
            <a:endParaRPr lang="en-US" sz="2000" dirty="0" smtClean="0"/>
          </a:p>
          <a:p>
            <a:pPr marL="342900" indent="-342900">
              <a:buClr>
                <a:srgbClr val="FFCC66"/>
              </a:buClr>
              <a:buFont typeface="Arial" panose="020B0604020202020204" pitchFamily="34" charset="0"/>
              <a:buChar char="►"/>
            </a:pPr>
            <a:r>
              <a:rPr lang="en-US" sz="2000" dirty="0" smtClean="0"/>
              <a:t>Globally</a:t>
            </a:r>
            <a:r>
              <a:rPr lang="en-US" sz="2000" dirty="0"/>
              <a:t>, the COPD burden is projected to increase in coming decades because of continued exposure to COPD risk factors and aging of the </a:t>
            </a:r>
            <a:r>
              <a:rPr lang="en-US" sz="2000" dirty="0" smtClean="0"/>
              <a:t>population.</a:t>
            </a:r>
          </a:p>
          <a:p>
            <a:pPr marL="342900" indent="-342900">
              <a:buClr>
                <a:srgbClr val="FFCC66"/>
              </a:buClr>
              <a:buFont typeface="Arial" panose="020B0604020202020204" pitchFamily="34" charset="0"/>
              <a:buChar char="►"/>
            </a:pPr>
            <a:endParaRPr lang="en-US" sz="2000" dirty="0" smtClean="0"/>
          </a:p>
          <a:p>
            <a:pPr marL="342900" indent="-342900">
              <a:buClr>
                <a:srgbClr val="FFCC66"/>
              </a:buClr>
              <a:buFont typeface="Arial" panose="020B0604020202020204" pitchFamily="34" charset="0"/>
              <a:buChar char="►"/>
            </a:pPr>
            <a:endParaRPr lang="en-US" sz="2000" dirty="0"/>
          </a:p>
          <a:p>
            <a:r>
              <a:rPr lang="en-US" sz="800" dirty="0" smtClean="0"/>
              <a:t>1. Lozano </a:t>
            </a:r>
            <a:r>
              <a:rPr lang="en-US" sz="800" dirty="0"/>
              <a:t>R, </a:t>
            </a:r>
            <a:r>
              <a:rPr lang="en-US" sz="800" dirty="0" err="1"/>
              <a:t>Naghavi</a:t>
            </a:r>
            <a:r>
              <a:rPr lang="en-US" sz="800" dirty="0"/>
              <a:t> M, Foreman K, et al. Global and regional mortality from 235 causes of death for 20 age groups in 1990 and 2010: a systematic analysis for the Global Burden of Disease Study 2010. </a:t>
            </a:r>
            <a:r>
              <a:rPr lang="en-US" sz="800" i="1" dirty="0"/>
              <a:t>Lancet</a:t>
            </a:r>
            <a:r>
              <a:rPr lang="en-US" sz="800" dirty="0"/>
              <a:t> 2012; </a:t>
            </a:r>
            <a:r>
              <a:rPr lang="en-US" sz="800" b="1" dirty="0"/>
              <a:t>380</a:t>
            </a:r>
            <a:r>
              <a:rPr lang="en-US" sz="800" dirty="0"/>
              <a:t>(9859): 2095-128.</a:t>
            </a:r>
            <a:endParaRPr lang="en-AU" sz="800" dirty="0"/>
          </a:p>
          <a:p>
            <a:r>
              <a:rPr lang="en-US" sz="800" dirty="0" smtClean="0"/>
              <a:t>2. Mathers </a:t>
            </a:r>
            <a:r>
              <a:rPr lang="en-US" sz="800" dirty="0"/>
              <a:t>CD, </a:t>
            </a:r>
            <a:r>
              <a:rPr lang="en-US" sz="800" dirty="0" err="1"/>
              <a:t>Loncar</a:t>
            </a:r>
            <a:r>
              <a:rPr lang="en-US" sz="800" dirty="0"/>
              <a:t> D. Projections of global mortality and burden of disease from 2002 to 2030. </a:t>
            </a:r>
            <a:r>
              <a:rPr lang="en-US" sz="800" i="1" dirty="0" err="1"/>
              <a:t>PLoS</a:t>
            </a:r>
            <a:r>
              <a:rPr lang="en-US" sz="800" i="1" dirty="0"/>
              <a:t> Med</a:t>
            </a:r>
            <a:r>
              <a:rPr lang="en-US" sz="800" dirty="0"/>
              <a:t> 2006; </a:t>
            </a:r>
            <a:r>
              <a:rPr lang="en-US" sz="800" b="1" dirty="0"/>
              <a:t>3</a:t>
            </a:r>
            <a:r>
              <a:rPr lang="en-US" sz="800" dirty="0"/>
              <a:t>(11): e442.</a:t>
            </a:r>
            <a:endParaRPr lang="en-AU" sz="800" dirty="0"/>
          </a:p>
          <a:p>
            <a:pPr>
              <a:buClr>
                <a:srgbClr val="FFCC66"/>
              </a:buClr>
            </a:pPr>
            <a:endParaRPr lang="en-AU" sz="2000" dirty="0"/>
          </a:p>
        </p:txBody>
      </p:sp>
    </p:spTree>
    <p:extLst>
      <p:ext uri="{BB962C8B-B14F-4D97-AF65-F5344CB8AC3E}">
        <p14:creationId xmlns:p14="http://schemas.microsoft.com/office/powerpoint/2010/main" val="22105371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770537"/>
          </a:xfrm>
          <a:prstGeom prst="rect">
            <a:avLst/>
          </a:prstGeom>
          <a:noFill/>
          <a:ln w="9525">
            <a:noFill/>
            <a:miter lim="800000"/>
            <a:headEnd/>
            <a:tailEnd/>
          </a:ln>
        </p:spPr>
        <p:txBody>
          <a:bodyPr wrap="square">
            <a:spAutoFit/>
          </a:bodyPr>
          <a:lstStyle/>
          <a:p>
            <a:pPr>
              <a:buClr>
                <a:srgbClr val="FFCC66"/>
              </a:buClr>
            </a:pPr>
            <a:r>
              <a:rPr lang="en-AU" sz="2000" b="1" dirty="0" smtClean="0">
                <a:solidFill>
                  <a:srgbClr val="FFCC66"/>
                </a:solidFill>
              </a:rPr>
              <a:t>Oxygen therapy</a:t>
            </a:r>
          </a:p>
          <a:p>
            <a:pPr>
              <a:buClr>
                <a:srgbClr val="FFCC66"/>
              </a:buClr>
            </a:pPr>
            <a:endParaRPr lang="en-AU" sz="2000" b="1" dirty="0" smtClean="0">
              <a:solidFill>
                <a:srgbClr val="FFCC66"/>
              </a:solidFill>
            </a:endParaRPr>
          </a:p>
          <a:p>
            <a:pPr>
              <a:buClr>
                <a:srgbClr val="FFCC66"/>
              </a:buClr>
            </a:pPr>
            <a:r>
              <a:rPr lang="en-US" sz="2400" dirty="0"/>
              <a:t>Long-term oxygen therapy is indicated for stable patients who </a:t>
            </a:r>
            <a:r>
              <a:rPr lang="en-US" sz="2400" dirty="0" smtClean="0"/>
              <a:t>have:</a:t>
            </a:r>
          </a:p>
          <a:p>
            <a:pPr>
              <a:buClr>
                <a:srgbClr val="FFCC66"/>
              </a:buClr>
            </a:pPr>
            <a:endParaRPr lang="en-AU" sz="2400" dirty="0"/>
          </a:p>
          <a:p>
            <a:pPr marL="342900" indent="-342900">
              <a:buClr>
                <a:srgbClr val="FFCC66"/>
              </a:buClr>
              <a:buFont typeface="Arial" panose="020B0604020202020204" pitchFamily="34" charset="0"/>
              <a:buChar char="►"/>
            </a:pPr>
            <a:r>
              <a:rPr lang="en-US" sz="2400" dirty="0" smtClean="0"/>
              <a:t>PaO</a:t>
            </a:r>
            <a:r>
              <a:rPr lang="en-US" sz="2400" baseline="-25000" dirty="0" smtClean="0"/>
              <a:t>2</a:t>
            </a:r>
            <a:r>
              <a:rPr lang="en-US" sz="2400" dirty="0" smtClean="0"/>
              <a:t> </a:t>
            </a:r>
            <a:r>
              <a:rPr lang="en-US" sz="2400" dirty="0"/>
              <a:t>at or below 7.3 </a:t>
            </a:r>
            <a:r>
              <a:rPr lang="en-US" sz="2400" dirty="0" err="1"/>
              <a:t>kPa</a:t>
            </a:r>
            <a:r>
              <a:rPr lang="en-US" sz="2400" dirty="0"/>
              <a:t> (55 mmHg) or SaO</a:t>
            </a:r>
            <a:r>
              <a:rPr lang="en-US" sz="2400" baseline="-25000" dirty="0"/>
              <a:t>2</a:t>
            </a:r>
            <a:r>
              <a:rPr lang="en-US" sz="2400" dirty="0"/>
              <a:t> at or below 88%, with or without hypercapnia confirmed twice over a three week period; </a:t>
            </a:r>
            <a:r>
              <a:rPr lang="en-US" sz="2400" dirty="0" smtClean="0"/>
              <a:t>or</a:t>
            </a:r>
          </a:p>
          <a:p>
            <a:pPr lvl="0"/>
            <a:endParaRPr lang="en-US" sz="2400" dirty="0"/>
          </a:p>
          <a:p>
            <a:pPr marL="342900" lvl="0" indent="-342900">
              <a:buClr>
                <a:srgbClr val="FFCC66"/>
              </a:buClr>
              <a:buFont typeface="Arial" panose="020B0604020202020204" pitchFamily="34" charset="0"/>
              <a:buChar char="►"/>
            </a:pPr>
            <a:r>
              <a:rPr lang="en-US" sz="2400" dirty="0" smtClean="0"/>
              <a:t>PaO</a:t>
            </a:r>
            <a:r>
              <a:rPr lang="en-US" sz="2400" baseline="-25000" dirty="0" smtClean="0"/>
              <a:t>2</a:t>
            </a:r>
            <a:r>
              <a:rPr lang="en-US" sz="2400" dirty="0" smtClean="0"/>
              <a:t> </a:t>
            </a:r>
            <a:r>
              <a:rPr lang="en-US" sz="2400" dirty="0"/>
              <a:t>between 7.3 </a:t>
            </a:r>
            <a:r>
              <a:rPr lang="en-US" sz="2400" dirty="0" err="1"/>
              <a:t>kPa</a:t>
            </a:r>
            <a:r>
              <a:rPr lang="en-US" sz="2400" dirty="0"/>
              <a:t> (55 mmHg) and 8.0 </a:t>
            </a:r>
            <a:r>
              <a:rPr lang="en-US" sz="2400" dirty="0" err="1"/>
              <a:t>kPa</a:t>
            </a:r>
            <a:r>
              <a:rPr lang="en-US" sz="2400" dirty="0"/>
              <a:t> (60 mmHg), or SaO</a:t>
            </a:r>
            <a:r>
              <a:rPr lang="en-US" sz="2400" baseline="-25000" dirty="0"/>
              <a:t>2</a:t>
            </a:r>
            <a:r>
              <a:rPr lang="en-US" sz="2400" dirty="0"/>
              <a:t> of 88%, if there is evidence of pulmonary hypertension, peripheral edema suggesting congestive cardiac failure, or polycythemia (hematocrit &gt; 55%).</a:t>
            </a:r>
            <a:endParaRPr lang="en-AU" sz="2400" dirty="0"/>
          </a:p>
        </p:txBody>
      </p:sp>
    </p:spTree>
    <p:extLst>
      <p:ext uri="{BB962C8B-B14F-4D97-AF65-F5344CB8AC3E}">
        <p14:creationId xmlns:p14="http://schemas.microsoft.com/office/powerpoint/2010/main" val="40484566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3314" name="Picture 2" descr="fig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364" y="1412776"/>
            <a:ext cx="8532225" cy="482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2374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201424"/>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Interventional bronchoscopy and surgery</a:t>
            </a:r>
          </a:p>
          <a:p>
            <a:pPr>
              <a:buClr>
                <a:srgbClr val="FFCC66"/>
              </a:buClr>
            </a:pPr>
            <a:endParaRPr lang="en-AU" sz="2000" dirty="0"/>
          </a:p>
          <a:p>
            <a:pPr marL="342900" indent="-342900">
              <a:buClr>
                <a:srgbClr val="FFCC66"/>
              </a:buClr>
              <a:buFont typeface="Arial" panose="020B0604020202020204" pitchFamily="34" charset="0"/>
              <a:buChar char="►"/>
            </a:pPr>
            <a:r>
              <a:rPr lang="en-AU" sz="2400" dirty="0" smtClean="0"/>
              <a:t>In </a:t>
            </a:r>
            <a:r>
              <a:rPr lang="en-AU" sz="2400" dirty="0"/>
              <a:t>selected patients with heterogeneous or homogenous emphysema and significant hyperinflation refractory to optimized medical care, surgical or bronchoscopic modes of lung volume reduction (e.g., endobronchial one-way valves or lung coils) may be </a:t>
            </a:r>
            <a:r>
              <a:rPr lang="en-AU" sz="2400" dirty="0" smtClean="0"/>
              <a:t>considered.</a:t>
            </a:r>
          </a:p>
          <a:p>
            <a:pPr marL="342900" indent="-342900">
              <a:buClr>
                <a:srgbClr val="FFCC66"/>
              </a:buClr>
              <a:buFont typeface="Arial" panose="020B0604020202020204" pitchFamily="34" charset="0"/>
              <a:buChar char="►"/>
            </a:pPr>
            <a:endParaRPr lang="en-AU" sz="2400" dirty="0"/>
          </a:p>
          <a:p>
            <a:pPr marL="342900" indent="-342900">
              <a:buClr>
                <a:srgbClr val="FFCC66"/>
              </a:buClr>
              <a:buFont typeface="Arial" panose="020B0604020202020204" pitchFamily="34" charset="0"/>
              <a:buChar char="►"/>
            </a:pPr>
            <a:r>
              <a:rPr lang="en-AU" sz="2400" dirty="0" smtClean="0"/>
              <a:t>In </a:t>
            </a:r>
            <a:r>
              <a:rPr lang="en-AU" sz="2400" dirty="0"/>
              <a:t>selected patients with a large bulla, surgical bullectomy may be considered</a:t>
            </a:r>
            <a:r>
              <a:rPr lang="en-AU" sz="2400" dirty="0" smtClean="0"/>
              <a:t>.</a:t>
            </a:r>
          </a:p>
          <a:p>
            <a:pPr marL="342900" indent="-342900">
              <a:buClr>
                <a:srgbClr val="FFCC66"/>
              </a:buClr>
              <a:buFont typeface="Arial" panose="020B0604020202020204" pitchFamily="34" charset="0"/>
              <a:buChar char="►"/>
            </a:pPr>
            <a:endParaRPr lang="en-AU" sz="2400" dirty="0"/>
          </a:p>
          <a:p>
            <a:pPr marL="342900" indent="-342900">
              <a:buClr>
                <a:srgbClr val="FFCC66"/>
              </a:buClr>
              <a:buFont typeface="Arial" panose="020B0604020202020204" pitchFamily="34" charset="0"/>
              <a:buChar char="►"/>
            </a:pPr>
            <a:r>
              <a:rPr lang="en-AU" sz="2400" dirty="0" smtClean="0"/>
              <a:t>In </a:t>
            </a:r>
            <a:r>
              <a:rPr lang="en-AU" sz="2400" dirty="0"/>
              <a:t>selected patients with very severe COPD and without relevant contraindications, lung transplantation may be considered. </a:t>
            </a:r>
          </a:p>
        </p:txBody>
      </p:sp>
    </p:spTree>
    <p:extLst>
      <p:ext uri="{BB962C8B-B14F-4D97-AF65-F5344CB8AC3E}">
        <p14:creationId xmlns:p14="http://schemas.microsoft.com/office/powerpoint/2010/main" val="32407601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4338" name="Picture 2" descr="fig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816" y="548680"/>
            <a:ext cx="7609610" cy="570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728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 - Summary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5362" name="Picture 2" descr="tabl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231"/>
          <a:stretch/>
        </p:blipFill>
        <p:spPr bwMode="auto">
          <a:xfrm>
            <a:off x="273905" y="1700808"/>
            <a:ext cx="865814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9614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Non-Pharmacologic Treatment – Summary (continued)</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6386" name="Picture 2" descr="table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562"/>
          <a:stretch/>
        </p:blipFill>
        <p:spPr bwMode="auto">
          <a:xfrm>
            <a:off x="421546" y="1748444"/>
            <a:ext cx="829623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7246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Monitoring and Follow-up</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539978"/>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Monitoring disease progression and development of complications and/or comorbidities </a:t>
            </a:r>
            <a:endParaRPr lang="en-AU" sz="2000" b="1" dirty="0" smtClean="0">
              <a:solidFill>
                <a:srgbClr val="FFCC66"/>
              </a:solidFill>
            </a:endParaRPr>
          </a:p>
          <a:p>
            <a:pPr>
              <a:buClr>
                <a:srgbClr val="FFCC66"/>
              </a:buClr>
            </a:pPr>
            <a:endParaRPr lang="en-AU" sz="2000" dirty="0"/>
          </a:p>
          <a:p>
            <a:pPr marL="342900" indent="-342900">
              <a:spcAft>
                <a:spcPts val="1200"/>
              </a:spcAft>
              <a:buClr>
                <a:srgbClr val="FFCC66"/>
              </a:buClr>
              <a:buFont typeface="Arial" panose="020B0604020202020204" pitchFamily="34" charset="0"/>
              <a:buChar char="►"/>
            </a:pPr>
            <a:r>
              <a:rPr lang="en-US" sz="2000" b="1" i="1" dirty="0"/>
              <a:t>Measurements. </a:t>
            </a:r>
            <a:r>
              <a:rPr lang="en-US" sz="2000" dirty="0"/>
              <a:t>Decline in FEV</a:t>
            </a:r>
            <a:r>
              <a:rPr lang="en-US" sz="2000" baseline="-25000" dirty="0"/>
              <a:t>1</a:t>
            </a:r>
            <a:r>
              <a:rPr lang="en-US" sz="2000" dirty="0"/>
              <a:t> can be tracked by spirometry performed at least once a </a:t>
            </a:r>
            <a:r>
              <a:rPr lang="en-US" sz="2000" dirty="0" smtClean="0"/>
              <a:t>year.</a:t>
            </a:r>
          </a:p>
          <a:p>
            <a:pPr marL="342900" indent="-342900">
              <a:spcAft>
                <a:spcPts val="1200"/>
              </a:spcAft>
              <a:buClr>
                <a:srgbClr val="FFCC66"/>
              </a:buClr>
              <a:buFont typeface="Arial" panose="020B0604020202020204" pitchFamily="34" charset="0"/>
              <a:buChar char="►"/>
            </a:pPr>
            <a:r>
              <a:rPr lang="en-US" sz="2000" b="1" i="1" dirty="0"/>
              <a:t>Symptoms. </a:t>
            </a:r>
            <a:r>
              <a:rPr lang="en-US" sz="2000" dirty="0"/>
              <a:t>At each visit, information on symptoms since the last visit should be collected, including cough and sputum, breathlessness, fatigue, activity limitation, and sleep disturbances. </a:t>
            </a:r>
            <a:endParaRPr lang="en-AU" sz="2000" dirty="0"/>
          </a:p>
          <a:p>
            <a:pPr marL="342900" indent="-342900">
              <a:spcAft>
                <a:spcPts val="1200"/>
              </a:spcAft>
              <a:buClr>
                <a:srgbClr val="FFCC66"/>
              </a:buClr>
              <a:buFont typeface="Arial" panose="020B0604020202020204" pitchFamily="34" charset="0"/>
              <a:buChar char="►"/>
            </a:pPr>
            <a:r>
              <a:rPr lang="en-US" sz="2000" b="1" i="1" dirty="0"/>
              <a:t>Exacerbations.</a:t>
            </a:r>
            <a:r>
              <a:rPr lang="en-US" sz="2000" b="1" dirty="0"/>
              <a:t> </a:t>
            </a:r>
            <a:r>
              <a:rPr lang="en-US" sz="2000" dirty="0"/>
              <a:t>The frequency, severity, type and likely causes of all </a:t>
            </a:r>
            <a:r>
              <a:rPr lang="en-US" sz="2000" dirty="0" smtClean="0"/>
              <a:t>exacerbations should </a:t>
            </a:r>
            <a:r>
              <a:rPr lang="en-US" sz="2000" dirty="0"/>
              <a:t>be </a:t>
            </a:r>
            <a:r>
              <a:rPr lang="en-US" sz="2000" dirty="0" smtClean="0"/>
              <a:t>monitored.</a:t>
            </a:r>
          </a:p>
          <a:p>
            <a:pPr marL="342900" indent="-342900">
              <a:spcAft>
                <a:spcPts val="1200"/>
              </a:spcAft>
              <a:buClr>
                <a:srgbClr val="FFCC66"/>
              </a:buClr>
              <a:buFont typeface="Arial" panose="020B0604020202020204" pitchFamily="34" charset="0"/>
              <a:buChar char="►"/>
            </a:pPr>
            <a:r>
              <a:rPr lang="en-US" sz="2000" b="1" i="1" dirty="0"/>
              <a:t>Imaging.</a:t>
            </a:r>
            <a:r>
              <a:rPr lang="en-US" sz="2000" dirty="0"/>
              <a:t> If there is a clear worsening of symptoms, imaging may be indicated. </a:t>
            </a:r>
            <a:endParaRPr lang="en-US" sz="2000" dirty="0" smtClean="0"/>
          </a:p>
          <a:p>
            <a:pPr marL="342900" indent="-342900">
              <a:spcAft>
                <a:spcPts val="1200"/>
              </a:spcAft>
              <a:buClr>
                <a:srgbClr val="FFCC66"/>
              </a:buClr>
              <a:buFont typeface="Arial" panose="020B0604020202020204" pitchFamily="34" charset="0"/>
              <a:buChar char="►"/>
            </a:pPr>
            <a:r>
              <a:rPr lang="en-US" sz="2000" b="1" i="1" dirty="0"/>
              <a:t>Smoking status. </a:t>
            </a:r>
            <a:r>
              <a:rPr lang="en-US" sz="2000" dirty="0"/>
              <a:t>At each visit, the current smoking status and smoke exposure should be determined followed by appropriate action.</a:t>
            </a:r>
            <a:endParaRPr lang="en-AU" sz="2000" dirty="0"/>
          </a:p>
          <a:p>
            <a:pPr marL="342900" indent="-342900">
              <a:buClr>
                <a:srgbClr val="FFCC66"/>
              </a:buClr>
              <a:buFont typeface="Arial" panose="020B0604020202020204" pitchFamily="34" charset="0"/>
              <a:buChar char="►"/>
            </a:pPr>
            <a:endParaRPr lang="en-AU" sz="2400" dirty="0"/>
          </a:p>
        </p:txBody>
      </p:sp>
    </p:spTree>
    <p:extLst>
      <p:ext uri="{BB962C8B-B14F-4D97-AF65-F5344CB8AC3E}">
        <p14:creationId xmlns:p14="http://schemas.microsoft.com/office/powerpoint/2010/main" val="3093660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Monitoring and Follow-up</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5386090"/>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Pharmacotherapy and other medical </a:t>
            </a:r>
            <a:r>
              <a:rPr lang="en-AU" sz="2000" b="1" dirty="0" smtClean="0">
                <a:solidFill>
                  <a:srgbClr val="FFCC66"/>
                </a:solidFill>
              </a:rPr>
              <a:t>treatment</a:t>
            </a:r>
          </a:p>
          <a:p>
            <a:pPr>
              <a:buClr>
                <a:srgbClr val="FFCC66"/>
              </a:buClr>
            </a:pPr>
            <a:endParaRPr lang="en-AU" sz="2000" i="1" dirty="0"/>
          </a:p>
          <a:p>
            <a:pPr>
              <a:spcAft>
                <a:spcPts val="1200"/>
              </a:spcAft>
              <a:buClr>
                <a:srgbClr val="FFCC66"/>
              </a:buClr>
            </a:pPr>
            <a:r>
              <a:rPr lang="en-AU" sz="2000" dirty="0"/>
              <a:t>In order to adjust therapy appropriately as the disease progresses, each follow-up visit should include a discussion of the current therapeutic regimen. </a:t>
            </a:r>
            <a:endParaRPr lang="en-AU" sz="2000" dirty="0" smtClean="0"/>
          </a:p>
          <a:p>
            <a:pPr>
              <a:spcAft>
                <a:spcPts val="1200"/>
              </a:spcAft>
              <a:buClr>
                <a:srgbClr val="FFCC66"/>
              </a:buClr>
            </a:pPr>
            <a:r>
              <a:rPr lang="en-AU" sz="2000" dirty="0" smtClean="0"/>
              <a:t>Monitoring </a:t>
            </a:r>
            <a:r>
              <a:rPr lang="en-AU" sz="2000" dirty="0"/>
              <a:t>should focus on</a:t>
            </a:r>
            <a:r>
              <a:rPr lang="en-AU" sz="2000" dirty="0" smtClean="0"/>
              <a:t>:</a:t>
            </a:r>
            <a:endParaRPr lang="en-AU" sz="2000" dirty="0"/>
          </a:p>
          <a:p>
            <a:pPr marL="800100" lvl="1" indent="-342900">
              <a:spcAft>
                <a:spcPts val="1200"/>
              </a:spcAft>
              <a:buClr>
                <a:srgbClr val="FFCC66"/>
              </a:buClr>
              <a:buFont typeface="Arial" panose="020B0604020202020204" pitchFamily="34" charset="0"/>
              <a:buChar char="►"/>
            </a:pPr>
            <a:r>
              <a:rPr lang="en-AU" sz="2000" dirty="0" smtClean="0"/>
              <a:t>Dosages </a:t>
            </a:r>
            <a:r>
              <a:rPr lang="en-AU" sz="2000" dirty="0"/>
              <a:t>of prescribed medications. </a:t>
            </a:r>
          </a:p>
          <a:p>
            <a:pPr marL="800100" lvl="1" indent="-342900">
              <a:spcAft>
                <a:spcPts val="1200"/>
              </a:spcAft>
              <a:buClr>
                <a:srgbClr val="FFCC66"/>
              </a:buClr>
              <a:buFont typeface="Arial" panose="020B0604020202020204" pitchFamily="34" charset="0"/>
              <a:buChar char="►"/>
            </a:pPr>
            <a:r>
              <a:rPr lang="en-AU" sz="2000" dirty="0" smtClean="0"/>
              <a:t>Adherence </a:t>
            </a:r>
            <a:r>
              <a:rPr lang="en-AU" sz="2000" dirty="0"/>
              <a:t>to the regimen. </a:t>
            </a:r>
          </a:p>
          <a:p>
            <a:pPr marL="800100" lvl="1" indent="-342900">
              <a:spcAft>
                <a:spcPts val="1200"/>
              </a:spcAft>
              <a:buClr>
                <a:srgbClr val="FFCC66"/>
              </a:buClr>
              <a:buFont typeface="Arial" panose="020B0604020202020204" pitchFamily="34" charset="0"/>
              <a:buChar char="►"/>
            </a:pPr>
            <a:r>
              <a:rPr lang="en-AU" sz="2000" dirty="0" smtClean="0"/>
              <a:t>Inhaler </a:t>
            </a:r>
            <a:r>
              <a:rPr lang="en-AU" sz="2000" dirty="0"/>
              <a:t>technique.</a:t>
            </a:r>
          </a:p>
          <a:p>
            <a:pPr marL="800100" lvl="1" indent="-342900">
              <a:spcAft>
                <a:spcPts val="1200"/>
              </a:spcAft>
              <a:buClr>
                <a:srgbClr val="FFCC66"/>
              </a:buClr>
              <a:buFont typeface="Arial" panose="020B0604020202020204" pitchFamily="34" charset="0"/>
              <a:buChar char="►"/>
            </a:pPr>
            <a:r>
              <a:rPr lang="en-AU" sz="2000" dirty="0" smtClean="0"/>
              <a:t>Effectiveness </a:t>
            </a:r>
            <a:r>
              <a:rPr lang="en-AU" sz="2000" dirty="0"/>
              <a:t>of the current regime.</a:t>
            </a:r>
          </a:p>
          <a:p>
            <a:pPr marL="800100" lvl="1" indent="-342900">
              <a:spcAft>
                <a:spcPts val="1200"/>
              </a:spcAft>
              <a:buClr>
                <a:srgbClr val="FFCC66"/>
              </a:buClr>
              <a:buFont typeface="Arial" panose="020B0604020202020204" pitchFamily="34" charset="0"/>
              <a:buChar char="►"/>
            </a:pPr>
            <a:r>
              <a:rPr lang="en-AU" sz="2000" dirty="0" smtClean="0"/>
              <a:t>Side </a:t>
            </a:r>
            <a:r>
              <a:rPr lang="en-AU" sz="2000" dirty="0"/>
              <a:t>effects</a:t>
            </a:r>
            <a:r>
              <a:rPr lang="en-AU" sz="2000" dirty="0" smtClean="0"/>
              <a:t>.</a:t>
            </a:r>
            <a:endParaRPr lang="en-AU" sz="2000" b="1" i="1" dirty="0" smtClean="0"/>
          </a:p>
          <a:p>
            <a:pPr>
              <a:spcAft>
                <a:spcPts val="1200"/>
              </a:spcAft>
              <a:buClr>
                <a:srgbClr val="FFCC66"/>
              </a:buClr>
            </a:pPr>
            <a:r>
              <a:rPr lang="en-AU" sz="2000" i="1" dirty="0" smtClean="0"/>
              <a:t>Treatment </a:t>
            </a:r>
            <a:r>
              <a:rPr lang="en-AU" sz="2000" i="1" dirty="0"/>
              <a:t>modifications should be </a:t>
            </a:r>
            <a:r>
              <a:rPr lang="en-AU" sz="2000" i="1" dirty="0" smtClean="0"/>
              <a:t>recommended.</a:t>
            </a:r>
            <a:endParaRPr lang="en-AU" sz="2000" i="1" dirty="0"/>
          </a:p>
          <a:p>
            <a:pPr marL="342900" indent="-342900">
              <a:buClr>
                <a:srgbClr val="FFCC66"/>
              </a:buClr>
              <a:buFont typeface="Arial" panose="020B0604020202020204" pitchFamily="34" charset="0"/>
              <a:buChar char="►"/>
            </a:pPr>
            <a:endParaRPr lang="en-AU" sz="2400" dirty="0"/>
          </a:p>
        </p:txBody>
      </p:sp>
    </p:spTree>
    <p:extLst>
      <p:ext uri="{BB962C8B-B14F-4D97-AF65-F5344CB8AC3E}">
        <p14:creationId xmlns:p14="http://schemas.microsoft.com/office/powerpoint/2010/main" val="5791957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2017 Report: Chapters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FCC66"/>
              </a:buClr>
              <a:buFont typeface="+mj-lt"/>
              <a:buAutoNum type="arabicPeriod"/>
            </a:pPr>
            <a:r>
              <a:rPr lang="en-AU" sz="2000" dirty="0" smtClean="0"/>
              <a:t>Definition and Overview</a:t>
            </a:r>
          </a:p>
          <a:p>
            <a:pPr marL="457200" indent="-457200">
              <a:buClr>
                <a:srgbClr val="FFCC66"/>
              </a:buClr>
              <a:buFont typeface="+mj-lt"/>
              <a:buAutoNum type="arabicPeriod"/>
            </a:pPr>
            <a:endParaRPr lang="en-AU" sz="2000" dirty="0" smtClean="0"/>
          </a:p>
          <a:p>
            <a:pPr marL="457200" indent="-457200">
              <a:buClr>
                <a:srgbClr val="FFCC66"/>
              </a:buClr>
              <a:buFont typeface="+mj-lt"/>
              <a:buAutoNum type="arabicPeriod"/>
            </a:pPr>
            <a:r>
              <a:rPr lang="en-AU" sz="2000" dirty="0" smtClean="0"/>
              <a:t>Diagnosis and Initial Assessment</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Evidence Supporting Prevention &amp; Maintenance Therapy</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Stable COPD</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Management of Exacerbations</a:t>
            </a:r>
          </a:p>
          <a:p>
            <a:pPr marL="457200" indent="-457200">
              <a:buClr>
                <a:srgbClr val="FFCC66"/>
              </a:buClr>
              <a:buFont typeface="+mj-lt"/>
              <a:buAutoNum type="arabicPeriod"/>
            </a:pPr>
            <a:endParaRPr lang="en-AU" sz="2000" dirty="0"/>
          </a:p>
          <a:p>
            <a:pPr marL="457200" indent="-457200">
              <a:buClr>
                <a:srgbClr val="FFCC66"/>
              </a:buClr>
              <a:buFont typeface="+mj-lt"/>
              <a:buAutoNum type="arabicPeriod"/>
            </a:pPr>
            <a:r>
              <a:rPr lang="en-AU" sz="2000" dirty="0" smtClean="0"/>
              <a:t>COPD and Comorbidities</a:t>
            </a:r>
          </a:p>
          <a:p>
            <a:pPr marL="457200" indent="-457200">
              <a:buClr>
                <a:srgbClr val="FFCC66"/>
              </a:buClr>
              <a:buFont typeface="+mj-lt"/>
              <a:buAutoNum type="arabicPeriod"/>
            </a:pPr>
            <a:endParaRPr lang="en-AU"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23" y="1378251"/>
            <a:ext cx="3316688" cy="472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55014" y="4293096"/>
            <a:ext cx="4515507" cy="769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230708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708981"/>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 (1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smtClean="0"/>
              <a:t>An </a:t>
            </a:r>
            <a:r>
              <a:rPr lang="en-AU" sz="2000" dirty="0"/>
              <a:t>exacerbation of COPD is defined as an acute worsening of respiratory symptoms that results in additional therapy</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Exacerbations </a:t>
            </a:r>
            <a:r>
              <a:rPr lang="en-AU" sz="2000" dirty="0"/>
              <a:t>of COPD can be precipitated by several factors. The most common causes are respiratory tract infections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The </a:t>
            </a:r>
            <a:r>
              <a:rPr lang="en-AU" sz="2000" dirty="0"/>
              <a:t>goal for treatment of COPD exacerbations is to minimize the negative impact of the current exacerbation and to prevent subsequent events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Short-acting </a:t>
            </a:r>
            <a:r>
              <a:rPr lang="en-AU" sz="2000" dirty="0"/>
              <a:t>inhaled beta</a:t>
            </a:r>
            <a:r>
              <a:rPr lang="en-AU" sz="2000" baseline="-25000" dirty="0"/>
              <a:t>2</a:t>
            </a:r>
            <a:r>
              <a:rPr lang="en-AU" sz="2000" dirty="0"/>
              <a:t>-agonists, with or without short-acting anticholinergics, are recommended as the initial bronchodilators to treat an acute exacerbation.</a:t>
            </a:r>
          </a:p>
        </p:txBody>
      </p:sp>
    </p:spTree>
    <p:extLst>
      <p:ext uri="{BB962C8B-B14F-4D97-AF65-F5344CB8AC3E}">
        <p14:creationId xmlns:p14="http://schemas.microsoft.com/office/powerpoint/2010/main" val="265608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Objectives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1521661" y="1484784"/>
            <a:ext cx="6553200" cy="4093428"/>
          </a:xfrm>
          <a:prstGeom prst="rect">
            <a:avLst/>
          </a:prstGeom>
          <a:noFill/>
          <a:ln w="9525">
            <a:noFill/>
            <a:miter lim="800000"/>
            <a:headEnd/>
            <a:tailEnd/>
          </a:ln>
        </p:spPr>
        <p:txBody>
          <a:bodyPr>
            <a:spAutoFit/>
          </a:bodyPr>
          <a:lstStyle/>
          <a:p>
            <a:pPr marL="342900" indent="-342900">
              <a:buClr>
                <a:srgbClr val="FFCC66"/>
              </a:buClr>
              <a:buFont typeface="Arial" panose="020B0604020202020204" pitchFamily="34" charset="0"/>
              <a:buChar char="►"/>
            </a:pPr>
            <a:r>
              <a:rPr lang="en-US" sz="2000" dirty="0" smtClean="0"/>
              <a:t>To </a:t>
            </a:r>
            <a:r>
              <a:rPr lang="en-US" sz="2000" dirty="0"/>
              <a:t>provide a non-biased review of the current evidence for the assessment, diagnosis and treatment of patients with </a:t>
            </a:r>
            <a:r>
              <a:rPr lang="en-US" sz="2000" dirty="0" smtClean="0"/>
              <a:t>COPD. </a:t>
            </a:r>
          </a:p>
          <a:p>
            <a:pPr marL="342900" indent="-342900">
              <a:buClr>
                <a:srgbClr val="FFCC66"/>
              </a:buClr>
              <a:buFont typeface="Arial" panose="020B0604020202020204" pitchFamily="34" charset="0"/>
              <a:buChar char="►"/>
            </a:pPr>
            <a:endParaRPr lang="en-US" sz="2000" dirty="0"/>
          </a:p>
          <a:p>
            <a:pPr marL="342900" indent="-342900">
              <a:buClr>
                <a:srgbClr val="FFCC66"/>
              </a:buClr>
              <a:buFont typeface="Arial" panose="020B0604020202020204" pitchFamily="34" charset="0"/>
              <a:buChar char="►"/>
            </a:pPr>
            <a:r>
              <a:rPr lang="en-US" sz="2000" dirty="0" smtClean="0"/>
              <a:t>To highlight short-term and long-term treatment objectives organized </a:t>
            </a:r>
            <a:r>
              <a:rPr lang="en-US" sz="2000" dirty="0"/>
              <a:t>into two groups: </a:t>
            </a:r>
            <a:endParaRPr lang="en-US" sz="2000" dirty="0" smtClean="0"/>
          </a:p>
          <a:p>
            <a:pPr marL="800100" lvl="1" indent="-342900">
              <a:buClr>
                <a:srgbClr val="FFCC66"/>
              </a:buClr>
              <a:buFont typeface="Wingdings" panose="05000000000000000000" pitchFamily="2" charset="2"/>
              <a:buChar char="Ø"/>
            </a:pPr>
            <a:r>
              <a:rPr lang="en-US" sz="2000" dirty="0" smtClean="0"/>
              <a:t>Relieving </a:t>
            </a:r>
            <a:r>
              <a:rPr lang="en-US" sz="2000" dirty="0"/>
              <a:t>and reducing the impact of symptoms, and </a:t>
            </a:r>
            <a:endParaRPr lang="en-US" sz="2000" dirty="0" smtClean="0"/>
          </a:p>
          <a:p>
            <a:pPr marL="800100" lvl="1" indent="-342900">
              <a:buClr>
                <a:srgbClr val="FFCC66"/>
              </a:buClr>
              <a:buFont typeface="Wingdings" panose="05000000000000000000" pitchFamily="2" charset="2"/>
              <a:buChar char="Ø"/>
            </a:pPr>
            <a:r>
              <a:rPr lang="en-US" sz="2000" dirty="0" smtClean="0"/>
              <a:t>Reducing the </a:t>
            </a:r>
            <a:r>
              <a:rPr lang="en-US" sz="2000" dirty="0"/>
              <a:t>risk of adverse health events that may affect the patient </a:t>
            </a:r>
            <a:r>
              <a:rPr lang="en-US" sz="2000" dirty="0" smtClean="0"/>
              <a:t>in </a:t>
            </a:r>
            <a:r>
              <a:rPr lang="en-US" sz="2000" dirty="0"/>
              <a:t>the future. </a:t>
            </a:r>
            <a:endParaRPr lang="en-US" sz="2000" dirty="0" smtClean="0"/>
          </a:p>
          <a:p>
            <a:pPr marL="342900" indent="-342900">
              <a:buClr>
                <a:srgbClr val="FFCC66"/>
              </a:buClr>
              <a:buFont typeface="Courier New" panose="02070309020205020404" pitchFamily="49" charset="0"/>
              <a:buChar char="o"/>
            </a:pPr>
            <a:endParaRPr lang="en-US" sz="2000" dirty="0"/>
          </a:p>
          <a:p>
            <a:pPr marL="342900" indent="-342900">
              <a:buClr>
                <a:srgbClr val="FFCC66"/>
              </a:buClr>
              <a:buFont typeface="Arial" panose="020B0604020202020204" pitchFamily="34" charset="0"/>
              <a:buChar char="►"/>
            </a:pPr>
            <a:r>
              <a:rPr lang="en-US" sz="2000" dirty="0" smtClean="0"/>
              <a:t>To guide symptoms </a:t>
            </a:r>
            <a:r>
              <a:rPr lang="en-US" sz="2000" dirty="0"/>
              <a:t>assessment </a:t>
            </a:r>
            <a:r>
              <a:rPr lang="en-US" sz="2000" dirty="0" smtClean="0"/>
              <a:t>and </a:t>
            </a:r>
            <a:r>
              <a:rPr lang="en-US" sz="2000" dirty="0"/>
              <a:t>health status </a:t>
            </a:r>
            <a:r>
              <a:rPr lang="en-US" sz="2000" dirty="0" smtClean="0"/>
              <a:t>measurement.</a:t>
            </a:r>
            <a:endParaRPr lang="en-AU" sz="2000" dirty="0"/>
          </a:p>
        </p:txBody>
      </p:sp>
    </p:spTree>
    <p:extLst>
      <p:ext uri="{BB962C8B-B14F-4D97-AF65-F5344CB8AC3E}">
        <p14:creationId xmlns:p14="http://schemas.microsoft.com/office/powerpoint/2010/main" val="3458111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4708981"/>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 (2 of 3):</a:t>
            </a: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t>Maintenance </a:t>
            </a:r>
            <a:r>
              <a:rPr lang="en-AU" sz="2000" dirty="0"/>
              <a:t>therapy with long-acting bronchodilators should be initiated as soon as possible before hospital discharge</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Systemic </a:t>
            </a:r>
            <a:r>
              <a:rPr lang="en-AU" sz="2000" dirty="0"/>
              <a:t>corticosteroids can improve lung function (FEV</a:t>
            </a:r>
            <a:r>
              <a:rPr lang="en-AU" sz="2000" baseline="-25000" dirty="0"/>
              <a:t>1</a:t>
            </a:r>
            <a:r>
              <a:rPr lang="en-AU" sz="2000" dirty="0"/>
              <a:t>), oxygenation and shorten recovery time and hospitalization duration. Duration of therapy should not be more than 5-7 days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Antibiotics</a:t>
            </a:r>
            <a:r>
              <a:rPr lang="en-AU" sz="2000" dirty="0"/>
              <a:t>, when indicated, can shorten recovery time, reduce the risk of early relapse, treatment failure, and hospitalization duration. Duration of therapy should be 5-7 days</a:t>
            </a:r>
            <a:r>
              <a:rPr lang="en-AU" sz="2000" dirty="0" smtClean="0"/>
              <a:t>.</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err="1" smtClean="0"/>
              <a:t>Methylxanthines</a:t>
            </a:r>
            <a:r>
              <a:rPr lang="en-AU" sz="2000" dirty="0" smtClean="0"/>
              <a:t> </a:t>
            </a:r>
            <a:r>
              <a:rPr lang="en-AU" sz="2000" dirty="0"/>
              <a:t>are not recommended due to increased side effect profiles.</a:t>
            </a:r>
          </a:p>
        </p:txBody>
      </p:sp>
    </p:spTree>
    <p:extLst>
      <p:ext uri="{BB962C8B-B14F-4D97-AF65-F5344CB8AC3E}">
        <p14:creationId xmlns:p14="http://schemas.microsoft.com/office/powerpoint/2010/main" val="3618425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467545" y="1327776"/>
            <a:ext cx="8424934" cy="3477875"/>
          </a:xfrm>
          <a:prstGeom prst="rect">
            <a:avLst/>
          </a:prstGeom>
          <a:noFill/>
          <a:ln w="9525">
            <a:noFill/>
            <a:miter lim="800000"/>
            <a:headEnd/>
            <a:tailEnd/>
          </a:ln>
        </p:spPr>
        <p:txBody>
          <a:bodyPr wrap="square">
            <a:spAutoFit/>
          </a:bodyPr>
          <a:lstStyle/>
          <a:p>
            <a:pPr>
              <a:buClr>
                <a:srgbClr val="FFCC66"/>
              </a:buClr>
            </a:pPr>
            <a:r>
              <a:rPr lang="en-AU" sz="2000" b="1" dirty="0">
                <a:solidFill>
                  <a:srgbClr val="FFCC66"/>
                </a:solidFill>
              </a:rPr>
              <a:t>OVERALL KEY </a:t>
            </a:r>
            <a:r>
              <a:rPr lang="en-AU" sz="2000" b="1" dirty="0" smtClean="0">
                <a:solidFill>
                  <a:srgbClr val="FFCC66"/>
                </a:solidFill>
              </a:rPr>
              <a:t>POINTS (3 of 3):</a:t>
            </a: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t>Non-invasive </a:t>
            </a:r>
            <a:r>
              <a:rPr lang="en-AU" sz="2000" dirty="0"/>
              <a:t>mechanical ventilation should be the first mode of ventilation used in COPD patients with acute respiratory failure who have no absolute contraindication because it improves gas exchange, reduces work of breathing and the need for intubation, decreases hospitalization duration and improves survival. </a:t>
            </a:r>
            <a:endParaRPr lang="en-AU" sz="2000" dirty="0" smtClean="0"/>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smtClean="0"/>
              <a:t>Following </a:t>
            </a:r>
            <a:r>
              <a:rPr lang="en-AU" sz="2000" dirty="0"/>
              <a:t>an exacerbation, appropriate measures for exacerbation prevention should be initiated (see </a:t>
            </a:r>
            <a:r>
              <a:rPr lang="en-AU" sz="2000" dirty="0" smtClean="0"/>
              <a:t>GOLD 2017 Chapter </a:t>
            </a:r>
            <a:r>
              <a:rPr lang="en-AU" sz="2000" dirty="0"/>
              <a:t>3 and Chapter 4). </a:t>
            </a:r>
          </a:p>
        </p:txBody>
      </p:sp>
    </p:spTree>
    <p:extLst>
      <p:ext uri="{BB962C8B-B14F-4D97-AF65-F5344CB8AC3E}">
        <p14:creationId xmlns:p14="http://schemas.microsoft.com/office/powerpoint/2010/main" val="38406023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844824"/>
            <a:ext cx="8424934" cy="3600986"/>
          </a:xfrm>
          <a:prstGeom prst="rect">
            <a:avLst/>
          </a:prstGeom>
          <a:noFill/>
          <a:ln w="9525">
            <a:noFill/>
            <a:miter lim="800000"/>
            <a:headEnd/>
            <a:tailEnd/>
          </a:ln>
        </p:spPr>
        <p:txBody>
          <a:bodyPr wrap="square">
            <a:spAutoFit/>
          </a:bodyPr>
          <a:lstStyle/>
          <a:p>
            <a:pPr>
              <a:buClr>
                <a:srgbClr val="FFCC66"/>
              </a:buClr>
            </a:pPr>
            <a:r>
              <a:rPr lang="en-AU" sz="2400" b="1" dirty="0">
                <a:solidFill>
                  <a:srgbClr val="FFCC66"/>
                </a:solidFill>
              </a:rPr>
              <a:t>COPD exacerbations </a:t>
            </a:r>
            <a:r>
              <a:rPr lang="en-AU" sz="2400" dirty="0"/>
              <a:t>are defined as an acute worsening of respiratory symptoms that result in additional therapy</a:t>
            </a:r>
            <a:r>
              <a:rPr lang="en-AU" sz="2400" dirty="0" smtClean="0"/>
              <a:t>.</a:t>
            </a: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a:t>They are classified as:</a:t>
            </a:r>
          </a:p>
          <a:p>
            <a:pPr marL="342900" indent="-342900">
              <a:buClr>
                <a:srgbClr val="FFCC66"/>
              </a:buClr>
              <a:buFont typeface="Arial" panose="020B0604020202020204" pitchFamily="34" charset="0"/>
              <a:buChar char="►"/>
            </a:pPr>
            <a:endParaRPr lang="en-AU" sz="2000" dirty="0"/>
          </a:p>
          <a:p>
            <a:pPr marL="800100" lvl="1" indent="-342900">
              <a:buClr>
                <a:srgbClr val="FFCC66"/>
              </a:buClr>
              <a:buFont typeface="Wingdings" panose="05000000000000000000" pitchFamily="2" charset="2"/>
              <a:buChar char="Ø"/>
            </a:pPr>
            <a:r>
              <a:rPr lang="en-AU" sz="2000" dirty="0" smtClean="0">
                <a:solidFill>
                  <a:srgbClr val="FFCC66"/>
                </a:solidFill>
              </a:rPr>
              <a:t>Mild</a:t>
            </a:r>
            <a:r>
              <a:rPr lang="en-AU" sz="2000" dirty="0" smtClean="0"/>
              <a:t> </a:t>
            </a:r>
            <a:r>
              <a:rPr lang="en-AU" sz="2000" dirty="0"/>
              <a:t>(treated with short acting bronchodilators only, SABDs) </a:t>
            </a:r>
          </a:p>
          <a:p>
            <a:pPr marL="800100" lvl="1" indent="-342900">
              <a:buClr>
                <a:srgbClr val="FFCC66"/>
              </a:buClr>
              <a:buFont typeface="Wingdings" panose="05000000000000000000" pitchFamily="2" charset="2"/>
              <a:buChar char="Ø"/>
            </a:pPr>
            <a:r>
              <a:rPr lang="en-AU" sz="2000" dirty="0" smtClean="0">
                <a:solidFill>
                  <a:srgbClr val="FFCC66"/>
                </a:solidFill>
              </a:rPr>
              <a:t>Moderate</a:t>
            </a:r>
            <a:r>
              <a:rPr lang="en-AU" sz="2000" dirty="0" smtClean="0"/>
              <a:t> </a:t>
            </a:r>
            <a:r>
              <a:rPr lang="en-AU" sz="2000" dirty="0"/>
              <a:t>(treated with SABDs plus antibiotics and/or oral corticosteroids) or </a:t>
            </a:r>
          </a:p>
          <a:p>
            <a:pPr marL="800100" lvl="1" indent="-342900">
              <a:buClr>
                <a:srgbClr val="FFCC66"/>
              </a:buClr>
              <a:buFont typeface="Wingdings" panose="05000000000000000000" pitchFamily="2" charset="2"/>
              <a:buChar char="Ø"/>
            </a:pPr>
            <a:r>
              <a:rPr lang="en-AU" sz="2000" dirty="0" smtClean="0">
                <a:solidFill>
                  <a:srgbClr val="FFCC66"/>
                </a:solidFill>
              </a:rPr>
              <a:t>Severe</a:t>
            </a:r>
            <a:r>
              <a:rPr lang="en-AU" sz="2000" dirty="0" smtClean="0"/>
              <a:t> </a:t>
            </a:r>
            <a:r>
              <a:rPr lang="en-AU" sz="2000" dirty="0"/>
              <a:t>(patient requires hospitalization or visits the emergency room). Severe exacerbations may also be associated with acute respiratory failure. </a:t>
            </a:r>
          </a:p>
        </p:txBody>
      </p:sp>
    </p:spTree>
    <p:extLst>
      <p:ext uri="{BB962C8B-B14F-4D97-AF65-F5344CB8AC3E}">
        <p14:creationId xmlns:p14="http://schemas.microsoft.com/office/powerpoint/2010/main" val="31486209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pPr>
              <a:buClr>
                <a:srgbClr val="FFCC66"/>
              </a:buClr>
            </a:pPr>
            <a:endParaRPr lang="en-AU" sz="2400" b="1" dirty="0" smtClean="0">
              <a:solidFill>
                <a:srgbClr val="FFCC66"/>
              </a:solidFill>
            </a:endParaRPr>
          </a:p>
          <a:p>
            <a:r>
              <a:rPr lang="en-GB" sz="2400" b="1" i="1" dirty="0">
                <a:solidFill>
                  <a:srgbClr val="FFCC66"/>
                </a:solidFill>
              </a:rPr>
              <a:t>No respiratory failure:</a:t>
            </a:r>
            <a:r>
              <a:rPr lang="de-DE" sz="2400" dirty="0">
                <a:solidFill>
                  <a:srgbClr val="FFCC66"/>
                </a:solidFill>
              </a:rPr>
              <a:t> </a:t>
            </a:r>
            <a:endParaRPr lang="de-DE" sz="2400" dirty="0" smtClean="0">
              <a:solidFill>
                <a:srgbClr val="FFCC66"/>
              </a:solidFill>
            </a:endParaRPr>
          </a:p>
          <a:p>
            <a:r>
              <a:rPr lang="de-DE" sz="2400" dirty="0" smtClean="0"/>
              <a:t>Respiratory </a:t>
            </a:r>
            <a:r>
              <a:rPr lang="de-DE" sz="2400" dirty="0"/>
              <a:t>rate: 20-30 breaths per minute; no use of accessory respiratory muscles; no changes in mental status; hypoxemia improved with supplemental oxygen given via Venturi mask 28-35% inspired oxygen (FiO</a:t>
            </a:r>
            <a:r>
              <a:rPr lang="de-DE" sz="2400" baseline="-25000" dirty="0"/>
              <a:t>2</a:t>
            </a:r>
            <a:r>
              <a:rPr lang="de-DE" sz="2400" dirty="0"/>
              <a:t>); no increase in PaCO</a:t>
            </a:r>
            <a:r>
              <a:rPr lang="de-DE" sz="2400" baseline="-25000" dirty="0"/>
              <a:t>2</a:t>
            </a:r>
            <a:r>
              <a:rPr lang="de-DE" sz="2400" dirty="0"/>
              <a:t>.</a:t>
            </a:r>
            <a:endParaRPr lang="en-AU" sz="2400" dirty="0"/>
          </a:p>
          <a:p>
            <a:r>
              <a:rPr lang="de-DE" sz="2400" dirty="0"/>
              <a:t> </a:t>
            </a:r>
            <a:endParaRPr lang="en-AU" sz="2400" dirty="0"/>
          </a:p>
        </p:txBody>
      </p:sp>
    </p:spTree>
    <p:extLst>
      <p:ext uri="{BB962C8B-B14F-4D97-AF65-F5344CB8AC3E}">
        <p14:creationId xmlns:p14="http://schemas.microsoft.com/office/powerpoint/2010/main" val="312134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pPr>
              <a:buClr>
                <a:srgbClr val="FFCC66"/>
              </a:buClr>
            </a:pPr>
            <a:endParaRPr lang="en-AU" sz="2400" b="1" dirty="0" smtClean="0">
              <a:solidFill>
                <a:srgbClr val="FFCC66"/>
              </a:solidFill>
            </a:endParaRPr>
          </a:p>
          <a:p>
            <a:r>
              <a:rPr lang="en-GB" sz="2400" b="1" i="1" dirty="0">
                <a:solidFill>
                  <a:srgbClr val="FFCC66"/>
                </a:solidFill>
              </a:rPr>
              <a:t>Acute respiratory failure — non-life-threatening:</a:t>
            </a:r>
            <a:r>
              <a:rPr lang="de-DE" sz="2400" dirty="0">
                <a:solidFill>
                  <a:srgbClr val="FFCC66"/>
                </a:solidFill>
              </a:rPr>
              <a:t> </a:t>
            </a:r>
            <a:r>
              <a:rPr lang="de-DE" sz="2400" dirty="0"/>
              <a:t>Respiratory rate: &gt; 30 breaths per minute; using accessory respiratory muscles; no change in mental status; hypoxemia improved with supplemental oxygen via Venturi mask 25-30% FiO</a:t>
            </a:r>
            <a:r>
              <a:rPr lang="de-DE" sz="2400" baseline="-25000" dirty="0"/>
              <a:t>2</a:t>
            </a:r>
            <a:r>
              <a:rPr lang="de-DE" sz="2400" dirty="0"/>
              <a:t>; hypercarbia i.e., PaCO</a:t>
            </a:r>
            <a:r>
              <a:rPr lang="de-DE" sz="2400" baseline="-25000" dirty="0"/>
              <a:t>2</a:t>
            </a:r>
            <a:r>
              <a:rPr lang="de-DE" sz="2400" dirty="0"/>
              <a:t> increased compared with baseline or elevated 50-60 mmHg.</a:t>
            </a:r>
            <a:endParaRPr lang="en-AU" sz="2400" dirty="0"/>
          </a:p>
          <a:p>
            <a:r>
              <a:rPr lang="de-DE" sz="2400" dirty="0"/>
              <a:t>  </a:t>
            </a:r>
            <a:endParaRPr lang="en-AU" sz="2400" dirty="0"/>
          </a:p>
        </p:txBody>
      </p:sp>
    </p:spTree>
    <p:extLst>
      <p:ext uri="{BB962C8B-B14F-4D97-AF65-F5344CB8AC3E}">
        <p14:creationId xmlns:p14="http://schemas.microsoft.com/office/powerpoint/2010/main" val="7118144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40571" y="1700808"/>
            <a:ext cx="8424934" cy="3785652"/>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Classification of hospitalized patients</a:t>
            </a:r>
          </a:p>
          <a:p>
            <a:endParaRPr lang="en-AU" sz="2400" dirty="0"/>
          </a:p>
          <a:p>
            <a:r>
              <a:rPr lang="en-GB" sz="2400" b="1" i="1" dirty="0">
                <a:solidFill>
                  <a:srgbClr val="FFCC66"/>
                </a:solidFill>
              </a:rPr>
              <a:t>Acute respiratory failure — life-threatening:</a:t>
            </a:r>
            <a:r>
              <a:rPr lang="en-GB" sz="2400" b="1" dirty="0">
                <a:solidFill>
                  <a:srgbClr val="FFCC66"/>
                </a:solidFill>
              </a:rPr>
              <a:t> </a:t>
            </a:r>
            <a:endParaRPr lang="en-GB" sz="2400" b="1" dirty="0" smtClean="0">
              <a:solidFill>
                <a:srgbClr val="FFCC66"/>
              </a:solidFill>
            </a:endParaRPr>
          </a:p>
          <a:p>
            <a:r>
              <a:rPr lang="de-DE" sz="2400" dirty="0" smtClean="0"/>
              <a:t>Respiratory </a:t>
            </a:r>
            <a:r>
              <a:rPr lang="de-DE" sz="2400" dirty="0"/>
              <a:t>rate: &gt; 30 breaths per minute; using accessory respiratory muscles; acute changes in mental status; hypoxemia not improved with supplemental oxygen via Venturi mask or requiring FiO</a:t>
            </a:r>
            <a:r>
              <a:rPr lang="de-DE" sz="2400" baseline="-25000" dirty="0"/>
              <a:t>2</a:t>
            </a:r>
            <a:r>
              <a:rPr lang="de-DE" sz="2400" dirty="0"/>
              <a:t> &gt; 40%; hypercarbia i.e., PaCO</a:t>
            </a:r>
            <a:r>
              <a:rPr lang="de-DE" sz="2400" baseline="-25000" dirty="0"/>
              <a:t>2</a:t>
            </a:r>
            <a:r>
              <a:rPr lang="de-DE" sz="2400" dirty="0"/>
              <a:t> increased compared with baseline or elevated &gt; 60 mmHg or the presence of acidosis (pH </a:t>
            </a:r>
            <a:r>
              <a:rPr lang="de-DE" sz="2400" u="sng" dirty="0"/>
              <a:t>&lt;</a:t>
            </a:r>
            <a:r>
              <a:rPr lang="de-DE" sz="2400" dirty="0"/>
              <a:t> 7.25). </a:t>
            </a:r>
            <a:endParaRPr lang="en-AU" sz="2400" dirty="0"/>
          </a:p>
          <a:p>
            <a:r>
              <a:rPr lang="de-DE" sz="2400" dirty="0"/>
              <a:t>  </a:t>
            </a:r>
            <a:endParaRPr lang="en-AU" sz="2400" dirty="0"/>
          </a:p>
        </p:txBody>
      </p:sp>
    </p:spTree>
    <p:extLst>
      <p:ext uri="{BB962C8B-B14F-4D97-AF65-F5344CB8AC3E}">
        <p14:creationId xmlns:p14="http://schemas.microsoft.com/office/powerpoint/2010/main" val="34545184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7410"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39" y="2276872"/>
            <a:ext cx="8884643"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4011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8434"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44824"/>
            <a:ext cx="895965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9322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p>
          <a:p>
            <a:pPr algn="ctr"/>
            <a:r>
              <a:rPr lang="en-US" sz="2800" dirty="0" smtClean="0">
                <a:solidFill>
                  <a:srgbClr val="FFCC66"/>
                </a:solidFill>
                <a:latin typeface="Tahoma" pitchFamily="34" charset="0"/>
                <a:cs typeface="Tahoma" pitchFamily="34" charset="0"/>
              </a:rPr>
              <a:t>- Summary</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19458" name="Picture 2" descr="tabl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03" y="2276872"/>
            <a:ext cx="8841516" cy="292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8265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Management of Exacerbations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6" name="TextBox 1"/>
          <p:cNvSpPr txBox="1">
            <a:spLocks noChangeArrowheads="1"/>
          </p:cNvSpPr>
          <p:nvPr/>
        </p:nvSpPr>
        <p:spPr bwMode="auto">
          <a:xfrm>
            <a:off x="357194" y="1209437"/>
            <a:ext cx="8424934" cy="5632311"/>
          </a:xfrm>
          <a:prstGeom prst="rect">
            <a:avLst/>
          </a:prstGeom>
          <a:noFill/>
          <a:ln w="9525">
            <a:noFill/>
            <a:miter lim="800000"/>
            <a:headEnd/>
            <a:tailEnd/>
          </a:ln>
        </p:spPr>
        <p:txBody>
          <a:bodyPr wrap="square">
            <a:spAutoFit/>
          </a:bodyPr>
          <a:lstStyle/>
          <a:p>
            <a:pPr>
              <a:buClr>
                <a:srgbClr val="FFCC66"/>
              </a:buClr>
            </a:pPr>
            <a:r>
              <a:rPr lang="en-AU" sz="2400" b="1" dirty="0" smtClean="0">
                <a:solidFill>
                  <a:srgbClr val="FFCC66"/>
                </a:solidFill>
              </a:rPr>
              <a:t>Pharmacologic treatment</a:t>
            </a:r>
          </a:p>
          <a:p>
            <a:endParaRPr lang="en-AU" sz="2400" dirty="0"/>
          </a:p>
          <a:p>
            <a:r>
              <a:rPr lang="en-AU" sz="2400" dirty="0"/>
              <a:t>The three classes of medications most commonly used for COPD exacerbations </a:t>
            </a:r>
            <a:r>
              <a:rPr lang="en-AU" sz="2400" dirty="0" smtClean="0"/>
              <a:t>are:</a:t>
            </a:r>
            <a:endParaRPr lang="en-AU" sz="2400" dirty="0"/>
          </a:p>
          <a:p>
            <a:pPr marL="342900" indent="-342900">
              <a:buClr>
                <a:srgbClr val="FFCC66"/>
              </a:buClr>
              <a:buFont typeface="Arial" panose="020B0604020202020204" pitchFamily="34" charset="0"/>
              <a:buChar char="►"/>
            </a:pPr>
            <a:r>
              <a:rPr lang="en-AU" sz="2400" dirty="0" smtClean="0"/>
              <a:t>Bronchodilators </a:t>
            </a:r>
          </a:p>
          <a:p>
            <a:pPr marL="800100" lvl="1" indent="-342900">
              <a:buClr>
                <a:srgbClr val="FFCC66"/>
              </a:buClr>
              <a:buFont typeface="Wingdings" panose="05000000000000000000" pitchFamily="2" charset="2"/>
              <a:buChar char="Ø"/>
            </a:pPr>
            <a:r>
              <a:rPr lang="en-US" dirty="0"/>
              <a:t>Although there is no high-quality evidence from RCTs, it is recommended that short-acting inhaled beta</a:t>
            </a:r>
            <a:r>
              <a:rPr lang="en-US" baseline="-25000" dirty="0"/>
              <a:t>2</a:t>
            </a:r>
            <a:r>
              <a:rPr lang="en-US" dirty="0"/>
              <a:t>-agonists, with or without short-acting anticholinergics, are the initial bronchodilators for acute treatment of a COPD exacerbation.</a:t>
            </a:r>
            <a:endParaRPr lang="en-AU" dirty="0" smtClean="0"/>
          </a:p>
          <a:p>
            <a:pPr marL="342900" indent="-342900">
              <a:buClr>
                <a:srgbClr val="FFCC66"/>
              </a:buClr>
              <a:buFont typeface="Arial" panose="020B0604020202020204" pitchFamily="34" charset="0"/>
              <a:buChar char="►"/>
            </a:pPr>
            <a:r>
              <a:rPr lang="en-AU" sz="2400" dirty="0" smtClean="0"/>
              <a:t>Corticosteroids</a:t>
            </a:r>
          </a:p>
          <a:p>
            <a:pPr marL="800100" lvl="1" indent="-342900">
              <a:buClr>
                <a:srgbClr val="FFCC66"/>
              </a:buClr>
              <a:buFont typeface="Wingdings" panose="05000000000000000000" pitchFamily="2" charset="2"/>
              <a:buChar char="Ø"/>
            </a:pPr>
            <a:r>
              <a:rPr lang="en-AU" dirty="0"/>
              <a:t>Data from studies indicate that systemic glucocorticoids in COPD exacerbations shorten recovery time and improve lung function (FEV1). They also improve </a:t>
            </a:r>
            <a:r>
              <a:rPr lang="en-AU" dirty="0" smtClean="0"/>
              <a:t>oxygenation, </a:t>
            </a:r>
            <a:r>
              <a:rPr lang="en-AU" dirty="0"/>
              <a:t>the risk of early relapse, treatment </a:t>
            </a:r>
            <a:r>
              <a:rPr lang="en-AU" dirty="0" smtClean="0"/>
              <a:t>failure, </a:t>
            </a:r>
            <a:r>
              <a:rPr lang="en-AU" dirty="0"/>
              <a:t>and the length of </a:t>
            </a:r>
            <a:r>
              <a:rPr lang="en-AU" dirty="0" smtClean="0"/>
              <a:t>hospitalization.</a:t>
            </a:r>
          </a:p>
          <a:p>
            <a:pPr marL="342900" indent="-342900">
              <a:buClr>
                <a:srgbClr val="FFCC66"/>
              </a:buClr>
              <a:buFont typeface="Arial" panose="020B0604020202020204" pitchFamily="34" charset="0"/>
              <a:buChar char="►"/>
            </a:pPr>
            <a:r>
              <a:rPr lang="en-AU" sz="2400" dirty="0" smtClean="0"/>
              <a:t>Antibiotics </a:t>
            </a:r>
          </a:p>
          <a:p>
            <a:endParaRPr lang="en-AU" sz="2400" b="1" i="1" dirty="0">
              <a:solidFill>
                <a:srgbClr val="FFCC66"/>
              </a:solidFill>
            </a:endParaRPr>
          </a:p>
          <a:p>
            <a:r>
              <a:rPr lang="de-DE" sz="2400" dirty="0"/>
              <a:t>  </a:t>
            </a:r>
            <a:endParaRPr lang="en-AU" sz="2400" dirty="0"/>
          </a:p>
        </p:txBody>
      </p:sp>
    </p:spTree>
    <p:extLst>
      <p:ext uri="{BB962C8B-B14F-4D97-AF65-F5344CB8AC3E}">
        <p14:creationId xmlns:p14="http://schemas.microsoft.com/office/powerpoint/2010/main" val="1422020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1098</TotalTime>
  <Words>6510</Words>
  <Application>Microsoft Office PowerPoint</Application>
  <PresentationFormat>On-screen Show (4:3)</PresentationFormat>
  <Paragraphs>1032</Paragraphs>
  <Slides>111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Courier New</vt:lpstr>
      <vt:lpstr>Tahoma</vt:lpstr>
      <vt:lpstr>Wingdings</vt: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Journals Publishing the GOLD 2017 Executive Summary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RMH</dc:creator>
  <cp:lastModifiedBy>Rebecca Decker</cp:lastModifiedBy>
  <cp:revision>107</cp:revision>
  <dcterms:created xsi:type="dcterms:W3CDTF">2017-02-23T04:17:24Z</dcterms:created>
  <dcterms:modified xsi:type="dcterms:W3CDTF">2017-03-03T01:01:48Z</dcterms:modified>
</cp:coreProperties>
</file>